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avi" ContentType="video/avi"/>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 id="2147483724" r:id="rId2"/>
  </p:sldMasterIdLst>
  <p:notesMasterIdLst>
    <p:notesMasterId r:id="rId67"/>
  </p:notesMasterIdLst>
  <p:sldIdLst>
    <p:sldId id="428" r:id="rId3"/>
    <p:sldId id="448" r:id="rId4"/>
    <p:sldId id="572" r:id="rId5"/>
    <p:sldId id="573" r:id="rId6"/>
    <p:sldId id="575" r:id="rId7"/>
    <p:sldId id="576" r:id="rId8"/>
    <p:sldId id="577" r:id="rId9"/>
    <p:sldId id="582" r:id="rId10"/>
    <p:sldId id="584" r:id="rId11"/>
    <p:sldId id="583" r:id="rId12"/>
    <p:sldId id="579" r:id="rId13"/>
    <p:sldId id="580" r:id="rId14"/>
    <p:sldId id="585" r:id="rId15"/>
    <p:sldId id="619" r:id="rId16"/>
    <p:sldId id="449" r:id="rId17"/>
    <p:sldId id="450" r:id="rId18"/>
    <p:sldId id="452" r:id="rId19"/>
    <p:sldId id="453" r:id="rId20"/>
    <p:sldId id="503" r:id="rId21"/>
    <p:sldId id="455" r:id="rId22"/>
    <p:sldId id="589" r:id="rId23"/>
    <p:sldId id="590" r:id="rId24"/>
    <p:sldId id="598" r:id="rId25"/>
    <p:sldId id="599" r:id="rId26"/>
    <p:sldId id="600" r:id="rId27"/>
    <p:sldId id="604" r:id="rId28"/>
    <p:sldId id="606" r:id="rId29"/>
    <p:sldId id="593" r:id="rId30"/>
    <p:sldId id="594" r:id="rId31"/>
    <p:sldId id="596" r:id="rId32"/>
    <p:sldId id="597" r:id="rId33"/>
    <p:sldId id="608" r:id="rId34"/>
    <p:sldId id="630" r:id="rId35"/>
    <p:sldId id="507" r:id="rId36"/>
    <p:sldId id="515" r:id="rId37"/>
    <p:sldId id="609" r:id="rId38"/>
    <p:sldId id="610" r:id="rId39"/>
    <p:sldId id="611" r:id="rId40"/>
    <p:sldId id="570" r:id="rId41"/>
    <p:sldId id="621" r:id="rId42"/>
    <p:sldId id="614" r:id="rId43"/>
    <p:sldId id="613" r:id="rId44"/>
    <p:sldId id="553" r:id="rId45"/>
    <p:sldId id="528" r:id="rId46"/>
    <p:sldId id="620" r:id="rId47"/>
    <p:sldId id="556" r:id="rId48"/>
    <p:sldId id="557" r:id="rId49"/>
    <p:sldId id="616" r:id="rId50"/>
    <p:sldId id="618" r:id="rId51"/>
    <p:sldId id="566" r:id="rId52"/>
    <p:sldId id="567" r:id="rId53"/>
    <p:sldId id="568" r:id="rId54"/>
    <p:sldId id="408" r:id="rId55"/>
    <p:sldId id="409" r:id="rId56"/>
    <p:sldId id="410" r:id="rId57"/>
    <p:sldId id="615" r:id="rId58"/>
    <p:sldId id="622" r:id="rId59"/>
    <p:sldId id="623" r:id="rId60"/>
    <p:sldId id="624" r:id="rId61"/>
    <p:sldId id="625" r:id="rId62"/>
    <p:sldId id="626" r:id="rId63"/>
    <p:sldId id="627" r:id="rId64"/>
    <p:sldId id="628" r:id="rId65"/>
    <p:sldId id="629" r:id="rId6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rosoft Office User"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EC433"/>
    <a:srgbClr val="7030A0"/>
    <a:srgbClr val="49721E"/>
    <a:srgbClr val="FF9900"/>
    <a:srgbClr val="C0C0C0"/>
    <a:srgbClr val="324664"/>
    <a:srgbClr val="415F8A"/>
    <a:srgbClr val="5781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61" autoAdjust="0"/>
    <p:restoredTop sz="91655" autoAdjust="0"/>
  </p:normalViewPr>
  <p:slideViewPr>
    <p:cSldViewPr>
      <p:cViewPr varScale="1">
        <p:scale>
          <a:sx n="88" d="100"/>
          <a:sy n="88" d="100"/>
        </p:scale>
        <p:origin x="-1368" y="-108"/>
      </p:cViewPr>
      <p:guideLst>
        <p:guide orient="horz" pos="1920"/>
        <p:guide pos="30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image" Target="../media/image35.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image" Target="../media/image108.emf"/><Relationship Id="rId4" Type="http://schemas.openxmlformats.org/officeDocument/2006/relationships/image" Target="../media/image11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5.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image" Target="../media/image127.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image" Target="../media/image130.emf"/><Relationship Id="rId1" Type="http://schemas.openxmlformats.org/officeDocument/2006/relationships/image" Target="../media/image129.emf"/><Relationship Id="rId4" Type="http://schemas.openxmlformats.org/officeDocument/2006/relationships/image" Target="../media/image13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33.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43.wmf"/><Relationship Id="rId2" Type="http://schemas.openxmlformats.org/officeDocument/2006/relationships/image" Target="../media/image142.wmf"/><Relationship Id="rId1" Type="http://schemas.openxmlformats.org/officeDocument/2006/relationships/image" Target="../media/image14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0.wmf"/><Relationship Id="rId1" Type="http://schemas.openxmlformats.org/officeDocument/2006/relationships/image" Target="../media/image49.wmf"/><Relationship Id="rId5" Type="http://schemas.openxmlformats.org/officeDocument/2006/relationships/image" Target="../media/image62.wmf"/><Relationship Id="rId4" Type="http://schemas.openxmlformats.org/officeDocument/2006/relationships/image" Target="../media/image6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emf"/><Relationship Id="rId1" Type="http://schemas.openxmlformats.org/officeDocument/2006/relationships/image" Target="../media/image72.wmf"/><Relationship Id="rId4" Type="http://schemas.openxmlformats.org/officeDocument/2006/relationships/image" Target="../media/image7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image" Target="../media/image76.emf"/><Relationship Id="rId6" Type="http://schemas.openxmlformats.org/officeDocument/2006/relationships/image" Target="../media/image81.wmf"/><Relationship Id="rId5" Type="http://schemas.openxmlformats.org/officeDocument/2006/relationships/image" Target="../media/image80.wmf"/><Relationship Id="rId4" Type="http://schemas.openxmlformats.org/officeDocument/2006/relationships/image" Target="../media/image7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ＭＳ Ｐゴシック" charset="-128"/>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ＭＳ Ｐゴシック" charset="-128"/>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ＭＳ Ｐゴシック" charset="-128"/>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DF8F485-AA6E-4B7C-BFBF-5E9D423C6B12}" type="slidenum">
              <a:rPr lang="en-US"/>
              <a:pPr>
                <a:defRPr/>
              </a:pPr>
              <a:t>‹#›</a:t>
            </a:fld>
            <a:endParaRPr lang="en-US"/>
          </a:p>
        </p:txBody>
      </p:sp>
    </p:spTree>
    <p:extLst>
      <p:ext uri="{BB962C8B-B14F-4D97-AF65-F5344CB8AC3E}">
        <p14:creationId xmlns:p14="http://schemas.microsoft.com/office/powerpoint/2010/main" val="42806816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 everyone.</a:t>
            </a:r>
            <a:r>
              <a:rPr lang="en-US" baseline="0" dirty="0" smtClean="0"/>
              <a:t> I can see some unfamiliar faces in the audience, so let me introduce myself. I am Ganesh </a:t>
            </a:r>
            <a:r>
              <a:rPr lang="en-US" baseline="0" dirty="0" err="1" smtClean="0"/>
              <a:t>Hegde</a:t>
            </a:r>
            <a:r>
              <a:rPr lang="en-US" baseline="0" dirty="0" smtClean="0"/>
              <a:t> and I will be talking about my thesis on modeling the electronic structure of material interfaces.</a:t>
            </a:r>
            <a:endParaRPr lang="en-US" dirty="0"/>
          </a:p>
        </p:txBody>
      </p:sp>
      <p:sp>
        <p:nvSpPr>
          <p:cNvPr id="4" name="Slide Number Placeholder 3"/>
          <p:cNvSpPr>
            <a:spLocks noGrp="1"/>
          </p:cNvSpPr>
          <p:nvPr>
            <p:ph type="sldNum" sz="quarter" idx="10"/>
          </p:nvPr>
        </p:nvSpPr>
        <p:spPr/>
        <p:txBody>
          <a:bodyPr/>
          <a:lstStyle/>
          <a:p>
            <a:pPr>
              <a:defRPr/>
            </a:pPr>
            <a:fld id="{ADF8F485-AA6E-4B7C-BFBF-5E9D423C6B12}" type="slidenum">
              <a:rPr lang="en-US" smtClean="0"/>
              <a:pPr>
                <a:defRPr/>
              </a:pPr>
              <a:t>1</a:t>
            </a:fld>
            <a:endParaRPr lang="en-US"/>
          </a:p>
        </p:txBody>
      </p:sp>
    </p:spTree>
    <p:extLst>
      <p:ext uri="{BB962C8B-B14F-4D97-AF65-F5344CB8AC3E}">
        <p14:creationId xmlns:p14="http://schemas.microsoft.com/office/powerpoint/2010/main" val="2956938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Interconnects</a:t>
            </a:r>
            <a:r>
              <a:rPr lang="en-US" baseline="0" dirty="0" smtClean="0"/>
              <a:t> seem far less exposed to experimental or theoretical solutions in comparison to the previous two sources. There are a few patents by Intel that talk about using compressive strain or doing liner engineering to improve conductivity, but these patents seem written to conceal more than they reveal. In fact I try to make the case that the supposed cause of improvement in conductivity due to compressive strain – decrease in DOS, is objectively wrong. So there is far less clarity on this issue, Whether new interconnect materials are needed, if need to go back to Al, or use </a:t>
            </a:r>
            <a:r>
              <a:rPr lang="en-US" baseline="0" dirty="0" err="1" smtClean="0"/>
              <a:t>silicides</a:t>
            </a:r>
            <a:r>
              <a:rPr lang="en-US" baseline="0" dirty="0" smtClean="0"/>
              <a:t> or we can radically change deposition conditions to change grain structure in interconnects.</a:t>
            </a:r>
            <a:endParaRPr lang="en-US" dirty="0"/>
          </a:p>
        </p:txBody>
      </p:sp>
      <p:sp>
        <p:nvSpPr>
          <p:cNvPr id="4" name="Slide Number Placeholder 3"/>
          <p:cNvSpPr>
            <a:spLocks noGrp="1"/>
          </p:cNvSpPr>
          <p:nvPr>
            <p:ph type="sldNum" sz="quarter" idx="10"/>
          </p:nvPr>
        </p:nvSpPr>
        <p:spPr/>
        <p:txBody>
          <a:bodyPr/>
          <a:lstStyle/>
          <a:p>
            <a:pPr>
              <a:defRPr/>
            </a:pPr>
            <a:fld id="{ADF8F485-AA6E-4B7C-BFBF-5E9D423C6B12}" type="slidenum">
              <a:rPr lang="en-US" smtClean="0"/>
              <a:pPr>
                <a:defRPr/>
              </a:pPr>
              <a:t>10</a:t>
            </a:fld>
            <a:endParaRPr lang="en-US"/>
          </a:p>
        </p:txBody>
      </p:sp>
    </p:spTree>
    <p:extLst>
      <p:ext uri="{BB962C8B-B14F-4D97-AF65-F5344CB8AC3E}">
        <p14:creationId xmlns:p14="http://schemas.microsoft.com/office/powerpoint/2010/main" val="2499451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unifying theme in all of the scenarios I have just mentioned is the importance of material interfaces. I have worked in some capacity on the theoretical modeling of each of these interfaces. I came across a very interesting quote by Herb </a:t>
            </a:r>
            <a:r>
              <a:rPr lang="en-US" baseline="0" dirty="0" err="1" smtClean="0"/>
              <a:t>Kroemer</a:t>
            </a:r>
            <a:r>
              <a:rPr lang="en-US" baseline="0" dirty="0" smtClean="0"/>
              <a:t> while going through his Nobel Lecture. Here, he says that the interface is the device. While he made that statement in the context of semiconductor hetero junctions it is evident from the information I just shared that it is also true for technology in general. </a:t>
            </a:r>
            <a:endParaRPr lang="en-US" dirty="0"/>
          </a:p>
        </p:txBody>
      </p:sp>
      <p:sp>
        <p:nvSpPr>
          <p:cNvPr id="4" name="Slide Number Placeholder 3"/>
          <p:cNvSpPr>
            <a:spLocks noGrp="1"/>
          </p:cNvSpPr>
          <p:nvPr>
            <p:ph type="sldNum" sz="quarter" idx="10"/>
          </p:nvPr>
        </p:nvSpPr>
        <p:spPr/>
        <p:txBody>
          <a:bodyPr/>
          <a:lstStyle/>
          <a:p>
            <a:pPr>
              <a:defRPr/>
            </a:pPr>
            <a:fld id="{ADF8F485-AA6E-4B7C-BFBF-5E9D423C6B12}" type="slidenum">
              <a:rPr lang="en-US" smtClean="0"/>
              <a:pPr>
                <a:defRPr/>
              </a:pPr>
              <a:t>11</a:t>
            </a:fld>
            <a:endParaRPr lang="en-US"/>
          </a:p>
        </p:txBody>
      </p:sp>
    </p:spTree>
    <p:extLst>
      <p:ext uri="{BB962C8B-B14F-4D97-AF65-F5344CB8AC3E}">
        <p14:creationId xmlns:p14="http://schemas.microsoft.com/office/powerpoint/2010/main" val="3063373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decide what topics to devote time to, I drew up a word cloud of the work I’ve done during</a:t>
            </a:r>
            <a:r>
              <a:rPr lang="en-US" baseline="0" dirty="0" smtClean="0"/>
              <a:t> the last three years. It turns out that I have worked on Tight Binding and its applications to Metals and Metal interfaces for the most part. That is what I shall be devoting a lot of time to in this presentation</a:t>
            </a:r>
            <a:endParaRPr lang="en-US" dirty="0"/>
          </a:p>
        </p:txBody>
      </p:sp>
      <p:sp>
        <p:nvSpPr>
          <p:cNvPr id="4" name="Slide Number Placeholder 3"/>
          <p:cNvSpPr>
            <a:spLocks noGrp="1"/>
          </p:cNvSpPr>
          <p:nvPr>
            <p:ph type="sldNum" sz="quarter" idx="10"/>
          </p:nvPr>
        </p:nvSpPr>
        <p:spPr/>
        <p:txBody>
          <a:bodyPr/>
          <a:lstStyle/>
          <a:p>
            <a:pPr>
              <a:defRPr/>
            </a:pPr>
            <a:fld id="{ADF8F485-AA6E-4B7C-BFBF-5E9D423C6B12}" type="slidenum">
              <a:rPr lang="en-US" smtClean="0"/>
              <a:pPr>
                <a:defRPr/>
              </a:pPr>
              <a:t>12</a:t>
            </a:fld>
            <a:endParaRPr lang="en-US"/>
          </a:p>
        </p:txBody>
      </p:sp>
    </p:spTree>
    <p:extLst>
      <p:ext uri="{BB962C8B-B14F-4D97-AF65-F5344CB8AC3E}">
        <p14:creationId xmlns:p14="http://schemas.microsoft.com/office/powerpoint/2010/main" val="3418089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is the outline for the talk. I will focus on Metal Interfaces and elaborate on their importance in technology. I will discuss why a new TB model was needed to describe metal electronic structure and how I went about doing it. Then I will compare the new model with DFT calculations and apply it to relevant transport problems of interest. I will also briefly touch upon my work on Metal-Semiconductor Interfaces and III-V Oxide interfaces and summarize.</a:t>
            </a:r>
            <a:endParaRPr lang="en-US" dirty="0"/>
          </a:p>
        </p:txBody>
      </p:sp>
      <p:sp>
        <p:nvSpPr>
          <p:cNvPr id="4" name="Slide Number Placeholder 3"/>
          <p:cNvSpPr>
            <a:spLocks noGrp="1"/>
          </p:cNvSpPr>
          <p:nvPr>
            <p:ph type="sldNum" sz="quarter" idx="10"/>
          </p:nvPr>
        </p:nvSpPr>
        <p:spPr/>
        <p:txBody>
          <a:bodyPr/>
          <a:lstStyle/>
          <a:p>
            <a:pPr>
              <a:defRPr/>
            </a:pPr>
            <a:fld id="{ADF8F485-AA6E-4B7C-BFBF-5E9D423C6B12}" type="slidenum">
              <a:rPr lang="en-US" smtClean="0"/>
              <a:pPr>
                <a:defRPr/>
              </a:pPr>
              <a:t>13</a:t>
            </a:fld>
            <a:endParaRPr lang="en-US"/>
          </a:p>
        </p:txBody>
      </p:sp>
    </p:spTree>
    <p:extLst>
      <p:ext uri="{BB962C8B-B14F-4D97-AF65-F5344CB8AC3E}">
        <p14:creationId xmlns:p14="http://schemas.microsoft.com/office/powerpoint/2010/main" val="78263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begin with Metal Interfaces</a:t>
            </a:r>
            <a:endParaRPr lang="en-US" dirty="0"/>
          </a:p>
        </p:txBody>
      </p:sp>
      <p:sp>
        <p:nvSpPr>
          <p:cNvPr id="4" name="Slide Number Placeholder 3"/>
          <p:cNvSpPr>
            <a:spLocks noGrp="1"/>
          </p:cNvSpPr>
          <p:nvPr>
            <p:ph type="sldNum" sz="quarter" idx="10"/>
          </p:nvPr>
        </p:nvSpPr>
        <p:spPr/>
        <p:txBody>
          <a:bodyPr/>
          <a:lstStyle/>
          <a:p>
            <a:pPr>
              <a:defRPr/>
            </a:pPr>
            <a:fld id="{ADF8F485-AA6E-4B7C-BFBF-5E9D423C6B12}" type="slidenum">
              <a:rPr lang="en-US" smtClean="0"/>
              <a:pPr>
                <a:defRPr/>
              </a:pPr>
              <a:t>14</a:t>
            </a:fld>
            <a:endParaRPr lang="en-US"/>
          </a:p>
        </p:txBody>
      </p:sp>
    </p:spTree>
    <p:extLst>
      <p:ext uri="{BB962C8B-B14F-4D97-AF65-F5344CB8AC3E}">
        <p14:creationId xmlns:p14="http://schemas.microsoft.com/office/powerpoint/2010/main" val="4263627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are accustomed to thinking of metals as ideal conductors having a constant, very small conductivity. So why is power dissipation in interconnects a big deal? It turns out that the extent of metallization in a </a:t>
            </a:r>
            <a:r>
              <a:rPr lang="en-US" baseline="0" dirty="0" err="1" smtClean="0"/>
              <a:t>micrprocessor</a:t>
            </a:r>
            <a:r>
              <a:rPr lang="en-US" baseline="0" dirty="0" smtClean="0"/>
              <a:t> chip makes it a very big deal. The ITRS mentions that there is about 3km/cm2 of chip area. Electrons travel through far more metal than semiconductor. In a very interesting study in 2004, an Intel team estimated that more than 51% power was dissipated in interconnects and projected that it would become 75% in current generations. That is an astounding statistic. One could argue that tis difficult to dissipate heat from </a:t>
            </a:r>
            <a:r>
              <a:rPr lang="en-US" baseline="0" dirty="0" err="1" smtClean="0"/>
              <a:t>sc</a:t>
            </a:r>
            <a:r>
              <a:rPr lang="en-US" baseline="0" dirty="0" smtClean="0"/>
              <a:t>, but the fact remains that in terms of absolute power dissipation, metals outweigh sc.</a:t>
            </a:r>
            <a:endParaRPr lang="en-US" dirty="0"/>
          </a:p>
        </p:txBody>
      </p:sp>
      <p:sp>
        <p:nvSpPr>
          <p:cNvPr id="4" name="Slide Number Placeholder 3"/>
          <p:cNvSpPr>
            <a:spLocks noGrp="1"/>
          </p:cNvSpPr>
          <p:nvPr>
            <p:ph type="sldNum" sz="quarter" idx="10"/>
          </p:nvPr>
        </p:nvSpPr>
        <p:spPr/>
        <p:txBody>
          <a:bodyPr/>
          <a:lstStyle/>
          <a:p>
            <a:pPr>
              <a:defRPr/>
            </a:pPr>
            <a:fld id="{ADF8F485-AA6E-4B7C-BFBF-5E9D423C6B12}" type="slidenum">
              <a:rPr lang="en-US" smtClean="0"/>
              <a:pPr>
                <a:defRPr/>
              </a:pPr>
              <a:t>15</a:t>
            </a:fld>
            <a:endParaRPr lang="en-US"/>
          </a:p>
        </p:txBody>
      </p:sp>
    </p:spTree>
    <p:extLst>
      <p:ext uri="{BB962C8B-B14F-4D97-AF65-F5344CB8AC3E}">
        <p14:creationId xmlns:p14="http://schemas.microsoft.com/office/powerpoint/2010/main" val="3610511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question would be  - why is so much power dissipated in interconnects and why is it increasing every technology node. To see this lets revisit a figure we just saw. The interconnect cross section shows distinct interfaces at which an electron can scatter. People</a:t>
            </a:r>
            <a:r>
              <a:rPr lang="en-US" baseline="0" dirty="0" smtClean="0"/>
              <a:t> studying this problem have estimated that grain boundary and surface scattering have increased </a:t>
            </a:r>
            <a:r>
              <a:rPr lang="en-US" baseline="0" dirty="0" err="1" smtClean="0"/>
              <a:t>tremendoucly</a:t>
            </a:r>
            <a:r>
              <a:rPr lang="en-US" baseline="0" dirty="0" smtClean="0"/>
              <a:t> with a reduction in dimensions. But there is no consensus on what dominates and how to address the problem.</a:t>
            </a:r>
            <a:endParaRPr lang="en-US" dirty="0"/>
          </a:p>
        </p:txBody>
      </p:sp>
      <p:sp>
        <p:nvSpPr>
          <p:cNvPr id="4" name="Slide Number Placeholder 3"/>
          <p:cNvSpPr>
            <a:spLocks noGrp="1"/>
          </p:cNvSpPr>
          <p:nvPr>
            <p:ph type="sldNum" sz="quarter" idx="10"/>
          </p:nvPr>
        </p:nvSpPr>
        <p:spPr/>
        <p:txBody>
          <a:bodyPr/>
          <a:lstStyle/>
          <a:p>
            <a:pPr>
              <a:defRPr/>
            </a:pPr>
            <a:fld id="{ADF8F485-AA6E-4B7C-BFBF-5E9D423C6B12}" type="slidenum">
              <a:rPr lang="en-US" smtClean="0"/>
              <a:pPr>
                <a:defRPr/>
              </a:pPr>
              <a:t>16</a:t>
            </a:fld>
            <a:endParaRPr lang="en-US"/>
          </a:p>
        </p:txBody>
      </p:sp>
    </p:spTree>
    <p:extLst>
      <p:ext uri="{BB962C8B-B14F-4D97-AF65-F5344CB8AC3E}">
        <p14:creationId xmlns:p14="http://schemas.microsoft.com/office/powerpoint/2010/main" val="1095759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people have studied this problem semi-classically</a:t>
            </a:r>
            <a:r>
              <a:rPr lang="en-US" baseline="0" dirty="0" smtClean="0"/>
              <a:t> for years. The earliest work on the topic was early 1920’s. And models based on these canonical models for surface and grain boundary scattering are being developed even today. The problem with these models is that they have averaged parameters that are fit to experimental data. Turns out they can give conflicting results.</a:t>
            </a:r>
            <a:endParaRPr lang="en-US" dirty="0"/>
          </a:p>
        </p:txBody>
      </p:sp>
      <p:sp>
        <p:nvSpPr>
          <p:cNvPr id="4" name="Slide Number Placeholder 3"/>
          <p:cNvSpPr>
            <a:spLocks noGrp="1"/>
          </p:cNvSpPr>
          <p:nvPr>
            <p:ph type="sldNum" sz="quarter" idx="10"/>
          </p:nvPr>
        </p:nvSpPr>
        <p:spPr/>
        <p:txBody>
          <a:bodyPr/>
          <a:lstStyle/>
          <a:p>
            <a:fld id="{358F81C3-61B5-4B1D-90FD-50AAAB40A314}" type="slidenum">
              <a:rPr lang="en-US" smtClean="0"/>
              <a:pPr/>
              <a:t>17</a:t>
            </a:fld>
            <a:endParaRPr lang="en-US"/>
          </a:p>
        </p:txBody>
      </p:sp>
    </p:spTree>
    <p:extLst>
      <p:ext uri="{BB962C8B-B14F-4D97-AF65-F5344CB8AC3E}">
        <p14:creationId xmlns:p14="http://schemas.microsoft.com/office/powerpoint/2010/main" val="4148828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result there are several relevant questions that are unanswered even today. For instance</a:t>
            </a:r>
            <a:r>
              <a:rPr lang="en-US" baseline="0" dirty="0" smtClean="0"/>
              <a:t> what scattering dominates? How does </a:t>
            </a:r>
            <a:r>
              <a:rPr lang="en-US" baseline="0" dirty="0" err="1" smtClean="0"/>
              <a:t>geomtry</a:t>
            </a:r>
            <a:r>
              <a:rPr lang="en-US" baseline="0" dirty="0" smtClean="0"/>
              <a:t> affect conductivity, how does strain, alloying, roughness affect conductivity. What alternate materials can be used that perform well under confinement? Semi-classical models do not provide answers to such crucial questions. Now atomistic quantum </a:t>
            </a:r>
            <a:r>
              <a:rPr lang="en-US" baseline="0" dirty="0" err="1" smtClean="0"/>
              <a:t>mechnical</a:t>
            </a:r>
            <a:r>
              <a:rPr lang="en-US" baseline="0" dirty="0" smtClean="0"/>
              <a:t> modeling can provide answers to these </a:t>
            </a:r>
            <a:r>
              <a:rPr lang="en-US" baseline="0" dirty="0" err="1" smtClean="0"/>
              <a:t>importANt</a:t>
            </a:r>
            <a:r>
              <a:rPr lang="en-US" baseline="0" dirty="0" smtClean="0"/>
              <a:t> questions if you have a TECHNIQUE THAT SCALES, handles arbitrary strains, roughness, nanostructures, interfaces and alloys. So we need to look for a technique that can do this.</a:t>
            </a:r>
            <a:endParaRPr lang="en-US" dirty="0"/>
          </a:p>
        </p:txBody>
      </p:sp>
      <p:sp>
        <p:nvSpPr>
          <p:cNvPr id="4" name="Slide Number Placeholder 3"/>
          <p:cNvSpPr>
            <a:spLocks noGrp="1"/>
          </p:cNvSpPr>
          <p:nvPr>
            <p:ph type="sldNum" sz="quarter" idx="10"/>
          </p:nvPr>
        </p:nvSpPr>
        <p:spPr/>
        <p:txBody>
          <a:bodyPr/>
          <a:lstStyle/>
          <a:p>
            <a:pPr>
              <a:defRPr/>
            </a:pPr>
            <a:fld id="{ADF8F485-AA6E-4B7C-BFBF-5E9D423C6B12}" type="slidenum">
              <a:rPr lang="en-US" smtClean="0"/>
              <a:pPr>
                <a:defRPr/>
              </a:pPr>
              <a:t>18</a:t>
            </a:fld>
            <a:endParaRPr lang="en-US"/>
          </a:p>
        </p:txBody>
      </p:sp>
    </p:spTree>
    <p:extLst>
      <p:ext uri="{BB962C8B-B14F-4D97-AF65-F5344CB8AC3E}">
        <p14:creationId xmlns:p14="http://schemas.microsoft.com/office/powerpoint/2010/main" val="1970244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DFT is a possible candidate, it is </a:t>
            </a:r>
            <a:r>
              <a:rPr lang="en-US" dirty="0" err="1" smtClean="0"/>
              <a:t>ab</a:t>
            </a:r>
            <a:r>
              <a:rPr lang="en-US" dirty="0" smtClean="0"/>
              <a:t>-initio so arbitrary</a:t>
            </a:r>
            <a:r>
              <a:rPr lang="en-US" baseline="0" dirty="0" smtClean="0"/>
              <a:t> materials, strains, interfaces can be handled. There has been some important work done in recent years on this subject. The </a:t>
            </a:r>
            <a:r>
              <a:rPr lang="en-US" baseline="0" dirty="0" err="1" smtClean="0"/>
              <a:t>proble</a:t>
            </a:r>
            <a:r>
              <a:rPr lang="en-US" baseline="0" dirty="0" smtClean="0"/>
              <a:t> with DFT of course is that it does not scale well with system sizes. For instance, for periodic systems it can scale up to a few thousand atoms. For non-periodic systems the scaling is even worse. The problem though is that polycrystalline interconnects can be thought of as a </a:t>
            </a:r>
            <a:r>
              <a:rPr lang="en-US" baseline="0" dirty="0" err="1" smtClean="0"/>
              <a:t>ntwork</a:t>
            </a:r>
            <a:r>
              <a:rPr lang="en-US" baseline="0" dirty="0" smtClean="0"/>
              <a:t> of interconnected grains having cross sections of up to 35 nm3 in current technology nodes. That amounts to a few million atoms which is beyond what DFT can do.</a:t>
            </a:r>
            <a:endParaRPr lang="en-US" dirty="0"/>
          </a:p>
        </p:txBody>
      </p:sp>
      <p:sp>
        <p:nvSpPr>
          <p:cNvPr id="4" name="Slide Number Placeholder 3"/>
          <p:cNvSpPr>
            <a:spLocks noGrp="1"/>
          </p:cNvSpPr>
          <p:nvPr>
            <p:ph type="sldNum" sz="quarter" idx="10"/>
          </p:nvPr>
        </p:nvSpPr>
        <p:spPr/>
        <p:txBody>
          <a:bodyPr/>
          <a:lstStyle/>
          <a:p>
            <a:pPr>
              <a:defRPr/>
            </a:pPr>
            <a:fld id="{ADF8F485-AA6E-4B7C-BFBF-5E9D423C6B12}" type="slidenum">
              <a:rPr lang="en-US" smtClean="0"/>
              <a:pPr>
                <a:defRPr/>
              </a:pPr>
              <a:t>19</a:t>
            </a:fld>
            <a:endParaRPr lang="en-US"/>
          </a:p>
        </p:txBody>
      </p:sp>
    </p:spTree>
    <p:extLst>
      <p:ext uri="{BB962C8B-B14F-4D97-AF65-F5344CB8AC3E}">
        <p14:creationId xmlns:p14="http://schemas.microsoft.com/office/powerpoint/2010/main" val="709934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Almost all of the work that we do in our group is intimately related to the</a:t>
            </a:r>
            <a:r>
              <a:rPr lang="en-US" baseline="0" dirty="0" smtClean="0"/>
              <a:t> desire to continue Moore’s Law. It was originally  formulated as an economic law that said that the cost of manufacturing a device would come down along with a two fold increase in dimensions every two years. For the most part, this has remained true. So we’ve had a continual decrease in transistor dimensions following Moore’s Law.</a:t>
            </a:r>
            <a:endParaRPr lang="en-US" dirty="0"/>
          </a:p>
        </p:txBody>
      </p:sp>
      <p:sp>
        <p:nvSpPr>
          <p:cNvPr id="4" name="Slide Number Placeholder 3"/>
          <p:cNvSpPr>
            <a:spLocks noGrp="1"/>
          </p:cNvSpPr>
          <p:nvPr>
            <p:ph type="sldNum" sz="quarter" idx="10"/>
          </p:nvPr>
        </p:nvSpPr>
        <p:spPr/>
        <p:txBody>
          <a:bodyPr/>
          <a:lstStyle/>
          <a:p>
            <a:pPr>
              <a:defRPr/>
            </a:pPr>
            <a:fld id="{ADF8F485-AA6E-4B7C-BFBF-5E9D423C6B12}" type="slidenum">
              <a:rPr lang="en-US" smtClean="0"/>
              <a:pPr>
                <a:defRPr/>
              </a:pPr>
              <a:t>2</a:t>
            </a:fld>
            <a:endParaRPr lang="en-US"/>
          </a:p>
        </p:txBody>
      </p:sp>
    </p:spTree>
    <p:extLst>
      <p:ext uri="{BB962C8B-B14F-4D97-AF65-F5344CB8AC3E}">
        <p14:creationId xmlns:p14="http://schemas.microsoft.com/office/powerpoint/2010/main" val="3998762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Semi-Empirical</a:t>
            </a:r>
            <a:r>
              <a:rPr lang="en-US" baseline="0" dirty="0" smtClean="0"/>
              <a:t> Tight Binding is a fully quantum mechanical alternative to DFT. It is of course the core expertise of our group. It has a few special features that make it very suitable for handling large system sizes of the order of million atoms. One is that the electron </a:t>
            </a:r>
            <a:r>
              <a:rPr lang="en-US" baseline="0" dirty="0" err="1" smtClean="0"/>
              <a:t>wavefunction</a:t>
            </a:r>
            <a:r>
              <a:rPr lang="en-US" baseline="0" dirty="0" smtClean="0"/>
              <a:t> is composed of a local, atomic-orbital basis. This leads to significant </a:t>
            </a:r>
            <a:r>
              <a:rPr lang="en-US" baseline="0" dirty="0" err="1" smtClean="0"/>
              <a:t>sparsity</a:t>
            </a:r>
            <a:r>
              <a:rPr lang="en-US" baseline="0" dirty="0" smtClean="0"/>
              <a:t> in the Hamiltonian and improves computational efficiency. The second and most important is that the Hamiltonian is not computed by calculating interactions between orbitals explicitly as is done in DFT. So the Hamiltonian is created simply by pulling out numbers from a lookup table. That makes TB very efficient as compared to DFT. </a:t>
            </a:r>
            <a:endParaRPr lang="en-US" dirty="0"/>
          </a:p>
        </p:txBody>
      </p:sp>
      <p:sp>
        <p:nvSpPr>
          <p:cNvPr id="4" name="Slide Number Placeholder 3"/>
          <p:cNvSpPr>
            <a:spLocks noGrp="1"/>
          </p:cNvSpPr>
          <p:nvPr>
            <p:ph type="sldNum" sz="quarter" idx="10"/>
          </p:nvPr>
        </p:nvSpPr>
        <p:spPr/>
        <p:txBody>
          <a:bodyPr/>
          <a:lstStyle/>
          <a:p>
            <a:pPr>
              <a:defRPr/>
            </a:pPr>
            <a:fld id="{ADF8F485-AA6E-4B7C-BFBF-5E9D423C6B12}" type="slidenum">
              <a:rPr lang="en-US" smtClean="0"/>
              <a:pPr>
                <a:defRPr/>
              </a:pPr>
              <a:t>20</a:t>
            </a:fld>
            <a:endParaRPr lang="en-US"/>
          </a:p>
        </p:txBody>
      </p:sp>
    </p:spTree>
    <p:extLst>
      <p:ext uri="{BB962C8B-B14F-4D97-AF65-F5344CB8AC3E}">
        <p14:creationId xmlns:p14="http://schemas.microsoft.com/office/powerpoint/2010/main" val="3241613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smtClean="0">
                <a:ea typeface="ＭＳ Ｐゴシック" charset="0"/>
                <a:cs typeface="ＭＳ Ｐゴシック" charset="0"/>
              </a:rPr>
              <a:t>Let me talk a little more about the process of doing Tight Binding. The main aim</a:t>
            </a:r>
            <a:r>
              <a:rPr lang="en-US" baseline="0" dirty="0" smtClean="0">
                <a:ea typeface="ＭＳ Ｐゴシック" charset="0"/>
                <a:cs typeface="ＭＳ Ｐゴシック" charset="0"/>
              </a:rPr>
              <a:t> of course is to solve Schrodinger’s equation for systems of interest. </a:t>
            </a:r>
            <a:r>
              <a:rPr lang="en-US" dirty="0" smtClean="0">
                <a:ea typeface="ＭＳ Ｐゴシック" charset="0"/>
                <a:cs typeface="ＭＳ Ｐゴシック" charset="0"/>
              </a:rPr>
              <a:t>The idea in</a:t>
            </a:r>
            <a:r>
              <a:rPr lang="en-US" baseline="0" dirty="0" smtClean="0">
                <a:ea typeface="ＭＳ Ｐゴシック" charset="0"/>
                <a:cs typeface="ＭＳ Ｐゴシック" charset="0"/>
              </a:rPr>
              <a:t> TB</a:t>
            </a:r>
            <a:r>
              <a:rPr lang="en-US" dirty="0" smtClean="0">
                <a:ea typeface="ＭＳ Ｐゴシック" charset="0"/>
                <a:cs typeface="ＭＳ Ｐゴシック" charset="0"/>
              </a:rPr>
              <a:t> is that parameters that make the Hamiltonian are determined by fitting to experimental</a:t>
            </a:r>
            <a:r>
              <a:rPr lang="en-US" baseline="0" dirty="0" smtClean="0">
                <a:ea typeface="ＭＳ Ｐゴシック" charset="0"/>
                <a:cs typeface="ＭＳ Ｐゴシック" charset="0"/>
              </a:rPr>
              <a:t> or other theoretical data. So this is essentially an optimization problem containing several hundred outputs and an unknown search space.</a:t>
            </a:r>
            <a:endParaRPr lang="en-US" dirty="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smtClean="0">
                <a:ea typeface="ＭＳ Ｐゴシック" charset="0"/>
                <a:cs typeface="ＭＳ Ｐゴシック" charset="0"/>
              </a:rPr>
              <a:t>Another way of looking at it is to treat it as</a:t>
            </a:r>
            <a:r>
              <a:rPr lang="en-US" baseline="0" dirty="0" smtClean="0">
                <a:ea typeface="ＭＳ Ｐゴシック" charset="0"/>
                <a:cs typeface="ＭＳ Ｐゴシック" charset="0"/>
              </a:rPr>
              <a:t> is…</a:t>
            </a:r>
            <a:endParaRPr lang="en-US" dirty="0" smtClean="0">
              <a:ea typeface="ＭＳ Ｐゴシック" charset="0"/>
              <a:cs typeface="ＭＳ Ｐゴシック" charset="0"/>
            </a:endParaRPr>
          </a:p>
          <a:p>
            <a:r>
              <a:rPr lang="en-US" dirty="0" smtClean="0">
                <a:ea typeface="ＭＳ Ｐゴシック" charset="0"/>
                <a:cs typeface="ＭＳ Ｐゴシック" charset="0"/>
              </a:rPr>
              <a:t>Once</a:t>
            </a:r>
            <a:r>
              <a:rPr lang="en-US" baseline="0" dirty="0" smtClean="0">
                <a:ea typeface="ＭＳ Ｐゴシック" charset="0"/>
                <a:cs typeface="ＭＳ Ｐゴシック" charset="0"/>
              </a:rPr>
              <a:t> the parameters have been determined – they are used as is to form the Hamiltonian and applied to problems of interest. But in order for TB to be used as a predictive tool there are some requirements it must satisfy.</a:t>
            </a:r>
            <a:endParaRPr lang="en-US" dirty="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is of course computational efficiency.</a:t>
            </a:r>
            <a:r>
              <a:rPr lang="en-US" baseline="0" dirty="0" smtClean="0"/>
              <a:t> We wouldn’t want to use it if it is not orders of magnitude more </a:t>
            </a:r>
            <a:r>
              <a:rPr lang="en-US" baseline="0" dirty="0" err="1" smtClean="0"/>
              <a:t>fficient</a:t>
            </a:r>
            <a:r>
              <a:rPr lang="en-US" baseline="0" dirty="0" smtClean="0"/>
              <a:t> </a:t>
            </a:r>
            <a:r>
              <a:rPr lang="en-US" baseline="0" dirty="0" err="1" smtClean="0"/>
              <a:t>thatn</a:t>
            </a:r>
            <a:r>
              <a:rPr lang="en-US" baseline="0" dirty="0" smtClean="0"/>
              <a:t> DFT. From a TB perspective it means that basis should be orthogonal and interaction between a very small number of neighbors needs to be computed.  It needs to be transferable – i.e. parameters fitted for one atomic configuration should be able to predict what happens </a:t>
            </a:r>
            <a:r>
              <a:rPr lang="en-US" baseline="0" dirty="0" err="1" smtClean="0"/>
              <a:t>ina</a:t>
            </a:r>
            <a:r>
              <a:rPr lang="en-US" baseline="0" dirty="0" smtClean="0"/>
              <a:t> another atomic configuration. The model needs to be physically transparent i.e. one should not be using an arbitrary number of parameters without physical justification. The accuracy should be comparable to the state-of-the art, in our case DFT.  Central contribution….</a:t>
            </a:r>
          </a:p>
          <a:p>
            <a:r>
              <a:rPr lang="en-US" baseline="0" dirty="0" smtClean="0"/>
              <a:t>In the next few slides I will attempt to describe the features that make the new model unique and satisfy these key requirements</a:t>
            </a:r>
          </a:p>
        </p:txBody>
      </p:sp>
      <p:sp>
        <p:nvSpPr>
          <p:cNvPr id="4" name="Slide Number Placeholder 3"/>
          <p:cNvSpPr>
            <a:spLocks noGrp="1"/>
          </p:cNvSpPr>
          <p:nvPr>
            <p:ph type="sldNum" sz="quarter" idx="10"/>
          </p:nvPr>
        </p:nvSpPr>
        <p:spPr/>
        <p:txBody>
          <a:bodyPr/>
          <a:lstStyle/>
          <a:p>
            <a:pPr>
              <a:defRPr/>
            </a:pPr>
            <a:fld id="{ADF8F485-AA6E-4B7C-BFBF-5E9D423C6B12}" type="slidenum">
              <a:rPr lang="en-US" smtClean="0"/>
              <a:pPr>
                <a:defRPr/>
              </a:pPr>
              <a:t>23</a:t>
            </a:fld>
            <a:endParaRPr lang="en-US"/>
          </a:p>
        </p:txBody>
      </p:sp>
    </p:spTree>
    <p:extLst>
      <p:ext uri="{BB962C8B-B14F-4D97-AF65-F5344CB8AC3E}">
        <p14:creationId xmlns:p14="http://schemas.microsoft.com/office/powerpoint/2010/main" val="3709655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criterion was computational efficiency.</a:t>
            </a:r>
            <a:r>
              <a:rPr lang="en-US" baseline="0" dirty="0" smtClean="0"/>
              <a:t> A key feature of this model is that it is indeed orthogonal and bulk FCC</a:t>
            </a:r>
            <a:endParaRPr lang="en-US" dirty="0"/>
          </a:p>
        </p:txBody>
      </p:sp>
      <p:sp>
        <p:nvSpPr>
          <p:cNvPr id="4" name="Slide Number Placeholder 3"/>
          <p:cNvSpPr>
            <a:spLocks noGrp="1"/>
          </p:cNvSpPr>
          <p:nvPr>
            <p:ph type="sldNum" sz="quarter" idx="10"/>
          </p:nvPr>
        </p:nvSpPr>
        <p:spPr/>
        <p:txBody>
          <a:bodyPr/>
          <a:lstStyle/>
          <a:p>
            <a:pPr>
              <a:defRPr/>
            </a:pPr>
            <a:fld id="{ADF8F485-AA6E-4B7C-BFBF-5E9D423C6B12}" type="slidenum">
              <a:rPr lang="en-US" smtClean="0"/>
              <a:pPr>
                <a:defRPr/>
              </a:pPr>
              <a:t>24</a:t>
            </a:fld>
            <a:endParaRPr lang="en-US"/>
          </a:p>
        </p:txBody>
      </p:sp>
    </p:spTree>
    <p:extLst>
      <p:ext uri="{BB962C8B-B14F-4D97-AF65-F5344CB8AC3E}">
        <p14:creationId xmlns:p14="http://schemas.microsoft.com/office/powerpoint/2010/main" val="2853500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F8F485-AA6E-4B7C-BFBF-5E9D423C6B12}" type="slidenum">
              <a:rPr lang="en-US" smtClean="0"/>
              <a:pPr>
                <a:defRPr/>
              </a:pPr>
              <a:t>32</a:t>
            </a:fld>
            <a:endParaRPr lang="en-US"/>
          </a:p>
        </p:txBody>
      </p:sp>
    </p:spTree>
    <p:extLst>
      <p:ext uri="{BB962C8B-B14F-4D97-AF65-F5344CB8AC3E}">
        <p14:creationId xmlns:p14="http://schemas.microsoft.com/office/powerpoint/2010/main" val="50159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is of course computational efficiency.</a:t>
            </a:r>
            <a:r>
              <a:rPr lang="en-US" baseline="0" dirty="0" smtClean="0"/>
              <a:t> We wouldn’t want to use it if it is not orders of magnitude more </a:t>
            </a:r>
            <a:r>
              <a:rPr lang="en-US" baseline="0" dirty="0" err="1" smtClean="0"/>
              <a:t>fficient</a:t>
            </a:r>
            <a:r>
              <a:rPr lang="en-US" baseline="0" dirty="0" smtClean="0"/>
              <a:t> </a:t>
            </a:r>
            <a:r>
              <a:rPr lang="en-US" baseline="0" dirty="0" err="1" smtClean="0"/>
              <a:t>thatn</a:t>
            </a:r>
            <a:r>
              <a:rPr lang="en-US" baseline="0" dirty="0" smtClean="0"/>
              <a:t> DFT. From a TB perspective it means that basis should be orthogonal and interaction between a very small number of neighbors needs to be computed.  It needs to be transferable – i.e. parameters fitted for one atomic configuration should be able to predict what happens </a:t>
            </a:r>
            <a:r>
              <a:rPr lang="en-US" baseline="0" dirty="0" err="1" smtClean="0"/>
              <a:t>ina</a:t>
            </a:r>
            <a:r>
              <a:rPr lang="en-US" baseline="0" dirty="0" smtClean="0"/>
              <a:t> another atomic configuration. The model needs to be physically transparent i.e. one should not be using an arbitrary number of parameters without physical justification. The accuracy should be comparable to the state-of-the art, in our case DFT.  Central contribution….</a:t>
            </a:r>
          </a:p>
          <a:p>
            <a:r>
              <a:rPr lang="en-US" baseline="0" dirty="0" smtClean="0"/>
              <a:t>In the next few slides I will attempt to describe the features that make the new model unique and satisfy these key requirements</a:t>
            </a:r>
          </a:p>
        </p:txBody>
      </p:sp>
      <p:sp>
        <p:nvSpPr>
          <p:cNvPr id="4" name="Slide Number Placeholder 3"/>
          <p:cNvSpPr>
            <a:spLocks noGrp="1"/>
          </p:cNvSpPr>
          <p:nvPr>
            <p:ph type="sldNum" sz="quarter" idx="10"/>
          </p:nvPr>
        </p:nvSpPr>
        <p:spPr/>
        <p:txBody>
          <a:bodyPr/>
          <a:lstStyle/>
          <a:p>
            <a:pPr>
              <a:defRPr/>
            </a:pPr>
            <a:fld id="{ADF8F485-AA6E-4B7C-BFBF-5E9D423C6B12}" type="slidenum">
              <a:rPr lang="en-US" smtClean="0"/>
              <a:pPr>
                <a:defRPr/>
              </a:pPr>
              <a:t>33</a:t>
            </a:fld>
            <a:endParaRPr lang="en-US"/>
          </a:p>
        </p:txBody>
      </p:sp>
    </p:spTree>
    <p:extLst>
      <p:ext uri="{BB962C8B-B14F-4D97-AF65-F5344CB8AC3E}">
        <p14:creationId xmlns:p14="http://schemas.microsoft.com/office/powerpoint/2010/main" val="37096552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MS PGothic"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投影片圖像版面配置區 1"/>
          <p:cNvSpPr>
            <a:spLocks noGrp="1" noRot="1" noChangeAspect="1" noTextEdit="1"/>
          </p:cNvSpPr>
          <p:nvPr>
            <p:ph type="sldImg"/>
          </p:nvPr>
        </p:nvSpPr>
        <p:spPr>
          <a:ln/>
        </p:spPr>
      </p:sp>
      <p:sp>
        <p:nvSpPr>
          <p:cNvPr id="28675" name="備忘稿版面配置區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spcBef>
                <a:spcPct val="0"/>
              </a:spcBef>
            </a:pPr>
            <a:endParaRPr lang="zh-TW" altLang="en-US">
              <a:ea typeface="MS PGothic" charset="0"/>
            </a:endParaRPr>
          </a:p>
        </p:txBody>
      </p:sp>
      <p:sp>
        <p:nvSpPr>
          <p:cNvPr id="28676" name="投影片編號版面配置區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fld id="{AB01FE20-2D66-A54C-A287-EAF52CA5E110}" type="slidenum">
              <a:rPr lang="en-US" altLang="zh-CN" sz="1200">
                <a:latin typeface="Calibri" charset="0"/>
                <a:ea typeface="SimSun" charset="0"/>
                <a:cs typeface="SimSun" charset="0"/>
              </a:rPr>
              <a:pPr algn="r" eaLnBrk="1" hangingPunct="1"/>
              <a:t>59</a:t>
            </a:fld>
            <a:endParaRPr lang="en-US" altLang="zh-CN" sz="1200">
              <a:latin typeface="Calibri" charset="0"/>
              <a:ea typeface="SimSun" charset="0"/>
              <a:cs typeface="SimSu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MS PGothic"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this decrease in dimensions has come at a price. Turns out that the total power dissipation in a microprocessor has also increased with an increase</a:t>
            </a:r>
            <a:r>
              <a:rPr lang="en-US" baseline="0" dirty="0" smtClean="0"/>
              <a:t> in device density. People have found interesting ways of communicating this fact. Here we can see an Intel graph that says that We’ve gone from having power density similar to a hot plate to one in a Nuclear reactor and the sun’s surface!! It’s important to understand that this increase is for the same chip architecture. So if we had a different architecture, the graph might look different, but we’d still see a increase due to scaling.</a:t>
            </a:r>
            <a:endParaRPr lang="en-US" dirty="0"/>
          </a:p>
        </p:txBody>
      </p:sp>
      <p:sp>
        <p:nvSpPr>
          <p:cNvPr id="4" name="Slide Number Placeholder 3"/>
          <p:cNvSpPr>
            <a:spLocks noGrp="1"/>
          </p:cNvSpPr>
          <p:nvPr>
            <p:ph type="sldNum" sz="quarter" idx="10"/>
          </p:nvPr>
        </p:nvSpPr>
        <p:spPr/>
        <p:txBody>
          <a:bodyPr/>
          <a:lstStyle/>
          <a:p>
            <a:pPr>
              <a:defRPr/>
            </a:pPr>
            <a:fld id="{ADF8F485-AA6E-4B7C-BFBF-5E9D423C6B12}" type="slidenum">
              <a:rPr lang="en-US" smtClean="0"/>
              <a:pPr>
                <a:defRPr/>
              </a:pPr>
              <a:t>3</a:t>
            </a:fld>
            <a:endParaRPr lang="en-US"/>
          </a:p>
        </p:txBody>
      </p:sp>
    </p:spTree>
    <p:extLst>
      <p:ext uri="{BB962C8B-B14F-4D97-AF65-F5344CB8AC3E}">
        <p14:creationId xmlns:p14="http://schemas.microsoft.com/office/powerpoint/2010/main" val="444539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MS PGothic"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MS PGothic"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MS PGothic"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投影片圖像版面配置區 1"/>
          <p:cNvSpPr>
            <a:spLocks noGrp="1" noRot="1" noChangeAspect="1" noTextEdit="1"/>
          </p:cNvSpPr>
          <p:nvPr>
            <p:ph type="sldImg"/>
          </p:nvPr>
        </p:nvSpPr>
        <p:spPr>
          <a:ln/>
        </p:spPr>
      </p:sp>
      <p:sp>
        <p:nvSpPr>
          <p:cNvPr id="43011" name="備忘稿版面配置區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spcBef>
                <a:spcPct val="0"/>
              </a:spcBef>
            </a:pPr>
            <a:endParaRPr lang="zh-TW" altLang="en-US">
              <a:ea typeface="MS PGothic" charset="0"/>
            </a:endParaRPr>
          </a:p>
        </p:txBody>
      </p:sp>
      <p:sp>
        <p:nvSpPr>
          <p:cNvPr id="43012" name="投影片編號版面配置區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fld id="{4F6B6192-63B0-144B-AE43-BDCC763E6E44}" type="slidenum">
              <a:rPr lang="en-US" altLang="zh-CN" sz="1200">
                <a:latin typeface="Calibri" charset="0"/>
                <a:ea typeface="SimSun" charset="0"/>
                <a:cs typeface="SimSun" charset="0"/>
              </a:rPr>
              <a:pPr algn="r" eaLnBrk="1" hangingPunct="1"/>
              <a:t>64</a:t>
            </a:fld>
            <a:endParaRPr lang="en-US" altLang="zh-CN" sz="1200">
              <a:latin typeface="Calibri" charset="0"/>
              <a:ea typeface="SimSun" charset="0"/>
              <a:cs typeface="SimSu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begs the question - why has component power dissipation increased? Let’s look at a</a:t>
            </a:r>
            <a:r>
              <a:rPr lang="en-US" baseline="0" dirty="0" smtClean="0"/>
              <a:t> zoomed-in cross section of a microprocessor I got from the 2010 ITRS edition. We can look at the switching device and the associated wiring as an equivalent </a:t>
            </a:r>
            <a:r>
              <a:rPr lang="en-US" baseline="0" dirty="0" err="1" smtClean="0"/>
              <a:t>reisistive</a:t>
            </a:r>
            <a:r>
              <a:rPr lang="en-US" baseline="0" dirty="0" smtClean="0"/>
              <a:t>-capacitive network. The total power dissipation can be broken down to three main components – 1) The device dynamic power dissipation. This is the power dissipated in charging and discharging the MOS transistor chip and is directly proportional to the capacitance and frequency. The Voltage decrease is overshadowed by the increase in frequency of switching and capacitance. The second is Interconnect metallization which </a:t>
            </a:r>
            <a:r>
              <a:rPr lang="en-US" baseline="0" dirty="0" err="1" smtClean="0"/>
              <a:t>dissiptes</a:t>
            </a:r>
            <a:r>
              <a:rPr lang="en-US" baseline="0" dirty="0" smtClean="0"/>
              <a:t> </a:t>
            </a:r>
            <a:r>
              <a:rPr lang="en-US" baseline="0" dirty="0" err="1" smtClean="0"/>
              <a:t>Ohmic</a:t>
            </a:r>
            <a:r>
              <a:rPr lang="en-US" baseline="0" dirty="0" smtClean="0"/>
              <a:t> power. The third is parasitic capacitances and resistances that exist in the chip.</a:t>
            </a:r>
            <a:endParaRPr lang="en-US" dirty="0"/>
          </a:p>
        </p:txBody>
      </p:sp>
      <p:sp>
        <p:nvSpPr>
          <p:cNvPr id="4" name="Slide Number Placeholder 3"/>
          <p:cNvSpPr>
            <a:spLocks noGrp="1"/>
          </p:cNvSpPr>
          <p:nvPr>
            <p:ph type="sldNum" sz="quarter" idx="10"/>
          </p:nvPr>
        </p:nvSpPr>
        <p:spPr/>
        <p:txBody>
          <a:bodyPr/>
          <a:lstStyle/>
          <a:p>
            <a:pPr>
              <a:defRPr/>
            </a:pPr>
            <a:fld id="{ADF8F485-AA6E-4B7C-BFBF-5E9D423C6B12}" type="slidenum">
              <a:rPr lang="en-US" smtClean="0"/>
              <a:pPr>
                <a:defRPr/>
              </a:pPr>
              <a:t>4</a:t>
            </a:fld>
            <a:endParaRPr lang="en-US"/>
          </a:p>
        </p:txBody>
      </p:sp>
    </p:spTree>
    <p:extLst>
      <p:ext uri="{BB962C8B-B14F-4D97-AF65-F5344CB8AC3E}">
        <p14:creationId xmlns:p14="http://schemas.microsoft.com/office/powerpoint/2010/main" val="3517608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viewpoint of this thesis – one can ask the question – How is</a:t>
            </a:r>
            <a:r>
              <a:rPr lang="en-US" baseline="0" dirty="0" smtClean="0"/>
              <a:t> increased power dissipation an interface issue? We can find out by having a closer look at each source of PD. For instance if we zoom into the device at the semiconductor oxide interface. When a potential is applied at the gate we have a triangular potential well forming. The electron inversion layer is less than a nm at the interface. This suggests that the properties of the oxide-semiconductor interface should strongly influence electronic transport and power dissipation in the device. </a:t>
            </a:r>
            <a:endParaRPr lang="en-US" dirty="0"/>
          </a:p>
        </p:txBody>
      </p:sp>
      <p:sp>
        <p:nvSpPr>
          <p:cNvPr id="4" name="Slide Number Placeholder 3"/>
          <p:cNvSpPr>
            <a:spLocks noGrp="1"/>
          </p:cNvSpPr>
          <p:nvPr>
            <p:ph type="sldNum" sz="quarter" idx="10"/>
          </p:nvPr>
        </p:nvSpPr>
        <p:spPr/>
        <p:txBody>
          <a:bodyPr/>
          <a:lstStyle/>
          <a:p>
            <a:pPr>
              <a:defRPr/>
            </a:pPr>
            <a:fld id="{ADF8F485-AA6E-4B7C-BFBF-5E9D423C6B12}" type="slidenum">
              <a:rPr lang="en-US" smtClean="0"/>
              <a:pPr>
                <a:defRPr/>
              </a:pPr>
              <a:t>5</a:t>
            </a:fld>
            <a:endParaRPr lang="en-US"/>
          </a:p>
        </p:txBody>
      </p:sp>
    </p:spTree>
    <p:extLst>
      <p:ext uri="{BB962C8B-B14F-4D97-AF65-F5344CB8AC3E}">
        <p14:creationId xmlns:p14="http://schemas.microsoft.com/office/powerpoint/2010/main" val="2920718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zoom into the second component  - interconnects, it</a:t>
            </a:r>
            <a:r>
              <a:rPr lang="en-US" baseline="0" dirty="0" smtClean="0"/>
              <a:t> is very evident that the interconnect structure is composed of several interfaces. There are interfaces between grains formed during </a:t>
            </a:r>
            <a:r>
              <a:rPr lang="en-US" baseline="0" dirty="0" err="1" smtClean="0"/>
              <a:t>electrodeposition</a:t>
            </a:r>
            <a:r>
              <a:rPr lang="en-US" baseline="0" dirty="0" smtClean="0"/>
              <a:t>, interface between Cu and a diffusion barrier material such as Ta and interfaces between Cu and the dielectric that separates Cu from underlying Si. Electrons scatter significantly at each of these interfaces. Additionally there are metallic contact plugs that connect the source and drain to the interconnect. These are metal interfaces too. Due to significant electron scattering at interconnects, they are a major source of power dissipation.</a:t>
            </a:r>
            <a:endParaRPr lang="en-US" dirty="0"/>
          </a:p>
        </p:txBody>
      </p:sp>
      <p:sp>
        <p:nvSpPr>
          <p:cNvPr id="4" name="Slide Number Placeholder 3"/>
          <p:cNvSpPr>
            <a:spLocks noGrp="1"/>
          </p:cNvSpPr>
          <p:nvPr>
            <p:ph type="sldNum" sz="quarter" idx="10"/>
          </p:nvPr>
        </p:nvSpPr>
        <p:spPr/>
        <p:txBody>
          <a:bodyPr/>
          <a:lstStyle/>
          <a:p>
            <a:pPr>
              <a:defRPr/>
            </a:pPr>
            <a:fld id="{ADF8F485-AA6E-4B7C-BFBF-5E9D423C6B12}" type="slidenum">
              <a:rPr lang="en-US" smtClean="0"/>
              <a:pPr>
                <a:defRPr/>
              </a:pPr>
              <a:t>6</a:t>
            </a:fld>
            <a:endParaRPr lang="en-US"/>
          </a:p>
        </p:txBody>
      </p:sp>
    </p:spTree>
    <p:extLst>
      <p:ext uri="{BB962C8B-B14F-4D97-AF65-F5344CB8AC3E}">
        <p14:creationId xmlns:p14="http://schemas.microsoft.com/office/powerpoint/2010/main" val="2018063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about the third</a:t>
            </a:r>
            <a:r>
              <a:rPr lang="en-US" baseline="0" dirty="0" smtClean="0"/>
              <a:t> contribution to power dissipation. If we zoom in to the series source and drain resistances – we see another interface which is composed of a metal on one side and a semiconducting source or drain on the other. In the metals and semiconductors used in technology, we see a potential barrier – the </a:t>
            </a:r>
            <a:r>
              <a:rPr lang="en-US" baseline="0" dirty="0" err="1" smtClean="0"/>
              <a:t>Schottky</a:t>
            </a:r>
            <a:r>
              <a:rPr lang="en-US" baseline="0" dirty="0" smtClean="0"/>
              <a:t> barrier. Electrons scatter at this non-</a:t>
            </a:r>
            <a:r>
              <a:rPr lang="en-US" baseline="0" dirty="0" err="1" smtClean="0"/>
              <a:t>ohmic</a:t>
            </a:r>
            <a:r>
              <a:rPr lang="en-US" baseline="0" dirty="0" smtClean="0"/>
              <a:t> barrier while tunneling through it and can cause significant power dissipation.</a:t>
            </a:r>
            <a:endParaRPr lang="en-US" dirty="0"/>
          </a:p>
        </p:txBody>
      </p:sp>
      <p:sp>
        <p:nvSpPr>
          <p:cNvPr id="4" name="Slide Number Placeholder 3"/>
          <p:cNvSpPr>
            <a:spLocks noGrp="1"/>
          </p:cNvSpPr>
          <p:nvPr>
            <p:ph type="sldNum" sz="quarter" idx="10"/>
          </p:nvPr>
        </p:nvSpPr>
        <p:spPr/>
        <p:txBody>
          <a:bodyPr/>
          <a:lstStyle/>
          <a:p>
            <a:pPr>
              <a:defRPr/>
            </a:pPr>
            <a:fld id="{ADF8F485-AA6E-4B7C-BFBF-5E9D423C6B12}" type="slidenum">
              <a:rPr lang="en-US" smtClean="0"/>
              <a:pPr>
                <a:defRPr/>
              </a:pPr>
              <a:t>7</a:t>
            </a:fld>
            <a:endParaRPr lang="en-US"/>
          </a:p>
        </p:txBody>
      </p:sp>
    </p:spTree>
    <p:extLst>
      <p:ext uri="{BB962C8B-B14F-4D97-AF65-F5344CB8AC3E}">
        <p14:creationId xmlns:p14="http://schemas.microsoft.com/office/powerpoint/2010/main" val="4256150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we’ve established that power dissipation and material</a:t>
            </a:r>
            <a:r>
              <a:rPr lang="en-US" baseline="0" dirty="0" smtClean="0"/>
              <a:t> interfaces are intimately related, let’s look at proposed solutions for each source of power dissipation. The Device component has perhaps attracted the most attention in research. We have had completely new switching mechanisms being proposed – ASL and the </a:t>
            </a:r>
            <a:r>
              <a:rPr lang="en-US" baseline="0" dirty="0" err="1" smtClean="0"/>
              <a:t>Datta</a:t>
            </a:r>
            <a:r>
              <a:rPr lang="en-US" baseline="0" dirty="0" smtClean="0"/>
              <a:t>-Das transistor at Purdue, BTBT to name a few. New device geometries such as Tri-gate transistors and FD-SOI are in production, while new materials such as </a:t>
            </a:r>
            <a:r>
              <a:rPr lang="en-US" baseline="0" dirty="0" err="1" smtClean="0"/>
              <a:t>graphene</a:t>
            </a:r>
            <a:r>
              <a:rPr lang="en-US" baseline="0" dirty="0" smtClean="0"/>
              <a:t>, TI’s and III-V’s are being intensely investigated. III-V’s are something that we’ve investigated as part of my thesis work, and I will come back to it later in this talk.</a:t>
            </a:r>
            <a:endParaRPr lang="en-US" dirty="0"/>
          </a:p>
        </p:txBody>
      </p:sp>
      <p:sp>
        <p:nvSpPr>
          <p:cNvPr id="4" name="Slide Number Placeholder 3"/>
          <p:cNvSpPr>
            <a:spLocks noGrp="1"/>
          </p:cNvSpPr>
          <p:nvPr>
            <p:ph type="sldNum" sz="quarter" idx="10"/>
          </p:nvPr>
        </p:nvSpPr>
        <p:spPr/>
        <p:txBody>
          <a:bodyPr/>
          <a:lstStyle/>
          <a:p>
            <a:pPr>
              <a:defRPr/>
            </a:pPr>
            <a:fld id="{ADF8F485-AA6E-4B7C-BFBF-5E9D423C6B12}" type="slidenum">
              <a:rPr lang="en-US" smtClean="0"/>
              <a:pPr>
                <a:defRPr/>
              </a:pPr>
              <a:t>8</a:t>
            </a:fld>
            <a:endParaRPr lang="en-US"/>
          </a:p>
        </p:txBody>
      </p:sp>
    </p:spTree>
    <p:extLst>
      <p:ext uri="{BB962C8B-B14F-4D97-AF65-F5344CB8AC3E}">
        <p14:creationId xmlns:p14="http://schemas.microsoft.com/office/powerpoint/2010/main" val="612296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a:t>
            </a:r>
            <a:r>
              <a:rPr lang="en-US" baseline="0" dirty="0" smtClean="0"/>
              <a:t> the </a:t>
            </a:r>
            <a:r>
              <a:rPr lang="en-US" dirty="0" smtClean="0"/>
              <a:t>Metal-Semiconducto</a:t>
            </a:r>
            <a:r>
              <a:rPr lang="en-US" baseline="0" dirty="0" smtClean="0"/>
              <a:t>r </a:t>
            </a:r>
            <a:r>
              <a:rPr lang="en-US" baseline="0" dirty="0" err="1" smtClean="0"/>
              <a:t>Schottky</a:t>
            </a:r>
            <a:r>
              <a:rPr lang="en-US" baseline="0" dirty="0" smtClean="0"/>
              <a:t> barrier perspective, industry seems to have converged upon preventing a direct contact between semiconductors and metals by using a barrier – insulator, layer of selenium and non-reactive transition regions having chlorine ions implanted in them. We will come back to this topic later and see why a direct contact between Si and metal is not desirable.</a:t>
            </a:r>
            <a:endParaRPr lang="en-US" dirty="0"/>
          </a:p>
        </p:txBody>
      </p:sp>
      <p:sp>
        <p:nvSpPr>
          <p:cNvPr id="4" name="Slide Number Placeholder 3"/>
          <p:cNvSpPr>
            <a:spLocks noGrp="1"/>
          </p:cNvSpPr>
          <p:nvPr>
            <p:ph type="sldNum" sz="quarter" idx="10"/>
          </p:nvPr>
        </p:nvSpPr>
        <p:spPr/>
        <p:txBody>
          <a:bodyPr/>
          <a:lstStyle/>
          <a:p>
            <a:pPr>
              <a:defRPr/>
            </a:pPr>
            <a:fld id="{ADF8F485-AA6E-4B7C-BFBF-5E9D423C6B12}" type="slidenum">
              <a:rPr lang="en-US" smtClean="0"/>
              <a:pPr>
                <a:defRPr/>
              </a:pPr>
              <a:t>9</a:t>
            </a:fld>
            <a:endParaRPr lang="en-US"/>
          </a:p>
        </p:txBody>
      </p:sp>
    </p:spTree>
    <p:extLst>
      <p:ext uri="{BB962C8B-B14F-4D97-AF65-F5344CB8AC3E}">
        <p14:creationId xmlns:p14="http://schemas.microsoft.com/office/powerpoint/2010/main" val="3938889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74088" cy="520700"/>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304800" y="914400"/>
            <a:ext cx="41910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914400"/>
            <a:ext cx="4191000" cy="5486400"/>
          </a:xfrm>
        </p:spPr>
        <p:txBody>
          <a:bodyPr/>
          <a:lstStyle/>
          <a:p>
            <a:pPr lvl="0"/>
            <a:endParaRPr lang="en-US" noProof="0" smtClean="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5" name="Text Placeholder 4"/>
          <p:cNvSpPr>
            <a:spLocks noGrp="1"/>
          </p:cNvSpPr>
          <p:nvPr>
            <p:ph type="body" sz="quarter" idx="11"/>
          </p:nvPr>
        </p:nvSpPr>
        <p:spPr>
          <a:xfrm>
            <a:off x="304800" y="1371600"/>
            <a:ext cx="8610600" cy="4953000"/>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Rectangle 11"/>
          <p:cNvSpPr>
            <a:spLocks noGrp="1" noChangeArrowheads="1"/>
          </p:cNvSpPr>
          <p:nvPr>
            <p:ph type="sldNum" sz="quarter" idx="12"/>
          </p:nvPr>
        </p:nvSpPr>
        <p:spPr>
          <a:ln/>
        </p:spPr>
        <p:txBody>
          <a:bodyPr/>
          <a:lstStyle>
            <a:lvl1pPr>
              <a:defRPr/>
            </a:lvl1pPr>
          </a:lstStyle>
          <a:p>
            <a:fld id="{2900D570-40C3-4322-8337-B702AC8375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5258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20841"/>
          </a:xfrm>
          <a:ln>
            <a:noFill/>
          </a:ln>
        </p:spPr>
        <p:txBody>
          <a:bodyPr anchor="t">
            <a:noAutofit/>
          </a:bodyPr>
          <a:lstStyle>
            <a:lvl1pPr>
              <a:defRPr sz="4000" b="1">
                <a:solidFill>
                  <a:srgbClr val="FFC00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105174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228600" y="914400"/>
            <a:ext cx="87630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 name="Picture 15" descr="background-title.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11200"/>
            <a:ext cx="9144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userDrawn="1"/>
        </p:nvSpPr>
        <p:spPr bwMode="auto">
          <a:xfrm>
            <a:off x="238125" y="685800"/>
            <a:ext cx="8666163" cy="946150"/>
          </a:xfrm>
          <a:prstGeom prst="rect">
            <a:avLst/>
          </a:prstGeom>
          <a:noFill/>
          <a:ln w="9525">
            <a:noFill/>
            <a:miter lim="800000"/>
            <a:headEnd/>
            <a:tailEnd/>
          </a:ln>
          <a:effectLst/>
        </p:spPr>
        <p:txBody>
          <a:bodyPr>
            <a:spAutoFit/>
          </a:bodyPr>
          <a:lstStyle/>
          <a:p>
            <a:pPr algn="ctr">
              <a:defRPr/>
            </a:pPr>
            <a:r>
              <a:rPr lang="en-US" sz="2800" b="1" i="1">
                <a:solidFill>
                  <a:schemeClr val="folHlink"/>
                </a:solidFill>
                <a:latin typeface="Trebuchet MS" charset="0"/>
                <a:ea typeface="ＭＳ Ｐゴシック" charset="-128"/>
                <a:cs typeface="+mn-cs"/>
              </a:rPr>
              <a:t>Network for Computational Nanotechnology (NCN)</a:t>
            </a:r>
          </a:p>
          <a:p>
            <a:pPr algn="ctr">
              <a:defRPr/>
            </a:pPr>
            <a:endParaRPr lang="en-US" sz="2800" b="1" i="1">
              <a:solidFill>
                <a:schemeClr val="folHlink"/>
              </a:solidFill>
              <a:latin typeface="Trebuchet MS" charset="0"/>
              <a:ea typeface="ＭＳ Ｐゴシック" charset="-128"/>
              <a:cs typeface="+mn-cs"/>
            </a:endParaRPr>
          </a:p>
        </p:txBody>
      </p:sp>
      <p:pic>
        <p:nvPicPr>
          <p:cNvPr id="6" name="Picture 20" descr="nsf4c"/>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77275" y="6424613"/>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2"/>
          <p:cNvSpPr txBox="1">
            <a:spLocks noChangeArrowheads="1"/>
          </p:cNvSpPr>
          <p:nvPr userDrawn="1"/>
        </p:nvSpPr>
        <p:spPr bwMode="auto">
          <a:xfrm>
            <a:off x="0" y="1263650"/>
            <a:ext cx="9144000" cy="336550"/>
          </a:xfrm>
          <a:prstGeom prst="rect">
            <a:avLst/>
          </a:prstGeom>
          <a:noFill/>
          <a:ln w="9525">
            <a:noFill/>
            <a:miter lim="800000"/>
            <a:headEnd/>
            <a:tailEnd/>
          </a:ln>
          <a:effectLst/>
        </p:spPr>
        <p:txBody>
          <a:bodyPr>
            <a:spAutoFit/>
          </a:bodyPr>
          <a:lstStyle/>
          <a:p>
            <a:pPr algn="ctr">
              <a:defRPr/>
            </a:pPr>
            <a:r>
              <a:rPr lang="en-US" sz="1600" i="1">
                <a:ea typeface="ＭＳ Ｐゴシック" charset="-128"/>
                <a:cs typeface="+mn-cs"/>
              </a:rPr>
              <a:t>Purdue, Norfolk State, Northwestern, MIT, Molecular Foundry, UC Berkeley, Univ. of Illinois, UTEP</a:t>
            </a:r>
            <a:endParaRPr lang="en-US" i="1">
              <a:ea typeface="ＭＳ Ｐゴシック" charset="-128"/>
              <a:cs typeface="+mn-cs"/>
            </a:endParaRPr>
          </a:p>
        </p:txBody>
      </p:sp>
      <p:pic>
        <p:nvPicPr>
          <p:cNvPr id="8" name="Picture 2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5105400"/>
            <a:ext cx="342900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2" descr="background.gif"/>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9144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3" descr="ncnnew_nanohub.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04800" y="171450"/>
            <a:ext cx="16002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4" descr="ncnnew_nanohub_white.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04800" y="152400"/>
            <a:ext cx="16002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ctrTitle"/>
          </p:nvPr>
        </p:nvSpPr>
        <p:spPr>
          <a:xfrm>
            <a:off x="2019300" y="1958975"/>
            <a:ext cx="5105400" cy="1470025"/>
          </a:xfrm>
        </p:spPr>
        <p:txBody>
          <a:bodyPr/>
          <a:lstStyle>
            <a:lvl1pPr algn="ctr">
              <a:defRPr sz="3600">
                <a:solidFill>
                  <a:schemeClr val="tx1"/>
                </a:solidFill>
              </a:defRPr>
            </a:lvl1pPr>
          </a:lstStyle>
          <a:p>
            <a:r>
              <a:rPr lang="en-US"/>
              <a:t>Click to edit Master title style</a:t>
            </a:r>
          </a:p>
        </p:txBody>
      </p:sp>
      <p:sp>
        <p:nvSpPr>
          <p:cNvPr id="5124" name="Rectangle 4"/>
          <p:cNvSpPr>
            <a:spLocks noGrp="1" noChangeArrowheads="1"/>
          </p:cNvSpPr>
          <p:nvPr>
            <p:ph type="subTitle" idx="1"/>
          </p:nvPr>
        </p:nvSpPr>
        <p:spPr>
          <a:xfrm>
            <a:off x="3276600" y="3733800"/>
            <a:ext cx="5410200" cy="2590800"/>
          </a:xfrm>
        </p:spPr>
        <p:txBody>
          <a:bodyPr/>
          <a:lstStyle>
            <a:lvl1pPr marL="0" indent="0" algn="ctr">
              <a:buFontTx/>
              <a:buNone/>
              <a:defRPr sz="2000"/>
            </a:lvl1pPr>
          </a:lstStyle>
          <a:p>
            <a:r>
              <a:rPr lang="en-US" dirty="0"/>
              <a:t>Click to edit Master subtitle style</a:t>
            </a:r>
          </a:p>
        </p:txBody>
      </p:sp>
    </p:spTree>
    <p:extLst>
      <p:ext uri="{BB962C8B-B14F-4D97-AF65-F5344CB8AC3E}">
        <p14:creationId xmlns:p14="http://schemas.microsoft.com/office/powerpoint/2010/main" val="648174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509450" y="6516202"/>
            <a:ext cx="2895600" cy="225425"/>
          </a:xfrm>
          <a:prstGeom prst="rect">
            <a:avLst/>
          </a:prstGeom>
        </p:spPr>
        <p:txBody>
          <a:bodyPr/>
          <a:lstStyle>
            <a:lvl1pPr>
              <a:defRPr sz="800">
                <a:solidFill>
                  <a:schemeClr val="bg1"/>
                </a:solidFill>
                <a:latin typeface="Verdana" pitchFamily="34" charset="0"/>
                <a:ea typeface="Verdana" pitchFamily="34" charset="0"/>
                <a:cs typeface="Verdana" pitchFamily="34" charset="0"/>
              </a:defRPr>
            </a:lvl1pPr>
          </a:lstStyle>
          <a:p>
            <a:r>
              <a:rPr lang="en-US" dirty="0" smtClean="0">
                <a:solidFill>
                  <a:srgbClr val="FFFFFF"/>
                </a:solidFill>
              </a:rPr>
              <a:t>Ganesh Hegde</a:t>
            </a:r>
          </a:p>
          <a:p>
            <a:r>
              <a:rPr lang="en-US" dirty="0" smtClean="0">
                <a:solidFill>
                  <a:srgbClr val="FFFFFF"/>
                </a:solidFill>
              </a:rPr>
              <a:t>PTM – Materials Design</a:t>
            </a:r>
            <a:endParaRPr lang="en-US" dirty="0">
              <a:solidFill>
                <a:srgbClr val="FFFFFF"/>
              </a:solidFill>
            </a:endParaRPr>
          </a:p>
        </p:txBody>
      </p:sp>
      <p:sp>
        <p:nvSpPr>
          <p:cNvPr id="6" name="Date Placeholder 5"/>
          <p:cNvSpPr>
            <a:spLocks noGrp="1"/>
          </p:cNvSpPr>
          <p:nvPr>
            <p:ph type="dt" sz="half" idx="12"/>
          </p:nvPr>
        </p:nvSpPr>
        <p:spPr>
          <a:xfrm>
            <a:off x="4226073" y="6632575"/>
            <a:ext cx="1790700" cy="225425"/>
          </a:xfrm>
          <a:prstGeom prst="rect">
            <a:avLst/>
          </a:prstGeom>
        </p:spPr>
        <p:txBody>
          <a:bodyPr/>
          <a:lstStyle>
            <a:lvl1pPr algn="l">
              <a:defRPr sz="800">
                <a:solidFill>
                  <a:schemeClr val="bg1"/>
                </a:solidFill>
                <a:latin typeface="Verdana" pitchFamily="34" charset="0"/>
                <a:ea typeface="Verdana" pitchFamily="34" charset="0"/>
                <a:cs typeface="Verdana" pitchFamily="34" charset="0"/>
              </a:defRPr>
            </a:lvl1pPr>
          </a:lstStyle>
          <a:p>
            <a:r>
              <a:rPr lang="en-US" dirty="0" smtClean="0">
                <a:solidFill>
                  <a:srgbClr val="FFFFFF"/>
                </a:solidFill>
              </a:rPr>
              <a:t>Nov  17, 2011</a:t>
            </a:r>
            <a:endParaRPr lang="en-US" dirty="0">
              <a:solidFill>
                <a:srgbClr val="FFFFFF"/>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20679121"/>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304800" y="152400"/>
            <a:ext cx="8574088" cy="520700"/>
          </a:xfr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04800" y="838200"/>
            <a:ext cx="8534400" cy="55626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399438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Chart">
  <p:cSld name="标题，文本与图表">
    <p:spTree>
      <p:nvGrpSpPr>
        <p:cNvPr id="1" name=""/>
        <p:cNvGrpSpPr/>
        <p:nvPr/>
      </p:nvGrpSpPr>
      <p:grpSpPr>
        <a:xfrm>
          <a:off x="0" y="0"/>
          <a:ext cx="0" cy="0"/>
          <a:chOff x="0" y="0"/>
          <a:chExt cx="0" cy="0"/>
        </a:xfrm>
      </p:grpSpPr>
      <p:sp>
        <p:nvSpPr>
          <p:cNvPr id="2" name="Title 1"/>
          <p:cNvSpPr>
            <a:spLocks noGrp="1"/>
          </p:cNvSpPr>
          <p:nvPr>
            <p:ph type="title"/>
          </p:nvPr>
        </p:nvSpPr>
        <p:spPr>
          <a:xfrm>
            <a:off x="304800" y="722313"/>
            <a:ext cx="8574088" cy="520700"/>
          </a:xfrm>
        </p:spPr>
        <p:txBody>
          <a:bodyPr/>
          <a:lstStyle/>
          <a:p>
            <a:r>
              <a:rPr lang="en-US" altLang="zh-CN" smtClean="0"/>
              <a:t>Click to edit Master title style</a:t>
            </a:r>
            <a:endParaRPr lang="en-US"/>
          </a:p>
        </p:txBody>
      </p:sp>
      <p:sp>
        <p:nvSpPr>
          <p:cNvPr id="3" name="Text Placeholder 2"/>
          <p:cNvSpPr>
            <a:spLocks noGrp="1"/>
          </p:cNvSpPr>
          <p:nvPr>
            <p:ph type="body" sz="half" idx="1"/>
          </p:nvPr>
        </p:nvSpPr>
        <p:spPr>
          <a:xfrm>
            <a:off x="304800" y="1295400"/>
            <a:ext cx="4191000" cy="5105400"/>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4" name="Chart Placeholder 3"/>
          <p:cNvSpPr>
            <a:spLocks noGrp="1"/>
          </p:cNvSpPr>
          <p:nvPr>
            <p:ph type="chart" sz="half" idx="2"/>
          </p:nvPr>
        </p:nvSpPr>
        <p:spPr>
          <a:xfrm>
            <a:off x="4648200" y="1295400"/>
            <a:ext cx="4191000" cy="5105400"/>
          </a:xfrm>
        </p:spPr>
        <p:txBody>
          <a:bodyPr/>
          <a:lstStyle/>
          <a:p>
            <a:pPr lvl="0"/>
            <a:r>
              <a:rPr lang="en-US" altLang="zh-CN" noProof="0" smtClean="0"/>
              <a:t>Click icon to add chart</a:t>
            </a:r>
            <a:endParaRPr lang="en-US" noProof="0" smtClean="0"/>
          </a:p>
        </p:txBody>
      </p:sp>
      <p:sp>
        <p:nvSpPr>
          <p:cNvPr id="5" name="Rectangle 11"/>
          <p:cNvSpPr>
            <a:spLocks noGrp="1" noChangeArrowheads="1"/>
          </p:cNvSpPr>
          <p:nvPr>
            <p:ph type="sldNum" sz="quarter" idx="10"/>
          </p:nvPr>
        </p:nvSpPr>
        <p:spPr>
          <a:ln/>
        </p:spPr>
        <p:txBody>
          <a:bodyPr/>
          <a:lstStyle>
            <a:lvl1pPr>
              <a:defRPr/>
            </a:lvl1pPr>
          </a:lstStyle>
          <a:p>
            <a:fld id="{B6159044-6F67-4E61-904B-624E73139C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3488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dirty="0"/>
          </a:p>
        </p:txBody>
      </p:sp>
      <p:sp>
        <p:nvSpPr>
          <p:cNvPr id="3" name="Rectangle 11"/>
          <p:cNvSpPr>
            <a:spLocks noGrp="1" noChangeArrowheads="1"/>
          </p:cNvSpPr>
          <p:nvPr>
            <p:ph type="sldNum" sz="quarter" idx="10"/>
          </p:nvPr>
        </p:nvSpPr>
        <p:spPr>
          <a:ln/>
        </p:spPr>
        <p:txBody>
          <a:bodyPr/>
          <a:lstStyle>
            <a:lvl1pPr>
              <a:defRPr/>
            </a:lvl1pPr>
          </a:lstStyle>
          <a:p>
            <a:fld id="{4B6CA4E9-FD24-47DB-A393-8083285437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0694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eg"/><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10.xml"/><Relationship Id="rId7" Type="http://schemas.openxmlformats.org/officeDocument/2006/relationships/image" Target="../media/image9.jpe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8.jpeg"/><Relationship Id="rId5"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image" Target="../media/image1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4" descr="background-two.gif"/>
          <p:cNvPicPr>
            <a:picLocks noChangeAspect="1"/>
          </p:cNvPicPr>
          <p:nvPr userDrawn="1"/>
        </p:nvPicPr>
        <p:blipFill>
          <a:blip r:embed="rId9"/>
          <a:srcRect/>
          <a:stretch>
            <a:fillRect/>
          </a:stretch>
        </p:blipFill>
        <p:spPr bwMode="auto">
          <a:xfrm>
            <a:off x="0" y="0"/>
            <a:ext cx="9144000" cy="981075"/>
          </a:xfrm>
          <a:prstGeom prst="rect">
            <a:avLst/>
          </a:prstGeom>
          <a:noFill/>
          <a:ln w="9525">
            <a:noFill/>
            <a:miter lim="800000"/>
            <a:headEnd/>
            <a:tailEnd/>
          </a:ln>
        </p:spPr>
      </p:pic>
      <p:sp>
        <p:nvSpPr>
          <p:cNvPr id="10" name="Rectangle 9"/>
          <p:cNvSpPr/>
          <p:nvPr userDrawn="1"/>
        </p:nvSpPr>
        <p:spPr>
          <a:xfrm>
            <a:off x="0" y="762000"/>
            <a:ext cx="9144000" cy="1295400"/>
          </a:xfrm>
          <a:prstGeom prst="rect">
            <a:avLst/>
          </a:prstGeom>
          <a:solidFill>
            <a:schemeClr val="bg1"/>
          </a:solidFill>
          <a:ln>
            <a:noFill/>
          </a:ln>
          <a:effectLst/>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1028" name="Rectangle 3"/>
          <p:cNvSpPr>
            <a:spLocks noGrp="1" noChangeArrowheads="1"/>
          </p:cNvSpPr>
          <p:nvPr>
            <p:ph type="title"/>
          </p:nvPr>
        </p:nvSpPr>
        <p:spPr bwMode="auto">
          <a:xfrm>
            <a:off x="304800" y="152400"/>
            <a:ext cx="8574088" cy="5207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4"/>
          <p:cNvSpPr>
            <a:spLocks noGrp="1" noChangeArrowheads="1"/>
          </p:cNvSpPr>
          <p:nvPr>
            <p:ph type="body" idx="1"/>
          </p:nvPr>
        </p:nvSpPr>
        <p:spPr bwMode="auto">
          <a:xfrm>
            <a:off x="304800" y="914400"/>
            <a:ext cx="8534400" cy="548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0" name="Picture 13" descr="nsf4c"/>
          <p:cNvPicPr>
            <a:picLocks noChangeAspect="1" noChangeArrowheads="1"/>
          </p:cNvPicPr>
          <p:nvPr userDrawn="1"/>
        </p:nvPicPr>
        <p:blipFill>
          <a:blip r:embed="rId10"/>
          <a:srcRect/>
          <a:stretch>
            <a:fillRect/>
          </a:stretch>
        </p:blipFill>
        <p:spPr bwMode="auto">
          <a:xfrm>
            <a:off x="8677275" y="6424613"/>
            <a:ext cx="381000" cy="381000"/>
          </a:xfrm>
          <a:prstGeom prst="rect">
            <a:avLst/>
          </a:prstGeom>
          <a:noFill/>
          <a:ln w="9525">
            <a:noFill/>
            <a:miter lim="800000"/>
            <a:headEnd/>
            <a:tailEnd/>
          </a:ln>
        </p:spPr>
      </p:pic>
      <p:pic>
        <p:nvPicPr>
          <p:cNvPr id="1032" name="Picture 20"/>
          <p:cNvPicPr>
            <a:picLocks noChangeAspect="1" noChangeArrowheads="1"/>
          </p:cNvPicPr>
          <p:nvPr userDrawn="1"/>
        </p:nvPicPr>
        <p:blipFill>
          <a:blip r:embed="rId11"/>
          <a:srcRect/>
          <a:stretch>
            <a:fillRect/>
          </a:stretch>
        </p:blipFill>
        <p:spPr bwMode="auto">
          <a:xfrm>
            <a:off x="0" y="6518275"/>
            <a:ext cx="1020763" cy="339725"/>
          </a:xfrm>
          <a:prstGeom prst="rect">
            <a:avLst/>
          </a:prstGeom>
          <a:noFill/>
          <a:ln w="9525">
            <a:noFill/>
            <a:miter lim="800000"/>
            <a:headEnd/>
            <a:tailEnd/>
          </a:ln>
        </p:spPr>
      </p:pic>
      <p:pic>
        <p:nvPicPr>
          <p:cNvPr id="1033" name="Picture 12" descr="ncnnew_nanohub.png"/>
          <p:cNvPicPr>
            <a:picLocks noChangeAspect="1"/>
          </p:cNvPicPr>
          <p:nvPr userDrawn="1"/>
        </p:nvPicPr>
        <p:blipFill>
          <a:blip r:embed="rId12"/>
          <a:srcRect/>
          <a:stretch>
            <a:fillRect/>
          </a:stretch>
        </p:blipFill>
        <p:spPr bwMode="auto">
          <a:xfrm>
            <a:off x="304800" y="171450"/>
            <a:ext cx="1600200" cy="514350"/>
          </a:xfrm>
          <a:prstGeom prst="rect">
            <a:avLst/>
          </a:prstGeom>
          <a:noFill/>
          <a:ln w="9525">
            <a:noFill/>
            <a:miter lim="800000"/>
            <a:headEnd/>
            <a:tailEnd/>
          </a:ln>
        </p:spPr>
      </p:pic>
      <p:pic>
        <p:nvPicPr>
          <p:cNvPr id="1034" name="Picture 13" descr="ncnnew_nanohub_white.png"/>
          <p:cNvPicPr>
            <a:picLocks noChangeAspect="1"/>
          </p:cNvPicPr>
          <p:nvPr userDrawn="1"/>
        </p:nvPicPr>
        <p:blipFill>
          <a:blip r:embed="rId13"/>
          <a:srcRect/>
          <a:stretch>
            <a:fillRect/>
          </a:stretch>
        </p:blipFill>
        <p:spPr bwMode="auto">
          <a:xfrm>
            <a:off x="304800" y="152400"/>
            <a:ext cx="1600200" cy="5143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3" r:id="rId5"/>
    <p:sldLayoutId id="2147483731" r:id="rId6"/>
    <p:sldLayoutId id="2147483732" r:id="rId7"/>
  </p:sldLayoutIdLst>
  <p:timing>
    <p:tnLst>
      <p:par>
        <p:cTn id="1" dur="indefinite" restart="never" nodeType="tmRoot"/>
      </p:par>
    </p:tnLst>
  </p:timing>
  <p:txStyles>
    <p:titleStyle>
      <a:lvl1pPr algn="r" rtl="0" eaLnBrk="0" fontAlgn="base" hangingPunct="0">
        <a:spcBef>
          <a:spcPct val="0"/>
        </a:spcBef>
        <a:spcAft>
          <a:spcPct val="0"/>
        </a:spcAft>
        <a:defRPr sz="2400" b="1">
          <a:solidFill>
            <a:srgbClr val="DCDCDC"/>
          </a:solidFill>
          <a:latin typeface="+mj-lt"/>
          <a:ea typeface="ＭＳ Ｐゴシック" charset="-128"/>
          <a:cs typeface="ＭＳ Ｐゴシック" charset="-128"/>
        </a:defRPr>
      </a:lvl1pPr>
      <a:lvl2pPr algn="r" rtl="0" eaLnBrk="0" fontAlgn="base" hangingPunct="0">
        <a:spcBef>
          <a:spcPct val="0"/>
        </a:spcBef>
        <a:spcAft>
          <a:spcPct val="0"/>
        </a:spcAft>
        <a:defRPr sz="2400" b="1">
          <a:solidFill>
            <a:srgbClr val="DCDCDC"/>
          </a:solidFill>
          <a:latin typeface="Trebuchet MS" charset="0"/>
          <a:ea typeface="ＭＳ Ｐゴシック" charset="-128"/>
          <a:cs typeface="ＭＳ Ｐゴシック" charset="-128"/>
        </a:defRPr>
      </a:lvl2pPr>
      <a:lvl3pPr algn="r" rtl="0" eaLnBrk="0" fontAlgn="base" hangingPunct="0">
        <a:spcBef>
          <a:spcPct val="0"/>
        </a:spcBef>
        <a:spcAft>
          <a:spcPct val="0"/>
        </a:spcAft>
        <a:defRPr sz="2400" b="1">
          <a:solidFill>
            <a:srgbClr val="DCDCDC"/>
          </a:solidFill>
          <a:latin typeface="Trebuchet MS" charset="0"/>
          <a:ea typeface="ＭＳ Ｐゴシック" charset="-128"/>
          <a:cs typeface="ＭＳ Ｐゴシック" charset="-128"/>
        </a:defRPr>
      </a:lvl3pPr>
      <a:lvl4pPr algn="r" rtl="0" eaLnBrk="0" fontAlgn="base" hangingPunct="0">
        <a:spcBef>
          <a:spcPct val="0"/>
        </a:spcBef>
        <a:spcAft>
          <a:spcPct val="0"/>
        </a:spcAft>
        <a:defRPr sz="2400" b="1">
          <a:solidFill>
            <a:srgbClr val="DCDCDC"/>
          </a:solidFill>
          <a:latin typeface="Trebuchet MS" charset="0"/>
          <a:ea typeface="ＭＳ Ｐゴシック" charset="-128"/>
          <a:cs typeface="ＭＳ Ｐゴシック" charset="-128"/>
        </a:defRPr>
      </a:lvl4pPr>
      <a:lvl5pPr algn="r" rtl="0" eaLnBrk="0" fontAlgn="base" hangingPunct="0">
        <a:spcBef>
          <a:spcPct val="0"/>
        </a:spcBef>
        <a:spcAft>
          <a:spcPct val="0"/>
        </a:spcAft>
        <a:defRPr sz="2400" b="1">
          <a:solidFill>
            <a:srgbClr val="DCDCDC"/>
          </a:solidFill>
          <a:latin typeface="Trebuchet MS" charset="0"/>
          <a:ea typeface="ＭＳ Ｐゴシック" charset="-128"/>
          <a:cs typeface="ＭＳ Ｐゴシック" charset="-128"/>
        </a:defRPr>
      </a:lvl5pPr>
      <a:lvl6pPr marL="457200" algn="r" rtl="0" fontAlgn="base">
        <a:spcBef>
          <a:spcPct val="0"/>
        </a:spcBef>
        <a:spcAft>
          <a:spcPct val="0"/>
        </a:spcAft>
        <a:defRPr sz="2400" b="1">
          <a:solidFill>
            <a:srgbClr val="DCDCDC"/>
          </a:solidFill>
          <a:latin typeface="Trebuchet MS" charset="0"/>
        </a:defRPr>
      </a:lvl6pPr>
      <a:lvl7pPr marL="914400" algn="r" rtl="0" fontAlgn="base">
        <a:spcBef>
          <a:spcPct val="0"/>
        </a:spcBef>
        <a:spcAft>
          <a:spcPct val="0"/>
        </a:spcAft>
        <a:defRPr sz="2400" b="1">
          <a:solidFill>
            <a:srgbClr val="DCDCDC"/>
          </a:solidFill>
          <a:latin typeface="Trebuchet MS" charset="0"/>
        </a:defRPr>
      </a:lvl7pPr>
      <a:lvl8pPr marL="1371600" algn="r" rtl="0" fontAlgn="base">
        <a:spcBef>
          <a:spcPct val="0"/>
        </a:spcBef>
        <a:spcAft>
          <a:spcPct val="0"/>
        </a:spcAft>
        <a:defRPr sz="2400" b="1">
          <a:solidFill>
            <a:srgbClr val="DCDCDC"/>
          </a:solidFill>
          <a:latin typeface="Trebuchet MS" charset="0"/>
        </a:defRPr>
      </a:lvl8pPr>
      <a:lvl9pPr marL="1828800" algn="r" rtl="0" fontAlgn="base">
        <a:spcBef>
          <a:spcPct val="0"/>
        </a:spcBef>
        <a:spcAft>
          <a:spcPct val="0"/>
        </a:spcAft>
        <a:defRPr sz="2400" b="1">
          <a:solidFill>
            <a:srgbClr val="DCDCDC"/>
          </a:solidFill>
          <a:latin typeface="Trebuchet MS" charset="0"/>
        </a:defRPr>
      </a:lvl9pPr>
    </p:titleStyle>
    <p:bodyStyle>
      <a:lvl1pPr marL="169863" indent="-169863" algn="l" rtl="0" eaLnBrk="0" fontAlgn="base" hangingPunct="0">
        <a:spcBef>
          <a:spcPct val="20000"/>
        </a:spcBef>
        <a:spcAft>
          <a:spcPct val="0"/>
        </a:spcAft>
        <a:buChar char="•"/>
        <a:defRPr sz="2200">
          <a:solidFill>
            <a:schemeClr val="tx1"/>
          </a:solidFill>
          <a:latin typeface="+mn-lt"/>
          <a:ea typeface="ＭＳ Ｐゴシック" charset="-128"/>
          <a:cs typeface="ＭＳ Ｐゴシック" charset="-128"/>
        </a:defRPr>
      </a:lvl1pPr>
      <a:lvl2pPr marL="454025" indent="-169863" algn="l" rtl="0" eaLnBrk="0" fontAlgn="base" hangingPunct="0">
        <a:spcBef>
          <a:spcPct val="20000"/>
        </a:spcBef>
        <a:spcAft>
          <a:spcPct val="0"/>
        </a:spcAft>
        <a:buFont typeface="Arial" charset="0"/>
        <a:buChar char="»"/>
        <a:defRPr>
          <a:solidFill>
            <a:schemeClr val="tx1"/>
          </a:solidFill>
          <a:latin typeface="+mn-lt"/>
          <a:ea typeface="ＭＳ Ｐゴシック" charset="-128"/>
        </a:defRPr>
      </a:lvl2pPr>
      <a:lvl3pPr marL="804863" indent="-236538" algn="l" rtl="0" eaLnBrk="0" fontAlgn="base" hangingPunct="0">
        <a:spcBef>
          <a:spcPct val="20000"/>
        </a:spcBef>
        <a:spcAft>
          <a:spcPct val="0"/>
        </a:spcAft>
        <a:buFont typeface="Wingdings" charset="2"/>
        <a:buChar char="ü"/>
        <a:defRPr sz="1600">
          <a:solidFill>
            <a:schemeClr val="tx1"/>
          </a:solidFill>
          <a:latin typeface="+mn-lt"/>
          <a:ea typeface="ＭＳ Ｐゴシック" charset="-128"/>
        </a:defRPr>
      </a:lvl3pPr>
      <a:lvl4pPr marL="1089025" indent="-169863" algn="l" rtl="0" eaLnBrk="0" fontAlgn="base" hangingPunct="0">
        <a:spcBef>
          <a:spcPct val="20000"/>
        </a:spcBef>
        <a:spcAft>
          <a:spcPct val="0"/>
        </a:spcAft>
        <a:buChar char="–"/>
        <a:defRPr sz="1600">
          <a:solidFill>
            <a:schemeClr val="tx1"/>
          </a:solidFill>
          <a:latin typeface="+mn-lt"/>
          <a:ea typeface="ＭＳ Ｐゴシック" charset="-128"/>
        </a:defRPr>
      </a:lvl4pPr>
      <a:lvl5pPr marL="1373188" indent="-169863" algn="l" rtl="0" eaLnBrk="0" fontAlgn="base" hangingPunct="0">
        <a:spcBef>
          <a:spcPct val="20000"/>
        </a:spcBef>
        <a:spcAft>
          <a:spcPct val="0"/>
        </a:spcAft>
        <a:buFont typeface="Wingdings 3" charset="2"/>
        <a:buChar char="´"/>
        <a:defRPr sz="1400">
          <a:solidFill>
            <a:schemeClr val="tx1"/>
          </a:solidFill>
          <a:latin typeface="+mn-lt"/>
          <a:ea typeface="ＭＳ Ｐゴシック" charset="-128"/>
        </a:defRPr>
      </a:lvl5pPr>
      <a:lvl6pPr marL="1830388" indent="-169863" algn="l" rtl="0" fontAlgn="base">
        <a:spcBef>
          <a:spcPct val="20000"/>
        </a:spcBef>
        <a:spcAft>
          <a:spcPct val="0"/>
        </a:spcAft>
        <a:buFont typeface="Wingdings 3" charset="2"/>
        <a:buChar char="´"/>
        <a:defRPr sz="1400">
          <a:solidFill>
            <a:schemeClr val="tx1"/>
          </a:solidFill>
          <a:latin typeface="+mn-lt"/>
          <a:ea typeface="ＭＳ Ｐゴシック" charset="-128"/>
        </a:defRPr>
      </a:lvl6pPr>
      <a:lvl7pPr marL="2287588" indent="-169863" algn="l" rtl="0" fontAlgn="base">
        <a:spcBef>
          <a:spcPct val="20000"/>
        </a:spcBef>
        <a:spcAft>
          <a:spcPct val="0"/>
        </a:spcAft>
        <a:buFont typeface="Wingdings 3" charset="2"/>
        <a:buChar char="´"/>
        <a:defRPr sz="1400">
          <a:solidFill>
            <a:schemeClr val="tx1"/>
          </a:solidFill>
          <a:latin typeface="+mn-lt"/>
          <a:ea typeface="ＭＳ Ｐゴシック" charset="-128"/>
        </a:defRPr>
      </a:lvl7pPr>
      <a:lvl8pPr marL="2744788" indent="-169863" algn="l" rtl="0" fontAlgn="base">
        <a:spcBef>
          <a:spcPct val="20000"/>
        </a:spcBef>
        <a:spcAft>
          <a:spcPct val="0"/>
        </a:spcAft>
        <a:buFont typeface="Wingdings 3" charset="2"/>
        <a:buChar char="´"/>
        <a:defRPr sz="1400">
          <a:solidFill>
            <a:schemeClr val="tx1"/>
          </a:solidFill>
          <a:latin typeface="+mn-lt"/>
          <a:ea typeface="ＭＳ Ｐゴシック" charset="-128"/>
        </a:defRPr>
      </a:lvl8pPr>
      <a:lvl9pPr marL="3201988" indent="-169863" algn="l" rtl="0" fontAlgn="base">
        <a:spcBef>
          <a:spcPct val="20000"/>
        </a:spcBef>
        <a:spcAft>
          <a:spcPct val="0"/>
        </a:spcAft>
        <a:buFont typeface="Wingdings 3" charset="2"/>
        <a:buChar char="´"/>
        <a:defRPr sz="14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nanoheader-pp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304800" y="722313"/>
            <a:ext cx="85740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endParaRPr lang="en-US" altLang="zh-CN" smtClean="0"/>
          </a:p>
        </p:txBody>
      </p:sp>
      <p:sp>
        <p:nvSpPr>
          <p:cNvPr id="1034" name="Rectangle 10"/>
          <p:cNvSpPr>
            <a:spLocks noChangeArrowheads="1"/>
          </p:cNvSpPr>
          <p:nvPr/>
        </p:nvSpPr>
        <p:spPr bwMode="auto">
          <a:xfrm>
            <a:off x="0" y="1219200"/>
            <a:ext cx="9144000" cy="990600"/>
          </a:xfrm>
          <a:prstGeom prst="rect">
            <a:avLst/>
          </a:prstGeom>
          <a:solidFill>
            <a:schemeClr val="bg1"/>
          </a:solidFill>
          <a:ln w="9525">
            <a:solidFill>
              <a:schemeClr val="bg1"/>
            </a:solidFill>
            <a:miter lim="800000"/>
            <a:headEnd/>
            <a:tailEnd/>
          </a:ln>
          <a:effectLst/>
        </p:spPr>
        <p:txBody>
          <a:bodyPr wrap="none" anchor="ctr"/>
          <a:lstStyle/>
          <a:p>
            <a:endParaRPr lang="zh-CN" altLang="zh-CN">
              <a:solidFill>
                <a:srgbClr val="000000"/>
              </a:solidFill>
              <a:ea typeface="宋体" charset="-122"/>
              <a:cs typeface="Arial" charset="0"/>
            </a:endParaRPr>
          </a:p>
        </p:txBody>
      </p:sp>
      <p:sp>
        <p:nvSpPr>
          <p:cNvPr id="1029" name="Rectangle 4"/>
          <p:cNvSpPr>
            <a:spLocks noGrp="1" noChangeArrowheads="1"/>
          </p:cNvSpPr>
          <p:nvPr>
            <p:ph type="body" idx="1"/>
          </p:nvPr>
        </p:nvSpPr>
        <p:spPr bwMode="auto">
          <a:xfrm>
            <a:off x="304800" y="1295400"/>
            <a:ext cx="8534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sp>
        <p:nvSpPr>
          <p:cNvPr id="4107" name="Rectangle 11"/>
          <p:cNvSpPr>
            <a:spLocks noGrp="1" noChangeArrowheads="1"/>
          </p:cNvSpPr>
          <p:nvPr>
            <p:ph type="sldNum" sz="quarter" idx="4"/>
          </p:nvPr>
        </p:nvSpPr>
        <p:spPr bwMode="auto">
          <a:xfrm>
            <a:off x="7500938" y="6497638"/>
            <a:ext cx="5334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Trebuchet MS" pitchFamily="34" charset="0"/>
              </a:defRPr>
            </a:lvl1pPr>
          </a:lstStyle>
          <a:p>
            <a:fld id="{797D234B-300A-450B-844E-33F11C181C91}" type="slidenum">
              <a:rPr lang="en-US">
                <a:solidFill>
                  <a:srgbClr val="000000"/>
                </a:solidFill>
                <a:ea typeface="+mn-ea"/>
                <a:cs typeface="Arial" charset="0"/>
              </a:rPr>
              <a:pPr/>
              <a:t>‹#›</a:t>
            </a:fld>
            <a:endParaRPr lang="en-US">
              <a:solidFill>
                <a:srgbClr val="000000"/>
              </a:solidFill>
              <a:ea typeface="+mn-ea"/>
              <a:cs typeface="Arial" charset="0"/>
            </a:endParaRPr>
          </a:p>
        </p:txBody>
      </p:sp>
      <p:pic>
        <p:nvPicPr>
          <p:cNvPr id="1031" name="Picture 13" descr="nsf4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77275" y="6424613"/>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4" descr="nc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67675" y="6451600"/>
            <a:ext cx="53975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6518275"/>
            <a:ext cx="10207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129871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9" r:id="rId4"/>
  </p:sldLayoutIdLst>
  <p:txStyles>
    <p:titleStyle>
      <a:lvl1pPr algn="r" rtl="0" eaLnBrk="0" fontAlgn="base" hangingPunct="0">
        <a:spcBef>
          <a:spcPct val="0"/>
        </a:spcBef>
        <a:spcAft>
          <a:spcPct val="0"/>
        </a:spcAft>
        <a:defRPr sz="2400" b="1">
          <a:solidFill>
            <a:srgbClr val="DCDCDC"/>
          </a:solidFill>
          <a:latin typeface="+mj-lt"/>
          <a:ea typeface="MS PGothic" pitchFamily="34" charset="-128"/>
          <a:cs typeface="ＭＳ Ｐゴシック" charset="-128"/>
        </a:defRPr>
      </a:lvl1pPr>
      <a:lvl2pPr algn="r" rtl="0" eaLnBrk="0" fontAlgn="base" hangingPunct="0">
        <a:spcBef>
          <a:spcPct val="0"/>
        </a:spcBef>
        <a:spcAft>
          <a:spcPct val="0"/>
        </a:spcAft>
        <a:defRPr sz="2400" b="1">
          <a:solidFill>
            <a:srgbClr val="DCDCDC"/>
          </a:solidFill>
          <a:latin typeface="Trebuchet MS" charset="0"/>
          <a:ea typeface="MS PGothic" pitchFamily="34" charset="-128"/>
          <a:cs typeface="ＭＳ Ｐゴシック" charset="-128"/>
        </a:defRPr>
      </a:lvl2pPr>
      <a:lvl3pPr algn="r" rtl="0" eaLnBrk="0" fontAlgn="base" hangingPunct="0">
        <a:spcBef>
          <a:spcPct val="0"/>
        </a:spcBef>
        <a:spcAft>
          <a:spcPct val="0"/>
        </a:spcAft>
        <a:defRPr sz="2400" b="1">
          <a:solidFill>
            <a:srgbClr val="DCDCDC"/>
          </a:solidFill>
          <a:latin typeface="Trebuchet MS" charset="0"/>
          <a:ea typeface="MS PGothic" pitchFamily="34" charset="-128"/>
          <a:cs typeface="ＭＳ Ｐゴシック" charset="-128"/>
        </a:defRPr>
      </a:lvl3pPr>
      <a:lvl4pPr algn="r" rtl="0" eaLnBrk="0" fontAlgn="base" hangingPunct="0">
        <a:spcBef>
          <a:spcPct val="0"/>
        </a:spcBef>
        <a:spcAft>
          <a:spcPct val="0"/>
        </a:spcAft>
        <a:defRPr sz="2400" b="1">
          <a:solidFill>
            <a:srgbClr val="DCDCDC"/>
          </a:solidFill>
          <a:latin typeface="Trebuchet MS" charset="0"/>
          <a:ea typeface="MS PGothic" pitchFamily="34" charset="-128"/>
          <a:cs typeface="ＭＳ Ｐゴシック" charset="-128"/>
        </a:defRPr>
      </a:lvl4pPr>
      <a:lvl5pPr algn="r" rtl="0" eaLnBrk="0" fontAlgn="base" hangingPunct="0">
        <a:spcBef>
          <a:spcPct val="0"/>
        </a:spcBef>
        <a:spcAft>
          <a:spcPct val="0"/>
        </a:spcAft>
        <a:defRPr sz="2400" b="1">
          <a:solidFill>
            <a:srgbClr val="DCDCDC"/>
          </a:solidFill>
          <a:latin typeface="Trebuchet MS" charset="0"/>
          <a:ea typeface="MS PGothic" pitchFamily="34" charset="-128"/>
          <a:cs typeface="ＭＳ Ｐゴシック" charset="-128"/>
        </a:defRPr>
      </a:lvl5pPr>
      <a:lvl6pPr marL="457200" algn="r" rtl="0" eaLnBrk="1" fontAlgn="base" hangingPunct="1">
        <a:spcBef>
          <a:spcPct val="0"/>
        </a:spcBef>
        <a:spcAft>
          <a:spcPct val="0"/>
        </a:spcAft>
        <a:defRPr sz="2400" b="1">
          <a:solidFill>
            <a:srgbClr val="DCDCDC"/>
          </a:solidFill>
          <a:latin typeface="Trebuchet MS" charset="0"/>
        </a:defRPr>
      </a:lvl6pPr>
      <a:lvl7pPr marL="914400" algn="r" rtl="0" eaLnBrk="1" fontAlgn="base" hangingPunct="1">
        <a:spcBef>
          <a:spcPct val="0"/>
        </a:spcBef>
        <a:spcAft>
          <a:spcPct val="0"/>
        </a:spcAft>
        <a:defRPr sz="2400" b="1">
          <a:solidFill>
            <a:srgbClr val="DCDCDC"/>
          </a:solidFill>
          <a:latin typeface="Trebuchet MS" charset="0"/>
        </a:defRPr>
      </a:lvl7pPr>
      <a:lvl8pPr marL="1371600" algn="r" rtl="0" eaLnBrk="1" fontAlgn="base" hangingPunct="1">
        <a:spcBef>
          <a:spcPct val="0"/>
        </a:spcBef>
        <a:spcAft>
          <a:spcPct val="0"/>
        </a:spcAft>
        <a:defRPr sz="2400" b="1">
          <a:solidFill>
            <a:srgbClr val="DCDCDC"/>
          </a:solidFill>
          <a:latin typeface="Trebuchet MS" charset="0"/>
        </a:defRPr>
      </a:lvl8pPr>
      <a:lvl9pPr marL="1828800" algn="r" rtl="0" eaLnBrk="1" fontAlgn="base" hangingPunct="1">
        <a:spcBef>
          <a:spcPct val="0"/>
        </a:spcBef>
        <a:spcAft>
          <a:spcPct val="0"/>
        </a:spcAft>
        <a:defRPr sz="2400" b="1">
          <a:solidFill>
            <a:srgbClr val="DCDCDC"/>
          </a:solidFill>
          <a:latin typeface="Trebuchet MS" charset="0"/>
        </a:defRPr>
      </a:lvl9pPr>
    </p:titleStyle>
    <p:bodyStyle>
      <a:lvl1pPr marL="169863" indent="-169863" algn="l" rtl="0" eaLnBrk="0" fontAlgn="base" hangingPunct="0">
        <a:spcBef>
          <a:spcPct val="20000"/>
        </a:spcBef>
        <a:spcAft>
          <a:spcPct val="0"/>
        </a:spcAft>
        <a:buChar char="•"/>
        <a:defRPr sz="2200">
          <a:solidFill>
            <a:schemeClr val="tx1"/>
          </a:solidFill>
          <a:latin typeface="+mn-lt"/>
          <a:ea typeface="MS PGothic" pitchFamily="34" charset="-128"/>
          <a:cs typeface="ＭＳ Ｐゴシック" charset="-128"/>
        </a:defRPr>
      </a:lvl1pPr>
      <a:lvl2pPr marL="454025" indent="-169863" algn="l" rtl="0" eaLnBrk="0" fontAlgn="base" hangingPunct="0">
        <a:spcBef>
          <a:spcPct val="20000"/>
        </a:spcBef>
        <a:spcAft>
          <a:spcPct val="0"/>
        </a:spcAft>
        <a:buFont typeface="Arial" charset="0"/>
        <a:buChar char="»"/>
        <a:defRPr sz="2800">
          <a:solidFill>
            <a:schemeClr val="tx1"/>
          </a:solidFill>
          <a:latin typeface="+mn-lt"/>
          <a:ea typeface="MS PGothic" pitchFamily="34" charset="-128"/>
        </a:defRPr>
      </a:lvl2pPr>
      <a:lvl3pPr marL="804863" indent="-236538" algn="l" rtl="0" eaLnBrk="0" fontAlgn="base" hangingPunct="0">
        <a:spcBef>
          <a:spcPct val="20000"/>
        </a:spcBef>
        <a:spcAft>
          <a:spcPct val="0"/>
        </a:spcAft>
        <a:buFont typeface="Wingdings" pitchFamily="2" charset="2"/>
        <a:buChar char="ü"/>
        <a:defRPr sz="1600">
          <a:solidFill>
            <a:schemeClr val="tx1"/>
          </a:solidFill>
          <a:latin typeface="+mn-lt"/>
          <a:ea typeface="MS PGothic" pitchFamily="34" charset="-128"/>
        </a:defRPr>
      </a:lvl3pPr>
      <a:lvl4pPr marL="1089025" indent="-169863" algn="l" rtl="0" eaLnBrk="0" fontAlgn="base" hangingPunct="0">
        <a:spcBef>
          <a:spcPct val="20000"/>
        </a:spcBef>
        <a:spcAft>
          <a:spcPct val="0"/>
        </a:spcAft>
        <a:buChar char="–"/>
        <a:defRPr sz="1600">
          <a:solidFill>
            <a:schemeClr val="tx1"/>
          </a:solidFill>
          <a:latin typeface="+mn-lt"/>
          <a:ea typeface="MS PGothic" pitchFamily="34" charset="-128"/>
        </a:defRPr>
      </a:lvl4pPr>
      <a:lvl5pPr marL="1373188" indent="-169863" algn="l" rtl="0" eaLnBrk="0" fontAlgn="base" hangingPunct="0">
        <a:spcBef>
          <a:spcPct val="20000"/>
        </a:spcBef>
        <a:spcAft>
          <a:spcPct val="0"/>
        </a:spcAft>
        <a:buFont typeface="Wingdings 3" pitchFamily="18" charset="2"/>
        <a:buChar char="´"/>
        <a:defRPr sz="1400">
          <a:solidFill>
            <a:schemeClr val="tx1"/>
          </a:solidFill>
          <a:latin typeface="+mn-lt"/>
          <a:ea typeface="MS PGothic" pitchFamily="34" charset="-128"/>
        </a:defRPr>
      </a:lvl5pPr>
      <a:lvl6pPr marL="1830388" indent="-169863" algn="l" rtl="0" eaLnBrk="1" fontAlgn="base" hangingPunct="1">
        <a:spcBef>
          <a:spcPct val="20000"/>
        </a:spcBef>
        <a:spcAft>
          <a:spcPct val="0"/>
        </a:spcAft>
        <a:buFont typeface="Wingdings 3" charset="2"/>
        <a:buChar char="´"/>
        <a:defRPr sz="1400">
          <a:solidFill>
            <a:schemeClr val="tx1"/>
          </a:solidFill>
          <a:latin typeface="+mn-lt"/>
          <a:ea typeface="ＭＳ Ｐゴシック" charset="-128"/>
        </a:defRPr>
      </a:lvl6pPr>
      <a:lvl7pPr marL="2287588" indent="-169863" algn="l" rtl="0" eaLnBrk="1" fontAlgn="base" hangingPunct="1">
        <a:spcBef>
          <a:spcPct val="20000"/>
        </a:spcBef>
        <a:spcAft>
          <a:spcPct val="0"/>
        </a:spcAft>
        <a:buFont typeface="Wingdings 3" charset="2"/>
        <a:buChar char="´"/>
        <a:defRPr sz="1400">
          <a:solidFill>
            <a:schemeClr val="tx1"/>
          </a:solidFill>
          <a:latin typeface="+mn-lt"/>
          <a:ea typeface="ＭＳ Ｐゴシック" charset="-128"/>
        </a:defRPr>
      </a:lvl7pPr>
      <a:lvl8pPr marL="2744788" indent="-169863" algn="l" rtl="0" eaLnBrk="1" fontAlgn="base" hangingPunct="1">
        <a:spcBef>
          <a:spcPct val="20000"/>
        </a:spcBef>
        <a:spcAft>
          <a:spcPct val="0"/>
        </a:spcAft>
        <a:buFont typeface="Wingdings 3" charset="2"/>
        <a:buChar char="´"/>
        <a:defRPr sz="1400">
          <a:solidFill>
            <a:schemeClr val="tx1"/>
          </a:solidFill>
          <a:latin typeface="+mn-lt"/>
          <a:ea typeface="ＭＳ Ｐゴシック" charset="-128"/>
        </a:defRPr>
      </a:lvl8pPr>
      <a:lvl9pPr marL="3201988" indent="-169863" algn="l" rtl="0" eaLnBrk="1" fontAlgn="base" hangingPunct="1">
        <a:spcBef>
          <a:spcPct val="20000"/>
        </a:spcBef>
        <a:spcAft>
          <a:spcPct val="0"/>
        </a:spcAft>
        <a:buFont typeface="Wingdings 3" charset="2"/>
        <a:buChar char="´"/>
        <a:defRPr sz="14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7bghegde%7d@purdue.edu"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5.wmf"/><Relationship Id="rId5" Type="http://schemas.openxmlformats.org/officeDocument/2006/relationships/image" Target="../media/image18.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34.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slideLayout" Target="../slideLayouts/slideLayout2.xml"/><Relationship Id="rId7" Type="http://schemas.openxmlformats.org/officeDocument/2006/relationships/oleObject" Target="../embeddings/oleObject2.bin"/><Relationship Id="rId2" Type="http://schemas.openxmlformats.org/officeDocument/2006/relationships/tags" Target="../tags/tag15.xml"/><Relationship Id="rId1" Type="http://schemas.openxmlformats.org/officeDocument/2006/relationships/vmlDrawing" Target="../drawings/vmlDrawing1.vml"/><Relationship Id="rId6" Type="http://schemas.openxmlformats.org/officeDocument/2006/relationships/image" Target="../media/image35.emf"/><Relationship Id="rId5" Type="http://schemas.openxmlformats.org/officeDocument/2006/relationships/oleObject" Target="../embeddings/oleObject1.bin"/><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hyperlink" Target="http://www.manifest-tech.com/ce_products/flash_revolution.htm" TargetMode="Externa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hyperlink" Target="http://www.chemcomp.com/journal/molorbs.htm"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slideLayout" Target="../slideLayouts/slideLayout6.xml"/><Relationship Id="rId7" Type="http://schemas.openxmlformats.org/officeDocument/2006/relationships/oleObject" Target="../embeddings/oleObject3.bin"/><Relationship Id="rId2" Type="http://schemas.openxmlformats.org/officeDocument/2006/relationships/tags" Target="../tags/tag19.xml"/><Relationship Id="rId1" Type="http://schemas.openxmlformats.org/officeDocument/2006/relationships/vmlDrawing" Target="../drawings/vmlDrawing2.vml"/><Relationship Id="rId6" Type="http://schemas.openxmlformats.org/officeDocument/2006/relationships/image" Target="../media/image45.wmf"/><Relationship Id="rId5" Type="http://schemas.openxmlformats.org/officeDocument/2006/relationships/image" Target="../media/image44.wmf"/><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0.xml"/><Relationship Id="rId1" Type="http://schemas.openxmlformats.org/officeDocument/2006/relationships/vmlDrawing" Target="../drawings/vmlDrawing3.vml"/><Relationship Id="rId6" Type="http://schemas.openxmlformats.org/officeDocument/2006/relationships/image" Target="../media/image46.wmf"/><Relationship Id="rId5" Type="http://schemas.openxmlformats.org/officeDocument/2006/relationships/oleObject" Target="../embeddings/oleObject4.bin"/><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24.xml"/><Relationship Id="rId7" Type="http://schemas.openxmlformats.org/officeDocument/2006/relationships/hyperlink" Target="http://www.chemcomp.com/journal/molorbs.htm" TargetMode="External"/><Relationship Id="rId2" Type="http://schemas.openxmlformats.org/officeDocument/2006/relationships/slideLayout" Target="../slideLayouts/slideLayout6.xml"/><Relationship Id="rId1" Type="http://schemas.openxmlformats.org/officeDocument/2006/relationships/tags" Target="../tags/tag22.xml"/><Relationship Id="rId6" Type="http://schemas.openxmlformats.org/officeDocument/2006/relationships/image" Target="../media/image41.png"/><Relationship Id="rId5" Type="http://schemas.openxmlformats.org/officeDocument/2006/relationships/image" Target="../media/image48.jpg"/><Relationship Id="rId10" Type="http://schemas.openxmlformats.org/officeDocument/2006/relationships/image" Target="../media/image50.png"/><Relationship Id="rId4" Type="http://schemas.openxmlformats.org/officeDocument/2006/relationships/image" Target="../media/image47.jpg"/><Relationship Id="rId9"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oleObject" Target="../embeddings/oleObject6.bin"/><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slideLayout" Target="../slideLayouts/slideLayout6.xml"/><Relationship Id="rId20" Type="http://schemas.openxmlformats.org/officeDocument/2006/relationships/image" Target="../media/image59.png"/><Relationship Id="rId1" Type="http://schemas.openxmlformats.org/officeDocument/2006/relationships/vmlDrawing" Target="../drawings/vmlDrawing4.v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49.wmf"/><Relationship Id="rId10" Type="http://schemas.openxmlformats.org/officeDocument/2006/relationships/image" Target="../media/image56.png"/><Relationship Id="rId19" Type="http://schemas.openxmlformats.org/officeDocument/2006/relationships/image" Target="../media/image570.png"/><Relationship Id="rId4" Type="http://schemas.openxmlformats.org/officeDocument/2006/relationships/oleObject" Target="../embeddings/oleObject5.bin"/><Relationship Id="rId9" Type="http://schemas.openxmlformats.org/officeDocument/2006/relationships/image" Target="../media/image55.png"/><Relationship Id="rId14" Type="http://schemas.openxmlformats.org/officeDocument/2006/relationships/image" Target="../media/image50.wmf"/></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4.png"/><Relationship Id="rId3" Type="http://schemas.openxmlformats.org/officeDocument/2006/relationships/image" Target="../media/image590.png"/><Relationship Id="rId7" Type="http://schemas.openxmlformats.org/officeDocument/2006/relationships/image" Target="../media/image53.png"/><Relationship Id="rId12" Type="http://schemas.openxmlformats.org/officeDocument/2006/relationships/image" Target="../media/image63.png"/><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52.png"/><Relationship Id="rId11" Type="http://schemas.openxmlformats.org/officeDocument/2006/relationships/image" Target="../media/image60.png"/><Relationship Id="rId5" Type="http://schemas.openxmlformats.org/officeDocument/2006/relationships/image" Target="../media/image49.wmf"/><Relationship Id="rId15" Type="http://schemas.openxmlformats.org/officeDocument/2006/relationships/image" Target="../media/image580.png"/><Relationship Id="rId10" Type="http://schemas.openxmlformats.org/officeDocument/2006/relationships/image" Target="../media/image50.wmf"/><Relationship Id="rId4" Type="http://schemas.openxmlformats.org/officeDocument/2006/relationships/oleObject" Target="../embeddings/oleObject7.bin"/><Relationship Id="rId9" Type="http://schemas.openxmlformats.org/officeDocument/2006/relationships/oleObject" Target="../embeddings/oleObject8.bin"/><Relationship Id="rId14" Type="http://schemas.openxmlformats.org/officeDocument/2006/relationships/image" Target="../media/image560.png"/></Relationships>
</file>

<file path=ppt/slides/_rels/slide27.xml.rels><?xml version="1.0" encoding="UTF-8" standalone="yes"?>
<Relationships xmlns="http://schemas.openxmlformats.org/package/2006/relationships"><Relationship Id="rId8" Type="http://schemas.openxmlformats.org/officeDocument/2006/relationships/image" Target="../media/image50.wmf"/><Relationship Id="rId13" Type="http://schemas.openxmlformats.org/officeDocument/2006/relationships/image" Target="../media/image61.wmf"/><Relationship Id="rId3" Type="http://schemas.openxmlformats.org/officeDocument/2006/relationships/image" Target="../media/image68.png"/><Relationship Id="rId7" Type="http://schemas.openxmlformats.org/officeDocument/2006/relationships/oleObject" Target="../embeddings/oleObject10.bin"/><Relationship Id="rId12" Type="http://schemas.openxmlformats.org/officeDocument/2006/relationships/oleObject" Target="../embeddings/oleObject12.bin"/><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69.png"/><Relationship Id="rId11" Type="http://schemas.openxmlformats.org/officeDocument/2006/relationships/image" Target="../media/image60.wmf"/><Relationship Id="rId5" Type="http://schemas.openxmlformats.org/officeDocument/2006/relationships/image" Target="../media/image49.wmf"/><Relationship Id="rId15" Type="http://schemas.openxmlformats.org/officeDocument/2006/relationships/image" Target="../media/image62.wmf"/><Relationship Id="rId10" Type="http://schemas.openxmlformats.org/officeDocument/2006/relationships/oleObject" Target="../embeddings/oleObject11.bin"/><Relationship Id="rId4" Type="http://schemas.openxmlformats.org/officeDocument/2006/relationships/oleObject" Target="../embeddings/oleObject9.bin"/><Relationship Id="rId9" Type="http://schemas.openxmlformats.org/officeDocument/2006/relationships/image" Target="../media/image70.png"/><Relationship Id="rId14" Type="http://schemas.openxmlformats.org/officeDocument/2006/relationships/oleObject" Target="../embeddings/oleObject13.bin"/></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oleObject" Target="../embeddings/oleObject14.bin"/><Relationship Id="rId7"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73.emf"/><Relationship Id="rId11" Type="http://schemas.openxmlformats.org/officeDocument/2006/relationships/image" Target="../media/image75.wmf"/><Relationship Id="rId5" Type="http://schemas.openxmlformats.org/officeDocument/2006/relationships/oleObject" Target="../embeddings/oleObject15.bin"/><Relationship Id="rId10" Type="http://schemas.openxmlformats.org/officeDocument/2006/relationships/oleObject" Target="../embeddings/oleObject17.bin"/><Relationship Id="rId4" Type="http://schemas.openxmlformats.org/officeDocument/2006/relationships/image" Target="../media/image72.wmf"/><Relationship Id="rId9" Type="http://schemas.openxmlformats.org/officeDocument/2006/relationships/image" Target="../media/image74.w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4.png"/><Relationship Id="rId4" Type="http://schemas.openxmlformats.org/officeDocument/2006/relationships/hyperlink" Target="http://www.semiwiki.com/forum/content/attachments/6084d1359678676-intel-processor-power.jpg" TargetMode="Externa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oleObject" Target="../embeddings/oleObject22.bin"/><Relationship Id="rId3" Type="http://schemas.openxmlformats.org/officeDocument/2006/relationships/image" Target="../media/image82.emf"/><Relationship Id="rId7" Type="http://schemas.openxmlformats.org/officeDocument/2006/relationships/image" Target="../media/image77.emf"/><Relationship Id="rId12" Type="http://schemas.openxmlformats.org/officeDocument/2006/relationships/image" Target="../media/image86.png"/><Relationship Id="rId17" Type="http://schemas.openxmlformats.org/officeDocument/2006/relationships/image" Target="../media/image81.wmf"/><Relationship Id="rId2" Type="http://schemas.openxmlformats.org/officeDocument/2006/relationships/slideLayout" Target="../slideLayouts/slideLayout2.xml"/><Relationship Id="rId16" Type="http://schemas.openxmlformats.org/officeDocument/2006/relationships/oleObject" Target="../embeddings/oleObject23.bin"/><Relationship Id="rId1" Type="http://schemas.openxmlformats.org/officeDocument/2006/relationships/vmlDrawing" Target="../drawings/vmlDrawing8.vml"/><Relationship Id="rId6" Type="http://schemas.openxmlformats.org/officeDocument/2006/relationships/oleObject" Target="../embeddings/oleObject19.bin"/><Relationship Id="rId11" Type="http://schemas.openxmlformats.org/officeDocument/2006/relationships/image" Target="../media/image79.emf"/><Relationship Id="rId5" Type="http://schemas.openxmlformats.org/officeDocument/2006/relationships/image" Target="../media/image76.emf"/><Relationship Id="rId15" Type="http://schemas.openxmlformats.org/officeDocument/2006/relationships/image" Target="../media/image87.png"/><Relationship Id="rId10" Type="http://schemas.openxmlformats.org/officeDocument/2006/relationships/oleObject" Target="../embeddings/oleObject21.bin"/><Relationship Id="rId4" Type="http://schemas.openxmlformats.org/officeDocument/2006/relationships/oleObject" Target="../embeddings/oleObject18.bin"/><Relationship Id="rId9" Type="http://schemas.openxmlformats.org/officeDocument/2006/relationships/image" Target="../media/image78.emf"/><Relationship Id="rId14" Type="http://schemas.openxmlformats.org/officeDocument/2006/relationships/image" Target="../media/image80.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83.wmf"/><Relationship Id="rId5" Type="http://schemas.openxmlformats.org/officeDocument/2006/relationships/oleObject" Target="../embeddings/oleObject24.bin"/><Relationship Id="rId4" Type="http://schemas.openxmlformats.org/officeDocument/2006/relationships/image" Target="../media/image84.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6.xml"/><Relationship Id="rId5" Type="http://schemas.openxmlformats.org/officeDocument/2006/relationships/image" Target="../media/image90.png"/><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emf"/><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emf"/><Relationship Id="rId1" Type="http://schemas.openxmlformats.org/officeDocument/2006/relationships/slideLayout" Target="../slideLayouts/slideLayout2.xml"/><Relationship Id="rId5" Type="http://schemas.openxmlformats.org/officeDocument/2006/relationships/image" Target="../media/image99.jpg"/><Relationship Id="rId4" Type="http://schemas.openxmlformats.org/officeDocument/2006/relationships/image" Target="../media/image98.emf"/></Relationships>
</file>

<file path=ppt/slides/_rels/slide37.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3.jpg"/><Relationship Id="rId7" Type="http://schemas.openxmlformats.org/officeDocument/2006/relationships/image" Target="../media/image107.jpg"/><Relationship Id="rId2" Type="http://schemas.openxmlformats.org/officeDocument/2006/relationships/image" Target="../media/image102.emf"/><Relationship Id="rId1" Type="http://schemas.openxmlformats.org/officeDocument/2006/relationships/slideLayout" Target="../slideLayouts/slideLayout2.xml"/><Relationship Id="rId6" Type="http://schemas.openxmlformats.org/officeDocument/2006/relationships/image" Target="../media/image106.emf"/><Relationship Id="rId5" Type="http://schemas.openxmlformats.org/officeDocument/2006/relationships/image" Target="../media/image105.jpg"/><Relationship Id="rId4" Type="http://schemas.openxmlformats.org/officeDocument/2006/relationships/image" Target="../media/image104.emf"/></Relationships>
</file>

<file path=ppt/slides/_rels/slide39.xml.rels><?xml version="1.0" encoding="UTF-8" standalone="yes"?>
<Relationships xmlns="http://schemas.openxmlformats.org/package/2006/relationships"><Relationship Id="rId8" Type="http://schemas.openxmlformats.org/officeDocument/2006/relationships/image" Target="../media/image110.emf"/><Relationship Id="rId13" Type="http://schemas.openxmlformats.org/officeDocument/2006/relationships/image" Target="../media/image114.png"/><Relationship Id="rId3" Type="http://schemas.openxmlformats.org/officeDocument/2006/relationships/oleObject" Target="../embeddings/oleObject25.bin"/><Relationship Id="rId7" Type="http://schemas.openxmlformats.org/officeDocument/2006/relationships/oleObject" Target="../embeddings/oleObject27.bin"/><Relationship Id="rId12" Type="http://schemas.openxmlformats.org/officeDocument/2006/relationships/image" Target="../media/image113.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109.emf"/><Relationship Id="rId11" Type="http://schemas.openxmlformats.org/officeDocument/2006/relationships/image" Target="../media/image112.png"/><Relationship Id="rId5" Type="http://schemas.openxmlformats.org/officeDocument/2006/relationships/oleObject" Target="../embeddings/oleObject26.bin"/><Relationship Id="rId10" Type="http://schemas.openxmlformats.org/officeDocument/2006/relationships/image" Target="../media/image111.wmf"/><Relationship Id="rId4" Type="http://schemas.openxmlformats.org/officeDocument/2006/relationships/image" Target="../media/image108.emf"/><Relationship Id="rId9" Type="http://schemas.openxmlformats.org/officeDocument/2006/relationships/oleObject" Target="../embeddings/oleObject28.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7.e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115.emf"/><Relationship Id="rId5" Type="http://schemas.openxmlformats.org/officeDocument/2006/relationships/oleObject" Target="../embeddings/oleObject29.bin"/><Relationship Id="rId4" Type="http://schemas.openxmlformats.org/officeDocument/2006/relationships/image" Target="../media/image116.png"/></Relationships>
</file>

<file path=ppt/slides/_rels/slide41.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22.emf"/></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5.wmf"/></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24.png"/><Relationship Id="rId4" Type="http://schemas.openxmlformats.org/officeDocument/2006/relationships/image" Target="../media/image123.png"/></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5.wmf"/></Relationships>
</file>

<file path=ppt/slides/_rels/slide46.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26.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128.emf"/><Relationship Id="rId5" Type="http://schemas.openxmlformats.org/officeDocument/2006/relationships/oleObject" Target="../embeddings/oleObject31.bin"/><Relationship Id="rId4" Type="http://schemas.openxmlformats.org/officeDocument/2006/relationships/image" Target="../media/image127.emf"/></Relationships>
</file>

<file path=ppt/slides/_rels/slide54.xml.rels><?xml version="1.0" encoding="UTF-8" standalone="yes"?>
<Relationships xmlns="http://schemas.openxmlformats.org/package/2006/relationships"><Relationship Id="rId8" Type="http://schemas.openxmlformats.org/officeDocument/2006/relationships/image" Target="../media/image131.emf"/><Relationship Id="rId3" Type="http://schemas.openxmlformats.org/officeDocument/2006/relationships/oleObject" Target="../embeddings/oleObject32.bin"/><Relationship Id="rId7"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130.emf"/><Relationship Id="rId5" Type="http://schemas.openxmlformats.org/officeDocument/2006/relationships/oleObject" Target="../embeddings/oleObject33.bin"/><Relationship Id="rId10" Type="http://schemas.openxmlformats.org/officeDocument/2006/relationships/image" Target="../media/image132.emf"/><Relationship Id="rId4" Type="http://schemas.openxmlformats.org/officeDocument/2006/relationships/image" Target="../media/image129.emf"/><Relationship Id="rId9" Type="http://schemas.openxmlformats.org/officeDocument/2006/relationships/oleObject" Target="../embeddings/oleObject35.bin"/></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133.emf"/></Relationships>
</file>

<file path=ppt/slides/_rels/slide56.xml.rels><?xml version="1.0" encoding="UTF-8" standalone="yes"?>
<Relationships xmlns="http://schemas.openxmlformats.org/package/2006/relationships"><Relationship Id="rId3" Type="http://schemas.openxmlformats.org/officeDocument/2006/relationships/image" Target="../media/image135.gif"/><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notesSlide" Target="../notesSlides/notesSlide28.xml"/><Relationship Id="rId7" Type="http://schemas.openxmlformats.org/officeDocument/2006/relationships/image" Target="../media/image142.wmf"/><Relationship Id="rId2" Type="http://schemas.openxmlformats.org/officeDocument/2006/relationships/slideLayout" Target="../slideLayouts/slideLayout4.xml"/><Relationship Id="rId1" Type="http://schemas.openxmlformats.org/officeDocument/2006/relationships/vmlDrawing" Target="../drawings/vmlDrawing15.vml"/><Relationship Id="rId6" Type="http://schemas.openxmlformats.org/officeDocument/2006/relationships/oleObject" Target="../embeddings/oleObject38.bin"/><Relationship Id="rId5" Type="http://schemas.openxmlformats.org/officeDocument/2006/relationships/image" Target="../media/image141.wmf"/><Relationship Id="rId4" Type="http://schemas.openxmlformats.org/officeDocument/2006/relationships/oleObject" Target="../embeddings/oleObject37.bin"/><Relationship Id="rId9" Type="http://schemas.openxmlformats.org/officeDocument/2006/relationships/image" Target="../media/image143.w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44.wm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62.xml.rels><?xml version="1.0" encoding="UTF-8" standalone="yes"?>
<Relationships xmlns="http://schemas.openxmlformats.org/package/2006/relationships"><Relationship Id="rId3" Type="http://schemas.openxmlformats.org/officeDocument/2006/relationships/image" Target="../media/image146.wm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47.wmf"/></Relationships>
</file>

<file path=ppt/slides/_rels/slide6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26.wmf"/><Relationship Id="rId4" Type="http://schemas.openxmlformats.org/officeDocument/2006/relationships/image" Target="../media/image25.wm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notesSlide" Target="../notesSlides/notesSlide8.xml"/><Relationship Id="rId7"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3.jpe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a:xfrm>
            <a:off x="304800" y="2278489"/>
            <a:ext cx="8305800" cy="830997"/>
          </a:xfrm>
        </p:spPr>
        <p:txBody>
          <a:bodyPr wrap="square">
            <a:spAutoFit/>
          </a:bodyPr>
          <a:lstStyle/>
          <a:p>
            <a:r>
              <a:rPr lang="en-US" sz="2400" b="0" dirty="0" smtClean="0"/>
              <a:t>Modeling the</a:t>
            </a:r>
            <a:r>
              <a:rPr lang="en-US" sz="2400" b="0" dirty="0"/>
              <a:t> </a:t>
            </a:r>
            <a:r>
              <a:rPr lang="en-US" sz="2400" b="0" dirty="0" smtClean="0"/>
              <a:t>atomic and electronic structure of Meta-Metal, Metal-Semiconductor and III-V/Oxide interfaces</a:t>
            </a:r>
            <a:endParaRPr lang="en-US" sz="2400" dirty="0"/>
          </a:p>
        </p:txBody>
      </p:sp>
      <p:sp>
        <p:nvSpPr>
          <p:cNvPr id="23" name="Subtitle 22"/>
          <p:cNvSpPr>
            <a:spLocks noGrp="1"/>
          </p:cNvSpPr>
          <p:nvPr>
            <p:ph type="subTitle" idx="1"/>
          </p:nvPr>
        </p:nvSpPr>
        <p:spPr>
          <a:xfrm>
            <a:off x="3352800" y="3276600"/>
            <a:ext cx="5638800" cy="1828800"/>
          </a:xfrm>
        </p:spPr>
        <p:txBody>
          <a:bodyPr/>
          <a:lstStyle/>
          <a:p>
            <a:r>
              <a:rPr lang="en-US" altLang="ko-KR" sz="1800" b="1" dirty="0" smtClean="0">
                <a:latin typeface="Helvetica" charset="0"/>
              </a:rPr>
              <a:t>Ganesh Hegde</a:t>
            </a:r>
            <a:endParaRPr lang="en-US" altLang="ko-KR" sz="1800" dirty="0" smtClean="0">
              <a:latin typeface="Helvetica" charset="0"/>
            </a:endParaRPr>
          </a:p>
          <a:p>
            <a:r>
              <a:rPr lang="en-US" altLang="ko-KR" sz="1800" dirty="0" smtClean="0">
                <a:latin typeface="Helvetica" charset="0"/>
              </a:rPr>
              <a:t>Network for Computational Nanotechnology (NCN)</a:t>
            </a:r>
            <a:br>
              <a:rPr lang="en-US" altLang="ko-KR" sz="1800" dirty="0" smtClean="0">
                <a:latin typeface="Helvetica" charset="0"/>
              </a:rPr>
            </a:br>
            <a:r>
              <a:rPr lang="en-US" altLang="ko-KR" sz="1800" dirty="0" smtClean="0">
                <a:latin typeface="Helvetica" charset="0"/>
              </a:rPr>
              <a:t>Electrical and Computer Engineering</a:t>
            </a:r>
            <a:br>
              <a:rPr lang="en-US" altLang="ko-KR" sz="1800" dirty="0" smtClean="0">
                <a:latin typeface="Helvetica" charset="0"/>
              </a:rPr>
            </a:br>
            <a:r>
              <a:rPr lang="en-US" altLang="ko-KR" sz="1800" dirty="0" smtClean="0">
                <a:latin typeface="Helvetica" charset="0"/>
              </a:rPr>
              <a:t>Purdue University, West Lafayette IN, USA</a:t>
            </a:r>
          </a:p>
          <a:p>
            <a:r>
              <a:rPr lang="en-US" altLang="ko-KR" sz="1800" dirty="0" smtClean="0">
                <a:latin typeface="Helvetica" charset="0"/>
                <a:hlinkClick r:id="rId3"/>
              </a:rPr>
              <a:t>{ghegde} at purdue dot edu</a:t>
            </a:r>
            <a:endParaRPr lang="en-US" altLang="ko-KR" sz="1800" dirty="0" smtClean="0">
              <a:latin typeface="Helvetica" charset="0"/>
            </a:endParaRPr>
          </a:p>
        </p:txBody>
      </p:sp>
      <p:sp>
        <p:nvSpPr>
          <p:cNvPr id="4" name="Slide Number Placeholder 2"/>
          <p:cNvSpPr txBox="1">
            <a:spLocks/>
          </p:cNvSpPr>
          <p:nvPr/>
        </p:nvSpPr>
        <p:spPr>
          <a:xfrm>
            <a:off x="7924800" y="6497638"/>
            <a:ext cx="533400" cy="24447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56C026-86B1-4591-95D2-66DC0082D902}" type="slidenum">
              <a:rPr lang="en-US" altLang="ko-KR" smtClean="0"/>
              <a:pPr>
                <a:defRPr/>
              </a:pPr>
              <a:t>1</a:t>
            </a:fld>
            <a:endParaRPr lang="en-US" altLang="ko-KR" dirty="0"/>
          </a:p>
        </p:txBody>
      </p:sp>
      <p:sp>
        <p:nvSpPr>
          <p:cNvPr id="2" name="TextBox 1"/>
          <p:cNvSpPr txBox="1"/>
          <p:nvPr/>
        </p:nvSpPr>
        <p:spPr>
          <a:xfrm>
            <a:off x="3810000" y="5264785"/>
            <a:ext cx="4800600" cy="1477328"/>
          </a:xfrm>
          <a:prstGeom prst="rect">
            <a:avLst/>
          </a:prstGeom>
          <a:noFill/>
        </p:spPr>
        <p:txBody>
          <a:bodyPr wrap="square" rtlCol="0">
            <a:spAutoFit/>
          </a:bodyPr>
          <a:lstStyle/>
          <a:p>
            <a:pPr algn="ctr"/>
            <a:r>
              <a:rPr lang="en-US" b="1" dirty="0" smtClean="0"/>
              <a:t>Committee</a:t>
            </a:r>
          </a:p>
          <a:p>
            <a:pPr algn="ctr"/>
            <a:r>
              <a:rPr lang="en-US" dirty="0" smtClean="0"/>
              <a:t>Prof. Gerhard </a:t>
            </a:r>
            <a:r>
              <a:rPr lang="en-US" dirty="0" err="1" smtClean="0"/>
              <a:t>Klimeck</a:t>
            </a:r>
            <a:r>
              <a:rPr lang="en-US" dirty="0" smtClean="0"/>
              <a:t> (chair)</a:t>
            </a:r>
          </a:p>
          <a:p>
            <a:pPr algn="ctr"/>
            <a:r>
              <a:rPr lang="en-US" dirty="0" smtClean="0"/>
              <a:t>Prof. Alejandro Strachan</a:t>
            </a:r>
          </a:p>
          <a:p>
            <a:pPr algn="ctr"/>
            <a:r>
              <a:rPr lang="en-US" dirty="0" smtClean="0"/>
              <a:t>Prof. </a:t>
            </a:r>
            <a:r>
              <a:rPr lang="en-US" dirty="0" err="1" smtClean="0"/>
              <a:t>Peide</a:t>
            </a:r>
            <a:r>
              <a:rPr lang="en-US" dirty="0" smtClean="0"/>
              <a:t> Ye</a:t>
            </a:r>
          </a:p>
          <a:p>
            <a:pPr algn="ctr"/>
            <a:r>
              <a:rPr lang="en-US" dirty="0" smtClean="0"/>
              <a:t>Prof. Timothy Fisher</a:t>
            </a:r>
            <a:endParaRPr lang="en-US" dirty="0"/>
          </a:p>
        </p:txBody>
      </p:sp>
    </p:spTree>
    <p:extLst>
      <p:ext uri="{BB962C8B-B14F-4D97-AF65-F5344CB8AC3E}">
        <p14:creationId xmlns:p14="http://schemas.microsoft.com/office/powerpoint/2010/main" val="3801182259"/>
      </p:ext>
    </p:extLst>
  </p:cSld>
  <p:clrMapOvr>
    <a:masterClrMapping/>
  </p:clrMapOvr>
  <mc:AlternateContent xmlns:mc="http://schemas.openxmlformats.org/markup-compatibility/2006">
    <mc:Choice xmlns:p14="http://schemas.microsoft.com/office/powerpoint/2010/main" Requires="p14">
      <p:transition spd="slow" p14:dur="2000" advTm="3281"/>
    </mc:Choice>
    <mc:Fallback>
      <p:transition spd="slow" advTm="328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Proposed Solutions, continued…</a:t>
            </a:r>
          </a:p>
        </p:txBody>
      </p:sp>
      <p:sp>
        <p:nvSpPr>
          <p:cNvPr id="5" name="Rectangle 4"/>
          <p:cNvSpPr/>
          <p:nvPr/>
        </p:nvSpPr>
        <p:spPr>
          <a:xfrm>
            <a:off x="2220276" y="780566"/>
            <a:ext cx="4663456" cy="523220"/>
          </a:xfrm>
          <a:prstGeom prst="rect">
            <a:avLst/>
          </a:prstGeom>
          <a:noFill/>
        </p:spPr>
        <p:txBody>
          <a:bodyPr wrap="none" lIns="91440" tIns="45720" rIns="91440" bIns="45720">
            <a:spAutoFit/>
          </a:bodyPr>
          <a:lstStyle/>
          <a:p>
            <a:pPr algn="ctr"/>
            <a: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nterconnects </a:t>
            </a:r>
            <a: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Perspective</a:t>
            </a:r>
            <a:endParaRPr lang="en-US"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665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713" y="1905000"/>
            <a:ext cx="2693526" cy="1828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33069" y="3897945"/>
            <a:ext cx="3352800" cy="369332"/>
          </a:xfrm>
          <a:prstGeom prst="rect">
            <a:avLst/>
          </a:prstGeom>
          <a:noFill/>
        </p:spPr>
        <p:txBody>
          <a:bodyPr wrap="square" rtlCol="0">
            <a:spAutoFit/>
          </a:bodyPr>
          <a:lstStyle/>
          <a:p>
            <a:r>
              <a:rPr lang="en-US" i="1" dirty="0" smtClean="0"/>
              <a:t>(Lu et al. Science. 2004)</a:t>
            </a:r>
            <a:endParaRPr lang="en-US" i="1" dirty="0"/>
          </a:p>
        </p:txBody>
      </p:sp>
      <p:sp>
        <p:nvSpPr>
          <p:cNvPr id="9" name="TextBox 8"/>
          <p:cNvSpPr txBox="1"/>
          <p:nvPr/>
        </p:nvSpPr>
        <p:spPr>
          <a:xfrm>
            <a:off x="5184648" y="4253376"/>
            <a:ext cx="3782568" cy="1200329"/>
          </a:xfrm>
          <a:prstGeom prst="rect">
            <a:avLst/>
          </a:prstGeom>
          <a:noFill/>
        </p:spPr>
        <p:txBody>
          <a:bodyPr wrap="square" rtlCol="0">
            <a:spAutoFit/>
          </a:bodyPr>
          <a:lstStyle/>
          <a:p>
            <a:pPr marL="742950" lvl="1" indent="-285750">
              <a:buFont typeface="Arial" pitchFamily="34" charset="0"/>
              <a:buChar char="•"/>
            </a:pPr>
            <a:r>
              <a:rPr lang="en-US" dirty="0" smtClean="0"/>
              <a:t>Compressive Strain</a:t>
            </a:r>
          </a:p>
          <a:p>
            <a:pPr marL="742950" lvl="1" indent="-285750">
              <a:buFont typeface="Arial" pitchFamily="34" charset="0"/>
              <a:buChar char="•"/>
            </a:pPr>
            <a:r>
              <a:rPr lang="en-US" dirty="0" smtClean="0"/>
              <a:t>Changing liner material to modify interface DOS </a:t>
            </a:r>
          </a:p>
          <a:p>
            <a:pPr marL="742950" lvl="1" indent="-285750">
              <a:buFont typeface="Arial" pitchFamily="34" charset="0"/>
              <a:buChar char="•"/>
            </a:pPr>
            <a:r>
              <a:rPr lang="en-US" dirty="0" smtClean="0"/>
              <a:t>Bottomless liner</a:t>
            </a:r>
            <a:endParaRPr lang="en-US" dirty="0"/>
          </a:p>
        </p:txBody>
      </p:sp>
      <p:sp>
        <p:nvSpPr>
          <p:cNvPr id="11" name="Rectangle 10"/>
          <p:cNvSpPr/>
          <p:nvPr/>
        </p:nvSpPr>
        <p:spPr>
          <a:xfrm>
            <a:off x="661417" y="6052065"/>
            <a:ext cx="8305799" cy="646331"/>
          </a:xfrm>
          <a:prstGeom prst="rect">
            <a:avLst/>
          </a:prstGeom>
        </p:spPr>
        <p:txBody>
          <a:bodyPr wrap="square">
            <a:spAutoFit/>
          </a:bodyPr>
          <a:lstStyle/>
          <a:p>
            <a:pPr algn="ctr"/>
            <a:r>
              <a:rPr lang="en-US" b="1" dirty="0" smtClean="0">
                <a:solidFill>
                  <a:srgbClr val="FF0000"/>
                </a:solidFill>
                <a:sym typeface="Wingdings" pitchFamily="2" charset="2"/>
              </a:rPr>
              <a:t>In comparison to research on devices and  M-S interfaces, the solution space for interconnects  is far smaller and less investigated</a:t>
            </a:r>
            <a:endParaRPr lang="en-US" b="1" dirty="0"/>
          </a:p>
        </p:txBody>
      </p:sp>
      <p:sp>
        <p:nvSpPr>
          <p:cNvPr id="12" name="TextBox 11"/>
          <p:cNvSpPr txBox="1"/>
          <p:nvPr/>
        </p:nvSpPr>
        <p:spPr>
          <a:xfrm>
            <a:off x="130577" y="4419600"/>
            <a:ext cx="5469739" cy="1477328"/>
          </a:xfrm>
          <a:prstGeom prst="rect">
            <a:avLst/>
          </a:prstGeom>
          <a:solidFill>
            <a:srgbClr val="FF0000"/>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rPr>
              <a:t>“…There is a significant contribution to the increase in resistivity from both grain boundary and interface roughness scattering. To date, research has not identified potential solutions to the problem”– </a:t>
            </a:r>
            <a:r>
              <a:rPr kumimoji="0" lang="en-US" sz="1800" b="0" i="1" u="none" strike="noStrike" kern="0" cap="none" spc="0" normalizeH="0" baseline="0" noProof="0" dirty="0" smtClean="0">
                <a:ln>
                  <a:noFill/>
                </a:ln>
                <a:solidFill>
                  <a:sysClr val="window" lastClr="FFFFFF"/>
                </a:solidFill>
                <a:effectLst/>
                <a:uLnTx/>
                <a:uFillTx/>
              </a:rPr>
              <a:t>ITRS </a:t>
            </a:r>
            <a:r>
              <a:rPr kumimoji="0" lang="en-US" sz="1800" b="0" i="1" u="none" strike="noStrike" kern="0" cap="none" spc="0" normalizeH="0" baseline="0" noProof="0" dirty="0" smtClean="0">
                <a:ln>
                  <a:noFill/>
                </a:ln>
                <a:solidFill>
                  <a:sysClr val="window" lastClr="FFFFFF"/>
                </a:solidFill>
                <a:effectLst/>
                <a:uLnTx/>
                <a:uFillTx/>
              </a:rPr>
              <a:t>2003, 2007, 2009, </a:t>
            </a:r>
            <a:r>
              <a:rPr lang="en-US" i="1" kern="0" dirty="0" smtClean="0">
                <a:solidFill>
                  <a:sysClr val="window" lastClr="FFFFFF"/>
                </a:solidFill>
              </a:rPr>
              <a:t>2011</a:t>
            </a:r>
            <a:r>
              <a:rPr kumimoji="0" lang="en-US" sz="1800" b="0" i="1" u="none" strike="noStrike" kern="0" cap="none" spc="0" normalizeH="0" baseline="0" noProof="0" dirty="0" smtClean="0">
                <a:ln>
                  <a:noFill/>
                </a:ln>
                <a:solidFill>
                  <a:sysClr val="window" lastClr="FFFFFF"/>
                </a:solidFill>
                <a:effectLst/>
                <a:uLnTx/>
                <a:uFillTx/>
              </a:rPr>
              <a:t> </a:t>
            </a:r>
            <a:r>
              <a:rPr kumimoji="0" lang="en-US" sz="1800" b="0" i="1" u="none" strike="noStrike" kern="0" cap="none" spc="0" normalizeH="0" baseline="0" noProof="0" dirty="0" smtClean="0">
                <a:ln>
                  <a:noFill/>
                </a:ln>
                <a:solidFill>
                  <a:sysClr val="window" lastClr="FFFFFF"/>
                </a:solidFill>
                <a:effectLst/>
                <a:uLnTx/>
                <a:uFillTx/>
              </a:rPr>
              <a:t>Interconnect.</a:t>
            </a:r>
            <a:endParaRPr kumimoji="0" lang="en-US" sz="1800" b="0" i="1" u="none" strike="noStrike" kern="0" cap="none" spc="0" normalizeH="0" baseline="0" noProof="0" dirty="0">
              <a:ln>
                <a:noFill/>
              </a:ln>
              <a:solidFill>
                <a:sysClr val="window" lastClr="FFFFFF"/>
              </a:solidFill>
              <a:effectLst/>
              <a:uLnTx/>
              <a:uFillTx/>
            </a:endParaRPr>
          </a:p>
        </p:txBody>
      </p:sp>
      <p:sp>
        <p:nvSpPr>
          <p:cNvPr id="14" name="Rounded Rectangle 13"/>
          <p:cNvSpPr/>
          <p:nvPr/>
        </p:nvSpPr>
        <p:spPr>
          <a:xfrm>
            <a:off x="36576" y="1331316"/>
            <a:ext cx="2971800" cy="391180"/>
          </a:xfrm>
          <a:prstGeom prst="round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Changing grain profile (??)</a:t>
            </a:r>
            <a:endParaRPr lang="en-US" sz="1600" dirty="0">
              <a:solidFill>
                <a:schemeClr val="tx1"/>
              </a:solidFill>
            </a:endParaRPr>
          </a:p>
        </p:txBody>
      </p:sp>
      <p:sp>
        <p:nvSpPr>
          <p:cNvPr id="16" name="Rounded Rectangle 15"/>
          <p:cNvSpPr/>
          <p:nvPr/>
        </p:nvSpPr>
        <p:spPr>
          <a:xfrm>
            <a:off x="5821974" y="1240500"/>
            <a:ext cx="2727858" cy="571296"/>
          </a:xfrm>
          <a:prstGeom prst="round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Liner interface engineering</a:t>
            </a:r>
            <a:endParaRPr lang="en-US" sz="1600" dirty="0">
              <a:solidFill>
                <a:schemeClr val="tx1"/>
              </a:solidFill>
            </a:endParaRPr>
          </a:p>
        </p:txBody>
      </p:sp>
      <p:pic>
        <p:nvPicPr>
          <p:cNvPr id="665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95" y="1812554"/>
            <a:ext cx="2923416" cy="2195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5419152" y="4007989"/>
            <a:ext cx="3724848" cy="369332"/>
          </a:xfrm>
          <a:prstGeom prst="rect">
            <a:avLst/>
          </a:prstGeom>
          <a:noFill/>
        </p:spPr>
        <p:txBody>
          <a:bodyPr wrap="square" rtlCol="0">
            <a:spAutoFit/>
          </a:bodyPr>
          <a:lstStyle/>
          <a:p>
            <a:pPr algn="ctr"/>
            <a:r>
              <a:rPr lang="en-US" i="1" dirty="0" smtClean="0"/>
              <a:t>(Intel USPTO </a:t>
            </a:r>
            <a:r>
              <a:rPr lang="en-US" dirty="0"/>
              <a:t>2009/0001591 A1</a:t>
            </a:r>
            <a:r>
              <a:rPr lang="en-US" i="1" dirty="0" smtClean="0"/>
              <a:t>)</a:t>
            </a:r>
            <a:endParaRPr lang="en-US" i="1" dirty="0"/>
          </a:p>
        </p:txBody>
      </p:sp>
      <p:sp>
        <p:nvSpPr>
          <p:cNvPr id="17" name="TextBox 16"/>
          <p:cNvSpPr txBox="1"/>
          <p:nvPr/>
        </p:nvSpPr>
        <p:spPr>
          <a:xfrm>
            <a:off x="2895600" y="1905000"/>
            <a:ext cx="3352800" cy="1200329"/>
          </a:xfrm>
          <a:prstGeom prst="rect">
            <a:avLst/>
          </a:prstGeom>
          <a:noFill/>
        </p:spPr>
        <p:txBody>
          <a:bodyPr wrap="square" rtlCol="0">
            <a:spAutoFit/>
          </a:bodyPr>
          <a:lstStyle/>
          <a:p>
            <a:pPr marL="742950" lvl="1" indent="-285750">
              <a:buFont typeface="Arial" pitchFamily="34" charset="0"/>
              <a:buChar char="•"/>
            </a:pPr>
            <a:r>
              <a:rPr lang="en-US" dirty="0" smtClean="0"/>
              <a:t>Back to Al?</a:t>
            </a:r>
          </a:p>
          <a:p>
            <a:pPr marL="742950" lvl="1" indent="-285750">
              <a:buFont typeface="Arial" pitchFamily="34" charset="0"/>
              <a:buChar char="•"/>
            </a:pPr>
            <a:r>
              <a:rPr lang="en-US" dirty="0" smtClean="0"/>
              <a:t>Alloys of Cu?</a:t>
            </a:r>
          </a:p>
          <a:p>
            <a:pPr marL="742950" lvl="1" indent="-285750">
              <a:buFont typeface="Arial" pitchFamily="34" charset="0"/>
              <a:buChar char="•"/>
            </a:pPr>
            <a:r>
              <a:rPr lang="en-US" dirty="0"/>
              <a:t>TI’s</a:t>
            </a:r>
            <a:r>
              <a:rPr lang="en-US" dirty="0" smtClean="0"/>
              <a:t>?</a:t>
            </a:r>
          </a:p>
          <a:p>
            <a:pPr marL="742950" lvl="1" indent="-285750">
              <a:buFont typeface="Arial" pitchFamily="34" charset="0"/>
              <a:buChar char="•"/>
            </a:pPr>
            <a:r>
              <a:rPr lang="en-US" dirty="0" err="1" smtClean="0"/>
              <a:t>Silicides</a:t>
            </a:r>
            <a:r>
              <a:rPr lang="en-US" dirty="0" smtClean="0"/>
              <a:t>?</a:t>
            </a:r>
            <a:endParaRPr lang="en-US" dirty="0"/>
          </a:p>
        </p:txBody>
      </p:sp>
      <p:sp>
        <p:nvSpPr>
          <p:cNvPr id="19" name="Rounded Rectangle 18"/>
          <p:cNvSpPr/>
          <p:nvPr/>
        </p:nvSpPr>
        <p:spPr>
          <a:xfrm>
            <a:off x="3124200" y="1295400"/>
            <a:ext cx="2098451" cy="391180"/>
          </a:xfrm>
          <a:prstGeom prst="round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New materials (??)</a:t>
            </a:r>
            <a:endParaRPr lang="en-US" sz="1600" dirty="0">
              <a:solidFill>
                <a:schemeClr val="tx1"/>
              </a:solidFill>
            </a:endParaRPr>
          </a:p>
        </p:txBody>
      </p:sp>
    </p:spTree>
    <p:custDataLst>
      <p:tags r:id="rId1"/>
    </p:custDataLst>
    <p:extLst>
      <p:ext uri="{BB962C8B-B14F-4D97-AF65-F5344CB8AC3E}">
        <p14:creationId xmlns:p14="http://schemas.microsoft.com/office/powerpoint/2010/main" val="1246251717"/>
      </p:ext>
    </p:extLst>
  </p:cSld>
  <p:clrMapOvr>
    <a:masterClrMapping/>
  </p:clrMapOvr>
  <mc:AlternateContent xmlns:mc="http://schemas.openxmlformats.org/markup-compatibility/2006">
    <mc:Choice xmlns:p14="http://schemas.microsoft.com/office/powerpoint/2010/main" Requires="p14">
      <p:transition spd="slow" p14:dur="2000" advTm="269"/>
    </mc:Choice>
    <mc:Fallback>
      <p:transition spd="slow" advTm="2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56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656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animBg="1"/>
      <p:bldP spid="14" grpId="0" animBg="1"/>
      <p:bldP spid="16" grpId="0" animBg="1"/>
      <p:bldP spid="18" grpId="0"/>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6821488" cy="520700"/>
          </a:xfrm>
        </p:spPr>
        <p:txBody>
          <a:bodyPr/>
          <a:lstStyle/>
          <a:p>
            <a:r>
              <a:rPr lang="en-US" dirty="0" smtClean="0"/>
              <a:t>Unifying theme – Material interfaces</a:t>
            </a:r>
            <a:endParaRPr lang="en-US" dirty="0"/>
          </a:p>
        </p:txBody>
      </p:sp>
      <p:pic>
        <p:nvPicPr>
          <p:cNvPr id="3" name="Picture 2" descr="Screen Shot 2013-04-09 at 7.52.1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 y="4000500"/>
            <a:ext cx="4316930" cy="1981200"/>
          </a:xfrm>
          <a:prstGeom prst="rect">
            <a:avLst/>
          </a:prstGeom>
        </p:spPr>
      </p:pic>
      <p:sp>
        <p:nvSpPr>
          <p:cNvPr id="4" name="TextBox 3"/>
          <p:cNvSpPr txBox="1"/>
          <p:nvPr/>
        </p:nvSpPr>
        <p:spPr>
          <a:xfrm>
            <a:off x="122401" y="5791200"/>
            <a:ext cx="4114800" cy="381000"/>
          </a:xfrm>
          <a:prstGeom prst="rect">
            <a:avLst/>
          </a:prstGeom>
          <a:noFill/>
        </p:spPr>
        <p:txBody>
          <a:bodyPr wrap="square" rtlCol="0">
            <a:spAutoFit/>
          </a:bodyPr>
          <a:lstStyle/>
          <a:p>
            <a:pPr algn="ctr"/>
            <a:r>
              <a:rPr lang="en-US" dirty="0" smtClean="0"/>
              <a:t>Metal/Semiconductor Interfaces</a:t>
            </a:r>
            <a:endParaRPr lang="en-US" dirty="0"/>
          </a:p>
        </p:txBody>
      </p:sp>
      <p:pic>
        <p:nvPicPr>
          <p:cNvPr id="5" name="Picture 4" descr="Screen Shot 2013-04-09 at 7.57.3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838200"/>
            <a:ext cx="6576447" cy="2552700"/>
          </a:xfrm>
          <a:prstGeom prst="rect">
            <a:avLst/>
          </a:prstGeom>
        </p:spPr>
      </p:pic>
      <p:sp>
        <p:nvSpPr>
          <p:cNvPr id="6" name="TextBox 5"/>
          <p:cNvSpPr txBox="1"/>
          <p:nvPr/>
        </p:nvSpPr>
        <p:spPr>
          <a:xfrm>
            <a:off x="2590012" y="3162300"/>
            <a:ext cx="4114800" cy="381000"/>
          </a:xfrm>
          <a:prstGeom prst="rect">
            <a:avLst/>
          </a:prstGeom>
          <a:noFill/>
        </p:spPr>
        <p:txBody>
          <a:bodyPr wrap="square" rtlCol="0">
            <a:spAutoFit/>
          </a:bodyPr>
          <a:lstStyle/>
          <a:p>
            <a:pPr algn="ctr"/>
            <a:r>
              <a:rPr lang="en-US" dirty="0" smtClean="0"/>
              <a:t>Metals and Metal/Metal Interfaces</a:t>
            </a:r>
            <a:endParaRPr lang="en-US" dirty="0"/>
          </a:p>
        </p:txBody>
      </p:sp>
      <p:sp>
        <p:nvSpPr>
          <p:cNvPr id="8" name="TextBox 7"/>
          <p:cNvSpPr txBox="1"/>
          <p:nvPr/>
        </p:nvSpPr>
        <p:spPr>
          <a:xfrm>
            <a:off x="4572000" y="6324600"/>
            <a:ext cx="4114800" cy="381000"/>
          </a:xfrm>
          <a:prstGeom prst="rect">
            <a:avLst/>
          </a:prstGeom>
          <a:noFill/>
        </p:spPr>
        <p:txBody>
          <a:bodyPr wrap="square" rtlCol="0">
            <a:spAutoFit/>
          </a:bodyPr>
          <a:lstStyle/>
          <a:p>
            <a:pPr algn="ctr"/>
            <a:r>
              <a:rPr lang="en-US" dirty="0" smtClean="0"/>
              <a:t>Oxide/Semiconductor Interfaces</a:t>
            </a:r>
            <a:endParaRPr lang="en-US" dirty="0"/>
          </a:p>
        </p:txBody>
      </p:sp>
      <p:sp>
        <p:nvSpPr>
          <p:cNvPr id="9" name="Slide Number Placeholder 2"/>
          <p:cNvSpPr txBox="1">
            <a:spLocks/>
          </p:cNvSpPr>
          <p:nvPr/>
        </p:nvSpPr>
        <p:spPr>
          <a:xfrm>
            <a:off x="7924800" y="6497638"/>
            <a:ext cx="533400" cy="24447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56C026-86B1-4591-95D2-66DC0082D902}" type="slidenum">
              <a:rPr lang="en-US" altLang="ko-KR" smtClean="0"/>
              <a:pPr>
                <a:defRPr/>
              </a:pPr>
              <a:t>11</a:t>
            </a:fld>
            <a:endParaRPr lang="en-US" altLang="ko-KR" dirty="0"/>
          </a:p>
        </p:txBody>
      </p:sp>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1496" y="3936492"/>
            <a:ext cx="4733092" cy="2226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le 10"/>
          <p:cNvSpPr/>
          <p:nvPr/>
        </p:nvSpPr>
        <p:spPr>
          <a:xfrm>
            <a:off x="1219200" y="3124200"/>
            <a:ext cx="6705600" cy="1066800"/>
          </a:xfrm>
          <a:prstGeom prst="roundRect">
            <a:avLst/>
          </a:prstGeom>
          <a:solidFill>
            <a:schemeClr val="accent2">
              <a:alpha val="8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 the interface is the device.’</a:t>
            </a:r>
          </a:p>
          <a:p>
            <a:pPr algn="ctr"/>
            <a:r>
              <a:rPr lang="en-US" b="1" i="1" dirty="0" smtClean="0"/>
              <a:t>Herbert </a:t>
            </a:r>
            <a:r>
              <a:rPr lang="en-US" b="1" i="1" dirty="0" err="1" smtClean="0"/>
              <a:t>Kroemer</a:t>
            </a:r>
            <a:r>
              <a:rPr lang="en-US" b="1" i="1" dirty="0" smtClean="0"/>
              <a:t> (Nobel Lecture, 2000)</a:t>
            </a:r>
            <a:endParaRPr lang="en-US" b="1" i="1" dirty="0"/>
          </a:p>
        </p:txBody>
      </p:sp>
    </p:spTree>
    <p:custDataLst>
      <p:tags r:id="rId1"/>
    </p:custDataLst>
    <p:extLst>
      <p:ext uri="{BB962C8B-B14F-4D97-AF65-F5344CB8AC3E}">
        <p14:creationId xmlns:p14="http://schemas.microsoft.com/office/powerpoint/2010/main" val="1003835494"/>
      </p:ext>
    </p:extLst>
  </p:cSld>
  <p:clrMapOvr>
    <a:masterClrMapping/>
  </p:clrMapOvr>
  <mc:AlternateContent xmlns:mc="http://schemas.openxmlformats.org/markup-compatibility/2006">
    <mc:Choice xmlns:p14="http://schemas.microsoft.com/office/powerpoint/2010/main" Requires="p14">
      <p:transition spd="slow" p14:dur="2000" advTm="58"/>
    </mc:Choice>
    <mc:Fallback>
      <p:transition spd="slow" advTm="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1952" y="76200"/>
            <a:ext cx="7315200" cy="520700"/>
          </a:xfrm>
        </p:spPr>
        <p:txBody>
          <a:bodyPr/>
          <a:lstStyle/>
          <a:p>
            <a:r>
              <a:rPr lang="en-US" dirty="0" smtClean="0"/>
              <a:t>Summary of work done in PhD thesis – Word cloud</a:t>
            </a:r>
            <a:endParaRPr lang="en-US" dirty="0"/>
          </a:p>
        </p:txBody>
      </p:sp>
      <p:pic>
        <p:nvPicPr>
          <p:cNvPr id="6" name="Picture 5"/>
          <p:cNvPicPr>
            <a:picLocks noChangeAspect="1"/>
          </p:cNvPicPr>
          <p:nvPr/>
        </p:nvPicPr>
        <p:blipFill>
          <a:blip r:embed="rId3"/>
          <a:stretch>
            <a:fillRect/>
          </a:stretch>
        </p:blipFill>
        <p:spPr>
          <a:xfrm>
            <a:off x="58341" y="1676400"/>
            <a:ext cx="8954166" cy="3429000"/>
          </a:xfrm>
          <a:prstGeom prst="rect">
            <a:avLst/>
          </a:prstGeom>
        </p:spPr>
      </p:pic>
      <p:sp>
        <p:nvSpPr>
          <p:cNvPr id="7" name="Slide Number Placeholder 2"/>
          <p:cNvSpPr txBox="1">
            <a:spLocks/>
          </p:cNvSpPr>
          <p:nvPr/>
        </p:nvSpPr>
        <p:spPr>
          <a:xfrm>
            <a:off x="7924800" y="6497638"/>
            <a:ext cx="533400" cy="24447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56C026-86B1-4591-95D2-66DC0082D902}" type="slidenum">
              <a:rPr lang="en-US" altLang="ko-KR" smtClean="0"/>
              <a:pPr>
                <a:defRPr/>
              </a:pPr>
              <a:t>12</a:t>
            </a:fld>
            <a:endParaRPr lang="en-US" altLang="ko-KR" dirty="0"/>
          </a:p>
        </p:txBody>
      </p:sp>
    </p:spTree>
    <p:extLst>
      <p:ext uri="{BB962C8B-B14F-4D97-AF65-F5344CB8AC3E}">
        <p14:creationId xmlns:p14="http://schemas.microsoft.com/office/powerpoint/2010/main" val="3913347324"/>
      </p:ext>
    </p:extLst>
  </p:cSld>
  <p:clrMapOvr>
    <a:masterClrMapping/>
  </p:clrMapOvr>
  <mc:AlternateContent xmlns:mc="http://schemas.openxmlformats.org/markup-compatibility/2006">
    <mc:Choice xmlns:p14="http://schemas.microsoft.com/office/powerpoint/2010/main" Requires="p14">
      <p:transition spd="slow" p14:dur="2000" advTm="8"/>
    </mc:Choice>
    <mc:Fallback>
      <p:transition spd="slow" advTm="8"/>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TextBox 2"/>
          <p:cNvSpPr txBox="1"/>
          <p:nvPr/>
        </p:nvSpPr>
        <p:spPr>
          <a:xfrm>
            <a:off x="76200" y="1081318"/>
            <a:ext cx="8382000" cy="4524315"/>
          </a:xfrm>
          <a:prstGeom prst="rect">
            <a:avLst/>
          </a:prstGeom>
          <a:noFill/>
        </p:spPr>
        <p:txBody>
          <a:bodyPr wrap="square" rtlCol="0">
            <a:spAutoFit/>
          </a:bodyPr>
          <a:lstStyle/>
          <a:p>
            <a:pPr marL="285750" indent="-285750">
              <a:buFont typeface="Arial" pitchFamily="34" charset="0"/>
              <a:buChar char="•"/>
            </a:pPr>
            <a:r>
              <a:rPr lang="en-US" dirty="0" smtClean="0"/>
              <a:t>Metal Interfaces</a:t>
            </a:r>
          </a:p>
          <a:p>
            <a:pPr marL="742950" lvl="1" indent="-285750">
              <a:buFont typeface="Arial" pitchFamily="34" charset="0"/>
              <a:buChar char="•"/>
            </a:pPr>
            <a:r>
              <a:rPr lang="en-US" dirty="0" smtClean="0"/>
              <a:t>Importance</a:t>
            </a:r>
          </a:p>
          <a:p>
            <a:pPr marL="742950" lvl="1" indent="-285750">
              <a:buFont typeface="Arial" pitchFamily="34" charset="0"/>
              <a:buChar char="•"/>
            </a:pPr>
            <a:r>
              <a:rPr lang="en-US" dirty="0" smtClean="0"/>
              <a:t>Need for atomistic modeling</a:t>
            </a:r>
          </a:p>
          <a:p>
            <a:pPr marL="742950" lvl="1" indent="-285750">
              <a:buFont typeface="Arial" pitchFamily="34" charset="0"/>
              <a:buChar char="•"/>
            </a:pPr>
            <a:r>
              <a:rPr lang="en-US" dirty="0" smtClean="0"/>
              <a:t>Development of environment-dependent TB framework</a:t>
            </a:r>
          </a:p>
          <a:p>
            <a:pPr marL="1200150" lvl="2" indent="-285750">
              <a:buFont typeface="Wingdings" pitchFamily="2" charset="2"/>
              <a:buChar char="Ø"/>
            </a:pPr>
            <a:r>
              <a:rPr lang="en-US" dirty="0" smtClean="0"/>
              <a:t>Moments theorem and </a:t>
            </a:r>
            <a:r>
              <a:rPr lang="en-US" dirty="0" smtClean="0">
                <a:sym typeface="Wingdings" pitchFamily="2" charset="2"/>
              </a:rPr>
              <a:t> </a:t>
            </a:r>
            <a:r>
              <a:rPr lang="en-US" dirty="0" smtClean="0"/>
              <a:t>mapping to DFT</a:t>
            </a:r>
          </a:p>
          <a:p>
            <a:pPr marL="1200150" lvl="2" indent="-285750">
              <a:buFont typeface="Wingdings" pitchFamily="2" charset="2"/>
              <a:buChar char="Ø"/>
            </a:pPr>
            <a:r>
              <a:rPr lang="en-US" dirty="0" smtClean="0"/>
              <a:t>On-site elements and variation with strain</a:t>
            </a:r>
          </a:p>
          <a:p>
            <a:pPr marL="1200150" lvl="2" indent="-285750">
              <a:buFont typeface="Wingdings" pitchFamily="2" charset="2"/>
              <a:buChar char="Ø"/>
            </a:pPr>
            <a:r>
              <a:rPr lang="en-US" dirty="0" smtClean="0"/>
              <a:t> Validation versus DFT</a:t>
            </a:r>
          </a:p>
          <a:p>
            <a:pPr marL="1200150" lvl="2" indent="-285750">
              <a:buFont typeface="Wingdings" pitchFamily="2" charset="2"/>
              <a:buChar char="Ø"/>
            </a:pPr>
            <a:r>
              <a:rPr lang="en-US" dirty="0" smtClean="0"/>
              <a:t>Application </a:t>
            </a:r>
            <a:r>
              <a:rPr lang="en-US" dirty="0" smtClean="0">
                <a:sym typeface="Wingdings" pitchFamily="2" charset="2"/>
              </a:rPr>
              <a:t> Conductivity vs. dimensionality, orientation, strain.</a:t>
            </a:r>
          </a:p>
          <a:p>
            <a:pPr marL="1200150" lvl="2" indent="-285750">
              <a:buFont typeface="Wingdings" pitchFamily="2" charset="2"/>
              <a:buChar char="Ø"/>
            </a:pPr>
            <a:endParaRPr lang="en-US" dirty="0" smtClean="0">
              <a:sym typeface="Wingdings" pitchFamily="2" charset="2"/>
            </a:endParaRPr>
          </a:p>
          <a:p>
            <a:pPr marL="285750" indent="-285750">
              <a:buFont typeface="Arial" pitchFamily="34" charset="0"/>
              <a:buChar char="•"/>
            </a:pPr>
            <a:r>
              <a:rPr lang="en-US" dirty="0" smtClean="0">
                <a:sym typeface="Wingdings" pitchFamily="2" charset="2"/>
              </a:rPr>
              <a:t>Summary of work in III-V Semiconductor/Oxide Interfaces</a:t>
            </a:r>
          </a:p>
          <a:p>
            <a:pPr marL="285750" indent="-285750">
              <a:buFont typeface="Arial" pitchFamily="34" charset="0"/>
              <a:buChar char="•"/>
            </a:pPr>
            <a:endParaRPr lang="en-US" dirty="0">
              <a:sym typeface="Wingdings" pitchFamily="2" charset="2"/>
            </a:endParaRPr>
          </a:p>
          <a:p>
            <a:pPr marL="285750" indent="-285750">
              <a:buFont typeface="Arial" pitchFamily="34" charset="0"/>
              <a:buChar char="•"/>
            </a:pPr>
            <a:r>
              <a:rPr lang="en-US" dirty="0" smtClean="0">
                <a:sym typeface="Wingdings" pitchFamily="2" charset="2"/>
              </a:rPr>
              <a:t>Summary of work in atomic and electronic structure of  Cu-Si interfaces</a:t>
            </a:r>
          </a:p>
          <a:p>
            <a:pPr marL="285750" indent="-285750">
              <a:buFont typeface="Arial" pitchFamily="34" charset="0"/>
              <a:buChar char="•"/>
            </a:pPr>
            <a:endParaRPr lang="en-US" dirty="0">
              <a:sym typeface="Wingdings" pitchFamily="2" charset="2"/>
            </a:endParaRPr>
          </a:p>
          <a:p>
            <a:pPr marL="285750" indent="-285750">
              <a:buFont typeface="Arial" pitchFamily="34" charset="0"/>
              <a:buChar char="•"/>
            </a:pPr>
            <a:r>
              <a:rPr lang="en-US" dirty="0" smtClean="0">
                <a:sym typeface="Wingdings" pitchFamily="2" charset="2"/>
              </a:rPr>
              <a:t>Future Work</a:t>
            </a:r>
          </a:p>
          <a:p>
            <a:pPr marL="285750" indent="-285750">
              <a:buFont typeface="Arial" pitchFamily="34" charset="0"/>
              <a:buChar char="•"/>
            </a:pPr>
            <a:endParaRPr lang="en-US" dirty="0">
              <a:sym typeface="Wingdings" pitchFamily="2" charset="2"/>
            </a:endParaRPr>
          </a:p>
          <a:p>
            <a:pPr marL="285750" indent="-285750">
              <a:buFont typeface="Arial" pitchFamily="34" charset="0"/>
              <a:buChar char="•"/>
            </a:pPr>
            <a:r>
              <a:rPr lang="en-US" dirty="0" smtClean="0">
                <a:sym typeface="Wingdings" pitchFamily="2" charset="2"/>
              </a:rPr>
              <a:t>Summary</a:t>
            </a:r>
          </a:p>
        </p:txBody>
      </p:sp>
      <p:sp>
        <p:nvSpPr>
          <p:cNvPr id="4" name="Slide Number Placeholder 2"/>
          <p:cNvSpPr txBox="1">
            <a:spLocks/>
          </p:cNvSpPr>
          <p:nvPr/>
        </p:nvSpPr>
        <p:spPr>
          <a:xfrm>
            <a:off x="7924800" y="6497638"/>
            <a:ext cx="533400" cy="24447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56C026-86B1-4591-95D2-66DC0082D902}" type="slidenum">
              <a:rPr lang="en-US" altLang="ko-KR" smtClean="0"/>
              <a:pPr>
                <a:defRPr/>
              </a:pPr>
              <a:t>13</a:t>
            </a:fld>
            <a:endParaRPr lang="en-US" altLang="ko-KR" dirty="0"/>
          </a:p>
        </p:txBody>
      </p:sp>
    </p:spTree>
    <p:custDataLst>
      <p:tags r:id="rId1"/>
    </p:custDataLst>
    <p:extLst>
      <p:ext uri="{BB962C8B-B14F-4D97-AF65-F5344CB8AC3E}">
        <p14:creationId xmlns:p14="http://schemas.microsoft.com/office/powerpoint/2010/main" val="1170740123"/>
      </p:ext>
    </p:extLst>
  </p:cSld>
  <p:clrMapOvr>
    <a:masterClrMapping/>
  </p:clrMapOvr>
  <mc:AlternateContent xmlns:mc="http://schemas.openxmlformats.org/markup-compatibility/2006">
    <mc:Choice xmlns:p14="http://schemas.microsoft.com/office/powerpoint/2010/main" Requires="p14">
      <p:transition spd="slow" p14:dur="2000" advTm="148"/>
    </mc:Choice>
    <mc:Fallback>
      <p:transition spd="slow" advTm="1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6821488" cy="520700"/>
          </a:xfrm>
        </p:spPr>
        <p:txBody>
          <a:bodyPr/>
          <a:lstStyle/>
          <a:p>
            <a:endParaRPr lang="en-US" dirty="0"/>
          </a:p>
        </p:txBody>
      </p:sp>
      <p:pic>
        <p:nvPicPr>
          <p:cNvPr id="3" name="Picture 2" descr="Screen Shot 2013-04-09 at 7.52.1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4191000"/>
            <a:ext cx="4316930" cy="1981200"/>
          </a:xfrm>
          <a:prstGeom prst="rect">
            <a:avLst/>
          </a:prstGeom>
        </p:spPr>
      </p:pic>
      <p:sp>
        <p:nvSpPr>
          <p:cNvPr id="4" name="TextBox 3"/>
          <p:cNvSpPr txBox="1"/>
          <p:nvPr/>
        </p:nvSpPr>
        <p:spPr>
          <a:xfrm>
            <a:off x="304800" y="6096000"/>
            <a:ext cx="4114800" cy="381000"/>
          </a:xfrm>
          <a:prstGeom prst="rect">
            <a:avLst/>
          </a:prstGeom>
          <a:noFill/>
        </p:spPr>
        <p:txBody>
          <a:bodyPr wrap="square" rtlCol="0">
            <a:spAutoFit/>
          </a:bodyPr>
          <a:lstStyle/>
          <a:p>
            <a:pPr algn="ctr"/>
            <a:r>
              <a:rPr lang="en-US" dirty="0" smtClean="0"/>
              <a:t>Metal/Semiconductor Interfaces</a:t>
            </a:r>
            <a:endParaRPr lang="en-US" dirty="0"/>
          </a:p>
        </p:txBody>
      </p:sp>
      <p:pic>
        <p:nvPicPr>
          <p:cNvPr id="5" name="Picture 4" descr="Screen Shot 2013-04-09 at 7.57.3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838200"/>
            <a:ext cx="6576447" cy="2552700"/>
          </a:xfrm>
          <a:prstGeom prst="rect">
            <a:avLst/>
          </a:prstGeom>
        </p:spPr>
      </p:pic>
      <p:sp>
        <p:nvSpPr>
          <p:cNvPr id="6" name="TextBox 5"/>
          <p:cNvSpPr txBox="1"/>
          <p:nvPr/>
        </p:nvSpPr>
        <p:spPr>
          <a:xfrm>
            <a:off x="2819400" y="3352800"/>
            <a:ext cx="4114800" cy="381000"/>
          </a:xfrm>
          <a:prstGeom prst="rect">
            <a:avLst/>
          </a:prstGeom>
          <a:noFill/>
        </p:spPr>
        <p:txBody>
          <a:bodyPr wrap="square" rtlCol="0">
            <a:spAutoFit/>
          </a:bodyPr>
          <a:lstStyle/>
          <a:p>
            <a:pPr algn="ctr"/>
            <a:r>
              <a:rPr lang="en-US" dirty="0" smtClean="0"/>
              <a:t>Metal/Metal Interfaces</a:t>
            </a:r>
            <a:endParaRPr lang="en-US" dirty="0"/>
          </a:p>
        </p:txBody>
      </p:sp>
      <p:pic>
        <p:nvPicPr>
          <p:cNvPr id="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4572000" y="3733800"/>
            <a:ext cx="4024516" cy="25273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TextBox 7"/>
          <p:cNvSpPr txBox="1"/>
          <p:nvPr/>
        </p:nvSpPr>
        <p:spPr>
          <a:xfrm>
            <a:off x="4572000" y="6324600"/>
            <a:ext cx="4114800" cy="381000"/>
          </a:xfrm>
          <a:prstGeom prst="rect">
            <a:avLst/>
          </a:prstGeom>
          <a:noFill/>
        </p:spPr>
        <p:txBody>
          <a:bodyPr wrap="square" rtlCol="0">
            <a:spAutoFit/>
          </a:bodyPr>
          <a:lstStyle/>
          <a:p>
            <a:pPr algn="ctr"/>
            <a:r>
              <a:rPr lang="en-US" dirty="0" smtClean="0"/>
              <a:t>Oxide</a:t>
            </a:r>
            <a:r>
              <a:rPr lang="en-US" dirty="0"/>
              <a:t>/</a:t>
            </a:r>
            <a:r>
              <a:rPr lang="en-US" dirty="0" smtClean="0"/>
              <a:t>III-V Semiconductor Interfaces</a:t>
            </a:r>
            <a:endParaRPr lang="en-US" dirty="0"/>
          </a:p>
        </p:txBody>
      </p:sp>
      <p:sp>
        <p:nvSpPr>
          <p:cNvPr id="9" name="Slide Number Placeholder 2"/>
          <p:cNvSpPr txBox="1">
            <a:spLocks/>
          </p:cNvSpPr>
          <p:nvPr/>
        </p:nvSpPr>
        <p:spPr>
          <a:xfrm>
            <a:off x="7924800" y="6497638"/>
            <a:ext cx="533400" cy="24447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56C026-86B1-4591-95D2-66DC0082D902}" type="slidenum">
              <a:rPr lang="en-US" altLang="ko-KR" smtClean="0"/>
              <a:pPr>
                <a:defRPr/>
              </a:pPr>
              <a:t>14</a:t>
            </a:fld>
            <a:endParaRPr lang="en-US" altLang="ko-KR" dirty="0"/>
          </a:p>
        </p:txBody>
      </p:sp>
    </p:spTree>
    <p:custDataLst>
      <p:tags r:id="rId1"/>
    </p:custDataLst>
    <p:extLst>
      <p:ext uri="{BB962C8B-B14F-4D97-AF65-F5344CB8AC3E}">
        <p14:creationId xmlns:p14="http://schemas.microsoft.com/office/powerpoint/2010/main" val="2952921030"/>
      </p:ext>
    </p:extLst>
  </p:cSld>
  <p:clrMapOvr>
    <a:masterClrMapping/>
  </p:clrMapOvr>
  <mc:AlternateContent xmlns:mc="http://schemas.openxmlformats.org/markup-compatibility/2006">
    <mc:Choice xmlns:p14="http://schemas.microsoft.com/office/powerpoint/2010/main" Requires="p14">
      <p:transition spd="slow" p14:dur="2000" advTm="97"/>
    </mc:Choice>
    <mc:Fallback>
      <p:transition spd="slow" advTm="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par>
                          <p:cTn id="13" fill="hold">
                            <p:stCondLst>
                              <p:cond delay="0"/>
                            </p:stCondLst>
                            <p:childTnLst>
                              <p:par>
                                <p:cTn id="14" presetID="0" presetClass="path" presetSubtype="0" accel="50000" decel="50000" fill="hold" grpId="0" nodeType="afterEffect">
                                  <p:stCondLst>
                                    <p:cond delay="0"/>
                                  </p:stCondLst>
                                  <p:childTnLst>
                                    <p:animMotion origin="layout" path="M 0 0 L 0 0.18898 " pathEditMode="relative" ptsTypes="AA">
                                      <p:cBhvr>
                                        <p:cTn id="15" dur="500" fill="hold"/>
                                        <p:tgtEl>
                                          <p:spTgt spid="6"/>
                                        </p:tgtEl>
                                        <p:attrNameLst>
                                          <p:attrName>ppt_x</p:attrName>
                                          <p:attrName>ppt_y</p:attrName>
                                        </p:attrNameLst>
                                      </p:cBhvr>
                                    </p:animMotion>
                                  </p:childTnLst>
                                </p:cTn>
                              </p:par>
                              <p:par>
                                <p:cTn id="16" presetID="0" presetClass="path" presetSubtype="0" accel="50000" decel="50000" fill="hold" nodeType="withEffect">
                                  <p:stCondLst>
                                    <p:cond delay="0"/>
                                  </p:stCondLst>
                                  <p:childTnLst>
                                    <p:animMotion origin="layout" path="M 0 0 L 0 0.18898 " pathEditMode="relative" ptsTypes="AA">
                                      <p:cBhvr>
                                        <p:cTn id="17" dur="5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616" y="0"/>
            <a:ext cx="7202488" cy="709613"/>
          </a:xfrm>
        </p:spPr>
        <p:txBody>
          <a:bodyPr/>
          <a:lstStyle/>
          <a:p>
            <a:r>
              <a:rPr lang="en-US" dirty="0" smtClean="0"/>
              <a:t>Why interconnect power dissipation is a BIG deal</a:t>
            </a:r>
            <a:endParaRPr lang="en-US" dirty="0"/>
          </a:p>
        </p:txBody>
      </p:sp>
      <p:sp>
        <p:nvSpPr>
          <p:cNvPr id="3" name="Slide Number Placeholder 2"/>
          <p:cNvSpPr>
            <a:spLocks noGrp="1"/>
          </p:cNvSpPr>
          <p:nvPr>
            <p:ph type="sldNum" sz="quarter" idx="4294967295"/>
          </p:nvPr>
        </p:nvSpPr>
        <p:spPr>
          <a:xfrm>
            <a:off x="7924800" y="6497638"/>
            <a:ext cx="533400" cy="244475"/>
          </a:xfrm>
          <a:prstGeom prst="rect">
            <a:avLst/>
          </a:prstGeom>
        </p:spPr>
        <p:txBody>
          <a:bodyPr/>
          <a:lstStyle/>
          <a:p>
            <a:pPr>
              <a:defRPr/>
            </a:pPr>
            <a:fld id="{ED56C026-86B1-4591-95D2-66DC0082D902}" type="slidenum">
              <a:rPr lang="en-US" altLang="ko-KR" smtClean="0"/>
              <a:pPr>
                <a:defRPr/>
              </a:pPr>
              <a:t>15</a:t>
            </a:fld>
            <a:endParaRPr lang="en-US" altLang="ko-KR"/>
          </a:p>
        </p:txBody>
      </p:sp>
      <p:pic>
        <p:nvPicPr>
          <p:cNvPr id="8" name="Picture 7"/>
          <p:cNvPicPr>
            <a:picLocks noChangeAspect="1"/>
          </p:cNvPicPr>
          <p:nvPr/>
        </p:nvPicPr>
        <p:blipFill>
          <a:blip r:embed="rId4"/>
          <a:stretch>
            <a:fillRect/>
          </a:stretch>
        </p:blipFill>
        <p:spPr>
          <a:xfrm>
            <a:off x="-104998" y="1385649"/>
            <a:ext cx="5639702" cy="4672106"/>
          </a:xfrm>
          <a:prstGeom prst="rect">
            <a:avLst/>
          </a:prstGeom>
        </p:spPr>
      </p:pic>
      <p:sp>
        <p:nvSpPr>
          <p:cNvPr id="10" name="TextBox 9"/>
          <p:cNvSpPr txBox="1"/>
          <p:nvPr/>
        </p:nvSpPr>
        <p:spPr>
          <a:xfrm>
            <a:off x="457200" y="5942924"/>
            <a:ext cx="3733800" cy="338554"/>
          </a:xfrm>
          <a:prstGeom prst="rect">
            <a:avLst/>
          </a:prstGeom>
          <a:noFill/>
        </p:spPr>
        <p:txBody>
          <a:bodyPr wrap="square" rtlCol="0">
            <a:spAutoFit/>
          </a:bodyPr>
          <a:lstStyle/>
          <a:p>
            <a:pPr algn="ctr"/>
            <a:r>
              <a:rPr lang="en-US" sz="1600" i="1" dirty="0" smtClean="0"/>
              <a:t>ITRS 2007 Interconnect</a:t>
            </a:r>
            <a:endParaRPr lang="en-US" sz="1600" i="1" dirty="0"/>
          </a:p>
        </p:txBody>
      </p:sp>
      <p:sp>
        <p:nvSpPr>
          <p:cNvPr id="18" name="Rounded Rectangle 17"/>
          <p:cNvSpPr/>
          <p:nvPr/>
        </p:nvSpPr>
        <p:spPr>
          <a:xfrm>
            <a:off x="5029200" y="1067633"/>
            <a:ext cx="4086904" cy="715089"/>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p>
            <a:r>
              <a:rPr lang="en-US" dirty="0">
                <a:solidFill>
                  <a:srgbClr val="FF0000"/>
                </a:solidFill>
              </a:rPr>
              <a:t>Total interconnect length in Metal 1 and Intermediate wiring </a:t>
            </a:r>
            <a:r>
              <a:rPr lang="en-US" dirty="0" smtClean="0">
                <a:solidFill>
                  <a:srgbClr val="FF0000"/>
                </a:solidFill>
              </a:rPr>
              <a:t>~ 3km/cm</a:t>
            </a:r>
            <a:r>
              <a:rPr lang="en-US" baseline="30000" dirty="0" smtClean="0">
                <a:solidFill>
                  <a:srgbClr val="FF0000"/>
                </a:solidFill>
              </a:rPr>
              <a:t>2</a:t>
            </a:r>
            <a:r>
              <a:rPr lang="en-US" dirty="0" smtClean="0">
                <a:solidFill>
                  <a:srgbClr val="FF0000"/>
                </a:solidFill>
              </a:rPr>
              <a:t> </a:t>
            </a:r>
            <a:r>
              <a:rPr lang="en-US" dirty="0">
                <a:solidFill>
                  <a:srgbClr val="FF0000"/>
                </a:solidFill>
              </a:rPr>
              <a:t>!!!</a:t>
            </a:r>
          </a:p>
        </p:txBody>
      </p:sp>
      <p:sp>
        <p:nvSpPr>
          <p:cNvPr id="21" name="Rounded Rectangle 20"/>
          <p:cNvSpPr/>
          <p:nvPr/>
        </p:nvSpPr>
        <p:spPr>
          <a:xfrm>
            <a:off x="5029200" y="2286000"/>
            <a:ext cx="4086904" cy="715089"/>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p>
            <a:r>
              <a:rPr lang="en-US" dirty="0" smtClean="0">
                <a:solidFill>
                  <a:srgbClr val="FF0000"/>
                </a:solidFill>
              </a:rPr>
              <a:t>Electrons travel through far more metal than semiconductor!!!</a:t>
            </a:r>
            <a:endParaRPr lang="en-US" dirty="0">
              <a:solidFill>
                <a:srgbClr val="FF0000"/>
              </a:solidFill>
            </a:endParaRPr>
          </a:p>
        </p:txBody>
      </p:sp>
      <p:cxnSp>
        <p:nvCxnSpPr>
          <p:cNvPr id="23" name="Straight Arrow Connector 22"/>
          <p:cNvCxnSpPr/>
          <p:nvPr/>
        </p:nvCxnSpPr>
        <p:spPr>
          <a:xfrm flipV="1">
            <a:off x="457200" y="4876800"/>
            <a:ext cx="1143000" cy="609600"/>
          </a:xfrm>
          <a:prstGeom prst="straightConnector1">
            <a:avLst/>
          </a:prstGeom>
          <a:ln w="73025">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descr="http://lp-hp.com/pangrle/files/2011/09/barry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3704" y="3279100"/>
            <a:ext cx="3798272" cy="204935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534704" y="5465870"/>
            <a:ext cx="3581400" cy="477054"/>
          </a:xfrm>
          <a:prstGeom prst="rect">
            <a:avLst/>
          </a:prstGeom>
          <a:noFill/>
        </p:spPr>
        <p:txBody>
          <a:bodyPr wrap="square" rtlCol="0">
            <a:spAutoFit/>
          </a:bodyPr>
          <a:lstStyle/>
          <a:p>
            <a:pPr algn="ctr"/>
            <a:r>
              <a:rPr lang="en-US" sz="1400" b="1" i="1" dirty="0" smtClean="0"/>
              <a:t>2004, </a:t>
            </a:r>
            <a:r>
              <a:rPr lang="en-US" sz="1400" b="1" i="1" dirty="0" err="1" smtClean="0"/>
              <a:t>Nir</a:t>
            </a:r>
            <a:r>
              <a:rPr lang="en-US" sz="1400" b="1" i="1" dirty="0" smtClean="0"/>
              <a:t> </a:t>
            </a:r>
            <a:r>
              <a:rPr lang="en-US" sz="1400" b="1" i="1" dirty="0" err="1" smtClean="0"/>
              <a:t>Magen</a:t>
            </a:r>
            <a:r>
              <a:rPr lang="en-US" sz="1400" b="1" i="1" dirty="0" smtClean="0"/>
              <a:t>, Intel</a:t>
            </a:r>
          </a:p>
          <a:p>
            <a:pPr algn="ctr"/>
            <a:r>
              <a:rPr lang="en-US" sz="1100" dirty="0" smtClean="0"/>
              <a:t>http</a:t>
            </a:r>
            <a:r>
              <a:rPr lang="en-US" sz="1100" dirty="0"/>
              <a:t>://lp-hp.com/pangrle/files/2011/09/barry1.png</a:t>
            </a:r>
          </a:p>
        </p:txBody>
      </p:sp>
    </p:spTree>
    <p:custDataLst>
      <p:tags r:id="rId1"/>
    </p:custDataLst>
    <p:extLst>
      <p:ext uri="{BB962C8B-B14F-4D97-AF65-F5344CB8AC3E}">
        <p14:creationId xmlns:p14="http://schemas.microsoft.com/office/powerpoint/2010/main" val="2465861877"/>
      </p:ext>
    </p:extLst>
  </p:cSld>
  <p:clrMapOvr>
    <a:masterClrMapping/>
  </p:clrMapOvr>
  <mc:AlternateContent xmlns:mc="http://schemas.openxmlformats.org/markup-compatibility/2006">
    <mc:Choice xmlns:p14="http://schemas.microsoft.com/office/powerpoint/2010/main" Requires="p14">
      <p:transition spd="slow" p14:dur="2000" advTm="184"/>
    </mc:Choice>
    <mc:Fallback>
      <p:transition spd="slow" advTm="1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of resistance in interconnects</a:t>
            </a:r>
            <a:endParaRPr lang="en-US" dirty="0"/>
          </a:p>
        </p:txBody>
      </p:sp>
      <p:sp>
        <p:nvSpPr>
          <p:cNvPr id="3" name="Slide Number Placeholder 2"/>
          <p:cNvSpPr>
            <a:spLocks noGrp="1"/>
          </p:cNvSpPr>
          <p:nvPr>
            <p:ph type="sldNum" sz="quarter" idx="4294967295"/>
          </p:nvPr>
        </p:nvSpPr>
        <p:spPr>
          <a:xfrm>
            <a:off x="7924800" y="6497638"/>
            <a:ext cx="533400" cy="244475"/>
          </a:xfrm>
          <a:prstGeom prst="rect">
            <a:avLst/>
          </a:prstGeom>
        </p:spPr>
        <p:txBody>
          <a:bodyPr/>
          <a:lstStyle/>
          <a:p>
            <a:pPr>
              <a:defRPr/>
            </a:pPr>
            <a:fld id="{ED56C026-86B1-4591-95D2-66DC0082D902}" type="slidenum">
              <a:rPr lang="en-US" altLang="ko-KR" smtClean="0"/>
              <a:pPr>
                <a:defRPr/>
              </a:pPr>
              <a:t>16</a:t>
            </a:fld>
            <a:endParaRPr lang="en-US" altLang="ko-KR"/>
          </a:p>
        </p:txBody>
      </p:sp>
      <p:pic>
        <p:nvPicPr>
          <p:cNvPr id="4" name="Picture 3"/>
          <p:cNvPicPr>
            <a:picLocks noChangeAspect="1"/>
          </p:cNvPicPr>
          <p:nvPr/>
        </p:nvPicPr>
        <p:blipFill>
          <a:blip r:embed="rId4"/>
          <a:stretch>
            <a:fillRect/>
          </a:stretch>
        </p:blipFill>
        <p:spPr>
          <a:xfrm>
            <a:off x="685800" y="1143000"/>
            <a:ext cx="3314700" cy="4114800"/>
          </a:xfrm>
          <a:prstGeom prst="rect">
            <a:avLst/>
          </a:prstGeom>
        </p:spPr>
      </p:pic>
      <p:sp>
        <p:nvSpPr>
          <p:cNvPr id="5" name="Oval 4"/>
          <p:cNvSpPr/>
          <p:nvPr/>
        </p:nvSpPr>
        <p:spPr>
          <a:xfrm>
            <a:off x="1447800" y="3276600"/>
            <a:ext cx="457200" cy="457200"/>
          </a:xfrm>
          <a:prstGeom prst="ellipse">
            <a:avLst/>
          </a:prstGeom>
          <a:solidFill>
            <a:schemeClr val="tx1">
              <a:alpha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1</a:t>
            </a:r>
            <a:endParaRPr lang="en-US" dirty="0"/>
          </a:p>
        </p:txBody>
      </p:sp>
      <p:sp>
        <p:nvSpPr>
          <p:cNvPr id="7" name="Rounded Rectangle 6"/>
          <p:cNvSpPr/>
          <p:nvPr/>
        </p:nvSpPr>
        <p:spPr>
          <a:xfrm>
            <a:off x="4565904" y="838200"/>
            <a:ext cx="3657600" cy="10668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ctr">
              <a:buFont typeface="+mj-lt"/>
              <a:buAutoNum type="arabicPeriod"/>
            </a:pPr>
            <a:endParaRPr lang="en-US" dirty="0"/>
          </a:p>
          <a:p>
            <a:pPr marL="342900" indent="-342900">
              <a:buFont typeface="+mj-lt"/>
              <a:buAutoNum type="arabicPeriod"/>
            </a:pPr>
            <a:r>
              <a:rPr lang="en-US" dirty="0" smtClean="0">
                <a:solidFill>
                  <a:srgbClr val="FF0000"/>
                </a:solidFill>
              </a:rPr>
              <a:t>Surface and Surface roughness scattering </a:t>
            </a:r>
            <a:r>
              <a:rPr lang="en-US" dirty="0">
                <a:solidFill>
                  <a:srgbClr val="FF0000"/>
                </a:solidFill>
              </a:rPr>
              <a:t/>
            </a:r>
            <a:br>
              <a:rPr lang="en-US" dirty="0">
                <a:solidFill>
                  <a:srgbClr val="FF0000"/>
                </a:solidFill>
              </a:rPr>
            </a:br>
            <a:r>
              <a:rPr lang="en-US" dirty="0" smtClean="0">
                <a:solidFill>
                  <a:srgbClr val="FF0000"/>
                </a:solidFill>
              </a:rPr>
              <a:t>(Metal-dielectric Interface)</a:t>
            </a:r>
          </a:p>
          <a:p>
            <a:pPr marL="342900" indent="-342900" algn="ctr">
              <a:buFont typeface="+mj-lt"/>
              <a:buAutoNum type="arabicPeriod"/>
            </a:pPr>
            <a:endParaRPr lang="en-US" dirty="0"/>
          </a:p>
        </p:txBody>
      </p:sp>
      <p:sp>
        <p:nvSpPr>
          <p:cNvPr id="8" name="Oval 7"/>
          <p:cNvSpPr/>
          <p:nvPr/>
        </p:nvSpPr>
        <p:spPr>
          <a:xfrm>
            <a:off x="2773471" y="2667000"/>
            <a:ext cx="457200" cy="457200"/>
          </a:xfrm>
          <a:prstGeom prst="ellipse">
            <a:avLst/>
          </a:prstGeom>
          <a:solidFill>
            <a:schemeClr val="tx1">
              <a:alpha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2</a:t>
            </a:r>
          </a:p>
        </p:txBody>
      </p:sp>
      <p:sp>
        <p:nvSpPr>
          <p:cNvPr id="9" name="Oval 8"/>
          <p:cNvSpPr/>
          <p:nvPr/>
        </p:nvSpPr>
        <p:spPr>
          <a:xfrm>
            <a:off x="2273213" y="4386197"/>
            <a:ext cx="457200" cy="457200"/>
          </a:xfrm>
          <a:prstGeom prst="ellipse">
            <a:avLst/>
          </a:prstGeom>
          <a:solidFill>
            <a:schemeClr val="tx1">
              <a:alpha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3</a:t>
            </a:r>
            <a:endParaRPr lang="en-US" dirty="0"/>
          </a:p>
        </p:txBody>
      </p:sp>
      <p:sp>
        <p:nvSpPr>
          <p:cNvPr id="10" name="Rounded Rectangle 9"/>
          <p:cNvSpPr/>
          <p:nvPr/>
        </p:nvSpPr>
        <p:spPr>
          <a:xfrm>
            <a:off x="4572000" y="1682704"/>
            <a:ext cx="3657600" cy="10668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92100" indent="-292100"/>
            <a:r>
              <a:rPr lang="en-US" dirty="0" smtClean="0">
                <a:solidFill>
                  <a:srgbClr val="FF0000"/>
                </a:solidFill>
              </a:rPr>
              <a:t>2. Grain Boundary scattering</a:t>
            </a:r>
            <a:br>
              <a:rPr lang="en-US" dirty="0" smtClean="0">
                <a:solidFill>
                  <a:srgbClr val="FF0000"/>
                </a:solidFill>
              </a:rPr>
            </a:br>
            <a:r>
              <a:rPr lang="en-US" dirty="0" smtClean="0">
                <a:solidFill>
                  <a:srgbClr val="FF0000"/>
                </a:solidFill>
              </a:rPr>
              <a:t>(Metal-Metal interface)</a:t>
            </a:r>
          </a:p>
        </p:txBody>
      </p:sp>
      <p:sp>
        <p:nvSpPr>
          <p:cNvPr id="11" name="Rounded Rectangle 10"/>
          <p:cNvSpPr/>
          <p:nvPr/>
        </p:nvSpPr>
        <p:spPr>
          <a:xfrm>
            <a:off x="4565904" y="2590800"/>
            <a:ext cx="3657600" cy="10668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ctr">
              <a:buFont typeface="+mj-lt"/>
              <a:buAutoNum type="arabicPeriod"/>
            </a:pPr>
            <a:endParaRPr lang="en-US" dirty="0">
              <a:solidFill>
                <a:srgbClr val="FF0000"/>
              </a:solidFill>
            </a:endParaRPr>
          </a:p>
          <a:p>
            <a:r>
              <a:rPr lang="en-US" dirty="0" smtClean="0">
                <a:solidFill>
                  <a:srgbClr val="FF0000"/>
                </a:solidFill>
              </a:rPr>
              <a:t>3. Barrier scattering</a:t>
            </a:r>
          </a:p>
          <a:p>
            <a:pPr indent="282575"/>
            <a:r>
              <a:rPr lang="en-US" dirty="0" smtClean="0">
                <a:solidFill>
                  <a:srgbClr val="FF0000"/>
                </a:solidFill>
              </a:rPr>
              <a:t>(Metal-Metal Interface)</a:t>
            </a:r>
          </a:p>
          <a:p>
            <a:pPr marL="342900" indent="-342900" algn="ctr">
              <a:buFont typeface="+mj-lt"/>
              <a:buAutoNum type="arabicPeriod"/>
            </a:pPr>
            <a:endParaRPr lang="en-US" dirty="0">
              <a:solidFill>
                <a:srgbClr val="FF0000"/>
              </a:solidFill>
            </a:endParaRPr>
          </a:p>
        </p:txBody>
      </p:sp>
      <p:pic>
        <p:nvPicPr>
          <p:cNvPr id="12" name="Picture 11"/>
          <p:cNvPicPr>
            <a:picLocks/>
          </p:cNvPicPr>
          <p:nvPr/>
        </p:nvPicPr>
        <p:blipFill>
          <a:blip r:embed="rId5"/>
          <a:stretch>
            <a:fillRect/>
          </a:stretch>
        </p:blipFill>
        <p:spPr>
          <a:xfrm>
            <a:off x="5105400" y="3733800"/>
            <a:ext cx="3703320" cy="2971800"/>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
        <p:nvSpPr>
          <p:cNvPr id="15" name="TextBox 14"/>
          <p:cNvSpPr txBox="1"/>
          <p:nvPr/>
        </p:nvSpPr>
        <p:spPr>
          <a:xfrm>
            <a:off x="0" y="5257800"/>
            <a:ext cx="4953000" cy="307777"/>
          </a:xfrm>
          <a:prstGeom prst="rect">
            <a:avLst/>
          </a:prstGeom>
          <a:noFill/>
        </p:spPr>
        <p:txBody>
          <a:bodyPr wrap="square" rtlCol="0">
            <a:spAutoFit/>
          </a:bodyPr>
          <a:lstStyle/>
          <a:p>
            <a:r>
              <a:rPr lang="en-US" sz="1400" i="1" dirty="0" smtClean="0"/>
              <a:t>Image from EE-311, </a:t>
            </a:r>
            <a:r>
              <a:rPr lang="en-US" sz="1400" i="1" dirty="0" err="1" smtClean="0"/>
              <a:t>V.K.Saraswat</a:t>
            </a:r>
            <a:r>
              <a:rPr lang="en-US" sz="1400" i="1" dirty="0" smtClean="0"/>
              <a:t>, Stanford University 2003</a:t>
            </a:r>
            <a:endParaRPr lang="en-US" sz="1400" i="1" dirty="0"/>
          </a:p>
        </p:txBody>
      </p:sp>
      <p:sp>
        <p:nvSpPr>
          <p:cNvPr id="6" name="TextBox 5"/>
          <p:cNvSpPr txBox="1"/>
          <p:nvPr/>
        </p:nvSpPr>
        <p:spPr>
          <a:xfrm>
            <a:off x="2476500" y="6515100"/>
            <a:ext cx="2819400" cy="307777"/>
          </a:xfrm>
          <a:prstGeom prst="rect">
            <a:avLst/>
          </a:prstGeom>
          <a:noFill/>
        </p:spPr>
        <p:txBody>
          <a:bodyPr wrap="square" rtlCol="0">
            <a:spAutoFit/>
          </a:bodyPr>
          <a:lstStyle/>
          <a:p>
            <a:pPr algn="ctr"/>
            <a:r>
              <a:rPr lang="en-US" sz="1400" i="1" dirty="0" smtClean="0"/>
              <a:t>ITRS Interconnect (2010)</a:t>
            </a:r>
            <a:endParaRPr lang="en-US" sz="1400" i="1" dirty="0"/>
          </a:p>
        </p:txBody>
      </p:sp>
    </p:spTree>
    <p:custDataLst>
      <p:tags r:id="rId1"/>
    </p:custDataLst>
    <p:extLst>
      <p:ext uri="{BB962C8B-B14F-4D97-AF65-F5344CB8AC3E}">
        <p14:creationId xmlns:p14="http://schemas.microsoft.com/office/powerpoint/2010/main" val="3276841099"/>
      </p:ext>
    </p:extLst>
  </p:cSld>
  <p:clrMapOvr>
    <a:masterClrMapping/>
  </p:clrMapOvr>
  <mc:AlternateContent xmlns:mc="http://schemas.openxmlformats.org/markup-compatibility/2006">
    <mc:Choice xmlns:p14="http://schemas.microsoft.com/office/powerpoint/2010/main" Requires="p14">
      <p:transition spd="slow" p14:dur="2000" advTm="183"/>
    </mc:Choice>
    <mc:Fallback>
      <p:transition spd="slow" advTm="1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0" grpId="0"/>
      <p:bldP spid="11" grpId="0"/>
      <p:bldP spid="1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Semi-classical models of resistivity</a:t>
            </a:r>
            <a:endParaRPr lang="en-US" dirty="0"/>
          </a:p>
        </p:txBody>
      </p:sp>
      <p:sp>
        <p:nvSpPr>
          <p:cNvPr id="3" name="Slide Number Placeholder 2"/>
          <p:cNvSpPr>
            <a:spLocks noGrp="1"/>
          </p:cNvSpPr>
          <p:nvPr>
            <p:ph type="sldNum" sz="quarter" idx="4294967295"/>
          </p:nvPr>
        </p:nvSpPr>
        <p:spPr>
          <a:xfrm>
            <a:off x="7924800" y="6497638"/>
            <a:ext cx="533400" cy="244475"/>
          </a:xfrm>
          <a:prstGeom prst="rect">
            <a:avLst/>
          </a:prstGeom>
        </p:spPr>
        <p:txBody>
          <a:bodyPr/>
          <a:lstStyle/>
          <a:p>
            <a:pPr>
              <a:defRPr/>
            </a:pPr>
            <a:fld id="{ED56C026-86B1-4591-95D2-66DC0082D902}" type="slidenum">
              <a:rPr lang="en-US" altLang="ko-KR" smtClean="0"/>
              <a:pPr>
                <a:defRPr/>
              </a:pPr>
              <a:t>17</a:t>
            </a:fld>
            <a:endParaRPr lang="en-US" altLang="ko-KR"/>
          </a:p>
        </p:txBody>
      </p:sp>
      <p:sp>
        <p:nvSpPr>
          <p:cNvPr id="5" name="Rounded Rectangle 4"/>
          <p:cNvSpPr/>
          <p:nvPr/>
        </p:nvSpPr>
        <p:spPr>
          <a:xfrm>
            <a:off x="-114300" y="1191484"/>
            <a:ext cx="9372600" cy="715089"/>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algn="ctr"/>
            <a:r>
              <a:rPr lang="en-US" dirty="0" smtClean="0">
                <a:solidFill>
                  <a:srgbClr val="FF0000"/>
                </a:solidFill>
              </a:rPr>
              <a:t>Fuchs-</a:t>
            </a:r>
            <a:r>
              <a:rPr lang="en-US" dirty="0" err="1" smtClean="0">
                <a:solidFill>
                  <a:srgbClr val="FF0000"/>
                </a:solidFill>
              </a:rPr>
              <a:t>Sondheimer</a:t>
            </a:r>
            <a:r>
              <a:rPr lang="en-US" dirty="0" smtClean="0">
                <a:solidFill>
                  <a:srgbClr val="FF0000"/>
                </a:solidFill>
              </a:rPr>
              <a:t>  for surface scattering (1928), </a:t>
            </a:r>
            <a:r>
              <a:rPr lang="en-US" dirty="0" err="1" smtClean="0">
                <a:solidFill>
                  <a:srgbClr val="FF0000"/>
                </a:solidFill>
              </a:rPr>
              <a:t>Mayadas-Shatzkes</a:t>
            </a:r>
            <a:r>
              <a:rPr lang="en-US" dirty="0" smtClean="0">
                <a:solidFill>
                  <a:srgbClr val="FF0000"/>
                </a:solidFill>
              </a:rPr>
              <a:t> for grain-boundary scattering in thin films (1970)</a:t>
            </a:r>
            <a:endParaRPr lang="en-US" dirty="0">
              <a:solidFill>
                <a:srgbClr val="FF0000"/>
              </a:solidFill>
            </a:endParaRPr>
          </a:p>
        </p:txBody>
      </p:sp>
      <p:sp>
        <p:nvSpPr>
          <p:cNvPr id="7" name="Down Arrow 6"/>
          <p:cNvSpPr/>
          <p:nvPr/>
        </p:nvSpPr>
        <p:spPr>
          <a:xfrm>
            <a:off x="838200" y="2133600"/>
            <a:ext cx="304800" cy="34290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0" y="5791200"/>
            <a:ext cx="3962400" cy="408623"/>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algn="ctr"/>
            <a:r>
              <a:rPr lang="en-US" dirty="0" smtClean="0">
                <a:solidFill>
                  <a:srgbClr val="FF0000"/>
                </a:solidFill>
              </a:rPr>
              <a:t>Graham et al.  - nanowires</a:t>
            </a:r>
            <a:r>
              <a:rPr lang="en-US" dirty="0">
                <a:solidFill>
                  <a:srgbClr val="FF0000"/>
                </a:solidFill>
              </a:rPr>
              <a:t> </a:t>
            </a:r>
            <a:r>
              <a:rPr lang="en-US" dirty="0" smtClean="0">
                <a:solidFill>
                  <a:srgbClr val="FF0000"/>
                </a:solidFill>
              </a:rPr>
              <a:t>(2010)</a:t>
            </a:r>
            <a:endParaRPr lang="en-US" dirty="0">
              <a:solidFill>
                <a:srgbClr val="FF0000"/>
              </a:solidFil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929334321"/>
              </p:ext>
            </p:extLst>
          </p:nvPr>
        </p:nvGraphicFramePr>
        <p:xfrm>
          <a:off x="1295400" y="1981200"/>
          <a:ext cx="7162800" cy="1084263"/>
        </p:xfrm>
        <a:graphic>
          <a:graphicData uri="http://schemas.openxmlformats.org/presentationml/2006/ole">
            <mc:AlternateContent xmlns:mc="http://schemas.openxmlformats.org/markup-compatibility/2006">
              <mc:Choice xmlns:v="urn:schemas-microsoft-com:vml" Requires="v">
                <p:oleObj spid="_x0000_s31444" name="Equation" r:id="rId5" imgW="3086100" imgH="444500" progId="Equation.3">
                  <p:embed/>
                </p:oleObj>
              </mc:Choice>
              <mc:Fallback>
                <p:oleObj name="Equation" r:id="rId5" imgW="3086100" imgH="444500" progId="Equation.3">
                  <p:embed/>
                  <p:pic>
                    <p:nvPicPr>
                      <p:cNvPr id="0" name=""/>
                      <p:cNvPicPr/>
                      <p:nvPr/>
                    </p:nvPicPr>
                    <p:blipFill>
                      <a:blip r:embed="rId6"/>
                      <a:stretch>
                        <a:fillRect/>
                      </a:stretch>
                    </p:blipFill>
                    <p:spPr>
                      <a:xfrm>
                        <a:off x="1295400" y="1981200"/>
                        <a:ext cx="7162800" cy="1084263"/>
                      </a:xfrm>
                      <a:prstGeom prst="rect">
                        <a:avLst/>
                      </a:prstGeom>
                    </p:spPr>
                  </p:pic>
                </p:oleObj>
              </mc:Fallback>
            </mc:AlternateContent>
          </a:graphicData>
        </a:graphic>
      </p:graphicFrame>
      <p:sp>
        <p:nvSpPr>
          <p:cNvPr id="12" name="Cube 11"/>
          <p:cNvSpPr/>
          <p:nvPr/>
        </p:nvSpPr>
        <p:spPr>
          <a:xfrm>
            <a:off x="1676400" y="3276600"/>
            <a:ext cx="3962400" cy="1371600"/>
          </a:xfrm>
          <a:prstGeom prst="cube">
            <a:avLst>
              <a:gd name="adj" fmla="val 72930"/>
            </a:avLst>
          </a:prstGeom>
          <a:solidFill>
            <a:schemeClr val="accent6">
              <a:lumMod val="40000"/>
              <a:lumOff val="60000"/>
              <a:alpha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7" name="Group 66"/>
          <p:cNvGrpSpPr/>
          <p:nvPr/>
        </p:nvGrpSpPr>
        <p:grpSpPr>
          <a:xfrm>
            <a:off x="2209800" y="3276600"/>
            <a:ext cx="3200400" cy="990600"/>
            <a:chOff x="2209800" y="3276600"/>
            <a:chExt cx="3200400" cy="990600"/>
          </a:xfrm>
        </p:grpSpPr>
        <p:cxnSp>
          <p:nvCxnSpPr>
            <p:cNvPr id="14" name="Straight Connector 13"/>
            <p:cNvCxnSpPr/>
            <p:nvPr/>
          </p:nvCxnSpPr>
          <p:spPr>
            <a:xfrm flipV="1">
              <a:off x="2362200" y="3276600"/>
              <a:ext cx="106680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209800" y="3733800"/>
              <a:ext cx="76200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2667000" y="3962400"/>
              <a:ext cx="30480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2971800" y="3581400"/>
              <a:ext cx="38100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flipV="1">
              <a:off x="3276600" y="3352800"/>
              <a:ext cx="7620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352800" y="3581400"/>
              <a:ext cx="8382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4191000" y="3276600"/>
              <a:ext cx="15240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flipV="1">
              <a:off x="4191000" y="3733800"/>
              <a:ext cx="76200" cy="533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flipV="1">
              <a:off x="4800600" y="3276600"/>
              <a:ext cx="76200" cy="533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4572000" y="3810000"/>
              <a:ext cx="30480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4876800" y="3505200"/>
              <a:ext cx="533400" cy="304800"/>
            </a:xfrm>
            <a:prstGeom prst="line">
              <a:avLst/>
            </a:prstGeom>
          </p:spPr>
          <p:style>
            <a:lnRef idx="2">
              <a:schemeClr val="accent1"/>
            </a:lnRef>
            <a:fillRef idx="0">
              <a:schemeClr val="accent1"/>
            </a:fillRef>
            <a:effectRef idx="1">
              <a:schemeClr val="accent1"/>
            </a:effectRef>
            <a:fontRef idx="minor">
              <a:schemeClr val="tx1"/>
            </a:fontRef>
          </p:style>
        </p:cxnSp>
      </p:grpSp>
      <p:sp>
        <p:nvSpPr>
          <p:cNvPr id="46" name="Cube 45"/>
          <p:cNvSpPr/>
          <p:nvPr/>
        </p:nvSpPr>
        <p:spPr>
          <a:xfrm>
            <a:off x="5791200" y="4572000"/>
            <a:ext cx="3124200" cy="685800"/>
          </a:xfrm>
          <a:prstGeom prst="cube">
            <a:avLst>
              <a:gd name="adj" fmla="val 18464"/>
            </a:avLst>
          </a:prstGeom>
          <a:solidFill>
            <a:schemeClr val="accent6">
              <a:lumMod val="40000"/>
              <a:lumOff val="60000"/>
              <a:alpha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p:cNvSpPr txBox="1"/>
          <p:nvPr/>
        </p:nvSpPr>
        <p:spPr>
          <a:xfrm>
            <a:off x="5943600" y="3352800"/>
            <a:ext cx="3200400" cy="646331"/>
          </a:xfrm>
          <a:prstGeom prst="rect">
            <a:avLst/>
          </a:prstGeom>
          <a:noFill/>
        </p:spPr>
        <p:txBody>
          <a:bodyPr wrap="square" rtlCol="0">
            <a:spAutoFit/>
          </a:bodyPr>
          <a:lstStyle/>
          <a:p>
            <a:r>
              <a:rPr lang="en-US" i="1" dirty="0"/>
              <a:t>d</a:t>
            </a:r>
            <a:r>
              <a:rPr lang="en-US" dirty="0" smtClean="0"/>
              <a:t> = average grain diameter</a:t>
            </a:r>
          </a:p>
          <a:p>
            <a:r>
              <a:rPr lang="en-US" i="1" dirty="0" smtClean="0"/>
              <a:t>R</a:t>
            </a:r>
            <a:r>
              <a:rPr lang="en-US" dirty="0" smtClean="0"/>
              <a:t> = Average reflectivity</a:t>
            </a:r>
            <a:endParaRPr lang="en-US" dirty="0"/>
          </a:p>
        </p:txBody>
      </p:sp>
      <p:graphicFrame>
        <p:nvGraphicFramePr>
          <p:cNvPr id="55" name="Object 54"/>
          <p:cNvGraphicFramePr>
            <a:graphicFrameLocks noChangeAspect="1"/>
          </p:cNvGraphicFramePr>
          <p:nvPr>
            <p:extLst>
              <p:ext uri="{D42A27DB-BD31-4B8C-83A1-F6EECF244321}">
                <p14:modId xmlns:p14="http://schemas.microsoft.com/office/powerpoint/2010/main" val="2391363143"/>
              </p:ext>
            </p:extLst>
          </p:nvPr>
        </p:nvGraphicFramePr>
        <p:xfrm>
          <a:off x="4267200" y="5486400"/>
          <a:ext cx="3643312" cy="1085850"/>
        </p:xfrm>
        <a:graphic>
          <a:graphicData uri="http://schemas.openxmlformats.org/presentationml/2006/ole">
            <mc:AlternateContent xmlns:mc="http://schemas.openxmlformats.org/markup-compatibility/2006">
              <mc:Choice xmlns:v="urn:schemas-microsoft-com:vml" Requires="v">
                <p:oleObj spid="_x0000_s31445" name="Equation" r:id="rId7" imgW="1333500" imgH="444500" progId="Equation.3">
                  <p:embed/>
                </p:oleObj>
              </mc:Choice>
              <mc:Fallback>
                <p:oleObj name="Equation" r:id="rId7" imgW="1333500" imgH="444500" progId="Equation.3">
                  <p:embed/>
                  <p:pic>
                    <p:nvPicPr>
                      <p:cNvPr id="0" name=""/>
                      <p:cNvPicPr/>
                      <p:nvPr/>
                    </p:nvPicPr>
                    <p:blipFill>
                      <a:blip r:embed="rId8"/>
                      <a:stretch>
                        <a:fillRect/>
                      </a:stretch>
                    </p:blipFill>
                    <p:spPr>
                      <a:xfrm>
                        <a:off x="4267200" y="5486400"/>
                        <a:ext cx="3643312" cy="1085850"/>
                      </a:xfrm>
                      <a:prstGeom prst="rect">
                        <a:avLst/>
                      </a:prstGeom>
                    </p:spPr>
                  </p:pic>
                </p:oleObj>
              </mc:Fallback>
            </mc:AlternateContent>
          </a:graphicData>
        </a:graphic>
      </p:graphicFrame>
      <p:grpSp>
        <p:nvGrpSpPr>
          <p:cNvPr id="68" name="Group 67"/>
          <p:cNvGrpSpPr/>
          <p:nvPr/>
        </p:nvGrpSpPr>
        <p:grpSpPr>
          <a:xfrm>
            <a:off x="5257800" y="4343400"/>
            <a:ext cx="533400" cy="990600"/>
            <a:chOff x="5257800" y="4343400"/>
            <a:chExt cx="533400" cy="990600"/>
          </a:xfrm>
        </p:grpSpPr>
        <p:cxnSp>
          <p:nvCxnSpPr>
            <p:cNvPr id="56" name="Straight Arrow Connector 55"/>
            <p:cNvCxnSpPr/>
            <p:nvPr/>
          </p:nvCxnSpPr>
          <p:spPr>
            <a:xfrm>
              <a:off x="5562600" y="4648200"/>
              <a:ext cx="0" cy="6858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5257800" y="4800600"/>
              <a:ext cx="381000" cy="381000"/>
            </a:xfrm>
            <a:prstGeom prst="rect">
              <a:avLst/>
            </a:prstGeom>
            <a:noFill/>
          </p:spPr>
          <p:txBody>
            <a:bodyPr wrap="square" rtlCol="0">
              <a:spAutoFit/>
            </a:bodyPr>
            <a:lstStyle/>
            <a:p>
              <a:pPr algn="ctr"/>
              <a:r>
                <a:rPr lang="en-US" i="1" dirty="0"/>
                <a:t>t</a:t>
              </a:r>
            </a:p>
          </p:txBody>
        </p:sp>
        <p:cxnSp>
          <p:nvCxnSpPr>
            <p:cNvPr id="60" name="Straight Arrow Connector 59"/>
            <p:cNvCxnSpPr/>
            <p:nvPr/>
          </p:nvCxnSpPr>
          <p:spPr>
            <a:xfrm flipH="1">
              <a:off x="5562600" y="4495800"/>
              <a:ext cx="228600" cy="2286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5257800" y="4343400"/>
              <a:ext cx="381000" cy="381000"/>
            </a:xfrm>
            <a:prstGeom prst="rect">
              <a:avLst/>
            </a:prstGeom>
            <a:noFill/>
          </p:spPr>
          <p:txBody>
            <a:bodyPr wrap="square" rtlCol="0">
              <a:spAutoFit/>
            </a:bodyPr>
            <a:lstStyle/>
            <a:p>
              <a:pPr algn="ctr"/>
              <a:r>
                <a:rPr lang="en-US" i="1" dirty="0" smtClean="0"/>
                <a:t>w</a:t>
              </a:r>
              <a:endParaRPr lang="en-US" i="1" dirty="0"/>
            </a:p>
          </p:txBody>
        </p:sp>
      </p:grpSp>
    </p:spTree>
    <p:custDataLst>
      <p:tags r:id="rId2"/>
    </p:custDataLst>
    <p:extLst>
      <p:ext uri="{BB962C8B-B14F-4D97-AF65-F5344CB8AC3E}">
        <p14:creationId xmlns:p14="http://schemas.microsoft.com/office/powerpoint/2010/main" val="3064067986"/>
      </p:ext>
    </p:extLst>
  </p:cSld>
  <p:clrMapOvr>
    <a:masterClrMapping/>
  </p:clrMapOvr>
  <mc:AlternateContent xmlns:mc="http://schemas.openxmlformats.org/markup-compatibility/2006">
    <mc:Choice xmlns:p14="http://schemas.microsoft.com/office/powerpoint/2010/main" Requires="p14">
      <p:transition spd="slow" p14:dur="2000" advTm="228"/>
    </mc:Choice>
    <mc:Fallback>
      <p:transition spd="slow" advTm="2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9" grpId="0"/>
      <p:bldP spid="12" grpId="0" animBg="1"/>
      <p:bldP spid="46" grpId="0" animBg="1"/>
      <p:bldP spid="5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0112" y="0"/>
            <a:ext cx="6973888" cy="862013"/>
          </a:xfrm>
        </p:spPr>
        <p:txBody>
          <a:bodyPr/>
          <a:lstStyle/>
          <a:p>
            <a:r>
              <a:rPr lang="en-US" dirty="0" smtClean="0"/>
              <a:t>Open questions</a:t>
            </a:r>
            <a:endParaRPr lang="en-US" dirty="0"/>
          </a:p>
        </p:txBody>
      </p:sp>
      <p:sp>
        <p:nvSpPr>
          <p:cNvPr id="3" name="Slide Number Placeholder 2"/>
          <p:cNvSpPr>
            <a:spLocks noGrp="1"/>
          </p:cNvSpPr>
          <p:nvPr>
            <p:ph type="sldNum" sz="quarter" idx="4294967295"/>
          </p:nvPr>
        </p:nvSpPr>
        <p:spPr>
          <a:xfrm>
            <a:off x="7924800" y="6497638"/>
            <a:ext cx="533400" cy="244475"/>
          </a:xfrm>
          <a:prstGeom prst="rect">
            <a:avLst/>
          </a:prstGeom>
        </p:spPr>
        <p:txBody>
          <a:bodyPr/>
          <a:lstStyle/>
          <a:p>
            <a:pPr>
              <a:defRPr/>
            </a:pPr>
            <a:fld id="{ED56C026-86B1-4591-95D2-66DC0082D902}" type="slidenum">
              <a:rPr lang="en-US" altLang="ko-KR" smtClean="0"/>
              <a:pPr>
                <a:defRPr/>
              </a:pPr>
              <a:t>18</a:t>
            </a:fld>
            <a:endParaRPr lang="en-US" altLang="ko-KR"/>
          </a:p>
        </p:txBody>
      </p:sp>
      <p:sp>
        <p:nvSpPr>
          <p:cNvPr id="4" name="TextBox 3"/>
          <p:cNvSpPr txBox="1"/>
          <p:nvPr/>
        </p:nvSpPr>
        <p:spPr>
          <a:xfrm>
            <a:off x="152400" y="838200"/>
            <a:ext cx="8763000" cy="5355312"/>
          </a:xfrm>
          <a:prstGeom prst="rect">
            <a:avLst/>
          </a:prstGeom>
          <a:noFill/>
        </p:spPr>
        <p:txBody>
          <a:bodyPr wrap="square" rtlCol="0">
            <a:spAutoFit/>
          </a:bodyPr>
          <a:lstStyle/>
          <a:p>
            <a:pPr marL="742950" lvl="1" indent="-285750">
              <a:buFont typeface="Wingdings" pitchFamily="2" charset="2"/>
              <a:buChar char="Ø"/>
            </a:pPr>
            <a:r>
              <a:rPr lang="en-US" dirty="0"/>
              <a:t>What is the relative magnitude of grain boundary scattering and surface scattering </a:t>
            </a:r>
            <a:endParaRPr lang="en-US" dirty="0" smtClean="0"/>
          </a:p>
          <a:p>
            <a:pPr lvl="1"/>
            <a:endParaRPr lang="en-US" dirty="0" smtClean="0"/>
          </a:p>
          <a:p>
            <a:pPr marL="742950" lvl="1" indent="-285750">
              <a:buFont typeface="Wingdings" charset="2"/>
              <a:buChar char="Ø"/>
            </a:pPr>
            <a:r>
              <a:rPr lang="en-US" dirty="0" smtClean="0"/>
              <a:t>Does scaling affect all grain orientations equally?</a:t>
            </a:r>
          </a:p>
          <a:p>
            <a:pPr marL="742950" lvl="1" indent="-285750">
              <a:buFont typeface="Wingdings" charset="2"/>
              <a:buChar char="Ø"/>
            </a:pPr>
            <a:endParaRPr lang="en-US" dirty="0" smtClean="0"/>
          </a:p>
          <a:p>
            <a:pPr marL="742950" lvl="1" indent="-285750">
              <a:buFont typeface="Wingdings" charset="2"/>
              <a:buChar char="Ø"/>
            </a:pPr>
            <a:r>
              <a:rPr lang="en-US" dirty="0" smtClean="0"/>
              <a:t>How does geometry, aspect ratio affect resistivity?</a:t>
            </a:r>
          </a:p>
          <a:p>
            <a:pPr marL="1200150" lvl="2" indent="-285750">
              <a:buFont typeface="Wingdings" charset="2"/>
              <a:buChar char="ü"/>
            </a:pPr>
            <a:endParaRPr lang="en-US" dirty="0" smtClean="0"/>
          </a:p>
          <a:p>
            <a:pPr marL="1200150" lvl="2" indent="-285750">
              <a:buFont typeface="Wingdings" charset="2"/>
              <a:buChar char="ü"/>
            </a:pPr>
            <a:endParaRPr lang="en-US" dirty="0"/>
          </a:p>
          <a:p>
            <a:pPr lvl="2"/>
            <a:endParaRPr lang="en-US" dirty="0" smtClean="0"/>
          </a:p>
          <a:p>
            <a:pPr marL="742950" lvl="1" indent="-285750">
              <a:buFont typeface="Wingdings" charset="2"/>
              <a:buChar char="Ø"/>
            </a:pPr>
            <a:r>
              <a:rPr lang="en-US" dirty="0" smtClean="0"/>
              <a:t>How does the liner layer scattering affect resistivity?</a:t>
            </a:r>
          </a:p>
          <a:p>
            <a:pPr lvl="1"/>
            <a:endParaRPr lang="en-US" dirty="0"/>
          </a:p>
          <a:p>
            <a:pPr marL="742950" lvl="1" indent="-285750">
              <a:buFont typeface="Wingdings" charset="2"/>
              <a:buChar char="Ø"/>
            </a:pPr>
            <a:r>
              <a:rPr lang="en-US" dirty="0" smtClean="0"/>
              <a:t>How does strain, alloying and surface roughness affect resistivity?</a:t>
            </a:r>
          </a:p>
          <a:p>
            <a:pPr marL="742950" lvl="1" indent="-285750">
              <a:buFont typeface="Wingdings" charset="2"/>
              <a:buChar char="Ø"/>
            </a:pPr>
            <a:endParaRPr lang="en-US" dirty="0" smtClean="0"/>
          </a:p>
          <a:p>
            <a:pPr marL="742950" lvl="1" indent="-285750">
              <a:buFont typeface="Wingdings" charset="2"/>
              <a:buChar char="Ø"/>
            </a:pPr>
            <a:r>
              <a:rPr lang="en-US" dirty="0" smtClean="0"/>
              <a:t>Can these insights be extended for realistic (~10’s of nm) system sizes?</a:t>
            </a:r>
          </a:p>
          <a:p>
            <a:pPr marL="742950" lvl="1" indent="-285750">
              <a:buFont typeface="Wingdings" charset="2"/>
              <a:buChar char="Ø"/>
            </a:pPr>
            <a:endParaRPr lang="en-US" dirty="0"/>
          </a:p>
          <a:p>
            <a:pPr marL="742950" lvl="1" indent="-285750">
              <a:buFont typeface="Wingdings" charset="2"/>
              <a:buChar char="Ø"/>
            </a:pPr>
            <a:r>
              <a:rPr lang="en-US" dirty="0" smtClean="0"/>
              <a:t>Can these insights be extended to new materials for interconnects – </a:t>
            </a:r>
            <a:r>
              <a:rPr lang="en-US" dirty="0" err="1" smtClean="0"/>
              <a:t>NiSi</a:t>
            </a:r>
            <a:r>
              <a:rPr lang="en-US" dirty="0" smtClean="0"/>
              <a:t>, NiSi</a:t>
            </a:r>
            <a:r>
              <a:rPr lang="en-US" baseline="-25000" dirty="0" smtClean="0"/>
              <a:t>2</a:t>
            </a:r>
            <a:r>
              <a:rPr lang="en-US" dirty="0" smtClean="0"/>
              <a:t>, </a:t>
            </a:r>
            <a:r>
              <a:rPr lang="en-US" dirty="0" err="1" smtClean="0"/>
              <a:t>etc</a:t>
            </a:r>
            <a:r>
              <a:rPr lang="en-US" dirty="0" smtClean="0"/>
              <a:t>?</a:t>
            </a:r>
          </a:p>
          <a:p>
            <a:pPr marL="742950" lvl="1" indent="-285750">
              <a:buFont typeface="Wingdings" charset="2"/>
              <a:buChar char="Ø"/>
            </a:pPr>
            <a:endParaRPr lang="en-US" dirty="0" smtClean="0"/>
          </a:p>
          <a:p>
            <a:pPr marL="742950" lvl="1" indent="-285750">
              <a:buFont typeface="Wingdings" charset="2"/>
              <a:buChar char="Ø"/>
            </a:pPr>
            <a:endParaRPr lang="en-US" dirty="0"/>
          </a:p>
        </p:txBody>
      </p:sp>
      <p:grpSp>
        <p:nvGrpSpPr>
          <p:cNvPr id="10" name="Group 9"/>
          <p:cNvGrpSpPr/>
          <p:nvPr/>
        </p:nvGrpSpPr>
        <p:grpSpPr>
          <a:xfrm>
            <a:off x="6553200" y="3200400"/>
            <a:ext cx="914400" cy="533400"/>
            <a:chOff x="7391400" y="3886200"/>
            <a:chExt cx="914400" cy="533400"/>
          </a:xfrm>
        </p:grpSpPr>
        <p:sp>
          <p:nvSpPr>
            <p:cNvPr id="12" name="Trapezoid 11"/>
            <p:cNvSpPr/>
            <p:nvPr/>
          </p:nvSpPr>
          <p:spPr>
            <a:xfrm rot="10800000">
              <a:off x="7391400" y="3886200"/>
              <a:ext cx="914400" cy="533400"/>
            </a:xfrm>
            <a:prstGeom prst="trapezoid">
              <a:avLst/>
            </a:prstGeom>
            <a:solidFill>
              <a:schemeClr val="accent4">
                <a:alpha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rapezoid 14"/>
            <p:cNvSpPr/>
            <p:nvPr/>
          </p:nvSpPr>
          <p:spPr>
            <a:xfrm rot="10800000">
              <a:off x="7467600" y="3886200"/>
              <a:ext cx="762000" cy="45720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1163907" y="2667001"/>
            <a:ext cx="5334000" cy="533400"/>
            <a:chOff x="1676400" y="3505200"/>
            <a:chExt cx="5334000" cy="533400"/>
          </a:xfrm>
        </p:grpSpPr>
        <p:sp>
          <p:nvSpPr>
            <p:cNvPr id="7" name="Trapezoid 6"/>
            <p:cNvSpPr/>
            <p:nvPr/>
          </p:nvSpPr>
          <p:spPr>
            <a:xfrm rot="10800000">
              <a:off x="5105400" y="3505200"/>
              <a:ext cx="914400" cy="53340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676400" y="3505200"/>
              <a:ext cx="5334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895600" y="3505200"/>
              <a:ext cx="1600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477000" y="3505200"/>
              <a:ext cx="533400" cy="533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Rounded Rectangle 17"/>
          <p:cNvSpPr/>
          <p:nvPr/>
        </p:nvSpPr>
        <p:spPr>
          <a:xfrm>
            <a:off x="824484" y="5637137"/>
            <a:ext cx="3709416" cy="9906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rPr>
              <a:t>Atomistic quantum-mechanical modeling can provide </a:t>
            </a:r>
            <a:r>
              <a:rPr lang="en-US" dirty="0" smtClean="0">
                <a:solidFill>
                  <a:srgbClr val="FF0000"/>
                </a:solidFill>
              </a:rPr>
              <a:t>answers</a:t>
            </a:r>
          </a:p>
        </p:txBody>
      </p:sp>
      <p:sp>
        <p:nvSpPr>
          <p:cNvPr id="5" name="Rectangle 4"/>
          <p:cNvSpPr/>
          <p:nvPr/>
        </p:nvSpPr>
        <p:spPr>
          <a:xfrm>
            <a:off x="5715000" y="5203655"/>
            <a:ext cx="2667000" cy="1754326"/>
          </a:xfrm>
          <a:prstGeom prst="rect">
            <a:avLst/>
          </a:prstGeom>
        </p:spPr>
        <p:txBody>
          <a:bodyPr wrap="square">
            <a:spAutoFit/>
          </a:bodyPr>
          <a:lstStyle/>
          <a:p>
            <a:pPr marL="285750" indent="-285750">
              <a:buFont typeface="Arial" pitchFamily="34" charset="0"/>
              <a:buChar char="•"/>
            </a:pPr>
            <a:r>
              <a:rPr lang="en-US" dirty="0">
                <a:solidFill>
                  <a:srgbClr val="FF0000"/>
                </a:solidFill>
                <a:sym typeface="Wingdings" pitchFamily="2" charset="2"/>
              </a:rPr>
              <a:t>Scalable</a:t>
            </a:r>
            <a:endParaRPr lang="en-US" dirty="0" smtClean="0">
              <a:solidFill>
                <a:srgbClr val="FF0000"/>
              </a:solidFill>
              <a:sym typeface="Wingdings" pitchFamily="2" charset="2"/>
            </a:endParaRPr>
          </a:p>
          <a:p>
            <a:pPr marL="285750" indent="-285750">
              <a:buFont typeface="Arial" pitchFamily="34" charset="0"/>
              <a:buChar char="•"/>
            </a:pPr>
            <a:r>
              <a:rPr lang="en-US" dirty="0" smtClean="0">
                <a:solidFill>
                  <a:srgbClr val="FF0000"/>
                </a:solidFill>
                <a:sym typeface="Wingdings" pitchFamily="2" charset="2"/>
              </a:rPr>
              <a:t>Arbitrary </a:t>
            </a:r>
            <a:r>
              <a:rPr lang="en-US" dirty="0">
                <a:solidFill>
                  <a:srgbClr val="FF0000"/>
                </a:solidFill>
                <a:sym typeface="Wingdings" pitchFamily="2" charset="2"/>
              </a:rPr>
              <a:t>strain</a:t>
            </a:r>
          </a:p>
          <a:p>
            <a:pPr marL="285750" indent="-285750">
              <a:buFont typeface="Arial" pitchFamily="34" charset="0"/>
              <a:buChar char="•"/>
            </a:pPr>
            <a:r>
              <a:rPr lang="en-US" dirty="0">
                <a:solidFill>
                  <a:srgbClr val="FF0000"/>
                </a:solidFill>
                <a:sym typeface="Wingdings" pitchFamily="2" charset="2"/>
              </a:rPr>
              <a:t>Roughness</a:t>
            </a:r>
          </a:p>
          <a:p>
            <a:pPr marL="285750" indent="-285750">
              <a:buFont typeface="Arial" pitchFamily="34" charset="0"/>
              <a:buChar char="•"/>
            </a:pPr>
            <a:r>
              <a:rPr lang="en-US" dirty="0" smtClean="0">
                <a:solidFill>
                  <a:srgbClr val="FF0000"/>
                </a:solidFill>
                <a:sym typeface="Wingdings" pitchFamily="2" charset="2"/>
              </a:rPr>
              <a:t>Nanostructures</a:t>
            </a:r>
            <a:endParaRPr lang="en-US" dirty="0">
              <a:solidFill>
                <a:srgbClr val="FF0000"/>
              </a:solidFill>
              <a:sym typeface="Wingdings" pitchFamily="2" charset="2"/>
            </a:endParaRPr>
          </a:p>
          <a:p>
            <a:pPr marL="285750" indent="-285750">
              <a:buFont typeface="Arial" pitchFamily="34" charset="0"/>
              <a:buChar char="•"/>
            </a:pPr>
            <a:r>
              <a:rPr lang="en-US" dirty="0">
                <a:solidFill>
                  <a:srgbClr val="FF0000"/>
                </a:solidFill>
                <a:sym typeface="Wingdings" pitchFamily="2" charset="2"/>
              </a:rPr>
              <a:t>Interfaces</a:t>
            </a:r>
          </a:p>
          <a:p>
            <a:pPr marL="285750" indent="-285750">
              <a:buFont typeface="Arial" pitchFamily="34" charset="0"/>
              <a:buChar char="•"/>
            </a:pPr>
            <a:r>
              <a:rPr lang="en-US" dirty="0" smtClean="0">
                <a:solidFill>
                  <a:srgbClr val="FF0000"/>
                </a:solidFill>
                <a:sym typeface="Wingdings" pitchFamily="2" charset="2"/>
              </a:rPr>
              <a:t>Alloys </a:t>
            </a:r>
            <a:r>
              <a:rPr lang="en-US" dirty="0" smtClean="0">
                <a:solidFill>
                  <a:srgbClr val="FF0000"/>
                </a:solidFill>
              </a:rPr>
              <a:t> </a:t>
            </a:r>
            <a:endParaRPr lang="en-US" dirty="0">
              <a:solidFill>
                <a:srgbClr val="FF0000"/>
              </a:solidFill>
            </a:endParaRPr>
          </a:p>
        </p:txBody>
      </p:sp>
      <p:sp>
        <p:nvSpPr>
          <p:cNvPr id="6" name="Rectangle 5"/>
          <p:cNvSpPr/>
          <p:nvPr/>
        </p:nvSpPr>
        <p:spPr>
          <a:xfrm>
            <a:off x="4519181" y="5896152"/>
            <a:ext cx="1318916" cy="369332"/>
          </a:xfrm>
          <a:prstGeom prst="rect">
            <a:avLst/>
          </a:prstGeom>
        </p:spPr>
        <p:txBody>
          <a:bodyPr wrap="square">
            <a:spAutoFit/>
          </a:bodyPr>
          <a:lstStyle/>
          <a:p>
            <a:pPr algn="ctr"/>
            <a:r>
              <a:rPr lang="en-US" dirty="0" smtClean="0">
                <a:solidFill>
                  <a:srgbClr val="FF0000"/>
                </a:solidFill>
                <a:sym typeface="Wingdings" pitchFamily="2" charset="2"/>
              </a:rPr>
              <a:t>IF</a:t>
            </a:r>
            <a:endParaRPr lang="en-US" dirty="0">
              <a:solidFill>
                <a:srgbClr val="FF0000"/>
              </a:solidFill>
              <a:sym typeface="Wingdings" pitchFamily="2" charset="2"/>
            </a:endParaRPr>
          </a:p>
        </p:txBody>
      </p:sp>
    </p:spTree>
    <p:custDataLst>
      <p:tags r:id="rId1"/>
    </p:custDataLst>
    <p:extLst>
      <p:ext uri="{BB962C8B-B14F-4D97-AF65-F5344CB8AC3E}">
        <p14:creationId xmlns:p14="http://schemas.microsoft.com/office/powerpoint/2010/main" val="3997383956"/>
      </p:ext>
    </p:extLst>
  </p:cSld>
  <p:clrMapOvr>
    <a:masterClrMapping/>
  </p:clrMapOvr>
  <mc:AlternateContent xmlns:mc="http://schemas.openxmlformats.org/markup-compatibility/2006">
    <mc:Choice xmlns:p14="http://schemas.microsoft.com/office/powerpoint/2010/main" Requires="p14">
      <p:transition spd="slow" p14:dur="2000" advTm="343"/>
    </mc:Choice>
    <mc:Fallback>
      <p:transition spd="slow" advTm="3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312" y="5644"/>
            <a:ext cx="6516688" cy="785813"/>
          </a:xfrm>
        </p:spPr>
        <p:txBody>
          <a:bodyPr/>
          <a:lstStyle/>
          <a:p>
            <a:r>
              <a:rPr lang="en-US" dirty="0" smtClean="0"/>
              <a:t>DFT is one possible candidate</a:t>
            </a:r>
            <a:endParaRPr lang="en-US" dirty="0"/>
          </a:p>
        </p:txBody>
      </p:sp>
      <p:sp>
        <p:nvSpPr>
          <p:cNvPr id="3" name="Slide Number Placeholder 2"/>
          <p:cNvSpPr>
            <a:spLocks noGrp="1"/>
          </p:cNvSpPr>
          <p:nvPr>
            <p:ph type="sldNum" sz="quarter" idx="4294967295"/>
          </p:nvPr>
        </p:nvSpPr>
        <p:spPr>
          <a:xfrm>
            <a:off x="7924800" y="6497638"/>
            <a:ext cx="533400" cy="244475"/>
          </a:xfrm>
          <a:prstGeom prst="rect">
            <a:avLst/>
          </a:prstGeom>
        </p:spPr>
        <p:txBody>
          <a:bodyPr/>
          <a:lstStyle/>
          <a:p>
            <a:pPr>
              <a:defRPr/>
            </a:pPr>
            <a:fld id="{ED56C026-86B1-4591-95D2-66DC0082D902}" type="slidenum">
              <a:rPr lang="en-US" altLang="ko-KR" smtClean="0"/>
              <a:pPr>
                <a:defRPr/>
              </a:pPr>
              <a:t>19</a:t>
            </a:fld>
            <a:endParaRPr lang="en-US" altLang="ko-KR"/>
          </a:p>
        </p:txBody>
      </p:sp>
      <p:sp>
        <p:nvSpPr>
          <p:cNvPr id="5" name="TextBox 4"/>
          <p:cNvSpPr txBox="1"/>
          <p:nvPr/>
        </p:nvSpPr>
        <p:spPr>
          <a:xfrm>
            <a:off x="304800" y="1447800"/>
            <a:ext cx="5334000" cy="3416320"/>
          </a:xfrm>
          <a:prstGeom prst="rect">
            <a:avLst/>
          </a:prstGeom>
          <a:noFill/>
        </p:spPr>
        <p:txBody>
          <a:bodyPr wrap="square" rtlCol="0">
            <a:spAutoFit/>
          </a:bodyPr>
          <a:lstStyle/>
          <a:p>
            <a:pPr marL="285750" indent="-285750">
              <a:buFont typeface="Arial"/>
              <a:buChar char="•"/>
            </a:pPr>
            <a:r>
              <a:rPr lang="en-US" dirty="0" smtClean="0"/>
              <a:t>Feldman et al. (DFT+NEGF)</a:t>
            </a:r>
          </a:p>
          <a:p>
            <a:pPr marL="742950" lvl="1" indent="-285750">
              <a:buFont typeface="Wingdings" charset="2"/>
              <a:buChar char="Ø"/>
            </a:pPr>
            <a:r>
              <a:rPr lang="en-US" dirty="0" smtClean="0"/>
              <a:t>Single grain boundary reflectivity in bulk</a:t>
            </a:r>
          </a:p>
          <a:p>
            <a:pPr marL="742950" lvl="1" indent="-285750">
              <a:buFont typeface="Wingdings" charset="2"/>
              <a:buChar char="Ø"/>
            </a:pPr>
            <a:r>
              <a:rPr lang="en-US" dirty="0" smtClean="0"/>
              <a:t>Scattering at Cu/Ta interface.</a:t>
            </a:r>
          </a:p>
          <a:p>
            <a:pPr lvl="1"/>
            <a:endParaRPr lang="en-US" dirty="0" smtClean="0"/>
          </a:p>
          <a:p>
            <a:pPr marL="285750" indent="-285750">
              <a:buFont typeface="Arial"/>
              <a:buChar char="•"/>
            </a:pPr>
            <a:r>
              <a:rPr lang="en-US" dirty="0" err="1" smtClean="0"/>
              <a:t>Kharche</a:t>
            </a:r>
            <a:r>
              <a:rPr lang="en-US" dirty="0" smtClean="0"/>
              <a:t> et al., Zhou et al. (DFT)</a:t>
            </a:r>
          </a:p>
          <a:p>
            <a:pPr marL="742950" lvl="1" indent="-285750">
              <a:buFont typeface="Wingdings" charset="2"/>
              <a:buChar char="Ø"/>
            </a:pPr>
            <a:r>
              <a:rPr lang="en-US" dirty="0" smtClean="0"/>
              <a:t>Ballistic conductance of ideal nanowires.</a:t>
            </a:r>
          </a:p>
          <a:p>
            <a:pPr marL="742950" lvl="1" indent="-285750">
              <a:buFont typeface="Wingdings" charset="2"/>
              <a:buChar char="Ø"/>
            </a:pPr>
            <a:r>
              <a:rPr lang="en-US" dirty="0" smtClean="0"/>
              <a:t>Comparison to CNT’s for interconnects.</a:t>
            </a:r>
          </a:p>
          <a:p>
            <a:pPr lvl="1"/>
            <a:endParaRPr lang="en-US" dirty="0" smtClean="0"/>
          </a:p>
          <a:p>
            <a:pPr marL="285750" indent="-285750">
              <a:buFont typeface="Arial"/>
              <a:buChar char="•"/>
            </a:pPr>
            <a:r>
              <a:rPr lang="en-US" dirty="0" err="1" smtClean="0"/>
              <a:t>Ke</a:t>
            </a:r>
            <a:r>
              <a:rPr lang="en-US" dirty="0" smtClean="0"/>
              <a:t> et al., </a:t>
            </a:r>
            <a:r>
              <a:rPr lang="en-US" dirty="0" err="1" smtClean="0"/>
              <a:t>Timoshevskii</a:t>
            </a:r>
            <a:r>
              <a:rPr lang="en-US" dirty="0" smtClean="0"/>
              <a:t> et al. (DFT+NEGF)</a:t>
            </a:r>
          </a:p>
          <a:p>
            <a:pPr marL="742950" lvl="1" indent="-285750">
              <a:buFont typeface="Wingdings" charset="2"/>
              <a:buChar char="Ø"/>
            </a:pPr>
            <a:r>
              <a:rPr lang="en-US" dirty="0" smtClean="0"/>
              <a:t>Surface roughness in Cu nanowires.</a:t>
            </a:r>
          </a:p>
          <a:p>
            <a:pPr lvl="1"/>
            <a:endParaRPr lang="en-US" dirty="0"/>
          </a:p>
          <a:p>
            <a:pPr marL="742950" lvl="1" indent="-285750">
              <a:buFont typeface="Wingdings" charset="2"/>
              <a:buChar char="Ø"/>
            </a:pPr>
            <a:endParaRPr lang="en-US" dirty="0"/>
          </a:p>
        </p:txBody>
      </p:sp>
      <p:pic>
        <p:nvPicPr>
          <p:cNvPr id="7" name="Picture 6"/>
          <p:cNvPicPr>
            <a:picLocks noChangeAspect="1"/>
          </p:cNvPicPr>
          <p:nvPr/>
        </p:nvPicPr>
        <p:blipFill>
          <a:blip r:embed="rId4"/>
          <a:stretch>
            <a:fillRect/>
          </a:stretch>
        </p:blipFill>
        <p:spPr>
          <a:xfrm>
            <a:off x="5532180" y="914400"/>
            <a:ext cx="3365500" cy="1219200"/>
          </a:xfrm>
          <a:prstGeom prst="rect">
            <a:avLst/>
          </a:prstGeom>
        </p:spPr>
      </p:pic>
      <p:pic>
        <p:nvPicPr>
          <p:cNvPr id="8" name="Picture 7"/>
          <p:cNvPicPr>
            <a:picLocks noChangeAspect="1"/>
          </p:cNvPicPr>
          <p:nvPr/>
        </p:nvPicPr>
        <p:blipFill>
          <a:blip r:embed="rId5"/>
          <a:stretch>
            <a:fillRect/>
          </a:stretch>
        </p:blipFill>
        <p:spPr>
          <a:xfrm>
            <a:off x="5532180" y="2285999"/>
            <a:ext cx="1528997" cy="1295400"/>
          </a:xfrm>
          <a:prstGeom prst="rect">
            <a:avLst/>
          </a:prstGeom>
        </p:spPr>
      </p:pic>
      <p:pic>
        <p:nvPicPr>
          <p:cNvPr id="9" name="Picture 8"/>
          <p:cNvPicPr>
            <a:picLocks noChangeAspect="1"/>
          </p:cNvPicPr>
          <p:nvPr/>
        </p:nvPicPr>
        <p:blipFill>
          <a:blip r:embed="rId6"/>
          <a:stretch>
            <a:fillRect/>
          </a:stretch>
        </p:blipFill>
        <p:spPr>
          <a:xfrm>
            <a:off x="7208580" y="2285999"/>
            <a:ext cx="1598894" cy="1295400"/>
          </a:xfrm>
          <a:prstGeom prst="rect">
            <a:avLst/>
          </a:prstGeom>
        </p:spPr>
      </p:pic>
      <p:sp>
        <p:nvSpPr>
          <p:cNvPr id="23" name="Rounded Rectangle 22"/>
          <p:cNvSpPr/>
          <p:nvPr/>
        </p:nvSpPr>
        <p:spPr>
          <a:xfrm>
            <a:off x="47462" y="5070348"/>
            <a:ext cx="3615247" cy="117805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rPr>
              <a:t>DFT suffers from poor scaling with system </a:t>
            </a:r>
            <a:r>
              <a:rPr lang="en-US" dirty="0" smtClean="0">
                <a:solidFill>
                  <a:srgbClr val="FF0000"/>
                </a:solidFill>
              </a:rPr>
              <a:t>size ~ order of 1000 atoms</a:t>
            </a:r>
            <a:endParaRPr lang="en-US" dirty="0">
              <a:solidFill>
                <a:srgbClr val="FF0000"/>
              </a:solidFill>
            </a:endParaRPr>
          </a:p>
        </p:txBody>
      </p:sp>
      <p:pic>
        <p:nvPicPr>
          <p:cNvPr id="778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2709" y="3979754"/>
            <a:ext cx="5491542"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5300695"/>
      </p:ext>
    </p:extLst>
  </p:cSld>
  <p:clrMapOvr>
    <a:masterClrMapping/>
  </p:clrMapOvr>
  <mc:AlternateContent xmlns:mc="http://schemas.openxmlformats.org/markup-compatibility/2006">
    <mc:Choice xmlns:p14="http://schemas.microsoft.com/office/powerpoint/2010/main" Requires="p14">
      <p:transition spd="slow" p14:dur="2000" advTm="179"/>
    </mc:Choice>
    <mc:Fallback>
      <p:transition spd="slow" advTm="1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78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400"/>
            <a:ext cx="7162800" cy="749300"/>
          </a:xfrm>
        </p:spPr>
        <p:txBody>
          <a:bodyPr/>
          <a:lstStyle/>
          <a:p>
            <a:r>
              <a:rPr lang="en-US" dirty="0" smtClean="0"/>
              <a:t>Moore’s Law and the decrease in device dimensions</a:t>
            </a:r>
            <a:endParaRPr lang="en-US" dirty="0"/>
          </a:p>
        </p:txBody>
      </p:sp>
      <p:sp>
        <p:nvSpPr>
          <p:cNvPr id="3" name="Slide Number Placeholder 2"/>
          <p:cNvSpPr>
            <a:spLocks noGrp="1"/>
          </p:cNvSpPr>
          <p:nvPr>
            <p:ph type="sldNum" sz="quarter" idx="4294967295"/>
          </p:nvPr>
        </p:nvSpPr>
        <p:spPr>
          <a:xfrm>
            <a:off x="7924800" y="6497638"/>
            <a:ext cx="533400" cy="244475"/>
          </a:xfrm>
          <a:prstGeom prst="rect">
            <a:avLst/>
          </a:prstGeom>
        </p:spPr>
        <p:txBody>
          <a:bodyPr/>
          <a:lstStyle/>
          <a:p>
            <a:pPr>
              <a:defRPr/>
            </a:pPr>
            <a:fld id="{ED56C026-86B1-4591-95D2-66DC0082D902}" type="slidenum">
              <a:rPr lang="en-US" altLang="ko-KR" smtClean="0"/>
              <a:pPr>
                <a:defRPr/>
              </a:pPr>
              <a:t>2</a:t>
            </a:fld>
            <a:endParaRPr lang="en-US" altLang="ko-KR" dirty="0"/>
          </a:p>
        </p:txBody>
      </p:sp>
      <p:pic>
        <p:nvPicPr>
          <p:cNvPr id="512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 y="1426783"/>
            <a:ext cx="4023360" cy="289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9144" y="4495800"/>
            <a:ext cx="5486400" cy="261610"/>
          </a:xfrm>
          <a:prstGeom prst="rect">
            <a:avLst/>
          </a:prstGeom>
        </p:spPr>
        <p:txBody>
          <a:bodyPr wrap="square">
            <a:spAutoFit/>
          </a:bodyPr>
          <a:lstStyle/>
          <a:p>
            <a:r>
              <a:rPr lang="en-US" sz="1050" dirty="0" smtClean="0">
                <a:hlinkClick r:id="rId5"/>
              </a:rPr>
              <a:t>Figure from: http</a:t>
            </a:r>
            <a:r>
              <a:rPr lang="en-US" sz="1050" dirty="0">
                <a:hlinkClick r:id="rId5"/>
              </a:rPr>
              <a:t>://www.manifest-tech.com/ce_products/flash_revolution.htm</a:t>
            </a:r>
            <a:endParaRPr lang="en-US" sz="1050" dirty="0"/>
          </a:p>
        </p:txBody>
      </p:sp>
      <p:grpSp>
        <p:nvGrpSpPr>
          <p:cNvPr id="19" name="Group 18"/>
          <p:cNvGrpSpPr/>
          <p:nvPr/>
        </p:nvGrpSpPr>
        <p:grpSpPr>
          <a:xfrm>
            <a:off x="5029199" y="1478280"/>
            <a:ext cx="3869721" cy="2865438"/>
            <a:chOff x="152400" y="3124200"/>
            <a:chExt cx="4191000" cy="2865438"/>
          </a:xfrm>
        </p:grpSpPr>
        <p:sp>
          <p:nvSpPr>
            <p:cNvPr id="20" name="Text Box 8"/>
            <p:cNvSpPr txBox="1">
              <a:spLocks noChangeArrowheads="1"/>
            </p:cNvSpPr>
            <p:nvPr/>
          </p:nvSpPr>
          <p:spPr bwMode="auto">
            <a:xfrm>
              <a:off x="152400" y="5715000"/>
              <a:ext cx="2743200" cy="274638"/>
            </a:xfrm>
            <a:prstGeom prst="rect">
              <a:avLst/>
            </a:prstGeom>
            <a:noFill/>
            <a:ln w="9525">
              <a:noFill/>
              <a:miter lim="800000"/>
              <a:headEnd/>
              <a:tailEnd/>
            </a:ln>
          </p:spPr>
          <p:txBody>
            <a:bodyPr wrap="none">
              <a:prstTxWarp prst="textNoShape">
                <a:avLst/>
              </a:prstTxWarp>
              <a:spAutoFit/>
            </a:bodyPr>
            <a:lstStyle/>
            <a:p>
              <a:r>
                <a:rPr lang="en-US" sz="1200" dirty="0"/>
                <a:t>Acknowledgement: Robert </a:t>
              </a:r>
              <a:r>
                <a:rPr lang="en-US" sz="1200" dirty="0" err="1"/>
                <a:t>Chau</a:t>
              </a:r>
              <a:r>
                <a:rPr lang="en-US" sz="1200" dirty="0"/>
                <a:t>, Intel</a:t>
              </a:r>
            </a:p>
          </p:txBody>
        </p:sp>
        <p:grpSp>
          <p:nvGrpSpPr>
            <p:cNvPr id="26" name="Group 25"/>
            <p:cNvGrpSpPr/>
            <p:nvPr/>
          </p:nvGrpSpPr>
          <p:grpSpPr>
            <a:xfrm>
              <a:off x="381000" y="3124200"/>
              <a:ext cx="3962400" cy="2590800"/>
              <a:chOff x="381000" y="914400"/>
              <a:chExt cx="5257800" cy="3124200"/>
            </a:xfrm>
          </p:grpSpPr>
          <p:pic>
            <p:nvPicPr>
              <p:cNvPr id="29" name="Picture 3" descr="Device_scaling_Robert_Chaui_Intel"/>
              <p:cNvPicPr>
                <a:picLocks noChangeAspect="1" noChangeArrowheads="1"/>
              </p:cNvPicPr>
              <p:nvPr/>
            </p:nvPicPr>
            <p:blipFill>
              <a:blip r:embed="rId6" cstate="print"/>
              <a:srcRect r="26112" b="17848"/>
              <a:stretch>
                <a:fillRect/>
              </a:stretch>
            </p:blipFill>
            <p:spPr bwMode="auto">
              <a:xfrm>
                <a:off x="381000" y="914400"/>
                <a:ext cx="4800600" cy="3111500"/>
              </a:xfrm>
              <a:prstGeom prst="rect">
                <a:avLst/>
              </a:prstGeom>
              <a:noFill/>
              <a:ln w="9525">
                <a:noFill/>
                <a:miter lim="800000"/>
                <a:headEnd/>
                <a:tailEnd/>
              </a:ln>
            </p:spPr>
          </p:pic>
          <p:sp>
            <p:nvSpPr>
              <p:cNvPr id="30" name="Rectangle 29"/>
              <p:cNvSpPr/>
              <p:nvPr/>
            </p:nvSpPr>
            <p:spPr>
              <a:xfrm>
                <a:off x="5029200" y="3581400"/>
                <a:ext cx="609600" cy="457200"/>
              </a:xfrm>
              <a:prstGeom prst="rect">
                <a:avLst/>
              </a:prstGeom>
              <a:solidFill>
                <a:srgbClr val="FFFFFF"/>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grpSp>
      <p:sp>
        <p:nvSpPr>
          <p:cNvPr id="11" name="Right Arrow 10"/>
          <p:cNvSpPr/>
          <p:nvPr/>
        </p:nvSpPr>
        <p:spPr>
          <a:xfrm>
            <a:off x="4448556" y="2734789"/>
            <a:ext cx="381000" cy="2795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304800" y="5105400"/>
            <a:ext cx="8458200" cy="990600"/>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Continual downward scaling according to Moore’s Law has lead to a continual decrease in device dimensions </a:t>
            </a:r>
            <a:endParaRPr lang="en-US" dirty="0">
              <a:solidFill>
                <a:srgbClr val="FF0000"/>
              </a:solidFill>
            </a:endParaRPr>
          </a:p>
        </p:txBody>
      </p:sp>
    </p:spTree>
    <p:custDataLst>
      <p:tags r:id="rId1"/>
    </p:custDataLst>
    <p:extLst>
      <p:ext uri="{BB962C8B-B14F-4D97-AF65-F5344CB8AC3E}">
        <p14:creationId xmlns:p14="http://schemas.microsoft.com/office/powerpoint/2010/main" val="1407184236"/>
      </p:ext>
    </p:extLst>
  </p:cSld>
  <p:clrMapOvr>
    <a:masterClrMapping/>
  </p:clrMapOvr>
  <mc:AlternateContent xmlns:mc="http://schemas.openxmlformats.org/markup-compatibility/2006">
    <mc:Choice xmlns:p14="http://schemas.microsoft.com/office/powerpoint/2010/main" Requires="p14">
      <p:transition spd="slow" p14:dur="2000" advTm="580"/>
    </mc:Choice>
    <mc:Fallback>
      <p:transition spd="slow" advTm="5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7162800" cy="1014413"/>
          </a:xfrm>
        </p:spPr>
        <p:txBody>
          <a:bodyPr/>
          <a:lstStyle/>
          <a:p>
            <a:r>
              <a:rPr lang="en-US" dirty="0" smtClean="0"/>
              <a:t>Semi-empirical, orthogonal Tight Binding (TB) – A full quantum mechanical alternative to DFT</a:t>
            </a:r>
            <a:endParaRPr lang="en-US" dirty="0"/>
          </a:p>
        </p:txBody>
      </p:sp>
      <p:sp>
        <p:nvSpPr>
          <p:cNvPr id="3" name="Slide Number Placeholder 2"/>
          <p:cNvSpPr>
            <a:spLocks noGrp="1"/>
          </p:cNvSpPr>
          <p:nvPr>
            <p:ph type="sldNum" sz="quarter" idx="4294967295"/>
          </p:nvPr>
        </p:nvSpPr>
        <p:spPr>
          <a:xfrm>
            <a:off x="7924800" y="6497638"/>
            <a:ext cx="533400" cy="244475"/>
          </a:xfrm>
          <a:prstGeom prst="rect">
            <a:avLst/>
          </a:prstGeom>
        </p:spPr>
        <p:txBody>
          <a:bodyPr/>
          <a:lstStyle/>
          <a:p>
            <a:pPr>
              <a:defRPr/>
            </a:pPr>
            <a:fld id="{ED56C026-86B1-4591-95D2-66DC0082D902}" type="slidenum">
              <a:rPr lang="en-US" altLang="ko-KR" smtClean="0"/>
              <a:pPr>
                <a:defRPr/>
              </a:pPr>
              <a:t>20</a:t>
            </a:fld>
            <a:endParaRPr lang="en-US" altLang="ko-KR"/>
          </a:p>
        </p:txBody>
      </p:sp>
      <p:sp>
        <p:nvSpPr>
          <p:cNvPr id="4" name="TextBox 3"/>
          <p:cNvSpPr txBox="1"/>
          <p:nvPr/>
        </p:nvSpPr>
        <p:spPr>
          <a:xfrm>
            <a:off x="228600" y="1344105"/>
            <a:ext cx="3962400" cy="4524315"/>
          </a:xfrm>
          <a:prstGeom prst="rect">
            <a:avLst/>
          </a:prstGeom>
          <a:noFill/>
        </p:spPr>
        <p:txBody>
          <a:bodyPr wrap="square" rtlCol="0">
            <a:spAutoFit/>
          </a:bodyPr>
          <a:lstStyle/>
          <a:p>
            <a:pPr marL="285750" indent="-285750">
              <a:buFont typeface="Arial"/>
              <a:buChar char="•"/>
            </a:pPr>
            <a:r>
              <a:rPr lang="en-US" dirty="0" smtClean="0"/>
              <a:t>LCAO </a:t>
            </a:r>
            <a:r>
              <a:rPr lang="en-US" dirty="0" smtClean="0">
                <a:sym typeface="Wingdings"/>
              </a:rPr>
              <a:t></a:t>
            </a:r>
          </a:p>
          <a:p>
            <a:pPr marL="285750" indent="-285750">
              <a:buFont typeface="Arial"/>
              <a:buChar char="•"/>
            </a:pPr>
            <a:endParaRPr lang="en-US" dirty="0">
              <a:sym typeface="Wingdings"/>
            </a:endParaRPr>
          </a:p>
          <a:p>
            <a:pPr marL="285750" indent="-285750">
              <a:buFont typeface="Arial"/>
              <a:buChar char="•"/>
            </a:pPr>
            <a:endParaRPr lang="en-US" dirty="0" smtClean="0">
              <a:sym typeface="Wingdings"/>
            </a:endParaRPr>
          </a:p>
          <a:p>
            <a:pPr marL="285750" indent="-285750">
              <a:buFont typeface="Arial"/>
              <a:buChar char="•"/>
            </a:pPr>
            <a:endParaRPr lang="en-US" dirty="0">
              <a:sym typeface="Wingdings"/>
            </a:endParaRPr>
          </a:p>
          <a:p>
            <a:pPr marL="285750" indent="-285750">
              <a:buFont typeface="Arial"/>
              <a:buChar char="•"/>
            </a:pPr>
            <a:endParaRPr lang="en-US" dirty="0" smtClean="0">
              <a:sym typeface="Wingdings"/>
            </a:endParaRPr>
          </a:p>
          <a:p>
            <a:pPr marL="285750" indent="-285750">
              <a:buFont typeface="Arial"/>
              <a:buChar char="•"/>
            </a:pPr>
            <a:endParaRPr lang="en-US" dirty="0" smtClean="0">
              <a:sym typeface="Wingdings"/>
            </a:endParaRPr>
          </a:p>
          <a:p>
            <a:endParaRPr lang="en-US" dirty="0">
              <a:sym typeface="Wingdings"/>
            </a:endParaRPr>
          </a:p>
          <a:p>
            <a:pPr marL="285750" indent="-285750">
              <a:buFont typeface="Arial"/>
              <a:buChar char="•"/>
            </a:pPr>
            <a:r>
              <a:rPr lang="en-US" dirty="0" smtClean="0">
                <a:sym typeface="Wingdings"/>
              </a:rPr>
              <a:t>Hamiltonian is parameterized by fitting to experiment/more accurate theoretical techniques</a:t>
            </a:r>
          </a:p>
          <a:p>
            <a:pPr marL="742950" lvl="1" indent="-285750">
              <a:buFont typeface="Wingdings" charset="2"/>
              <a:buChar char="Ø"/>
            </a:pPr>
            <a:r>
              <a:rPr lang="en-US" dirty="0" smtClean="0">
                <a:sym typeface="Wingdings"/>
              </a:rPr>
              <a:t>No time consumed in computing interactions between orbitals</a:t>
            </a:r>
          </a:p>
          <a:p>
            <a:pPr marL="742950" lvl="1" indent="-285750">
              <a:buFont typeface="Wingdings" charset="2"/>
              <a:buChar char="Ø"/>
            </a:pPr>
            <a:r>
              <a:rPr lang="en-US" dirty="0" smtClean="0">
                <a:sym typeface="Wingdings"/>
              </a:rPr>
              <a:t>Constrained only by time complexity of </a:t>
            </a:r>
            <a:r>
              <a:rPr lang="en-US" dirty="0" err="1" smtClean="0">
                <a:sym typeface="Wingdings"/>
              </a:rPr>
              <a:t>eigen</a:t>
            </a:r>
            <a:r>
              <a:rPr lang="en-US" dirty="0">
                <a:sym typeface="Wingdings"/>
              </a:rPr>
              <a:t>-</a:t>
            </a:r>
            <a:r>
              <a:rPr lang="en-US" dirty="0" smtClean="0">
                <a:sym typeface="Wingdings"/>
              </a:rPr>
              <a:t>solver/inversion method.</a:t>
            </a:r>
          </a:p>
        </p:txBody>
      </p:sp>
      <p:pic>
        <p:nvPicPr>
          <p:cNvPr id="5" name="Picture 4"/>
          <p:cNvPicPr>
            <a:picLocks noChangeAspect="1"/>
          </p:cNvPicPr>
          <p:nvPr/>
        </p:nvPicPr>
        <p:blipFill>
          <a:blip r:embed="rId4"/>
          <a:stretch>
            <a:fillRect/>
          </a:stretch>
        </p:blipFill>
        <p:spPr>
          <a:xfrm>
            <a:off x="1828801" y="1371600"/>
            <a:ext cx="2743199" cy="1524000"/>
          </a:xfrm>
          <a:prstGeom prst="rect">
            <a:avLst/>
          </a:prstGeom>
        </p:spPr>
      </p:pic>
      <p:pic>
        <p:nvPicPr>
          <p:cNvPr id="7" name="Picture 6"/>
          <p:cNvPicPr>
            <a:picLocks noChangeAspect="1"/>
          </p:cNvPicPr>
          <p:nvPr/>
        </p:nvPicPr>
        <p:blipFill>
          <a:blip r:embed="rId5"/>
          <a:stretch>
            <a:fillRect/>
          </a:stretch>
        </p:blipFill>
        <p:spPr>
          <a:xfrm>
            <a:off x="4876800" y="1656113"/>
            <a:ext cx="4267200" cy="3900300"/>
          </a:xfrm>
          <a:prstGeom prst="rect">
            <a:avLst/>
          </a:prstGeom>
        </p:spPr>
      </p:pic>
      <p:sp>
        <p:nvSpPr>
          <p:cNvPr id="8" name="Bent-Up Arrow 7"/>
          <p:cNvSpPr/>
          <p:nvPr/>
        </p:nvSpPr>
        <p:spPr>
          <a:xfrm rot="5400000">
            <a:off x="4152900" y="3162300"/>
            <a:ext cx="685800" cy="762000"/>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5867400" y="1447800"/>
            <a:ext cx="2667000" cy="3810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TB </a:t>
            </a:r>
            <a:r>
              <a:rPr lang="en-US" dirty="0" smtClean="0">
                <a:solidFill>
                  <a:srgbClr val="FF0000"/>
                </a:solidFill>
                <a:sym typeface="Wingdings"/>
              </a:rPr>
              <a:t></a:t>
            </a:r>
            <a:r>
              <a:rPr lang="en-US" dirty="0">
                <a:solidFill>
                  <a:srgbClr val="FF0000"/>
                </a:solidFill>
                <a:sym typeface="Wingdings"/>
              </a:rPr>
              <a:t> </a:t>
            </a:r>
            <a:r>
              <a:rPr lang="en-US" dirty="0" err="1" smtClean="0">
                <a:solidFill>
                  <a:srgbClr val="FF0000"/>
                </a:solidFill>
                <a:sym typeface="Wingdings"/>
              </a:rPr>
              <a:t>S</a:t>
            </a:r>
            <a:r>
              <a:rPr lang="en-US" dirty="0" err="1" smtClean="0">
                <a:solidFill>
                  <a:srgbClr val="FF0000"/>
                </a:solidFill>
              </a:rPr>
              <a:t>parsity</a:t>
            </a:r>
            <a:r>
              <a:rPr lang="en-US" dirty="0" smtClean="0">
                <a:solidFill>
                  <a:schemeClr val="tx1"/>
                </a:solidFill>
              </a:rPr>
              <a:t>!</a:t>
            </a:r>
            <a:endParaRPr lang="en-US" dirty="0">
              <a:solidFill>
                <a:schemeClr val="tx1"/>
              </a:solidFill>
            </a:endParaRPr>
          </a:p>
        </p:txBody>
      </p:sp>
      <p:sp>
        <p:nvSpPr>
          <p:cNvPr id="11" name="Rectangle 10"/>
          <p:cNvSpPr/>
          <p:nvPr/>
        </p:nvSpPr>
        <p:spPr>
          <a:xfrm>
            <a:off x="213360" y="2895600"/>
            <a:ext cx="5638800" cy="253916"/>
          </a:xfrm>
          <a:prstGeom prst="rect">
            <a:avLst/>
          </a:prstGeom>
        </p:spPr>
        <p:txBody>
          <a:bodyPr wrap="square">
            <a:spAutoFit/>
          </a:bodyPr>
          <a:lstStyle/>
          <a:p>
            <a:pPr algn="ctr"/>
            <a:r>
              <a:rPr lang="en-US" sz="1050" i="1" dirty="0">
                <a:solidFill>
                  <a:srgbClr val="000000"/>
                </a:solidFill>
              </a:rPr>
              <a:t>Image </a:t>
            </a:r>
            <a:r>
              <a:rPr lang="en-US" sz="1050" i="1" dirty="0" smtClean="0">
                <a:solidFill>
                  <a:srgbClr val="000000"/>
                </a:solidFill>
              </a:rPr>
              <a:t>from [</a:t>
            </a:r>
            <a:r>
              <a:rPr lang="fr-FR" sz="1050" dirty="0">
                <a:hlinkClick r:id="rId6"/>
              </a:rPr>
              <a:t>http://www.chemcomp.com/journal/</a:t>
            </a:r>
            <a:r>
              <a:rPr lang="fr-FR" sz="1050" dirty="0" smtClean="0">
                <a:hlinkClick r:id="rId6"/>
              </a:rPr>
              <a:t>molorbs.htm</a:t>
            </a:r>
            <a:r>
              <a:rPr lang="en-US" sz="1050" i="1" dirty="0" smtClean="0">
                <a:solidFill>
                  <a:srgbClr val="000000"/>
                </a:solidFill>
              </a:rPr>
              <a:t>]</a:t>
            </a:r>
            <a:endParaRPr lang="en-US" sz="1050" i="1" dirty="0">
              <a:solidFill>
                <a:srgbClr val="000000"/>
              </a:solidFill>
            </a:endParaRPr>
          </a:p>
        </p:txBody>
      </p:sp>
      <p:sp>
        <p:nvSpPr>
          <p:cNvPr id="12" name="Rounded Rectangle 11"/>
          <p:cNvSpPr/>
          <p:nvPr/>
        </p:nvSpPr>
        <p:spPr>
          <a:xfrm>
            <a:off x="62484" y="5715000"/>
            <a:ext cx="8866632" cy="990600"/>
          </a:xfrm>
          <a:prstGeom prst="roundRect">
            <a:avLst/>
          </a:prstGeom>
          <a:solidFill>
            <a:schemeClr val="bg1">
              <a:alpha val="0"/>
            </a:schemeClr>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rPr>
              <a:t>TB can scale to larger system sizes (~10</a:t>
            </a:r>
            <a:r>
              <a:rPr lang="en-US" baseline="30000" dirty="0">
                <a:solidFill>
                  <a:srgbClr val="FF0000"/>
                </a:solidFill>
              </a:rPr>
              <a:t>5</a:t>
            </a:r>
            <a:r>
              <a:rPr lang="en-US" dirty="0">
                <a:solidFill>
                  <a:srgbClr val="FF0000"/>
                </a:solidFill>
              </a:rPr>
              <a:t>- ~10</a:t>
            </a:r>
            <a:r>
              <a:rPr lang="en-US" baseline="30000" dirty="0">
                <a:solidFill>
                  <a:srgbClr val="FF0000"/>
                </a:solidFill>
              </a:rPr>
              <a:t>6</a:t>
            </a:r>
            <a:r>
              <a:rPr lang="en-US" dirty="0">
                <a:solidFill>
                  <a:srgbClr val="FF0000"/>
                </a:solidFill>
              </a:rPr>
              <a:t>) than </a:t>
            </a:r>
            <a:r>
              <a:rPr lang="en-US" dirty="0" smtClean="0">
                <a:solidFill>
                  <a:srgbClr val="FF0000"/>
                </a:solidFill>
              </a:rPr>
              <a:t>DFT </a:t>
            </a:r>
            <a:r>
              <a:rPr lang="en-US" dirty="0">
                <a:solidFill>
                  <a:srgbClr val="FF0000"/>
                </a:solidFill>
              </a:rPr>
              <a:t>calculations</a:t>
            </a:r>
          </a:p>
        </p:txBody>
      </p:sp>
    </p:spTree>
    <p:custDataLst>
      <p:tags r:id="rId1"/>
    </p:custDataLst>
    <p:extLst>
      <p:ext uri="{BB962C8B-B14F-4D97-AF65-F5344CB8AC3E}">
        <p14:creationId xmlns:p14="http://schemas.microsoft.com/office/powerpoint/2010/main" val="2140059252"/>
      </p:ext>
    </p:extLst>
  </p:cSld>
  <p:clrMapOvr>
    <a:masterClrMapping/>
  </p:clrMapOvr>
  <mc:AlternateContent xmlns:mc="http://schemas.openxmlformats.org/markup-compatibility/2006">
    <mc:Choice xmlns:p14="http://schemas.microsoft.com/office/powerpoint/2010/main" Requires="p14">
      <p:transition spd="slow" p14:dur="2000" advTm="161"/>
    </mc:Choice>
    <mc:Fallback>
      <p:transition spd="slow" advTm="1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p:txBody>
          <a:bodyPr/>
          <a:lstStyle/>
          <a:p>
            <a:r>
              <a:rPr lang="en-US" dirty="0">
                <a:latin typeface="Trebuchet MS" charset="0"/>
                <a:ea typeface="ＭＳ Ｐゴシック" charset="0"/>
                <a:cs typeface="ＭＳ Ｐゴシック" charset="0"/>
              </a:rPr>
              <a:t>TB as an optimization problem</a:t>
            </a:r>
          </a:p>
        </p:txBody>
      </p:sp>
      <p:pic>
        <p:nvPicPr>
          <p:cNvPr id="253957"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14800"/>
            <a:ext cx="5029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67" name="Text Box 15"/>
          <p:cNvSpPr txBox="1">
            <a:spLocks noChangeArrowheads="1"/>
          </p:cNvSpPr>
          <p:nvPr/>
        </p:nvSpPr>
        <p:spPr bwMode="auto">
          <a:xfrm>
            <a:off x="6400800" y="3505200"/>
            <a:ext cx="2514600" cy="71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i="1">
                <a:latin typeface="Times New Roman" charset="0"/>
              </a:rPr>
              <a:t>Vhh</a:t>
            </a:r>
            <a:r>
              <a:rPr lang="en-US" sz="2000" baseline="-25000">
                <a:latin typeface="Times New Roman" charset="0"/>
              </a:rPr>
              <a:t>1</a:t>
            </a:r>
            <a:r>
              <a:rPr lang="en-US" sz="2000">
                <a:latin typeface="Times New Roman" charset="0"/>
              </a:rPr>
              <a:t>,</a:t>
            </a:r>
            <a:r>
              <a:rPr lang="en-US" sz="2000" i="1">
                <a:latin typeface="Times New Roman" charset="0"/>
              </a:rPr>
              <a:t>Vhh</a:t>
            </a:r>
            <a:r>
              <a:rPr lang="en-US" sz="2000" baseline="-25000">
                <a:latin typeface="Times New Roman" charset="0"/>
              </a:rPr>
              <a:t>2</a:t>
            </a:r>
            <a:r>
              <a:rPr lang="en-US" sz="2000">
                <a:latin typeface="Times New Roman" charset="0"/>
              </a:rPr>
              <a:t>,</a:t>
            </a:r>
            <a:r>
              <a:rPr lang="en-US" sz="2000" i="1">
                <a:latin typeface="Times New Roman" charset="0"/>
              </a:rPr>
              <a:t>Vhh</a:t>
            </a:r>
            <a:r>
              <a:rPr lang="en-US" sz="2000" baseline="-25000">
                <a:latin typeface="Times New Roman" charset="0"/>
              </a:rPr>
              <a:t>3</a:t>
            </a:r>
            <a:r>
              <a:rPr lang="en-US" sz="2000">
                <a:latin typeface="Times New Roman" charset="0"/>
              </a:rPr>
              <a:t>,….</a:t>
            </a:r>
            <a:r>
              <a:rPr lang="en-US" sz="2000" i="1">
                <a:latin typeface="Times New Roman" charset="0"/>
              </a:rPr>
              <a:t>Vhh</a:t>
            </a:r>
            <a:r>
              <a:rPr lang="en-US" sz="2000" baseline="-25000">
                <a:latin typeface="Times New Roman" charset="0"/>
              </a:rPr>
              <a:t>n</a:t>
            </a:r>
            <a:r>
              <a:rPr lang="en-US" sz="2000"/>
              <a:t> </a:t>
            </a:r>
          </a:p>
        </p:txBody>
      </p:sp>
      <p:sp>
        <p:nvSpPr>
          <p:cNvPr id="253968" name="Text Box 16"/>
          <p:cNvSpPr txBox="1">
            <a:spLocks noChangeArrowheads="1"/>
          </p:cNvSpPr>
          <p:nvPr/>
        </p:nvSpPr>
        <p:spPr bwMode="auto">
          <a:xfrm>
            <a:off x="6477000" y="2743200"/>
            <a:ext cx="2438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i="1">
                <a:latin typeface="Times New Roman" charset="0"/>
              </a:rPr>
              <a:t>Ec</a:t>
            </a:r>
            <a:r>
              <a:rPr lang="en-US" sz="2000" baseline="-25000">
                <a:latin typeface="Times New Roman" charset="0"/>
              </a:rPr>
              <a:t>1</a:t>
            </a:r>
            <a:r>
              <a:rPr lang="en-US" sz="2000">
                <a:latin typeface="Times New Roman" charset="0"/>
              </a:rPr>
              <a:t> ,</a:t>
            </a:r>
            <a:r>
              <a:rPr lang="en-US" sz="2000" i="1">
                <a:latin typeface="Times New Roman" charset="0"/>
              </a:rPr>
              <a:t>Ec</a:t>
            </a:r>
            <a:r>
              <a:rPr lang="en-US" sz="2000" baseline="-25000">
                <a:latin typeface="Times New Roman" charset="0"/>
              </a:rPr>
              <a:t>2</a:t>
            </a:r>
            <a:r>
              <a:rPr lang="en-US" sz="2000">
                <a:latin typeface="Times New Roman" charset="0"/>
              </a:rPr>
              <a:t> ,</a:t>
            </a:r>
            <a:r>
              <a:rPr lang="en-US" sz="2000" i="1">
                <a:latin typeface="Times New Roman" charset="0"/>
              </a:rPr>
              <a:t>Ec</a:t>
            </a:r>
            <a:r>
              <a:rPr lang="en-US" sz="2000" baseline="-25000">
                <a:latin typeface="Times New Roman" charset="0"/>
              </a:rPr>
              <a:t>3</a:t>
            </a:r>
            <a:r>
              <a:rPr lang="en-US" sz="2000">
                <a:latin typeface="Times New Roman" charset="0"/>
              </a:rPr>
              <a:t>,….</a:t>
            </a:r>
            <a:r>
              <a:rPr lang="en-US" sz="2000" i="1">
                <a:latin typeface="Times New Roman" charset="0"/>
              </a:rPr>
              <a:t>Ec</a:t>
            </a:r>
            <a:r>
              <a:rPr lang="en-US" sz="2000" baseline="-25000">
                <a:latin typeface="Times New Roman" charset="0"/>
              </a:rPr>
              <a:t>n</a:t>
            </a:r>
            <a:r>
              <a:rPr lang="en-US" sz="2000"/>
              <a:t> </a:t>
            </a:r>
          </a:p>
        </p:txBody>
      </p:sp>
      <p:sp>
        <p:nvSpPr>
          <p:cNvPr id="253969" name="Text Box 17"/>
          <p:cNvSpPr txBox="1">
            <a:spLocks noChangeArrowheads="1"/>
          </p:cNvSpPr>
          <p:nvPr/>
        </p:nvSpPr>
        <p:spPr bwMode="auto">
          <a:xfrm>
            <a:off x="6477000" y="1905000"/>
            <a:ext cx="2438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i="1">
                <a:latin typeface="Times New Roman" charset="0"/>
              </a:rPr>
              <a:t>Eg</a:t>
            </a:r>
            <a:r>
              <a:rPr lang="en-US" sz="2000" baseline="-25000">
                <a:latin typeface="Times New Roman" charset="0"/>
              </a:rPr>
              <a:t>1</a:t>
            </a:r>
            <a:r>
              <a:rPr lang="en-US" sz="2000">
                <a:latin typeface="Times New Roman" charset="0"/>
              </a:rPr>
              <a:t> ,</a:t>
            </a:r>
            <a:r>
              <a:rPr lang="en-US" sz="2000" i="1">
                <a:latin typeface="Times New Roman" charset="0"/>
              </a:rPr>
              <a:t>Eg</a:t>
            </a:r>
            <a:r>
              <a:rPr lang="en-US" sz="2000" baseline="-25000">
                <a:latin typeface="Times New Roman" charset="0"/>
              </a:rPr>
              <a:t>2</a:t>
            </a:r>
            <a:r>
              <a:rPr lang="en-US" sz="2000">
                <a:latin typeface="Times New Roman" charset="0"/>
              </a:rPr>
              <a:t> ,</a:t>
            </a:r>
            <a:r>
              <a:rPr lang="en-US" sz="2000" i="1">
                <a:latin typeface="Times New Roman" charset="0"/>
              </a:rPr>
              <a:t>Eg</a:t>
            </a:r>
            <a:r>
              <a:rPr lang="en-US" sz="2000" baseline="-25000">
                <a:latin typeface="Times New Roman" charset="0"/>
              </a:rPr>
              <a:t>3</a:t>
            </a:r>
            <a:r>
              <a:rPr lang="en-US" sz="2000">
                <a:latin typeface="Times New Roman" charset="0"/>
              </a:rPr>
              <a:t>,….</a:t>
            </a:r>
            <a:r>
              <a:rPr lang="en-US" sz="2000" i="1">
                <a:latin typeface="Times New Roman" charset="0"/>
              </a:rPr>
              <a:t>Eg</a:t>
            </a:r>
            <a:r>
              <a:rPr lang="en-US" sz="2000" baseline="-25000">
                <a:latin typeface="Times New Roman" charset="0"/>
              </a:rPr>
              <a:t>n</a:t>
            </a:r>
            <a:r>
              <a:rPr lang="en-US" sz="2000"/>
              <a:t> </a:t>
            </a:r>
          </a:p>
        </p:txBody>
      </p:sp>
      <p:sp>
        <p:nvSpPr>
          <p:cNvPr id="253970" name="Text Box 18"/>
          <p:cNvSpPr txBox="1">
            <a:spLocks noChangeArrowheads="1"/>
          </p:cNvSpPr>
          <p:nvPr/>
        </p:nvSpPr>
        <p:spPr bwMode="auto">
          <a:xfrm>
            <a:off x="6553200" y="4953000"/>
            <a:ext cx="2438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i="1">
                <a:latin typeface="Times New Roman" charset="0"/>
              </a:rPr>
              <a:t>P</a:t>
            </a:r>
            <a:r>
              <a:rPr lang="en-US" sz="2000" baseline="-25000">
                <a:latin typeface="Times New Roman" charset="0"/>
              </a:rPr>
              <a:t>1</a:t>
            </a:r>
            <a:r>
              <a:rPr lang="en-US" sz="2000">
                <a:latin typeface="Times New Roman" charset="0"/>
              </a:rPr>
              <a:t> ,</a:t>
            </a:r>
            <a:r>
              <a:rPr lang="en-US" sz="2000" i="1">
                <a:latin typeface="Times New Roman" charset="0"/>
              </a:rPr>
              <a:t>P</a:t>
            </a:r>
            <a:r>
              <a:rPr lang="en-US" sz="2000" baseline="-25000">
                <a:latin typeface="Times New Roman" charset="0"/>
              </a:rPr>
              <a:t>2</a:t>
            </a:r>
            <a:r>
              <a:rPr lang="en-US" sz="2000">
                <a:latin typeface="Times New Roman" charset="0"/>
              </a:rPr>
              <a:t> ,</a:t>
            </a:r>
            <a:r>
              <a:rPr lang="en-US" sz="2000" i="1">
                <a:latin typeface="Times New Roman" charset="0"/>
              </a:rPr>
              <a:t>P</a:t>
            </a:r>
            <a:r>
              <a:rPr lang="en-US" sz="2000" baseline="-25000">
                <a:latin typeface="Times New Roman" charset="0"/>
              </a:rPr>
              <a:t>3</a:t>
            </a:r>
            <a:r>
              <a:rPr lang="en-US" sz="2000">
                <a:latin typeface="Times New Roman" charset="0"/>
              </a:rPr>
              <a:t>,….</a:t>
            </a:r>
            <a:r>
              <a:rPr lang="en-US" sz="2000" i="1">
                <a:latin typeface="Times New Roman" charset="0"/>
              </a:rPr>
              <a:t>P</a:t>
            </a:r>
            <a:r>
              <a:rPr lang="en-US" sz="2000" baseline="-25000">
                <a:latin typeface="Times New Roman" charset="0"/>
              </a:rPr>
              <a:t>n</a:t>
            </a:r>
            <a:r>
              <a:rPr lang="en-US" sz="2000"/>
              <a:t> </a:t>
            </a:r>
          </a:p>
        </p:txBody>
      </p:sp>
      <p:sp>
        <p:nvSpPr>
          <p:cNvPr id="253971" name="Text Box 19"/>
          <p:cNvSpPr txBox="1">
            <a:spLocks noChangeArrowheads="1"/>
          </p:cNvSpPr>
          <p:nvPr/>
        </p:nvSpPr>
        <p:spPr bwMode="auto">
          <a:xfrm>
            <a:off x="6477000" y="1295400"/>
            <a:ext cx="2438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i="1">
                <a:latin typeface="Times New Roman" charset="0"/>
              </a:rPr>
              <a:t>m</a:t>
            </a:r>
            <a:r>
              <a:rPr lang="en-US" sz="2000">
                <a:latin typeface="Times New Roman" charset="0"/>
              </a:rPr>
              <a:t>*</a:t>
            </a:r>
            <a:r>
              <a:rPr lang="en-US" sz="2000" baseline="-25000">
                <a:latin typeface="Times New Roman" charset="0"/>
              </a:rPr>
              <a:t>1</a:t>
            </a:r>
            <a:r>
              <a:rPr lang="en-US" sz="2000">
                <a:latin typeface="Times New Roman" charset="0"/>
              </a:rPr>
              <a:t> ,</a:t>
            </a:r>
            <a:r>
              <a:rPr lang="en-US" sz="2000" i="1">
                <a:latin typeface="Times New Roman" charset="0"/>
              </a:rPr>
              <a:t>m</a:t>
            </a:r>
            <a:r>
              <a:rPr lang="en-US" sz="2000">
                <a:latin typeface="Times New Roman" charset="0"/>
              </a:rPr>
              <a:t>*</a:t>
            </a:r>
            <a:r>
              <a:rPr lang="en-US" sz="2000" baseline="-25000">
                <a:latin typeface="Times New Roman" charset="0"/>
              </a:rPr>
              <a:t>2</a:t>
            </a:r>
            <a:r>
              <a:rPr lang="en-US" sz="2000">
                <a:latin typeface="Times New Roman" charset="0"/>
              </a:rPr>
              <a:t> ,</a:t>
            </a:r>
            <a:r>
              <a:rPr lang="en-US" sz="2000" i="1">
                <a:latin typeface="Times New Roman" charset="0"/>
              </a:rPr>
              <a:t>m</a:t>
            </a:r>
            <a:r>
              <a:rPr lang="en-US" sz="2000">
                <a:latin typeface="Times New Roman" charset="0"/>
              </a:rPr>
              <a:t>*</a:t>
            </a:r>
            <a:r>
              <a:rPr lang="en-US" sz="2000" baseline="-25000">
                <a:latin typeface="Times New Roman" charset="0"/>
              </a:rPr>
              <a:t>3</a:t>
            </a:r>
            <a:r>
              <a:rPr lang="en-US" sz="2000">
                <a:latin typeface="Times New Roman" charset="0"/>
              </a:rPr>
              <a:t>,….</a:t>
            </a:r>
            <a:r>
              <a:rPr lang="en-US" sz="2000" i="1">
                <a:latin typeface="Times New Roman" charset="0"/>
              </a:rPr>
              <a:t>m</a:t>
            </a:r>
            <a:r>
              <a:rPr lang="en-US" sz="2000">
                <a:latin typeface="Times New Roman" charset="0"/>
              </a:rPr>
              <a:t>*</a:t>
            </a:r>
            <a:r>
              <a:rPr lang="en-US" sz="2000" baseline="-25000">
                <a:latin typeface="Times New Roman" charset="0"/>
              </a:rPr>
              <a:t>n</a:t>
            </a:r>
            <a:r>
              <a:rPr lang="en-US" sz="2000"/>
              <a:t> </a:t>
            </a:r>
          </a:p>
        </p:txBody>
      </p:sp>
      <p:sp>
        <p:nvSpPr>
          <p:cNvPr id="253972" name="Line 20"/>
          <p:cNvSpPr>
            <a:spLocks noChangeShapeType="1"/>
          </p:cNvSpPr>
          <p:nvPr/>
        </p:nvSpPr>
        <p:spPr bwMode="auto">
          <a:xfrm>
            <a:off x="8077200" y="4267200"/>
            <a:ext cx="0" cy="6858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53975" name="AutoShape 23"/>
          <p:cNvSpPr>
            <a:spLocks noChangeArrowheads="1"/>
          </p:cNvSpPr>
          <p:nvPr/>
        </p:nvSpPr>
        <p:spPr bwMode="auto">
          <a:xfrm>
            <a:off x="5791200" y="1371600"/>
            <a:ext cx="685800" cy="304800"/>
          </a:xfrm>
          <a:prstGeom prst="leftArrow">
            <a:avLst>
              <a:gd name="adj1" fmla="val 50000"/>
              <a:gd name="adj2" fmla="val 56250"/>
            </a:avLst>
          </a:prstGeom>
          <a:solidFill>
            <a:schemeClr val="accent1"/>
          </a:solidFill>
          <a:ln w="9525">
            <a:solidFill>
              <a:schemeClr val="tx1"/>
            </a:solidFill>
            <a:miter lim="800000"/>
            <a:headEnd/>
            <a:tailEnd/>
          </a:ln>
        </p:spPr>
        <p:txBody>
          <a:bodyPr wrap="none" anchor="ctr"/>
          <a:lstStyle/>
          <a:p>
            <a:endParaRPr lang="en-US"/>
          </a:p>
        </p:txBody>
      </p:sp>
      <p:sp>
        <p:nvSpPr>
          <p:cNvPr id="253976" name="AutoShape 24"/>
          <p:cNvSpPr>
            <a:spLocks noChangeArrowheads="1"/>
          </p:cNvSpPr>
          <p:nvPr/>
        </p:nvSpPr>
        <p:spPr bwMode="auto">
          <a:xfrm>
            <a:off x="5791200" y="1981200"/>
            <a:ext cx="685800" cy="304800"/>
          </a:xfrm>
          <a:prstGeom prst="leftArrow">
            <a:avLst>
              <a:gd name="adj1" fmla="val 50000"/>
              <a:gd name="adj2" fmla="val 56250"/>
            </a:avLst>
          </a:prstGeom>
          <a:solidFill>
            <a:schemeClr val="accent1"/>
          </a:solidFill>
          <a:ln w="9525">
            <a:solidFill>
              <a:schemeClr val="tx1"/>
            </a:solidFill>
            <a:miter lim="800000"/>
            <a:headEnd/>
            <a:tailEnd/>
          </a:ln>
        </p:spPr>
        <p:txBody>
          <a:bodyPr wrap="none" anchor="ctr"/>
          <a:lstStyle/>
          <a:p>
            <a:endParaRPr lang="en-US"/>
          </a:p>
        </p:txBody>
      </p:sp>
      <p:sp>
        <p:nvSpPr>
          <p:cNvPr id="253977" name="AutoShape 25"/>
          <p:cNvSpPr>
            <a:spLocks noChangeArrowheads="1"/>
          </p:cNvSpPr>
          <p:nvPr/>
        </p:nvSpPr>
        <p:spPr bwMode="auto">
          <a:xfrm>
            <a:off x="5791200" y="2819400"/>
            <a:ext cx="685800" cy="304800"/>
          </a:xfrm>
          <a:prstGeom prst="leftArrow">
            <a:avLst>
              <a:gd name="adj1" fmla="val 50000"/>
              <a:gd name="adj2" fmla="val 56250"/>
            </a:avLst>
          </a:prstGeom>
          <a:solidFill>
            <a:schemeClr val="accent1"/>
          </a:solidFill>
          <a:ln w="9525">
            <a:solidFill>
              <a:schemeClr val="tx1"/>
            </a:solidFill>
            <a:miter lim="800000"/>
            <a:headEnd/>
            <a:tailEnd/>
          </a:ln>
        </p:spPr>
        <p:txBody>
          <a:bodyPr wrap="none" anchor="ctr"/>
          <a:lstStyle/>
          <a:p>
            <a:endParaRPr lang="en-US"/>
          </a:p>
        </p:txBody>
      </p:sp>
      <p:sp>
        <p:nvSpPr>
          <p:cNvPr id="253978" name="AutoShape 26"/>
          <p:cNvSpPr>
            <a:spLocks noChangeArrowheads="1"/>
          </p:cNvSpPr>
          <p:nvPr/>
        </p:nvSpPr>
        <p:spPr bwMode="auto">
          <a:xfrm>
            <a:off x="5791200" y="3657600"/>
            <a:ext cx="609600" cy="304800"/>
          </a:xfrm>
          <a:prstGeom prst="lef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p>
        </p:txBody>
      </p:sp>
      <p:sp>
        <p:nvSpPr>
          <p:cNvPr id="253979" name="AutoShape 27"/>
          <p:cNvSpPr>
            <a:spLocks noChangeArrowheads="1"/>
          </p:cNvSpPr>
          <p:nvPr/>
        </p:nvSpPr>
        <p:spPr bwMode="auto">
          <a:xfrm>
            <a:off x="5791200" y="5029200"/>
            <a:ext cx="762000" cy="381000"/>
          </a:xfrm>
          <a:prstGeom prst="lef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p>
        </p:txBody>
      </p:sp>
      <p:sp>
        <p:nvSpPr>
          <p:cNvPr id="253980" name="Text Box 28"/>
          <p:cNvSpPr txBox="1">
            <a:spLocks noChangeArrowheads="1"/>
          </p:cNvSpPr>
          <p:nvPr/>
        </p:nvSpPr>
        <p:spPr bwMode="auto">
          <a:xfrm>
            <a:off x="0" y="5715000"/>
            <a:ext cx="5334000" cy="646331"/>
          </a:xfrm>
          <a:prstGeom prst="rect">
            <a:avLst/>
          </a:prstGeom>
          <a:noFill/>
          <a:ln>
            <a:noFill/>
          </a:ln>
          <a:effectLs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b="1" dirty="0" smtClean="0">
                <a:solidFill>
                  <a:srgbClr val="FF0000"/>
                </a:solidFill>
              </a:rPr>
              <a:t>Several inputs</a:t>
            </a:r>
            <a:r>
              <a:rPr lang="en-US" b="1" dirty="0">
                <a:solidFill>
                  <a:srgbClr val="FF0000"/>
                </a:solidFill>
              </a:rPr>
              <a:t>/material, 100</a:t>
            </a:r>
            <a:r>
              <a:rPr lang="ja-JP" altLang="en-US" b="1" dirty="0">
                <a:solidFill>
                  <a:srgbClr val="FF0000"/>
                </a:solidFill>
              </a:rPr>
              <a:t>’</a:t>
            </a:r>
            <a:r>
              <a:rPr lang="en-US" b="1" dirty="0">
                <a:solidFill>
                  <a:srgbClr val="FF0000"/>
                </a:solidFill>
              </a:rPr>
              <a:t>s of outputs, unknown search </a:t>
            </a:r>
            <a:r>
              <a:rPr lang="en-US" b="1" dirty="0" smtClean="0">
                <a:solidFill>
                  <a:srgbClr val="FF0000"/>
                </a:solidFill>
              </a:rPr>
              <a:t>space</a:t>
            </a:r>
            <a:endParaRPr lang="en-US" b="1" dirty="0">
              <a:solidFill>
                <a:srgbClr val="FF0000"/>
              </a:solidFill>
            </a:endParaRPr>
          </a:p>
        </p:txBody>
      </p:sp>
      <p:sp>
        <p:nvSpPr>
          <p:cNvPr id="253982" name="Text Box 30"/>
          <p:cNvSpPr txBox="1">
            <a:spLocks noChangeArrowheads="1"/>
          </p:cNvSpPr>
          <p:nvPr/>
        </p:nvSpPr>
        <p:spPr bwMode="auto">
          <a:xfrm>
            <a:off x="6477000" y="1295400"/>
            <a:ext cx="2438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i="1">
                <a:latin typeface="Times New Roman" charset="0"/>
              </a:rPr>
              <a:t>m</a:t>
            </a:r>
            <a:r>
              <a:rPr lang="en-US" sz="2000">
                <a:latin typeface="Times New Roman" charset="0"/>
              </a:rPr>
              <a:t>*</a:t>
            </a:r>
            <a:r>
              <a:rPr lang="en-US" sz="2000" baseline="-25000">
                <a:latin typeface="Times New Roman" charset="0"/>
              </a:rPr>
              <a:t>1</a:t>
            </a:r>
            <a:r>
              <a:rPr lang="en-US" sz="2000">
                <a:latin typeface="Times New Roman" charset="0"/>
              </a:rPr>
              <a:t> ,</a:t>
            </a:r>
            <a:r>
              <a:rPr lang="en-US" sz="2000" i="1">
                <a:latin typeface="Times New Roman" charset="0"/>
              </a:rPr>
              <a:t>m</a:t>
            </a:r>
            <a:r>
              <a:rPr lang="en-US" sz="2000">
                <a:latin typeface="Times New Roman" charset="0"/>
              </a:rPr>
              <a:t>*</a:t>
            </a:r>
            <a:r>
              <a:rPr lang="en-US" sz="2000" baseline="-25000">
                <a:latin typeface="Times New Roman" charset="0"/>
              </a:rPr>
              <a:t>2</a:t>
            </a:r>
            <a:r>
              <a:rPr lang="en-US" sz="2000">
                <a:latin typeface="Times New Roman" charset="0"/>
              </a:rPr>
              <a:t> ,</a:t>
            </a:r>
            <a:r>
              <a:rPr lang="en-US" sz="2000" i="1">
                <a:latin typeface="Times New Roman" charset="0"/>
              </a:rPr>
              <a:t>m</a:t>
            </a:r>
            <a:r>
              <a:rPr lang="en-US" sz="2000">
                <a:latin typeface="Times New Roman" charset="0"/>
              </a:rPr>
              <a:t>*</a:t>
            </a:r>
            <a:r>
              <a:rPr lang="en-US" sz="2000" baseline="-25000">
                <a:latin typeface="Times New Roman" charset="0"/>
              </a:rPr>
              <a:t>3</a:t>
            </a:r>
            <a:r>
              <a:rPr lang="en-US" sz="2000">
                <a:latin typeface="Times New Roman" charset="0"/>
              </a:rPr>
              <a:t>,….</a:t>
            </a:r>
            <a:r>
              <a:rPr lang="en-US" sz="2000" i="1">
                <a:latin typeface="Times New Roman" charset="0"/>
              </a:rPr>
              <a:t>m</a:t>
            </a:r>
            <a:r>
              <a:rPr lang="en-US" sz="2000">
                <a:latin typeface="Times New Roman" charset="0"/>
              </a:rPr>
              <a:t>*</a:t>
            </a:r>
            <a:r>
              <a:rPr lang="en-US" sz="2000" baseline="-25000">
                <a:latin typeface="Times New Roman" charset="0"/>
              </a:rPr>
              <a:t>n</a:t>
            </a:r>
            <a:r>
              <a:rPr lang="en-US" sz="2000"/>
              <a:t> </a:t>
            </a:r>
          </a:p>
        </p:txBody>
      </p:sp>
      <p:sp>
        <p:nvSpPr>
          <p:cNvPr id="253983" name="AutoShape 31"/>
          <p:cNvSpPr>
            <a:spLocks noChangeArrowheads="1"/>
          </p:cNvSpPr>
          <p:nvPr/>
        </p:nvSpPr>
        <p:spPr bwMode="auto">
          <a:xfrm>
            <a:off x="5791200" y="1371600"/>
            <a:ext cx="685800" cy="304800"/>
          </a:xfrm>
          <a:prstGeom prst="leftArrow">
            <a:avLst>
              <a:gd name="adj1" fmla="val 50000"/>
              <a:gd name="adj2" fmla="val 56250"/>
            </a:avLst>
          </a:prstGeom>
          <a:solidFill>
            <a:schemeClr val="accent1"/>
          </a:solidFill>
          <a:ln w="9525">
            <a:solidFill>
              <a:schemeClr val="tx1"/>
            </a:solidFill>
            <a:miter lim="800000"/>
            <a:headEnd/>
            <a:tailEnd/>
          </a:ln>
        </p:spPr>
        <p:txBody>
          <a:bodyPr wrap="none" anchor="ctr"/>
          <a:lstStyle/>
          <a:p>
            <a:endParaRPr lang="en-US"/>
          </a:p>
        </p:txBody>
      </p:sp>
      <p:sp>
        <p:nvSpPr>
          <p:cNvPr id="253984" name="AutoShape 32"/>
          <p:cNvSpPr>
            <a:spLocks noChangeArrowheads="1"/>
          </p:cNvSpPr>
          <p:nvPr/>
        </p:nvSpPr>
        <p:spPr bwMode="auto">
          <a:xfrm>
            <a:off x="5791200" y="1981200"/>
            <a:ext cx="685800" cy="304800"/>
          </a:xfrm>
          <a:prstGeom prst="leftArrow">
            <a:avLst>
              <a:gd name="adj1" fmla="val 50000"/>
              <a:gd name="adj2" fmla="val 56250"/>
            </a:avLst>
          </a:prstGeom>
          <a:solidFill>
            <a:schemeClr val="accent1"/>
          </a:solidFill>
          <a:ln w="9525">
            <a:solidFill>
              <a:schemeClr val="tx1"/>
            </a:solidFill>
            <a:miter lim="800000"/>
            <a:headEnd/>
            <a:tailEnd/>
          </a:ln>
        </p:spPr>
        <p:txBody>
          <a:bodyPr wrap="none" anchor="ctr"/>
          <a:lstStyle/>
          <a:p>
            <a:endParaRPr lang="en-US"/>
          </a:p>
        </p:txBody>
      </p:sp>
      <p:sp>
        <p:nvSpPr>
          <p:cNvPr id="253986" name="Text Box 34"/>
          <p:cNvSpPr txBox="1">
            <a:spLocks noChangeArrowheads="1"/>
          </p:cNvSpPr>
          <p:nvPr/>
        </p:nvSpPr>
        <p:spPr bwMode="auto">
          <a:xfrm>
            <a:off x="6477000" y="1295400"/>
            <a:ext cx="2438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i="1">
                <a:latin typeface="Times New Roman" charset="0"/>
              </a:rPr>
              <a:t>m</a:t>
            </a:r>
            <a:r>
              <a:rPr lang="en-US" sz="2000">
                <a:latin typeface="Times New Roman" charset="0"/>
              </a:rPr>
              <a:t>*</a:t>
            </a:r>
            <a:r>
              <a:rPr lang="en-US" sz="2000" baseline="-25000">
                <a:latin typeface="Times New Roman" charset="0"/>
              </a:rPr>
              <a:t>1</a:t>
            </a:r>
            <a:r>
              <a:rPr lang="en-US" sz="2000">
                <a:latin typeface="Times New Roman" charset="0"/>
              </a:rPr>
              <a:t> ,</a:t>
            </a:r>
            <a:r>
              <a:rPr lang="en-US" sz="2000" i="1">
                <a:latin typeface="Times New Roman" charset="0"/>
              </a:rPr>
              <a:t>m</a:t>
            </a:r>
            <a:r>
              <a:rPr lang="en-US" sz="2000">
                <a:latin typeface="Times New Roman" charset="0"/>
              </a:rPr>
              <a:t>*</a:t>
            </a:r>
            <a:r>
              <a:rPr lang="en-US" sz="2000" baseline="-25000">
                <a:latin typeface="Times New Roman" charset="0"/>
              </a:rPr>
              <a:t>2</a:t>
            </a:r>
            <a:r>
              <a:rPr lang="en-US" sz="2000">
                <a:latin typeface="Times New Roman" charset="0"/>
              </a:rPr>
              <a:t> ,</a:t>
            </a:r>
            <a:r>
              <a:rPr lang="en-US" sz="2000" i="1">
                <a:latin typeface="Times New Roman" charset="0"/>
              </a:rPr>
              <a:t>m</a:t>
            </a:r>
            <a:r>
              <a:rPr lang="en-US" sz="2000">
                <a:latin typeface="Times New Roman" charset="0"/>
              </a:rPr>
              <a:t>*</a:t>
            </a:r>
            <a:r>
              <a:rPr lang="en-US" sz="2000" baseline="-25000">
                <a:latin typeface="Times New Roman" charset="0"/>
              </a:rPr>
              <a:t>3</a:t>
            </a:r>
            <a:r>
              <a:rPr lang="en-US" sz="2000">
                <a:latin typeface="Times New Roman" charset="0"/>
              </a:rPr>
              <a:t>,….</a:t>
            </a:r>
            <a:r>
              <a:rPr lang="en-US" sz="2000" i="1">
                <a:latin typeface="Times New Roman" charset="0"/>
              </a:rPr>
              <a:t>m</a:t>
            </a:r>
            <a:r>
              <a:rPr lang="en-US" sz="2000">
                <a:latin typeface="Times New Roman" charset="0"/>
              </a:rPr>
              <a:t>*</a:t>
            </a:r>
            <a:r>
              <a:rPr lang="en-US" sz="2000" baseline="-25000">
                <a:latin typeface="Times New Roman" charset="0"/>
              </a:rPr>
              <a:t>n</a:t>
            </a:r>
            <a:r>
              <a:rPr lang="en-US" sz="2000"/>
              <a:t> </a:t>
            </a:r>
          </a:p>
        </p:txBody>
      </p:sp>
      <p:sp>
        <p:nvSpPr>
          <p:cNvPr id="253987" name="AutoShape 35"/>
          <p:cNvSpPr>
            <a:spLocks noChangeArrowheads="1"/>
          </p:cNvSpPr>
          <p:nvPr/>
        </p:nvSpPr>
        <p:spPr bwMode="auto">
          <a:xfrm>
            <a:off x="5791200" y="1371600"/>
            <a:ext cx="685800" cy="304800"/>
          </a:xfrm>
          <a:prstGeom prst="leftArrow">
            <a:avLst>
              <a:gd name="adj1" fmla="val 50000"/>
              <a:gd name="adj2" fmla="val 56250"/>
            </a:avLst>
          </a:prstGeom>
          <a:solidFill>
            <a:schemeClr val="accent1"/>
          </a:solidFill>
          <a:ln w="9525">
            <a:solidFill>
              <a:schemeClr val="tx1"/>
            </a:solidFill>
            <a:miter lim="800000"/>
            <a:headEnd/>
            <a:tailEnd/>
          </a:ln>
        </p:spPr>
        <p:txBody>
          <a:bodyPr wrap="none" anchor="ctr"/>
          <a:lstStyle/>
          <a:p>
            <a:endParaRPr lang="en-US"/>
          </a:p>
        </p:txBody>
      </p:sp>
      <p:sp>
        <p:nvSpPr>
          <p:cNvPr id="253988" name="Text Box 36"/>
          <p:cNvSpPr txBox="1">
            <a:spLocks noChangeArrowheads="1"/>
          </p:cNvSpPr>
          <p:nvPr/>
        </p:nvSpPr>
        <p:spPr bwMode="auto">
          <a:xfrm>
            <a:off x="6477000" y="1905000"/>
            <a:ext cx="2438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i="1">
                <a:latin typeface="Times New Roman" charset="0"/>
              </a:rPr>
              <a:t>Eg</a:t>
            </a:r>
            <a:r>
              <a:rPr lang="en-US" sz="2000" baseline="-25000">
                <a:latin typeface="Times New Roman" charset="0"/>
              </a:rPr>
              <a:t>1</a:t>
            </a:r>
            <a:r>
              <a:rPr lang="en-US" sz="2000">
                <a:latin typeface="Times New Roman" charset="0"/>
              </a:rPr>
              <a:t> ,</a:t>
            </a:r>
            <a:r>
              <a:rPr lang="en-US" sz="2000" i="1">
                <a:latin typeface="Times New Roman" charset="0"/>
              </a:rPr>
              <a:t>Eg</a:t>
            </a:r>
            <a:r>
              <a:rPr lang="en-US" sz="2000" baseline="-25000">
                <a:latin typeface="Times New Roman" charset="0"/>
              </a:rPr>
              <a:t>2</a:t>
            </a:r>
            <a:r>
              <a:rPr lang="en-US" sz="2000">
                <a:latin typeface="Times New Roman" charset="0"/>
              </a:rPr>
              <a:t> ,</a:t>
            </a:r>
            <a:r>
              <a:rPr lang="en-US" sz="2000" i="1">
                <a:latin typeface="Times New Roman" charset="0"/>
              </a:rPr>
              <a:t>Eg</a:t>
            </a:r>
            <a:r>
              <a:rPr lang="en-US" sz="2000" baseline="-25000">
                <a:latin typeface="Times New Roman" charset="0"/>
              </a:rPr>
              <a:t>3</a:t>
            </a:r>
            <a:r>
              <a:rPr lang="en-US" sz="2000">
                <a:latin typeface="Times New Roman" charset="0"/>
              </a:rPr>
              <a:t>,….</a:t>
            </a:r>
            <a:r>
              <a:rPr lang="en-US" sz="2000" i="1">
                <a:latin typeface="Times New Roman" charset="0"/>
              </a:rPr>
              <a:t>Eg</a:t>
            </a:r>
            <a:r>
              <a:rPr lang="en-US" sz="2000" baseline="-25000">
                <a:latin typeface="Times New Roman" charset="0"/>
              </a:rPr>
              <a:t>n</a:t>
            </a:r>
            <a:r>
              <a:rPr lang="en-US" sz="2000"/>
              <a:t> </a:t>
            </a:r>
          </a:p>
        </p:txBody>
      </p:sp>
      <p:sp>
        <p:nvSpPr>
          <p:cNvPr id="253989" name="AutoShape 37"/>
          <p:cNvSpPr>
            <a:spLocks noChangeArrowheads="1"/>
          </p:cNvSpPr>
          <p:nvPr/>
        </p:nvSpPr>
        <p:spPr bwMode="auto">
          <a:xfrm>
            <a:off x="5791200" y="2819400"/>
            <a:ext cx="685800" cy="304800"/>
          </a:xfrm>
          <a:prstGeom prst="leftArrow">
            <a:avLst>
              <a:gd name="adj1" fmla="val 50000"/>
              <a:gd name="adj2" fmla="val 56250"/>
            </a:avLst>
          </a:prstGeom>
          <a:solidFill>
            <a:schemeClr val="accent1"/>
          </a:solidFill>
          <a:ln w="9525">
            <a:solidFill>
              <a:schemeClr val="tx1"/>
            </a:solidFill>
            <a:miter lim="800000"/>
            <a:headEnd/>
            <a:tailEnd/>
          </a:ln>
        </p:spPr>
        <p:txBody>
          <a:bodyPr wrap="none" anchor="ctr"/>
          <a:lstStyle/>
          <a:p>
            <a:endParaRPr lang="en-US"/>
          </a:p>
        </p:txBody>
      </p:sp>
      <p:sp>
        <p:nvSpPr>
          <p:cNvPr id="253990" name="AutoShape 38"/>
          <p:cNvSpPr>
            <a:spLocks noChangeArrowheads="1"/>
          </p:cNvSpPr>
          <p:nvPr/>
        </p:nvSpPr>
        <p:spPr bwMode="auto">
          <a:xfrm>
            <a:off x="5791200" y="1981200"/>
            <a:ext cx="685800" cy="304800"/>
          </a:xfrm>
          <a:prstGeom prst="leftArrow">
            <a:avLst>
              <a:gd name="adj1" fmla="val 50000"/>
              <a:gd name="adj2" fmla="val 56250"/>
            </a:avLst>
          </a:prstGeom>
          <a:solidFill>
            <a:schemeClr val="accent1"/>
          </a:solidFill>
          <a:ln w="9525">
            <a:solidFill>
              <a:schemeClr val="tx1"/>
            </a:solidFill>
            <a:miter lim="800000"/>
            <a:headEnd/>
            <a:tailEnd/>
          </a:ln>
        </p:spPr>
        <p:txBody>
          <a:bodyPr wrap="none" anchor="ctr"/>
          <a:lstStyle/>
          <a:p>
            <a:endParaRPr lang="en-US"/>
          </a:p>
        </p:txBody>
      </p:sp>
      <p:sp>
        <p:nvSpPr>
          <p:cNvPr id="253992" name="Text Box 40"/>
          <p:cNvSpPr txBox="1">
            <a:spLocks noChangeArrowheads="1"/>
          </p:cNvSpPr>
          <p:nvPr/>
        </p:nvSpPr>
        <p:spPr bwMode="auto">
          <a:xfrm>
            <a:off x="6477000" y="1295400"/>
            <a:ext cx="2438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i="1">
                <a:latin typeface="Times New Roman" charset="0"/>
              </a:rPr>
              <a:t>m</a:t>
            </a:r>
            <a:r>
              <a:rPr lang="en-US" sz="2000">
                <a:latin typeface="Times New Roman" charset="0"/>
              </a:rPr>
              <a:t>*</a:t>
            </a:r>
            <a:r>
              <a:rPr lang="en-US" sz="2000" baseline="-25000">
                <a:latin typeface="Times New Roman" charset="0"/>
              </a:rPr>
              <a:t>1</a:t>
            </a:r>
            <a:r>
              <a:rPr lang="en-US" sz="2000">
                <a:latin typeface="Times New Roman" charset="0"/>
              </a:rPr>
              <a:t> ,</a:t>
            </a:r>
            <a:r>
              <a:rPr lang="en-US" sz="2000" i="1">
                <a:latin typeface="Times New Roman" charset="0"/>
              </a:rPr>
              <a:t>m</a:t>
            </a:r>
            <a:r>
              <a:rPr lang="en-US" sz="2000">
                <a:latin typeface="Times New Roman" charset="0"/>
              </a:rPr>
              <a:t>*</a:t>
            </a:r>
            <a:r>
              <a:rPr lang="en-US" sz="2000" baseline="-25000">
                <a:latin typeface="Times New Roman" charset="0"/>
              </a:rPr>
              <a:t>2</a:t>
            </a:r>
            <a:r>
              <a:rPr lang="en-US" sz="2000">
                <a:latin typeface="Times New Roman" charset="0"/>
              </a:rPr>
              <a:t> ,</a:t>
            </a:r>
            <a:r>
              <a:rPr lang="en-US" sz="2000" i="1">
                <a:latin typeface="Times New Roman" charset="0"/>
              </a:rPr>
              <a:t>m</a:t>
            </a:r>
            <a:r>
              <a:rPr lang="en-US" sz="2000">
                <a:latin typeface="Times New Roman" charset="0"/>
              </a:rPr>
              <a:t>*</a:t>
            </a:r>
            <a:r>
              <a:rPr lang="en-US" sz="2000" baseline="-25000">
                <a:latin typeface="Times New Roman" charset="0"/>
              </a:rPr>
              <a:t>3</a:t>
            </a:r>
            <a:r>
              <a:rPr lang="en-US" sz="2000">
                <a:latin typeface="Times New Roman" charset="0"/>
              </a:rPr>
              <a:t>,….</a:t>
            </a:r>
            <a:r>
              <a:rPr lang="en-US" sz="2000" i="1">
                <a:latin typeface="Times New Roman" charset="0"/>
              </a:rPr>
              <a:t>m</a:t>
            </a:r>
            <a:r>
              <a:rPr lang="en-US" sz="2000">
                <a:latin typeface="Times New Roman" charset="0"/>
              </a:rPr>
              <a:t>*</a:t>
            </a:r>
            <a:r>
              <a:rPr lang="en-US" sz="2000" baseline="-25000">
                <a:latin typeface="Times New Roman" charset="0"/>
              </a:rPr>
              <a:t>n</a:t>
            </a:r>
            <a:r>
              <a:rPr lang="en-US" sz="2000"/>
              <a:t> </a:t>
            </a:r>
          </a:p>
        </p:txBody>
      </p:sp>
      <p:sp>
        <p:nvSpPr>
          <p:cNvPr id="253993" name="AutoShape 41"/>
          <p:cNvSpPr>
            <a:spLocks noChangeArrowheads="1"/>
          </p:cNvSpPr>
          <p:nvPr/>
        </p:nvSpPr>
        <p:spPr bwMode="auto">
          <a:xfrm>
            <a:off x="5791200" y="1371600"/>
            <a:ext cx="685800" cy="304800"/>
          </a:xfrm>
          <a:prstGeom prst="leftArrow">
            <a:avLst>
              <a:gd name="adj1" fmla="val 50000"/>
              <a:gd name="adj2" fmla="val 56250"/>
            </a:avLst>
          </a:prstGeom>
          <a:solidFill>
            <a:schemeClr val="accent1"/>
          </a:solidFill>
          <a:ln w="9525">
            <a:solidFill>
              <a:schemeClr val="tx1"/>
            </a:solidFill>
            <a:miter lim="800000"/>
            <a:headEnd/>
            <a:tailEnd/>
          </a:ln>
        </p:spPr>
        <p:txBody>
          <a:bodyPr wrap="none" anchor="ctr"/>
          <a:lstStyle/>
          <a:p>
            <a:endParaRPr lang="en-US"/>
          </a:p>
        </p:txBody>
      </p:sp>
      <p:sp>
        <p:nvSpPr>
          <p:cNvPr id="253995" name="Text Box 43"/>
          <p:cNvSpPr txBox="1">
            <a:spLocks noChangeArrowheads="1"/>
          </p:cNvSpPr>
          <p:nvPr/>
        </p:nvSpPr>
        <p:spPr bwMode="auto">
          <a:xfrm>
            <a:off x="6477000" y="1905000"/>
            <a:ext cx="2438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i="1">
                <a:latin typeface="Times New Roman" charset="0"/>
              </a:rPr>
              <a:t>Eg</a:t>
            </a:r>
            <a:r>
              <a:rPr lang="en-US" sz="2000" baseline="-25000">
                <a:latin typeface="Times New Roman" charset="0"/>
              </a:rPr>
              <a:t>1</a:t>
            </a:r>
            <a:r>
              <a:rPr lang="en-US" sz="2000">
                <a:latin typeface="Times New Roman" charset="0"/>
              </a:rPr>
              <a:t> ,</a:t>
            </a:r>
            <a:r>
              <a:rPr lang="en-US" sz="2000" i="1">
                <a:latin typeface="Times New Roman" charset="0"/>
              </a:rPr>
              <a:t>Eg</a:t>
            </a:r>
            <a:r>
              <a:rPr lang="en-US" sz="2000" baseline="-25000">
                <a:latin typeface="Times New Roman" charset="0"/>
              </a:rPr>
              <a:t>2</a:t>
            </a:r>
            <a:r>
              <a:rPr lang="en-US" sz="2000">
                <a:latin typeface="Times New Roman" charset="0"/>
              </a:rPr>
              <a:t> ,</a:t>
            </a:r>
            <a:r>
              <a:rPr lang="en-US" sz="2000" i="1">
                <a:latin typeface="Times New Roman" charset="0"/>
              </a:rPr>
              <a:t>Eg</a:t>
            </a:r>
            <a:r>
              <a:rPr lang="en-US" sz="2000" baseline="-25000">
                <a:latin typeface="Times New Roman" charset="0"/>
              </a:rPr>
              <a:t>3</a:t>
            </a:r>
            <a:r>
              <a:rPr lang="en-US" sz="2000">
                <a:latin typeface="Times New Roman" charset="0"/>
              </a:rPr>
              <a:t>,….</a:t>
            </a:r>
            <a:r>
              <a:rPr lang="en-US" sz="2000" i="1">
                <a:latin typeface="Times New Roman" charset="0"/>
              </a:rPr>
              <a:t>Eg</a:t>
            </a:r>
            <a:r>
              <a:rPr lang="en-US" sz="2000" baseline="-25000">
                <a:latin typeface="Times New Roman" charset="0"/>
              </a:rPr>
              <a:t>n</a:t>
            </a:r>
            <a:r>
              <a:rPr lang="en-US" sz="2000"/>
              <a:t> </a:t>
            </a:r>
          </a:p>
        </p:txBody>
      </p:sp>
      <p:sp>
        <p:nvSpPr>
          <p:cNvPr id="253997" name="AutoShape 45"/>
          <p:cNvSpPr>
            <a:spLocks noChangeArrowheads="1"/>
          </p:cNvSpPr>
          <p:nvPr/>
        </p:nvSpPr>
        <p:spPr bwMode="auto">
          <a:xfrm>
            <a:off x="5791200" y="1981200"/>
            <a:ext cx="685800" cy="304800"/>
          </a:xfrm>
          <a:prstGeom prst="leftArrow">
            <a:avLst>
              <a:gd name="adj1" fmla="val 50000"/>
              <a:gd name="adj2" fmla="val 56250"/>
            </a:avLst>
          </a:prstGeom>
          <a:solidFill>
            <a:schemeClr val="accent1"/>
          </a:solidFill>
          <a:ln w="9525">
            <a:solidFill>
              <a:schemeClr val="tx1"/>
            </a:solidFill>
            <a:miter lim="800000"/>
            <a:headEnd/>
            <a:tailEnd/>
          </a:ln>
        </p:spPr>
        <p:txBody>
          <a:bodyPr wrap="none" anchor="ctr"/>
          <a:lstStyle/>
          <a:p>
            <a:endParaRPr lang="en-US"/>
          </a:p>
        </p:txBody>
      </p:sp>
      <p:pic>
        <p:nvPicPr>
          <p:cNvPr id="253998" name="Object 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5672" y="981103"/>
            <a:ext cx="8794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99" name="Text Box 47"/>
          <p:cNvSpPr txBox="1">
            <a:spLocks noChangeArrowheads="1"/>
          </p:cNvSpPr>
          <p:nvPr/>
        </p:nvSpPr>
        <p:spPr bwMode="auto">
          <a:xfrm>
            <a:off x="6477000" y="1295400"/>
            <a:ext cx="2438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i="1">
                <a:latin typeface="Times New Roman" charset="0"/>
              </a:rPr>
              <a:t>m</a:t>
            </a:r>
            <a:r>
              <a:rPr lang="en-US" sz="2000">
                <a:latin typeface="Times New Roman" charset="0"/>
              </a:rPr>
              <a:t>*</a:t>
            </a:r>
            <a:r>
              <a:rPr lang="en-US" sz="2000" baseline="-25000">
                <a:latin typeface="Times New Roman" charset="0"/>
              </a:rPr>
              <a:t>1</a:t>
            </a:r>
            <a:r>
              <a:rPr lang="en-US" sz="2000">
                <a:latin typeface="Times New Roman" charset="0"/>
              </a:rPr>
              <a:t> ,</a:t>
            </a:r>
            <a:r>
              <a:rPr lang="en-US" sz="2000" i="1">
                <a:latin typeface="Times New Roman" charset="0"/>
              </a:rPr>
              <a:t>m</a:t>
            </a:r>
            <a:r>
              <a:rPr lang="en-US" sz="2000">
                <a:latin typeface="Times New Roman" charset="0"/>
              </a:rPr>
              <a:t>*</a:t>
            </a:r>
            <a:r>
              <a:rPr lang="en-US" sz="2000" baseline="-25000">
                <a:latin typeface="Times New Roman" charset="0"/>
              </a:rPr>
              <a:t>2</a:t>
            </a:r>
            <a:r>
              <a:rPr lang="en-US" sz="2000">
                <a:latin typeface="Times New Roman" charset="0"/>
              </a:rPr>
              <a:t> ,</a:t>
            </a:r>
            <a:r>
              <a:rPr lang="en-US" sz="2000" i="1">
                <a:latin typeface="Times New Roman" charset="0"/>
              </a:rPr>
              <a:t>m</a:t>
            </a:r>
            <a:r>
              <a:rPr lang="en-US" sz="2000">
                <a:latin typeface="Times New Roman" charset="0"/>
              </a:rPr>
              <a:t>*</a:t>
            </a:r>
            <a:r>
              <a:rPr lang="en-US" sz="2000" baseline="-25000">
                <a:latin typeface="Times New Roman" charset="0"/>
              </a:rPr>
              <a:t>3</a:t>
            </a:r>
            <a:r>
              <a:rPr lang="en-US" sz="2000">
                <a:latin typeface="Times New Roman" charset="0"/>
              </a:rPr>
              <a:t>,….</a:t>
            </a:r>
            <a:r>
              <a:rPr lang="en-US" sz="2000" i="1">
                <a:latin typeface="Times New Roman" charset="0"/>
              </a:rPr>
              <a:t>m</a:t>
            </a:r>
            <a:r>
              <a:rPr lang="en-US" sz="2000">
                <a:latin typeface="Times New Roman" charset="0"/>
              </a:rPr>
              <a:t>*</a:t>
            </a:r>
            <a:r>
              <a:rPr lang="en-US" sz="2000" baseline="-25000">
                <a:latin typeface="Times New Roman" charset="0"/>
              </a:rPr>
              <a:t>n</a:t>
            </a:r>
            <a:r>
              <a:rPr lang="en-US" sz="2000"/>
              <a:t> </a:t>
            </a:r>
          </a:p>
        </p:txBody>
      </p:sp>
      <p:sp>
        <p:nvSpPr>
          <p:cNvPr id="254000" name="AutoShape 48"/>
          <p:cNvSpPr>
            <a:spLocks noChangeArrowheads="1"/>
          </p:cNvSpPr>
          <p:nvPr/>
        </p:nvSpPr>
        <p:spPr bwMode="auto">
          <a:xfrm>
            <a:off x="5791200" y="1371600"/>
            <a:ext cx="685800" cy="304800"/>
          </a:xfrm>
          <a:prstGeom prst="leftArrow">
            <a:avLst>
              <a:gd name="adj1" fmla="val 50000"/>
              <a:gd name="adj2" fmla="val 56250"/>
            </a:avLst>
          </a:prstGeom>
          <a:solidFill>
            <a:schemeClr val="accent1"/>
          </a:solidFill>
          <a:ln w="9525">
            <a:solidFill>
              <a:schemeClr val="tx1"/>
            </a:solidFill>
            <a:miter lim="800000"/>
            <a:headEnd/>
            <a:tailEnd/>
          </a:ln>
        </p:spPr>
        <p:txBody>
          <a:bodyPr wrap="none" anchor="ctr"/>
          <a:lstStyle/>
          <a:p>
            <a:endParaRPr lang="en-US"/>
          </a:p>
        </p:txBody>
      </p:sp>
      <p:graphicFrame>
        <p:nvGraphicFramePr>
          <p:cNvPr id="4" name="Object 3"/>
          <p:cNvGraphicFramePr>
            <a:graphicFrameLocks noGrp="1" noChangeAspect="1"/>
          </p:cNvGraphicFramePr>
          <p:nvPr/>
        </p:nvGraphicFramePr>
        <p:xfrm>
          <a:off x="0" y="1374775"/>
          <a:ext cx="4800600" cy="2312988"/>
        </p:xfrm>
        <a:graphic>
          <a:graphicData uri="http://schemas.openxmlformats.org/presentationml/2006/ole">
            <mc:AlternateContent xmlns:mc="http://schemas.openxmlformats.org/markup-compatibility/2006">
              <mc:Choice xmlns:v="urn:schemas-microsoft-com:vml" Requires="v">
                <p:oleObj spid="_x0000_s68701" name="Equation" r:id="rId7" imgW="2425700" imgH="1168400" progId="Equation.3">
                  <p:embed/>
                </p:oleObj>
              </mc:Choice>
              <mc:Fallback>
                <p:oleObj name="Equation" r:id="rId7" imgW="2425700" imgH="1168400" progId="Equation.3">
                  <p:embed/>
                  <p:pic>
                    <p:nvPicPr>
                      <p:cNvPr id="0" name="Object 4"/>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374775"/>
                        <a:ext cx="4800600"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 name="Slide Number Placeholder 2"/>
          <p:cNvSpPr txBox="1">
            <a:spLocks/>
          </p:cNvSpPr>
          <p:nvPr/>
        </p:nvSpPr>
        <p:spPr>
          <a:xfrm>
            <a:off x="7924800" y="6497638"/>
            <a:ext cx="533400" cy="24447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56C026-86B1-4591-95D2-66DC0082D902}" type="slidenum">
              <a:rPr lang="en-US" altLang="ko-KR" smtClean="0"/>
              <a:pPr>
                <a:defRPr/>
              </a:pPr>
              <a:t>21</a:t>
            </a:fld>
            <a:endParaRPr lang="en-US" altLang="ko-KR" dirty="0"/>
          </a:p>
        </p:txBody>
      </p:sp>
    </p:spTree>
    <p:custDataLst>
      <p:tags r:id="rId2"/>
    </p:custDataLst>
    <p:extLst>
      <p:ext uri="{BB962C8B-B14F-4D97-AF65-F5344CB8AC3E}">
        <p14:creationId xmlns:p14="http://schemas.microsoft.com/office/powerpoint/2010/main" val="2443129833"/>
      </p:ext>
    </p:extLst>
  </p:cSld>
  <p:clrMapOvr>
    <a:masterClrMapping/>
  </p:clrMapOvr>
  <p:transition advTm="116419">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53957"/>
                                        </p:tgtEl>
                                        <p:attrNameLst>
                                          <p:attrName>style.visibility</p:attrName>
                                        </p:attrNameLst>
                                      </p:cBhvr>
                                      <p:to>
                                        <p:strVal val="visible"/>
                                      </p:to>
                                    </p:set>
                                    <p:animEffect transition="in" filter="blinds(horizontal)">
                                      <p:cBhvr>
                                        <p:cTn id="12" dur="500"/>
                                        <p:tgtEl>
                                          <p:spTgt spid="25395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53967"/>
                                        </p:tgtEl>
                                        <p:attrNameLst>
                                          <p:attrName>style.visibility</p:attrName>
                                        </p:attrNameLst>
                                      </p:cBhvr>
                                      <p:to>
                                        <p:strVal val="visible"/>
                                      </p:to>
                                    </p:set>
                                    <p:animEffect transition="in" filter="blinds(horizontal)">
                                      <p:cBhvr>
                                        <p:cTn id="15" dur="500"/>
                                        <p:tgtEl>
                                          <p:spTgt spid="25396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53968"/>
                                        </p:tgtEl>
                                        <p:attrNameLst>
                                          <p:attrName>style.visibility</p:attrName>
                                        </p:attrNameLst>
                                      </p:cBhvr>
                                      <p:to>
                                        <p:strVal val="visible"/>
                                      </p:to>
                                    </p:set>
                                    <p:animEffect transition="in" filter="blinds(horizontal)">
                                      <p:cBhvr>
                                        <p:cTn id="18" dur="500"/>
                                        <p:tgtEl>
                                          <p:spTgt spid="25396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53969"/>
                                        </p:tgtEl>
                                        <p:attrNameLst>
                                          <p:attrName>style.visibility</p:attrName>
                                        </p:attrNameLst>
                                      </p:cBhvr>
                                      <p:to>
                                        <p:strVal val="visible"/>
                                      </p:to>
                                    </p:set>
                                    <p:animEffect transition="in" filter="blinds(horizontal)">
                                      <p:cBhvr>
                                        <p:cTn id="21" dur="500"/>
                                        <p:tgtEl>
                                          <p:spTgt spid="253969"/>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53970"/>
                                        </p:tgtEl>
                                        <p:attrNameLst>
                                          <p:attrName>style.visibility</p:attrName>
                                        </p:attrNameLst>
                                      </p:cBhvr>
                                      <p:to>
                                        <p:strVal val="visible"/>
                                      </p:to>
                                    </p:set>
                                    <p:animEffect transition="in" filter="blinds(horizontal)">
                                      <p:cBhvr>
                                        <p:cTn id="24" dur="500"/>
                                        <p:tgtEl>
                                          <p:spTgt spid="253970"/>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53971"/>
                                        </p:tgtEl>
                                        <p:attrNameLst>
                                          <p:attrName>style.visibility</p:attrName>
                                        </p:attrNameLst>
                                      </p:cBhvr>
                                      <p:to>
                                        <p:strVal val="visible"/>
                                      </p:to>
                                    </p:set>
                                    <p:animEffect transition="in" filter="blinds(horizontal)">
                                      <p:cBhvr>
                                        <p:cTn id="27" dur="500"/>
                                        <p:tgtEl>
                                          <p:spTgt spid="253971"/>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53972"/>
                                        </p:tgtEl>
                                        <p:attrNameLst>
                                          <p:attrName>style.visibility</p:attrName>
                                        </p:attrNameLst>
                                      </p:cBhvr>
                                      <p:to>
                                        <p:strVal val="visible"/>
                                      </p:to>
                                    </p:set>
                                    <p:animEffect transition="in" filter="blinds(horizontal)">
                                      <p:cBhvr>
                                        <p:cTn id="30" dur="500"/>
                                        <p:tgtEl>
                                          <p:spTgt spid="253972"/>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53975"/>
                                        </p:tgtEl>
                                        <p:attrNameLst>
                                          <p:attrName>style.visibility</p:attrName>
                                        </p:attrNameLst>
                                      </p:cBhvr>
                                      <p:to>
                                        <p:strVal val="visible"/>
                                      </p:to>
                                    </p:set>
                                    <p:animEffect transition="in" filter="blinds(horizontal)">
                                      <p:cBhvr>
                                        <p:cTn id="33" dur="500"/>
                                        <p:tgtEl>
                                          <p:spTgt spid="253975"/>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53976"/>
                                        </p:tgtEl>
                                        <p:attrNameLst>
                                          <p:attrName>style.visibility</p:attrName>
                                        </p:attrNameLst>
                                      </p:cBhvr>
                                      <p:to>
                                        <p:strVal val="visible"/>
                                      </p:to>
                                    </p:set>
                                    <p:animEffect transition="in" filter="blinds(horizontal)">
                                      <p:cBhvr>
                                        <p:cTn id="36" dur="500"/>
                                        <p:tgtEl>
                                          <p:spTgt spid="253976"/>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253977"/>
                                        </p:tgtEl>
                                        <p:attrNameLst>
                                          <p:attrName>style.visibility</p:attrName>
                                        </p:attrNameLst>
                                      </p:cBhvr>
                                      <p:to>
                                        <p:strVal val="visible"/>
                                      </p:to>
                                    </p:set>
                                    <p:animEffect transition="in" filter="blinds(horizontal)">
                                      <p:cBhvr>
                                        <p:cTn id="39" dur="500"/>
                                        <p:tgtEl>
                                          <p:spTgt spid="253977"/>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53978"/>
                                        </p:tgtEl>
                                        <p:attrNameLst>
                                          <p:attrName>style.visibility</p:attrName>
                                        </p:attrNameLst>
                                      </p:cBhvr>
                                      <p:to>
                                        <p:strVal val="visible"/>
                                      </p:to>
                                    </p:set>
                                    <p:animEffect transition="in" filter="blinds(horizontal)">
                                      <p:cBhvr>
                                        <p:cTn id="42" dur="500"/>
                                        <p:tgtEl>
                                          <p:spTgt spid="253978"/>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53979"/>
                                        </p:tgtEl>
                                        <p:attrNameLst>
                                          <p:attrName>style.visibility</p:attrName>
                                        </p:attrNameLst>
                                      </p:cBhvr>
                                      <p:to>
                                        <p:strVal val="visible"/>
                                      </p:to>
                                    </p:set>
                                    <p:animEffect transition="in" filter="blinds(horizontal)">
                                      <p:cBhvr>
                                        <p:cTn id="45" dur="500"/>
                                        <p:tgtEl>
                                          <p:spTgt spid="253979"/>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253982"/>
                                        </p:tgtEl>
                                        <p:attrNameLst>
                                          <p:attrName>style.visibility</p:attrName>
                                        </p:attrNameLst>
                                      </p:cBhvr>
                                      <p:to>
                                        <p:strVal val="visible"/>
                                      </p:to>
                                    </p:set>
                                    <p:animEffect transition="in" filter="blinds(horizontal)">
                                      <p:cBhvr>
                                        <p:cTn id="48" dur="500"/>
                                        <p:tgtEl>
                                          <p:spTgt spid="253982"/>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253983"/>
                                        </p:tgtEl>
                                        <p:attrNameLst>
                                          <p:attrName>style.visibility</p:attrName>
                                        </p:attrNameLst>
                                      </p:cBhvr>
                                      <p:to>
                                        <p:strVal val="visible"/>
                                      </p:to>
                                    </p:set>
                                    <p:animEffect transition="in" filter="blinds(horizontal)">
                                      <p:cBhvr>
                                        <p:cTn id="51" dur="500"/>
                                        <p:tgtEl>
                                          <p:spTgt spid="253983"/>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253984"/>
                                        </p:tgtEl>
                                        <p:attrNameLst>
                                          <p:attrName>style.visibility</p:attrName>
                                        </p:attrNameLst>
                                      </p:cBhvr>
                                      <p:to>
                                        <p:strVal val="visible"/>
                                      </p:to>
                                    </p:set>
                                    <p:animEffect transition="in" filter="blinds(horizontal)">
                                      <p:cBhvr>
                                        <p:cTn id="54" dur="500"/>
                                        <p:tgtEl>
                                          <p:spTgt spid="253984"/>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253986"/>
                                        </p:tgtEl>
                                        <p:attrNameLst>
                                          <p:attrName>style.visibility</p:attrName>
                                        </p:attrNameLst>
                                      </p:cBhvr>
                                      <p:to>
                                        <p:strVal val="visible"/>
                                      </p:to>
                                    </p:set>
                                    <p:animEffect transition="in" filter="blinds(horizontal)">
                                      <p:cBhvr>
                                        <p:cTn id="57" dur="500"/>
                                        <p:tgtEl>
                                          <p:spTgt spid="253986"/>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253987"/>
                                        </p:tgtEl>
                                        <p:attrNameLst>
                                          <p:attrName>style.visibility</p:attrName>
                                        </p:attrNameLst>
                                      </p:cBhvr>
                                      <p:to>
                                        <p:strVal val="visible"/>
                                      </p:to>
                                    </p:set>
                                    <p:animEffect transition="in" filter="blinds(horizontal)">
                                      <p:cBhvr>
                                        <p:cTn id="60" dur="500"/>
                                        <p:tgtEl>
                                          <p:spTgt spid="253987"/>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253988"/>
                                        </p:tgtEl>
                                        <p:attrNameLst>
                                          <p:attrName>style.visibility</p:attrName>
                                        </p:attrNameLst>
                                      </p:cBhvr>
                                      <p:to>
                                        <p:strVal val="visible"/>
                                      </p:to>
                                    </p:set>
                                    <p:animEffect transition="in" filter="blinds(horizontal)">
                                      <p:cBhvr>
                                        <p:cTn id="63" dur="500"/>
                                        <p:tgtEl>
                                          <p:spTgt spid="253988"/>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253989"/>
                                        </p:tgtEl>
                                        <p:attrNameLst>
                                          <p:attrName>style.visibility</p:attrName>
                                        </p:attrNameLst>
                                      </p:cBhvr>
                                      <p:to>
                                        <p:strVal val="visible"/>
                                      </p:to>
                                    </p:set>
                                    <p:animEffect transition="in" filter="blinds(horizontal)">
                                      <p:cBhvr>
                                        <p:cTn id="66" dur="500"/>
                                        <p:tgtEl>
                                          <p:spTgt spid="253989"/>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253990"/>
                                        </p:tgtEl>
                                        <p:attrNameLst>
                                          <p:attrName>style.visibility</p:attrName>
                                        </p:attrNameLst>
                                      </p:cBhvr>
                                      <p:to>
                                        <p:strVal val="visible"/>
                                      </p:to>
                                    </p:set>
                                    <p:animEffect transition="in" filter="blinds(horizontal)">
                                      <p:cBhvr>
                                        <p:cTn id="69" dur="500"/>
                                        <p:tgtEl>
                                          <p:spTgt spid="253990"/>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253992"/>
                                        </p:tgtEl>
                                        <p:attrNameLst>
                                          <p:attrName>style.visibility</p:attrName>
                                        </p:attrNameLst>
                                      </p:cBhvr>
                                      <p:to>
                                        <p:strVal val="visible"/>
                                      </p:to>
                                    </p:set>
                                    <p:animEffect transition="in" filter="blinds(horizontal)">
                                      <p:cBhvr>
                                        <p:cTn id="72" dur="500"/>
                                        <p:tgtEl>
                                          <p:spTgt spid="253992"/>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253993"/>
                                        </p:tgtEl>
                                        <p:attrNameLst>
                                          <p:attrName>style.visibility</p:attrName>
                                        </p:attrNameLst>
                                      </p:cBhvr>
                                      <p:to>
                                        <p:strVal val="visible"/>
                                      </p:to>
                                    </p:set>
                                    <p:animEffect transition="in" filter="blinds(horizontal)">
                                      <p:cBhvr>
                                        <p:cTn id="75" dur="500"/>
                                        <p:tgtEl>
                                          <p:spTgt spid="253993"/>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253995"/>
                                        </p:tgtEl>
                                        <p:attrNameLst>
                                          <p:attrName>style.visibility</p:attrName>
                                        </p:attrNameLst>
                                      </p:cBhvr>
                                      <p:to>
                                        <p:strVal val="visible"/>
                                      </p:to>
                                    </p:set>
                                    <p:animEffect transition="in" filter="blinds(horizontal)">
                                      <p:cBhvr>
                                        <p:cTn id="78" dur="500"/>
                                        <p:tgtEl>
                                          <p:spTgt spid="253995"/>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253997"/>
                                        </p:tgtEl>
                                        <p:attrNameLst>
                                          <p:attrName>style.visibility</p:attrName>
                                        </p:attrNameLst>
                                      </p:cBhvr>
                                      <p:to>
                                        <p:strVal val="visible"/>
                                      </p:to>
                                    </p:set>
                                    <p:animEffect transition="in" filter="blinds(horizontal)">
                                      <p:cBhvr>
                                        <p:cTn id="81" dur="500"/>
                                        <p:tgtEl>
                                          <p:spTgt spid="253997"/>
                                        </p:tgtEl>
                                      </p:cBhvr>
                                    </p:animEffect>
                                  </p:childTnLst>
                                </p:cTn>
                              </p:par>
                              <p:par>
                                <p:cTn id="82" presetID="3" presetClass="entr" presetSubtype="10" fill="hold" nodeType="withEffect">
                                  <p:stCondLst>
                                    <p:cond delay="0"/>
                                  </p:stCondLst>
                                  <p:childTnLst>
                                    <p:set>
                                      <p:cBhvr>
                                        <p:cTn id="83" dur="1" fill="hold">
                                          <p:stCondLst>
                                            <p:cond delay="0"/>
                                          </p:stCondLst>
                                        </p:cTn>
                                        <p:tgtEl>
                                          <p:spTgt spid="253998"/>
                                        </p:tgtEl>
                                        <p:attrNameLst>
                                          <p:attrName>style.visibility</p:attrName>
                                        </p:attrNameLst>
                                      </p:cBhvr>
                                      <p:to>
                                        <p:strVal val="visible"/>
                                      </p:to>
                                    </p:set>
                                    <p:animEffect transition="in" filter="blinds(horizontal)">
                                      <p:cBhvr>
                                        <p:cTn id="84" dur="500"/>
                                        <p:tgtEl>
                                          <p:spTgt spid="253998"/>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253999"/>
                                        </p:tgtEl>
                                        <p:attrNameLst>
                                          <p:attrName>style.visibility</p:attrName>
                                        </p:attrNameLst>
                                      </p:cBhvr>
                                      <p:to>
                                        <p:strVal val="visible"/>
                                      </p:to>
                                    </p:set>
                                    <p:animEffect transition="in" filter="blinds(horizontal)">
                                      <p:cBhvr>
                                        <p:cTn id="87" dur="500"/>
                                        <p:tgtEl>
                                          <p:spTgt spid="253999"/>
                                        </p:tgtEl>
                                      </p:cBhvr>
                                    </p:animEffect>
                                  </p:childTnLst>
                                </p:cTn>
                              </p:par>
                              <p:par>
                                <p:cTn id="88" presetID="3" presetClass="entr" presetSubtype="10" fill="hold" grpId="0" nodeType="withEffect">
                                  <p:stCondLst>
                                    <p:cond delay="0"/>
                                  </p:stCondLst>
                                  <p:childTnLst>
                                    <p:set>
                                      <p:cBhvr>
                                        <p:cTn id="89" dur="1" fill="hold">
                                          <p:stCondLst>
                                            <p:cond delay="0"/>
                                          </p:stCondLst>
                                        </p:cTn>
                                        <p:tgtEl>
                                          <p:spTgt spid="254000"/>
                                        </p:tgtEl>
                                        <p:attrNameLst>
                                          <p:attrName>style.visibility</p:attrName>
                                        </p:attrNameLst>
                                      </p:cBhvr>
                                      <p:to>
                                        <p:strVal val="visible"/>
                                      </p:to>
                                    </p:set>
                                    <p:animEffect transition="in" filter="blinds(horizontal)">
                                      <p:cBhvr>
                                        <p:cTn id="90" dur="500"/>
                                        <p:tgtEl>
                                          <p:spTgt spid="254000"/>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ntr" presetSubtype="10" fill="hold" grpId="0" nodeType="clickEffect">
                                  <p:stCondLst>
                                    <p:cond delay="0"/>
                                  </p:stCondLst>
                                  <p:childTnLst>
                                    <p:set>
                                      <p:cBhvr>
                                        <p:cTn id="94" dur="1" fill="hold">
                                          <p:stCondLst>
                                            <p:cond delay="0"/>
                                          </p:stCondLst>
                                        </p:cTn>
                                        <p:tgtEl>
                                          <p:spTgt spid="253980"/>
                                        </p:tgtEl>
                                        <p:attrNameLst>
                                          <p:attrName>style.visibility</p:attrName>
                                        </p:attrNameLst>
                                      </p:cBhvr>
                                      <p:to>
                                        <p:strVal val="visible"/>
                                      </p:to>
                                    </p:set>
                                    <p:animEffect transition="in" filter="blinds(horizontal)">
                                      <p:cBhvr>
                                        <p:cTn id="95" dur="500"/>
                                        <p:tgtEl>
                                          <p:spTgt spid="253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67" grpId="0" animBg="1"/>
      <p:bldP spid="253968" grpId="0" animBg="1"/>
      <p:bldP spid="253969" grpId="0" animBg="1"/>
      <p:bldP spid="253970" grpId="0" animBg="1"/>
      <p:bldP spid="253971" grpId="0" animBg="1"/>
      <p:bldP spid="253972" grpId="0" animBg="1"/>
      <p:bldP spid="253975" grpId="0" animBg="1"/>
      <p:bldP spid="253976" grpId="0" animBg="1"/>
      <p:bldP spid="253977" grpId="0" animBg="1"/>
      <p:bldP spid="253978" grpId="0" animBg="1"/>
      <p:bldP spid="253979" grpId="0" animBg="1"/>
      <p:bldP spid="253980" grpId="0"/>
      <p:bldP spid="253982" grpId="0" animBg="1"/>
      <p:bldP spid="253983" grpId="0" animBg="1"/>
      <p:bldP spid="253984" grpId="0" animBg="1"/>
      <p:bldP spid="253986" grpId="0" animBg="1"/>
      <p:bldP spid="253987" grpId="0" animBg="1"/>
      <p:bldP spid="253988" grpId="0" animBg="1"/>
      <p:bldP spid="253989" grpId="0" animBg="1"/>
      <p:bldP spid="253990" grpId="0" animBg="1"/>
      <p:bldP spid="253992" grpId="0" animBg="1"/>
      <p:bldP spid="253993" grpId="0" animBg="1"/>
      <p:bldP spid="253995" grpId="0" animBg="1"/>
      <p:bldP spid="253997" grpId="0" animBg="1"/>
      <p:bldP spid="253999" grpId="0" animBg="1"/>
      <p:bldP spid="25400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5" name="Rectangle 3"/>
          <p:cNvSpPr>
            <a:spLocks noChangeArrowheads="1"/>
          </p:cNvSpPr>
          <p:nvPr/>
        </p:nvSpPr>
        <p:spPr bwMode="auto">
          <a:xfrm>
            <a:off x="3352800" y="2209800"/>
            <a:ext cx="2286000" cy="1219200"/>
          </a:xfrm>
          <a:prstGeom prst="rect">
            <a:avLst/>
          </a:prstGeom>
          <a:solidFill>
            <a:schemeClr val="bg1"/>
          </a:solidFill>
          <a:ln w="9525">
            <a:solidFill>
              <a:schemeClr val="tx1"/>
            </a:solidFill>
            <a:miter lim="800000"/>
            <a:headEnd/>
            <a:tailEnd/>
          </a:ln>
        </p:spPr>
        <p:txBody>
          <a:bodyPr wrap="none" anchor="ctr"/>
          <a:lstStyle/>
          <a:p>
            <a:pPr algn="ctr"/>
            <a:r>
              <a:rPr lang="en-US"/>
              <a:t>Solve [H]{</a:t>
            </a:r>
            <a:r>
              <a:rPr lang="el-GR" i="1"/>
              <a:t>Ψ</a:t>
            </a:r>
            <a:r>
              <a:rPr lang="en-US"/>
              <a:t>}= E{</a:t>
            </a:r>
            <a:r>
              <a:rPr lang="el-GR" i="1"/>
              <a:t>Ψ</a:t>
            </a:r>
            <a:r>
              <a:rPr lang="en-US" i="1"/>
              <a:t>}</a:t>
            </a:r>
            <a:endParaRPr lang="el-GR" i="1"/>
          </a:p>
        </p:txBody>
      </p:sp>
      <p:sp>
        <p:nvSpPr>
          <p:cNvPr id="264196" name="AutoShape 4"/>
          <p:cNvSpPr>
            <a:spLocks noChangeArrowheads="1"/>
          </p:cNvSpPr>
          <p:nvPr/>
        </p:nvSpPr>
        <p:spPr bwMode="auto">
          <a:xfrm>
            <a:off x="5638800" y="2514600"/>
            <a:ext cx="3124200" cy="762000"/>
          </a:xfrm>
          <a:prstGeom prst="rightArrow">
            <a:avLst>
              <a:gd name="adj1" fmla="val 50000"/>
              <a:gd name="adj2" fmla="val 102500"/>
            </a:avLst>
          </a:prstGeom>
          <a:solidFill>
            <a:schemeClr val="bg1"/>
          </a:solidFill>
          <a:ln w="9525">
            <a:solidFill>
              <a:schemeClr val="tx1"/>
            </a:solidFill>
            <a:miter lim="800000"/>
            <a:headEnd/>
            <a:tailEnd/>
          </a:ln>
        </p:spPr>
        <p:txBody>
          <a:bodyPr wrap="none" anchor="ctr"/>
          <a:lstStyle/>
          <a:p>
            <a:pPr algn="ctr"/>
            <a:r>
              <a:rPr lang="en-US"/>
              <a:t>Outputs (Band structure)</a:t>
            </a:r>
          </a:p>
        </p:txBody>
      </p:sp>
      <p:sp>
        <p:nvSpPr>
          <p:cNvPr id="264197" name="AutoShape 5"/>
          <p:cNvSpPr>
            <a:spLocks noChangeArrowheads="1"/>
          </p:cNvSpPr>
          <p:nvPr/>
        </p:nvSpPr>
        <p:spPr bwMode="auto">
          <a:xfrm>
            <a:off x="152400" y="2438400"/>
            <a:ext cx="3124200" cy="762000"/>
          </a:xfrm>
          <a:prstGeom prst="rightArrow">
            <a:avLst>
              <a:gd name="adj1" fmla="val 50000"/>
              <a:gd name="adj2" fmla="val 102500"/>
            </a:avLst>
          </a:prstGeom>
          <a:solidFill>
            <a:schemeClr val="bg1"/>
          </a:solidFill>
          <a:ln w="9525">
            <a:solidFill>
              <a:schemeClr val="tx1"/>
            </a:solidFill>
            <a:miter lim="800000"/>
            <a:headEnd/>
            <a:tailEnd/>
          </a:ln>
        </p:spPr>
        <p:txBody>
          <a:bodyPr wrap="none" anchor="ctr"/>
          <a:lstStyle/>
          <a:p>
            <a:pPr algn="ctr"/>
            <a:r>
              <a:rPr lang="en-US"/>
              <a:t>Inputs (Hamiltonian Terms)</a:t>
            </a:r>
          </a:p>
        </p:txBody>
      </p:sp>
      <p:sp>
        <p:nvSpPr>
          <p:cNvPr id="264198" name="Rectangle 6"/>
          <p:cNvSpPr>
            <a:spLocks noChangeArrowheads="1"/>
          </p:cNvSpPr>
          <p:nvPr/>
        </p:nvSpPr>
        <p:spPr bwMode="auto">
          <a:xfrm>
            <a:off x="3276600" y="4343400"/>
            <a:ext cx="2438400" cy="1219200"/>
          </a:xfrm>
          <a:prstGeom prst="rect">
            <a:avLst/>
          </a:prstGeom>
          <a:solidFill>
            <a:schemeClr val="bg1"/>
          </a:solidFill>
          <a:ln w="9525">
            <a:solidFill>
              <a:schemeClr val="tx1"/>
            </a:solidFill>
            <a:miter lim="800000"/>
            <a:headEnd/>
            <a:tailEnd/>
          </a:ln>
        </p:spPr>
        <p:txBody>
          <a:bodyPr wrap="none" anchor="ctr"/>
          <a:lstStyle/>
          <a:p>
            <a:pPr algn="ctr"/>
            <a:r>
              <a:rPr lang="en-US"/>
              <a:t>Optimization Algorithm</a:t>
            </a:r>
          </a:p>
        </p:txBody>
      </p:sp>
      <p:sp>
        <p:nvSpPr>
          <p:cNvPr id="264199" name="AutoShape 7"/>
          <p:cNvSpPr>
            <a:spLocks noChangeArrowheads="1"/>
          </p:cNvSpPr>
          <p:nvPr/>
        </p:nvSpPr>
        <p:spPr bwMode="auto">
          <a:xfrm rot="-5400000">
            <a:off x="1181100" y="3086100"/>
            <a:ext cx="2209800" cy="19812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3750 h 21600"/>
              <a:gd name="T14" fmla="*/ 19442 w 21600"/>
              <a:gd name="T15" fmla="*/ 8408 h 21600"/>
            </a:gdLst>
            <a:ahLst/>
            <a:cxnLst>
              <a:cxn ang="T8">
                <a:pos x="T0" y="T1"/>
              </a:cxn>
              <a:cxn ang="T9">
                <a:pos x="T2" y="T3"/>
              </a:cxn>
              <a:cxn ang="T10">
                <a:pos x="T4" y="T5"/>
              </a:cxn>
              <a:cxn ang="T11">
                <a:pos x="T6" y="T7"/>
              </a:cxn>
            </a:cxnLst>
            <a:rect l="T12" t="T13" r="T14" b="T15"/>
            <a:pathLst>
              <a:path w="21600" h="21600">
                <a:moveTo>
                  <a:pt x="21600" y="6079"/>
                </a:moveTo>
                <a:lnTo>
                  <a:pt x="15967" y="0"/>
                </a:lnTo>
                <a:lnTo>
                  <a:pt x="15967" y="3750"/>
                </a:lnTo>
                <a:lnTo>
                  <a:pt x="12427" y="3750"/>
                </a:lnTo>
                <a:cubicBezTo>
                  <a:pt x="5564" y="3750"/>
                  <a:pt x="0" y="7514"/>
                  <a:pt x="0" y="12158"/>
                </a:cubicBezTo>
                <a:lnTo>
                  <a:pt x="0" y="21600"/>
                </a:lnTo>
                <a:lnTo>
                  <a:pt x="4761" y="21600"/>
                </a:lnTo>
                <a:lnTo>
                  <a:pt x="4761" y="12158"/>
                </a:lnTo>
                <a:cubicBezTo>
                  <a:pt x="4761" y="10087"/>
                  <a:pt x="8193" y="8408"/>
                  <a:pt x="12427" y="8408"/>
                </a:cubicBezTo>
                <a:lnTo>
                  <a:pt x="15967" y="8408"/>
                </a:lnTo>
                <a:lnTo>
                  <a:pt x="15967" y="12158"/>
                </a:lnTo>
                <a:close/>
              </a:path>
            </a:pathLst>
          </a:custGeom>
          <a:solidFill>
            <a:schemeClr val="bg1"/>
          </a:solidFill>
          <a:ln w="9525">
            <a:solidFill>
              <a:schemeClr val="tx1"/>
            </a:solidFill>
            <a:miter lim="800000"/>
            <a:headEnd/>
            <a:tailEnd/>
          </a:ln>
        </p:spPr>
        <p:txBody>
          <a:bodyPr vert="eaVert" wrap="none"/>
          <a:lstStyle/>
          <a:p>
            <a:pPr algn="ctr"/>
            <a:r>
              <a:rPr lang="en-US"/>
              <a:t>Modify</a:t>
            </a:r>
          </a:p>
        </p:txBody>
      </p:sp>
      <p:sp>
        <p:nvSpPr>
          <p:cNvPr id="264200" name="AutoShape 8"/>
          <p:cNvSpPr>
            <a:spLocks noChangeArrowheads="1"/>
          </p:cNvSpPr>
          <p:nvPr/>
        </p:nvSpPr>
        <p:spPr bwMode="auto">
          <a:xfrm rot="10800000">
            <a:off x="5715000" y="3124200"/>
            <a:ext cx="2133600" cy="2438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3750 h 21600"/>
              <a:gd name="T14" fmla="*/ 19442 w 21600"/>
              <a:gd name="T15" fmla="*/ 8408 h 21600"/>
            </a:gdLst>
            <a:ahLst/>
            <a:cxnLst>
              <a:cxn ang="T8">
                <a:pos x="T0" y="T1"/>
              </a:cxn>
              <a:cxn ang="T9">
                <a:pos x="T2" y="T3"/>
              </a:cxn>
              <a:cxn ang="T10">
                <a:pos x="T4" y="T5"/>
              </a:cxn>
              <a:cxn ang="T11">
                <a:pos x="T6" y="T7"/>
              </a:cxn>
            </a:cxnLst>
            <a:rect l="T12" t="T13" r="T14" b="T15"/>
            <a:pathLst>
              <a:path w="21600" h="21600">
                <a:moveTo>
                  <a:pt x="21600" y="6079"/>
                </a:moveTo>
                <a:lnTo>
                  <a:pt x="15967" y="0"/>
                </a:lnTo>
                <a:lnTo>
                  <a:pt x="15967" y="3750"/>
                </a:lnTo>
                <a:lnTo>
                  <a:pt x="12427" y="3750"/>
                </a:lnTo>
                <a:cubicBezTo>
                  <a:pt x="5564" y="3750"/>
                  <a:pt x="0" y="7514"/>
                  <a:pt x="0" y="12158"/>
                </a:cubicBezTo>
                <a:lnTo>
                  <a:pt x="0" y="21600"/>
                </a:lnTo>
                <a:lnTo>
                  <a:pt x="4761" y="21600"/>
                </a:lnTo>
                <a:lnTo>
                  <a:pt x="4761" y="12158"/>
                </a:lnTo>
                <a:cubicBezTo>
                  <a:pt x="4761" y="10087"/>
                  <a:pt x="8193" y="8408"/>
                  <a:pt x="12427" y="8408"/>
                </a:cubicBezTo>
                <a:lnTo>
                  <a:pt x="15967" y="8408"/>
                </a:lnTo>
                <a:lnTo>
                  <a:pt x="15967" y="12158"/>
                </a:lnTo>
                <a:close/>
              </a:path>
            </a:pathLst>
          </a:custGeom>
          <a:solidFill>
            <a:schemeClr val="bg1"/>
          </a:solidFill>
          <a:ln w="9525">
            <a:solidFill>
              <a:schemeClr val="tx1"/>
            </a:solidFill>
            <a:miter lim="800000"/>
            <a:headEnd/>
            <a:tailEnd/>
          </a:ln>
        </p:spPr>
        <p:txBody>
          <a:bodyPr rot="10800000" wrap="none" anchor="ctr" anchorCtr="1"/>
          <a:lstStyle/>
          <a:p>
            <a:pPr algn="ctr"/>
            <a:r>
              <a:rPr lang="en-US"/>
              <a:t>Evaluate</a:t>
            </a:r>
          </a:p>
        </p:txBody>
      </p:sp>
      <p:sp>
        <p:nvSpPr>
          <p:cNvPr id="8203" name="Text Box 10"/>
          <p:cNvSpPr txBox="1">
            <a:spLocks noChangeArrowheads="1"/>
          </p:cNvSpPr>
          <p:nvPr/>
        </p:nvSpPr>
        <p:spPr bwMode="auto">
          <a:xfrm>
            <a:off x="6096000" y="20574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endParaRPr lang="en-US"/>
          </a:p>
        </p:txBody>
      </p:sp>
      <p:sp>
        <p:nvSpPr>
          <p:cNvPr id="264203" name="Text Box 11"/>
          <p:cNvSpPr txBox="1">
            <a:spLocks noChangeArrowheads="1"/>
          </p:cNvSpPr>
          <p:nvPr/>
        </p:nvSpPr>
        <p:spPr bwMode="auto">
          <a:xfrm>
            <a:off x="5867400" y="1752600"/>
            <a:ext cx="2743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b="1">
                <a:solidFill>
                  <a:srgbClr val="FF9900"/>
                </a:solidFill>
              </a:rPr>
              <a:t>Masses, Band Edges, Gaps, etc (from experiment/theory)</a:t>
            </a:r>
          </a:p>
        </p:txBody>
      </p:sp>
      <p:sp>
        <p:nvSpPr>
          <p:cNvPr id="264205" name="Text Box 13"/>
          <p:cNvSpPr txBox="1">
            <a:spLocks noChangeArrowheads="1"/>
          </p:cNvSpPr>
          <p:nvPr/>
        </p:nvSpPr>
        <p:spPr bwMode="auto">
          <a:xfrm>
            <a:off x="304800" y="2209800"/>
            <a:ext cx="297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a:t> </a:t>
            </a:r>
          </a:p>
        </p:txBody>
      </p:sp>
      <p:sp>
        <p:nvSpPr>
          <p:cNvPr id="264206" name="Rectangle 14"/>
          <p:cNvSpPr>
            <a:spLocks noChangeArrowheads="1"/>
          </p:cNvSpPr>
          <p:nvPr/>
        </p:nvSpPr>
        <p:spPr bwMode="auto">
          <a:xfrm>
            <a:off x="152400" y="1555750"/>
            <a:ext cx="2362200" cy="457200"/>
          </a:xfrm>
          <a:prstGeom prst="rect">
            <a:avLst/>
          </a:prstGeom>
          <a:solidFill>
            <a:schemeClr val="accent2"/>
          </a:solidFill>
          <a:ln w="9525">
            <a:solidFill>
              <a:schemeClr val="tx1"/>
            </a:solidFill>
            <a:miter lim="800000"/>
            <a:headEnd/>
            <a:tailEnd/>
          </a:ln>
        </p:spPr>
        <p:txBody>
          <a:bodyPr wrap="none" anchor="ctr"/>
          <a:lstStyle/>
          <a:p>
            <a:pPr algn="ctr"/>
            <a:r>
              <a:rPr lang="en-US" dirty="0" smtClean="0"/>
              <a:t>Initial inputs</a:t>
            </a:r>
            <a:endParaRPr lang="en-US" dirty="0"/>
          </a:p>
        </p:txBody>
      </p:sp>
      <p:sp>
        <p:nvSpPr>
          <p:cNvPr id="264207" name="Rectangle 15"/>
          <p:cNvSpPr>
            <a:spLocks noChangeArrowheads="1"/>
          </p:cNvSpPr>
          <p:nvPr/>
        </p:nvSpPr>
        <p:spPr bwMode="auto">
          <a:xfrm>
            <a:off x="6277444" y="1327150"/>
            <a:ext cx="1905000" cy="457200"/>
          </a:xfrm>
          <a:prstGeom prst="rect">
            <a:avLst/>
          </a:prstGeom>
          <a:solidFill>
            <a:schemeClr val="accent2"/>
          </a:solidFill>
          <a:ln w="9525">
            <a:solidFill>
              <a:schemeClr val="tx1"/>
            </a:solidFill>
            <a:miter lim="800000"/>
            <a:headEnd/>
            <a:tailEnd/>
          </a:ln>
        </p:spPr>
        <p:txBody>
          <a:bodyPr wrap="none" anchor="ctr"/>
          <a:lstStyle/>
          <a:p>
            <a:pPr algn="ctr"/>
            <a:r>
              <a:rPr lang="en-US"/>
              <a:t>Fitness Extraction</a:t>
            </a:r>
          </a:p>
        </p:txBody>
      </p:sp>
      <p:sp>
        <p:nvSpPr>
          <p:cNvPr id="264208" name="Rectangle 16"/>
          <p:cNvSpPr>
            <a:spLocks noChangeArrowheads="1"/>
          </p:cNvSpPr>
          <p:nvPr/>
        </p:nvSpPr>
        <p:spPr bwMode="auto">
          <a:xfrm>
            <a:off x="5867400" y="5410200"/>
            <a:ext cx="3048000" cy="838200"/>
          </a:xfrm>
          <a:prstGeom prst="rect">
            <a:avLst/>
          </a:prstGeom>
          <a:solidFill>
            <a:schemeClr val="accent2"/>
          </a:solidFill>
          <a:ln w="9525">
            <a:solidFill>
              <a:schemeClr val="tx1"/>
            </a:solidFill>
            <a:miter lim="800000"/>
            <a:headEnd/>
            <a:tailEnd/>
          </a:ln>
        </p:spPr>
        <p:txBody>
          <a:bodyPr wrap="none" anchor="ctr"/>
          <a:lstStyle/>
          <a:p>
            <a:pPr algn="ctr"/>
            <a:r>
              <a:rPr lang="en-US" dirty="0"/>
              <a:t>Fitness </a:t>
            </a:r>
            <a:r>
              <a:rPr lang="en-US" dirty="0" smtClean="0"/>
              <a:t>Evaluation</a:t>
            </a:r>
            <a:endParaRPr lang="en-US" dirty="0"/>
          </a:p>
        </p:txBody>
      </p:sp>
      <p:sp>
        <p:nvSpPr>
          <p:cNvPr id="264209" name="Rectangle 17"/>
          <p:cNvSpPr>
            <a:spLocks noChangeArrowheads="1"/>
          </p:cNvSpPr>
          <p:nvPr/>
        </p:nvSpPr>
        <p:spPr bwMode="auto">
          <a:xfrm>
            <a:off x="152400" y="5334000"/>
            <a:ext cx="3048000" cy="838200"/>
          </a:xfrm>
          <a:prstGeom prst="rect">
            <a:avLst/>
          </a:prstGeom>
          <a:solidFill>
            <a:schemeClr val="accent2"/>
          </a:solidFill>
          <a:ln w="9525">
            <a:solidFill>
              <a:schemeClr val="tx1"/>
            </a:solidFill>
            <a:miter lim="800000"/>
            <a:headEnd/>
            <a:tailEnd/>
          </a:ln>
        </p:spPr>
        <p:txBody>
          <a:bodyPr wrap="none" anchor="ctr"/>
          <a:lstStyle/>
          <a:p>
            <a:pPr algn="ctr"/>
            <a:r>
              <a:rPr lang="en-US" dirty="0" smtClean="0"/>
              <a:t>New Inputs</a:t>
            </a:r>
            <a:endParaRPr lang="en-US" dirty="0"/>
          </a:p>
        </p:txBody>
      </p:sp>
      <p:sp>
        <p:nvSpPr>
          <p:cNvPr id="264212" name="Line 20"/>
          <p:cNvSpPr>
            <a:spLocks noChangeShapeType="1"/>
          </p:cNvSpPr>
          <p:nvPr/>
        </p:nvSpPr>
        <p:spPr bwMode="auto">
          <a:xfrm>
            <a:off x="2743200" y="1447800"/>
            <a:ext cx="0" cy="2667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4213" name="Line 21"/>
          <p:cNvSpPr>
            <a:spLocks noChangeShapeType="1"/>
          </p:cNvSpPr>
          <p:nvPr/>
        </p:nvSpPr>
        <p:spPr bwMode="auto">
          <a:xfrm>
            <a:off x="2743200" y="4114800"/>
            <a:ext cx="6400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4214" name="Line 22"/>
          <p:cNvSpPr>
            <a:spLocks noChangeShapeType="1"/>
          </p:cNvSpPr>
          <p:nvPr/>
        </p:nvSpPr>
        <p:spPr bwMode="auto">
          <a:xfrm flipH="1">
            <a:off x="304800" y="1447800"/>
            <a:ext cx="2438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64217" name="Object 25"/>
          <p:cNvGraphicFramePr>
            <a:graphicFrameLocks noChangeAspect="1"/>
          </p:cNvGraphicFramePr>
          <p:nvPr/>
        </p:nvGraphicFramePr>
        <p:xfrm>
          <a:off x="0" y="1828800"/>
          <a:ext cx="9144000" cy="1676400"/>
        </p:xfrm>
        <a:graphic>
          <a:graphicData uri="http://schemas.openxmlformats.org/presentationml/2006/ole">
            <mc:AlternateContent xmlns:mc="http://schemas.openxmlformats.org/markup-compatibility/2006">
              <mc:Choice xmlns:v="urn:schemas-microsoft-com:vml" Requires="v">
                <p:oleObj spid="_x0000_s69721" name="Equation" r:id="rId5" imgW="2273040" imgH="419040" progId="Equation.3">
                  <p:embed/>
                </p:oleObj>
              </mc:Choice>
              <mc:Fallback>
                <p:oleObj name="Equation" r:id="rId5" imgW="2273040" imgH="419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28800"/>
                        <a:ext cx="9144000" cy="1676400"/>
                      </a:xfrm>
                      <a:prstGeom prst="rect">
                        <a:avLst/>
                      </a:prstGeom>
                      <a:solidFill>
                        <a:schemeClr val="bg1"/>
                      </a:solidFill>
                    </p:spPr>
                  </p:pic>
                </p:oleObj>
              </mc:Fallback>
            </mc:AlternateContent>
          </a:graphicData>
        </a:graphic>
      </p:graphicFrame>
      <p:sp>
        <p:nvSpPr>
          <p:cNvPr id="21" name="Rectangle 2"/>
          <p:cNvSpPr>
            <a:spLocks noGrp="1" noChangeArrowheads="1"/>
          </p:cNvSpPr>
          <p:nvPr>
            <p:ph type="title"/>
          </p:nvPr>
        </p:nvSpPr>
        <p:spPr>
          <a:xfrm>
            <a:off x="304800" y="152400"/>
            <a:ext cx="8574088" cy="520700"/>
          </a:xfrm>
        </p:spPr>
        <p:txBody>
          <a:bodyPr/>
          <a:lstStyle/>
          <a:p>
            <a:r>
              <a:rPr lang="en-US" dirty="0" smtClean="0">
                <a:latin typeface="Trebuchet MS" charset="0"/>
                <a:ea typeface="ＭＳ Ｐゴシック" charset="0"/>
                <a:cs typeface="ＭＳ Ｐゴシック" charset="0"/>
              </a:rPr>
              <a:t>TB – Usual Work Flow</a:t>
            </a:r>
            <a:endParaRPr lang="en-US" dirty="0">
              <a:latin typeface="Trebuchet MS" charset="0"/>
              <a:ea typeface="ＭＳ Ｐゴシック" charset="0"/>
              <a:cs typeface="ＭＳ Ｐゴシック" charset="0"/>
            </a:endParaRPr>
          </a:p>
        </p:txBody>
      </p:sp>
      <p:sp>
        <p:nvSpPr>
          <p:cNvPr id="22" name="Slide Number Placeholder 2"/>
          <p:cNvSpPr txBox="1">
            <a:spLocks/>
          </p:cNvSpPr>
          <p:nvPr/>
        </p:nvSpPr>
        <p:spPr>
          <a:xfrm>
            <a:off x="7924800" y="6497638"/>
            <a:ext cx="533400" cy="24447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56C026-86B1-4591-95D2-66DC0082D902}" type="slidenum">
              <a:rPr lang="en-US" altLang="ko-KR" smtClean="0"/>
              <a:pPr>
                <a:defRPr/>
              </a:pPr>
              <a:t>22</a:t>
            </a:fld>
            <a:endParaRPr lang="en-US" altLang="ko-KR" dirty="0"/>
          </a:p>
        </p:txBody>
      </p:sp>
    </p:spTree>
    <p:custDataLst>
      <p:tags r:id="rId2"/>
    </p:custDataLst>
    <p:extLst>
      <p:ext uri="{BB962C8B-B14F-4D97-AF65-F5344CB8AC3E}">
        <p14:creationId xmlns:p14="http://schemas.microsoft.com/office/powerpoint/2010/main" val="1813153818"/>
      </p:ext>
    </p:extLst>
  </p:cSld>
  <p:clrMapOvr>
    <a:masterClrMapping/>
  </p:clrMapOvr>
  <p:transition advTm="293">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64197"/>
                                        </p:tgtEl>
                                        <p:attrNameLst>
                                          <p:attrName>style.visibility</p:attrName>
                                        </p:attrNameLst>
                                      </p:cBhvr>
                                      <p:to>
                                        <p:strVal val="visible"/>
                                      </p:to>
                                    </p:set>
                                    <p:animEffect transition="in" filter="box(in)">
                                      <p:cBhvr>
                                        <p:cTn id="7" dur="500"/>
                                        <p:tgtEl>
                                          <p:spTgt spid="26419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64206"/>
                                        </p:tgtEl>
                                        <p:attrNameLst>
                                          <p:attrName>style.visibility</p:attrName>
                                        </p:attrNameLst>
                                      </p:cBhvr>
                                      <p:to>
                                        <p:strVal val="visible"/>
                                      </p:to>
                                    </p:set>
                                    <p:animEffect transition="in" filter="box(in)">
                                      <p:cBhvr>
                                        <p:cTn id="10" dur="500"/>
                                        <p:tgtEl>
                                          <p:spTgt spid="26420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64195">
                                            <p:bg/>
                                          </p:spTgt>
                                        </p:tgtEl>
                                        <p:attrNameLst>
                                          <p:attrName>style.visibility</p:attrName>
                                        </p:attrNameLst>
                                      </p:cBhvr>
                                      <p:to>
                                        <p:strVal val="visible"/>
                                      </p:to>
                                    </p:set>
                                    <p:animEffect transition="in" filter="box(in)">
                                      <p:cBhvr>
                                        <p:cTn id="15" dur="500"/>
                                        <p:tgtEl>
                                          <p:spTgt spid="264195">
                                            <p:bg/>
                                          </p:spTgt>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264195">
                                            <p:txEl>
                                              <p:pRg st="0" end="0"/>
                                            </p:txEl>
                                          </p:spTgt>
                                        </p:tgtEl>
                                        <p:attrNameLst>
                                          <p:attrName>style.visibility</p:attrName>
                                        </p:attrNameLst>
                                      </p:cBhvr>
                                      <p:to>
                                        <p:strVal val="visible"/>
                                      </p:to>
                                    </p:set>
                                    <p:animEffect transition="in" filter="box(in)">
                                      <p:cBhvr>
                                        <p:cTn id="18" dur="500"/>
                                        <p:tgtEl>
                                          <p:spTgt spid="264195">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264196"/>
                                        </p:tgtEl>
                                        <p:attrNameLst>
                                          <p:attrName>style.visibility</p:attrName>
                                        </p:attrNameLst>
                                      </p:cBhvr>
                                      <p:to>
                                        <p:strVal val="visible"/>
                                      </p:to>
                                    </p:set>
                                    <p:animEffect transition="in" filter="box(in)">
                                      <p:cBhvr>
                                        <p:cTn id="23" dur="500"/>
                                        <p:tgtEl>
                                          <p:spTgt spid="264196"/>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264203">
                                            <p:txEl>
                                              <p:pRg st="0" end="0"/>
                                            </p:txEl>
                                          </p:spTgt>
                                        </p:tgtEl>
                                        <p:attrNameLst>
                                          <p:attrName>style.visibility</p:attrName>
                                        </p:attrNameLst>
                                      </p:cBhvr>
                                      <p:to>
                                        <p:strVal val="visible"/>
                                      </p:to>
                                    </p:set>
                                    <p:animEffect transition="in" filter="box(in)">
                                      <p:cBhvr>
                                        <p:cTn id="26" dur="500"/>
                                        <p:tgtEl>
                                          <p:spTgt spid="264203">
                                            <p:txEl>
                                              <p:pRg st="0" end="0"/>
                                            </p:txEl>
                                          </p:spTgt>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264207"/>
                                        </p:tgtEl>
                                        <p:attrNameLst>
                                          <p:attrName>style.visibility</p:attrName>
                                        </p:attrNameLst>
                                      </p:cBhvr>
                                      <p:to>
                                        <p:strVal val="visible"/>
                                      </p:to>
                                    </p:set>
                                    <p:animEffect transition="in" filter="box(in)">
                                      <p:cBhvr>
                                        <p:cTn id="29" dur="500"/>
                                        <p:tgtEl>
                                          <p:spTgt spid="26420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264200"/>
                                        </p:tgtEl>
                                        <p:attrNameLst>
                                          <p:attrName>style.visibility</p:attrName>
                                        </p:attrNameLst>
                                      </p:cBhvr>
                                      <p:to>
                                        <p:strVal val="visible"/>
                                      </p:to>
                                    </p:set>
                                    <p:animEffect transition="in" filter="box(in)">
                                      <p:cBhvr>
                                        <p:cTn id="34" dur="500"/>
                                        <p:tgtEl>
                                          <p:spTgt spid="264200"/>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264208"/>
                                        </p:tgtEl>
                                        <p:attrNameLst>
                                          <p:attrName>style.visibility</p:attrName>
                                        </p:attrNameLst>
                                      </p:cBhvr>
                                      <p:to>
                                        <p:strVal val="visible"/>
                                      </p:to>
                                    </p:set>
                                    <p:animEffect transition="in" filter="box(in)">
                                      <p:cBhvr>
                                        <p:cTn id="37" dur="500"/>
                                        <p:tgtEl>
                                          <p:spTgt spid="26420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64198"/>
                                        </p:tgtEl>
                                        <p:attrNameLst>
                                          <p:attrName>style.visibility</p:attrName>
                                        </p:attrNameLst>
                                      </p:cBhvr>
                                      <p:to>
                                        <p:strVal val="visible"/>
                                      </p:to>
                                    </p:set>
                                    <p:animEffect transition="in" filter="box(in)">
                                      <p:cBhvr>
                                        <p:cTn id="42" dur="500"/>
                                        <p:tgtEl>
                                          <p:spTgt spid="264198"/>
                                        </p:tgtEl>
                                      </p:cBhvr>
                                    </p:animEffect>
                                  </p:childTnLst>
                                </p:cTn>
                              </p:par>
                              <p:par>
                                <p:cTn id="43" presetID="4" presetClass="entr" presetSubtype="16" fill="hold" grpId="0" nodeType="withEffect">
                                  <p:stCondLst>
                                    <p:cond delay="0"/>
                                  </p:stCondLst>
                                  <p:childTnLst>
                                    <p:set>
                                      <p:cBhvr>
                                        <p:cTn id="44" dur="1" fill="hold">
                                          <p:stCondLst>
                                            <p:cond delay="0"/>
                                          </p:stCondLst>
                                        </p:cTn>
                                        <p:tgtEl>
                                          <p:spTgt spid="264205"/>
                                        </p:tgtEl>
                                        <p:attrNameLst>
                                          <p:attrName>style.visibility</p:attrName>
                                        </p:attrNameLst>
                                      </p:cBhvr>
                                      <p:to>
                                        <p:strVal val="visible"/>
                                      </p:to>
                                    </p:set>
                                    <p:animEffect transition="in" filter="box(in)">
                                      <p:cBhvr>
                                        <p:cTn id="45" dur="500"/>
                                        <p:tgtEl>
                                          <p:spTgt spid="264205"/>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264199"/>
                                        </p:tgtEl>
                                        <p:attrNameLst>
                                          <p:attrName>style.visibility</p:attrName>
                                        </p:attrNameLst>
                                      </p:cBhvr>
                                      <p:to>
                                        <p:strVal val="visible"/>
                                      </p:to>
                                    </p:set>
                                    <p:animEffect transition="in" filter="box(in)">
                                      <p:cBhvr>
                                        <p:cTn id="50" dur="500"/>
                                        <p:tgtEl>
                                          <p:spTgt spid="264199"/>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264209"/>
                                        </p:tgtEl>
                                        <p:attrNameLst>
                                          <p:attrName>style.visibility</p:attrName>
                                        </p:attrNameLst>
                                      </p:cBhvr>
                                      <p:to>
                                        <p:strVal val="visible"/>
                                      </p:to>
                                    </p:set>
                                    <p:animEffect transition="in" filter="box(in)">
                                      <p:cBhvr>
                                        <p:cTn id="53" dur="500"/>
                                        <p:tgtEl>
                                          <p:spTgt spid="264209"/>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264214"/>
                                        </p:tgtEl>
                                        <p:attrNameLst>
                                          <p:attrName>style.visibility</p:attrName>
                                        </p:attrNameLst>
                                      </p:cBhvr>
                                      <p:to>
                                        <p:strVal val="visible"/>
                                      </p:to>
                                    </p:set>
                                    <p:animEffect transition="in" filter="box(in)">
                                      <p:cBhvr>
                                        <p:cTn id="56" dur="500"/>
                                        <p:tgtEl>
                                          <p:spTgt spid="264214"/>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264212"/>
                                        </p:tgtEl>
                                        <p:attrNameLst>
                                          <p:attrName>style.visibility</p:attrName>
                                        </p:attrNameLst>
                                      </p:cBhvr>
                                      <p:to>
                                        <p:strVal val="visible"/>
                                      </p:to>
                                    </p:set>
                                    <p:animEffect transition="in" filter="box(in)">
                                      <p:cBhvr>
                                        <p:cTn id="59" dur="500"/>
                                        <p:tgtEl>
                                          <p:spTgt spid="264212"/>
                                        </p:tgtEl>
                                      </p:cBhvr>
                                    </p:animEffect>
                                  </p:childTnLst>
                                </p:cTn>
                              </p:par>
                              <p:par>
                                <p:cTn id="60" presetID="4" presetClass="entr" presetSubtype="16" fill="hold" grpId="0" nodeType="withEffect">
                                  <p:stCondLst>
                                    <p:cond delay="0"/>
                                  </p:stCondLst>
                                  <p:childTnLst>
                                    <p:set>
                                      <p:cBhvr>
                                        <p:cTn id="61" dur="1" fill="hold">
                                          <p:stCondLst>
                                            <p:cond delay="0"/>
                                          </p:stCondLst>
                                        </p:cTn>
                                        <p:tgtEl>
                                          <p:spTgt spid="264213"/>
                                        </p:tgtEl>
                                        <p:attrNameLst>
                                          <p:attrName>style.visibility</p:attrName>
                                        </p:attrNameLst>
                                      </p:cBhvr>
                                      <p:to>
                                        <p:strVal val="visible"/>
                                      </p:to>
                                    </p:set>
                                    <p:animEffect transition="in" filter="box(in)">
                                      <p:cBhvr>
                                        <p:cTn id="62" dur="500"/>
                                        <p:tgtEl>
                                          <p:spTgt spid="264213"/>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nodeType="clickEffect">
                                  <p:stCondLst>
                                    <p:cond delay="0"/>
                                  </p:stCondLst>
                                  <p:childTnLst>
                                    <p:set>
                                      <p:cBhvr>
                                        <p:cTn id="66" dur="1" fill="hold">
                                          <p:stCondLst>
                                            <p:cond delay="0"/>
                                          </p:stCondLst>
                                        </p:cTn>
                                        <p:tgtEl>
                                          <p:spTgt spid="264217"/>
                                        </p:tgtEl>
                                        <p:attrNameLst>
                                          <p:attrName>style.visibility</p:attrName>
                                        </p:attrNameLst>
                                      </p:cBhvr>
                                      <p:to>
                                        <p:strVal val="visible"/>
                                      </p:to>
                                    </p:set>
                                    <p:animEffect transition="in" filter="blinds(horizontal)">
                                      <p:cBhvr>
                                        <p:cTn id="67" dur="500"/>
                                        <p:tgtEl>
                                          <p:spTgt spid="264217"/>
                                        </p:tgtEl>
                                      </p:cBhvr>
                                    </p:animEffect>
                                  </p:childTnLst>
                                  <p:subTnLst>
                                    <p:set>
                                      <p:cBhvr override="childStyle">
                                        <p:cTn dur="1" fill="hold" display="0" masterRel="nextClick" afterEffect="1"/>
                                        <p:tgtEl>
                                          <p:spTgt spid="26421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build="allAtOnce" animBg="1"/>
      <p:bldP spid="264196" grpId="0" animBg="1"/>
      <p:bldP spid="264197" grpId="0" animBg="1"/>
      <p:bldP spid="264198" grpId="0" animBg="1"/>
      <p:bldP spid="264199" grpId="0" animBg="1"/>
      <p:bldP spid="264200" grpId="0" animBg="1"/>
      <p:bldP spid="264203" grpId="0" build="allAtOnce"/>
      <p:bldP spid="264205" grpId="0"/>
      <p:bldP spid="264206" grpId="0" animBg="1"/>
      <p:bldP spid="264207" grpId="0" animBg="1"/>
      <p:bldP spid="264208" grpId="0" animBg="1"/>
      <p:bldP spid="264209" grpId="0" animBg="1"/>
      <p:bldP spid="264212" grpId="0" animBg="1"/>
      <p:bldP spid="264213" grpId="0" animBg="1"/>
      <p:bldP spid="2642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dirty="0"/>
              <a:t>Computational Efficiency </a:t>
            </a:r>
            <a:r>
              <a:rPr lang="en-US" dirty="0"/>
              <a:t>– </a:t>
            </a:r>
            <a:r>
              <a:rPr lang="en-US" dirty="0" smtClean="0"/>
              <a:t>Orthogonal, neighbor </a:t>
            </a:r>
            <a:r>
              <a:rPr lang="en-US" dirty="0"/>
              <a:t>interaction kept to minimum required</a:t>
            </a:r>
            <a:r>
              <a:rPr lang="en-US" dirty="0" smtClean="0"/>
              <a:t>.</a:t>
            </a:r>
            <a:endParaRPr lang="en-US" b="1" dirty="0"/>
          </a:p>
          <a:p>
            <a:endParaRPr lang="en-US" b="1" dirty="0" smtClean="0"/>
          </a:p>
          <a:p>
            <a:r>
              <a:rPr lang="en-US" b="1" dirty="0"/>
              <a:t>Transferability</a:t>
            </a:r>
            <a:r>
              <a:rPr lang="en-US" dirty="0"/>
              <a:t> – Should accommodate different materials and bonding environments – bulk/interfaces/thin films/nanowires/strain</a:t>
            </a:r>
          </a:p>
          <a:p>
            <a:endParaRPr lang="en-US" b="1" dirty="0"/>
          </a:p>
          <a:p>
            <a:r>
              <a:rPr lang="en-US" b="1" dirty="0" smtClean="0"/>
              <a:t>Transparency</a:t>
            </a:r>
            <a:r>
              <a:rPr lang="en-US" dirty="0" smtClean="0"/>
              <a:t> </a:t>
            </a:r>
            <a:r>
              <a:rPr lang="en-US" dirty="0"/>
              <a:t>– </a:t>
            </a:r>
            <a:r>
              <a:rPr lang="en-US" dirty="0" smtClean="0"/>
              <a:t>Variation of parameters should be captured in a model that is physically transparent</a:t>
            </a:r>
            <a:endParaRPr lang="en-US" b="1" dirty="0" smtClean="0"/>
          </a:p>
          <a:p>
            <a:endParaRPr lang="en-US" b="1" dirty="0"/>
          </a:p>
          <a:p>
            <a:r>
              <a:rPr lang="en-US" b="1" dirty="0" smtClean="0"/>
              <a:t>Accuracy</a:t>
            </a:r>
            <a:r>
              <a:rPr lang="en-US" dirty="0" smtClean="0"/>
              <a:t> – Should be comparable to DFT.</a:t>
            </a:r>
          </a:p>
          <a:p>
            <a:pPr marL="0" indent="0">
              <a:buNone/>
            </a:pPr>
            <a:endParaRPr lang="en-US" dirty="0" smtClean="0"/>
          </a:p>
          <a:p>
            <a:endParaRPr lang="en-US" dirty="0"/>
          </a:p>
        </p:txBody>
      </p:sp>
      <p:sp>
        <p:nvSpPr>
          <p:cNvPr id="3" name="Title 2"/>
          <p:cNvSpPr>
            <a:spLocks noGrp="1"/>
          </p:cNvSpPr>
          <p:nvPr>
            <p:ph type="title"/>
          </p:nvPr>
        </p:nvSpPr>
        <p:spPr>
          <a:xfrm>
            <a:off x="2057400" y="152400"/>
            <a:ext cx="6821488" cy="520700"/>
          </a:xfrm>
        </p:spPr>
        <p:txBody>
          <a:bodyPr/>
          <a:lstStyle/>
          <a:p>
            <a:r>
              <a:rPr lang="en-US" dirty="0" smtClean="0"/>
              <a:t>Key requirements for a predictive TB parameterization</a:t>
            </a:r>
            <a:endParaRPr lang="en-US" dirty="0"/>
          </a:p>
        </p:txBody>
      </p:sp>
      <p:sp>
        <p:nvSpPr>
          <p:cNvPr id="5" name="Rounded Rectangle 4"/>
          <p:cNvSpPr/>
          <p:nvPr/>
        </p:nvSpPr>
        <p:spPr>
          <a:xfrm>
            <a:off x="-76200" y="5181600"/>
            <a:ext cx="9144000" cy="9144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FF0000"/>
                </a:solidFill>
              </a:rPr>
              <a:t>The central contribution of this thesis is a TB model that meets the above requirements</a:t>
            </a:r>
            <a:endParaRPr lang="en-US" sz="2400" b="1" dirty="0">
              <a:solidFill>
                <a:srgbClr val="FF0000"/>
              </a:solidFill>
            </a:endParaRPr>
          </a:p>
        </p:txBody>
      </p:sp>
      <p:sp>
        <p:nvSpPr>
          <p:cNvPr id="6" name="Slide Number Placeholder 2"/>
          <p:cNvSpPr txBox="1">
            <a:spLocks/>
          </p:cNvSpPr>
          <p:nvPr/>
        </p:nvSpPr>
        <p:spPr>
          <a:xfrm>
            <a:off x="7924800" y="6497638"/>
            <a:ext cx="533400" cy="24447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56C026-86B1-4591-95D2-66DC0082D902}" type="slidenum">
              <a:rPr lang="en-US" altLang="ko-KR" smtClean="0"/>
              <a:pPr>
                <a:defRPr/>
              </a:pPr>
              <a:t>23</a:t>
            </a:fld>
            <a:endParaRPr lang="en-US" altLang="ko-KR" dirty="0"/>
          </a:p>
        </p:txBody>
      </p:sp>
    </p:spTree>
    <p:custDataLst>
      <p:tags r:id="rId1"/>
    </p:custDataLst>
    <p:extLst>
      <p:ext uri="{BB962C8B-B14F-4D97-AF65-F5344CB8AC3E}">
        <p14:creationId xmlns:p14="http://schemas.microsoft.com/office/powerpoint/2010/main" val="4129284895"/>
      </p:ext>
    </p:extLst>
  </p:cSld>
  <p:clrMapOvr>
    <a:masterClrMapping/>
  </p:clrMapOvr>
  <p:transition advTm="18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5000" y="152400"/>
            <a:ext cx="6973888" cy="520700"/>
          </a:xfrm>
        </p:spPr>
        <p:txBody>
          <a:bodyPr/>
          <a:lstStyle/>
          <a:p>
            <a:r>
              <a:rPr lang="en-US" dirty="0" smtClean="0"/>
              <a:t>New Environment dependent TB Model </a:t>
            </a:r>
            <a:r>
              <a:rPr lang="en-US" dirty="0"/>
              <a:t> </a:t>
            </a:r>
            <a:r>
              <a:rPr lang="en-US" dirty="0" smtClean="0"/>
              <a:t>- Computational Efficiency</a:t>
            </a:r>
            <a:endParaRPr lang="en-US" dirty="0"/>
          </a:p>
        </p:txBody>
      </p:sp>
      <p:sp>
        <p:nvSpPr>
          <p:cNvPr id="4" name="TextBox 3"/>
          <p:cNvSpPr txBox="1"/>
          <p:nvPr/>
        </p:nvSpPr>
        <p:spPr>
          <a:xfrm>
            <a:off x="304800" y="914400"/>
            <a:ext cx="8382000" cy="646331"/>
          </a:xfrm>
          <a:prstGeom prst="rect">
            <a:avLst/>
          </a:prstGeom>
          <a:noFill/>
        </p:spPr>
        <p:txBody>
          <a:bodyPr wrap="square" rtlCol="0">
            <a:spAutoFit/>
          </a:bodyPr>
          <a:lstStyle/>
          <a:p>
            <a:pPr algn="ctr"/>
            <a:r>
              <a:rPr lang="en-US" b="1" dirty="0">
                <a:solidFill>
                  <a:srgbClr val="FF0000"/>
                </a:solidFill>
              </a:rPr>
              <a:t>Computational Efficiency </a:t>
            </a:r>
            <a:r>
              <a:rPr lang="en-US" dirty="0">
                <a:solidFill>
                  <a:srgbClr val="FF0000"/>
                </a:solidFill>
              </a:rPr>
              <a:t>– </a:t>
            </a:r>
            <a:r>
              <a:rPr lang="en-US" dirty="0" smtClean="0">
                <a:solidFill>
                  <a:srgbClr val="FF0000"/>
                </a:solidFill>
              </a:rPr>
              <a:t>Orthogonal, Neighbor </a:t>
            </a:r>
            <a:r>
              <a:rPr lang="en-US" dirty="0">
                <a:solidFill>
                  <a:srgbClr val="FF0000"/>
                </a:solidFill>
              </a:rPr>
              <a:t>interaction kept to minimum required</a:t>
            </a:r>
            <a:r>
              <a:rPr lang="en-US" dirty="0" smtClean="0">
                <a:solidFill>
                  <a:srgbClr val="FF0000"/>
                </a:solidFill>
              </a:rPr>
              <a:t>.</a:t>
            </a:r>
            <a:endParaRPr lang="en-US" b="1" dirty="0">
              <a:solidFill>
                <a:srgbClr val="FF0000"/>
              </a:solidFill>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2533" t="17277" r="53867" b="17946"/>
          <a:stretch/>
        </p:blipFill>
        <p:spPr>
          <a:xfrm>
            <a:off x="362712" y="1320308"/>
            <a:ext cx="2286000" cy="2195286"/>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11656" r="56666" b="4295"/>
          <a:stretch/>
        </p:blipFill>
        <p:spPr>
          <a:xfrm>
            <a:off x="2895600" y="1210588"/>
            <a:ext cx="2633472" cy="2544340"/>
          </a:xfrm>
          <a:prstGeom prst="rect">
            <a:avLst/>
          </a:prstGeom>
        </p:spPr>
      </p:pic>
      <p:sp>
        <p:nvSpPr>
          <p:cNvPr id="10" name="TextBox 9"/>
          <p:cNvSpPr txBox="1"/>
          <p:nvPr/>
        </p:nvSpPr>
        <p:spPr>
          <a:xfrm>
            <a:off x="304800" y="3541828"/>
            <a:ext cx="5355336" cy="646331"/>
          </a:xfrm>
          <a:prstGeom prst="rect">
            <a:avLst/>
          </a:prstGeom>
          <a:noFill/>
        </p:spPr>
        <p:txBody>
          <a:bodyPr wrap="square" rtlCol="0">
            <a:spAutoFit/>
          </a:bodyPr>
          <a:lstStyle/>
          <a:p>
            <a:r>
              <a:rPr lang="en-US" dirty="0" smtClean="0"/>
              <a:t>1</a:t>
            </a:r>
            <a:r>
              <a:rPr lang="en-US" baseline="30000" dirty="0" smtClean="0"/>
              <a:t>st</a:t>
            </a:r>
            <a:r>
              <a:rPr lang="en-US" dirty="0" smtClean="0"/>
              <a:t> Nearest neighbor approximation for bulk, 2</a:t>
            </a:r>
            <a:r>
              <a:rPr lang="en-US" baseline="30000" dirty="0" smtClean="0"/>
              <a:t>nd</a:t>
            </a:r>
            <a:r>
              <a:rPr lang="en-US" dirty="0" smtClean="0"/>
              <a:t> nearest neighbor approximation for nanostructures</a:t>
            </a:r>
            <a:endParaRPr lang="en-US" dirty="0"/>
          </a:p>
        </p:txBody>
      </p:sp>
      <p:pic>
        <p:nvPicPr>
          <p:cNvPr id="11" name="Picture 10"/>
          <p:cNvPicPr>
            <a:picLocks noChangeAspect="1"/>
          </p:cNvPicPr>
          <p:nvPr/>
        </p:nvPicPr>
        <p:blipFill>
          <a:blip r:embed="rId6"/>
          <a:stretch>
            <a:fillRect/>
          </a:stretch>
        </p:blipFill>
        <p:spPr>
          <a:xfrm>
            <a:off x="6019800" y="1320308"/>
            <a:ext cx="2895600" cy="2423214"/>
          </a:xfrm>
          <a:prstGeom prst="rect">
            <a:avLst/>
          </a:prstGeom>
        </p:spPr>
      </p:pic>
      <p:sp>
        <p:nvSpPr>
          <p:cNvPr id="12" name="Rectangle 11"/>
          <p:cNvSpPr/>
          <p:nvPr/>
        </p:nvSpPr>
        <p:spPr>
          <a:xfrm>
            <a:off x="4520184" y="3734962"/>
            <a:ext cx="5638800" cy="253916"/>
          </a:xfrm>
          <a:prstGeom prst="rect">
            <a:avLst/>
          </a:prstGeom>
        </p:spPr>
        <p:txBody>
          <a:bodyPr wrap="square">
            <a:spAutoFit/>
          </a:bodyPr>
          <a:lstStyle/>
          <a:p>
            <a:pPr algn="ctr"/>
            <a:r>
              <a:rPr lang="en-US" sz="1050" i="1" dirty="0">
                <a:solidFill>
                  <a:srgbClr val="000000"/>
                </a:solidFill>
              </a:rPr>
              <a:t>Image </a:t>
            </a:r>
            <a:r>
              <a:rPr lang="en-US" sz="1050" i="1" dirty="0" smtClean="0">
                <a:solidFill>
                  <a:srgbClr val="000000"/>
                </a:solidFill>
              </a:rPr>
              <a:t>from [</a:t>
            </a:r>
            <a:r>
              <a:rPr lang="fr-FR" sz="1050" dirty="0">
                <a:hlinkClick r:id="rId7"/>
              </a:rPr>
              <a:t>http://www.chemcomp.com/journal/</a:t>
            </a:r>
            <a:r>
              <a:rPr lang="fr-FR" sz="1050" dirty="0" smtClean="0">
                <a:hlinkClick r:id="rId7"/>
              </a:rPr>
              <a:t>molorbs.htm</a:t>
            </a:r>
            <a:r>
              <a:rPr lang="en-US" sz="1050" i="1" dirty="0" smtClean="0">
                <a:solidFill>
                  <a:srgbClr val="000000"/>
                </a:solidFill>
              </a:rPr>
              <a:t>]</a:t>
            </a:r>
            <a:endParaRPr lang="en-US" sz="1050" i="1" dirty="0">
              <a:solidFill>
                <a:srgbClr val="000000"/>
              </a:solidFill>
            </a:endParaRPr>
          </a:p>
        </p:txBody>
      </p:sp>
      <p:sp>
        <p:nvSpPr>
          <p:cNvPr id="13" name="TextBox 12"/>
          <p:cNvSpPr txBox="1"/>
          <p:nvPr/>
        </p:nvSpPr>
        <p:spPr>
          <a:xfrm>
            <a:off x="5897880" y="3996021"/>
            <a:ext cx="3246120" cy="646331"/>
          </a:xfrm>
          <a:prstGeom prst="rect">
            <a:avLst/>
          </a:prstGeom>
          <a:noFill/>
        </p:spPr>
        <p:txBody>
          <a:bodyPr wrap="square" rtlCol="0">
            <a:spAutoFit/>
          </a:bodyPr>
          <a:lstStyle/>
          <a:p>
            <a:pPr algn="ctr"/>
            <a:r>
              <a:rPr lang="en-US" dirty="0" smtClean="0"/>
              <a:t>One </a:t>
            </a:r>
            <a:r>
              <a:rPr lang="en-US" i="1" dirty="0" smtClean="0"/>
              <a:t>s</a:t>
            </a:r>
            <a:r>
              <a:rPr lang="en-US" dirty="0" smtClean="0"/>
              <a:t>, three </a:t>
            </a:r>
            <a:r>
              <a:rPr lang="en-US" i="1" dirty="0" smtClean="0"/>
              <a:t>p</a:t>
            </a:r>
            <a:r>
              <a:rPr lang="en-US" dirty="0" smtClean="0"/>
              <a:t> and 5 </a:t>
            </a:r>
            <a:r>
              <a:rPr lang="en-US" i="1" dirty="0" smtClean="0"/>
              <a:t>d </a:t>
            </a:r>
          </a:p>
          <a:p>
            <a:pPr algn="ctr"/>
            <a:r>
              <a:rPr lang="en-US" dirty="0" smtClean="0"/>
              <a:t>Basis of 9 orbitals</a:t>
            </a:r>
            <a:endParaRPr lang="en-US" dirty="0"/>
          </a:p>
        </p:txBody>
      </p:sp>
      <p:sp>
        <p:nvSpPr>
          <p:cNvPr id="17" name="Rounded Rectangle 16"/>
          <p:cNvSpPr/>
          <p:nvPr/>
        </p:nvSpPr>
        <p:spPr>
          <a:xfrm>
            <a:off x="-582168" y="5349643"/>
            <a:ext cx="10210800" cy="9144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rPr>
              <a:t>F</a:t>
            </a:r>
            <a:r>
              <a:rPr lang="en-US" dirty="0" smtClean="0">
                <a:solidFill>
                  <a:srgbClr val="FF0000"/>
                </a:solidFill>
              </a:rPr>
              <a:t>irst ever orthogonal, 1</a:t>
            </a:r>
            <a:r>
              <a:rPr lang="en-US" baseline="30000" dirty="0" smtClean="0">
                <a:solidFill>
                  <a:srgbClr val="FF0000"/>
                </a:solidFill>
              </a:rPr>
              <a:t>st</a:t>
            </a:r>
            <a:r>
              <a:rPr lang="en-US" dirty="0" smtClean="0">
                <a:solidFill>
                  <a:srgbClr val="FF0000"/>
                </a:solidFill>
              </a:rPr>
              <a:t> Nearest and 2</a:t>
            </a:r>
            <a:r>
              <a:rPr lang="en-US" baseline="30000" dirty="0" smtClean="0">
                <a:solidFill>
                  <a:srgbClr val="FF0000"/>
                </a:solidFill>
              </a:rPr>
              <a:t>nd</a:t>
            </a:r>
            <a:r>
              <a:rPr lang="en-US" dirty="0" smtClean="0">
                <a:solidFill>
                  <a:srgbClr val="FF0000"/>
                </a:solidFill>
              </a:rPr>
              <a:t> Nearest Neighbor TB Model suitable for metals</a:t>
            </a:r>
            <a:endParaRPr lang="en-US" dirty="0">
              <a:solidFill>
                <a:srgbClr val="FF0000"/>
              </a:solidFill>
            </a:endParaRPr>
          </a:p>
        </p:txBody>
      </p:sp>
      <mc:AlternateContent xmlns:mc="http://schemas.openxmlformats.org/markup-compatibility/2006" xmlns:a14="http://schemas.microsoft.com/office/drawing/2010/main">
        <mc:Choice Requires="a14">
          <p:sp>
            <p:nvSpPr>
              <p:cNvPr id="16" name="TextBox 15"/>
              <p:cNvSpPr txBox="1"/>
              <p:nvPr/>
            </p:nvSpPr>
            <p:spPr>
              <a:xfrm>
                <a:off x="304798" y="4342686"/>
                <a:ext cx="213360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𝐻</m:t>
                      </m:r>
                      <m:r>
                        <m:rPr>
                          <m:sty m:val="p"/>
                        </m:rPr>
                        <a:rPr lang="el-GR" sz="2400" b="0" i="1" smtClean="0">
                          <a:latin typeface="Cambria Math"/>
                        </a:rPr>
                        <m:t>Ψ</m:t>
                      </m:r>
                      <m:r>
                        <a:rPr lang="en-US" sz="2400" b="0" i="1" smtClean="0">
                          <a:latin typeface="Cambria Math"/>
                        </a:rPr>
                        <m:t>=</m:t>
                      </m:r>
                      <m:r>
                        <a:rPr lang="en-US" sz="2400" b="0" i="1" smtClean="0">
                          <a:latin typeface="Cambria Math"/>
                        </a:rPr>
                        <m:t>𝐸𝑆</m:t>
                      </m:r>
                      <m:r>
                        <m:rPr>
                          <m:sty m:val="p"/>
                        </m:rPr>
                        <a:rPr lang="el-GR" sz="2400" i="1">
                          <a:latin typeface="Cambria Math"/>
                        </a:rPr>
                        <m:t>Ψ</m:t>
                      </m:r>
                    </m:oMath>
                  </m:oMathPara>
                </a14:m>
                <a:endParaRPr lang="en-US" sz="2400" dirty="0"/>
              </a:p>
            </p:txBody>
          </p:sp>
        </mc:Choice>
        <mc:Fallback xmlns="">
          <p:sp>
            <p:nvSpPr>
              <p:cNvPr id="16" name="TextBox 15"/>
              <p:cNvSpPr txBox="1">
                <a:spLocks noRot="1" noChangeAspect="1" noMove="1" noResize="1" noEditPoints="1" noAdjustHandles="1" noChangeArrowheads="1" noChangeShapeType="1" noTextEdit="1"/>
              </p:cNvSpPr>
              <p:nvPr/>
            </p:nvSpPr>
            <p:spPr>
              <a:xfrm>
                <a:off x="304798" y="4342686"/>
                <a:ext cx="2133601" cy="461665"/>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1840992" y="4573516"/>
                <a:ext cx="5562600" cy="461665"/>
              </a:xfrm>
              <a:prstGeom prst="rect">
                <a:avLst/>
              </a:prstGeom>
              <a:noFill/>
            </p:spPr>
            <p:txBody>
              <a:bodyPr wrap="square" rtlCol="0">
                <a:spAutoFit/>
              </a:bodyPr>
              <a:lstStyle/>
              <a:p>
                <a:pPr algn="ctr"/>
                <a:r>
                  <a:rPr lang="en-US" dirty="0" smtClean="0">
                    <a:solidFill>
                      <a:schemeClr val="tx1"/>
                    </a:solidFill>
                  </a:rPr>
                  <a:t>Orthogonal Basis </a:t>
                </a:r>
                <a:r>
                  <a:rPr lang="en-US" sz="1600" dirty="0" smtClean="0">
                    <a:solidFill>
                      <a:schemeClr val="tx1"/>
                    </a:solidFill>
                    <a:sym typeface="Wingdings" pitchFamily="2" charset="2"/>
                  </a:rPr>
                  <a:t></a:t>
                </a:r>
                <a14:m>
                  <m:oMath xmlns:m="http://schemas.openxmlformats.org/officeDocument/2006/math">
                    <m:r>
                      <a:rPr lang="en-US" sz="2400" i="1">
                        <a:latin typeface="Cambria Math"/>
                      </a:rPr>
                      <m:t>𝑆</m:t>
                    </m:r>
                    <m:r>
                      <a:rPr lang="en-US" sz="2400" b="0" i="1" smtClean="0">
                        <a:latin typeface="Cambria Math"/>
                      </a:rPr>
                      <m:t>=1</m:t>
                    </m:r>
                    <m:r>
                      <m:rPr>
                        <m:nor/>
                      </m:rPr>
                      <a:rPr lang="en-US" dirty="0">
                        <a:sym typeface="Wingdings" pitchFamily="2" charset="2"/>
                      </a:rPr>
                      <m:t></m:t>
                    </m:r>
                    <m:r>
                      <a:rPr lang="en-US" sz="2400" i="1">
                        <a:latin typeface="Cambria Math"/>
                      </a:rPr>
                      <m:t>𝐻</m:t>
                    </m:r>
                    <m:r>
                      <m:rPr>
                        <m:sty m:val="p"/>
                      </m:rPr>
                      <a:rPr lang="el-GR" sz="2400" i="1">
                        <a:latin typeface="Cambria Math"/>
                      </a:rPr>
                      <m:t>Ψ</m:t>
                    </m:r>
                    <m:r>
                      <a:rPr lang="en-US" sz="2400" i="1">
                        <a:latin typeface="Cambria Math"/>
                      </a:rPr>
                      <m:t>=</m:t>
                    </m:r>
                    <m:r>
                      <a:rPr lang="en-US" sz="2400" i="1">
                        <a:latin typeface="Cambria Math"/>
                      </a:rPr>
                      <m:t>𝐸</m:t>
                    </m:r>
                    <m:r>
                      <m:rPr>
                        <m:sty m:val="p"/>
                      </m:rPr>
                      <a:rPr lang="el-GR" sz="2400" i="1">
                        <a:latin typeface="Cambria Math"/>
                      </a:rPr>
                      <m:t>Ψ</m:t>
                    </m:r>
                  </m:oMath>
                </a14:m>
                <a:endParaRPr lang="en-US" dirty="0"/>
              </a:p>
            </p:txBody>
          </p:sp>
        </mc:Choice>
        <mc:Fallback xmlns="">
          <p:sp>
            <p:nvSpPr>
              <p:cNvPr id="19" name="TextBox 18"/>
              <p:cNvSpPr txBox="1">
                <a:spLocks noRot="1" noChangeAspect="1" noMove="1" noResize="1" noEditPoints="1" noAdjustHandles="1" noChangeArrowheads="1" noChangeShapeType="1" noTextEdit="1"/>
              </p:cNvSpPr>
              <p:nvPr/>
            </p:nvSpPr>
            <p:spPr>
              <a:xfrm>
                <a:off x="1840992" y="4573516"/>
                <a:ext cx="5562600" cy="461665"/>
              </a:xfrm>
              <a:prstGeom prst="rect">
                <a:avLst/>
              </a:prstGeom>
              <a:blipFill rotWithShape="1">
                <a:blip r:embed="rId9"/>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335280" y="4827018"/>
                <a:ext cx="205287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latin typeface="Cambria Math"/>
                            </a:rPr>
                          </m:ctrlPr>
                        </m:sSupPr>
                        <m:e>
                          <m:r>
                            <a:rPr lang="en-US" sz="2400" b="0" i="1" smtClean="0">
                              <a:latin typeface="Cambria Math"/>
                            </a:rPr>
                            <m:t>𝑆</m:t>
                          </m:r>
                        </m:e>
                        <m:sup>
                          <m:r>
                            <a:rPr lang="en-US" sz="2400" b="0" i="1" smtClean="0">
                              <a:latin typeface="Cambria Math"/>
                            </a:rPr>
                            <m:t>−1</m:t>
                          </m:r>
                        </m:sup>
                      </m:sSup>
                      <m:r>
                        <a:rPr lang="en-US" sz="2400" b="0" i="1" smtClean="0">
                          <a:latin typeface="Cambria Math"/>
                        </a:rPr>
                        <m:t>𝐻</m:t>
                      </m:r>
                      <m:r>
                        <m:rPr>
                          <m:sty m:val="p"/>
                        </m:rPr>
                        <a:rPr lang="el-GR" sz="2400" b="0" i="1" smtClean="0">
                          <a:latin typeface="Cambria Math"/>
                        </a:rPr>
                        <m:t>Ψ</m:t>
                      </m:r>
                      <m:r>
                        <a:rPr lang="en-US" sz="2400" b="0" i="1" smtClean="0">
                          <a:latin typeface="Cambria Math"/>
                        </a:rPr>
                        <m:t>=</m:t>
                      </m:r>
                      <m:r>
                        <a:rPr lang="en-US" sz="2400" b="0" i="1" smtClean="0">
                          <a:latin typeface="Cambria Math"/>
                        </a:rPr>
                        <m:t>𝐸</m:t>
                      </m:r>
                      <m:r>
                        <m:rPr>
                          <m:sty m:val="p"/>
                        </m:rPr>
                        <a:rPr lang="el-GR" sz="2400" i="1">
                          <a:latin typeface="Cambria Math"/>
                        </a:rPr>
                        <m:t>Ψ</m:t>
                      </m:r>
                    </m:oMath>
                  </m:oMathPara>
                </a14:m>
                <a:endParaRPr lang="en-US" dirty="0"/>
              </a:p>
            </p:txBody>
          </p:sp>
        </mc:Choice>
        <mc:Fallback xmlns="">
          <p:sp>
            <p:nvSpPr>
              <p:cNvPr id="20" name="TextBox 19"/>
              <p:cNvSpPr txBox="1">
                <a:spLocks noRot="1" noChangeAspect="1" noMove="1" noResize="1" noEditPoints="1" noAdjustHandles="1" noChangeArrowheads="1" noChangeShapeType="1" noTextEdit="1"/>
              </p:cNvSpPr>
              <p:nvPr/>
            </p:nvSpPr>
            <p:spPr>
              <a:xfrm>
                <a:off x="335280" y="4827018"/>
                <a:ext cx="2052870" cy="461665"/>
              </a:xfrm>
              <a:prstGeom prst="rect">
                <a:avLst/>
              </a:prstGeom>
              <a:blipFill rotWithShape="1">
                <a:blip r:embed="rId10"/>
                <a:stretch>
                  <a:fillRect/>
                </a:stretch>
              </a:blipFill>
            </p:spPr>
            <p:txBody>
              <a:bodyPr/>
              <a:lstStyle/>
              <a:p>
                <a:r>
                  <a:rPr lang="en-US">
                    <a:noFill/>
                  </a:rPr>
                  <a:t> </a:t>
                </a:r>
              </a:p>
            </p:txBody>
          </p:sp>
        </mc:Fallback>
      </mc:AlternateContent>
      <p:sp>
        <p:nvSpPr>
          <p:cNvPr id="18" name="Rectangle 17"/>
          <p:cNvSpPr/>
          <p:nvPr/>
        </p:nvSpPr>
        <p:spPr>
          <a:xfrm>
            <a:off x="971006" y="6211669"/>
            <a:ext cx="7696200" cy="646331"/>
          </a:xfrm>
          <a:prstGeom prst="rect">
            <a:avLst/>
          </a:prstGeom>
        </p:spPr>
        <p:txBody>
          <a:bodyPr wrap="square">
            <a:spAutoFit/>
          </a:bodyPr>
          <a:lstStyle/>
          <a:p>
            <a:pPr algn="just"/>
            <a:r>
              <a:rPr lang="en-US" sz="1200" i="1" dirty="0"/>
              <a:t>An Environment-dependent Semi-Empirical Tight Binding Model Suitable For Electron Transport In Bulk Metals, Metal Alloys, Metallic Interfaces And Metallic </a:t>
            </a:r>
            <a:r>
              <a:rPr lang="en-US" sz="1200" i="1" dirty="0" smtClean="0"/>
              <a:t>Nanostructures – G. </a:t>
            </a:r>
            <a:r>
              <a:rPr lang="en-US" sz="1200" i="1" dirty="0" err="1" smtClean="0"/>
              <a:t>Hegde</a:t>
            </a:r>
            <a:r>
              <a:rPr lang="en-US" sz="1200" i="1" dirty="0" smtClean="0"/>
              <a:t>, M. </a:t>
            </a:r>
            <a:r>
              <a:rPr lang="en-US" sz="1200" i="1" dirty="0" err="1" smtClean="0"/>
              <a:t>Povolotskyi</a:t>
            </a:r>
            <a:r>
              <a:rPr lang="en-US" sz="1200" i="1" dirty="0" smtClean="0"/>
              <a:t>, T. </a:t>
            </a:r>
            <a:r>
              <a:rPr lang="en-US" sz="1200" i="1" dirty="0" err="1" smtClean="0"/>
              <a:t>Kubis</a:t>
            </a:r>
            <a:r>
              <a:rPr lang="en-US" sz="1200" i="1" dirty="0" smtClean="0"/>
              <a:t>, T. Boykin, G. </a:t>
            </a:r>
            <a:r>
              <a:rPr lang="en-US" sz="1200" i="1" dirty="0" err="1" smtClean="0"/>
              <a:t>Klimeck</a:t>
            </a:r>
            <a:r>
              <a:rPr lang="en-US" sz="1200" i="1" dirty="0" smtClean="0"/>
              <a:t> – In preparation</a:t>
            </a:r>
            <a:endParaRPr lang="en-US" sz="1200" i="1" dirty="0"/>
          </a:p>
        </p:txBody>
      </p:sp>
      <p:sp>
        <p:nvSpPr>
          <p:cNvPr id="15" name="Slide Number Placeholder 2"/>
          <p:cNvSpPr txBox="1">
            <a:spLocks/>
          </p:cNvSpPr>
          <p:nvPr/>
        </p:nvSpPr>
        <p:spPr>
          <a:xfrm>
            <a:off x="7924800" y="6497638"/>
            <a:ext cx="533400" cy="24447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56C026-86B1-4591-95D2-66DC0082D902}" type="slidenum">
              <a:rPr lang="en-US" altLang="ko-KR" smtClean="0"/>
              <a:pPr>
                <a:defRPr/>
              </a:pPr>
              <a:t>24</a:t>
            </a:fld>
            <a:endParaRPr lang="en-US" altLang="ko-KR" dirty="0"/>
          </a:p>
        </p:txBody>
      </p:sp>
    </p:spTree>
    <p:custDataLst>
      <p:tags r:id="rId1"/>
    </p:custDataLst>
    <p:extLst>
      <p:ext uri="{BB962C8B-B14F-4D97-AF65-F5344CB8AC3E}">
        <p14:creationId xmlns:p14="http://schemas.microsoft.com/office/powerpoint/2010/main" val="628863330"/>
      </p:ext>
    </p:extLst>
  </p:cSld>
  <p:clrMapOvr>
    <a:masterClrMapping/>
  </p:clrMapOvr>
  <p:transition advTm="7193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2" grpId="0"/>
      <p:bldP spid="13" grpId="0"/>
      <p:bldP spid="17" grpId="0"/>
      <p:bldP spid="16" grpId="0"/>
      <p:bldP spid="19" grpId="0"/>
      <p:bldP spid="20"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71472" y="152400"/>
            <a:ext cx="7107415" cy="520700"/>
          </a:xfrm>
        </p:spPr>
        <p:txBody>
          <a:bodyPr/>
          <a:lstStyle/>
          <a:p>
            <a:r>
              <a:rPr lang="en-US" dirty="0"/>
              <a:t>New Environment dependent TB </a:t>
            </a:r>
            <a:r>
              <a:rPr lang="en-US" dirty="0" smtClean="0"/>
              <a:t>Model -  Transferability</a:t>
            </a:r>
            <a:endParaRPr lang="en-US" dirty="0"/>
          </a:p>
        </p:txBody>
      </p:sp>
      <p:sp>
        <p:nvSpPr>
          <p:cNvPr id="4" name="Rectangle 3"/>
          <p:cNvSpPr/>
          <p:nvPr/>
        </p:nvSpPr>
        <p:spPr>
          <a:xfrm>
            <a:off x="44475" y="866260"/>
            <a:ext cx="3299259" cy="369332"/>
          </a:xfrm>
          <a:prstGeom prst="rect">
            <a:avLst/>
          </a:prstGeom>
        </p:spPr>
        <p:txBody>
          <a:bodyPr wrap="square">
            <a:spAutoFit/>
          </a:bodyPr>
          <a:lstStyle/>
          <a:p>
            <a:pPr algn="ctr"/>
            <a:r>
              <a:rPr lang="en-US" b="1" dirty="0"/>
              <a:t>T</a:t>
            </a:r>
            <a:r>
              <a:rPr lang="en-US" b="1" dirty="0" smtClean="0"/>
              <a:t>wo center </a:t>
            </a:r>
            <a:r>
              <a:rPr lang="en-US" b="1" dirty="0" smtClean="0"/>
              <a:t>approximation</a:t>
            </a:r>
            <a:endParaRPr lang="en-US" dirty="0"/>
          </a:p>
        </p:txBody>
      </p:sp>
      <mc:AlternateContent xmlns:mc="http://schemas.openxmlformats.org/markup-compatibility/2006" xmlns:a14="http://schemas.microsoft.com/office/drawing/2010/main">
        <mc:Choice Requires="a14">
          <p:sp>
            <p:nvSpPr>
              <p:cNvPr id="14" name="TextBox 13"/>
              <p:cNvSpPr txBox="1"/>
              <p:nvPr/>
            </p:nvSpPr>
            <p:spPr>
              <a:xfrm>
                <a:off x="-78047" y="1269814"/>
                <a:ext cx="2892843" cy="8701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𝐻</m:t>
                      </m:r>
                      <m:r>
                        <a:rPr lang="en-US" b="0" i="1" smtClean="0">
                          <a:latin typeface="Cambria Math"/>
                        </a:rPr>
                        <m:t>=</m:t>
                      </m:r>
                      <m:sSup>
                        <m:sSupPr>
                          <m:ctrlPr>
                            <a:rPr lang="en-US" b="0" i="1" smtClean="0">
                              <a:latin typeface="Cambria Math"/>
                              <a:ea typeface="Cambria Math"/>
                            </a:rPr>
                          </m:ctrlPr>
                        </m:sSupPr>
                        <m:e>
                          <m:r>
                            <a:rPr lang="en-US" i="1">
                              <a:latin typeface="Cambria Math"/>
                            </a:rPr>
                            <m:t>−</m:t>
                          </m:r>
                          <m:r>
                            <a:rPr lang="en-US" i="1">
                              <a:latin typeface="Cambria Math"/>
                              <a:ea typeface="Cambria Math"/>
                            </a:rPr>
                            <m:t>𝛻</m:t>
                          </m:r>
                        </m:e>
                        <m:sup>
                          <m:r>
                            <a:rPr lang="en-US" i="1">
                              <a:latin typeface="Cambria Math"/>
                              <a:ea typeface="Cambria Math"/>
                            </a:rPr>
                            <m:t>2</m:t>
                          </m:r>
                          <m:r>
                            <m:rPr>
                              <m:nor/>
                            </m:rPr>
                            <a:rPr lang="en-US" dirty="0"/>
                            <m:t> </m:t>
                          </m:r>
                        </m:sup>
                      </m:sSup>
                      <m:r>
                        <a:rPr lang="en-US" b="0" i="1" smtClean="0">
                          <a:latin typeface="Cambria Math"/>
                          <a:ea typeface="Cambria Math"/>
                        </a:rPr>
                        <m:t>+</m:t>
                      </m:r>
                      <m:nary>
                        <m:naryPr>
                          <m:chr m:val="∑"/>
                          <m:ctrlPr>
                            <a:rPr lang="en-US" b="0" i="1" smtClean="0">
                              <a:latin typeface="Cambria Math"/>
                              <a:ea typeface="Cambria Math"/>
                            </a:rPr>
                          </m:ctrlPr>
                        </m:naryPr>
                        <m:sub>
                          <m:r>
                            <m:rPr>
                              <m:brk m:alnAt="7"/>
                            </m:rPr>
                            <a:rPr lang="en-US" b="0" i="1" smtClean="0">
                              <a:latin typeface="Cambria Math"/>
                              <a:ea typeface="Cambria Math"/>
                            </a:rPr>
                            <m:t>𝑛</m:t>
                          </m:r>
                          <m:r>
                            <a:rPr lang="en-US" b="0" i="1" smtClean="0">
                              <a:latin typeface="Cambria Math"/>
                              <a:ea typeface="Cambria Math"/>
                            </a:rPr>
                            <m:t>=0</m:t>
                          </m:r>
                        </m:sub>
                        <m:sup>
                          <m:r>
                            <a:rPr lang="en-US" b="0" i="1" smtClean="0">
                              <a:latin typeface="Cambria Math"/>
                              <a:ea typeface="Cambria Math"/>
                            </a:rPr>
                            <m:t>4</m:t>
                          </m:r>
                        </m:sup>
                        <m:e>
                          <m:r>
                            <a:rPr lang="en-US" b="0" i="1" smtClean="0">
                              <a:latin typeface="Cambria Math"/>
                              <a:ea typeface="Cambria Math"/>
                            </a:rPr>
                            <m:t>𝑉</m:t>
                          </m:r>
                          <m:r>
                            <a:rPr lang="en-US" b="0" i="1" smtClean="0">
                              <a:latin typeface="Cambria Math"/>
                              <a:ea typeface="Cambria Math"/>
                            </a:rPr>
                            <m:t>(</m:t>
                          </m:r>
                          <m:r>
                            <a:rPr lang="en-US" b="1" i="1" smtClean="0">
                              <a:latin typeface="Cambria Math"/>
                              <a:ea typeface="Cambria Math"/>
                            </a:rPr>
                            <m:t>𝒓</m:t>
                          </m:r>
                          <m:r>
                            <a:rPr lang="en-US" b="0" i="1" smtClean="0">
                              <a:latin typeface="Cambria Math"/>
                              <a:ea typeface="Cambria Math"/>
                            </a:rPr>
                            <m:t>−</m:t>
                          </m:r>
                          <m:sSub>
                            <m:sSubPr>
                              <m:ctrlPr>
                                <a:rPr lang="en-US" b="0" i="1" smtClean="0">
                                  <a:latin typeface="Cambria Math"/>
                                  <a:ea typeface="Cambria Math"/>
                                </a:rPr>
                              </m:ctrlPr>
                            </m:sSubPr>
                            <m:e>
                              <m:r>
                                <a:rPr lang="en-US" b="1" i="1">
                                  <a:latin typeface="Cambria Math"/>
                                  <a:ea typeface="Cambria Math"/>
                                </a:rPr>
                                <m:t>𝑹</m:t>
                              </m:r>
                            </m:e>
                            <m:sub>
                              <m:r>
                                <a:rPr lang="en-US" b="0" i="1" smtClean="0">
                                  <a:latin typeface="Cambria Math"/>
                                  <a:ea typeface="Cambria Math"/>
                                </a:rPr>
                                <m:t>𝑛</m:t>
                              </m:r>
                            </m:sub>
                          </m:sSub>
                          <m:r>
                            <a:rPr lang="en-US" b="0" i="1" smtClean="0">
                              <a:latin typeface="Cambria Math"/>
                              <a:ea typeface="Cambria Math"/>
                            </a:rPr>
                            <m:t>)</m:t>
                          </m:r>
                        </m:e>
                      </m:nary>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78047" y="1269814"/>
                <a:ext cx="2892843" cy="870175"/>
              </a:xfrm>
              <a:prstGeom prst="rect">
                <a:avLst/>
              </a:prstGeom>
              <a:blipFill rotWithShape="1">
                <a:blip r:embed="rId3"/>
                <a:stretch>
                  <a:fillRect/>
                </a:stretch>
              </a:blipFill>
            </p:spPr>
            <p:txBody>
              <a:bodyPr/>
              <a:lstStyle/>
              <a:p>
                <a:r>
                  <a:rPr lang="en-US">
                    <a:noFill/>
                  </a:rPr>
                  <a:t> </a:t>
                </a:r>
              </a:p>
            </p:txBody>
          </p:sp>
        </mc:Fallback>
      </mc:AlternateContent>
      <p:cxnSp>
        <p:nvCxnSpPr>
          <p:cNvPr id="18" name="Straight Connector 17"/>
          <p:cNvCxnSpPr>
            <a:stCxn id="15" idx="7"/>
            <a:endCxn id="19" idx="3"/>
          </p:cNvCxnSpPr>
          <p:nvPr/>
        </p:nvCxnSpPr>
        <p:spPr>
          <a:xfrm flipV="1">
            <a:off x="1435151" y="3220153"/>
            <a:ext cx="529448" cy="421158"/>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31" idx="1"/>
          </p:cNvCxnSpPr>
          <p:nvPr/>
        </p:nvCxnSpPr>
        <p:spPr>
          <a:xfrm flipH="1" flipV="1">
            <a:off x="1443643" y="3910719"/>
            <a:ext cx="655660" cy="662688"/>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2859503" y="1889752"/>
            <a:ext cx="0" cy="2090523"/>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834640" y="1911112"/>
            <a:ext cx="566928"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2971800" y="1977305"/>
            <a:ext cx="2286000" cy="1905000"/>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6" name="Object 55"/>
          <p:cNvGraphicFramePr>
            <a:graphicFrameLocks noChangeAspect="1"/>
          </p:cNvGraphicFramePr>
          <p:nvPr>
            <p:extLst>
              <p:ext uri="{D42A27DB-BD31-4B8C-83A1-F6EECF244321}">
                <p14:modId xmlns:p14="http://schemas.microsoft.com/office/powerpoint/2010/main" val="602719807"/>
              </p:ext>
            </p:extLst>
          </p:nvPr>
        </p:nvGraphicFramePr>
        <p:xfrm>
          <a:off x="2947987" y="1987275"/>
          <a:ext cx="2333625" cy="1895475"/>
        </p:xfrm>
        <a:graphic>
          <a:graphicData uri="http://schemas.openxmlformats.org/presentationml/2006/ole">
            <mc:AlternateContent xmlns:mc="http://schemas.openxmlformats.org/markup-compatibility/2006">
              <mc:Choice xmlns:v="urn:schemas-microsoft-com:vml" Requires="v">
                <p:oleObj spid="_x0000_s75982" name="Equation" r:id="rId4" imgW="787320" imgH="888840" progId="Equation.3">
                  <p:embed/>
                </p:oleObj>
              </mc:Choice>
              <mc:Fallback>
                <p:oleObj name="Equation" r:id="rId4" imgW="787320" imgH="888840" progId="Equation.3">
                  <p:embed/>
                  <p:pic>
                    <p:nvPicPr>
                      <p:cNvPr id="0" name=""/>
                      <p:cNvPicPr/>
                      <p:nvPr/>
                    </p:nvPicPr>
                    <p:blipFill>
                      <a:blip r:embed="rId5"/>
                      <a:stretch>
                        <a:fillRect/>
                      </a:stretch>
                    </p:blipFill>
                    <p:spPr>
                      <a:xfrm>
                        <a:off x="2947987" y="1987275"/>
                        <a:ext cx="2333625" cy="1895475"/>
                      </a:xfrm>
                      <a:prstGeom prst="rect">
                        <a:avLst/>
                      </a:prstGeom>
                    </p:spPr>
                  </p:pic>
                </p:oleObj>
              </mc:Fallback>
            </mc:AlternateContent>
          </a:graphicData>
        </a:graphic>
      </p:graphicFrame>
      <p:sp>
        <p:nvSpPr>
          <p:cNvPr id="63" name="Rectangle 62"/>
          <p:cNvSpPr/>
          <p:nvPr/>
        </p:nvSpPr>
        <p:spPr>
          <a:xfrm>
            <a:off x="5266944" y="1989754"/>
            <a:ext cx="2286000" cy="1905000"/>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7" name="Straight Connector 66"/>
          <p:cNvCxnSpPr/>
          <p:nvPr/>
        </p:nvCxnSpPr>
        <p:spPr>
          <a:xfrm>
            <a:off x="7638288" y="3210801"/>
            <a:ext cx="1371600" cy="0"/>
          </a:xfrm>
          <a:prstGeom prst="line">
            <a:avLst/>
          </a:prstGeom>
          <a:ln w="57150">
            <a:solidFill>
              <a:schemeClr val="tx1"/>
            </a:solidFill>
            <a:prstDash val="sys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0" name="TextBox 69"/>
              <p:cNvSpPr txBox="1"/>
              <p:nvPr/>
            </p:nvSpPr>
            <p:spPr>
              <a:xfrm>
                <a:off x="7552944" y="2650582"/>
                <a:ext cx="888448" cy="542136"/>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a:rPr>
                          </m:ctrlPr>
                        </m:sSupPr>
                        <m:e>
                          <m:r>
                            <a:rPr lang="en-US" sz="2800" b="0" i="1" smtClean="0">
                              <a:latin typeface="Cambria Math"/>
                            </a:rPr>
                            <m:t>𝑒</m:t>
                          </m:r>
                        </m:e>
                        <m:sup>
                          <m:r>
                            <a:rPr lang="en-US" sz="2800" b="0" i="1" smtClean="0">
                              <a:latin typeface="Cambria Math"/>
                            </a:rPr>
                            <m:t>𝑖</m:t>
                          </m:r>
                          <m:sSub>
                            <m:sSubPr>
                              <m:ctrlPr>
                                <a:rPr lang="en-US" sz="2800" b="0" i="1" smtClean="0">
                                  <a:latin typeface="Cambria Math"/>
                                  <a:ea typeface="Cambria Math"/>
                                </a:rPr>
                              </m:ctrlPr>
                            </m:sSubPr>
                            <m:e>
                              <m:r>
                                <a:rPr lang="en-US" sz="2800" i="1">
                                  <a:latin typeface="Cambria Math"/>
                                  <a:ea typeface="Cambria Math"/>
                                </a:rPr>
                                <m:t>𝜃</m:t>
                              </m:r>
                            </m:e>
                            <m:sub>
                              <m:r>
                                <a:rPr lang="en-US" sz="2800" b="0" i="1" smtClean="0">
                                  <a:latin typeface="Cambria Math"/>
                                  <a:ea typeface="Cambria Math"/>
                                </a:rPr>
                                <m:t>1</m:t>
                              </m:r>
                            </m:sub>
                          </m:sSub>
                        </m:sup>
                      </m:sSup>
                    </m:oMath>
                  </m:oMathPara>
                </a14:m>
                <a:endParaRPr lang="en-US" sz="2800" dirty="0"/>
              </a:p>
            </p:txBody>
          </p:sp>
        </mc:Choice>
        <mc:Fallback xmlns="">
          <p:sp>
            <p:nvSpPr>
              <p:cNvPr id="70" name="TextBox 69"/>
              <p:cNvSpPr txBox="1">
                <a:spLocks noRot="1" noChangeAspect="1" noMove="1" noResize="1" noEditPoints="1" noAdjustHandles="1" noChangeArrowheads="1" noChangeShapeType="1" noTextEdit="1"/>
              </p:cNvSpPr>
              <p:nvPr/>
            </p:nvSpPr>
            <p:spPr>
              <a:xfrm>
                <a:off x="7552944" y="2650582"/>
                <a:ext cx="888448" cy="542136"/>
              </a:xfrm>
              <a:prstGeom prst="rect">
                <a:avLst/>
              </a:prstGeom>
              <a:blipFill rotWithShape="1">
                <a:blip r:embed="rId6"/>
                <a:stretch>
                  <a:fillRect/>
                </a:stretch>
              </a:blipFill>
            </p:spPr>
            <p:txBody>
              <a:bodyPr/>
              <a:lstStyle/>
              <a:p>
                <a:r>
                  <a:rPr lang="en-US">
                    <a:noFill/>
                  </a:rPr>
                  <a:t> </a:t>
                </a:r>
              </a:p>
            </p:txBody>
          </p:sp>
        </mc:Fallback>
      </mc:AlternateContent>
      <p:cxnSp>
        <p:nvCxnSpPr>
          <p:cNvPr id="78" name="Straight Connector 77"/>
          <p:cNvCxnSpPr/>
          <p:nvPr/>
        </p:nvCxnSpPr>
        <p:spPr>
          <a:xfrm flipV="1">
            <a:off x="3886200" y="3901509"/>
            <a:ext cx="0" cy="931954"/>
          </a:xfrm>
          <a:prstGeom prst="line">
            <a:avLst/>
          </a:prstGeom>
          <a:ln w="57150">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5266944" y="4028441"/>
            <a:ext cx="1286256" cy="939726"/>
          </a:xfrm>
          <a:prstGeom prst="line">
            <a:avLst/>
          </a:prstGeom>
          <a:ln w="57150">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V="1">
            <a:off x="2859503" y="3980278"/>
            <a:ext cx="0" cy="853185"/>
          </a:xfrm>
          <a:prstGeom prst="line">
            <a:avLst/>
          </a:prstGeom>
          <a:ln w="57150">
            <a:solidFill>
              <a:schemeClr val="tx1"/>
            </a:solidFill>
            <a:prstDash val="sys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7" name="TextBox 86"/>
              <p:cNvSpPr txBox="1"/>
              <p:nvPr/>
            </p:nvSpPr>
            <p:spPr>
              <a:xfrm>
                <a:off x="7663433" y="2689856"/>
                <a:ext cx="888448" cy="542136"/>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a:rPr>
                          </m:ctrlPr>
                        </m:sSupPr>
                        <m:e>
                          <m:r>
                            <a:rPr lang="en-US" sz="2800" b="0" i="1" smtClean="0">
                              <a:latin typeface="Cambria Math"/>
                            </a:rPr>
                            <m:t>𝑒</m:t>
                          </m:r>
                        </m:e>
                        <m:sup>
                          <m:r>
                            <a:rPr lang="en-US" sz="2800" b="0" i="1" smtClean="0">
                              <a:latin typeface="Cambria Math"/>
                            </a:rPr>
                            <m:t>𝑖</m:t>
                          </m:r>
                          <m:sSub>
                            <m:sSubPr>
                              <m:ctrlPr>
                                <a:rPr lang="en-US" sz="2800" b="0" i="1" smtClean="0">
                                  <a:latin typeface="Cambria Math"/>
                                  <a:ea typeface="Cambria Math"/>
                                </a:rPr>
                              </m:ctrlPr>
                            </m:sSubPr>
                            <m:e>
                              <m:r>
                                <a:rPr lang="en-US" sz="2800" i="1">
                                  <a:latin typeface="Cambria Math"/>
                                  <a:ea typeface="Cambria Math"/>
                                </a:rPr>
                                <m:t>𝜃</m:t>
                              </m:r>
                            </m:e>
                            <m:sub>
                              <m:r>
                                <a:rPr lang="en-US" sz="2800" b="0" i="1" smtClean="0">
                                  <a:latin typeface="Cambria Math"/>
                                  <a:ea typeface="Cambria Math"/>
                                </a:rPr>
                                <m:t>2</m:t>
                              </m:r>
                            </m:sub>
                          </m:sSub>
                        </m:sup>
                      </m:sSup>
                    </m:oMath>
                  </m:oMathPara>
                </a14:m>
                <a:endParaRPr lang="en-US" sz="2800" dirty="0"/>
              </a:p>
            </p:txBody>
          </p:sp>
        </mc:Choice>
        <mc:Fallback xmlns="">
          <p:sp>
            <p:nvSpPr>
              <p:cNvPr id="87" name="TextBox 86"/>
              <p:cNvSpPr txBox="1">
                <a:spLocks noRot="1" noChangeAspect="1" noMove="1" noResize="1" noEditPoints="1" noAdjustHandles="1" noChangeArrowheads="1" noChangeShapeType="1" noTextEdit="1"/>
              </p:cNvSpPr>
              <p:nvPr/>
            </p:nvSpPr>
            <p:spPr>
              <a:xfrm>
                <a:off x="7663433" y="2689856"/>
                <a:ext cx="888448" cy="542136"/>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p:cNvSpPr txBox="1"/>
              <p:nvPr/>
            </p:nvSpPr>
            <p:spPr>
              <a:xfrm>
                <a:off x="7650555" y="2704286"/>
                <a:ext cx="888448" cy="542136"/>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a:rPr>
                          </m:ctrlPr>
                        </m:sSupPr>
                        <m:e>
                          <m:r>
                            <a:rPr lang="en-US" sz="2800" b="0" i="1" smtClean="0">
                              <a:latin typeface="Cambria Math"/>
                            </a:rPr>
                            <m:t>𝑒</m:t>
                          </m:r>
                        </m:e>
                        <m:sup>
                          <m:r>
                            <a:rPr lang="en-US" sz="2800" b="0" i="1" smtClean="0">
                              <a:latin typeface="Cambria Math"/>
                            </a:rPr>
                            <m:t>𝑖</m:t>
                          </m:r>
                          <m:sSub>
                            <m:sSubPr>
                              <m:ctrlPr>
                                <a:rPr lang="en-US" sz="2800" b="0" i="1" smtClean="0">
                                  <a:latin typeface="Cambria Math"/>
                                  <a:ea typeface="Cambria Math"/>
                                </a:rPr>
                              </m:ctrlPr>
                            </m:sSubPr>
                            <m:e>
                              <m:r>
                                <a:rPr lang="en-US" sz="2800" i="1">
                                  <a:latin typeface="Cambria Math"/>
                                  <a:ea typeface="Cambria Math"/>
                                </a:rPr>
                                <m:t>𝜃</m:t>
                              </m:r>
                            </m:e>
                            <m:sub>
                              <m:r>
                                <a:rPr lang="en-US" sz="2800" b="0" i="1" smtClean="0">
                                  <a:latin typeface="Cambria Math"/>
                                  <a:ea typeface="Cambria Math"/>
                                </a:rPr>
                                <m:t>3</m:t>
                              </m:r>
                            </m:sub>
                          </m:sSub>
                        </m:sup>
                      </m:sSup>
                    </m:oMath>
                  </m:oMathPara>
                </a14:m>
                <a:endParaRPr lang="en-US" sz="2800" dirty="0"/>
              </a:p>
            </p:txBody>
          </p:sp>
        </mc:Choice>
        <mc:Fallback xmlns="">
          <p:sp>
            <p:nvSpPr>
              <p:cNvPr id="88" name="TextBox 87"/>
              <p:cNvSpPr txBox="1">
                <a:spLocks noRot="1" noChangeAspect="1" noMove="1" noResize="1" noEditPoints="1" noAdjustHandles="1" noChangeArrowheads="1" noChangeShapeType="1" noTextEdit="1"/>
              </p:cNvSpPr>
              <p:nvPr/>
            </p:nvSpPr>
            <p:spPr>
              <a:xfrm>
                <a:off x="7650555" y="2704286"/>
                <a:ext cx="888448" cy="542136"/>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TextBox 88"/>
              <p:cNvSpPr txBox="1"/>
              <p:nvPr/>
            </p:nvSpPr>
            <p:spPr>
              <a:xfrm>
                <a:off x="7663433" y="2702274"/>
                <a:ext cx="888448" cy="542136"/>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a:rPr>
                          </m:ctrlPr>
                        </m:sSupPr>
                        <m:e>
                          <m:r>
                            <a:rPr lang="en-US" sz="2800" b="0" i="1" smtClean="0">
                              <a:latin typeface="Cambria Math"/>
                            </a:rPr>
                            <m:t>𝑒</m:t>
                          </m:r>
                        </m:e>
                        <m:sup>
                          <m:r>
                            <a:rPr lang="en-US" sz="2800" b="0" i="1" smtClean="0">
                              <a:latin typeface="Cambria Math"/>
                            </a:rPr>
                            <m:t>𝑖</m:t>
                          </m:r>
                          <m:sSub>
                            <m:sSubPr>
                              <m:ctrlPr>
                                <a:rPr lang="en-US" sz="2800" b="0" i="1" smtClean="0">
                                  <a:latin typeface="Cambria Math"/>
                                  <a:ea typeface="Cambria Math"/>
                                </a:rPr>
                              </m:ctrlPr>
                            </m:sSubPr>
                            <m:e>
                              <m:r>
                                <a:rPr lang="en-US" sz="2800" i="1">
                                  <a:latin typeface="Cambria Math"/>
                                  <a:ea typeface="Cambria Math"/>
                                </a:rPr>
                                <m:t>𝜃</m:t>
                              </m:r>
                            </m:e>
                            <m:sub>
                              <m:r>
                                <a:rPr lang="en-US" sz="2800" b="0" i="1" smtClean="0">
                                  <a:latin typeface="Cambria Math"/>
                                  <a:ea typeface="Cambria Math"/>
                                </a:rPr>
                                <m:t>4</m:t>
                              </m:r>
                            </m:sub>
                          </m:sSub>
                        </m:sup>
                      </m:sSup>
                    </m:oMath>
                  </m:oMathPara>
                </a14:m>
                <a:endParaRPr lang="en-US" sz="2800" dirty="0"/>
              </a:p>
            </p:txBody>
          </p:sp>
        </mc:Choice>
        <mc:Fallback xmlns="">
          <p:sp>
            <p:nvSpPr>
              <p:cNvPr id="89" name="TextBox 88"/>
              <p:cNvSpPr txBox="1">
                <a:spLocks noRot="1" noChangeAspect="1" noMove="1" noResize="1" noEditPoints="1" noAdjustHandles="1" noChangeArrowheads="1" noChangeShapeType="1" noTextEdit="1"/>
              </p:cNvSpPr>
              <p:nvPr/>
            </p:nvSpPr>
            <p:spPr>
              <a:xfrm>
                <a:off x="7663433" y="2702274"/>
                <a:ext cx="888448" cy="542136"/>
              </a:xfrm>
              <a:prstGeom prst="rect">
                <a:avLst/>
              </a:prstGeom>
              <a:blipFill rotWithShape="1">
                <a:blip r:embed="rId9"/>
                <a:stretch>
                  <a:fillRect/>
                </a:stretch>
              </a:blipFill>
            </p:spPr>
            <p:txBody>
              <a:bodyPr/>
              <a:lstStyle/>
              <a:p>
                <a:r>
                  <a:rPr lang="en-US">
                    <a:noFill/>
                  </a:rPr>
                  <a:t> </a:t>
                </a:r>
              </a:p>
            </p:txBody>
          </p:sp>
        </mc:Fallback>
      </mc:AlternateContent>
      <p:sp>
        <p:nvSpPr>
          <p:cNvPr id="96" name="Rounded Rectangle 95"/>
          <p:cNvSpPr/>
          <p:nvPr/>
        </p:nvSpPr>
        <p:spPr>
          <a:xfrm>
            <a:off x="3962442" y="812614"/>
            <a:ext cx="5047446" cy="9144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Hamiltonian elements taken between orbitals are affected only by potentials from atomic sites that the orbitals belong to</a:t>
            </a:r>
            <a:endParaRPr lang="en-US" dirty="0">
              <a:solidFill>
                <a:srgbClr val="FF0000"/>
              </a:solidFill>
            </a:endParaRPr>
          </a:p>
        </p:txBody>
      </p:sp>
      <p:sp>
        <p:nvSpPr>
          <p:cNvPr id="97" name="TextBox 96"/>
          <p:cNvSpPr txBox="1"/>
          <p:nvPr/>
        </p:nvSpPr>
        <p:spPr>
          <a:xfrm>
            <a:off x="286647" y="5257800"/>
            <a:ext cx="381000" cy="369332"/>
          </a:xfrm>
          <a:prstGeom prst="rect">
            <a:avLst/>
          </a:prstGeom>
          <a:noFill/>
        </p:spPr>
        <p:txBody>
          <a:bodyPr wrap="square" rtlCol="0">
            <a:spAutoFit/>
          </a:bodyPr>
          <a:lstStyle/>
          <a:p>
            <a:r>
              <a:rPr lang="en-US" b="1" dirty="0" smtClean="0"/>
              <a:t>a</a:t>
            </a:r>
            <a:endParaRPr lang="en-US" b="1" dirty="0"/>
          </a:p>
        </p:txBody>
      </p:sp>
      <p:sp>
        <p:nvSpPr>
          <p:cNvPr id="98" name="Oval 97"/>
          <p:cNvSpPr/>
          <p:nvPr/>
        </p:nvSpPr>
        <p:spPr>
          <a:xfrm>
            <a:off x="564299" y="5225534"/>
            <a:ext cx="400094" cy="369332"/>
          </a:xfrm>
          <a:prstGeom prst="ellipse">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a:t>
            </a:r>
            <a:endParaRPr lang="en-US" dirty="0">
              <a:solidFill>
                <a:schemeClr val="tx1"/>
              </a:solidFill>
            </a:endParaRPr>
          </a:p>
        </p:txBody>
      </p:sp>
      <p:sp>
        <p:nvSpPr>
          <p:cNvPr id="100" name="Oval 99"/>
          <p:cNvSpPr/>
          <p:nvPr/>
        </p:nvSpPr>
        <p:spPr>
          <a:xfrm>
            <a:off x="1699209" y="5257800"/>
            <a:ext cx="400094" cy="369332"/>
          </a:xfrm>
          <a:prstGeom prst="ellipse">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a:t>
            </a:r>
            <a:endParaRPr lang="en-US" dirty="0">
              <a:solidFill>
                <a:schemeClr val="tx1"/>
              </a:solidFill>
            </a:endParaRPr>
          </a:p>
        </p:txBody>
      </p:sp>
      <p:sp>
        <p:nvSpPr>
          <p:cNvPr id="101" name="TextBox 100"/>
          <p:cNvSpPr txBox="1"/>
          <p:nvPr/>
        </p:nvSpPr>
        <p:spPr>
          <a:xfrm>
            <a:off x="294382" y="5770330"/>
            <a:ext cx="381000" cy="369332"/>
          </a:xfrm>
          <a:prstGeom prst="rect">
            <a:avLst/>
          </a:prstGeom>
          <a:noFill/>
        </p:spPr>
        <p:txBody>
          <a:bodyPr wrap="square" rtlCol="0">
            <a:spAutoFit/>
          </a:bodyPr>
          <a:lstStyle/>
          <a:p>
            <a:r>
              <a:rPr lang="en-US" b="1" dirty="0"/>
              <a:t>b</a:t>
            </a:r>
          </a:p>
        </p:txBody>
      </p:sp>
      <mc:AlternateContent xmlns:mc="http://schemas.openxmlformats.org/markup-compatibility/2006">
        <mc:Choice xmlns:a14="http://schemas.microsoft.com/office/drawing/2010/main" Requires="a14">
          <p:sp>
            <p:nvSpPr>
              <p:cNvPr id="102" name="Rectangle 101"/>
              <p:cNvSpPr/>
              <p:nvPr/>
            </p:nvSpPr>
            <p:spPr>
              <a:xfrm>
                <a:off x="985769" y="5213351"/>
                <a:ext cx="730200" cy="3815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i="1">
                              <a:latin typeface="Cambria Math"/>
                            </a:rPr>
                            <m:t>𝐻</m:t>
                          </m:r>
                        </m:e>
                        <m:sub>
                          <m:r>
                            <a:rPr lang="en-US" i="1">
                              <a:latin typeface="Cambria Math"/>
                            </a:rPr>
                            <m:t>𝑎𝑡</m:t>
                          </m:r>
                          <m:r>
                            <a:rPr lang="en-US" i="1">
                              <a:latin typeface="Cambria Math"/>
                            </a:rPr>
                            <m:t>,0</m:t>
                          </m:r>
                        </m:sub>
                      </m:sSub>
                    </m:oMath>
                  </m:oMathPara>
                </a14:m>
                <a:endParaRPr lang="en-US" dirty="0"/>
              </a:p>
            </p:txBody>
          </p:sp>
        </mc:Choice>
        <mc:Fallback>
          <p:sp>
            <p:nvSpPr>
              <p:cNvPr id="102" name="Rectangle 101"/>
              <p:cNvSpPr>
                <a:spLocks noRot="1" noChangeAspect="1" noMove="1" noResize="1" noEditPoints="1" noAdjustHandles="1" noChangeArrowheads="1" noChangeShapeType="1" noTextEdit="1"/>
              </p:cNvSpPr>
              <p:nvPr/>
            </p:nvSpPr>
            <p:spPr>
              <a:xfrm>
                <a:off x="985769" y="5213351"/>
                <a:ext cx="730200" cy="381515"/>
              </a:xfrm>
              <a:prstGeom prst="rect">
                <a:avLst/>
              </a:prstGeom>
              <a:blipFill rotWithShape="1">
                <a:blip r:embed="rId10"/>
                <a:stretch>
                  <a:fillRect/>
                </a:stretch>
              </a:blipFill>
            </p:spPr>
            <p:txBody>
              <a:bodyPr/>
              <a:lstStyle/>
              <a:p>
                <a:r>
                  <a:rPr lang="en-US">
                    <a:noFill/>
                  </a:rPr>
                  <a:t> </a:t>
                </a:r>
              </a:p>
            </p:txBody>
          </p:sp>
        </mc:Fallback>
      </mc:AlternateContent>
      <p:sp>
        <p:nvSpPr>
          <p:cNvPr id="103" name="Teardrop 102"/>
          <p:cNvSpPr/>
          <p:nvPr/>
        </p:nvSpPr>
        <p:spPr>
          <a:xfrm rot="8023139">
            <a:off x="644995" y="5696673"/>
            <a:ext cx="398175" cy="407986"/>
          </a:xfrm>
          <a:prstGeom prst="teardrop">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4" name="Teardrop 103"/>
          <p:cNvSpPr/>
          <p:nvPr/>
        </p:nvSpPr>
        <p:spPr>
          <a:xfrm rot="19035953">
            <a:off x="645362" y="6249707"/>
            <a:ext cx="398175" cy="407986"/>
          </a:xfrm>
          <a:prstGeom prst="teardrop">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TextBox 104"/>
          <p:cNvSpPr txBox="1"/>
          <p:nvPr/>
        </p:nvSpPr>
        <p:spPr>
          <a:xfrm>
            <a:off x="635848" y="5758934"/>
            <a:ext cx="381000" cy="369332"/>
          </a:xfrm>
          <a:prstGeom prst="rect">
            <a:avLst/>
          </a:prstGeom>
          <a:noFill/>
        </p:spPr>
        <p:txBody>
          <a:bodyPr wrap="square" rtlCol="0">
            <a:spAutoFit/>
          </a:bodyPr>
          <a:lstStyle/>
          <a:p>
            <a:pPr algn="ctr"/>
            <a:r>
              <a:rPr lang="en-US" dirty="0" smtClean="0"/>
              <a:t>p</a:t>
            </a:r>
            <a:endParaRPr lang="en-US" dirty="0"/>
          </a:p>
        </p:txBody>
      </p:sp>
      <p:sp>
        <p:nvSpPr>
          <p:cNvPr id="108" name="Teardrop 107"/>
          <p:cNvSpPr/>
          <p:nvPr/>
        </p:nvSpPr>
        <p:spPr>
          <a:xfrm rot="8023139">
            <a:off x="1691288" y="5767523"/>
            <a:ext cx="398175" cy="407986"/>
          </a:xfrm>
          <a:prstGeom prst="teardrop">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9" name="Teardrop 108"/>
          <p:cNvSpPr/>
          <p:nvPr/>
        </p:nvSpPr>
        <p:spPr>
          <a:xfrm rot="19035953">
            <a:off x="1688027" y="6323175"/>
            <a:ext cx="398175" cy="407986"/>
          </a:xfrm>
          <a:prstGeom prst="teardrop">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TextBox 109"/>
          <p:cNvSpPr txBox="1"/>
          <p:nvPr/>
        </p:nvSpPr>
        <p:spPr>
          <a:xfrm>
            <a:off x="1699875" y="5816207"/>
            <a:ext cx="381000" cy="369332"/>
          </a:xfrm>
          <a:prstGeom prst="rect">
            <a:avLst/>
          </a:prstGeom>
          <a:noFill/>
        </p:spPr>
        <p:txBody>
          <a:bodyPr wrap="square" rtlCol="0">
            <a:spAutoFit/>
          </a:bodyPr>
          <a:lstStyle/>
          <a:p>
            <a:pPr algn="ctr"/>
            <a:r>
              <a:rPr lang="en-US" dirty="0" smtClean="0"/>
              <a:t>p</a:t>
            </a:r>
            <a:endParaRPr lang="en-US" dirty="0"/>
          </a:p>
        </p:txBody>
      </p:sp>
      <p:sp>
        <p:nvSpPr>
          <p:cNvPr id="114" name="TextBox 113"/>
          <p:cNvSpPr txBox="1"/>
          <p:nvPr/>
        </p:nvSpPr>
        <p:spPr>
          <a:xfrm>
            <a:off x="4114800" y="5156950"/>
            <a:ext cx="381000" cy="369332"/>
          </a:xfrm>
          <a:prstGeom prst="rect">
            <a:avLst/>
          </a:prstGeom>
          <a:noFill/>
        </p:spPr>
        <p:txBody>
          <a:bodyPr wrap="square" rtlCol="0">
            <a:spAutoFit/>
          </a:bodyPr>
          <a:lstStyle/>
          <a:p>
            <a:r>
              <a:rPr lang="en-US" b="1" dirty="0"/>
              <a:t>c</a:t>
            </a:r>
          </a:p>
        </p:txBody>
      </p:sp>
      <p:sp>
        <p:nvSpPr>
          <p:cNvPr id="115" name="Oval 114"/>
          <p:cNvSpPr/>
          <p:nvPr/>
        </p:nvSpPr>
        <p:spPr>
          <a:xfrm>
            <a:off x="4626178" y="5128143"/>
            <a:ext cx="400094" cy="369332"/>
          </a:xfrm>
          <a:prstGeom prst="ellipse">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a:t>
            </a:r>
            <a:endParaRPr lang="en-US" dirty="0">
              <a:solidFill>
                <a:schemeClr val="tx1"/>
              </a:solidFill>
            </a:endParaRPr>
          </a:p>
        </p:txBody>
      </p:sp>
      <mc:AlternateContent xmlns:mc="http://schemas.openxmlformats.org/markup-compatibility/2006">
        <mc:Choice xmlns:a14="http://schemas.microsoft.com/office/drawing/2010/main" Requires="a14">
          <p:sp>
            <p:nvSpPr>
              <p:cNvPr id="116" name="Rectangle 115"/>
              <p:cNvSpPr/>
              <p:nvPr/>
            </p:nvSpPr>
            <p:spPr>
              <a:xfrm>
                <a:off x="5035458" y="5119549"/>
                <a:ext cx="3165995" cy="923330"/>
              </a:xfrm>
              <a:prstGeom prst="rect">
                <a:avLst/>
              </a:prstGeom>
            </p:spPr>
            <p:txBody>
              <a:bodyPr wrap="none">
                <a:spAutoFit/>
              </a:bodyPr>
              <a:lstStyle/>
              <a:p>
                <a14:m>
                  <m:oMath xmlns:m="http://schemas.openxmlformats.org/officeDocument/2006/math">
                    <m:sSup>
                      <m:sSupPr>
                        <m:ctrlPr>
                          <a:rPr lang="en-US" i="1" smtClean="0">
                            <a:latin typeface="Cambria Math"/>
                            <a:ea typeface="Cambria Math"/>
                          </a:rPr>
                        </m:ctrlPr>
                      </m:sSupPr>
                      <m:e>
                        <m:r>
                          <a:rPr lang="en-US" i="1">
                            <a:latin typeface="Cambria Math"/>
                          </a:rPr>
                          <m:t>−</m:t>
                        </m:r>
                        <m:r>
                          <a:rPr lang="en-US" i="1">
                            <a:latin typeface="Cambria Math"/>
                            <a:ea typeface="Cambria Math"/>
                          </a:rPr>
                          <m:t>𝛻</m:t>
                        </m:r>
                      </m:e>
                      <m:sup>
                        <m:r>
                          <a:rPr lang="en-US" i="1">
                            <a:latin typeface="Cambria Math"/>
                            <a:ea typeface="Cambria Math"/>
                          </a:rPr>
                          <m:t>2</m:t>
                        </m:r>
                        <m:r>
                          <m:rPr>
                            <m:nor/>
                          </m:rPr>
                          <a:rPr lang="en-US" dirty="0"/>
                          <m:t> </m:t>
                        </m:r>
                      </m:sup>
                    </m:sSup>
                    <m:r>
                      <a:rPr lang="en-US" i="1">
                        <a:latin typeface="Cambria Math"/>
                        <a:ea typeface="Cambria Math"/>
                      </a:rPr>
                      <m:t>+</m:t>
                    </m:r>
                    <m:r>
                      <a:rPr lang="en-US" i="1">
                        <a:latin typeface="Cambria Math"/>
                        <a:ea typeface="Cambria Math"/>
                      </a:rPr>
                      <m:t>𝑉</m:t>
                    </m:r>
                    <m:r>
                      <a:rPr lang="en-US" i="1">
                        <a:latin typeface="Cambria Math"/>
                        <a:ea typeface="Cambria Math"/>
                      </a:rPr>
                      <m:t>(</m:t>
                    </m:r>
                    <m:r>
                      <a:rPr lang="en-US" b="1" i="1">
                        <a:latin typeface="Cambria Math"/>
                        <a:ea typeface="Cambria Math"/>
                      </a:rPr>
                      <m:t>𝒓</m:t>
                    </m:r>
                    <m:r>
                      <a:rPr lang="en-US" i="1">
                        <a:latin typeface="Cambria Math"/>
                        <a:ea typeface="Cambria Math"/>
                      </a:rPr>
                      <m:t>−</m:t>
                    </m:r>
                    <m:sSub>
                      <m:sSubPr>
                        <m:ctrlPr>
                          <a:rPr lang="en-US" i="1">
                            <a:latin typeface="Cambria Math"/>
                            <a:ea typeface="Cambria Math"/>
                          </a:rPr>
                        </m:ctrlPr>
                      </m:sSubPr>
                      <m:e>
                        <m:r>
                          <a:rPr lang="en-US" b="1" i="1">
                            <a:latin typeface="Cambria Math"/>
                            <a:ea typeface="Cambria Math"/>
                          </a:rPr>
                          <m:t>𝑹</m:t>
                        </m:r>
                      </m:e>
                      <m:sub>
                        <m:r>
                          <a:rPr lang="en-US" b="0" i="1" smtClean="0">
                            <a:latin typeface="Cambria Math"/>
                            <a:ea typeface="Cambria Math"/>
                          </a:rPr>
                          <m:t>1</m:t>
                        </m:r>
                      </m:sub>
                    </m:sSub>
                    <m:r>
                      <a:rPr lang="en-US" i="1">
                        <a:latin typeface="Cambria Math"/>
                        <a:ea typeface="Cambria Math"/>
                      </a:rPr>
                      <m:t>)</m:t>
                    </m:r>
                  </m:oMath>
                </a14:m>
                <a:r>
                  <a:rPr lang="en-US" dirty="0" smtClean="0"/>
                  <a:t>+</a:t>
                </a:r>
                <a14:m>
                  <m:oMath xmlns:m="http://schemas.openxmlformats.org/officeDocument/2006/math">
                    <m:r>
                      <a:rPr lang="en-US" i="1">
                        <a:latin typeface="Cambria Math"/>
                        <a:ea typeface="Cambria Math"/>
                      </a:rPr>
                      <m:t>𝑉</m:t>
                    </m:r>
                    <m:r>
                      <a:rPr lang="en-US" i="1">
                        <a:latin typeface="Cambria Math"/>
                        <a:ea typeface="Cambria Math"/>
                      </a:rPr>
                      <m:t>(</m:t>
                    </m:r>
                    <m:r>
                      <a:rPr lang="en-US" b="1" i="1">
                        <a:latin typeface="Cambria Math"/>
                        <a:ea typeface="Cambria Math"/>
                      </a:rPr>
                      <m:t>𝒓</m:t>
                    </m:r>
                    <m:r>
                      <a:rPr lang="en-US" i="1">
                        <a:latin typeface="Cambria Math"/>
                        <a:ea typeface="Cambria Math"/>
                      </a:rPr>
                      <m:t>−</m:t>
                    </m:r>
                    <m:sSub>
                      <m:sSubPr>
                        <m:ctrlPr>
                          <a:rPr lang="en-US" i="1">
                            <a:latin typeface="Cambria Math"/>
                            <a:ea typeface="Cambria Math"/>
                          </a:rPr>
                        </m:ctrlPr>
                      </m:sSubPr>
                      <m:e>
                        <m:r>
                          <a:rPr lang="en-US" b="1" i="1">
                            <a:latin typeface="Cambria Math"/>
                            <a:ea typeface="Cambria Math"/>
                          </a:rPr>
                          <m:t>𝑹</m:t>
                        </m:r>
                      </m:e>
                      <m:sub>
                        <m:r>
                          <a:rPr lang="en-US" b="0" i="1" smtClean="0">
                            <a:latin typeface="Cambria Math"/>
                            <a:ea typeface="Cambria Math"/>
                          </a:rPr>
                          <m:t>0</m:t>
                        </m:r>
                      </m:sub>
                    </m:sSub>
                    <m:r>
                      <a:rPr lang="en-US" i="1">
                        <a:latin typeface="Cambria Math"/>
                        <a:ea typeface="Cambria Math"/>
                      </a:rPr>
                      <m:t>)</m:t>
                    </m:r>
                  </m:oMath>
                </a14:m>
                <a:endParaRPr lang="en-US" dirty="0"/>
              </a:p>
              <a:p>
                <a:endParaRPr lang="en-US" dirty="0"/>
              </a:p>
              <a:p>
                <a:pPr/>
                <a:endParaRPr lang="en-US" dirty="0"/>
              </a:p>
            </p:txBody>
          </p:sp>
        </mc:Choice>
        <mc:Fallback>
          <p:sp>
            <p:nvSpPr>
              <p:cNvPr id="116" name="Rectangle 115"/>
              <p:cNvSpPr>
                <a:spLocks noRot="1" noChangeAspect="1" noMove="1" noResize="1" noEditPoints="1" noAdjustHandles="1" noChangeArrowheads="1" noChangeShapeType="1" noTextEdit="1"/>
              </p:cNvSpPr>
              <p:nvPr/>
            </p:nvSpPr>
            <p:spPr>
              <a:xfrm>
                <a:off x="5035458" y="5119549"/>
                <a:ext cx="3165995" cy="923330"/>
              </a:xfrm>
              <a:prstGeom prst="rect">
                <a:avLst/>
              </a:prstGeom>
              <a:blipFill rotWithShape="1">
                <a:blip r:embed="rId11"/>
                <a:stretch>
                  <a:fillRect t="-3311"/>
                </a:stretch>
              </a:blipFill>
            </p:spPr>
            <p:txBody>
              <a:bodyPr/>
              <a:lstStyle/>
              <a:p>
                <a:r>
                  <a:rPr lang="en-US">
                    <a:noFill/>
                  </a:rPr>
                  <a:t> </a:t>
                </a:r>
              </a:p>
            </p:txBody>
          </p:sp>
        </mc:Fallback>
      </mc:AlternateContent>
      <p:sp>
        <p:nvSpPr>
          <p:cNvPr id="117" name="Oval 116"/>
          <p:cNvSpPr/>
          <p:nvPr/>
        </p:nvSpPr>
        <p:spPr>
          <a:xfrm>
            <a:off x="8037532" y="5119549"/>
            <a:ext cx="400094" cy="369332"/>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s</a:t>
            </a:r>
            <a:endParaRPr lang="en-US" dirty="0">
              <a:solidFill>
                <a:schemeClr val="bg1"/>
              </a:solidFill>
            </a:endParaRPr>
          </a:p>
        </p:txBody>
      </p:sp>
      <p:sp>
        <p:nvSpPr>
          <p:cNvPr id="118" name="TextBox 117"/>
          <p:cNvSpPr txBox="1"/>
          <p:nvPr/>
        </p:nvSpPr>
        <p:spPr>
          <a:xfrm>
            <a:off x="4076700" y="5799432"/>
            <a:ext cx="381000" cy="369332"/>
          </a:xfrm>
          <a:prstGeom prst="rect">
            <a:avLst/>
          </a:prstGeom>
          <a:noFill/>
        </p:spPr>
        <p:txBody>
          <a:bodyPr wrap="square" rtlCol="0">
            <a:spAutoFit/>
          </a:bodyPr>
          <a:lstStyle/>
          <a:p>
            <a:pPr algn="ctr"/>
            <a:r>
              <a:rPr lang="en-US" b="1" dirty="0" smtClean="0"/>
              <a:t>d</a:t>
            </a:r>
            <a:endParaRPr lang="en-US" b="1" dirty="0"/>
          </a:p>
        </p:txBody>
      </p:sp>
      <p:sp>
        <p:nvSpPr>
          <p:cNvPr id="119" name="Oval 118"/>
          <p:cNvSpPr/>
          <p:nvPr/>
        </p:nvSpPr>
        <p:spPr>
          <a:xfrm>
            <a:off x="4635364" y="5764405"/>
            <a:ext cx="400094" cy="369332"/>
          </a:xfrm>
          <a:prstGeom prst="ellipse">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a:t>
            </a:r>
            <a:endParaRPr lang="en-US" dirty="0">
              <a:solidFill>
                <a:schemeClr val="tx1"/>
              </a:solidFill>
            </a:endParaRPr>
          </a:p>
        </p:txBody>
      </p:sp>
      <mc:AlternateContent xmlns:mc="http://schemas.openxmlformats.org/markup-compatibility/2006">
        <mc:Choice xmlns:a14="http://schemas.microsoft.com/office/drawing/2010/main" Requires="a14">
          <p:sp>
            <p:nvSpPr>
              <p:cNvPr id="120" name="Rectangle 119"/>
              <p:cNvSpPr/>
              <p:nvPr/>
            </p:nvSpPr>
            <p:spPr>
              <a:xfrm>
                <a:off x="5026272" y="5764405"/>
                <a:ext cx="3172407"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p>
                        <m:sSupPr>
                          <m:ctrlPr>
                            <a:rPr lang="en-US" i="1">
                              <a:latin typeface="Cambria Math"/>
                              <a:ea typeface="Cambria Math"/>
                            </a:rPr>
                          </m:ctrlPr>
                        </m:sSupPr>
                        <m:e>
                          <m:r>
                            <a:rPr lang="en-US" i="1">
                              <a:latin typeface="Cambria Math"/>
                            </a:rPr>
                            <m:t>−</m:t>
                          </m:r>
                          <m:r>
                            <a:rPr lang="en-US" i="1">
                              <a:latin typeface="Cambria Math"/>
                              <a:ea typeface="Cambria Math"/>
                            </a:rPr>
                            <m:t>𝛻</m:t>
                          </m:r>
                        </m:e>
                        <m:sup>
                          <m:r>
                            <a:rPr lang="en-US" i="1">
                              <a:latin typeface="Cambria Math"/>
                              <a:ea typeface="Cambria Math"/>
                            </a:rPr>
                            <m:t>2</m:t>
                          </m:r>
                          <m:r>
                            <m:rPr>
                              <m:nor/>
                            </m:rPr>
                            <a:rPr lang="en-US" dirty="0"/>
                            <m:t> </m:t>
                          </m:r>
                        </m:sup>
                      </m:sSup>
                      <m:r>
                        <a:rPr lang="en-US" i="1">
                          <a:latin typeface="Cambria Math"/>
                          <a:ea typeface="Cambria Math"/>
                        </a:rPr>
                        <m:t>+</m:t>
                      </m:r>
                      <m:r>
                        <a:rPr lang="en-US" i="1">
                          <a:latin typeface="Cambria Math"/>
                          <a:ea typeface="Cambria Math"/>
                        </a:rPr>
                        <m:t>𝑉</m:t>
                      </m:r>
                      <m:r>
                        <a:rPr lang="en-US" i="1">
                          <a:latin typeface="Cambria Math"/>
                          <a:ea typeface="Cambria Math"/>
                        </a:rPr>
                        <m:t>(</m:t>
                      </m:r>
                      <m:r>
                        <a:rPr lang="en-US" b="1" i="1">
                          <a:latin typeface="Cambria Math"/>
                          <a:ea typeface="Cambria Math"/>
                        </a:rPr>
                        <m:t>𝒓</m:t>
                      </m:r>
                      <m:r>
                        <a:rPr lang="en-US" i="1">
                          <a:latin typeface="Cambria Math"/>
                          <a:ea typeface="Cambria Math"/>
                        </a:rPr>
                        <m:t>−</m:t>
                      </m:r>
                      <m:sSub>
                        <m:sSubPr>
                          <m:ctrlPr>
                            <a:rPr lang="en-US" i="1">
                              <a:latin typeface="Cambria Math"/>
                              <a:ea typeface="Cambria Math"/>
                            </a:rPr>
                          </m:ctrlPr>
                        </m:sSubPr>
                        <m:e>
                          <m:r>
                            <a:rPr lang="en-US" b="1" i="1">
                              <a:latin typeface="Cambria Math"/>
                              <a:ea typeface="Cambria Math"/>
                            </a:rPr>
                            <m:t>𝑹</m:t>
                          </m:r>
                        </m:e>
                        <m:sub>
                          <m:r>
                            <a:rPr lang="en-US" i="1">
                              <a:latin typeface="Cambria Math"/>
                              <a:ea typeface="Cambria Math"/>
                            </a:rPr>
                            <m:t>1</m:t>
                          </m:r>
                        </m:sub>
                      </m:sSub>
                      <m:r>
                        <a:rPr lang="en-US" i="1">
                          <a:latin typeface="Cambria Math"/>
                          <a:ea typeface="Cambria Math"/>
                        </a:rPr>
                        <m:t>)</m:t>
                      </m:r>
                      <m:r>
                        <m:rPr>
                          <m:nor/>
                        </m:rPr>
                        <a:rPr lang="en-US" dirty="0"/>
                        <m:t>+</m:t>
                      </m:r>
                      <m:r>
                        <a:rPr lang="en-US" i="1">
                          <a:latin typeface="Cambria Math"/>
                          <a:ea typeface="Cambria Math"/>
                        </a:rPr>
                        <m:t>𝑉</m:t>
                      </m:r>
                      <m:r>
                        <a:rPr lang="en-US" i="1">
                          <a:latin typeface="Cambria Math"/>
                          <a:ea typeface="Cambria Math"/>
                        </a:rPr>
                        <m:t>(</m:t>
                      </m:r>
                      <m:r>
                        <a:rPr lang="en-US" b="1" i="1">
                          <a:latin typeface="Cambria Math"/>
                          <a:ea typeface="Cambria Math"/>
                        </a:rPr>
                        <m:t>𝒓</m:t>
                      </m:r>
                      <m:r>
                        <a:rPr lang="en-US" i="1">
                          <a:latin typeface="Cambria Math"/>
                          <a:ea typeface="Cambria Math"/>
                        </a:rPr>
                        <m:t>−</m:t>
                      </m:r>
                      <m:sSub>
                        <m:sSubPr>
                          <m:ctrlPr>
                            <a:rPr lang="en-US" i="1">
                              <a:latin typeface="Cambria Math"/>
                              <a:ea typeface="Cambria Math"/>
                            </a:rPr>
                          </m:ctrlPr>
                        </m:sSubPr>
                        <m:e>
                          <m:r>
                            <a:rPr lang="en-US" b="1" i="1">
                              <a:latin typeface="Cambria Math"/>
                              <a:ea typeface="Cambria Math"/>
                            </a:rPr>
                            <m:t>𝑹</m:t>
                          </m:r>
                        </m:e>
                        <m:sub>
                          <m:r>
                            <a:rPr lang="en-US" i="1">
                              <a:latin typeface="Cambria Math"/>
                              <a:ea typeface="Cambria Math"/>
                            </a:rPr>
                            <m:t>0</m:t>
                          </m:r>
                        </m:sub>
                      </m:sSub>
                      <m:r>
                        <a:rPr lang="en-US" i="1">
                          <a:latin typeface="Cambria Math"/>
                          <a:ea typeface="Cambria Math"/>
                        </a:rPr>
                        <m:t>)</m:t>
                      </m:r>
                    </m:oMath>
                  </m:oMathPara>
                </a14:m>
                <a:endParaRPr lang="en-US" dirty="0"/>
              </a:p>
            </p:txBody>
          </p:sp>
        </mc:Choice>
        <mc:Fallback>
          <p:sp>
            <p:nvSpPr>
              <p:cNvPr id="120" name="Rectangle 119"/>
              <p:cNvSpPr>
                <a:spLocks noRot="1" noChangeAspect="1" noMove="1" noResize="1" noEditPoints="1" noAdjustHandles="1" noChangeArrowheads="1" noChangeShapeType="1" noTextEdit="1"/>
              </p:cNvSpPr>
              <p:nvPr/>
            </p:nvSpPr>
            <p:spPr>
              <a:xfrm>
                <a:off x="5026272" y="5764405"/>
                <a:ext cx="3172407" cy="369332"/>
              </a:xfrm>
              <a:prstGeom prst="rect">
                <a:avLst/>
              </a:prstGeom>
              <a:blipFill rotWithShape="1">
                <a:blip r:embed="rId12"/>
                <a:stretch>
                  <a:fillRect b="-15000"/>
                </a:stretch>
              </a:blipFill>
            </p:spPr>
            <p:txBody>
              <a:bodyPr/>
              <a:lstStyle/>
              <a:p>
                <a:r>
                  <a:rPr lang="en-US">
                    <a:noFill/>
                  </a:rPr>
                  <a:t> </a:t>
                </a:r>
              </a:p>
            </p:txBody>
          </p:sp>
        </mc:Fallback>
      </mc:AlternateContent>
      <p:sp>
        <p:nvSpPr>
          <p:cNvPr id="121" name="Teardrop 120"/>
          <p:cNvSpPr/>
          <p:nvPr/>
        </p:nvSpPr>
        <p:spPr>
          <a:xfrm rot="8023139">
            <a:off x="8067766" y="5638029"/>
            <a:ext cx="398175" cy="407986"/>
          </a:xfrm>
          <a:prstGeom prst="teardrop">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2" name="Teardrop 121"/>
          <p:cNvSpPr/>
          <p:nvPr/>
        </p:nvSpPr>
        <p:spPr>
          <a:xfrm rot="19035953">
            <a:off x="8064505" y="6193681"/>
            <a:ext cx="398175" cy="407986"/>
          </a:xfrm>
          <a:prstGeom prst="teardrop">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TextBox 122"/>
          <p:cNvSpPr txBox="1"/>
          <p:nvPr/>
        </p:nvSpPr>
        <p:spPr>
          <a:xfrm>
            <a:off x="8076353" y="5686713"/>
            <a:ext cx="381000" cy="369332"/>
          </a:xfrm>
          <a:prstGeom prst="rect">
            <a:avLst/>
          </a:prstGeom>
          <a:noFill/>
        </p:spPr>
        <p:txBody>
          <a:bodyPr wrap="square" rtlCol="0">
            <a:spAutoFit/>
          </a:bodyPr>
          <a:lstStyle/>
          <a:p>
            <a:pPr algn="ctr"/>
            <a:r>
              <a:rPr lang="en-US" dirty="0" smtClean="0">
                <a:solidFill>
                  <a:schemeClr val="bg1"/>
                </a:solidFill>
              </a:rPr>
              <a:t>p</a:t>
            </a:r>
            <a:endParaRPr lang="en-US" dirty="0">
              <a:solidFill>
                <a:schemeClr val="bg1"/>
              </a:solidFill>
            </a:endParaRPr>
          </a:p>
        </p:txBody>
      </p:sp>
      <p:grpSp>
        <p:nvGrpSpPr>
          <p:cNvPr id="39" name="Group 38"/>
          <p:cNvGrpSpPr/>
          <p:nvPr/>
        </p:nvGrpSpPr>
        <p:grpSpPr>
          <a:xfrm>
            <a:off x="-182795" y="2554322"/>
            <a:ext cx="2893237" cy="2601656"/>
            <a:chOff x="-285555" y="2623878"/>
            <a:chExt cx="2893237" cy="2601656"/>
          </a:xfrm>
        </p:grpSpPr>
        <p:sp>
          <p:nvSpPr>
            <p:cNvPr id="15" name="Oval 14"/>
            <p:cNvSpPr/>
            <p:nvPr/>
          </p:nvSpPr>
          <p:spPr>
            <a:xfrm>
              <a:off x="1007187" y="3655071"/>
              <a:ext cx="381000" cy="381000"/>
            </a:xfrm>
            <a:prstGeom prst="ellipse">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0</a:t>
              </a:r>
              <a:endParaRPr lang="en-US" dirty="0">
                <a:solidFill>
                  <a:schemeClr val="tx1"/>
                </a:solidFill>
              </a:endParaRPr>
            </a:p>
          </p:txBody>
        </p:sp>
        <p:sp>
          <p:nvSpPr>
            <p:cNvPr id="19" name="Oval 18"/>
            <p:cNvSpPr/>
            <p:nvPr/>
          </p:nvSpPr>
          <p:spPr>
            <a:xfrm>
              <a:off x="1806043" y="2964505"/>
              <a:ext cx="381000" cy="381000"/>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1</a:t>
              </a:r>
              <a:endParaRPr lang="en-US" dirty="0"/>
            </a:p>
          </p:txBody>
        </p:sp>
        <p:cxnSp>
          <p:nvCxnSpPr>
            <p:cNvPr id="20" name="Straight Connector 19"/>
            <p:cNvCxnSpPr>
              <a:endCxn id="22" idx="5"/>
            </p:cNvCxnSpPr>
            <p:nvPr/>
          </p:nvCxnSpPr>
          <p:spPr>
            <a:xfrm flipH="1" flipV="1">
              <a:off x="616754" y="3166176"/>
              <a:ext cx="458362" cy="521185"/>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Oval 21"/>
            <p:cNvSpPr/>
            <p:nvPr/>
          </p:nvSpPr>
          <p:spPr>
            <a:xfrm>
              <a:off x="291550" y="2840972"/>
              <a:ext cx="381000" cy="381000"/>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2</a:t>
              </a:r>
              <a:endParaRPr lang="en-US" dirty="0"/>
            </a:p>
          </p:txBody>
        </p:sp>
        <p:cxnSp>
          <p:nvCxnSpPr>
            <p:cNvPr id="26" name="Straight Connector 25"/>
            <p:cNvCxnSpPr>
              <a:endCxn id="15" idx="3"/>
            </p:cNvCxnSpPr>
            <p:nvPr/>
          </p:nvCxnSpPr>
          <p:spPr>
            <a:xfrm flipV="1">
              <a:off x="374387" y="3980275"/>
              <a:ext cx="688596" cy="606892"/>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Oval 27"/>
            <p:cNvSpPr/>
            <p:nvPr/>
          </p:nvSpPr>
          <p:spPr>
            <a:xfrm>
              <a:off x="32079" y="4452463"/>
              <a:ext cx="381000" cy="381000"/>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3</a:t>
              </a:r>
              <a:endParaRPr lang="en-US" dirty="0"/>
            </a:p>
          </p:txBody>
        </p:sp>
        <p:sp>
          <p:nvSpPr>
            <p:cNvPr id="31" name="Oval 30"/>
            <p:cNvSpPr/>
            <p:nvPr/>
          </p:nvSpPr>
          <p:spPr>
            <a:xfrm>
              <a:off x="1940747" y="4587167"/>
              <a:ext cx="381000" cy="381000"/>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4</a:t>
              </a:r>
              <a:endParaRPr lang="en-US" dirty="0"/>
            </a:p>
          </p:txBody>
        </p:sp>
        <p:cxnSp>
          <p:nvCxnSpPr>
            <p:cNvPr id="57" name="Straight Connector 56"/>
            <p:cNvCxnSpPr/>
            <p:nvPr/>
          </p:nvCxnSpPr>
          <p:spPr>
            <a:xfrm flipH="1" flipV="1">
              <a:off x="158432" y="2623878"/>
              <a:ext cx="200047" cy="271068"/>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661586" y="2623878"/>
              <a:ext cx="355262" cy="299928"/>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5626" y="3158989"/>
              <a:ext cx="328007" cy="267779"/>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flipV="1">
              <a:off x="1475741" y="2623878"/>
              <a:ext cx="402681" cy="393164"/>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2128007" y="2731544"/>
              <a:ext cx="355262" cy="299928"/>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285555" y="4816444"/>
              <a:ext cx="384395" cy="303446"/>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flipV="1">
              <a:off x="347346" y="4788682"/>
              <a:ext cx="288502" cy="331208"/>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H="1" flipV="1">
              <a:off x="2262095" y="4894326"/>
              <a:ext cx="288502" cy="331208"/>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V="1">
              <a:off x="2256227" y="4406870"/>
              <a:ext cx="351455" cy="264062"/>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V="1">
              <a:off x="1597115" y="4894253"/>
              <a:ext cx="384395" cy="303446"/>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2122485" y="3311916"/>
              <a:ext cx="260006" cy="21934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H="1" flipV="1">
              <a:off x="-158307" y="4231952"/>
              <a:ext cx="200047" cy="271068"/>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90" name="Rectangle 89"/>
          <p:cNvSpPr/>
          <p:nvPr/>
        </p:nvSpPr>
        <p:spPr>
          <a:xfrm>
            <a:off x="5266944" y="2006781"/>
            <a:ext cx="2286000" cy="1905000"/>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5257800" y="1990025"/>
            <a:ext cx="2286000" cy="1905000"/>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p:cNvSpPr/>
          <p:nvPr/>
        </p:nvSpPr>
        <p:spPr>
          <a:xfrm>
            <a:off x="5266944" y="1969150"/>
            <a:ext cx="2286000" cy="190500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4" name="Object 63"/>
          <p:cNvGraphicFramePr>
            <a:graphicFrameLocks noChangeAspect="1"/>
          </p:cNvGraphicFramePr>
          <p:nvPr>
            <p:extLst>
              <p:ext uri="{D42A27DB-BD31-4B8C-83A1-F6EECF244321}">
                <p14:modId xmlns:p14="http://schemas.microsoft.com/office/powerpoint/2010/main" val="3607783612"/>
              </p:ext>
            </p:extLst>
          </p:nvPr>
        </p:nvGraphicFramePr>
        <p:xfrm>
          <a:off x="5416550" y="2052762"/>
          <a:ext cx="1968500" cy="1789448"/>
        </p:xfrm>
        <a:graphic>
          <a:graphicData uri="http://schemas.openxmlformats.org/presentationml/2006/ole">
            <mc:AlternateContent xmlns:mc="http://schemas.openxmlformats.org/markup-compatibility/2006">
              <mc:Choice xmlns:v="urn:schemas-microsoft-com:vml" Requires="v">
                <p:oleObj spid="_x0000_s75983" name="Equation" r:id="rId13" imgW="914400" imgH="888840" progId="Equation.3">
                  <p:embed/>
                </p:oleObj>
              </mc:Choice>
              <mc:Fallback>
                <p:oleObj name="Equation" r:id="rId13" imgW="914400" imgH="888840" progId="Equation.3">
                  <p:embed/>
                  <p:pic>
                    <p:nvPicPr>
                      <p:cNvPr id="0" name="Object 61"/>
                      <p:cNvPicPr>
                        <a:picLocks noChangeAspect="1" noChangeArrowheads="1"/>
                      </p:cNvPicPr>
                      <p:nvPr/>
                    </p:nvPicPr>
                    <p:blipFill>
                      <a:blip r:embed="rId14"/>
                      <a:srcRect/>
                      <a:stretch>
                        <a:fillRect/>
                      </a:stretch>
                    </p:blipFill>
                    <p:spPr bwMode="auto">
                      <a:xfrm>
                        <a:off x="5416550" y="2052762"/>
                        <a:ext cx="1968500" cy="1789448"/>
                      </a:xfrm>
                      <a:prstGeom prst="rect">
                        <a:avLst/>
                      </a:prstGeom>
                      <a:noFill/>
                      <a:ln>
                        <a:noFill/>
                      </a:ln>
                    </p:spPr>
                  </p:pic>
                </p:oleObj>
              </mc:Fallback>
            </mc:AlternateContent>
          </a:graphicData>
        </a:graphic>
      </p:graphicFrame>
      <mc:AlternateContent xmlns:mc="http://schemas.openxmlformats.org/markup-compatibility/2006" xmlns:a14="http://schemas.microsoft.com/office/drawing/2010/main">
        <mc:Choice Requires="a14">
          <p:sp>
            <p:nvSpPr>
              <p:cNvPr id="94" name="TextBox 93"/>
              <p:cNvSpPr txBox="1"/>
              <p:nvPr/>
            </p:nvSpPr>
            <p:spPr>
              <a:xfrm>
                <a:off x="29014" y="2147673"/>
                <a:ext cx="2815130" cy="3870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i="1">
                              <a:latin typeface="Cambria Math"/>
                            </a:rPr>
                            <m:t>𝐻</m:t>
                          </m:r>
                        </m:e>
                        <m:sub>
                          <m:r>
                            <a:rPr lang="en-US" b="0" i="1" smtClean="0">
                              <a:latin typeface="Cambria Math"/>
                            </a:rPr>
                            <m:t>𝑎𝑡</m:t>
                          </m:r>
                          <m:r>
                            <a:rPr lang="en-US" b="0" i="1" smtClean="0">
                              <a:latin typeface="Cambria Math"/>
                            </a:rPr>
                            <m:t>,0</m:t>
                          </m:r>
                        </m:sub>
                      </m:sSub>
                      <m:r>
                        <a:rPr lang="en-US" b="0" i="1" smtClean="0">
                          <a:latin typeface="Cambria Math"/>
                        </a:rPr>
                        <m:t>=</m:t>
                      </m:r>
                      <m:sSup>
                        <m:sSupPr>
                          <m:ctrlPr>
                            <a:rPr lang="en-US" b="0" i="1" smtClean="0">
                              <a:latin typeface="Cambria Math"/>
                              <a:ea typeface="Cambria Math"/>
                            </a:rPr>
                          </m:ctrlPr>
                        </m:sSupPr>
                        <m:e>
                          <m:r>
                            <a:rPr lang="en-US" i="1">
                              <a:latin typeface="Cambria Math"/>
                            </a:rPr>
                            <m:t>−</m:t>
                          </m:r>
                          <m:r>
                            <a:rPr lang="en-US" i="1">
                              <a:latin typeface="Cambria Math"/>
                              <a:ea typeface="Cambria Math"/>
                            </a:rPr>
                            <m:t>𝛻</m:t>
                          </m:r>
                        </m:e>
                        <m:sup>
                          <m:r>
                            <a:rPr lang="en-US" i="1">
                              <a:latin typeface="Cambria Math"/>
                              <a:ea typeface="Cambria Math"/>
                            </a:rPr>
                            <m:t>2</m:t>
                          </m:r>
                          <m:r>
                            <m:rPr>
                              <m:nor/>
                            </m:rPr>
                            <a:rPr lang="en-US" dirty="0"/>
                            <m:t> </m:t>
                          </m:r>
                        </m:sup>
                      </m:sSup>
                      <m:r>
                        <a:rPr lang="en-US" b="0" i="1" smtClean="0">
                          <a:latin typeface="Cambria Math"/>
                          <a:ea typeface="Cambria Math"/>
                        </a:rPr>
                        <m:t>+</m:t>
                      </m:r>
                      <m:r>
                        <a:rPr lang="en-US" i="1">
                          <a:latin typeface="Cambria Math"/>
                          <a:ea typeface="Cambria Math"/>
                        </a:rPr>
                        <m:t>𝑉</m:t>
                      </m:r>
                      <m:r>
                        <a:rPr lang="en-US" i="1">
                          <a:latin typeface="Cambria Math"/>
                          <a:ea typeface="Cambria Math"/>
                        </a:rPr>
                        <m:t>(</m:t>
                      </m:r>
                      <m:r>
                        <a:rPr lang="en-US" b="1" i="1">
                          <a:latin typeface="Cambria Math"/>
                          <a:ea typeface="Cambria Math"/>
                        </a:rPr>
                        <m:t>𝒓</m:t>
                      </m:r>
                      <m:r>
                        <a:rPr lang="en-US" i="1">
                          <a:latin typeface="Cambria Math"/>
                          <a:ea typeface="Cambria Math"/>
                        </a:rPr>
                        <m:t>−</m:t>
                      </m:r>
                      <m:sSub>
                        <m:sSubPr>
                          <m:ctrlPr>
                            <a:rPr lang="en-US" i="1">
                              <a:latin typeface="Cambria Math"/>
                              <a:ea typeface="Cambria Math"/>
                            </a:rPr>
                          </m:ctrlPr>
                        </m:sSubPr>
                        <m:e>
                          <m:r>
                            <a:rPr lang="en-US" b="1" i="1">
                              <a:latin typeface="Cambria Math"/>
                              <a:ea typeface="Cambria Math"/>
                            </a:rPr>
                            <m:t>𝑹</m:t>
                          </m:r>
                        </m:e>
                        <m:sub>
                          <m:r>
                            <a:rPr lang="en-US" b="0" i="1" smtClean="0">
                              <a:latin typeface="Cambria Math"/>
                              <a:ea typeface="Cambria Math"/>
                            </a:rPr>
                            <m:t>0</m:t>
                          </m:r>
                        </m:sub>
                      </m:sSub>
                      <m:r>
                        <a:rPr lang="en-US" i="1">
                          <a:latin typeface="Cambria Math"/>
                          <a:ea typeface="Cambria Math"/>
                        </a:rPr>
                        <m:t>)</m:t>
                      </m:r>
                    </m:oMath>
                  </m:oMathPara>
                </a14:m>
                <a:endParaRPr lang="en-US" dirty="0"/>
              </a:p>
            </p:txBody>
          </p:sp>
        </mc:Choice>
        <mc:Fallback xmlns="">
          <p:sp>
            <p:nvSpPr>
              <p:cNvPr id="94" name="TextBox 93"/>
              <p:cNvSpPr txBox="1">
                <a:spLocks noRot="1" noChangeAspect="1" noMove="1" noResize="1" noEditPoints="1" noAdjustHandles="1" noChangeArrowheads="1" noChangeShapeType="1" noTextEdit="1"/>
              </p:cNvSpPr>
              <p:nvPr/>
            </p:nvSpPr>
            <p:spPr>
              <a:xfrm>
                <a:off x="29014" y="2147673"/>
                <a:ext cx="2815130" cy="387029"/>
              </a:xfrm>
              <a:prstGeom prst="rect">
                <a:avLst/>
              </a:prstGeom>
              <a:blipFill rotWithShape="1">
                <a:blip r:embed="rId19"/>
                <a:stretch>
                  <a:fillRect b="-937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5" name="Rectangle 94"/>
              <p:cNvSpPr/>
              <p:nvPr/>
            </p:nvSpPr>
            <p:spPr>
              <a:xfrm>
                <a:off x="1016276" y="5913217"/>
                <a:ext cx="730200" cy="3815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i="1">
                              <a:latin typeface="Cambria Math"/>
                            </a:rPr>
                            <m:t>𝐻</m:t>
                          </m:r>
                        </m:e>
                        <m:sub>
                          <m:r>
                            <a:rPr lang="en-US" i="1">
                              <a:latin typeface="Cambria Math"/>
                            </a:rPr>
                            <m:t>𝑎𝑡</m:t>
                          </m:r>
                          <m:r>
                            <a:rPr lang="en-US" i="1">
                              <a:latin typeface="Cambria Math"/>
                            </a:rPr>
                            <m:t>,0</m:t>
                          </m:r>
                        </m:sub>
                      </m:sSub>
                    </m:oMath>
                  </m:oMathPara>
                </a14:m>
                <a:endParaRPr lang="en-US" dirty="0"/>
              </a:p>
            </p:txBody>
          </p:sp>
        </mc:Choice>
        <mc:Fallback>
          <p:sp>
            <p:nvSpPr>
              <p:cNvPr id="95" name="Rectangle 94"/>
              <p:cNvSpPr>
                <a:spLocks noRot="1" noChangeAspect="1" noMove="1" noResize="1" noEditPoints="1" noAdjustHandles="1" noChangeArrowheads="1" noChangeShapeType="1" noTextEdit="1"/>
              </p:cNvSpPr>
              <p:nvPr/>
            </p:nvSpPr>
            <p:spPr>
              <a:xfrm>
                <a:off x="1016276" y="5913217"/>
                <a:ext cx="730200" cy="381515"/>
              </a:xfrm>
              <a:prstGeom prst="rect">
                <a:avLst/>
              </a:prstGeom>
              <a:blipFill rotWithShape="1">
                <a:blip r:embed="rId20"/>
                <a:stretch>
                  <a:fillRect/>
                </a:stretch>
              </a:blipFill>
            </p:spPr>
            <p:txBody>
              <a:bodyPr/>
              <a:lstStyle/>
              <a:p>
                <a:r>
                  <a:rPr lang="en-US">
                    <a:noFill/>
                  </a:rPr>
                  <a:t> </a:t>
                </a:r>
              </a:p>
            </p:txBody>
          </p:sp>
        </mc:Fallback>
      </mc:AlternateContent>
      <p:sp>
        <p:nvSpPr>
          <p:cNvPr id="2" name="TextBox 1"/>
          <p:cNvSpPr txBox="1"/>
          <p:nvPr/>
        </p:nvSpPr>
        <p:spPr>
          <a:xfrm>
            <a:off x="1771473" y="3585515"/>
            <a:ext cx="593382" cy="369332"/>
          </a:xfrm>
          <a:prstGeom prst="rect">
            <a:avLst/>
          </a:prstGeom>
          <a:noFill/>
        </p:spPr>
        <p:txBody>
          <a:bodyPr wrap="square" rtlCol="0">
            <a:spAutoFit/>
          </a:bodyPr>
          <a:lstStyle/>
          <a:p>
            <a:r>
              <a:rPr lang="en-US" dirty="0" smtClean="0"/>
              <a:t>sp3</a:t>
            </a:r>
            <a:endParaRPr lang="en-US" dirty="0"/>
          </a:p>
        </p:txBody>
      </p:sp>
      <p:sp>
        <p:nvSpPr>
          <p:cNvPr id="71" name="Slide Number Placeholder 2"/>
          <p:cNvSpPr txBox="1">
            <a:spLocks/>
          </p:cNvSpPr>
          <p:nvPr/>
        </p:nvSpPr>
        <p:spPr>
          <a:xfrm>
            <a:off x="7477679" y="6452497"/>
            <a:ext cx="533400" cy="24447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56C026-86B1-4591-95D2-66DC0082D902}" type="slidenum">
              <a:rPr lang="en-US" altLang="ko-KR" smtClean="0"/>
              <a:pPr>
                <a:defRPr/>
              </a:pPr>
              <a:t>25</a:t>
            </a:fld>
            <a:endParaRPr lang="en-US" altLang="ko-KR" dirty="0"/>
          </a:p>
        </p:txBody>
      </p:sp>
    </p:spTree>
    <p:extLst>
      <p:ext uri="{BB962C8B-B14F-4D97-AF65-F5344CB8AC3E}">
        <p14:creationId xmlns:p14="http://schemas.microsoft.com/office/powerpoint/2010/main" val="984413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0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1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1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1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1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1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1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2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22"/>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2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9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8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8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9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8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5" grpId="0" animBg="1"/>
      <p:bldP spid="63" grpId="0" animBg="1"/>
      <p:bldP spid="70" grpId="0" animBg="1"/>
      <p:bldP spid="87" grpId="0" animBg="1"/>
      <p:bldP spid="88" grpId="0" animBg="1"/>
      <p:bldP spid="89" grpId="0" animBg="1"/>
      <p:bldP spid="96" grpId="0"/>
      <p:bldP spid="97" grpId="0"/>
      <p:bldP spid="98" grpId="0" animBg="1"/>
      <p:bldP spid="100" grpId="0" animBg="1"/>
      <p:bldP spid="101" grpId="0"/>
      <p:bldP spid="102" grpId="0"/>
      <p:bldP spid="103" grpId="0" animBg="1"/>
      <p:bldP spid="104" grpId="0" animBg="1"/>
      <p:bldP spid="105" grpId="0"/>
      <p:bldP spid="108" grpId="0" animBg="1"/>
      <p:bldP spid="109" grpId="0" animBg="1"/>
      <p:bldP spid="110" grpId="0"/>
      <p:bldP spid="114" grpId="0"/>
      <p:bldP spid="115" grpId="0" animBg="1"/>
      <p:bldP spid="116" grpId="0"/>
      <p:bldP spid="117" grpId="0" animBg="1"/>
      <p:bldP spid="118" grpId="0"/>
      <p:bldP spid="119" grpId="0" animBg="1"/>
      <p:bldP spid="120" grpId="0"/>
      <p:bldP spid="121" grpId="0" animBg="1"/>
      <p:bldP spid="122" grpId="0" animBg="1"/>
      <p:bldP spid="90" grpId="0" animBg="1"/>
      <p:bldP spid="91" grpId="0" animBg="1"/>
      <p:bldP spid="92" grpId="0" animBg="1"/>
      <p:bldP spid="94" grpId="0"/>
      <p:bldP spid="95"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71472" y="152400"/>
            <a:ext cx="7107415" cy="520700"/>
          </a:xfrm>
        </p:spPr>
        <p:txBody>
          <a:bodyPr/>
          <a:lstStyle/>
          <a:p>
            <a:r>
              <a:rPr lang="en-US" dirty="0"/>
              <a:t>New Environment dependent TB Model -  Transferability</a:t>
            </a:r>
          </a:p>
        </p:txBody>
      </p:sp>
      <mc:AlternateContent xmlns:mc="http://schemas.openxmlformats.org/markup-compatibility/2006" xmlns:a14="http://schemas.microsoft.com/office/drawing/2010/main">
        <mc:Choice Requires="a14">
          <p:sp>
            <p:nvSpPr>
              <p:cNvPr id="14" name="TextBox 13"/>
              <p:cNvSpPr txBox="1"/>
              <p:nvPr/>
            </p:nvSpPr>
            <p:spPr>
              <a:xfrm>
                <a:off x="-23698" y="1037669"/>
                <a:ext cx="2892843" cy="8701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𝐻</m:t>
                      </m:r>
                      <m:r>
                        <a:rPr lang="en-US" b="0" i="1" smtClean="0">
                          <a:latin typeface="Cambria Math"/>
                        </a:rPr>
                        <m:t>=</m:t>
                      </m:r>
                      <m:sSup>
                        <m:sSupPr>
                          <m:ctrlPr>
                            <a:rPr lang="en-US" b="0" i="1" smtClean="0">
                              <a:latin typeface="Cambria Math"/>
                              <a:ea typeface="Cambria Math"/>
                            </a:rPr>
                          </m:ctrlPr>
                        </m:sSupPr>
                        <m:e>
                          <m:r>
                            <a:rPr lang="en-US" i="1">
                              <a:latin typeface="Cambria Math"/>
                            </a:rPr>
                            <m:t>−</m:t>
                          </m:r>
                          <m:r>
                            <a:rPr lang="en-US" i="1">
                              <a:latin typeface="Cambria Math"/>
                              <a:ea typeface="Cambria Math"/>
                            </a:rPr>
                            <m:t>𝛻</m:t>
                          </m:r>
                        </m:e>
                        <m:sup>
                          <m:r>
                            <a:rPr lang="en-US" i="1">
                              <a:latin typeface="Cambria Math"/>
                              <a:ea typeface="Cambria Math"/>
                            </a:rPr>
                            <m:t>2</m:t>
                          </m:r>
                          <m:r>
                            <m:rPr>
                              <m:nor/>
                            </m:rPr>
                            <a:rPr lang="en-US" dirty="0"/>
                            <m:t> </m:t>
                          </m:r>
                        </m:sup>
                      </m:sSup>
                      <m:r>
                        <a:rPr lang="en-US" b="0" i="1" smtClean="0">
                          <a:latin typeface="Cambria Math"/>
                          <a:ea typeface="Cambria Math"/>
                        </a:rPr>
                        <m:t>+</m:t>
                      </m:r>
                      <m:nary>
                        <m:naryPr>
                          <m:chr m:val="∑"/>
                          <m:ctrlPr>
                            <a:rPr lang="en-US" b="0" i="1" smtClean="0">
                              <a:latin typeface="Cambria Math"/>
                              <a:ea typeface="Cambria Math"/>
                            </a:rPr>
                          </m:ctrlPr>
                        </m:naryPr>
                        <m:sub>
                          <m:r>
                            <m:rPr>
                              <m:brk m:alnAt="7"/>
                            </m:rPr>
                            <a:rPr lang="en-US" b="0" i="1" smtClean="0">
                              <a:latin typeface="Cambria Math"/>
                              <a:ea typeface="Cambria Math"/>
                            </a:rPr>
                            <m:t>𝑛</m:t>
                          </m:r>
                          <m:r>
                            <a:rPr lang="en-US" b="0" i="1" smtClean="0">
                              <a:latin typeface="Cambria Math"/>
                              <a:ea typeface="Cambria Math"/>
                            </a:rPr>
                            <m:t>=0</m:t>
                          </m:r>
                        </m:sub>
                        <m:sup>
                          <m:r>
                            <a:rPr lang="en-US" b="0" i="1" smtClean="0">
                              <a:latin typeface="Cambria Math"/>
                              <a:ea typeface="Cambria Math"/>
                            </a:rPr>
                            <m:t>3</m:t>
                          </m:r>
                        </m:sup>
                        <m:e>
                          <m:r>
                            <a:rPr lang="en-US" b="0" i="1" smtClean="0">
                              <a:latin typeface="Cambria Math"/>
                              <a:ea typeface="Cambria Math"/>
                            </a:rPr>
                            <m:t>𝑉</m:t>
                          </m:r>
                          <m:r>
                            <a:rPr lang="en-US" b="0" i="1" smtClean="0">
                              <a:latin typeface="Cambria Math"/>
                              <a:ea typeface="Cambria Math"/>
                            </a:rPr>
                            <m:t>(</m:t>
                          </m:r>
                          <m:r>
                            <a:rPr lang="en-US" b="1" i="1" smtClean="0">
                              <a:latin typeface="Cambria Math"/>
                              <a:ea typeface="Cambria Math"/>
                            </a:rPr>
                            <m:t>𝒓</m:t>
                          </m:r>
                          <m:r>
                            <a:rPr lang="en-US" b="0" i="1" smtClean="0">
                              <a:latin typeface="Cambria Math"/>
                              <a:ea typeface="Cambria Math"/>
                            </a:rPr>
                            <m:t>−</m:t>
                          </m:r>
                          <m:sSub>
                            <m:sSubPr>
                              <m:ctrlPr>
                                <a:rPr lang="en-US" b="0" i="1" smtClean="0">
                                  <a:latin typeface="Cambria Math"/>
                                  <a:ea typeface="Cambria Math"/>
                                </a:rPr>
                              </m:ctrlPr>
                            </m:sSubPr>
                            <m:e>
                              <m:r>
                                <a:rPr lang="en-US" b="1" i="1">
                                  <a:latin typeface="Cambria Math"/>
                                  <a:ea typeface="Cambria Math"/>
                                </a:rPr>
                                <m:t>𝑹</m:t>
                              </m:r>
                            </m:e>
                            <m:sub>
                              <m:r>
                                <a:rPr lang="en-US" b="0" i="1" smtClean="0">
                                  <a:latin typeface="Cambria Math"/>
                                  <a:ea typeface="Cambria Math"/>
                                </a:rPr>
                                <m:t>𝑛</m:t>
                              </m:r>
                            </m:sub>
                          </m:sSub>
                          <m:r>
                            <a:rPr lang="en-US" b="0" i="1" smtClean="0">
                              <a:latin typeface="Cambria Math"/>
                              <a:ea typeface="Cambria Math"/>
                            </a:rPr>
                            <m:t>)</m:t>
                          </m:r>
                        </m:e>
                      </m:nary>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23698" y="1037669"/>
                <a:ext cx="2892843" cy="870175"/>
              </a:xfrm>
              <a:prstGeom prst="rect">
                <a:avLst/>
              </a:prstGeom>
              <a:blipFill rotWithShape="1">
                <a:blip r:embed="rId3"/>
                <a:stretch>
                  <a:fillRect/>
                </a:stretch>
              </a:blipFill>
            </p:spPr>
            <p:txBody>
              <a:bodyPr/>
              <a:lstStyle/>
              <a:p>
                <a:r>
                  <a:rPr lang="en-US">
                    <a:noFill/>
                  </a:rPr>
                  <a:t> </a:t>
                </a:r>
              </a:p>
            </p:txBody>
          </p:sp>
        </mc:Fallback>
      </mc:AlternateContent>
      <p:cxnSp>
        <p:nvCxnSpPr>
          <p:cNvPr id="18" name="Straight Connector 17"/>
          <p:cNvCxnSpPr>
            <a:stCxn id="15" idx="7"/>
            <a:endCxn id="19" idx="3"/>
          </p:cNvCxnSpPr>
          <p:nvPr/>
        </p:nvCxnSpPr>
        <p:spPr>
          <a:xfrm flipV="1">
            <a:off x="1435151" y="3220153"/>
            <a:ext cx="529448" cy="421158"/>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flipV="1">
            <a:off x="1443643" y="3910719"/>
            <a:ext cx="655660" cy="662688"/>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2859503" y="1889752"/>
            <a:ext cx="0" cy="2090523"/>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834640" y="1911112"/>
            <a:ext cx="566928"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2971800" y="1977305"/>
            <a:ext cx="2286000" cy="1905000"/>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6" name="Object 55"/>
          <p:cNvGraphicFramePr>
            <a:graphicFrameLocks noChangeAspect="1"/>
          </p:cNvGraphicFramePr>
          <p:nvPr>
            <p:extLst>
              <p:ext uri="{D42A27DB-BD31-4B8C-83A1-F6EECF244321}">
                <p14:modId xmlns:p14="http://schemas.microsoft.com/office/powerpoint/2010/main" val="2566299831"/>
              </p:ext>
            </p:extLst>
          </p:nvPr>
        </p:nvGraphicFramePr>
        <p:xfrm>
          <a:off x="2947987" y="1987275"/>
          <a:ext cx="2333625" cy="1895475"/>
        </p:xfrm>
        <a:graphic>
          <a:graphicData uri="http://schemas.openxmlformats.org/presentationml/2006/ole">
            <mc:AlternateContent xmlns:mc="http://schemas.openxmlformats.org/markup-compatibility/2006">
              <mc:Choice xmlns:v="urn:schemas-microsoft-com:vml" Requires="v">
                <p:oleObj spid="_x0000_s80028" name="Equation" r:id="rId4" imgW="787320" imgH="888840" progId="Equation.3">
                  <p:embed/>
                </p:oleObj>
              </mc:Choice>
              <mc:Fallback>
                <p:oleObj name="Equation" r:id="rId4" imgW="787320" imgH="888840" progId="Equation.3">
                  <p:embed/>
                  <p:pic>
                    <p:nvPicPr>
                      <p:cNvPr id="0" name=""/>
                      <p:cNvPicPr/>
                      <p:nvPr/>
                    </p:nvPicPr>
                    <p:blipFill>
                      <a:blip r:embed="rId5"/>
                      <a:stretch>
                        <a:fillRect/>
                      </a:stretch>
                    </p:blipFill>
                    <p:spPr>
                      <a:xfrm>
                        <a:off x="2947987" y="1987275"/>
                        <a:ext cx="2333625" cy="1895475"/>
                      </a:xfrm>
                      <a:prstGeom prst="rect">
                        <a:avLst/>
                      </a:prstGeom>
                    </p:spPr>
                  </p:pic>
                </p:oleObj>
              </mc:Fallback>
            </mc:AlternateContent>
          </a:graphicData>
        </a:graphic>
      </p:graphicFrame>
      <p:sp>
        <p:nvSpPr>
          <p:cNvPr id="63" name="Rectangle 62"/>
          <p:cNvSpPr/>
          <p:nvPr/>
        </p:nvSpPr>
        <p:spPr>
          <a:xfrm>
            <a:off x="5266944" y="1989754"/>
            <a:ext cx="2286000" cy="1905000"/>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7" name="Straight Connector 66"/>
          <p:cNvCxnSpPr/>
          <p:nvPr/>
        </p:nvCxnSpPr>
        <p:spPr>
          <a:xfrm>
            <a:off x="7638288" y="3210801"/>
            <a:ext cx="1371600" cy="0"/>
          </a:xfrm>
          <a:prstGeom prst="line">
            <a:avLst/>
          </a:prstGeom>
          <a:ln w="57150">
            <a:solidFill>
              <a:schemeClr val="tx1"/>
            </a:solidFill>
            <a:prstDash val="sys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0" name="TextBox 69"/>
              <p:cNvSpPr txBox="1"/>
              <p:nvPr/>
            </p:nvSpPr>
            <p:spPr>
              <a:xfrm>
                <a:off x="7552944" y="2650582"/>
                <a:ext cx="888448" cy="542136"/>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a:rPr>
                          </m:ctrlPr>
                        </m:sSupPr>
                        <m:e>
                          <m:r>
                            <a:rPr lang="en-US" sz="2800" b="0" i="1" smtClean="0">
                              <a:latin typeface="Cambria Math"/>
                            </a:rPr>
                            <m:t>𝑒</m:t>
                          </m:r>
                        </m:e>
                        <m:sup>
                          <m:r>
                            <a:rPr lang="en-US" sz="2800" b="0" i="1" smtClean="0">
                              <a:latin typeface="Cambria Math"/>
                            </a:rPr>
                            <m:t>𝑖</m:t>
                          </m:r>
                          <m:sSub>
                            <m:sSubPr>
                              <m:ctrlPr>
                                <a:rPr lang="en-US" sz="2800" b="0" i="1" smtClean="0">
                                  <a:latin typeface="Cambria Math"/>
                                  <a:ea typeface="Cambria Math"/>
                                </a:rPr>
                              </m:ctrlPr>
                            </m:sSubPr>
                            <m:e>
                              <m:r>
                                <a:rPr lang="en-US" sz="2800" i="1">
                                  <a:latin typeface="Cambria Math"/>
                                  <a:ea typeface="Cambria Math"/>
                                </a:rPr>
                                <m:t>𝜃</m:t>
                              </m:r>
                            </m:e>
                            <m:sub>
                              <m:r>
                                <a:rPr lang="en-US" sz="2800" b="0" i="1" smtClean="0">
                                  <a:latin typeface="Cambria Math"/>
                                  <a:ea typeface="Cambria Math"/>
                                </a:rPr>
                                <m:t>1</m:t>
                              </m:r>
                            </m:sub>
                          </m:sSub>
                        </m:sup>
                      </m:sSup>
                    </m:oMath>
                  </m:oMathPara>
                </a14:m>
                <a:endParaRPr lang="en-US" sz="2800" dirty="0"/>
              </a:p>
            </p:txBody>
          </p:sp>
        </mc:Choice>
        <mc:Fallback xmlns="">
          <p:sp>
            <p:nvSpPr>
              <p:cNvPr id="70" name="TextBox 69"/>
              <p:cNvSpPr txBox="1">
                <a:spLocks noRot="1" noChangeAspect="1" noMove="1" noResize="1" noEditPoints="1" noAdjustHandles="1" noChangeArrowheads="1" noChangeShapeType="1" noTextEdit="1"/>
              </p:cNvSpPr>
              <p:nvPr/>
            </p:nvSpPr>
            <p:spPr>
              <a:xfrm>
                <a:off x="7552944" y="2650582"/>
                <a:ext cx="888448" cy="542136"/>
              </a:xfrm>
              <a:prstGeom prst="rect">
                <a:avLst/>
              </a:prstGeom>
              <a:blipFill rotWithShape="1">
                <a:blip r:embed="rId6"/>
                <a:stretch>
                  <a:fillRect/>
                </a:stretch>
              </a:blipFill>
            </p:spPr>
            <p:txBody>
              <a:bodyPr/>
              <a:lstStyle/>
              <a:p>
                <a:r>
                  <a:rPr lang="en-US">
                    <a:noFill/>
                  </a:rPr>
                  <a:t> </a:t>
                </a:r>
              </a:p>
            </p:txBody>
          </p:sp>
        </mc:Fallback>
      </mc:AlternateContent>
      <p:cxnSp>
        <p:nvCxnSpPr>
          <p:cNvPr id="78" name="Straight Connector 77"/>
          <p:cNvCxnSpPr/>
          <p:nvPr/>
        </p:nvCxnSpPr>
        <p:spPr>
          <a:xfrm flipV="1">
            <a:off x="3886200" y="3901509"/>
            <a:ext cx="0" cy="931954"/>
          </a:xfrm>
          <a:prstGeom prst="line">
            <a:avLst/>
          </a:prstGeom>
          <a:ln w="57150">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V="1">
            <a:off x="2859503" y="3980278"/>
            <a:ext cx="0" cy="853185"/>
          </a:xfrm>
          <a:prstGeom prst="line">
            <a:avLst/>
          </a:prstGeom>
          <a:ln w="57150">
            <a:solidFill>
              <a:schemeClr val="tx1"/>
            </a:solidFill>
            <a:prstDash val="sys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7" name="TextBox 86"/>
              <p:cNvSpPr txBox="1"/>
              <p:nvPr/>
            </p:nvSpPr>
            <p:spPr>
              <a:xfrm>
                <a:off x="7663433" y="2689856"/>
                <a:ext cx="888448" cy="542136"/>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a:rPr>
                          </m:ctrlPr>
                        </m:sSupPr>
                        <m:e>
                          <m:r>
                            <a:rPr lang="en-US" sz="2800" b="0" i="1" smtClean="0">
                              <a:latin typeface="Cambria Math"/>
                            </a:rPr>
                            <m:t>𝑒</m:t>
                          </m:r>
                        </m:e>
                        <m:sup>
                          <m:r>
                            <a:rPr lang="en-US" sz="2800" b="0" i="1" smtClean="0">
                              <a:latin typeface="Cambria Math"/>
                            </a:rPr>
                            <m:t>𝑖</m:t>
                          </m:r>
                          <m:sSub>
                            <m:sSubPr>
                              <m:ctrlPr>
                                <a:rPr lang="en-US" sz="2800" b="0" i="1" smtClean="0">
                                  <a:latin typeface="Cambria Math"/>
                                  <a:ea typeface="Cambria Math"/>
                                </a:rPr>
                              </m:ctrlPr>
                            </m:sSubPr>
                            <m:e>
                              <m:r>
                                <a:rPr lang="en-US" sz="2800" i="1">
                                  <a:latin typeface="Cambria Math"/>
                                  <a:ea typeface="Cambria Math"/>
                                </a:rPr>
                                <m:t>𝜃</m:t>
                              </m:r>
                            </m:e>
                            <m:sub>
                              <m:r>
                                <a:rPr lang="en-US" sz="2800" b="0" i="1" smtClean="0">
                                  <a:latin typeface="Cambria Math"/>
                                  <a:ea typeface="Cambria Math"/>
                                </a:rPr>
                                <m:t>2</m:t>
                              </m:r>
                            </m:sub>
                          </m:sSub>
                        </m:sup>
                      </m:sSup>
                    </m:oMath>
                  </m:oMathPara>
                </a14:m>
                <a:endParaRPr lang="en-US" sz="2800" dirty="0"/>
              </a:p>
            </p:txBody>
          </p:sp>
        </mc:Choice>
        <mc:Fallback xmlns="">
          <p:sp>
            <p:nvSpPr>
              <p:cNvPr id="87" name="TextBox 86"/>
              <p:cNvSpPr txBox="1">
                <a:spLocks noRot="1" noChangeAspect="1" noMove="1" noResize="1" noEditPoints="1" noAdjustHandles="1" noChangeArrowheads="1" noChangeShapeType="1" noTextEdit="1"/>
              </p:cNvSpPr>
              <p:nvPr/>
            </p:nvSpPr>
            <p:spPr>
              <a:xfrm>
                <a:off x="7663433" y="2689856"/>
                <a:ext cx="888448" cy="542136"/>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p:cNvSpPr txBox="1"/>
              <p:nvPr/>
            </p:nvSpPr>
            <p:spPr>
              <a:xfrm>
                <a:off x="7650555" y="2704286"/>
                <a:ext cx="888448" cy="542136"/>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a:rPr>
                          </m:ctrlPr>
                        </m:sSupPr>
                        <m:e>
                          <m:r>
                            <a:rPr lang="en-US" sz="2800" b="0" i="1" smtClean="0">
                              <a:latin typeface="Cambria Math"/>
                            </a:rPr>
                            <m:t>𝑒</m:t>
                          </m:r>
                        </m:e>
                        <m:sup>
                          <m:r>
                            <a:rPr lang="en-US" sz="2800" b="0" i="1" smtClean="0">
                              <a:latin typeface="Cambria Math"/>
                            </a:rPr>
                            <m:t>𝑖</m:t>
                          </m:r>
                          <m:sSub>
                            <m:sSubPr>
                              <m:ctrlPr>
                                <a:rPr lang="en-US" sz="2800" b="0" i="1" smtClean="0">
                                  <a:latin typeface="Cambria Math"/>
                                  <a:ea typeface="Cambria Math"/>
                                </a:rPr>
                              </m:ctrlPr>
                            </m:sSubPr>
                            <m:e>
                              <m:r>
                                <a:rPr lang="en-US" sz="2800" i="1">
                                  <a:latin typeface="Cambria Math"/>
                                  <a:ea typeface="Cambria Math"/>
                                </a:rPr>
                                <m:t>𝜃</m:t>
                              </m:r>
                            </m:e>
                            <m:sub>
                              <m:r>
                                <a:rPr lang="en-US" sz="2800" b="0" i="1" smtClean="0">
                                  <a:latin typeface="Cambria Math"/>
                                  <a:ea typeface="Cambria Math"/>
                                </a:rPr>
                                <m:t>3</m:t>
                              </m:r>
                            </m:sub>
                          </m:sSub>
                        </m:sup>
                      </m:sSup>
                    </m:oMath>
                  </m:oMathPara>
                </a14:m>
                <a:endParaRPr lang="en-US" sz="2800" dirty="0"/>
              </a:p>
            </p:txBody>
          </p:sp>
        </mc:Choice>
        <mc:Fallback xmlns="">
          <p:sp>
            <p:nvSpPr>
              <p:cNvPr id="88" name="TextBox 87"/>
              <p:cNvSpPr txBox="1">
                <a:spLocks noRot="1" noChangeAspect="1" noMove="1" noResize="1" noEditPoints="1" noAdjustHandles="1" noChangeArrowheads="1" noChangeShapeType="1" noTextEdit="1"/>
              </p:cNvSpPr>
              <p:nvPr/>
            </p:nvSpPr>
            <p:spPr>
              <a:xfrm>
                <a:off x="7650555" y="2704286"/>
                <a:ext cx="888448" cy="542136"/>
              </a:xfrm>
              <a:prstGeom prst="rect">
                <a:avLst/>
              </a:prstGeom>
              <a:blipFill rotWithShape="1">
                <a:blip r:embed="rId8"/>
                <a:stretch>
                  <a:fillRect/>
                </a:stretch>
              </a:blipFill>
            </p:spPr>
            <p:txBody>
              <a:bodyPr/>
              <a:lstStyle/>
              <a:p>
                <a:r>
                  <a:rPr lang="en-US">
                    <a:noFill/>
                  </a:rPr>
                  <a:t> </a:t>
                </a:r>
              </a:p>
            </p:txBody>
          </p:sp>
        </mc:Fallback>
      </mc:AlternateContent>
      <p:sp>
        <p:nvSpPr>
          <p:cNvPr id="96" name="Rounded Rectangle 95"/>
          <p:cNvSpPr/>
          <p:nvPr/>
        </p:nvSpPr>
        <p:spPr>
          <a:xfrm>
            <a:off x="4143777" y="3985284"/>
            <a:ext cx="5047446" cy="9144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Diagonal terms</a:t>
            </a:r>
            <a:r>
              <a:rPr lang="en-US" dirty="0" smtClean="0">
                <a:solidFill>
                  <a:schemeClr val="tx1"/>
                </a:solidFill>
                <a:sym typeface="Wingdings" pitchFamily="2" charset="2"/>
              </a:rPr>
              <a:t> potential.</a:t>
            </a:r>
          </a:p>
          <a:p>
            <a:pPr algn="ctr"/>
            <a:r>
              <a:rPr lang="en-US" dirty="0" smtClean="0">
                <a:solidFill>
                  <a:schemeClr val="tx1"/>
                </a:solidFill>
              </a:rPr>
              <a:t> Do not  change in response to environment change </a:t>
            </a:r>
            <a:endParaRPr lang="en-US" dirty="0">
              <a:solidFill>
                <a:schemeClr val="tx1"/>
              </a:solidFill>
            </a:endParaRPr>
          </a:p>
        </p:txBody>
      </p:sp>
      <p:grpSp>
        <p:nvGrpSpPr>
          <p:cNvPr id="39" name="Group 38"/>
          <p:cNvGrpSpPr/>
          <p:nvPr/>
        </p:nvGrpSpPr>
        <p:grpSpPr>
          <a:xfrm>
            <a:off x="-182795" y="2554322"/>
            <a:ext cx="2768824" cy="2496012"/>
            <a:chOff x="-285555" y="2623878"/>
            <a:chExt cx="2768824" cy="2496012"/>
          </a:xfrm>
        </p:grpSpPr>
        <p:sp>
          <p:nvSpPr>
            <p:cNvPr id="15" name="Oval 14"/>
            <p:cNvSpPr/>
            <p:nvPr/>
          </p:nvSpPr>
          <p:spPr>
            <a:xfrm>
              <a:off x="1007187" y="3655071"/>
              <a:ext cx="381000" cy="381000"/>
            </a:xfrm>
            <a:prstGeom prst="ellipse">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0</a:t>
              </a:r>
              <a:endParaRPr lang="en-US" dirty="0">
                <a:solidFill>
                  <a:schemeClr val="tx1"/>
                </a:solidFill>
              </a:endParaRPr>
            </a:p>
          </p:txBody>
        </p:sp>
        <p:sp>
          <p:nvSpPr>
            <p:cNvPr id="19" name="Oval 18"/>
            <p:cNvSpPr/>
            <p:nvPr/>
          </p:nvSpPr>
          <p:spPr>
            <a:xfrm>
              <a:off x="1806043" y="2964505"/>
              <a:ext cx="381000" cy="381000"/>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1</a:t>
              </a:r>
              <a:endParaRPr lang="en-US" dirty="0"/>
            </a:p>
          </p:txBody>
        </p:sp>
        <p:cxnSp>
          <p:nvCxnSpPr>
            <p:cNvPr id="20" name="Straight Connector 19"/>
            <p:cNvCxnSpPr>
              <a:endCxn id="22" idx="5"/>
            </p:cNvCxnSpPr>
            <p:nvPr/>
          </p:nvCxnSpPr>
          <p:spPr>
            <a:xfrm flipH="1" flipV="1">
              <a:off x="616754" y="3166176"/>
              <a:ext cx="458362" cy="521185"/>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Oval 21"/>
            <p:cNvSpPr/>
            <p:nvPr/>
          </p:nvSpPr>
          <p:spPr>
            <a:xfrm>
              <a:off x="291550" y="2840972"/>
              <a:ext cx="381000" cy="381000"/>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2</a:t>
              </a:r>
              <a:endParaRPr lang="en-US" dirty="0"/>
            </a:p>
          </p:txBody>
        </p:sp>
        <p:cxnSp>
          <p:nvCxnSpPr>
            <p:cNvPr id="26" name="Straight Connector 25"/>
            <p:cNvCxnSpPr>
              <a:endCxn id="15" idx="3"/>
            </p:cNvCxnSpPr>
            <p:nvPr/>
          </p:nvCxnSpPr>
          <p:spPr>
            <a:xfrm flipV="1">
              <a:off x="374387" y="3980275"/>
              <a:ext cx="688596" cy="606892"/>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Oval 27"/>
            <p:cNvSpPr/>
            <p:nvPr/>
          </p:nvSpPr>
          <p:spPr>
            <a:xfrm>
              <a:off x="32079" y="4452463"/>
              <a:ext cx="381000" cy="381000"/>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3</a:t>
              </a:r>
              <a:endParaRPr lang="en-US" dirty="0"/>
            </a:p>
          </p:txBody>
        </p:sp>
        <p:cxnSp>
          <p:nvCxnSpPr>
            <p:cNvPr id="57" name="Straight Connector 56"/>
            <p:cNvCxnSpPr/>
            <p:nvPr/>
          </p:nvCxnSpPr>
          <p:spPr>
            <a:xfrm flipH="1" flipV="1">
              <a:off x="158432" y="2623878"/>
              <a:ext cx="200047" cy="271068"/>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661586" y="2623878"/>
              <a:ext cx="355262" cy="299928"/>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5626" y="3158989"/>
              <a:ext cx="328007" cy="267779"/>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flipV="1">
              <a:off x="1475741" y="2623878"/>
              <a:ext cx="402681" cy="393164"/>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2128007" y="2731544"/>
              <a:ext cx="355262" cy="299928"/>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285555" y="4816444"/>
              <a:ext cx="384395" cy="303446"/>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flipV="1">
              <a:off x="347346" y="4788682"/>
              <a:ext cx="288502" cy="331208"/>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2122485" y="3311916"/>
              <a:ext cx="260006" cy="21934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H="1" flipV="1">
              <a:off x="-158307" y="4231952"/>
              <a:ext cx="200047" cy="271068"/>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90" name="Rectangle 89"/>
          <p:cNvSpPr/>
          <p:nvPr/>
        </p:nvSpPr>
        <p:spPr>
          <a:xfrm>
            <a:off x="5266944" y="2006781"/>
            <a:ext cx="2286000" cy="1905000"/>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5257800" y="1990025"/>
            <a:ext cx="2286000" cy="1905000"/>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4" name="Object 63"/>
          <p:cNvGraphicFramePr>
            <a:graphicFrameLocks noChangeAspect="1"/>
          </p:cNvGraphicFramePr>
          <p:nvPr>
            <p:extLst>
              <p:ext uri="{D42A27DB-BD31-4B8C-83A1-F6EECF244321}">
                <p14:modId xmlns:p14="http://schemas.microsoft.com/office/powerpoint/2010/main" val="3972232635"/>
              </p:ext>
            </p:extLst>
          </p:nvPr>
        </p:nvGraphicFramePr>
        <p:xfrm>
          <a:off x="5416550" y="2052762"/>
          <a:ext cx="1968500" cy="1789448"/>
        </p:xfrm>
        <a:graphic>
          <a:graphicData uri="http://schemas.openxmlformats.org/presentationml/2006/ole">
            <mc:AlternateContent xmlns:mc="http://schemas.openxmlformats.org/markup-compatibility/2006">
              <mc:Choice xmlns:v="urn:schemas-microsoft-com:vml" Requires="v">
                <p:oleObj spid="_x0000_s80029" name="Equation" r:id="rId9" imgW="914400" imgH="888840" progId="Equation.3">
                  <p:embed/>
                </p:oleObj>
              </mc:Choice>
              <mc:Fallback>
                <p:oleObj name="Equation" r:id="rId9" imgW="914400" imgH="888840" progId="Equation.3">
                  <p:embed/>
                  <p:pic>
                    <p:nvPicPr>
                      <p:cNvPr id="0" name=""/>
                      <p:cNvPicPr>
                        <a:picLocks noChangeAspect="1" noChangeArrowheads="1"/>
                      </p:cNvPicPr>
                      <p:nvPr/>
                    </p:nvPicPr>
                    <p:blipFill>
                      <a:blip r:embed="rId10"/>
                      <a:srcRect/>
                      <a:stretch>
                        <a:fillRect/>
                      </a:stretch>
                    </p:blipFill>
                    <p:spPr bwMode="auto">
                      <a:xfrm>
                        <a:off x="5416550" y="2052762"/>
                        <a:ext cx="1968500" cy="1789448"/>
                      </a:xfrm>
                      <a:prstGeom prst="rect">
                        <a:avLst/>
                      </a:prstGeom>
                      <a:noFill/>
                      <a:ln>
                        <a:noFill/>
                      </a:ln>
                    </p:spPr>
                  </p:pic>
                </p:oleObj>
              </mc:Fallback>
            </mc:AlternateContent>
          </a:graphicData>
        </a:graphic>
      </p:graphicFrame>
      <mc:AlternateContent xmlns:mc="http://schemas.openxmlformats.org/markup-compatibility/2006" xmlns:a14="http://schemas.microsoft.com/office/drawing/2010/main">
        <mc:Choice Requires="a14">
          <p:sp>
            <p:nvSpPr>
              <p:cNvPr id="94" name="TextBox 93"/>
              <p:cNvSpPr txBox="1"/>
              <p:nvPr/>
            </p:nvSpPr>
            <p:spPr>
              <a:xfrm>
                <a:off x="15159" y="1841241"/>
                <a:ext cx="2815130" cy="3870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i="1">
                              <a:latin typeface="Cambria Math"/>
                            </a:rPr>
                            <m:t>𝐻</m:t>
                          </m:r>
                        </m:e>
                        <m:sub>
                          <m:r>
                            <a:rPr lang="en-US" b="0" i="1" smtClean="0">
                              <a:latin typeface="Cambria Math"/>
                            </a:rPr>
                            <m:t>𝑎𝑡</m:t>
                          </m:r>
                          <m:r>
                            <a:rPr lang="en-US" b="0" i="1" smtClean="0">
                              <a:latin typeface="Cambria Math"/>
                            </a:rPr>
                            <m:t>,0</m:t>
                          </m:r>
                        </m:sub>
                      </m:sSub>
                      <m:r>
                        <a:rPr lang="en-US" b="0" i="1" smtClean="0">
                          <a:latin typeface="Cambria Math"/>
                        </a:rPr>
                        <m:t>=</m:t>
                      </m:r>
                      <m:sSup>
                        <m:sSupPr>
                          <m:ctrlPr>
                            <a:rPr lang="en-US" b="0" i="1" smtClean="0">
                              <a:latin typeface="Cambria Math"/>
                              <a:ea typeface="Cambria Math"/>
                            </a:rPr>
                          </m:ctrlPr>
                        </m:sSupPr>
                        <m:e>
                          <m:r>
                            <a:rPr lang="en-US" i="1">
                              <a:latin typeface="Cambria Math"/>
                            </a:rPr>
                            <m:t>−</m:t>
                          </m:r>
                          <m:r>
                            <a:rPr lang="en-US" i="1">
                              <a:latin typeface="Cambria Math"/>
                              <a:ea typeface="Cambria Math"/>
                            </a:rPr>
                            <m:t>𝛻</m:t>
                          </m:r>
                        </m:e>
                        <m:sup>
                          <m:r>
                            <a:rPr lang="en-US" i="1">
                              <a:latin typeface="Cambria Math"/>
                              <a:ea typeface="Cambria Math"/>
                            </a:rPr>
                            <m:t>2</m:t>
                          </m:r>
                          <m:r>
                            <m:rPr>
                              <m:nor/>
                            </m:rPr>
                            <a:rPr lang="en-US" dirty="0"/>
                            <m:t> </m:t>
                          </m:r>
                        </m:sup>
                      </m:sSup>
                      <m:r>
                        <a:rPr lang="en-US" b="0" i="1" smtClean="0">
                          <a:latin typeface="Cambria Math"/>
                          <a:ea typeface="Cambria Math"/>
                        </a:rPr>
                        <m:t>+</m:t>
                      </m:r>
                      <m:r>
                        <a:rPr lang="en-US" i="1">
                          <a:latin typeface="Cambria Math"/>
                          <a:ea typeface="Cambria Math"/>
                        </a:rPr>
                        <m:t>𝑉</m:t>
                      </m:r>
                      <m:r>
                        <a:rPr lang="en-US" i="1">
                          <a:latin typeface="Cambria Math"/>
                          <a:ea typeface="Cambria Math"/>
                        </a:rPr>
                        <m:t>(</m:t>
                      </m:r>
                      <m:r>
                        <a:rPr lang="en-US" b="1" i="1">
                          <a:latin typeface="Cambria Math"/>
                          <a:ea typeface="Cambria Math"/>
                        </a:rPr>
                        <m:t>𝒓</m:t>
                      </m:r>
                      <m:r>
                        <a:rPr lang="en-US" i="1">
                          <a:latin typeface="Cambria Math"/>
                          <a:ea typeface="Cambria Math"/>
                        </a:rPr>
                        <m:t>−</m:t>
                      </m:r>
                      <m:sSub>
                        <m:sSubPr>
                          <m:ctrlPr>
                            <a:rPr lang="en-US" i="1">
                              <a:latin typeface="Cambria Math"/>
                              <a:ea typeface="Cambria Math"/>
                            </a:rPr>
                          </m:ctrlPr>
                        </m:sSubPr>
                        <m:e>
                          <m:r>
                            <a:rPr lang="en-US" b="1" i="1">
                              <a:latin typeface="Cambria Math"/>
                              <a:ea typeface="Cambria Math"/>
                            </a:rPr>
                            <m:t>𝑹</m:t>
                          </m:r>
                        </m:e>
                        <m:sub>
                          <m:r>
                            <a:rPr lang="en-US" b="0" i="1" smtClean="0">
                              <a:latin typeface="Cambria Math"/>
                              <a:ea typeface="Cambria Math"/>
                            </a:rPr>
                            <m:t>0</m:t>
                          </m:r>
                        </m:sub>
                      </m:sSub>
                      <m:r>
                        <a:rPr lang="en-US" i="1">
                          <a:latin typeface="Cambria Math"/>
                          <a:ea typeface="Cambria Math"/>
                        </a:rPr>
                        <m:t>)</m:t>
                      </m:r>
                    </m:oMath>
                  </m:oMathPara>
                </a14:m>
                <a:endParaRPr lang="en-US" dirty="0"/>
              </a:p>
            </p:txBody>
          </p:sp>
        </mc:Choice>
        <mc:Fallback xmlns="">
          <p:sp>
            <p:nvSpPr>
              <p:cNvPr id="94" name="TextBox 93"/>
              <p:cNvSpPr txBox="1">
                <a:spLocks noRot="1" noChangeAspect="1" noMove="1" noResize="1" noEditPoints="1" noAdjustHandles="1" noChangeArrowheads="1" noChangeShapeType="1" noTextEdit="1"/>
              </p:cNvSpPr>
              <p:nvPr/>
            </p:nvSpPr>
            <p:spPr>
              <a:xfrm>
                <a:off x="15159" y="1841241"/>
                <a:ext cx="2815130" cy="387029"/>
              </a:xfrm>
              <a:prstGeom prst="rect">
                <a:avLst/>
              </a:prstGeom>
              <a:blipFill rotWithShape="1">
                <a:blip r:embed="rId11"/>
                <a:stretch>
                  <a:fillRect b="-9375"/>
                </a:stretch>
              </a:blipFill>
            </p:spPr>
            <p:txBody>
              <a:bodyPr/>
              <a:lstStyle/>
              <a:p>
                <a:r>
                  <a:rPr lang="en-US">
                    <a:noFill/>
                  </a:rPr>
                  <a:t> </a:t>
                </a:r>
              </a:p>
            </p:txBody>
          </p:sp>
        </mc:Fallback>
      </mc:AlternateContent>
      <p:grpSp>
        <p:nvGrpSpPr>
          <p:cNvPr id="7" name="Group 6"/>
          <p:cNvGrpSpPr/>
          <p:nvPr/>
        </p:nvGrpSpPr>
        <p:grpSpPr>
          <a:xfrm>
            <a:off x="2575843" y="5225534"/>
            <a:ext cx="1561055" cy="1489894"/>
            <a:chOff x="270018" y="5213351"/>
            <a:chExt cx="1561055" cy="1489894"/>
          </a:xfrm>
        </p:grpSpPr>
        <p:sp>
          <p:nvSpPr>
            <p:cNvPr id="97" name="TextBox 96"/>
            <p:cNvSpPr txBox="1"/>
            <p:nvPr/>
          </p:nvSpPr>
          <p:spPr>
            <a:xfrm>
              <a:off x="286647" y="5257800"/>
              <a:ext cx="381000" cy="369332"/>
            </a:xfrm>
            <a:prstGeom prst="rect">
              <a:avLst/>
            </a:prstGeom>
            <a:noFill/>
          </p:spPr>
          <p:txBody>
            <a:bodyPr wrap="square" rtlCol="0">
              <a:spAutoFit/>
            </a:bodyPr>
            <a:lstStyle/>
            <a:p>
              <a:r>
                <a:rPr lang="en-US" b="1" dirty="0"/>
                <a:t>A</a:t>
              </a:r>
            </a:p>
          </p:txBody>
        </p:sp>
        <p:sp>
          <p:nvSpPr>
            <p:cNvPr id="98" name="Oval 97"/>
            <p:cNvSpPr/>
            <p:nvPr/>
          </p:nvSpPr>
          <p:spPr>
            <a:xfrm>
              <a:off x="564299" y="5225534"/>
              <a:ext cx="400094" cy="369332"/>
            </a:xfrm>
            <a:prstGeom prst="ellipse">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a:t>
              </a:r>
              <a:endParaRPr lang="en-US" dirty="0">
                <a:solidFill>
                  <a:schemeClr val="tx1"/>
                </a:solidFill>
              </a:endParaRPr>
            </a:p>
          </p:txBody>
        </p:sp>
        <p:sp>
          <p:nvSpPr>
            <p:cNvPr id="100" name="Oval 99"/>
            <p:cNvSpPr/>
            <p:nvPr/>
          </p:nvSpPr>
          <p:spPr>
            <a:xfrm>
              <a:off x="1300447" y="5213351"/>
              <a:ext cx="400094" cy="369332"/>
            </a:xfrm>
            <a:prstGeom prst="ellipse">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a:t>
              </a:r>
              <a:endParaRPr lang="en-US" dirty="0">
                <a:solidFill>
                  <a:schemeClr val="tx1"/>
                </a:solidFill>
              </a:endParaRPr>
            </a:p>
          </p:txBody>
        </p:sp>
        <p:sp>
          <p:nvSpPr>
            <p:cNvPr id="101" name="TextBox 100"/>
            <p:cNvSpPr txBox="1"/>
            <p:nvPr/>
          </p:nvSpPr>
          <p:spPr>
            <a:xfrm>
              <a:off x="270018" y="5950271"/>
              <a:ext cx="381000" cy="369332"/>
            </a:xfrm>
            <a:prstGeom prst="rect">
              <a:avLst/>
            </a:prstGeom>
            <a:noFill/>
          </p:spPr>
          <p:txBody>
            <a:bodyPr wrap="square" rtlCol="0">
              <a:spAutoFit/>
            </a:bodyPr>
            <a:lstStyle/>
            <a:p>
              <a:r>
                <a:rPr lang="en-US" b="1" dirty="0"/>
                <a:t>B</a:t>
              </a:r>
            </a:p>
          </p:txBody>
        </p:sp>
        <mc:AlternateContent xmlns:mc="http://schemas.openxmlformats.org/markup-compatibility/2006" xmlns:a14="http://schemas.microsoft.com/office/drawing/2010/main">
          <mc:Choice Requires="a14">
            <p:sp>
              <p:nvSpPr>
                <p:cNvPr id="102" name="Rectangle 101"/>
                <p:cNvSpPr/>
                <p:nvPr/>
              </p:nvSpPr>
              <p:spPr>
                <a:xfrm>
                  <a:off x="918348" y="5213351"/>
                  <a:ext cx="58214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i="1">
                                <a:latin typeface="Cambria Math"/>
                              </a:rPr>
                              <m:t>𝐻</m:t>
                            </m:r>
                          </m:e>
                          <m:sub/>
                        </m:sSub>
                      </m:oMath>
                    </m:oMathPara>
                  </a14:m>
                  <a:endParaRPr lang="en-US" dirty="0"/>
                </a:p>
              </p:txBody>
            </p:sp>
          </mc:Choice>
          <mc:Fallback xmlns="">
            <p:sp>
              <p:nvSpPr>
                <p:cNvPr id="102" name="Rectangle 101"/>
                <p:cNvSpPr>
                  <a:spLocks noRot="1" noChangeAspect="1" noMove="1" noResize="1" noEditPoints="1" noAdjustHandles="1" noChangeArrowheads="1" noChangeShapeType="1" noTextEdit="1"/>
                </p:cNvSpPr>
                <p:nvPr/>
              </p:nvSpPr>
              <p:spPr>
                <a:xfrm>
                  <a:off x="918348" y="5213351"/>
                  <a:ext cx="582146" cy="369332"/>
                </a:xfrm>
                <a:prstGeom prst="rect">
                  <a:avLst/>
                </a:prstGeom>
                <a:blipFill rotWithShape="1">
                  <a:blip r:embed="rId12"/>
                  <a:stretch>
                    <a:fillRect/>
                  </a:stretch>
                </a:blipFill>
              </p:spPr>
              <p:txBody>
                <a:bodyPr/>
                <a:lstStyle/>
                <a:p>
                  <a:r>
                    <a:rPr lang="en-US">
                      <a:noFill/>
                    </a:rPr>
                    <a:t> </a:t>
                  </a:r>
                </a:p>
              </p:txBody>
            </p:sp>
          </mc:Fallback>
        </mc:AlternateContent>
        <p:sp>
          <p:nvSpPr>
            <p:cNvPr id="103" name="Teardrop 102"/>
            <p:cNvSpPr/>
            <p:nvPr/>
          </p:nvSpPr>
          <p:spPr>
            <a:xfrm rot="8023139">
              <a:off x="644995" y="5696673"/>
              <a:ext cx="398175" cy="407986"/>
            </a:xfrm>
            <a:prstGeom prst="teardrop">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4" name="Teardrop 103"/>
            <p:cNvSpPr/>
            <p:nvPr/>
          </p:nvSpPr>
          <p:spPr>
            <a:xfrm rot="19035953">
              <a:off x="645362" y="6249707"/>
              <a:ext cx="398175" cy="407986"/>
            </a:xfrm>
            <a:prstGeom prst="teardrop">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TextBox 104"/>
            <p:cNvSpPr txBox="1"/>
            <p:nvPr/>
          </p:nvSpPr>
          <p:spPr>
            <a:xfrm>
              <a:off x="635848" y="5758934"/>
              <a:ext cx="381000" cy="369332"/>
            </a:xfrm>
            <a:prstGeom prst="rect">
              <a:avLst/>
            </a:prstGeom>
            <a:noFill/>
          </p:spPr>
          <p:txBody>
            <a:bodyPr wrap="square" rtlCol="0">
              <a:spAutoFit/>
            </a:bodyPr>
            <a:lstStyle/>
            <a:p>
              <a:pPr algn="ctr"/>
              <a:r>
                <a:rPr lang="en-US" dirty="0" smtClean="0"/>
                <a:t>p</a:t>
              </a:r>
              <a:endParaRPr lang="en-US" dirty="0"/>
            </a:p>
          </p:txBody>
        </p:sp>
        <p:sp>
          <p:nvSpPr>
            <p:cNvPr id="108" name="Teardrop 107"/>
            <p:cNvSpPr/>
            <p:nvPr/>
          </p:nvSpPr>
          <p:spPr>
            <a:xfrm rot="8023139">
              <a:off x="1427992" y="5739607"/>
              <a:ext cx="398175" cy="407986"/>
            </a:xfrm>
            <a:prstGeom prst="teardrop">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9" name="Teardrop 108"/>
            <p:cNvSpPr/>
            <p:nvPr/>
          </p:nvSpPr>
          <p:spPr>
            <a:xfrm rot="19035953">
              <a:off x="1424731" y="6295259"/>
              <a:ext cx="398175" cy="407986"/>
            </a:xfrm>
            <a:prstGeom prst="teardrop">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TextBox 109"/>
            <p:cNvSpPr txBox="1"/>
            <p:nvPr/>
          </p:nvSpPr>
          <p:spPr>
            <a:xfrm>
              <a:off x="1436579" y="5788291"/>
              <a:ext cx="381000" cy="369332"/>
            </a:xfrm>
            <a:prstGeom prst="rect">
              <a:avLst/>
            </a:prstGeom>
            <a:noFill/>
          </p:spPr>
          <p:txBody>
            <a:bodyPr wrap="square" rtlCol="0">
              <a:spAutoFit/>
            </a:bodyPr>
            <a:lstStyle/>
            <a:p>
              <a:pPr algn="ctr"/>
              <a:r>
                <a:rPr lang="en-US" dirty="0" smtClean="0"/>
                <a:t>p</a:t>
              </a:r>
              <a:endParaRPr lang="en-US" dirty="0"/>
            </a:p>
          </p:txBody>
        </p:sp>
        <mc:AlternateContent xmlns:mc="http://schemas.openxmlformats.org/markup-compatibility/2006" xmlns:a14="http://schemas.microsoft.com/office/drawing/2010/main">
          <mc:Choice Requires="a14">
            <p:sp>
              <p:nvSpPr>
                <p:cNvPr id="95" name="Rectangle 94"/>
                <p:cNvSpPr/>
                <p:nvPr/>
              </p:nvSpPr>
              <p:spPr>
                <a:xfrm>
                  <a:off x="964393" y="5938719"/>
                  <a:ext cx="58214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i="1">
                                <a:latin typeface="Cambria Math"/>
                              </a:rPr>
                              <m:t>𝐻</m:t>
                            </m:r>
                          </m:e>
                          <m:sub/>
                        </m:sSub>
                      </m:oMath>
                    </m:oMathPara>
                  </a14:m>
                  <a:endParaRPr lang="en-US" dirty="0"/>
                </a:p>
              </p:txBody>
            </p:sp>
          </mc:Choice>
          <mc:Fallback xmlns="">
            <p:sp>
              <p:nvSpPr>
                <p:cNvPr id="95" name="Rectangle 94"/>
                <p:cNvSpPr>
                  <a:spLocks noRot="1" noChangeAspect="1" noMove="1" noResize="1" noEditPoints="1" noAdjustHandles="1" noChangeArrowheads="1" noChangeShapeType="1" noTextEdit="1"/>
                </p:cNvSpPr>
                <p:nvPr/>
              </p:nvSpPr>
              <p:spPr>
                <a:xfrm>
                  <a:off x="964393" y="5938719"/>
                  <a:ext cx="582146" cy="369332"/>
                </a:xfrm>
                <a:prstGeom prst="rect">
                  <a:avLst/>
                </a:prstGeom>
                <a:blipFill rotWithShape="1">
                  <a:blip r:embed="rId13"/>
                  <a:stretch>
                    <a:fillRect/>
                  </a:stretch>
                </a:blipFill>
              </p:spPr>
              <p:txBody>
                <a:bodyPr/>
                <a:lstStyle/>
                <a:p>
                  <a:r>
                    <a:rPr lang="en-US">
                      <a:noFill/>
                    </a:rPr>
                    <a:t> </a:t>
                  </a:r>
                </a:p>
              </p:txBody>
            </p:sp>
          </mc:Fallback>
        </mc:AlternateContent>
      </p:grpSp>
      <p:sp>
        <p:nvSpPr>
          <p:cNvPr id="71" name="Rounded Rectangle 70"/>
          <p:cNvSpPr/>
          <p:nvPr/>
        </p:nvSpPr>
        <p:spPr>
          <a:xfrm>
            <a:off x="4292956" y="1104274"/>
            <a:ext cx="5047446" cy="736967"/>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Should be non-zero when symmetry is broken</a:t>
            </a:r>
            <a:endParaRPr lang="en-US" dirty="0">
              <a:solidFill>
                <a:schemeClr val="tx1"/>
              </a:solidFill>
            </a:endParaRPr>
          </a:p>
        </p:txBody>
      </p:sp>
      <p:cxnSp>
        <p:nvCxnSpPr>
          <p:cNvPr id="5" name="Straight Arrow Connector 4"/>
          <p:cNvCxnSpPr/>
          <p:nvPr/>
        </p:nvCxnSpPr>
        <p:spPr>
          <a:xfrm flipH="1">
            <a:off x="4292956" y="1638296"/>
            <a:ext cx="279044" cy="3390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Oval 5"/>
          <p:cNvSpPr/>
          <p:nvPr/>
        </p:nvSpPr>
        <p:spPr>
          <a:xfrm rot="774593">
            <a:off x="3528739" y="1977305"/>
            <a:ext cx="1934204" cy="876945"/>
          </a:xfrm>
          <a:prstGeom prst="ellipse">
            <a:avLst/>
          </a:prstGeom>
          <a:solidFill>
            <a:schemeClr val="bg1">
              <a:alpha val="1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TextBox 112"/>
          <p:cNvSpPr txBox="1"/>
          <p:nvPr/>
        </p:nvSpPr>
        <p:spPr>
          <a:xfrm>
            <a:off x="286647" y="5257800"/>
            <a:ext cx="381000" cy="369332"/>
          </a:xfrm>
          <a:prstGeom prst="rect">
            <a:avLst/>
          </a:prstGeom>
          <a:noFill/>
        </p:spPr>
        <p:txBody>
          <a:bodyPr wrap="square" rtlCol="0">
            <a:spAutoFit/>
          </a:bodyPr>
          <a:lstStyle/>
          <a:p>
            <a:r>
              <a:rPr lang="en-US" b="1" dirty="0" smtClean="0"/>
              <a:t>a</a:t>
            </a:r>
            <a:endParaRPr lang="en-US" b="1" dirty="0"/>
          </a:p>
        </p:txBody>
      </p:sp>
      <p:sp>
        <p:nvSpPr>
          <p:cNvPr id="124" name="Oval 123"/>
          <p:cNvSpPr/>
          <p:nvPr/>
        </p:nvSpPr>
        <p:spPr>
          <a:xfrm>
            <a:off x="564299" y="5225534"/>
            <a:ext cx="400094" cy="369332"/>
          </a:xfrm>
          <a:prstGeom prst="ellipse">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a:t>
            </a:r>
            <a:endParaRPr lang="en-US" dirty="0">
              <a:solidFill>
                <a:schemeClr val="tx1"/>
              </a:solidFill>
            </a:endParaRPr>
          </a:p>
        </p:txBody>
      </p:sp>
      <p:sp>
        <p:nvSpPr>
          <p:cNvPr id="125" name="Oval 124"/>
          <p:cNvSpPr/>
          <p:nvPr/>
        </p:nvSpPr>
        <p:spPr>
          <a:xfrm>
            <a:off x="1442483" y="5225534"/>
            <a:ext cx="400094" cy="369332"/>
          </a:xfrm>
          <a:prstGeom prst="ellipse">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a:t>
            </a:r>
            <a:endParaRPr lang="en-US" dirty="0">
              <a:solidFill>
                <a:schemeClr val="tx1"/>
              </a:solidFill>
            </a:endParaRPr>
          </a:p>
        </p:txBody>
      </p:sp>
      <p:sp>
        <p:nvSpPr>
          <p:cNvPr id="126" name="TextBox 125"/>
          <p:cNvSpPr txBox="1"/>
          <p:nvPr/>
        </p:nvSpPr>
        <p:spPr>
          <a:xfrm>
            <a:off x="294382" y="5770330"/>
            <a:ext cx="381000" cy="369332"/>
          </a:xfrm>
          <a:prstGeom prst="rect">
            <a:avLst/>
          </a:prstGeom>
          <a:noFill/>
        </p:spPr>
        <p:txBody>
          <a:bodyPr wrap="square" rtlCol="0">
            <a:spAutoFit/>
          </a:bodyPr>
          <a:lstStyle/>
          <a:p>
            <a:r>
              <a:rPr lang="en-US" b="1" dirty="0"/>
              <a:t>b</a:t>
            </a:r>
          </a:p>
        </p:txBody>
      </p:sp>
      <mc:AlternateContent xmlns:mc="http://schemas.openxmlformats.org/markup-compatibility/2006" xmlns:a14="http://schemas.microsoft.com/office/drawing/2010/main">
        <mc:Choice Requires="a14">
          <p:sp>
            <p:nvSpPr>
              <p:cNvPr id="127" name="Rectangle 126"/>
              <p:cNvSpPr/>
              <p:nvPr/>
            </p:nvSpPr>
            <p:spPr>
              <a:xfrm>
                <a:off x="844082" y="5213351"/>
                <a:ext cx="730200" cy="3815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i="1">
                              <a:latin typeface="Cambria Math"/>
                            </a:rPr>
                            <m:t>𝐻</m:t>
                          </m:r>
                        </m:e>
                        <m:sub>
                          <m:r>
                            <a:rPr lang="en-US" i="1">
                              <a:latin typeface="Cambria Math"/>
                            </a:rPr>
                            <m:t>𝑎𝑡</m:t>
                          </m:r>
                          <m:r>
                            <a:rPr lang="en-US" i="1">
                              <a:latin typeface="Cambria Math"/>
                            </a:rPr>
                            <m:t>,0</m:t>
                          </m:r>
                        </m:sub>
                      </m:sSub>
                    </m:oMath>
                  </m:oMathPara>
                </a14:m>
                <a:endParaRPr lang="en-US" dirty="0"/>
              </a:p>
            </p:txBody>
          </p:sp>
        </mc:Choice>
        <mc:Fallback xmlns="">
          <p:sp>
            <p:nvSpPr>
              <p:cNvPr id="127" name="Rectangle 126"/>
              <p:cNvSpPr>
                <a:spLocks noRot="1" noChangeAspect="1" noMove="1" noResize="1" noEditPoints="1" noAdjustHandles="1" noChangeArrowheads="1" noChangeShapeType="1" noTextEdit="1"/>
              </p:cNvSpPr>
              <p:nvPr/>
            </p:nvSpPr>
            <p:spPr>
              <a:xfrm>
                <a:off x="844082" y="5213351"/>
                <a:ext cx="730200" cy="381515"/>
              </a:xfrm>
              <a:prstGeom prst="rect">
                <a:avLst/>
              </a:prstGeom>
              <a:blipFill rotWithShape="1">
                <a:blip r:embed="rId14"/>
                <a:stretch>
                  <a:fillRect/>
                </a:stretch>
              </a:blipFill>
            </p:spPr>
            <p:txBody>
              <a:bodyPr/>
              <a:lstStyle/>
              <a:p>
                <a:r>
                  <a:rPr lang="en-US">
                    <a:noFill/>
                  </a:rPr>
                  <a:t> </a:t>
                </a:r>
              </a:p>
            </p:txBody>
          </p:sp>
        </mc:Fallback>
      </mc:AlternateContent>
      <p:sp>
        <p:nvSpPr>
          <p:cNvPr id="128" name="Teardrop 127"/>
          <p:cNvSpPr/>
          <p:nvPr/>
        </p:nvSpPr>
        <p:spPr>
          <a:xfrm rot="8023139">
            <a:off x="644995" y="5696673"/>
            <a:ext cx="398175" cy="407986"/>
          </a:xfrm>
          <a:prstGeom prst="teardrop">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9" name="Teardrop 128"/>
          <p:cNvSpPr/>
          <p:nvPr/>
        </p:nvSpPr>
        <p:spPr>
          <a:xfrm rot="19035953">
            <a:off x="645362" y="6249707"/>
            <a:ext cx="398175" cy="407986"/>
          </a:xfrm>
          <a:prstGeom prst="teardrop">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TextBox 129"/>
          <p:cNvSpPr txBox="1"/>
          <p:nvPr/>
        </p:nvSpPr>
        <p:spPr>
          <a:xfrm>
            <a:off x="635848" y="5758934"/>
            <a:ext cx="381000" cy="369332"/>
          </a:xfrm>
          <a:prstGeom prst="rect">
            <a:avLst/>
          </a:prstGeom>
          <a:noFill/>
        </p:spPr>
        <p:txBody>
          <a:bodyPr wrap="square" rtlCol="0">
            <a:spAutoFit/>
          </a:bodyPr>
          <a:lstStyle/>
          <a:p>
            <a:pPr algn="ctr"/>
            <a:r>
              <a:rPr lang="en-US" dirty="0" smtClean="0"/>
              <a:t>p</a:t>
            </a:r>
            <a:endParaRPr lang="en-US" dirty="0"/>
          </a:p>
        </p:txBody>
      </p:sp>
      <p:sp>
        <p:nvSpPr>
          <p:cNvPr id="131" name="Teardrop 130"/>
          <p:cNvSpPr/>
          <p:nvPr/>
        </p:nvSpPr>
        <p:spPr>
          <a:xfrm rot="8023139">
            <a:off x="1427992" y="5739607"/>
            <a:ext cx="398175" cy="407986"/>
          </a:xfrm>
          <a:prstGeom prst="teardrop">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2" name="Teardrop 131"/>
          <p:cNvSpPr/>
          <p:nvPr/>
        </p:nvSpPr>
        <p:spPr>
          <a:xfrm rot="19035953">
            <a:off x="1424731" y="6295259"/>
            <a:ext cx="398175" cy="407986"/>
          </a:xfrm>
          <a:prstGeom prst="teardrop">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TextBox 132"/>
          <p:cNvSpPr txBox="1"/>
          <p:nvPr/>
        </p:nvSpPr>
        <p:spPr>
          <a:xfrm>
            <a:off x="1436579" y="5788291"/>
            <a:ext cx="381000" cy="369332"/>
          </a:xfrm>
          <a:prstGeom prst="rect">
            <a:avLst/>
          </a:prstGeom>
          <a:noFill/>
        </p:spPr>
        <p:txBody>
          <a:bodyPr wrap="square" rtlCol="0">
            <a:spAutoFit/>
          </a:bodyPr>
          <a:lstStyle/>
          <a:p>
            <a:pPr algn="ctr"/>
            <a:r>
              <a:rPr lang="en-US" dirty="0" smtClean="0"/>
              <a:t>p</a:t>
            </a:r>
            <a:endParaRPr lang="en-US" dirty="0"/>
          </a:p>
        </p:txBody>
      </p:sp>
      <mc:AlternateContent xmlns:mc="http://schemas.openxmlformats.org/markup-compatibility/2006" xmlns:a14="http://schemas.microsoft.com/office/drawing/2010/main">
        <mc:Choice Requires="a14">
          <p:sp>
            <p:nvSpPr>
              <p:cNvPr id="134" name="Rectangle 133"/>
              <p:cNvSpPr/>
              <p:nvPr/>
            </p:nvSpPr>
            <p:spPr>
              <a:xfrm>
                <a:off x="872204" y="5913217"/>
                <a:ext cx="730200" cy="3815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i="1">
                              <a:latin typeface="Cambria Math"/>
                            </a:rPr>
                            <m:t>𝐻</m:t>
                          </m:r>
                        </m:e>
                        <m:sub>
                          <m:r>
                            <a:rPr lang="en-US" i="1">
                              <a:latin typeface="Cambria Math"/>
                            </a:rPr>
                            <m:t>𝑎𝑡</m:t>
                          </m:r>
                          <m:r>
                            <a:rPr lang="en-US" i="1">
                              <a:latin typeface="Cambria Math"/>
                            </a:rPr>
                            <m:t>,0</m:t>
                          </m:r>
                        </m:sub>
                      </m:sSub>
                    </m:oMath>
                  </m:oMathPara>
                </a14:m>
                <a:endParaRPr lang="en-US" dirty="0"/>
              </a:p>
            </p:txBody>
          </p:sp>
        </mc:Choice>
        <mc:Fallback xmlns="">
          <p:sp>
            <p:nvSpPr>
              <p:cNvPr id="134" name="Rectangle 133"/>
              <p:cNvSpPr>
                <a:spLocks noRot="1" noChangeAspect="1" noMove="1" noResize="1" noEditPoints="1" noAdjustHandles="1" noChangeArrowheads="1" noChangeShapeType="1" noTextEdit="1"/>
              </p:cNvSpPr>
              <p:nvPr/>
            </p:nvSpPr>
            <p:spPr>
              <a:xfrm>
                <a:off x="872204" y="5913217"/>
                <a:ext cx="730200" cy="381515"/>
              </a:xfrm>
              <a:prstGeom prst="rect">
                <a:avLst/>
              </a:prstGeom>
              <a:blipFill rotWithShape="1">
                <a:blip r:embed="rId15"/>
                <a:stretch>
                  <a:fillRect/>
                </a:stretch>
              </a:blipFill>
            </p:spPr>
            <p:txBody>
              <a:bodyPr/>
              <a:lstStyle/>
              <a:p>
                <a:r>
                  <a:rPr lang="en-US">
                    <a:noFill/>
                  </a:rPr>
                  <a:t> </a:t>
                </a:r>
              </a:p>
            </p:txBody>
          </p:sp>
        </mc:Fallback>
      </mc:AlternateContent>
      <p:sp>
        <p:nvSpPr>
          <p:cNvPr id="8" name="Right Arrow 7"/>
          <p:cNvSpPr/>
          <p:nvPr/>
        </p:nvSpPr>
        <p:spPr>
          <a:xfrm>
            <a:off x="2146692" y="5746109"/>
            <a:ext cx="523411" cy="33509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Rounded Rectangle 134"/>
          <p:cNvSpPr/>
          <p:nvPr/>
        </p:nvSpPr>
        <p:spPr>
          <a:xfrm>
            <a:off x="3956844" y="5343274"/>
            <a:ext cx="5421311" cy="9144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New Model </a:t>
            </a:r>
            <a:r>
              <a:rPr lang="en-US" dirty="0" smtClean="0">
                <a:solidFill>
                  <a:srgbClr val="FF0000"/>
                </a:solidFill>
                <a:sym typeface="Wingdings" pitchFamily="2" charset="2"/>
              </a:rPr>
              <a:t>includes these effects  implicit self-consistency w.r.t change in environment</a:t>
            </a:r>
            <a:endParaRPr lang="en-US" dirty="0">
              <a:solidFill>
                <a:srgbClr val="FF0000"/>
              </a:solidFill>
            </a:endParaRPr>
          </a:p>
        </p:txBody>
      </p:sp>
      <p:sp>
        <p:nvSpPr>
          <p:cNvPr id="72" name="Rectangle 71"/>
          <p:cNvSpPr/>
          <p:nvPr/>
        </p:nvSpPr>
        <p:spPr>
          <a:xfrm>
            <a:off x="0" y="752959"/>
            <a:ext cx="9144000" cy="646331"/>
          </a:xfrm>
          <a:prstGeom prst="rect">
            <a:avLst/>
          </a:prstGeom>
        </p:spPr>
        <p:txBody>
          <a:bodyPr wrap="square">
            <a:spAutoFit/>
          </a:bodyPr>
          <a:lstStyle/>
          <a:p>
            <a:pPr algn="ctr"/>
            <a:r>
              <a:rPr lang="en-US" b="1" dirty="0" smtClean="0"/>
              <a:t>Failure of two-center paradigm – lack of implicit self-consistency and environment awareness</a:t>
            </a:r>
            <a:endParaRPr lang="en-US" dirty="0"/>
          </a:p>
        </p:txBody>
      </p:sp>
      <p:sp>
        <p:nvSpPr>
          <p:cNvPr id="73" name="Slide Number Placeholder 2"/>
          <p:cNvSpPr txBox="1">
            <a:spLocks/>
          </p:cNvSpPr>
          <p:nvPr/>
        </p:nvSpPr>
        <p:spPr>
          <a:xfrm>
            <a:off x="7924800" y="6497638"/>
            <a:ext cx="533400" cy="24447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56C026-86B1-4591-95D2-66DC0082D902}" type="slidenum">
              <a:rPr lang="en-US" altLang="ko-KR" smtClean="0"/>
              <a:pPr>
                <a:defRPr/>
              </a:pPr>
              <a:t>26</a:t>
            </a:fld>
            <a:endParaRPr lang="en-US" altLang="ko-KR" dirty="0"/>
          </a:p>
        </p:txBody>
      </p:sp>
      <p:sp>
        <p:nvSpPr>
          <p:cNvPr id="2" name="Oval 1"/>
          <p:cNvSpPr/>
          <p:nvPr/>
        </p:nvSpPr>
        <p:spPr>
          <a:xfrm>
            <a:off x="2029920" y="4528089"/>
            <a:ext cx="390649" cy="38207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3416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2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2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2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2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3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3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2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3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3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2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3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7"/>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5" grpId="0" animBg="1"/>
      <p:bldP spid="63" grpId="0" animBg="1"/>
      <p:bldP spid="70" grpId="0" animBg="1"/>
      <p:bldP spid="87" grpId="0" animBg="1"/>
      <p:bldP spid="88" grpId="0" animBg="1"/>
      <p:bldP spid="96" grpId="0"/>
      <p:bldP spid="90" grpId="0" animBg="1"/>
      <p:bldP spid="91" grpId="0" animBg="1"/>
      <p:bldP spid="94" grpId="0"/>
      <p:bldP spid="71" grpId="0"/>
      <p:bldP spid="6" grpId="0" animBg="1"/>
      <p:bldP spid="113" grpId="0"/>
      <p:bldP spid="124" grpId="0" animBg="1"/>
      <p:bldP spid="125" grpId="0" animBg="1"/>
      <p:bldP spid="126" grpId="0"/>
      <p:bldP spid="127" grpId="0"/>
      <p:bldP spid="128" grpId="0" animBg="1"/>
      <p:bldP spid="129" grpId="0" animBg="1"/>
      <p:bldP spid="130" grpId="0"/>
      <p:bldP spid="131" grpId="0" animBg="1"/>
      <p:bldP spid="132" grpId="0" animBg="1"/>
      <p:bldP spid="133" grpId="0"/>
      <p:bldP spid="134" grpId="0"/>
      <p:bldP spid="8" grpId="0" animBg="1"/>
      <p:bldP spid="135" grpId="0"/>
      <p:bldP spid="72"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71472" y="152400"/>
            <a:ext cx="7107415" cy="520700"/>
          </a:xfrm>
        </p:spPr>
        <p:txBody>
          <a:bodyPr/>
          <a:lstStyle/>
          <a:p>
            <a:r>
              <a:rPr lang="en-US" dirty="0"/>
              <a:t>New Environment dependent TB Model -  Transferability – Physical Transparency</a:t>
            </a:r>
          </a:p>
        </p:txBody>
      </p:sp>
      <p:sp>
        <p:nvSpPr>
          <p:cNvPr id="4" name="Rectangle 3"/>
          <p:cNvSpPr/>
          <p:nvPr/>
        </p:nvSpPr>
        <p:spPr>
          <a:xfrm>
            <a:off x="0" y="717883"/>
            <a:ext cx="9144000" cy="646331"/>
          </a:xfrm>
          <a:prstGeom prst="rect">
            <a:avLst/>
          </a:prstGeom>
        </p:spPr>
        <p:txBody>
          <a:bodyPr wrap="square">
            <a:spAutoFit/>
          </a:bodyPr>
          <a:lstStyle/>
          <a:p>
            <a:r>
              <a:rPr lang="en-US" b="1" dirty="0">
                <a:solidFill>
                  <a:srgbClr val="FF0000"/>
                </a:solidFill>
              </a:rPr>
              <a:t>Transparency</a:t>
            </a:r>
            <a:r>
              <a:rPr lang="en-US" dirty="0">
                <a:solidFill>
                  <a:srgbClr val="FF0000"/>
                </a:solidFill>
              </a:rPr>
              <a:t> – Variation of </a:t>
            </a:r>
            <a:r>
              <a:rPr lang="en-US" dirty="0" smtClean="0">
                <a:solidFill>
                  <a:srgbClr val="FF0000"/>
                </a:solidFill>
              </a:rPr>
              <a:t>parameters with change in environment </a:t>
            </a:r>
            <a:r>
              <a:rPr lang="en-US" dirty="0">
                <a:solidFill>
                  <a:srgbClr val="FF0000"/>
                </a:solidFill>
              </a:rPr>
              <a:t>should be captured in a model that is physically transparent</a:t>
            </a:r>
            <a:endParaRPr lang="en-US" b="1" dirty="0">
              <a:solidFill>
                <a:srgbClr val="FF0000"/>
              </a:solidFill>
            </a:endParaRPr>
          </a:p>
        </p:txBody>
      </p:sp>
      <mc:AlternateContent xmlns:mc="http://schemas.openxmlformats.org/markup-compatibility/2006" xmlns:a14="http://schemas.microsoft.com/office/drawing/2010/main">
        <mc:Choice Requires="a14">
          <p:sp>
            <p:nvSpPr>
              <p:cNvPr id="14" name="TextBox 13"/>
              <p:cNvSpPr txBox="1"/>
              <p:nvPr/>
            </p:nvSpPr>
            <p:spPr>
              <a:xfrm>
                <a:off x="-98439" y="1797005"/>
                <a:ext cx="2892843" cy="8701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𝐻</m:t>
                      </m:r>
                      <m:r>
                        <a:rPr lang="en-US" b="0" i="1" smtClean="0">
                          <a:latin typeface="Cambria Math"/>
                        </a:rPr>
                        <m:t>=</m:t>
                      </m:r>
                      <m:sSup>
                        <m:sSupPr>
                          <m:ctrlPr>
                            <a:rPr lang="en-US" b="0" i="1" smtClean="0">
                              <a:latin typeface="Cambria Math"/>
                              <a:ea typeface="Cambria Math"/>
                            </a:rPr>
                          </m:ctrlPr>
                        </m:sSupPr>
                        <m:e>
                          <m:r>
                            <a:rPr lang="en-US" i="1">
                              <a:latin typeface="Cambria Math"/>
                            </a:rPr>
                            <m:t>−</m:t>
                          </m:r>
                          <m:r>
                            <a:rPr lang="en-US" i="1">
                              <a:latin typeface="Cambria Math"/>
                              <a:ea typeface="Cambria Math"/>
                            </a:rPr>
                            <m:t>𝛻</m:t>
                          </m:r>
                        </m:e>
                        <m:sup>
                          <m:r>
                            <a:rPr lang="en-US" i="1">
                              <a:latin typeface="Cambria Math"/>
                              <a:ea typeface="Cambria Math"/>
                            </a:rPr>
                            <m:t>2</m:t>
                          </m:r>
                          <m:r>
                            <m:rPr>
                              <m:nor/>
                            </m:rPr>
                            <a:rPr lang="en-US" dirty="0"/>
                            <m:t> </m:t>
                          </m:r>
                        </m:sup>
                      </m:sSup>
                      <m:r>
                        <a:rPr lang="en-US" b="0" i="1" smtClean="0">
                          <a:latin typeface="Cambria Math"/>
                          <a:ea typeface="Cambria Math"/>
                        </a:rPr>
                        <m:t>+</m:t>
                      </m:r>
                      <m:nary>
                        <m:naryPr>
                          <m:chr m:val="∑"/>
                          <m:ctrlPr>
                            <a:rPr lang="en-US" b="0" i="1" smtClean="0">
                              <a:latin typeface="Cambria Math"/>
                              <a:ea typeface="Cambria Math"/>
                            </a:rPr>
                          </m:ctrlPr>
                        </m:naryPr>
                        <m:sub>
                          <m:r>
                            <m:rPr>
                              <m:brk m:alnAt="7"/>
                            </m:rPr>
                            <a:rPr lang="en-US" b="0" i="1" smtClean="0">
                              <a:latin typeface="Cambria Math"/>
                              <a:ea typeface="Cambria Math"/>
                            </a:rPr>
                            <m:t>𝑛</m:t>
                          </m:r>
                          <m:r>
                            <a:rPr lang="en-US" b="0" i="1" smtClean="0">
                              <a:latin typeface="Cambria Math"/>
                              <a:ea typeface="Cambria Math"/>
                            </a:rPr>
                            <m:t>=0</m:t>
                          </m:r>
                        </m:sub>
                        <m:sup>
                          <m:r>
                            <a:rPr lang="en-US" b="0" i="1" smtClean="0">
                              <a:latin typeface="Cambria Math"/>
                              <a:ea typeface="Cambria Math"/>
                            </a:rPr>
                            <m:t>4</m:t>
                          </m:r>
                        </m:sup>
                        <m:e>
                          <m:r>
                            <a:rPr lang="en-US" b="0" i="1" smtClean="0">
                              <a:latin typeface="Cambria Math"/>
                              <a:ea typeface="Cambria Math"/>
                            </a:rPr>
                            <m:t>𝑉</m:t>
                          </m:r>
                          <m:r>
                            <a:rPr lang="en-US" b="0" i="1" smtClean="0">
                              <a:latin typeface="Cambria Math"/>
                              <a:ea typeface="Cambria Math"/>
                            </a:rPr>
                            <m:t>(</m:t>
                          </m:r>
                          <m:r>
                            <a:rPr lang="en-US" b="1" i="1" smtClean="0">
                              <a:latin typeface="Cambria Math"/>
                              <a:ea typeface="Cambria Math"/>
                            </a:rPr>
                            <m:t>𝒓</m:t>
                          </m:r>
                          <m:r>
                            <a:rPr lang="en-US" b="0" i="1" smtClean="0">
                              <a:latin typeface="Cambria Math"/>
                              <a:ea typeface="Cambria Math"/>
                            </a:rPr>
                            <m:t>−</m:t>
                          </m:r>
                          <m:sSub>
                            <m:sSubPr>
                              <m:ctrlPr>
                                <a:rPr lang="en-US" b="0" i="1" smtClean="0">
                                  <a:latin typeface="Cambria Math"/>
                                  <a:ea typeface="Cambria Math"/>
                                </a:rPr>
                              </m:ctrlPr>
                            </m:sSubPr>
                            <m:e>
                              <m:r>
                                <a:rPr lang="en-US" b="1" i="1">
                                  <a:latin typeface="Cambria Math"/>
                                  <a:ea typeface="Cambria Math"/>
                                </a:rPr>
                                <m:t>𝑹</m:t>
                              </m:r>
                            </m:e>
                            <m:sub>
                              <m:r>
                                <a:rPr lang="en-US" b="0" i="1" smtClean="0">
                                  <a:latin typeface="Cambria Math"/>
                                  <a:ea typeface="Cambria Math"/>
                                </a:rPr>
                                <m:t>𝑛</m:t>
                              </m:r>
                            </m:sub>
                          </m:sSub>
                          <m:r>
                            <a:rPr lang="en-US" b="0" i="1" smtClean="0">
                              <a:latin typeface="Cambria Math"/>
                              <a:ea typeface="Cambria Math"/>
                            </a:rPr>
                            <m:t>)</m:t>
                          </m:r>
                        </m:e>
                      </m:nary>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98439" y="1797005"/>
                <a:ext cx="2892843" cy="870175"/>
              </a:xfrm>
              <a:prstGeom prst="rect">
                <a:avLst/>
              </a:prstGeom>
              <a:blipFill rotWithShape="1">
                <a:blip r:embed="rId3"/>
                <a:stretch>
                  <a:fillRect/>
                </a:stretch>
              </a:blipFill>
            </p:spPr>
            <p:txBody>
              <a:bodyPr/>
              <a:lstStyle/>
              <a:p>
                <a:r>
                  <a:rPr lang="en-US">
                    <a:noFill/>
                  </a:rPr>
                  <a:t> </a:t>
                </a:r>
              </a:p>
            </p:txBody>
          </p:sp>
        </mc:Fallback>
      </mc:AlternateContent>
      <p:cxnSp>
        <p:nvCxnSpPr>
          <p:cNvPr id="36" name="Straight Connector 35"/>
          <p:cNvCxnSpPr/>
          <p:nvPr/>
        </p:nvCxnSpPr>
        <p:spPr>
          <a:xfrm>
            <a:off x="2866144" y="1364214"/>
            <a:ext cx="0" cy="2090523"/>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841281" y="1385574"/>
            <a:ext cx="566928"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2978441" y="1451767"/>
            <a:ext cx="2286000" cy="1905000"/>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6" name="Object 55"/>
          <p:cNvGraphicFramePr>
            <a:graphicFrameLocks noChangeAspect="1"/>
          </p:cNvGraphicFramePr>
          <p:nvPr>
            <p:extLst>
              <p:ext uri="{D42A27DB-BD31-4B8C-83A1-F6EECF244321}">
                <p14:modId xmlns:p14="http://schemas.microsoft.com/office/powerpoint/2010/main" val="2269713223"/>
              </p:ext>
            </p:extLst>
          </p:nvPr>
        </p:nvGraphicFramePr>
        <p:xfrm>
          <a:off x="2954628" y="1461737"/>
          <a:ext cx="2333625" cy="1895475"/>
        </p:xfrm>
        <a:graphic>
          <a:graphicData uri="http://schemas.openxmlformats.org/presentationml/2006/ole">
            <mc:AlternateContent xmlns:mc="http://schemas.openxmlformats.org/markup-compatibility/2006">
              <mc:Choice xmlns:v="urn:schemas-microsoft-com:vml" Requires="v">
                <p:oleObj spid="_x0000_s81298" name="Equation" r:id="rId4" imgW="787320" imgH="888840" progId="Equation.3">
                  <p:embed/>
                </p:oleObj>
              </mc:Choice>
              <mc:Fallback>
                <p:oleObj name="Equation" r:id="rId4" imgW="787320" imgH="888840" progId="Equation.3">
                  <p:embed/>
                  <p:pic>
                    <p:nvPicPr>
                      <p:cNvPr id="0" name=""/>
                      <p:cNvPicPr/>
                      <p:nvPr/>
                    </p:nvPicPr>
                    <p:blipFill>
                      <a:blip r:embed="rId5"/>
                      <a:stretch>
                        <a:fillRect/>
                      </a:stretch>
                    </p:blipFill>
                    <p:spPr>
                      <a:xfrm>
                        <a:off x="2954628" y="1461737"/>
                        <a:ext cx="2333625" cy="1895475"/>
                      </a:xfrm>
                      <a:prstGeom prst="rect">
                        <a:avLst/>
                      </a:prstGeom>
                    </p:spPr>
                  </p:pic>
                </p:oleObj>
              </mc:Fallback>
            </mc:AlternateContent>
          </a:graphicData>
        </a:graphic>
      </p:graphicFrame>
      <p:sp>
        <p:nvSpPr>
          <p:cNvPr id="63" name="Rectangle 62"/>
          <p:cNvSpPr/>
          <p:nvPr/>
        </p:nvSpPr>
        <p:spPr>
          <a:xfrm>
            <a:off x="5273585" y="1464216"/>
            <a:ext cx="2286000" cy="1905000"/>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7" name="Straight Connector 66"/>
          <p:cNvCxnSpPr/>
          <p:nvPr/>
        </p:nvCxnSpPr>
        <p:spPr>
          <a:xfrm>
            <a:off x="7644929" y="2685263"/>
            <a:ext cx="1371600" cy="0"/>
          </a:xfrm>
          <a:prstGeom prst="line">
            <a:avLst/>
          </a:prstGeom>
          <a:ln w="57150">
            <a:solidFill>
              <a:schemeClr val="tx1"/>
            </a:solidFill>
            <a:prstDash val="sys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0" name="TextBox 69"/>
              <p:cNvSpPr txBox="1"/>
              <p:nvPr/>
            </p:nvSpPr>
            <p:spPr>
              <a:xfrm>
                <a:off x="7559585" y="2125044"/>
                <a:ext cx="888448" cy="542136"/>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a:rPr>
                          </m:ctrlPr>
                        </m:sSupPr>
                        <m:e>
                          <m:r>
                            <a:rPr lang="en-US" sz="2800" b="0" i="1" smtClean="0">
                              <a:latin typeface="Cambria Math"/>
                            </a:rPr>
                            <m:t>𝑒</m:t>
                          </m:r>
                        </m:e>
                        <m:sup>
                          <m:r>
                            <a:rPr lang="en-US" sz="2800" b="0" i="1" smtClean="0">
                              <a:latin typeface="Cambria Math"/>
                            </a:rPr>
                            <m:t>𝑖</m:t>
                          </m:r>
                          <m:sSub>
                            <m:sSubPr>
                              <m:ctrlPr>
                                <a:rPr lang="en-US" sz="2800" b="0" i="1" smtClean="0">
                                  <a:latin typeface="Cambria Math"/>
                                  <a:ea typeface="Cambria Math"/>
                                </a:rPr>
                              </m:ctrlPr>
                            </m:sSubPr>
                            <m:e>
                              <m:r>
                                <a:rPr lang="en-US" sz="2800" i="1">
                                  <a:latin typeface="Cambria Math"/>
                                  <a:ea typeface="Cambria Math"/>
                                </a:rPr>
                                <m:t>𝜃</m:t>
                              </m:r>
                            </m:e>
                            <m:sub>
                              <m:r>
                                <a:rPr lang="en-US" sz="2800" b="0" i="1" smtClean="0">
                                  <a:latin typeface="Cambria Math"/>
                                  <a:ea typeface="Cambria Math"/>
                                </a:rPr>
                                <m:t>1</m:t>
                              </m:r>
                            </m:sub>
                          </m:sSub>
                        </m:sup>
                      </m:sSup>
                    </m:oMath>
                  </m:oMathPara>
                </a14:m>
                <a:endParaRPr lang="en-US" sz="2800" dirty="0"/>
              </a:p>
            </p:txBody>
          </p:sp>
        </mc:Choice>
        <mc:Fallback xmlns="">
          <p:sp>
            <p:nvSpPr>
              <p:cNvPr id="70" name="TextBox 69"/>
              <p:cNvSpPr txBox="1">
                <a:spLocks noRot="1" noChangeAspect="1" noMove="1" noResize="1" noEditPoints="1" noAdjustHandles="1" noChangeArrowheads="1" noChangeShapeType="1" noTextEdit="1"/>
              </p:cNvSpPr>
              <p:nvPr/>
            </p:nvSpPr>
            <p:spPr>
              <a:xfrm>
                <a:off x="7559585" y="2125044"/>
                <a:ext cx="888448" cy="542136"/>
              </a:xfrm>
              <a:prstGeom prst="rect">
                <a:avLst/>
              </a:prstGeom>
              <a:blipFill rotWithShape="1">
                <a:blip r:embed="rId6"/>
                <a:stretch>
                  <a:fillRect/>
                </a:stretch>
              </a:blipFill>
            </p:spPr>
            <p:txBody>
              <a:bodyPr/>
              <a:lstStyle/>
              <a:p>
                <a:r>
                  <a:rPr lang="en-US">
                    <a:noFill/>
                  </a:rPr>
                  <a:t> </a:t>
                </a:r>
              </a:p>
            </p:txBody>
          </p:sp>
        </mc:Fallback>
      </mc:AlternateContent>
      <p:cxnSp>
        <p:nvCxnSpPr>
          <p:cNvPr id="78" name="Straight Connector 77"/>
          <p:cNvCxnSpPr/>
          <p:nvPr/>
        </p:nvCxnSpPr>
        <p:spPr>
          <a:xfrm flipV="1">
            <a:off x="3892841" y="3375971"/>
            <a:ext cx="0" cy="931954"/>
          </a:xfrm>
          <a:prstGeom prst="line">
            <a:avLst/>
          </a:prstGeom>
          <a:ln w="57150">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V="1">
            <a:off x="2866144" y="3480282"/>
            <a:ext cx="0" cy="853185"/>
          </a:xfrm>
          <a:prstGeom prst="line">
            <a:avLst/>
          </a:prstGeom>
          <a:ln w="57150">
            <a:solidFill>
              <a:schemeClr val="tx1"/>
            </a:solidFill>
            <a:prstDash val="sysDash"/>
          </a:ln>
        </p:spPr>
        <p:style>
          <a:lnRef idx="2">
            <a:schemeClr val="accent1"/>
          </a:lnRef>
          <a:fillRef idx="0">
            <a:schemeClr val="accent1"/>
          </a:fillRef>
          <a:effectRef idx="1">
            <a:schemeClr val="accent1"/>
          </a:effectRef>
          <a:fontRef idx="minor">
            <a:schemeClr val="tx1"/>
          </a:fontRef>
        </p:style>
      </p:cxnSp>
      <p:graphicFrame>
        <p:nvGraphicFramePr>
          <p:cNvPr id="64" name="Object 63"/>
          <p:cNvGraphicFramePr>
            <a:graphicFrameLocks noChangeAspect="1"/>
          </p:cNvGraphicFramePr>
          <p:nvPr>
            <p:extLst>
              <p:ext uri="{D42A27DB-BD31-4B8C-83A1-F6EECF244321}">
                <p14:modId xmlns:p14="http://schemas.microsoft.com/office/powerpoint/2010/main" val="314375680"/>
              </p:ext>
            </p:extLst>
          </p:nvPr>
        </p:nvGraphicFramePr>
        <p:xfrm>
          <a:off x="5423191" y="1527224"/>
          <a:ext cx="1968500" cy="1789448"/>
        </p:xfrm>
        <a:graphic>
          <a:graphicData uri="http://schemas.openxmlformats.org/presentationml/2006/ole">
            <mc:AlternateContent xmlns:mc="http://schemas.openxmlformats.org/markup-compatibility/2006">
              <mc:Choice xmlns:v="urn:schemas-microsoft-com:vml" Requires="v">
                <p:oleObj spid="_x0000_s81299" name="Equation" r:id="rId7" imgW="914400" imgH="888840" progId="Equation.3">
                  <p:embed/>
                </p:oleObj>
              </mc:Choice>
              <mc:Fallback>
                <p:oleObj name="Equation" r:id="rId7" imgW="914400" imgH="888840" progId="Equation.3">
                  <p:embed/>
                  <p:pic>
                    <p:nvPicPr>
                      <p:cNvPr id="0" name=""/>
                      <p:cNvPicPr>
                        <a:picLocks noChangeAspect="1" noChangeArrowheads="1"/>
                      </p:cNvPicPr>
                      <p:nvPr/>
                    </p:nvPicPr>
                    <p:blipFill>
                      <a:blip r:embed="rId8"/>
                      <a:srcRect/>
                      <a:stretch>
                        <a:fillRect/>
                      </a:stretch>
                    </p:blipFill>
                    <p:spPr bwMode="auto">
                      <a:xfrm>
                        <a:off x="5423191" y="1527224"/>
                        <a:ext cx="1968500" cy="1789448"/>
                      </a:xfrm>
                      <a:prstGeom prst="rect">
                        <a:avLst/>
                      </a:prstGeom>
                      <a:noFill/>
                      <a:ln>
                        <a:noFill/>
                      </a:ln>
                    </p:spPr>
                  </p:pic>
                </p:oleObj>
              </mc:Fallback>
            </mc:AlternateContent>
          </a:graphicData>
        </a:graphic>
      </p:graphicFrame>
      <mc:AlternateContent xmlns:mc="http://schemas.openxmlformats.org/markup-compatibility/2006" xmlns:a14="http://schemas.microsoft.com/office/drawing/2010/main">
        <mc:Choice Requires="a14">
          <p:sp>
            <p:nvSpPr>
              <p:cNvPr id="94" name="TextBox 93"/>
              <p:cNvSpPr txBox="1"/>
              <p:nvPr/>
            </p:nvSpPr>
            <p:spPr>
              <a:xfrm>
                <a:off x="-44148" y="2967977"/>
                <a:ext cx="2815130" cy="3870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i="1">
                              <a:latin typeface="Cambria Math"/>
                            </a:rPr>
                            <m:t>𝐻</m:t>
                          </m:r>
                        </m:e>
                        <m:sub>
                          <m:r>
                            <a:rPr lang="en-US" b="0" i="1" smtClean="0">
                              <a:latin typeface="Cambria Math"/>
                            </a:rPr>
                            <m:t>𝑎𝑡</m:t>
                          </m:r>
                          <m:r>
                            <a:rPr lang="en-US" b="0" i="1" smtClean="0">
                              <a:latin typeface="Cambria Math"/>
                            </a:rPr>
                            <m:t>,0</m:t>
                          </m:r>
                        </m:sub>
                      </m:sSub>
                      <m:r>
                        <a:rPr lang="en-US" b="0" i="1" smtClean="0">
                          <a:latin typeface="Cambria Math"/>
                        </a:rPr>
                        <m:t>=</m:t>
                      </m:r>
                      <m:sSup>
                        <m:sSupPr>
                          <m:ctrlPr>
                            <a:rPr lang="en-US" b="0" i="1" smtClean="0">
                              <a:latin typeface="Cambria Math"/>
                              <a:ea typeface="Cambria Math"/>
                            </a:rPr>
                          </m:ctrlPr>
                        </m:sSupPr>
                        <m:e>
                          <m:r>
                            <a:rPr lang="en-US" i="1">
                              <a:latin typeface="Cambria Math"/>
                            </a:rPr>
                            <m:t>−</m:t>
                          </m:r>
                          <m:r>
                            <a:rPr lang="en-US" i="1">
                              <a:latin typeface="Cambria Math"/>
                              <a:ea typeface="Cambria Math"/>
                            </a:rPr>
                            <m:t>𝛻</m:t>
                          </m:r>
                        </m:e>
                        <m:sup>
                          <m:r>
                            <a:rPr lang="en-US" i="1">
                              <a:latin typeface="Cambria Math"/>
                              <a:ea typeface="Cambria Math"/>
                            </a:rPr>
                            <m:t>2</m:t>
                          </m:r>
                          <m:r>
                            <m:rPr>
                              <m:nor/>
                            </m:rPr>
                            <a:rPr lang="en-US" dirty="0"/>
                            <m:t> </m:t>
                          </m:r>
                        </m:sup>
                      </m:sSup>
                      <m:r>
                        <a:rPr lang="en-US" b="0" i="1" smtClean="0">
                          <a:latin typeface="Cambria Math"/>
                          <a:ea typeface="Cambria Math"/>
                        </a:rPr>
                        <m:t>+</m:t>
                      </m:r>
                      <m:r>
                        <a:rPr lang="en-US" i="1">
                          <a:latin typeface="Cambria Math"/>
                          <a:ea typeface="Cambria Math"/>
                        </a:rPr>
                        <m:t>𝑉</m:t>
                      </m:r>
                      <m:r>
                        <a:rPr lang="en-US" i="1">
                          <a:latin typeface="Cambria Math"/>
                          <a:ea typeface="Cambria Math"/>
                        </a:rPr>
                        <m:t>(</m:t>
                      </m:r>
                      <m:r>
                        <a:rPr lang="en-US" b="1" i="1">
                          <a:latin typeface="Cambria Math"/>
                          <a:ea typeface="Cambria Math"/>
                        </a:rPr>
                        <m:t>𝒓</m:t>
                      </m:r>
                      <m:r>
                        <a:rPr lang="en-US" i="1">
                          <a:latin typeface="Cambria Math"/>
                          <a:ea typeface="Cambria Math"/>
                        </a:rPr>
                        <m:t>−</m:t>
                      </m:r>
                      <m:sSub>
                        <m:sSubPr>
                          <m:ctrlPr>
                            <a:rPr lang="en-US" i="1">
                              <a:latin typeface="Cambria Math"/>
                              <a:ea typeface="Cambria Math"/>
                            </a:rPr>
                          </m:ctrlPr>
                        </m:sSubPr>
                        <m:e>
                          <m:r>
                            <a:rPr lang="en-US" b="1" i="1">
                              <a:latin typeface="Cambria Math"/>
                              <a:ea typeface="Cambria Math"/>
                            </a:rPr>
                            <m:t>𝑹</m:t>
                          </m:r>
                        </m:e>
                        <m:sub>
                          <m:r>
                            <a:rPr lang="en-US" b="0" i="1" smtClean="0">
                              <a:latin typeface="Cambria Math"/>
                              <a:ea typeface="Cambria Math"/>
                            </a:rPr>
                            <m:t>0</m:t>
                          </m:r>
                        </m:sub>
                      </m:sSub>
                      <m:r>
                        <a:rPr lang="en-US" i="1">
                          <a:latin typeface="Cambria Math"/>
                          <a:ea typeface="Cambria Math"/>
                        </a:rPr>
                        <m:t>)</m:t>
                      </m:r>
                    </m:oMath>
                  </m:oMathPara>
                </a14:m>
                <a:endParaRPr lang="en-US" dirty="0"/>
              </a:p>
            </p:txBody>
          </p:sp>
        </mc:Choice>
        <mc:Fallback xmlns="">
          <p:sp>
            <p:nvSpPr>
              <p:cNvPr id="94" name="TextBox 93"/>
              <p:cNvSpPr txBox="1">
                <a:spLocks noRot="1" noChangeAspect="1" noMove="1" noResize="1" noEditPoints="1" noAdjustHandles="1" noChangeArrowheads="1" noChangeShapeType="1" noTextEdit="1"/>
              </p:cNvSpPr>
              <p:nvPr/>
            </p:nvSpPr>
            <p:spPr>
              <a:xfrm>
                <a:off x="-44148" y="2967977"/>
                <a:ext cx="2815130" cy="387029"/>
              </a:xfrm>
              <a:prstGeom prst="rect">
                <a:avLst/>
              </a:prstGeom>
              <a:blipFill rotWithShape="1">
                <a:blip r:embed="rId9"/>
                <a:stretch>
                  <a:fillRect b="-11111"/>
                </a:stretch>
              </a:blipFill>
            </p:spPr>
            <p:txBody>
              <a:bodyPr/>
              <a:lstStyle/>
              <a:p>
                <a:r>
                  <a:rPr lang="en-US">
                    <a:noFill/>
                  </a:rPr>
                  <a:t> </a:t>
                </a:r>
              </a:p>
            </p:txBody>
          </p:sp>
        </mc:Fallback>
      </mc:AlternateContent>
      <p:sp>
        <p:nvSpPr>
          <p:cNvPr id="5" name="Right Arrow 4"/>
          <p:cNvSpPr/>
          <p:nvPr/>
        </p:nvSpPr>
        <p:spPr>
          <a:xfrm>
            <a:off x="2254733" y="5315816"/>
            <a:ext cx="914400" cy="4231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142436" y="5091534"/>
            <a:ext cx="1026697" cy="369332"/>
          </a:xfrm>
          <a:prstGeom prst="rect">
            <a:avLst/>
          </a:prstGeom>
          <a:noFill/>
        </p:spPr>
        <p:txBody>
          <a:bodyPr wrap="square" rtlCol="0">
            <a:spAutoFit/>
          </a:bodyPr>
          <a:lstStyle/>
          <a:p>
            <a:pPr algn="ctr"/>
            <a:r>
              <a:rPr lang="en-US" dirty="0" smtClean="0"/>
              <a:t>Strain</a:t>
            </a:r>
            <a:endParaRPr lang="en-US" dirty="0"/>
          </a:p>
        </p:txBody>
      </p:sp>
      <p:grpSp>
        <p:nvGrpSpPr>
          <p:cNvPr id="2" name="Group 1"/>
          <p:cNvGrpSpPr/>
          <p:nvPr/>
        </p:nvGrpSpPr>
        <p:grpSpPr>
          <a:xfrm>
            <a:off x="246629" y="3955859"/>
            <a:ext cx="2108882" cy="2019085"/>
            <a:chOff x="246629" y="3955859"/>
            <a:chExt cx="2108882" cy="2019085"/>
          </a:xfrm>
        </p:grpSpPr>
        <p:cxnSp>
          <p:nvCxnSpPr>
            <p:cNvPr id="18" name="Straight Connector 17"/>
            <p:cNvCxnSpPr>
              <a:stCxn id="15" idx="7"/>
              <a:endCxn id="19" idx="3"/>
            </p:cNvCxnSpPr>
            <p:nvPr/>
          </p:nvCxnSpPr>
          <p:spPr>
            <a:xfrm flipV="1">
              <a:off x="1204633" y="4621690"/>
              <a:ext cx="529448" cy="421158"/>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flipV="1">
              <a:off x="1213125" y="5312256"/>
              <a:ext cx="655660" cy="662688"/>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39" name="Group 38"/>
            <p:cNvGrpSpPr/>
            <p:nvPr/>
          </p:nvGrpSpPr>
          <p:grpSpPr>
            <a:xfrm>
              <a:off x="246629" y="3955859"/>
              <a:ext cx="2108882" cy="1963289"/>
              <a:chOff x="374387" y="2623878"/>
              <a:chExt cx="2108882" cy="1963289"/>
            </a:xfrm>
          </p:grpSpPr>
          <p:sp>
            <p:nvSpPr>
              <p:cNvPr id="15" name="Oval 14"/>
              <p:cNvSpPr/>
              <p:nvPr/>
            </p:nvSpPr>
            <p:spPr>
              <a:xfrm>
                <a:off x="1007187" y="3655071"/>
                <a:ext cx="381000" cy="381000"/>
              </a:xfrm>
              <a:prstGeom prst="ellipse">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0</a:t>
                </a:r>
                <a:endParaRPr lang="en-US" dirty="0">
                  <a:solidFill>
                    <a:schemeClr val="tx1"/>
                  </a:solidFill>
                </a:endParaRPr>
              </a:p>
            </p:txBody>
          </p:sp>
          <p:sp>
            <p:nvSpPr>
              <p:cNvPr id="19" name="Oval 18"/>
              <p:cNvSpPr/>
              <p:nvPr/>
            </p:nvSpPr>
            <p:spPr>
              <a:xfrm>
                <a:off x="1806043" y="2964505"/>
                <a:ext cx="381000" cy="381000"/>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1</a:t>
                </a:r>
                <a:endParaRPr lang="en-US" dirty="0"/>
              </a:p>
            </p:txBody>
          </p:sp>
          <p:cxnSp>
            <p:nvCxnSpPr>
              <p:cNvPr id="20" name="Straight Connector 19"/>
              <p:cNvCxnSpPr/>
              <p:nvPr/>
            </p:nvCxnSpPr>
            <p:spPr>
              <a:xfrm flipH="1" flipV="1">
                <a:off x="616754" y="3166176"/>
                <a:ext cx="458362" cy="521185"/>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a:endCxn id="15" idx="3"/>
              </p:cNvCxnSpPr>
              <p:nvPr/>
            </p:nvCxnSpPr>
            <p:spPr>
              <a:xfrm flipV="1">
                <a:off x="374387" y="3980275"/>
                <a:ext cx="688596" cy="606892"/>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flipV="1">
                <a:off x="1475741" y="2623878"/>
                <a:ext cx="402681" cy="393164"/>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2128007" y="2731544"/>
                <a:ext cx="355262" cy="299928"/>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2122485" y="3311916"/>
                <a:ext cx="260006" cy="21934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2" name="TextBox 11"/>
            <p:cNvSpPr txBox="1"/>
            <p:nvPr/>
          </p:nvSpPr>
          <p:spPr>
            <a:xfrm rot="19290362">
              <a:off x="1235170" y="4768390"/>
              <a:ext cx="776747" cy="369332"/>
            </a:xfrm>
            <a:prstGeom prst="rect">
              <a:avLst/>
            </a:prstGeom>
            <a:noFill/>
          </p:spPr>
          <p:txBody>
            <a:bodyPr wrap="square" rtlCol="0">
              <a:spAutoFit/>
            </a:bodyPr>
            <a:lstStyle/>
            <a:p>
              <a:pPr algn="ctr"/>
              <a:r>
                <a:rPr lang="en-US" dirty="0" smtClean="0"/>
                <a:t>R</a:t>
              </a:r>
              <a:r>
                <a:rPr lang="en-US" baseline="-25000" dirty="0" smtClean="0"/>
                <a:t>0</a:t>
              </a:r>
              <a:endParaRPr lang="en-US" baseline="-25000" dirty="0"/>
            </a:p>
          </p:txBody>
        </p:sp>
        <p:cxnSp>
          <p:nvCxnSpPr>
            <p:cNvPr id="16" name="Straight Arrow Connector 15"/>
            <p:cNvCxnSpPr/>
            <p:nvPr/>
          </p:nvCxnSpPr>
          <p:spPr>
            <a:xfrm flipV="1">
              <a:off x="1383429" y="4832269"/>
              <a:ext cx="741301" cy="559960"/>
            </a:xfrm>
            <a:prstGeom prst="straightConnector1">
              <a:avLst/>
            </a:prstGeom>
            <a:ln w="38100">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2975320" y="3772170"/>
            <a:ext cx="3137534" cy="2951126"/>
            <a:chOff x="2975320" y="3772170"/>
            <a:chExt cx="3137534" cy="2951126"/>
          </a:xfrm>
        </p:grpSpPr>
        <p:cxnSp>
          <p:nvCxnSpPr>
            <p:cNvPr id="71" name="Straight Connector 70"/>
            <p:cNvCxnSpPr>
              <a:stCxn id="74" idx="7"/>
              <a:endCxn id="75" idx="3"/>
            </p:cNvCxnSpPr>
            <p:nvPr/>
          </p:nvCxnSpPr>
          <p:spPr>
            <a:xfrm flipV="1">
              <a:off x="3956129" y="4426584"/>
              <a:ext cx="1507508" cy="1370801"/>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H="1" flipV="1">
              <a:off x="3956129" y="6060608"/>
              <a:ext cx="655660" cy="662688"/>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74" name="Oval 73"/>
            <p:cNvSpPr/>
            <p:nvPr/>
          </p:nvSpPr>
          <p:spPr>
            <a:xfrm>
              <a:off x="3630925" y="5741589"/>
              <a:ext cx="381000" cy="381000"/>
            </a:xfrm>
            <a:prstGeom prst="ellipse">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0</a:t>
              </a:r>
              <a:endParaRPr lang="en-US" dirty="0">
                <a:solidFill>
                  <a:schemeClr val="tx1"/>
                </a:solidFill>
              </a:endParaRPr>
            </a:p>
          </p:txBody>
        </p:sp>
        <p:sp>
          <p:nvSpPr>
            <p:cNvPr id="75" name="Oval 74"/>
            <p:cNvSpPr/>
            <p:nvPr/>
          </p:nvSpPr>
          <p:spPr>
            <a:xfrm>
              <a:off x="5407841" y="4101380"/>
              <a:ext cx="381000" cy="381000"/>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1</a:t>
              </a:r>
              <a:endParaRPr lang="en-US" dirty="0"/>
            </a:p>
          </p:txBody>
        </p:sp>
        <p:cxnSp>
          <p:nvCxnSpPr>
            <p:cNvPr id="76" name="Straight Connector 75"/>
            <p:cNvCxnSpPr/>
            <p:nvPr/>
          </p:nvCxnSpPr>
          <p:spPr>
            <a:xfrm flipH="1" flipV="1">
              <a:off x="3205554" y="5276200"/>
              <a:ext cx="458362" cy="521185"/>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2975320" y="6045035"/>
              <a:ext cx="688596" cy="606892"/>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H="1" flipV="1">
              <a:off x="5119701" y="3772170"/>
              <a:ext cx="402681" cy="393164"/>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5746376" y="3867773"/>
              <a:ext cx="355262" cy="299928"/>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H="1" flipV="1">
              <a:off x="5757592" y="4420375"/>
              <a:ext cx="355262" cy="337313"/>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rot="19290362">
              <a:off x="4466299" y="5131149"/>
              <a:ext cx="776747" cy="369332"/>
            </a:xfrm>
            <a:prstGeom prst="rect">
              <a:avLst/>
            </a:prstGeom>
            <a:noFill/>
          </p:spPr>
          <p:txBody>
            <a:bodyPr wrap="square" rtlCol="0">
              <a:spAutoFit/>
            </a:bodyPr>
            <a:lstStyle/>
            <a:p>
              <a:pPr algn="ctr"/>
              <a:r>
                <a:rPr lang="en-US" dirty="0" smtClean="0"/>
                <a:t>R</a:t>
              </a:r>
              <a:endParaRPr lang="en-US" baseline="-25000" dirty="0"/>
            </a:p>
          </p:txBody>
        </p:sp>
        <p:cxnSp>
          <p:nvCxnSpPr>
            <p:cNvPr id="107" name="Straight Arrow Connector 106"/>
            <p:cNvCxnSpPr/>
            <p:nvPr/>
          </p:nvCxnSpPr>
          <p:spPr>
            <a:xfrm flipV="1">
              <a:off x="4121441" y="4643898"/>
              <a:ext cx="1802566" cy="1604502"/>
            </a:xfrm>
            <a:prstGeom prst="straightConnector1">
              <a:avLst/>
            </a:prstGeom>
            <a:ln w="38100">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graphicFrame>
        <p:nvGraphicFramePr>
          <p:cNvPr id="24" name="Object 23"/>
          <p:cNvGraphicFramePr>
            <a:graphicFrameLocks noChangeAspect="1"/>
          </p:cNvGraphicFramePr>
          <p:nvPr>
            <p:extLst>
              <p:ext uri="{D42A27DB-BD31-4B8C-83A1-F6EECF244321}">
                <p14:modId xmlns:p14="http://schemas.microsoft.com/office/powerpoint/2010/main" val="2759190594"/>
              </p:ext>
            </p:extLst>
          </p:nvPr>
        </p:nvGraphicFramePr>
        <p:xfrm>
          <a:off x="6182069" y="3355006"/>
          <a:ext cx="1767957" cy="1159316"/>
        </p:xfrm>
        <a:graphic>
          <a:graphicData uri="http://schemas.openxmlformats.org/presentationml/2006/ole">
            <mc:AlternateContent xmlns:mc="http://schemas.openxmlformats.org/markup-compatibility/2006">
              <mc:Choice xmlns:v="urn:schemas-microsoft-com:vml" Requires="v">
                <p:oleObj spid="_x0000_s81300" name="Equation" r:id="rId10" imgW="774360" imgH="507960" progId="Equation.3">
                  <p:embed/>
                </p:oleObj>
              </mc:Choice>
              <mc:Fallback>
                <p:oleObj name="Equation" r:id="rId10" imgW="774360" imgH="507960" progId="Equation.3">
                  <p:embed/>
                  <p:pic>
                    <p:nvPicPr>
                      <p:cNvPr id="0" name=""/>
                      <p:cNvPicPr/>
                      <p:nvPr/>
                    </p:nvPicPr>
                    <p:blipFill>
                      <a:blip r:embed="rId11"/>
                      <a:stretch>
                        <a:fillRect/>
                      </a:stretch>
                    </p:blipFill>
                    <p:spPr>
                      <a:xfrm>
                        <a:off x="6182069" y="3355006"/>
                        <a:ext cx="1767957" cy="1159316"/>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1004256891"/>
              </p:ext>
            </p:extLst>
          </p:nvPr>
        </p:nvGraphicFramePr>
        <p:xfrm>
          <a:off x="6416585" y="4498157"/>
          <a:ext cx="1825625" cy="1158875"/>
        </p:xfrm>
        <a:graphic>
          <a:graphicData uri="http://schemas.openxmlformats.org/presentationml/2006/ole">
            <mc:AlternateContent xmlns:mc="http://schemas.openxmlformats.org/markup-compatibility/2006">
              <mc:Choice xmlns:v="urn:schemas-microsoft-com:vml" Requires="v">
                <p:oleObj spid="_x0000_s81301" name="Equation" r:id="rId12" imgW="799920" imgH="507960" progId="Equation.3">
                  <p:embed/>
                </p:oleObj>
              </mc:Choice>
              <mc:Fallback>
                <p:oleObj name="Equation" r:id="rId12" imgW="799920" imgH="507960" progId="Equation.3">
                  <p:embed/>
                  <p:pic>
                    <p:nvPicPr>
                      <p:cNvPr id="0" name="Object 23"/>
                      <p:cNvPicPr>
                        <a:picLocks noChangeAspect="1" noChangeArrowheads="1"/>
                      </p:cNvPicPr>
                      <p:nvPr/>
                    </p:nvPicPr>
                    <p:blipFill>
                      <a:blip r:embed="rId13"/>
                      <a:srcRect/>
                      <a:stretch>
                        <a:fillRect/>
                      </a:stretch>
                    </p:blipFill>
                    <p:spPr bwMode="auto">
                      <a:xfrm>
                        <a:off x="6416585" y="4498157"/>
                        <a:ext cx="1825625"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 name="TextBox 26"/>
          <p:cNvSpPr txBox="1"/>
          <p:nvPr/>
        </p:nvSpPr>
        <p:spPr>
          <a:xfrm>
            <a:off x="8448033" y="4953056"/>
            <a:ext cx="568496" cy="369332"/>
          </a:xfrm>
          <a:prstGeom prst="rect">
            <a:avLst/>
          </a:prstGeom>
          <a:noFill/>
        </p:spPr>
        <p:txBody>
          <a:bodyPr wrap="square" rtlCol="0">
            <a:spAutoFit/>
          </a:bodyPr>
          <a:lstStyle/>
          <a:p>
            <a:r>
              <a:rPr lang="en-US" dirty="0" smtClean="0"/>
              <a:t>???</a:t>
            </a:r>
            <a:endParaRPr lang="en-US" dirty="0"/>
          </a:p>
        </p:txBody>
      </p:sp>
      <p:graphicFrame>
        <p:nvGraphicFramePr>
          <p:cNvPr id="29" name="Object 28"/>
          <p:cNvGraphicFramePr>
            <a:graphicFrameLocks noChangeAspect="1"/>
          </p:cNvGraphicFramePr>
          <p:nvPr>
            <p:extLst>
              <p:ext uri="{D42A27DB-BD31-4B8C-83A1-F6EECF244321}">
                <p14:modId xmlns:p14="http://schemas.microsoft.com/office/powerpoint/2010/main" val="1678549206"/>
              </p:ext>
            </p:extLst>
          </p:nvPr>
        </p:nvGraphicFramePr>
        <p:xfrm>
          <a:off x="4611789" y="5622952"/>
          <a:ext cx="4437888" cy="939711"/>
        </p:xfrm>
        <a:graphic>
          <a:graphicData uri="http://schemas.openxmlformats.org/presentationml/2006/ole">
            <mc:AlternateContent xmlns:mc="http://schemas.openxmlformats.org/markup-compatibility/2006">
              <mc:Choice xmlns:v="urn:schemas-microsoft-com:vml" Requires="v">
                <p:oleObj spid="_x0000_s81302" name="Equation" r:id="rId14" imgW="2819160" imgH="596880" progId="Equation.3">
                  <p:embed/>
                </p:oleObj>
              </mc:Choice>
              <mc:Fallback>
                <p:oleObj name="Equation" r:id="rId14" imgW="2819160" imgH="596880" progId="Equation.3">
                  <p:embed/>
                  <p:pic>
                    <p:nvPicPr>
                      <p:cNvPr id="0" name="Object 24"/>
                      <p:cNvPicPr>
                        <a:picLocks noChangeAspect="1" noChangeArrowheads="1"/>
                      </p:cNvPicPr>
                      <p:nvPr/>
                    </p:nvPicPr>
                    <p:blipFill>
                      <a:blip r:embed="rId15"/>
                      <a:srcRect/>
                      <a:stretch>
                        <a:fillRect/>
                      </a:stretch>
                    </p:blipFill>
                    <p:spPr bwMode="auto">
                      <a:xfrm>
                        <a:off x="4611789" y="5622952"/>
                        <a:ext cx="4437888" cy="939711"/>
                      </a:xfrm>
                      <a:prstGeom prst="rect">
                        <a:avLst/>
                      </a:prstGeom>
                      <a:noFill/>
                      <a:ln>
                        <a:noFill/>
                      </a:ln>
                    </p:spPr>
                  </p:pic>
                </p:oleObj>
              </mc:Fallback>
            </mc:AlternateContent>
          </a:graphicData>
        </a:graphic>
      </p:graphicFrame>
      <p:sp>
        <p:nvSpPr>
          <p:cNvPr id="111" name="TextBox 110"/>
          <p:cNvSpPr txBox="1"/>
          <p:nvPr/>
        </p:nvSpPr>
        <p:spPr>
          <a:xfrm>
            <a:off x="6781800" y="6342465"/>
            <a:ext cx="568496" cy="369332"/>
          </a:xfrm>
          <a:prstGeom prst="rect">
            <a:avLst/>
          </a:prstGeom>
          <a:noFill/>
        </p:spPr>
        <p:txBody>
          <a:bodyPr wrap="square" rtlCol="0">
            <a:spAutoFit/>
          </a:bodyPr>
          <a:lstStyle/>
          <a:p>
            <a:r>
              <a:rPr lang="en-US" dirty="0" smtClean="0"/>
              <a:t>???</a:t>
            </a:r>
            <a:endParaRPr lang="en-US" dirty="0"/>
          </a:p>
        </p:txBody>
      </p:sp>
      <p:sp>
        <p:nvSpPr>
          <p:cNvPr id="48" name="Slide Number Placeholder 2"/>
          <p:cNvSpPr txBox="1">
            <a:spLocks/>
          </p:cNvSpPr>
          <p:nvPr/>
        </p:nvSpPr>
        <p:spPr>
          <a:xfrm>
            <a:off x="7924800" y="6497638"/>
            <a:ext cx="533400" cy="24447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56C026-86B1-4591-95D2-66DC0082D902}" type="slidenum">
              <a:rPr lang="en-US" altLang="ko-KR" smtClean="0"/>
              <a:pPr>
                <a:defRPr/>
              </a:pPr>
              <a:t>27</a:t>
            </a:fld>
            <a:endParaRPr lang="en-US" altLang="ko-KR" dirty="0"/>
          </a:p>
        </p:txBody>
      </p:sp>
    </p:spTree>
    <p:extLst>
      <p:ext uri="{BB962C8B-B14F-4D97-AF65-F5344CB8AC3E}">
        <p14:creationId xmlns:p14="http://schemas.microsoft.com/office/powerpoint/2010/main" val="2396318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5" grpId="0" animBg="1"/>
      <p:bldP spid="63" grpId="0" animBg="1"/>
      <p:bldP spid="70" grpId="0" animBg="1"/>
      <p:bldP spid="94" grpId="0"/>
      <p:bldP spid="5" grpId="0" animBg="1"/>
      <p:bldP spid="6" grpId="0"/>
      <p:bldP spid="27" grpId="0"/>
      <p:bldP spid="1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52400"/>
            <a:ext cx="6745288" cy="520700"/>
          </a:xfrm>
        </p:spPr>
        <p:txBody>
          <a:bodyPr/>
          <a:lstStyle/>
          <a:p>
            <a:r>
              <a:rPr lang="en-US" dirty="0" smtClean="0"/>
              <a:t>Variation in parameters – Momentum resolved LDOS and the Moments theorem</a:t>
            </a:r>
            <a:endParaRPr lang="en-US" dirty="0"/>
          </a:p>
        </p:txBody>
      </p:sp>
      <p:sp>
        <p:nvSpPr>
          <p:cNvPr id="5" name="TextBox 4"/>
          <p:cNvSpPr txBox="1"/>
          <p:nvPr/>
        </p:nvSpPr>
        <p:spPr>
          <a:xfrm>
            <a:off x="-321622" y="989954"/>
            <a:ext cx="4571999" cy="646331"/>
          </a:xfrm>
          <a:prstGeom prst="rect">
            <a:avLst/>
          </a:prstGeom>
          <a:noFill/>
        </p:spPr>
        <p:txBody>
          <a:bodyPr wrap="square" rtlCol="0">
            <a:spAutoFit/>
          </a:bodyPr>
          <a:lstStyle/>
          <a:p>
            <a:pPr algn="ctr" defTabSz="914400" fontAlgn="base">
              <a:spcBef>
                <a:spcPct val="0"/>
              </a:spcBef>
              <a:spcAft>
                <a:spcPct val="0"/>
              </a:spcAft>
            </a:pPr>
            <a:r>
              <a:rPr lang="en-US" dirty="0" smtClean="0">
                <a:solidFill>
                  <a:srgbClr val="000000"/>
                </a:solidFill>
                <a:latin typeface="Arial" charset="0"/>
                <a:ea typeface="ＭＳ Ｐゴシック" charset="-128"/>
              </a:rPr>
              <a:t>Atom projected DOS – Local DOS obtained from DFT</a:t>
            </a:r>
            <a:endParaRPr lang="en-US" dirty="0">
              <a:solidFill>
                <a:srgbClr val="000000"/>
              </a:solidFill>
              <a:latin typeface="Arial" charset="0"/>
              <a:ea typeface="ＭＳ Ｐゴシック" charset="-128"/>
            </a:endParaRPr>
          </a:p>
        </p:txBody>
      </p:sp>
      <p:sp>
        <p:nvSpPr>
          <p:cNvPr id="9" name="Rounded Rectangle 8"/>
          <p:cNvSpPr/>
          <p:nvPr/>
        </p:nvSpPr>
        <p:spPr>
          <a:xfrm>
            <a:off x="0" y="5805549"/>
            <a:ext cx="8991600" cy="6858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r>
              <a:rPr lang="en-US" dirty="0">
                <a:solidFill>
                  <a:srgbClr val="FF0000"/>
                </a:solidFill>
                <a:latin typeface="Arial"/>
              </a:rPr>
              <a:t>Can one </a:t>
            </a:r>
            <a:r>
              <a:rPr lang="en-US" dirty="0" smtClean="0">
                <a:solidFill>
                  <a:srgbClr val="FF0000"/>
                </a:solidFill>
                <a:latin typeface="Arial"/>
              </a:rPr>
              <a:t>use LDOS obtained </a:t>
            </a:r>
            <a:r>
              <a:rPr lang="en-US" dirty="0">
                <a:solidFill>
                  <a:srgbClr val="FF0000"/>
                </a:solidFill>
                <a:latin typeface="Arial"/>
              </a:rPr>
              <a:t>from DFT calculations </a:t>
            </a:r>
            <a:r>
              <a:rPr lang="en-US" dirty="0" smtClean="0">
                <a:solidFill>
                  <a:srgbClr val="FF0000"/>
                </a:solidFill>
                <a:latin typeface="Arial"/>
              </a:rPr>
              <a:t>to find TB parameter variation??</a:t>
            </a:r>
            <a:endParaRPr lang="en-US" dirty="0">
              <a:solidFill>
                <a:srgbClr val="FF0000"/>
              </a:solidFill>
              <a:latin typeface="Arial"/>
            </a:endParaRPr>
          </a:p>
        </p:txBody>
      </p:sp>
      <p:pic>
        <p:nvPicPr>
          <p:cNvPr id="70678"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9" y="1533924"/>
            <a:ext cx="3718428"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4127665" y="799419"/>
            <a:ext cx="4594427" cy="4999306"/>
            <a:chOff x="4127665" y="799419"/>
            <a:chExt cx="4594427" cy="4999306"/>
          </a:xfrm>
        </p:grpSpPr>
        <p:pic>
          <p:nvPicPr>
            <p:cNvPr id="70679"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665" y="845396"/>
              <a:ext cx="2075512" cy="213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80"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799419"/>
              <a:ext cx="2168892" cy="2191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81"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6259" y="3444626"/>
              <a:ext cx="2423777" cy="2354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953000" y="1090918"/>
              <a:ext cx="997444" cy="369332"/>
            </a:xfrm>
            <a:prstGeom prst="rect">
              <a:avLst/>
            </a:prstGeom>
            <a:noFill/>
          </p:spPr>
          <p:txBody>
            <a:bodyPr wrap="square" rtlCol="0">
              <a:spAutoFit/>
            </a:bodyPr>
            <a:lstStyle/>
            <a:p>
              <a:r>
                <a:rPr lang="en-US" dirty="0" smtClean="0"/>
                <a:t>s-DOS</a:t>
              </a:r>
              <a:endParaRPr lang="en-US" dirty="0"/>
            </a:p>
          </p:txBody>
        </p:sp>
        <p:sp>
          <p:nvSpPr>
            <p:cNvPr id="18" name="TextBox 17"/>
            <p:cNvSpPr txBox="1"/>
            <p:nvPr/>
          </p:nvSpPr>
          <p:spPr>
            <a:xfrm>
              <a:off x="7543800" y="1090918"/>
              <a:ext cx="997444" cy="369332"/>
            </a:xfrm>
            <a:prstGeom prst="rect">
              <a:avLst/>
            </a:prstGeom>
            <a:noFill/>
          </p:spPr>
          <p:txBody>
            <a:bodyPr wrap="square" rtlCol="0">
              <a:spAutoFit/>
            </a:bodyPr>
            <a:lstStyle/>
            <a:p>
              <a:r>
                <a:rPr lang="en-US" dirty="0"/>
                <a:t>p</a:t>
              </a:r>
              <a:r>
                <a:rPr lang="en-US" dirty="0" smtClean="0"/>
                <a:t>-DOS</a:t>
              </a:r>
              <a:endParaRPr lang="en-US" dirty="0"/>
            </a:p>
          </p:txBody>
        </p:sp>
        <p:sp>
          <p:nvSpPr>
            <p:cNvPr id="19" name="TextBox 18"/>
            <p:cNvSpPr txBox="1"/>
            <p:nvPr/>
          </p:nvSpPr>
          <p:spPr>
            <a:xfrm>
              <a:off x="6381899" y="3641949"/>
              <a:ext cx="997444" cy="369332"/>
            </a:xfrm>
            <a:prstGeom prst="rect">
              <a:avLst/>
            </a:prstGeom>
            <a:noFill/>
          </p:spPr>
          <p:txBody>
            <a:bodyPr wrap="square" rtlCol="0">
              <a:spAutoFit/>
            </a:bodyPr>
            <a:lstStyle/>
            <a:p>
              <a:r>
                <a:rPr lang="en-US" dirty="0"/>
                <a:t>d</a:t>
              </a:r>
              <a:r>
                <a:rPr lang="en-US" dirty="0" smtClean="0"/>
                <a:t>-DOS</a:t>
              </a:r>
              <a:endParaRPr lang="en-US" dirty="0"/>
            </a:p>
          </p:txBody>
        </p:sp>
        <p:sp>
          <p:nvSpPr>
            <p:cNvPr id="13" name="Plus 12"/>
            <p:cNvSpPr/>
            <p:nvPr/>
          </p:nvSpPr>
          <p:spPr>
            <a:xfrm>
              <a:off x="6266899" y="3074187"/>
              <a:ext cx="286301" cy="277977"/>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lus 21"/>
            <p:cNvSpPr/>
            <p:nvPr/>
          </p:nvSpPr>
          <p:spPr>
            <a:xfrm>
              <a:off x="6266899" y="1636285"/>
              <a:ext cx="286301" cy="277977"/>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Equal 13"/>
          <p:cNvSpPr/>
          <p:nvPr/>
        </p:nvSpPr>
        <p:spPr>
          <a:xfrm>
            <a:off x="3441865" y="2780768"/>
            <a:ext cx="838200" cy="658820"/>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Slide Number Placeholder 2"/>
          <p:cNvSpPr txBox="1">
            <a:spLocks/>
          </p:cNvSpPr>
          <p:nvPr/>
        </p:nvSpPr>
        <p:spPr>
          <a:xfrm>
            <a:off x="7924800" y="6497638"/>
            <a:ext cx="533400" cy="24447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56C026-86B1-4591-95D2-66DC0082D902}" type="slidenum">
              <a:rPr lang="en-US" altLang="ko-KR" smtClean="0"/>
              <a:pPr>
                <a:defRPr/>
              </a:pPr>
              <a:t>28</a:t>
            </a:fld>
            <a:endParaRPr lang="en-US" altLang="ko-KR" dirty="0"/>
          </a:p>
        </p:txBody>
      </p:sp>
    </p:spTree>
    <p:extLst>
      <p:ext uri="{BB962C8B-B14F-4D97-AF65-F5344CB8AC3E}">
        <p14:creationId xmlns:p14="http://schemas.microsoft.com/office/powerpoint/2010/main" val="98173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06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6973888" cy="520700"/>
          </a:xfrm>
        </p:spPr>
        <p:txBody>
          <a:bodyPr/>
          <a:lstStyle/>
          <a:p>
            <a:r>
              <a:rPr lang="en-US" dirty="0"/>
              <a:t>Variation in parameters – Momentum resolved LDOS and the Moments theorem</a:t>
            </a:r>
          </a:p>
        </p:txBody>
      </p:sp>
      <p:graphicFrame>
        <p:nvGraphicFramePr>
          <p:cNvPr id="4" name="Object 3"/>
          <p:cNvGraphicFramePr>
            <a:graphicFrameLocks noChangeAspect="1"/>
          </p:cNvGraphicFramePr>
          <p:nvPr>
            <p:extLst>
              <p:ext uri="{D42A27DB-BD31-4B8C-83A1-F6EECF244321}">
                <p14:modId xmlns:p14="http://schemas.microsoft.com/office/powerpoint/2010/main" val="179636414"/>
              </p:ext>
            </p:extLst>
          </p:nvPr>
        </p:nvGraphicFramePr>
        <p:xfrm>
          <a:off x="187325" y="984250"/>
          <a:ext cx="3500438" cy="1576388"/>
        </p:xfrm>
        <a:graphic>
          <a:graphicData uri="http://schemas.openxmlformats.org/presentationml/2006/ole">
            <mc:AlternateContent xmlns:mc="http://schemas.openxmlformats.org/markup-compatibility/2006">
              <mc:Choice xmlns:v="urn:schemas-microsoft-com:vml" Requires="v">
                <p:oleObj spid="_x0000_s72006" name="Equation" r:id="rId3" imgW="1396800" imgH="583920" progId="Equation.3">
                  <p:embed/>
                </p:oleObj>
              </mc:Choice>
              <mc:Fallback>
                <p:oleObj name="Equation" r:id="rId3" imgW="1396800" imgH="583920" progId="Equation.3">
                  <p:embed/>
                  <p:pic>
                    <p:nvPicPr>
                      <p:cNvPr id="0" name=""/>
                      <p:cNvPicPr/>
                      <p:nvPr/>
                    </p:nvPicPr>
                    <p:blipFill>
                      <a:blip r:embed="rId4"/>
                      <a:stretch>
                        <a:fillRect/>
                      </a:stretch>
                    </p:blipFill>
                    <p:spPr>
                      <a:xfrm>
                        <a:off x="187325" y="984250"/>
                        <a:ext cx="3500438" cy="1576388"/>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784772762"/>
              </p:ext>
            </p:extLst>
          </p:nvPr>
        </p:nvGraphicFramePr>
        <p:xfrm>
          <a:off x="6324600" y="3048000"/>
          <a:ext cx="2819400" cy="675530"/>
        </p:xfrm>
        <a:graphic>
          <a:graphicData uri="http://schemas.openxmlformats.org/presentationml/2006/ole">
            <mc:AlternateContent xmlns:mc="http://schemas.openxmlformats.org/markup-compatibility/2006">
              <mc:Choice xmlns:v="urn:schemas-microsoft-com:vml" Requires="v">
                <p:oleObj spid="_x0000_s72007" name="Equation" r:id="rId5" imgW="1079500" imgH="254000" progId="Equation.3">
                  <p:embed/>
                </p:oleObj>
              </mc:Choice>
              <mc:Fallback>
                <p:oleObj name="Equation" r:id="rId5" imgW="1079500" imgH="254000" progId="Equation.3">
                  <p:embed/>
                  <p:pic>
                    <p:nvPicPr>
                      <p:cNvPr id="0" name=""/>
                      <p:cNvPicPr/>
                      <p:nvPr/>
                    </p:nvPicPr>
                    <p:blipFill>
                      <a:blip r:embed="rId6"/>
                      <a:stretch>
                        <a:fillRect/>
                      </a:stretch>
                    </p:blipFill>
                    <p:spPr>
                      <a:xfrm>
                        <a:off x="6324600" y="3048000"/>
                        <a:ext cx="2819400" cy="675530"/>
                      </a:xfrm>
                      <a:prstGeom prst="rect">
                        <a:avLst/>
                      </a:prstGeom>
                    </p:spPr>
                  </p:pic>
                </p:oleObj>
              </mc:Fallback>
            </mc:AlternateContent>
          </a:graphicData>
        </a:graphic>
      </p:graphicFrame>
      <p:sp>
        <p:nvSpPr>
          <p:cNvPr id="7" name="TextBox 6"/>
          <p:cNvSpPr txBox="1"/>
          <p:nvPr/>
        </p:nvSpPr>
        <p:spPr>
          <a:xfrm>
            <a:off x="4038599" y="813714"/>
            <a:ext cx="5079474" cy="2585323"/>
          </a:xfrm>
          <a:prstGeom prst="rect">
            <a:avLst/>
          </a:prstGeom>
          <a:noFill/>
        </p:spPr>
        <p:txBody>
          <a:bodyPr wrap="square" rtlCol="0">
            <a:spAutoFit/>
          </a:bodyPr>
          <a:lstStyle/>
          <a:p>
            <a:pPr marL="285750" indent="-285750" defTabSz="914400" fontAlgn="base">
              <a:spcBef>
                <a:spcPct val="0"/>
              </a:spcBef>
              <a:spcAft>
                <a:spcPct val="0"/>
              </a:spcAft>
              <a:buFont typeface="Arial" pitchFamily="34" charset="0"/>
              <a:buChar char="•"/>
            </a:pPr>
            <a:r>
              <a:rPr lang="en-US" dirty="0">
                <a:solidFill>
                  <a:srgbClr val="000000"/>
                </a:solidFill>
                <a:latin typeface="Arial" charset="0"/>
                <a:ea typeface="ＭＳ Ｐゴシック" charset="-128"/>
              </a:rPr>
              <a:t>From </a:t>
            </a:r>
            <a:r>
              <a:rPr lang="en-US" dirty="0" err="1">
                <a:solidFill>
                  <a:srgbClr val="000000"/>
                </a:solidFill>
                <a:latin typeface="Arial" charset="0"/>
                <a:ea typeface="ＭＳ Ｐゴシック" charset="-128"/>
              </a:rPr>
              <a:t>Cyrot-Lackmann</a:t>
            </a:r>
            <a:r>
              <a:rPr lang="en-US" dirty="0">
                <a:solidFill>
                  <a:srgbClr val="000000"/>
                </a:solidFill>
                <a:latin typeface="Arial" charset="0"/>
                <a:ea typeface="ＭＳ Ｐゴシック" charset="-128"/>
              </a:rPr>
              <a:t> [</a:t>
            </a:r>
            <a:r>
              <a:rPr lang="en-US" i="1" dirty="0">
                <a:solidFill>
                  <a:srgbClr val="000000"/>
                </a:solidFill>
                <a:latin typeface="Arial" charset="0"/>
                <a:ea typeface="ＭＳ Ｐゴシック" charset="-128"/>
              </a:rPr>
              <a:t>J. Phys. Chem. Solids </a:t>
            </a:r>
            <a:r>
              <a:rPr lang="en-US" b="1" dirty="0">
                <a:solidFill>
                  <a:srgbClr val="000000"/>
                </a:solidFill>
                <a:latin typeface="Arial" charset="0"/>
                <a:ea typeface="ＭＳ Ｐゴシック" charset="-128"/>
              </a:rPr>
              <a:t>29</a:t>
            </a:r>
            <a:r>
              <a:rPr lang="en-US" dirty="0">
                <a:solidFill>
                  <a:srgbClr val="000000"/>
                </a:solidFill>
                <a:latin typeface="Arial" charset="0"/>
                <a:ea typeface="ＭＳ Ｐゴシック" charset="-128"/>
              </a:rPr>
              <a:t> (1968) 1235 ] – </a:t>
            </a:r>
            <a:r>
              <a:rPr lang="en-US" b="1" i="1" dirty="0">
                <a:solidFill>
                  <a:srgbClr val="000000"/>
                </a:solidFill>
                <a:latin typeface="Arial" charset="0"/>
                <a:ea typeface="ＭＳ Ｐゴシック" charset="-128"/>
              </a:rPr>
              <a:t>The ‘</a:t>
            </a:r>
            <a:r>
              <a:rPr lang="en-US" b="1" i="1" dirty="0" err="1">
                <a:solidFill>
                  <a:srgbClr val="000000"/>
                </a:solidFill>
                <a:latin typeface="Arial" charset="0"/>
                <a:ea typeface="ＭＳ Ｐゴシック" charset="-128"/>
              </a:rPr>
              <a:t>n’th</a:t>
            </a:r>
            <a:r>
              <a:rPr lang="en-US" b="1" i="1" dirty="0">
                <a:solidFill>
                  <a:srgbClr val="000000"/>
                </a:solidFill>
                <a:latin typeface="Arial" charset="0"/>
                <a:ea typeface="ＭＳ Ｐゴシック" charset="-128"/>
              </a:rPr>
              <a:t> moment of the local density of states at an atom ‘i’ is the sum of all closed electron paths of length ‘n’ </a:t>
            </a:r>
            <a:r>
              <a:rPr lang="en-US" b="1" i="1" dirty="0" smtClean="0">
                <a:solidFill>
                  <a:srgbClr val="000000"/>
                </a:solidFill>
                <a:latin typeface="Arial" charset="0"/>
                <a:ea typeface="ＭＳ Ｐゴシック" charset="-128"/>
              </a:rPr>
              <a:t>hops.</a:t>
            </a:r>
          </a:p>
          <a:p>
            <a:pPr marL="285750" indent="-285750" defTabSz="914400" fontAlgn="base">
              <a:spcBef>
                <a:spcPct val="0"/>
              </a:spcBef>
              <a:spcAft>
                <a:spcPct val="0"/>
              </a:spcAft>
              <a:buFont typeface="Arial" pitchFamily="34" charset="0"/>
              <a:buChar char="•"/>
            </a:pPr>
            <a:r>
              <a:rPr lang="en-US" dirty="0" smtClean="0">
                <a:solidFill>
                  <a:srgbClr val="000000"/>
                </a:solidFill>
              </a:rPr>
              <a:t>Used to find LDOS without solving Schrodinger equation</a:t>
            </a:r>
          </a:p>
          <a:p>
            <a:pPr marL="285750" indent="-285750" defTabSz="914400" fontAlgn="base">
              <a:spcBef>
                <a:spcPct val="0"/>
              </a:spcBef>
              <a:spcAft>
                <a:spcPct val="0"/>
              </a:spcAft>
              <a:buFont typeface="Arial" pitchFamily="34" charset="0"/>
              <a:buChar char="•"/>
            </a:pPr>
            <a:r>
              <a:rPr lang="en-US" dirty="0" smtClean="0">
                <a:solidFill>
                  <a:srgbClr val="FF0000"/>
                </a:solidFill>
              </a:rPr>
              <a:t>Can it be used to find TB parameters if LDOS known?? </a:t>
            </a:r>
            <a:endParaRPr lang="en-US" dirty="0">
              <a:solidFill>
                <a:srgbClr val="FF0000"/>
              </a:solidFill>
            </a:endParaRPr>
          </a:p>
        </p:txBody>
      </p:sp>
      <p:sp>
        <p:nvSpPr>
          <p:cNvPr id="8" name="Rounded Rectangle 7"/>
          <p:cNvSpPr/>
          <p:nvPr/>
        </p:nvSpPr>
        <p:spPr>
          <a:xfrm>
            <a:off x="0" y="5633940"/>
            <a:ext cx="9118073" cy="1205947"/>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r>
              <a:rPr lang="en-US" dirty="0" smtClean="0">
                <a:solidFill>
                  <a:srgbClr val="FF0000"/>
                </a:solidFill>
                <a:latin typeface="Arial"/>
              </a:rPr>
              <a:t>Momentum resolved DFT LDOS </a:t>
            </a:r>
            <a:r>
              <a:rPr lang="en-US" dirty="0" smtClean="0">
                <a:solidFill>
                  <a:srgbClr val="FF0000"/>
                </a:solidFill>
                <a:latin typeface="Arial"/>
                <a:sym typeface="Wingdings" pitchFamily="2" charset="2"/>
              </a:rPr>
              <a:t></a:t>
            </a:r>
            <a:r>
              <a:rPr lang="en-US" dirty="0" smtClean="0">
                <a:solidFill>
                  <a:srgbClr val="FF0000"/>
                </a:solidFill>
                <a:latin typeface="Arial"/>
              </a:rPr>
              <a:t>Mathematical relationships between TB Hamiltonian elements!!!</a:t>
            </a:r>
            <a:endParaRPr lang="en-US" b="1" dirty="0">
              <a:solidFill>
                <a:srgbClr val="FF0000"/>
              </a:solidFill>
              <a:latin typeface="Arial"/>
            </a:endParaRPr>
          </a:p>
        </p:txBody>
      </p:sp>
      <p:pic>
        <p:nvPicPr>
          <p:cNvPr id="9"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585940"/>
            <a:ext cx="295928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1987381" y="1081168"/>
            <a:ext cx="1143000" cy="698521"/>
          </a:xfrm>
          <a:prstGeom prst="ellipse">
            <a:avLst/>
          </a:prstGeom>
          <a:solidFill>
            <a:schemeClr val="bg1">
              <a:alpha val="1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a:stCxn id="3" idx="4"/>
          </p:cNvCxnSpPr>
          <p:nvPr/>
        </p:nvCxnSpPr>
        <p:spPr>
          <a:xfrm flipH="1">
            <a:off x="2362201" y="1779689"/>
            <a:ext cx="196680" cy="963511"/>
          </a:xfrm>
          <a:prstGeom prst="straightConnector1">
            <a:avLst/>
          </a:prstGeom>
          <a:ln w="571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25391" y="2106376"/>
            <a:ext cx="1219200" cy="369332"/>
          </a:xfrm>
          <a:prstGeom prst="rect">
            <a:avLst/>
          </a:prstGeom>
          <a:noFill/>
        </p:spPr>
        <p:txBody>
          <a:bodyPr wrap="square" rtlCol="0">
            <a:spAutoFit/>
          </a:bodyPr>
          <a:lstStyle/>
          <a:p>
            <a:pPr algn="ctr"/>
            <a:r>
              <a:rPr lang="el-GR" i="1" dirty="0" smtClean="0"/>
              <a:t>α</a:t>
            </a:r>
            <a:r>
              <a:rPr lang="en-US" i="1" dirty="0" smtClean="0"/>
              <a:t> = s, p, d</a:t>
            </a:r>
            <a:endParaRPr lang="en-US" i="1" dirty="0"/>
          </a:p>
        </p:txBody>
      </p:sp>
      <p:sp>
        <p:nvSpPr>
          <p:cNvPr id="13" name="TextBox 12"/>
          <p:cNvSpPr txBox="1"/>
          <p:nvPr/>
        </p:nvSpPr>
        <p:spPr>
          <a:xfrm>
            <a:off x="2253343" y="890862"/>
            <a:ext cx="1676400" cy="369332"/>
          </a:xfrm>
          <a:prstGeom prst="rect">
            <a:avLst/>
          </a:prstGeom>
          <a:noFill/>
        </p:spPr>
        <p:txBody>
          <a:bodyPr wrap="square" rtlCol="0">
            <a:spAutoFit/>
          </a:bodyPr>
          <a:lstStyle/>
          <a:p>
            <a:pPr algn="ctr"/>
            <a:r>
              <a:rPr lang="en-US" i="1" dirty="0"/>
              <a:t>n</a:t>
            </a:r>
            <a:r>
              <a:rPr lang="en-US" i="1" dirty="0" smtClean="0"/>
              <a:t> = 1, 2, 3,…</a:t>
            </a:r>
            <a:endParaRPr lang="en-US" i="1" dirty="0"/>
          </a:p>
        </p:txBody>
      </p:sp>
      <p:sp>
        <p:nvSpPr>
          <p:cNvPr id="17" name="Oval 16"/>
          <p:cNvSpPr/>
          <p:nvPr/>
        </p:nvSpPr>
        <p:spPr>
          <a:xfrm>
            <a:off x="5245100" y="3968977"/>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r>
              <a:rPr lang="en-US" dirty="0">
                <a:solidFill>
                  <a:srgbClr val="FFFFFF"/>
                </a:solidFill>
                <a:latin typeface="Arial"/>
              </a:rPr>
              <a:t>1</a:t>
            </a:r>
          </a:p>
        </p:txBody>
      </p:sp>
      <p:cxnSp>
        <p:nvCxnSpPr>
          <p:cNvPr id="18" name="Straight Connector 17"/>
          <p:cNvCxnSpPr/>
          <p:nvPr/>
        </p:nvCxnSpPr>
        <p:spPr>
          <a:xfrm>
            <a:off x="5702300" y="4197577"/>
            <a:ext cx="990600" cy="0"/>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6692900" y="3968977"/>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r>
              <a:rPr lang="en-US" dirty="0" smtClean="0">
                <a:solidFill>
                  <a:srgbClr val="FFFFFF"/>
                </a:solidFill>
                <a:latin typeface="Arial"/>
              </a:rPr>
              <a:t>2</a:t>
            </a:r>
            <a:endParaRPr lang="en-US" dirty="0">
              <a:solidFill>
                <a:srgbClr val="FFFFFF"/>
              </a:solidFill>
              <a:latin typeface="Arial"/>
            </a:endParaRPr>
          </a:p>
        </p:txBody>
      </p:sp>
      <p:cxnSp>
        <p:nvCxnSpPr>
          <p:cNvPr id="21" name="Curved Connector 20"/>
          <p:cNvCxnSpPr>
            <a:stCxn id="17" idx="1"/>
            <a:endCxn id="17" idx="7"/>
          </p:cNvCxnSpPr>
          <p:nvPr/>
        </p:nvCxnSpPr>
        <p:spPr>
          <a:xfrm rot="5400000" flipH="1" flipV="1">
            <a:off x="5473700" y="3874287"/>
            <a:ext cx="12700" cy="323290"/>
          </a:xfrm>
          <a:prstGeom prst="curvedConnector3">
            <a:avLst>
              <a:gd name="adj1" fmla="val 2327205"/>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Curved Connector 22"/>
          <p:cNvCxnSpPr>
            <a:stCxn id="17" idx="3"/>
            <a:endCxn id="17" idx="5"/>
          </p:cNvCxnSpPr>
          <p:nvPr/>
        </p:nvCxnSpPr>
        <p:spPr>
          <a:xfrm rot="16200000" flipH="1">
            <a:off x="5473700" y="4197577"/>
            <a:ext cx="12700" cy="323290"/>
          </a:xfrm>
          <a:prstGeom prst="curvedConnector3">
            <a:avLst>
              <a:gd name="adj1" fmla="val 2327205"/>
            </a:avLst>
          </a:prstGeom>
          <a:ln>
            <a:solidFill>
              <a:srgbClr val="0000FF"/>
            </a:solidFill>
            <a:prstDash val="dash"/>
            <a:tailEnd type="stealth" w="lg" len="med"/>
          </a:ln>
        </p:spPr>
        <p:style>
          <a:lnRef idx="2">
            <a:schemeClr val="accent1"/>
          </a:lnRef>
          <a:fillRef idx="0">
            <a:schemeClr val="accent1"/>
          </a:fillRef>
          <a:effectRef idx="1">
            <a:schemeClr val="accent1"/>
          </a:effectRef>
          <a:fontRef idx="minor">
            <a:schemeClr val="tx1"/>
          </a:fontRef>
        </p:style>
      </p:cxnSp>
      <p:cxnSp>
        <p:nvCxnSpPr>
          <p:cNvPr id="24" name="Curved Connector 23"/>
          <p:cNvCxnSpPr>
            <a:stCxn id="17" idx="0"/>
            <a:endCxn id="19" idx="0"/>
          </p:cNvCxnSpPr>
          <p:nvPr/>
        </p:nvCxnSpPr>
        <p:spPr>
          <a:xfrm rot="5400000" flipH="1" flipV="1">
            <a:off x="6197600" y="3245077"/>
            <a:ext cx="12700" cy="1447800"/>
          </a:xfrm>
          <a:prstGeom prst="curvedConnector3">
            <a:avLst>
              <a:gd name="adj1" fmla="val 1800000"/>
            </a:avLst>
          </a:prstGeom>
          <a:ln>
            <a:solidFill>
              <a:srgbClr val="0000FF"/>
            </a:solidFill>
            <a:prstDash val="dash"/>
            <a:tailEnd type="stealth" w="lg" len="med"/>
          </a:ln>
        </p:spPr>
        <p:style>
          <a:lnRef idx="2">
            <a:schemeClr val="accent1"/>
          </a:lnRef>
          <a:fillRef idx="0">
            <a:schemeClr val="accent1"/>
          </a:fillRef>
          <a:effectRef idx="1">
            <a:schemeClr val="accent1"/>
          </a:effectRef>
          <a:fontRef idx="minor">
            <a:schemeClr val="tx1"/>
          </a:fontRef>
        </p:style>
      </p:cxnSp>
      <p:cxnSp>
        <p:nvCxnSpPr>
          <p:cNvPr id="25" name="Curved Connector 24"/>
          <p:cNvCxnSpPr>
            <a:stCxn id="19" idx="4"/>
            <a:endCxn id="17" idx="4"/>
          </p:cNvCxnSpPr>
          <p:nvPr/>
        </p:nvCxnSpPr>
        <p:spPr>
          <a:xfrm rot="5400000">
            <a:off x="6197600" y="3702277"/>
            <a:ext cx="12700" cy="1447800"/>
          </a:xfrm>
          <a:prstGeom prst="curvedConnector3">
            <a:avLst>
              <a:gd name="adj1" fmla="val 1800000"/>
            </a:avLst>
          </a:prstGeom>
          <a:ln>
            <a:solidFill>
              <a:srgbClr val="0000FF"/>
            </a:solidFill>
            <a:prstDash val="dash"/>
            <a:tailEnd type="stealth" w="lg" len="med"/>
          </a:ln>
        </p:spPr>
        <p:style>
          <a:lnRef idx="2">
            <a:schemeClr val="accent1"/>
          </a:lnRef>
          <a:fillRef idx="0">
            <a:schemeClr val="accent1"/>
          </a:fillRef>
          <a:effectRef idx="1">
            <a:schemeClr val="accent1"/>
          </a:effectRef>
          <a:fontRef idx="minor">
            <a:schemeClr val="tx1"/>
          </a:fontRef>
        </p:style>
      </p:cxnSp>
      <p:cxnSp>
        <p:nvCxnSpPr>
          <p:cNvPr id="26" name="Curved Connector 25"/>
          <p:cNvCxnSpPr/>
          <p:nvPr/>
        </p:nvCxnSpPr>
        <p:spPr>
          <a:xfrm flipH="1">
            <a:off x="5321300" y="4242217"/>
            <a:ext cx="390245" cy="161645"/>
          </a:xfrm>
          <a:prstGeom prst="curvedConnector4">
            <a:avLst>
              <a:gd name="adj1" fmla="val -13090"/>
              <a:gd name="adj2" fmla="val 384209"/>
            </a:avLst>
          </a:prstGeom>
          <a:ln>
            <a:solidFill>
              <a:srgbClr val="0000FF"/>
            </a:solidFill>
            <a:prstDash val="dash"/>
            <a:tailEnd type="stealth" w="lg" len="med"/>
          </a:ln>
        </p:spPr>
        <p:style>
          <a:lnRef idx="2">
            <a:schemeClr val="accent1"/>
          </a:lnRef>
          <a:fillRef idx="0">
            <a:schemeClr val="accent1"/>
          </a:fillRef>
          <a:effectRef idx="1">
            <a:schemeClr val="accent1"/>
          </a:effectRef>
          <a:fontRef idx="minor">
            <a:schemeClr val="tx1"/>
          </a:fontRef>
        </p:style>
      </p:cxnSp>
      <p:graphicFrame>
        <p:nvGraphicFramePr>
          <p:cNvPr id="42" name="Object 41"/>
          <p:cNvGraphicFramePr>
            <a:graphicFrameLocks noChangeAspect="1"/>
          </p:cNvGraphicFramePr>
          <p:nvPr>
            <p:extLst>
              <p:ext uri="{D42A27DB-BD31-4B8C-83A1-F6EECF244321}">
                <p14:modId xmlns:p14="http://schemas.microsoft.com/office/powerpoint/2010/main" val="2217186709"/>
              </p:ext>
            </p:extLst>
          </p:nvPr>
        </p:nvGraphicFramePr>
        <p:xfrm>
          <a:off x="5048250" y="3149555"/>
          <a:ext cx="850900" cy="652462"/>
        </p:xfrm>
        <a:graphic>
          <a:graphicData uri="http://schemas.openxmlformats.org/presentationml/2006/ole">
            <mc:AlternateContent xmlns:mc="http://schemas.openxmlformats.org/markup-compatibility/2006">
              <mc:Choice xmlns:v="urn:schemas-microsoft-com:vml" Requires="v">
                <p:oleObj spid="_x0000_s72008" name="Equation" r:id="rId8" imgW="342720" imgH="253800" progId="Equation.3">
                  <p:embed/>
                </p:oleObj>
              </mc:Choice>
              <mc:Fallback>
                <p:oleObj name="Equation" r:id="rId8" imgW="342720" imgH="253800" progId="Equation.3">
                  <p:embed/>
                  <p:pic>
                    <p:nvPicPr>
                      <p:cNvPr id="0" name="Object 11"/>
                      <p:cNvPicPr>
                        <a:picLocks noChangeAspect="1" noChangeArrowheads="1"/>
                      </p:cNvPicPr>
                      <p:nvPr/>
                    </p:nvPicPr>
                    <p:blipFill>
                      <a:blip r:embed="rId9"/>
                      <a:srcRect/>
                      <a:stretch>
                        <a:fillRect/>
                      </a:stretch>
                    </p:blipFill>
                    <p:spPr bwMode="auto">
                      <a:xfrm>
                        <a:off x="5048250" y="3149555"/>
                        <a:ext cx="850900"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4135465784"/>
              </p:ext>
            </p:extLst>
          </p:nvPr>
        </p:nvGraphicFramePr>
        <p:xfrm>
          <a:off x="5759450" y="4656092"/>
          <a:ext cx="755650" cy="652463"/>
        </p:xfrm>
        <a:graphic>
          <a:graphicData uri="http://schemas.openxmlformats.org/presentationml/2006/ole">
            <mc:AlternateContent xmlns:mc="http://schemas.openxmlformats.org/markup-compatibility/2006">
              <mc:Choice xmlns:v="urn:schemas-microsoft-com:vml" Requires="v">
                <p:oleObj spid="_x0000_s72009" name="Equation" r:id="rId10" imgW="304560" imgH="253800" progId="Equation.3">
                  <p:embed/>
                </p:oleObj>
              </mc:Choice>
              <mc:Fallback>
                <p:oleObj name="Equation" r:id="rId10" imgW="304560" imgH="253800" progId="Equation.3">
                  <p:embed/>
                  <p:pic>
                    <p:nvPicPr>
                      <p:cNvPr id="0" name="Object 41"/>
                      <p:cNvPicPr>
                        <a:picLocks noChangeAspect="1" noChangeArrowheads="1"/>
                      </p:cNvPicPr>
                      <p:nvPr/>
                    </p:nvPicPr>
                    <p:blipFill>
                      <a:blip r:embed="rId11"/>
                      <a:srcRect/>
                      <a:stretch>
                        <a:fillRect/>
                      </a:stretch>
                    </p:blipFill>
                    <p:spPr bwMode="auto">
                      <a:xfrm>
                        <a:off x="5759450" y="4656092"/>
                        <a:ext cx="75565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 name="TextBox 50"/>
          <p:cNvSpPr txBox="1"/>
          <p:nvPr/>
        </p:nvSpPr>
        <p:spPr>
          <a:xfrm>
            <a:off x="3690834" y="5153189"/>
            <a:ext cx="5179011" cy="369332"/>
          </a:xfrm>
          <a:prstGeom prst="rect">
            <a:avLst/>
          </a:prstGeom>
          <a:noFill/>
        </p:spPr>
        <p:txBody>
          <a:bodyPr wrap="square" rtlCol="0">
            <a:spAutoFit/>
          </a:bodyPr>
          <a:lstStyle/>
          <a:p>
            <a:pPr algn="ctr"/>
            <a:r>
              <a:rPr lang="en-US" dirty="0" smtClean="0"/>
              <a:t>Electron hops = Hamiltonian matrix elements!!!</a:t>
            </a:r>
            <a:endParaRPr lang="en-US" dirty="0"/>
          </a:p>
        </p:txBody>
      </p:sp>
      <p:sp>
        <p:nvSpPr>
          <p:cNvPr id="52" name="Down Arrow 51"/>
          <p:cNvSpPr/>
          <p:nvPr/>
        </p:nvSpPr>
        <p:spPr>
          <a:xfrm>
            <a:off x="5480050" y="5524500"/>
            <a:ext cx="231495" cy="3429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Slide Number Placeholder 2"/>
          <p:cNvSpPr txBox="1">
            <a:spLocks/>
          </p:cNvSpPr>
          <p:nvPr/>
        </p:nvSpPr>
        <p:spPr>
          <a:xfrm>
            <a:off x="7924800" y="6497638"/>
            <a:ext cx="533400" cy="24447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56C026-86B1-4591-95D2-66DC0082D902}" type="slidenum">
              <a:rPr lang="en-US" altLang="ko-KR" smtClean="0"/>
              <a:pPr>
                <a:defRPr/>
              </a:pPr>
              <a:t>29</a:t>
            </a:fld>
            <a:endParaRPr lang="en-US" altLang="ko-KR" dirty="0"/>
          </a:p>
        </p:txBody>
      </p:sp>
    </p:spTree>
    <p:extLst>
      <p:ext uri="{BB962C8B-B14F-4D97-AF65-F5344CB8AC3E}">
        <p14:creationId xmlns:p14="http://schemas.microsoft.com/office/powerpoint/2010/main" val="215416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12" grpId="0"/>
      <p:bldP spid="13" grpId="0"/>
      <p:bldP spid="17" grpId="0" animBg="1"/>
      <p:bldP spid="19" grpId="0" animBg="1"/>
      <p:bldP spid="51" grpId="0"/>
      <p:bldP spid="5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52400"/>
            <a:ext cx="6745288" cy="520700"/>
          </a:xfrm>
        </p:spPr>
        <p:txBody>
          <a:bodyPr/>
          <a:lstStyle/>
          <a:p>
            <a:r>
              <a:rPr lang="en-US" sz="1800" dirty="0" smtClean="0"/>
              <a:t>Consequence of Moore’s Law Scaling </a:t>
            </a:r>
            <a:r>
              <a:rPr lang="en-US" sz="1800" dirty="0" smtClean="0">
                <a:sym typeface="Wingdings" pitchFamily="2" charset="2"/>
              </a:rPr>
              <a:t>Increase in Microprocessor Power dissipation </a:t>
            </a:r>
            <a:endParaRPr lang="en-US" sz="1800" dirty="0"/>
          </a:p>
        </p:txBody>
      </p:sp>
      <p:sp>
        <p:nvSpPr>
          <p:cNvPr id="5" name="TextBox 4"/>
          <p:cNvSpPr txBox="1"/>
          <p:nvPr/>
        </p:nvSpPr>
        <p:spPr>
          <a:xfrm>
            <a:off x="691896" y="6538211"/>
            <a:ext cx="8305800" cy="407804"/>
          </a:xfrm>
          <a:prstGeom prst="rect">
            <a:avLst/>
          </a:prstGeom>
          <a:noFill/>
        </p:spPr>
        <p:txBody>
          <a:bodyPr wrap="square" rtlCol="0">
            <a:spAutoFit/>
          </a:bodyPr>
          <a:lstStyle/>
          <a:p>
            <a:pPr marL="0" lvl="1" algn="ctr"/>
            <a:r>
              <a:rPr lang="en-US" sz="1000" dirty="0" smtClean="0"/>
              <a:t>Figure - </a:t>
            </a:r>
            <a:r>
              <a:rPr lang="en-US" sz="1000" dirty="0" smtClean="0">
                <a:hlinkClick r:id="rId4"/>
              </a:rPr>
              <a:t>http://www.semiwiki.com/forum/content/attachments/6084d1359678676-intel-processor-power.jpg</a:t>
            </a:r>
            <a:r>
              <a:rPr lang="en-US" sz="800" dirty="0" smtClean="0">
                <a:solidFill>
                  <a:srgbClr val="00B0F0"/>
                </a:solidFill>
              </a:rPr>
              <a:t>,</a:t>
            </a:r>
            <a:endParaRPr lang="en-US" sz="1050" dirty="0" smtClean="0"/>
          </a:p>
          <a:p>
            <a:pPr algn="ctr"/>
            <a:r>
              <a:rPr lang="en-US" sz="1050" dirty="0" smtClean="0"/>
              <a:t> </a:t>
            </a:r>
            <a:endParaRPr lang="en-US" sz="1050" i="1" dirty="0"/>
          </a:p>
        </p:txBody>
      </p:sp>
      <p:sp>
        <p:nvSpPr>
          <p:cNvPr id="7" name="Rounded Rectangle 6"/>
          <p:cNvSpPr/>
          <p:nvPr/>
        </p:nvSpPr>
        <p:spPr>
          <a:xfrm>
            <a:off x="-6096" y="5600700"/>
            <a:ext cx="9150096" cy="990600"/>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Continual decrease in device dimensions  </a:t>
            </a:r>
            <a:r>
              <a:rPr lang="en-US" dirty="0" smtClean="0">
                <a:solidFill>
                  <a:srgbClr val="FF0000"/>
                </a:solidFill>
                <a:sym typeface="Wingdings" pitchFamily="2" charset="2"/>
              </a:rPr>
              <a:t> Increase in component power dissipation</a:t>
            </a:r>
            <a:r>
              <a:rPr lang="en-US" dirty="0" smtClean="0">
                <a:solidFill>
                  <a:srgbClr val="FF0000"/>
                </a:solidFill>
              </a:rPr>
              <a:t> </a:t>
            </a:r>
            <a:endParaRPr lang="en-US" dirty="0">
              <a:solidFill>
                <a:srgbClr val="FF0000"/>
              </a:solidFill>
            </a:endParaRPr>
          </a:p>
        </p:txBody>
      </p:sp>
      <p:sp>
        <p:nvSpPr>
          <p:cNvPr id="8" name="Slide Number Placeholder 2"/>
          <p:cNvSpPr txBox="1">
            <a:spLocks/>
          </p:cNvSpPr>
          <p:nvPr/>
        </p:nvSpPr>
        <p:spPr>
          <a:xfrm>
            <a:off x="7924800" y="6497638"/>
            <a:ext cx="533400" cy="24447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56C026-86B1-4591-95D2-66DC0082D902}" type="slidenum">
              <a:rPr lang="en-US" altLang="ko-KR" smtClean="0"/>
              <a:pPr>
                <a:defRPr/>
              </a:pPr>
              <a:t>3</a:t>
            </a:fld>
            <a:endParaRPr lang="en-US" altLang="ko-KR" dirty="0"/>
          </a:p>
        </p:txBody>
      </p:sp>
      <p:pic>
        <p:nvPicPr>
          <p:cNvPr id="522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8967" y="1143000"/>
            <a:ext cx="6979969"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77244434"/>
      </p:ext>
    </p:extLst>
  </p:cSld>
  <p:clrMapOvr>
    <a:masterClrMapping/>
  </p:clrMapOvr>
  <mc:AlternateContent xmlns:mc="http://schemas.openxmlformats.org/markup-compatibility/2006">
    <mc:Choice xmlns:p14="http://schemas.microsoft.com/office/powerpoint/2010/main" Requires="p14">
      <p:transition spd="slow" p14:dur="2000" advTm="99"/>
    </mc:Choice>
    <mc:Fallback>
      <p:transition spd="slow" advTm="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 Hydrogen molecule</a:t>
            </a:r>
            <a:endParaRPr lang="en-US" dirty="0"/>
          </a:p>
        </p:txBody>
      </p:sp>
      <p:sp>
        <p:nvSpPr>
          <p:cNvPr id="18" name="Rounded Rectangle 17"/>
          <p:cNvSpPr/>
          <p:nvPr/>
        </p:nvSpPr>
        <p:spPr>
          <a:xfrm>
            <a:off x="4572402" y="5105400"/>
            <a:ext cx="4278939" cy="851219"/>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C00000"/>
                </a:solidFill>
              </a:rPr>
              <a:t>N-moments </a:t>
            </a:r>
            <a:r>
              <a:rPr lang="en-US" dirty="0" smtClean="0">
                <a:solidFill>
                  <a:srgbClr val="C00000"/>
                </a:solidFill>
                <a:sym typeface="Wingdings" pitchFamily="2" charset="2"/>
              </a:rPr>
              <a:t> N-non-linear equations containing TB elements</a:t>
            </a:r>
            <a:endParaRPr lang="en-US" dirty="0">
              <a:solidFill>
                <a:srgbClr val="C00000"/>
              </a:solidFill>
            </a:endParaRPr>
          </a:p>
        </p:txBody>
      </p:sp>
      <p:pic>
        <p:nvPicPr>
          <p:cNvPr id="19" name="Picture 18" descr="Es_Vss_Hydrogen_Molecul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9463" y="1149043"/>
            <a:ext cx="4330371" cy="3567232"/>
          </a:xfrm>
          <a:prstGeom prst="rect">
            <a:avLst/>
          </a:prstGeom>
        </p:spPr>
      </p:pic>
      <p:sp>
        <p:nvSpPr>
          <p:cNvPr id="21" name="Oval 20"/>
          <p:cNvSpPr/>
          <p:nvPr/>
        </p:nvSpPr>
        <p:spPr>
          <a:xfrm>
            <a:off x="1000859" y="4349620"/>
            <a:ext cx="415636" cy="457200"/>
          </a:xfrm>
          <a:prstGeom prst="ellipse">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r>
              <a:rPr lang="en-US" dirty="0" smtClean="0">
                <a:solidFill>
                  <a:schemeClr val="tx1"/>
                </a:solidFill>
                <a:latin typeface="Arial"/>
              </a:rPr>
              <a:t>s</a:t>
            </a:r>
            <a:endParaRPr lang="en-US" dirty="0">
              <a:solidFill>
                <a:schemeClr val="tx1"/>
              </a:solidFill>
              <a:latin typeface="Arial"/>
            </a:endParaRPr>
          </a:p>
        </p:txBody>
      </p:sp>
      <p:cxnSp>
        <p:nvCxnSpPr>
          <p:cNvPr id="22" name="Straight Connector 21"/>
          <p:cNvCxnSpPr/>
          <p:nvPr/>
        </p:nvCxnSpPr>
        <p:spPr>
          <a:xfrm>
            <a:off x="1437277" y="4578220"/>
            <a:ext cx="990600" cy="0"/>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2427877" y="4349620"/>
            <a:ext cx="457200" cy="457200"/>
          </a:xfrm>
          <a:prstGeom prst="ellipse">
            <a:avLst/>
          </a:prstGeom>
          <a:solidFill>
            <a:srgbClr val="FFFF00"/>
          </a:solidFill>
          <a:ln>
            <a:solidFill>
              <a:srgbClr val="7EC43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r>
              <a:rPr lang="en-US" dirty="0">
                <a:solidFill>
                  <a:schemeClr val="tx1"/>
                </a:solidFill>
                <a:latin typeface="Arial"/>
              </a:rPr>
              <a:t>s</a:t>
            </a:r>
          </a:p>
        </p:txBody>
      </p:sp>
      <p:graphicFrame>
        <p:nvGraphicFramePr>
          <p:cNvPr id="24" name="Object 23"/>
          <p:cNvGraphicFramePr>
            <a:graphicFrameLocks noChangeAspect="1"/>
          </p:cNvGraphicFramePr>
          <p:nvPr>
            <p:extLst>
              <p:ext uri="{D42A27DB-BD31-4B8C-83A1-F6EECF244321}">
                <p14:modId xmlns:p14="http://schemas.microsoft.com/office/powerpoint/2010/main" val="4041209941"/>
              </p:ext>
            </p:extLst>
          </p:nvPr>
        </p:nvGraphicFramePr>
        <p:xfrm>
          <a:off x="599077" y="4699060"/>
          <a:ext cx="403225" cy="587375"/>
        </p:xfrm>
        <a:graphic>
          <a:graphicData uri="http://schemas.openxmlformats.org/presentationml/2006/ole">
            <mc:AlternateContent xmlns:mc="http://schemas.openxmlformats.org/markup-compatibility/2006">
              <mc:Choice xmlns:v="urn:schemas-microsoft-com:vml" Requires="v">
                <p:oleObj spid="_x0000_s74266" name="Equation" r:id="rId4" imgW="165100" imgH="241300" progId="Equation.3">
                  <p:embed/>
                </p:oleObj>
              </mc:Choice>
              <mc:Fallback>
                <p:oleObj name="Equation" r:id="rId4" imgW="165100" imgH="241300" progId="Equation.3">
                  <p:embed/>
                  <p:pic>
                    <p:nvPicPr>
                      <p:cNvPr id="0" name=""/>
                      <p:cNvPicPr/>
                      <p:nvPr/>
                    </p:nvPicPr>
                    <p:blipFill>
                      <a:blip r:embed="rId5"/>
                      <a:stretch>
                        <a:fillRect/>
                      </a:stretch>
                    </p:blipFill>
                    <p:spPr>
                      <a:xfrm>
                        <a:off x="599077" y="4699060"/>
                        <a:ext cx="403225" cy="587375"/>
                      </a:xfrm>
                      <a:prstGeom prst="rect">
                        <a:avLst/>
                      </a:prstGeom>
                    </p:spPr>
                  </p:pic>
                </p:oleObj>
              </mc:Fallback>
            </mc:AlternateContent>
          </a:graphicData>
        </a:graphic>
      </p:graphicFrame>
      <p:cxnSp>
        <p:nvCxnSpPr>
          <p:cNvPr id="25" name="Curved Connector 24"/>
          <p:cNvCxnSpPr>
            <a:stCxn id="21" idx="1"/>
            <a:endCxn id="21" idx="7"/>
          </p:cNvCxnSpPr>
          <p:nvPr/>
        </p:nvCxnSpPr>
        <p:spPr>
          <a:xfrm rot="5400000" flipH="1" flipV="1">
            <a:off x="1208677" y="4269625"/>
            <a:ext cx="12700" cy="293900"/>
          </a:xfrm>
          <a:prstGeom prst="curvedConnector3">
            <a:avLst>
              <a:gd name="adj1" fmla="val 2327205"/>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26" name="Object 25"/>
          <p:cNvGraphicFramePr>
            <a:graphicFrameLocks noChangeAspect="1"/>
          </p:cNvGraphicFramePr>
          <p:nvPr>
            <p:extLst>
              <p:ext uri="{D42A27DB-BD31-4B8C-83A1-F6EECF244321}">
                <p14:modId xmlns:p14="http://schemas.microsoft.com/office/powerpoint/2010/main" val="3961284556"/>
              </p:ext>
            </p:extLst>
          </p:nvPr>
        </p:nvGraphicFramePr>
        <p:xfrm>
          <a:off x="653052" y="3429000"/>
          <a:ext cx="1111250" cy="587375"/>
        </p:xfrm>
        <a:graphic>
          <a:graphicData uri="http://schemas.openxmlformats.org/presentationml/2006/ole">
            <mc:AlternateContent xmlns:mc="http://schemas.openxmlformats.org/markup-compatibility/2006">
              <mc:Choice xmlns:v="urn:schemas-microsoft-com:vml" Requires="v">
                <p:oleObj spid="_x0000_s74267" name="Equation" r:id="rId6" imgW="457200" imgH="241300" progId="Equation.3">
                  <p:embed/>
                </p:oleObj>
              </mc:Choice>
              <mc:Fallback>
                <p:oleObj name="Equation" r:id="rId6" imgW="457200" imgH="241300" progId="Equation.3">
                  <p:embed/>
                  <p:pic>
                    <p:nvPicPr>
                      <p:cNvPr id="0" name=""/>
                      <p:cNvPicPr/>
                      <p:nvPr/>
                    </p:nvPicPr>
                    <p:blipFill>
                      <a:blip r:embed="rId7"/>
                      <a:stretch>
                        <a:fillRect/>
                      </a:stretch>
                    </p:blipFill>
                    <p:spPr>
                      <a:xfrm>
                        <a:off x="653052" y="3429000"/>
                        <a:ext cx="1111250" cy="587375"/>
                      </a:xfrm>
                      <a:prstGeom prst="rect">
                        <a:avLst/>
                      </a:prstGeom>
                    </p:spPr>
                  </p:pic>
                </p:oleObj>
              </mc:Fallback>
            </mc:AlternateContent>
          </a:graphicData>
        </a:graphic>
      </p:graphicFrame>
      <p:cxnSp>
        <p:nvCxnSpPr>
          <p:cNvPr id="27" name="Curved Connector 26"/>
          <p:cNvCxnSpPr>
            <a:stCxn id="21" idx="3"/>
            <a:endCxn id="21" idx="5"/>
          </p:cNvCxnSpPr>
          <p:nvPr/>
        </p:nvCxnSpPr>
        <p:spPr>
          <a:xfrm rot="16200000" flipH="1">
            <a:off x="1208677" y="4592915"/>
            <a:ext cx="12700" cy="293900"/>
          </a:xfrm>
          <a:prstGeom prst="curvedConnector3">
            <a:avLst>
              <a:gd name="adj1" fmla="val 2327205"/>
            </a:avLst>
          </a:prstGeom>
          <a:ln>
            <a:solidFill>
              <a:srgbClr val="0000FF"/>
            </a:solidFill>
            <a:prstDash val="dash"/>
            <a:tailEnd type="stealth" w="lg" len="med"/>
          </a:ln>
        </p:spPr>
        <p:style>
          <a:lnRef idx="2">
            <a:schemeClr val="accent1"/>
          </a:lnRef>
          <a:fillRef idx="0">
            <a:schemeClr val="accent1"/>
          </a:fillRef>
          <a:effectRef idx="1">
            <a:schemeClr val="accent1"/>
          </a:effectRef>
          <a:fontRef idx="minor">
            <a:schemeClr val="tx1"/>
          </a:fontRef>
        </p:style>
      </p:cxnSp>
      <p:cxnSp>
        <p:nvCxnSpPr>
          <p:cNvPr id="28" name="Curved Connector 27"/>
          <p:cNvCxnSpPr>
            <a:stCxn id="21" idx="0"/>
            <a:endCxn id="23" idx="0"/>
          </p:cNvCxnSpPr>
          <p:nvPr/>
        </p:nvCxnSpPr>
        <p:spPr>
          <a:xfrm rot="5400000" flipH="1" flipV="1">
            <a:off x="1932577" y="3625720"/>
            <a:ext cx="12700" cy="1447800"/>
          </a:xfrm>
          <a:prstGeom prst="curvedConnector3">
            <a:avLst>
              <a:gd name="adj1" fmla="val 1800000"/>
            </a:avLst>
          </a:prstGeom>
          <a:ln>
            <a:solidFill>
              <a:srgbClr val="0000FF"/>
            </a:solidFill>
            <a:prstDash val="dash"/>
            <a:tailEnd type="stealth" w="lg" len="med"/>
          </a:ln>
        </p:spPr>
        <p:style>
          <a:lnRef idx="2">
            <a:schemeClr val="accent1"/>
          </a:lnRef>
          <a:fillRef idx="0">
            <a:schemeClr val="accent1"/>
          </a:fillRef>
          <a:effectRef idx="1">
            <a:schemeClr val="accent1"/>
          </a:effectRef>
          <a:fontRef idx="minor">
            <a:schemeClr val="tx1"/>
          </a:fontRef>
        </p:style>
      </p:cxnSp>
      <p:cxnSp>
        <p:nvCxnSpPr>
          <p:cNvPr id="29" name="Curved Connector 28"/>
          <p:cNvCxnSpPr>
            <a:stCxn id="23" idx="4"/>
            <a:endCxn id="21" idx="4"/>
          </p:cNvCxnSpPr>
          <p:nvPr/>
        </p:nvCxnSpPr>
        <p:spPr>
          <a:xfrm rot="5400000">
            <a:off x="1932577" y="4082920"/>
            <a:ext cx="12700" cy="1447800"/>
          </a:xfrm>
          <a:prstGeom prst="curvedConnector3">
            <a:avLst>
              <a:gd name="adj1" fmla="val 1800000"/>
            </a:avLst>
          </a:prstGeom>
          <a:ln>
            <a:solidFill>
              <a:srgbClr val="0000FF"/>
            </a:solidFill>
            <a:prstDash val="dash"/>
            <a:tailEnd type="stealth" w="lg" len="med"/>
          </a:ln>
        </p:spPr>
        <p:style>
          <a:lnRef idx="2">
            <a:schemeClr val="accent1"/>
          </a:lnRef>
          <a:fillRef idx="0">
            <a:schemeClr val="accent1"/>
          </a:fillRef>
          <a:effectRef idx="1">
            <a:schemeClr val="accent1"/>
          </a:effectRef>
          <a:fontRef idx="minor">
            <a:schemeClr val="tx1"/>
          </a:fontRef>
        </p:style>
      </p:cxnSp>
      <p:cxnSp>
        <p:nvCxnSpPr>
          <p:cNvPr id="30" name="Curved Connector 29"/>
          <p:cNvCxnSpPr/>
          <p:nvPr/>
        </p:nvCxnSpPr>
        <p:spPr>
          <a:xfrm flipH="1">
            <a:off x="1056277" y="4622860"/>
            <a:ext cx="390245" cy="161645"/>
          </a:xfrm>
          <a:prstGeom prst="curvedConnector4">
            <a:avLst>
              <a:gd name="adj1" fmla="val -13090"/>
              <a:gd name="adj2" fmla="val 384209"/>
            </a:avLst>
          </a:prstGeom>
          <a:ln>
            <a:solidFill>
              <a:srgbClr val="0000FF"/>
            </a:solidFill>
            <a:prstDash val="dash"/>
            <a:tailEnd type="stealth" w="lg" len="med"/>
          </a:ln>
        </p:spPr>
        <p:style>
          <a:lnRef idx="2">
            <a:schemeClr val="accent1"/>
          </a:lnRef>
          <a:fillRef idx="0">
            <a:schemeClr val="accent1"/>
          </a:fillRef>
          <a:effectRef idx="1">
            <a:schemeClr val="accent1"/>
          </a:effectRef>
          <a:fontRef idx="minor">
            <a:schemeClr val="tx1"/>
          </a:fontRef>
        </p:style>
      </p:cxnSp>
      <p:graphicFrame>
        <p:nvGraphicFramePr>
          <p:cNvPr id="31" name="Object 30"/>
          <p:cNvGraphicFramePr>
            <a:graphicFrameLocks noChangeAspect="1"/>
          </p:cNvGraphicFramePr>
          <p:nvPr>
            <p:extLst>
              <p:ext uri="{D42A27DB-BD31-4B8C-83A1-F6EECF244321}">
                <p14:modId xmlns:p14="http://schemas.microsoft.com/office/powerpoint/2010/main" val="1421120500"/>
              </p:ext>
            </p:extLst>
          </p:nvPr>
        </p:nvGraphicFramePr>
        <p:xfrm>
          <a:off x="2656477" y="4622860"/>
          <a:ext cx="958850" cy="587375"/>
        </p:xfrm>
        <a:graphic>
          <a:graphicData uri="http://schemas.openxmlformats.org/presentationml/2006/ole">
            <mc:AlternateContent xmlns:mc="http://schemas.openxmlformats.org/markup-compatibility/2006">
              <mc:Choice xmlns:v="urn:schemas-microsoft-com:vml" Requires="v">
                <p:oleObj spid="_x0000_s74268" name="Equation" r:id="rId8" imgW="393700" imgH="241300" progId="Equation.3">
                  <p:embed/>
                </p:oleObj>
              </mc:Choice>
              <mc:Fallback>
                <p:oleObj name="Equation" r:id="rId8" imgW="393700" imgH="241300" progId="Equation.3">
                  <p:embed/>
                  <p:pic>
                    <p:nvPicPr>
                      <p:cNvPr id="0" name=""/>
                      <p:cNvPicPr/>
                      <p:nvPr/>
                    </p:nvPicPr>
                    <p:blipFill>
                      <a:blip r:embed="rId9"/>
                      <a:stretch>
                        <a:fillRect/>
                      </a:stretch>
                    </p:blipFill>
                    <p:spPr>
                      <a:xfrm>
                        <a:off x="2656477" y="4622860"/>
                        <a:ext cx="958850" cy="587375"/>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344445253"/>
              </p:ext>
            </p:extLst>
          </p:nvPr>
        </p:nvGraphicFramePr>
        <p:xfrm>
          <a:off x="980077" y="5384860"/>
          <a:ext cx="1944688" cy="587375"/>
        </p:xfrm>
        <a:graphic>
          <a:graphicData uri="http://schemas.openxmlformats.org/presentationml/2006/ole">
            <mc:AlternateContent xmlns:mc="http://schemas.openxmlformats.org/markup-compatibility/2006">
              <mc:Choice xmlns:v="urn:schemas-microsoft-com:vml" Requires="v">
                <p:oleObj spid="_x0000_s74269" name="Equation" r:id="rId10" imgW="800100" imgH="241300" progId="Equation.3">
                  <p:embed/>
                </p:oleObj>
              </mc:Choice>
              <mc:Fallback>
                <p:oleObj name="Equation" r:id="rId10" imgW="800100" imgH="241300" progId="Equation.3">
                  <p:embed/>
                  <p:pic>
                    <p:nvPicPr>
                      <p:cNvPr id="0" name=""/>
                      <p:cNvPicPr/>
                      <p:nvPr/>
                    </p:nvPicPr>
                    <p:blipFill>
                      <a:blip r:embed="rId11"/>
                      <a:stretch>
                        <a:fillRect/>
                      </a:stretch>
                    </p:blipFill>
                    <p:spPr>
                      <a:xfrm>
                        <a:off x="980077" y="5384860"/>
                        <a:ext cx="1944688" cy="587375"/>
                      </a:xfrm>
                      <a:prstGeom prst="rect">
                        <a:avLst/>
                      </a:prstGeom>
                    </p:spPr>
                  </p:pic>
                </p:oleObj>
              </mc:Fallback>
            </mc:AlternateContent>
          </a:graphicData>
        </a:graphic>
      </p:graphicFrame>
      <p:sp>
        <p:nvSpPr>
          <p:cNvPr id="33" name="Rounded Rectangle 32"/>
          <p:cNvSpPr/>
          <p:nvPr/>
        </p:nvSpPr>
        <p:spPr>
          <a:xfrm>
            <a:off x="0" y="765991"/>
            <a:ext cx="5715000" cy="596719"/>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 orbitals on each atom interacting with each other</a:t>
            </a:r>
          </a:p>
        </p:txBody>
      </p:sp>
      <p:sp>
        <p:nvSpPr>
          <p:cNvPr id="34" name="Oval 33"/>
          <p:cNvSpPr/>
          <p:nvPr/>
        </p:nvSpPr>
        <p:spPr>
          <a:xfrm>
            <a:off x="1037183" y="1693736"/>
            <a:ext cx="400094" cy="369332"/>
          </a:xfrm>
          <a:prstGeom prst="ellipse">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a:t>
            </a:r>
            <a:endParaRPr lang="en-US" dirty="0">
              <a:solidFill>
                <a:schemeClr val="tx1"/>
              </a:solidFill>
            </a:endParaRPr>
          </a:p>
        </p:txBody>
      </p:sp>
      <p:sp>
        <p:nvSpPr>
          <p:cNvPr id="35" name="Oval 34"/>
          <p:cNvSpPr/>
          <p:nvPr/>
        </p:nvSpPr>
        <p:spPr>
          <a:xfrm>
            <a:off x="1687817" y="1681553"/>
            <a:ext cx="400094" cy="369332"/>
          </a:xfrm>
          <a:prstGeom prst="ellipse">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a:t>
            </a:r>
            <a:endParaRPr lang="en-US" dirty="0">
              <a:solidFill>
                <a:schemeClr val="tx1"/>
              </a:solidFill>
            </a:endParaRPr>
          </a:p>
        </p:txBody>
      </p:sp>
      <mc:AlternateContent xmlns:mc="http://schemas.openxmlformats.org/markup-compatibility/2006" xmlns:a14="http://schemas.microsoft.com/office/drawing/2010/main">
        <mc:Choice Requires="a14">
          <p:sp>
            <p:nvSpPr>
              <p:cNvPr id="36" name="Rectangle 35"/>
              <p:cNvSpPr/>
              <p:nvPr/>
            </p:nvSpPr>
            <p:spPr>
              <a:xfrm>
                <a:off x="1346177" y="1681553"/>
                <a:ext cx="58214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i="1">
                              <a:latin typeface="Cambria Math"/>
                            </a:rPr>
                            <m:t>𝐻</m:t>
                          </m:r>
                        </m:e>
                        <m:sub/>
                      </m:sSub>
                    </m:oMath>
                  </m:oMathPara>
                </a14:m>
                <a:endParaRPr lang="en-US" dirty="0"/>
              </a:p>
            </p:txBody>
          </p:sp>
        </mc:Choice>
        <mc:Fallback xmlns="">
          <p:sp>
            <p:nvSpPr>
              <p:cNvPr id="36" name="Rectangle 35"/>
              <p:cNvSpPr>
                <a:spLocks noRot="1" noChangeAspect="1" noMove="1" noResize="1" noEditPoints="1" noAdjustHandles="1" noChangeArrowheads="1" noChangeShapeType="1" noTextEdit="1"/>
              </p:cNvSpPr>
              <p:nvPr/>
            </p:nvSpPr>
            <p:spPr>
              <a:xfrm>
                <a:off x="1346177" y="1681553"/>
                <a:ext cx="582146" cy="369332"/>
              </a:xfrm>
              <a:prstGeom prst="rect">
                <a:avLst/>
              </a:prstGeom>
              <a:blipFill rotWithShape="1">
                <a:blip r:embed="rId12"/>
                <a:stretch>
                  <a:fillRect/>
                </a:stretch>
              </a:blipFill>
            </p:spPr>
            <p:txBody>
              <a:bodyPr/>
              <a:lstStyle/>
              <a:p>
                <a:r>
                  <a:rPr lang="en-US">
                    <a:noFill/>
                  </a:rPr>
                  <a:t> </a:t>
                </a:r>
              </a:p>
            </p:txBody>
          </p:sp>
        </mc:Fallback>
      </mc:AlternateContent>
      <p:graphicFrame>
        <p:nvGraphicFramePr>
          <p:cNvPr id="17" name="Object 16"/>
          <p:cNvGraphicFramePr>
            <a:graphicFrameLocks noChangeAspect="1"/>
          </p:cNvGraphicFramePr>
          <p:nvPr>
            <p:extLst>
              <p:ext uri="{D42A27DB-BD31-4B8C-83A1-F6EECF244321}">
                <p14:modId xmlns:p14="http://schemas.microsoft.com/office/powerpoint/2010/main" val="4070753479"/>
              </p:ext>
            </p:extLst>
          </p:nvPr>
        </p:nvGraphicFramePr>
        <p:xfrm>
          <a:off x="2213564" y="1584714"/>
          <a:ext cx="428625" cy="587375"/>
        </p:xfrm>
        <a:graphic>
          <a:graphicData uri="http://schemas.openxmlformats.org/presentationml/2006/ole">
            <mc:AlternateContent xmlns:mc="http://schemas.openxmlformats.org/markup-compatibility/2006">
              <mc:Choice xmlns:v="urn:schemas-microsoft-com:vml" Requires="v">
                <p:oleObj spid="_x0000_s74270" name="Equation" r:id="rId13" imgW="164880" imgH="228600" progId="Equation.3">
                  <p:embed/>
                </p:oleObj>
              </mc:Choice>
              <mc:Fallback>
                <p:oleObj name="Equation" r:id="rId13" imgW="164880" imgH="228600" progId="Equation.3">
                  <p:embed/>
                  <p:pic>
                    <p:nvPicPr>
                      <p:cNvPr id="0" name="Object 23"/>
                      <p:cNvPicPr>
                        <a:picLocks noChangeAspect="1" noChangeArrowheads="1"/>
                      </p:cNvPicPr>
                      <p:nvPr/>
                    </p:nvPicPr>
                    <p:blipFill>
                      <a:blip r:embed="rId14"/>
                      <a:srcRect/>
                      <a:stretch>
                        <a:fillRect/>
                      </a:stretch>
                    </p:blipFill>
                    <p:spPr bwMode="auto">
                      <a:xfrm>
                        <a:off x="2213564" y="1584714"/>
                        <a:ext cx="428625" cy="587375"/>
                      </a:xfrm>
                      <a:prstGeom prst="rect">
                        <a:avLst/>
                      </a:prstGeom>
                      <a:noFill/>
                      <a:ln>
                        <a:noFill/>
                      </a:ln>
                    </p:spPr>
                  </p:pic>
                </p:oleObj>
              </mc:Fallback>
            </mc:AlternateContent>
          </a:graphicData>
        </a:graphic>
      </p:graphicFrame>
      <p:sp>
        <p:nvSpPr>
          <p:cNvPr id="37" name="Oval 36"/>
          <p:cNvSpPr/>
          <p:nvPr/>
        </p:nvSpPr>
        <p:spPr>
          <a:xfrm>
            <a:off x="1021664" y="2395804"/>
            <a:ext cx="400094" cy="369332"/>
          </a:xfrm>
          <a:prstGeom prst="ellipse">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a:t>
            </a:r>
            <a:endParaRPr lang="en-US" dirty="0">
              <a:solidFill>
                <a:schemeClr val="tx1"/>
              </a:solidFill>
            </a:endParaRPr>
          </a:p>
        </p:txBody>
      </p:sp>
      <p:sp>
        <p:nvSpPr>
          <p:cNvPr id="38" name="Oval 37"/>
          <p:cNvSpPr/>
          <p:nvPr/>
        </p:nvSpPr>
        <p:spPr>
          <a:xfrm>
            <a:off x="1672298" y="2383621"/>
            <a:ext cx="400094" cy="369332"/>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a:t>
            </a:r>
            <a:endParaRPr lang="en-US" dirty="0">
              <a:solidFill>
                <a:schemeClr val="tx1"/>
              </a:solidFill>
            </a:endParaRPr>
          </a:p>
        </p:txBody>
      </p:sp>
      <mc:AlternateContent xmlns:mc="http://schemas.openxmlformats.org/markup-compatibility/2006" xmlns:a14="http://schemas.microsoft.com/office/drawing/2010/main">
        <mc:Choice Requires="a14">
          <p:sp>
            <p:nvSpPr>
              <p:cNvPr id="39" name="Rectangle 38"/>
              <p:cNvSpPr/>
              <p:nvPr/>
            </p:nvSpPr>
            <p:spPr>
              <a:xfrm>
                <a:off x="1330658" y="2383621"/>
                <a:ext cx="58214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i="1">
                              <a:latin typeface="Cambria Math"/>
                            </a:rPr>
                            <m:t>𝐻</m:t>
                          </m:r>
                        </m:e>
                        <m:sub/>
                      </m:sSub>
                    </m:oMath>
                  </m:oMathPara>
                </a14:m>
                <a:endParaRPr lang="en-US" dirty="0"/>
              </a:p>
            </p:txBody>
          </p:sp>
        </mc:Choice>
        <mc:Fallback xmlns="">
          <p:sp>
            <p:nvSpPr>
              <p:cNvPr id="39" name="Rectangle 38"/>
              <p:cNvSpPr>
                <a:spLocks noRot="1" noChangeAspect="1" noMove="1" noResize="1" noEditPoints="1" noAdjustHandles="1" noChangeArrowheads="1" noChangeShapeType="1" noTextEdit="1"/>
              </p:cNvSpPr>
              <p:nvPr/>
            </p:nvSpPr>
            <p:spPr>
              <a:xfrm>
                <a:off x="1330658" y="2383621"/>
                <a:ext cx="582146" cy="369332"/>
              </a:xfrm>
              <a:prstGeom prst="rect">
                <a:avLst/>
              </a:prstGeom>
              <a:blipFill rotWithShape="1">
                <a:blip r:embed="rId15"/>
                <a:stretch>
                  <a:fillRect/>
                </a:stretch>
              </a:blipFill>
            </p:spPr>
            <p:txBody>
              <a:bodyPr/>
              <a:lstStyle/>
              <a:p>
                <a:r>
                  <a:rPr lang="en-US">
                    <a:noFill/>
                  </a:rPr>
                  <a:t> </a:t>
                </a:r>
              </a:p>
            </p:txBody>
          </p:sp>
        </mc:Fallback>
      </mc:AlternateContent>
      <p:graphicFrame>
        <p:nvGraphicFramePr>
          <p:cNvPr id="40" name="Object 39"/>
          <p:cNvGraphicFramePr>
            <a:graphicFrameLocks noChangeAspect="1"/>
          </p:cNvGraphicFramePr>
          <p:nvPr>
            <p:extLst>
              <p:ext uri="{D42A27DB-BD31-4B8C-83A1-F6EECF244321}">
                <p14:modId xmlns:p14="http://schemas.microsoft.com/office/powerpoint/2010/main" val="4287322696"/>
              </p:ext>
            </p:extLst>
          </p:nvPr>
        </p:nvGraphicFramePr>
        <p:xfrm>
          <a:off x="2113329" y="2286782"/>
          <a:ext cx="665162" cy="587375"/>
        </p:xfrm>
        <a:graphic>
          <a:graphicData uri="http://schemas.openxmlformats.org/presentationml/2006/ole">
            <mc:AlternateContent xmlns:mc="http://schemas.openxmlformats.org/markup-compatibility/2006">
              <mc:Choice xmlns:v="urn:schemas-microsoft-com:vml" Requires="v">
                <p:oleObj spid="_x0000_s74271" name="Equation" r:id="rId16" imgW="266400" imgH="228600" progId="Equation.3">
                  <p:embed/>
                </p:oleObj>
              </mc:Choice>
              <mc:Fallback>
                <p:oleObj name="Equation" r:id="rId16" imgW="266400" imgH="228600" progId="Equation.3">
                  <p:embed/>
                  <p:pic>
                    <p:nvPicPr>
                      <p:cNvPr id="0" name="Object 30"/>
                      <p:cNvPicPr>
                        <a:picLocks noChangeAspect="1" noChangeArrowheads="1"/>
                      </p:cNvPicPr>
                      <p:nvPr/>
                    </p:nvPicPr>
                    <p:blipFill>
                      <a:blip r:embed="rId17"/>
                      <a:srcRect/>
                      <a:stretch>
                        <a:fillRect/>
                      </a:stretch>
                    </p:blipFill>
                    <p:spPr bwMode="auto">
                      <a:xfrm>
                        <a:off x="2113329" y="2286782"/>
                        <a:ext cx="665162" cy="587375"/>
                      </a:xfrm>
                      <a:prstGeom prst="rect">
                        <a:avLst/>
                      </a:prstGeom>
                      <a:noFill/>
                      <a:ln>
                        <a:noFill/>
                      </a:ln>
                    </p:spPr>
                  </p:pic>
                </p:oleObj>
              </mc:Fallback>
            </mc:AlternateContent>
          </a:graphicData>
        </a:graphic>
      </p:graphicFrame>
      <p:sp>
        <p:nvSpPr>
          <p:cNvPr id="51" name="TextBox 50"/>
          <p:cNvSpPr txBox="1"/>
          <p:nvPr/>
        </p:nvSpPr>
        <p:spPr>
          <a:xfrm>
            <a:off x="2885077" y="1677118"/>
            <a:ext cx="2133600" cy="369332"/>
          </a:xfrm>
          <a:prstGeom prst="rect">
            <a:avLst/>
          </a:prstGeom>
          <a:noFill/>
        </p:spPr>
        <p:txBody>
          <a:bodyPr wrap="square" rtlCol="0">
            <a:spAutoFit/>
          </a:bodyPr>
          <a:lstStyle/>
          <a:p>
            <a:pPr algn="ctr"/>
            <a:r>
              <a:rPr lang="en-US" dirty="0" smtClean="0"/>
              <a:t>On-site energy</a:t>
            </a:r>
            <a:endParaRPr lang="en-US" dirty="0"/>
          </a:p>
        </p:txBody>
      </p:sp>
      <p:sp>
        <p:nvSpPr>
          <p:cNvPr id="52" name="TextBox 51"/>
          <p:cNvSpPr txBox="1"/>
          <p:nvPr/>
        </p:nvSpPr>
        <p:spPr>
          <a:xfrm>
            <a:off x="2900911" y="2383621"/>
            <a:ext cx="2133600" cy="369332"/>
          </a:xfrm>
          <a:prstGeom prst="rect">
            <a:avLst/>
          </a:prstGeom>
          <a:noFill/>
        </p:spPr>
        <p:txBody>
          <a:bodyPr wrap="square" rtlCol="0">
            <a:spAutoFit/>
          </a:bodyPr>
          <a:lstStyle/>
          <a:p>
            <a:r>
              <a:rPr lang="en-US" dirty="0" smtClean="0"/>
              <a:t>Two center Integral</a:t>
            </a:r>
            <a:endParaRPr lang="en-US" dirty="0"/>
          </a:p>
        </p:txBody>
      </p:sp>
      <p:cxnSp>
        <p:nvCxnSpPr>
          <p:cNvPr id="54" name="Straight Arrow Connector 53"/>
          <p:cNvCxnSpPr/>
          <p:nvPr/>
        </p:nvCxnSpPr>
        <p:spPr>
          <a:xfrm>
            <a:off x="2573218" y="1878402"/>
            <a:ext cx="3429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2571239" y="2551790"/>
            <a:ext cx="3429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6" name="Rounded Rectangle 55"/>
          <p:cNvSpPr/>
          <p:nvPr/>
        </p:nvSpPr>
        <p:spPr>
          <a:xfrm>
            <a:off x="87617" y="2986644"/>
            <a:ext cx="4680519" cy="498261"/>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r>
              <a:rPr lang="en-US" dirty="0" smtClean="0">
                <a:solidFill>
                  <a:schemeClr val="tx1"/>
                </a:solidFill>
                <a:latin typeface="Arial"/>
              </a:rPr>
              <a:t>First Moment </a:t>
            </a:r>
            <a:r>
              <a:rPr lang="en-US" dirty="0" smtClean="0">
                <a:solidFill>
                  <a:schemeClr val="tx1"/>
                </a:solidFill>
                <a:latin typeface="Arial"/>
                <a:sym typeface="Wingdings"/>
              </a:rPr>
              <a:t> </a:t>
            </a:r>
            <a:r>
              <a:rPr lang="en-US" dirty="0" smtClean="0">
                <a:solidFill>
                  <a:schemeClr val="tx1"/>
                </a:solidFill>
                <a:latin typeface="Arial"/>
              </a:rPr>
              <a:t>Paths of length 1 hop</a:t>
            </a:r>
            <a:endParaRPr lang="en-US" b="1" dirty="0">
              <a:solidFill>
                <a:schemeClr val="tx1"/>
              </a:solidFill>
              <a:latin typeface="Arial"/>
            </a:endParaRPr>
          </a:p>
        </p:txBody>
      </p:sp>
      <p:sp>
        <p:nvSpPr>
          <p:cNvPr id="57" name="Rounded Rectangle 56"/>
          <p:cNvSpPr/>
          <p:nvPr/>
        </p:nvSpPr>
        <p:spPr>
          <a:xfrm>
            <a:off x="-124823" y="5956619"/>
            <a:ext cx="5562600" cy="498261"/>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r>
              <a:rPr lang="en-US" dirty="0" smtClean="0">
                <a:solidFill>
                  <a:schemeClr val="tx1"/>
                </a:solidFill>
                <a:latin typeface="Arial"/>
              </a:rPr>
              <a:t>Second Moment </a:t>
            </a:r>
            <a:r>
              <a:rPr lang="en-US" dirty="0" smtClean="0">
                <a:solidFill>
                  <a:schemeClr val="tx1"/>
                </a:solidFill>
                <a:latin typeface="Arial"/>
                <a:sym typeface="Wingdings"/>
              </a:rPr>
              <a:t> Sum of </a:t>
            </a:r>
            <a:r>
              <a:rPr lang="en-US" dirty="0" smtClean="0">
                <a:solidFill>
                  <a:schemeClr val="tx1"/>
                </a:solidFill>
                <a:latin typeface="Arial"/>
              </a:rPr>
              <a:t>Paths of length 2 hops</a:t>
            </a:r>
            <a:endParaRPr lang="en-US" b="1" dirty="0">
              <a:solidFill>
                <a:schemeClr val="tx1"/>
              </a:solidFill>
              <a:latin typeface="Arial"/>
            </a:endParaRPr>
          </a:p>
        </p:txBody>
      </p:sp>
      <p:sp>
        <p:nvSpPr>
          <p:cNvPr id="58" name="Down Arrow 57"/>
          <p:cNvSpPr/>
          <p:nvPr/>
        </p:nvSpPr>
        <p:spPr>
          <a:xfrm>
            <a:off x="6553200" y="6096000"/>
            <a:ext cx="158671" cy="228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ounded Rectangle 58"/>
          <p:cNvSpPr/>
          <p:nvPr/>
        </p:nvSpPr>
        <p:spPr>
          <a:xfrm>
            <a:off x="4692425" y="6210300"/>
            <a:ext cx="4451575" cy="851219"/>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C00000"/>
                </a:solidFill>
              </a:rPr>
              <a:t>Repeat for different interatomic distances</a:t>
            </a:r>
            <a:endParaRPr lang="en-US" dirty="0">
              <a:solidFill>
                <a:srgbClr val="C00000"/>
              </a:solidFill>
            </a:endParaRPr>
          </a:p>
        </p:txBody>
      </p:sp>
      <p:sp>
        <p:nvSpPr>
          <p:cNvPr id="41" name="Slide Number Placeholder 2"/>
          <p:cNvSpPr txBox="1">
            <a:spLocks/>
          </p:cNvSpPr>
          <p:nvPr/>
        </p:nvSpPr>
        <p:spPr>
          <a:xfrm>
            <a:off x="1021664" y="6513671"/>
            <a:ext cx="533400" cy="24447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56C026-86B1-4591-95D2-66DC0082D902}" type="slidenum">
              <a:rPr lang="en-US" altLang="ko-KR" smtClean="0"/>
              <a:pPr>
                <a:defRPr/>
              </a:pPr>
              <a:t>30</a:t>
            </a:fld>
            <a:endParaRPr lang="en-US" altLang="ko-KR" dirty="0"/>
          </a:p>
        </p:txBody>
      </p:sp>
    </p:spTree>
    <p:extLst>
      <p:ext uri="{BB962C8B-B14F-4D97-AF65-F5344CB8AC3E}">
        <p14:creationId xmlns:p14="http://schemas.microsoft.com/office/powerpoint/2010/main" val="242735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animBg="1"/>
      <p:bldP spid="23" grpId="0" animBg="1"/>
      <p:bldP spid="33" grpId="0"/>
      <p:bldP spid="34" grpId="0" animBg="1"/>
      <p:bldP spid="35" grpId="0" animBg="1"/>
      <p:bldP spid="36" grpId="0"/>
      <p:bldP spid="37" grpId="0" animBg="1"/>
      <p:bldP spid="38" grpId="0" animBg="1"/>
      <p:bldP spid="39" grpId="0"/>
      <p:bldP spid="51" grpId="0"/>
      <p:bldP spid="52" grpId="0"/>
      <p:bldP spid="56" grpId="0"/>
      <p:bldP spid="57" grpId="0"/>
      <p:bldP spid="58" grpId="0" animBg="1"/>
      <p:bldP spid="5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novel mapping algorithm from DFT </a:t>
            </a:r>
            <a:r>
              <a:rPr lang="en-US" smtClean="0">
                <a:sym typeface="Wingdings" pitchFamily="2" charset="2"/>
              </a:rPr>
              <a:t> TB</a:t>
            </a:r>
            <a:endParaRPr lang="en-US" dirty="0"/>
          </a:p>
        </p:txBody>
      </p:sp>
      <p:sp>
        <p:nvSpPr>
          <p:cNvPr id="3" name="Alternate Process 2"/>
          <p:cNvSpPr/>
          <p:nvPr/>
        </p:nvSpPr>
        <p:spPr>
          <a:xfrm>
            <a:off x="1632992" y="983405"/>
            <a:ext cx="5760834" cy="612648"/>
          </a:xfrm>
          <a:prstGeom prst="flowChartAlternateProcess">
            <a:avLst/>
          </a:prstGeom>
          <a:solidFill>
            <a:schemeClr val="accent2">
              <a:alpha val="7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Obtain Orbital Resolved LDOS from DFT</a:t>
            </a:r>
            <a:endParaRPr lang="en-US" dirty="0"/>
          </a:p>
        </p:txBody>
      </p:sp>
      <p:cxnSp>
        <p:nvCxnSpPr>
          <p:cNvPr id="5" name="Straight Arrow Connector 4"/>
          <p:cNvCxnSpPr>
            <a:stCxn id="3" idx="2"/>
          </p:cNvCxnSpPr>
          <p:nvPr/>
        </p:nvCxnSpPr>
        <p:spPr>
          <a:xfrm flipH="1">
            <a:off x="4498291" y="1596053"/>
            <a:ext cx="15118" cy="6112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Alternate Process 6"/>
          <p:cNvSpPr/>
          <p:nvPr/>
        </p:nvSpPr>
        <p:spPr>
          <a:xfrm>
            <a:off x="1632992" y="2207259"/>
            <a:ext cx="5760834" cy="612648"/>
          </a:xfrm>
          <a:prstGeom prst="flowChartAlternateProcess">
            <a:avLst/>
          </a:prstGeom>
          <a:solidFill>
            <a:schemeClr val="accent2">
              <a:alpha val="7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Calculate ‘</a:t>
            </a:r>
            <a:r>
              <a:rPr lang="en-US" dirty="0" err="1" smtClean="0"/>
              <a:t>n’th</a:t>
            </a:r>
            <a:r>
              <a:rPr lang="en-US" dirty="0" smtClean="0"/>
              <a:t> </a:t>
            </a:r>
            <a:r>
              <a:rPr lang="en-US" dirty="0"/>
              <a:t>e</a:t>
            </a:r>
            <a:r>
              <a:rPr lang="en-US" dirty="0" smtClean="0"/>
              <a:t>nergy moment of this DOS</a:t>
            </a:r>
            <a:endParaRPr lang="en-US" dirty="0"/>
          </a:p>
        </p:txBody>
      </p:sp>
      <p:cxnSp>
        <p:nvCxnSpPr>
          <p:cNvPr id="8" name="Straight Arrow Connector 7"/>
          <p:cNvCxnSpPr/>
          <p:nvPr/>
        </p:nvCxnSpPr>
        <p:spPr>
          <a:xfrm>
            <a:off x="4498289" y="2819907"/>
            <a:ext cx="0" cy="6112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Alternate Process 8"/>
          <p:cNvSpPr/>
          <p:nvPr/>
        </p:nvSpPr>
        <p:spPr>
          <a:xfrm>
            <a:off x="1632992" y="3492308"/>
            <a:ext cx="5760834" cy="740792"/>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Compute all possible closed paths of length ‘n’</a:t>
            </a:r>
            <a:endParaRPr lang="en-US" dirty="0"/>
          </a:p>
        </p:txBody>
      </p:sp>
      <p:cxnSp>
        <p:nvCxnSpPr>
          <p:cNvPr id="10" name="Straight Arrow Connector 9"/>
          <p:cNvCxnSpPr/>
          <p:nvPr/>
        </p:nvCxnSpPr>
        <p:spPr>
          <a:xfrm>
            <a:off x="4476806" y="4233100"/>
            <a:ext cx="0" cy="6112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Alternate Process 10"/>
          <p:cNvSpPr/>
          <p:nvPr/>
        </p:nvSpPr>
        <p:spPr>
          <a:xfrm>
            <a:off x="1632992" y="4997539"/>
            <a:ext cx="5760834" cy="1021556"/>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spAutoFit/>
          </a:bodyPr>
          <a:lstStyle/>
          <a:p>
            <a:pPr algn="ctr"/>
            <a:r>
              <a:rPr lang="en-US" dirty="0" smtClean="0"/>
              <a:t>Perform symbolic Hamiltonian parameter multiplication corresponding to path to obtain non-linear equation for nth moment</a:t>
            </a:r>
            <a:endParaRPr lang="en-US" dirty="0"/>
          </a:p>
        </p:txBody>
      </p:sp>
      <p:sp>
        <p:nvSpPr>
          <p:cNvPr id="14" name="Diamond 13"/>
          <p:cNvSpPr/>
          <p:nvPr/>
        </p:nvSpPr>
        <p:spPr>
          <a:xfrm>
            <a:off x="7393826" y="4110050"/>
            <a:ext cx="1750174" cy="1468512"/>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Eq. sufficient?</a:t>
            </a:r>
            <a:endParaRPr lang="en-US" sz="1200" dirty="0"/>
          </a:p>
        </p:txBody>
      </p:sp>
      <p:cxnSp>
        <p:nvCxnSpPr>
          <p:cNvPr id="16" name="Straight Arrow Connector 15"/>
          <p:cNvCxnSpPr>
            <a:endCxn id="14" idx="2"/>
          </p:cNvCxnSpPr>
          <p:nvPr/>
        </p:nvCxnSpPr>
        <p:spPr>
          <a:xfrm flipV="1">
            <a:off x="8268913" y="5578562"/>
            <a:ext cx="0" cy="2419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393826" y="5805394"/>
            <a:ext cx="875087" cy="15119"/>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7393826" y="1201596"/>
            <a:ext cx="87508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8251903" y="1196915"/>
            <a:ext cx="0" cy="2913135"/>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620630" y="3295771"/>
            <a:ext cx="514090" cy="369332"/>
          </a:xfrm>
          <a:prstGeom prst="rect">
            <a:avLst/>
          </a:prstGeom>
          <a:noFill/>
        </p:spPr>
        <p:txBody>
          <a:bodyPr wrap="square" rtlCol="0">
            <a:spAutoFit/>
          </a:bodyPr>
          <a:lstStyle/>
          <a:p>
            <a:r>
              <a:rPr lang="en-US" dirty="0" smtClean="0"/>
              <a:t>No</a:t>
            </a:r>
            <a:endParaRPr lang="en-US" dirty="0"/>
          </a:p>
        </p:txBody>
      </p:sp>
      <p:sp>
        <p:nvSpPr>
          <p:cNvPr id="28" name="TextBox 27"/>
          <p:cNvSpPr txBox="1"/>
          <p:nvPr/>
        </p:nvSpPr>
        <p:spPr>
          <a:xfrm>
            <a:off x="8498804" y="5375590"/>
            <a:ext cx="769937" cy="369332"/>
          </a:xfrm>
          <a:prstGeom prst="rect">
            <a:avLst/>
          </a:prstGeom>
          <a:noFill/>
        </p:spPr>
        <p:txBody>
          <a:bodyPr wrap="square" rtlCol="0">
            <a:spAutoFit/>
          </a:bodyPr>
          <a:lstStyle/>
          <a:p>
            <a:r>
              <a:rPr lang="en-US" dirty="0" smtClean="0"/>
              <a:t>Yes</a:t>
            </a:r>
            <a:endParaRPr lang="en-US" dirty="0"/>
          </a:p>
        </p:txBody>
      </p:sp>
      <p:cxnSp>
        <p:nvCxnSpPr>
          <p:cNvPr id="30" name="Straight Connector 29"/>
          <p:cNvCxnSpPr/>
          <p:nvPr/>
        </p:nvCxnSpPr>
        <p:spPr>
          <a:xfrm>
            <a:off x="8878888" y="5109956"/>
            <a:ext cx="0" cy="1330403"/>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a:off x="7062375" y="6440359"/>
            <a:ext cx="180258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4" name="Rounded Rectangle 33"/>
          <p:cNvSpPr/>
          <p:nvPr/>
        </p:nvSpPr>
        <p:spPr>
          <a:xfrm>
            <a:off x="3810000" y="6133270"/>
            <a:ext cx="3146218" cy="61417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Solve ‘N’ non-linear equations to get parameters</a:t>
            </a:r>
            <a:endParaRPr lang="en-US" dirty="0"/>
          </a:p>
        </p:txBody>
      </p:sp>
      <p:sp>
        <p:nvSpPr>
          <p:cNvPr id="35" name="TextBox 34"/>
          <p:cNvSpPr txBox="1"/>
          <p:nvPr/>
        </p:nvSpPr>
        <p:spPr>
          <a:xfrm>
            <a:off x="246713" y="1605778"/>
            <a:ext cx="967699" cy="369332"/>
          </a:xfrm>
          <a:prstGeom prst="rect">
            <a:avLst/>
          </a:prstGeom>
          <a:noFill/>
        </p:spPr>
        <p:txBody>
          <a:bodyPr wrap="square" rtlCol="0">
            <a:spAutoFit/>
          </a:bodyPr>
          <a:lstStyle/>
          <a:p>
            <a:pPr algn="ctr"/>
            <a:r>
              <a:rPr lang="en-US" dirty="0" smtClean="0"/>
              <a:t>DFT</a:t>
            </a:r>
            <a:endParaRPr lang="en-US" dirty="0"/>
          </a:p>
        </p:txBody>
      </p:sp>
      <p:cxnSp>
        <p:nvCxnSpPr>
          <p:cNvPr id="37" name="Straight Connector 36"/>
          <p:cNvCxnSpPr/>
          <p:nvPr/>
        </p:nvCxnSpPr>
        <p:spPr>
          <a:xfrm>
            <a:off x="982819" y="1814186"/>
            <a:ext cx="45360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436428" y="1201596"/>
            <a:ext cx="0" cy="1323147"/>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1436428" y="1196915"/>
            <a:ext cx="19656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1436428" y="2524743"/>
            <a:ext cx="19656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0" y="4171798"/>
            <a:ext cx="1436427" cy="646331"/>
          </a:xfrm>
          <a:prstGeom prst="rect">
            <a:avLst/>
          </a:prstGeom>
          <a:noFill/>
        </p:spPr>
        <p:txBody>
          <a:bodyPr wrap="square" rtlCol="0">
            <a:spAutoFit/>
          </a:bodyPr>
          <a:lstStyle/>
          <a:p>
            <a:pPr algn="ctr"/>
            <a:r>
              <a:rPr lang="en-US" dirty="0" smtClean="0"/>
              <a:t>TB</a:t>
            </a:r>
          </a:p>
          <a:p>
            <a:pPr algn="ctr"/>
            <a:r>
              <a:rPr lang="en-US" dirty="0" smtClean="0"/>
              <a:t>Mapping</a:t>
            </a:r>
            <a:endParaRPr lang="en-US" dirty="0"/>
          </a:p>
        </p:txBody>
      </p:sp>
      <p:cxnSp>
        <p:nvCxnSpPr>
          <p:cNvPr id="50" name="Straight Connector 49"/>
          <p:cNvCxnSpPr/>
          <p:nvPr/>
        </p:nvCxnSpPr>
        <p:spPr>
          <a:xfrm>
            <a:off x="982818" y="4521564"/>
            <a:ext cx="45360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1436427" y="3908975"/>
            <a:ext cx="0" cy="2727921"/>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1436427" y="3904293"/>
            <a:ext cx="19656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1436427" y="5232121"/>
            <a:ext cx="19656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1441216" y="6624214"/>
            <a:ext cx="224813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Slide Number Placeholder 2"/>
          <p:cNvSpPr txBox="1">
            <a:spLocks/>
          </p:cNvSpPr>
          <p:nvPr/>
        </p:nvSpPr>
        <p:spPr>
          <a:xfrm>
            <a:off x="7924800" y="6497638"/>
            <a:ext cx="533400" cy="24447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56C026-86B1-4591-95D2-66DC0082D902}" type="slidenum">
              <a:rPr lang="en-US" altLang="ko-KR" smtClean="0"/>
              <a:pPr>
                <a:defRPr/>
              </a:pPr>
              <a:t>31</a:t>
            </a:fld>
            <a:endParaRPr lang="en-US" altLang="ko-KR" dirty="0"/>
          </a:p>
        </p:txBody>
      </p:sp>
    </p:spTree>
    <p:extLst>
      <p:ext uri="{BB962C8B-B14F-4D97-AF65-F5344CB8AC3E}">
        <p14:creationId xmlns:p14="http://schemas.microsoft.com/office/powerpoint/2010/main" val="32387504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Variation of on-site elements with strain</a:t>
            </a:r>
            <a:endParaRPr lang="en-US" dirty="0"/>
          </a:p>
        </p:txBody>
      </p:sp>
      <p:pic>
        <p:nvPicPr>
          <p:cNvPr id="7" name="Picture 6"/>
          <p:cNvPicPr>
            <a:picLocks noChangeAspect="1"/>
          </p:cNvPicPr>
          <p:nvPr/>
        </p:nvPicPr>
        <p:blipFill>
          <a:blip r:embed="rId4"/>
          <a:stretch>
            <a:fillRect/>
          </a:stretch>
        </p:blipFill>
        <p:spPr>
          <a:xfrm>
            <a:off x="5248894" y="1769177"/>
            <a:ext cx="4114800" cy="3374323"/>
          </a:xfrm>
          <a:prstGeom prst="rect">
            <a:avLst/>
          </a:prstGeom>
        </p:spPr>
      </p:pic>
      <p:sp>
        <p:nvSpPr>
          <p:cNvPr id="8" name="TextBox 7"/>
          <p:cNvSpPr txBox="1"/>
          <p:nvPr/>
        </p:nvSpPr>
        <p:spPr>
          <a:xfrm>
            <a:off x="5257800" y="5410200"/>
            <a:ext cx="3733800" cy="646331"/>
          </a:xfrm>
          <a:prstGeom prst="rect">
            <a:avLst/>
          </a:prstGeom>
          <a:noFill/>
        </p:spPr>
        <p:txBody>
          <a:bodyPr wrap="square" rtlCol="0">
            <a:spAutoFit/>
          </a:bodyPr>
          <a:lstStyle/>
          <a:p>
            <a:pPr algn="ctr"/>
            <a:r>
              <a:rPr lang="en-US" dirty="0" smtClean="0"/>
              <a:t>Solid lines – DFT 1</a:t>
            </a:r>
            <a:r>
              <a:rPr lang="en-US" baseline="30000" dirty="0" smtClean="0"/>
              <a:t>st</a:t>
            </a:r>
            <a:r>
              <a:rPr lang="en-US" dirty="0" smtClean="0"/>
              <a:t> moments. Dotted lines – fits</a:t>
            </a:r>
            <a:endParaRPr lang="en-US" dirty="0"/>
          </a:p>
        </p:txBody>
      </p:sp>
      <p:cxnSp>
        <p:nvCxnSpPr>
          <p:cNvPr id="16" name="Straight Arrow Connector 15"/>
          <p:cNvCxnSpPr/>
          <p:nvPr/>
        </p:nvCxnSpPr>
        <p:spPr>
          <a:xfrm>
            <a:off x="2335483" y="1600200"/>
            <a:ext cx="0" cy="533400"/>
          </a:xfrm>
          <a:prstGeom prst="straightConnector1">
            <a:avLst/>
          </a:prstGeom>
          <a:ln w="571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Rounded Rectangle 17"/>
          <p:cNvSpPr/>
          <p:nvPr/>
        </p:nvSpPr>
        <p:spPr>
          <a:xfrm>
            <a:off x="-228600" y="914400"/>
            <a:ext cx="7353300" cy="6096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On-site elements  = 1</a:t>
            </a:r>
            <a:r>
              <a:rPr lang="en-US" baseline="30000" dirty="0" smtClean="0">
                <a:solidFill>
                  <a:schemeClr val="tx1"/>
                </a:solidFill>
              </a:rPr>
              <a:t>st</a:t>
            </a:r>
            <a:r>
              <a:rPr lang="en-US" dirty="0" smtClean="0">
                <a:solidFill>
                  <a:schemeClr val="tx1"/>
                </a:solidFill>
              </a:rPr>
              <a:t> moment of momentum-resolved LDOS</a:t>
            </a:r>
            <a:endParaRPr lang="en-US" dirty="0">
              <a:solidFill>
                <a:schemeClr val="tx1"/>
              </a:solidFill>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3285168340"/>
              </p:ext>
            </p:extLst>
          </p:nvPr>
        </p:nvGraphicFramePr>
        <p:xfrm>
          <a:off x="53181" y="2983675"/>
          <a:ext cx="5456238" cy="1158875"/>
        </p:xfrm>
        <a:graphic>
          <a:graphicData uri="http://schemas.openxmlformats.org/presentationml/2006/ole">
            <mc:AlternateContent xmlns:mc="http://schemas.openxmlformats.org/markup-compatibility/2006">
              <mc:Choice xmlns:v="urn:schemas-microsoft-com:vml" Requires="v">
                <p:oleObj spid="_x0000_s83022" name="Equation" r:id="rId5" imgW="2286000" imgH="457200" progId="Equation.3">
                  <p:embed/>
                </p:oleObj>
              </mc:Choice>
              <mc:Fallback>
                <p:oleObj name="Equation" r:id="rId5" imgW="2286000" imgH="457200" progId="Equation.3">
                  <p:embed/>
                  <p:pic>
                    <p:nvPicPr>
                      <p:cNvPr id="0" name="Object 4"/>
                      <p:cNvPicPr>
                        <a:picLocks noChangeAspect="1" noChangeArrowheads="1"/>
                      </p:cNvPicPr>
                      <p:nvPr/>
                    </p:nvPicPr>
                    <p:blipFill>
                      <a:blip r:embed="rId6"/>
                      <a:srcRect/>
                      <a:stretch>
                        <a:fillRect/>
                      </a:stretch>
                    </p:blipFill>
                    <p:spPr bwMode="auto">
                      <a:xfrm>
                        <a:off x="53181" y="2983675"/>
                        <a:ext cx="5456238"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5" name="Straight Arrow Connector 24"/>
          <p:cNvCxnSpPr/>
          <p:nvPr/>
        </p:nvCxnSpPr>
        <p:spPr>
          <a:xfrm>
            <a:off x="2286000" y="4114800"/>
            <a:ext cx="0" cy="533400"/>
          </a:xfrm>
          <a:prstGeom prst="straightConnector1">
            <a:avLst/>
          </a:prstGeom>
          <a:ln w="571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6" name="Rounded Rectangle 25"/>
          <p:cNvSpPr/>
          <p:nvPr/>
        </p:nvSpPr>
        <p:spPr>
          <a:xfrm>
            <a:off x="-152400" y="4724400"/>
            <a:ext cx="5524500" cy="6096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Instead of ad-hoc expressions assumed in literature, expression for variation is derived </a:t>
            </a:r>
            <a:endParaRPr lang="en-US" dirty="0">
              <a:solidFill>
                <a:srgbClr val="FF0000"/>
              </a:solidFill>
            </a:endParaRPr>
          </a:p>
        </p:txBody>
      </p:sp>
      <p:sp>
        <p:nvSpPr>
          <p:cNvPr id="27" name="TextBox 26"/>
          <p:cNvSpPr txBox="1"/>
          <p:nvPr/>
        </p:nvSpPr>
        <p:spPr>
          <a:xfrm>
            <a:off x="8001000" y="2057400"/>
            <a:ext cx="685800" cy="369332"/>
          </a:xfrm>
          <a:prstGeom prst="rect">
            <a:avLst/>
          </a:prstGeom>
          <a:noFill/>
        </p:spPr>
        <p:txBody>
          <a:bodyPr wrap="square" rtlCol="0">
            <a:spAutoFit/>
          </a:bodyPr>
          <a:lstStyle/>
          <a:p>
            <a:r>
              <a:rPr lang="en-US" dirty="0" smtClean="0"/>
              <a:t>Cu</a:t>
            </a:r>
            <a:endParaRPr lang="en-US" dirty="0"/>
          </a:p>
        </p:txBody>
      </p:sp>
      <p:sp>
        <p:nvSpPr>
          <p:cNvPr id="28" name="Rectangle 27"/>
          <p:cNvSpPr/>
          <p:nvPr/>
        </p:nvSpPr>
        <p:spPr>
          <a:xfrm>
            <a:off x="979714" y="6076125"/>
            <a:ext cx="7696200" cy="646331"/>
          </a:xfrm>
          <a:prstGeom prst="rect">
            <a:avLst/>
          </a:prstGeom>
        </p:spPr>
        <p:txBody>
          <a:bodyPr wrap="square">
            <a:spAutoFit/>
          </a:bodyPr>
          <a:lstStyle/>
          <a:p>
            <a:pPr algn="just"/>
            <a:r>
              <a:rPr lang="en-US" sz="1200" i="1" dirty="0"/>
              <a:t>An Environment-dependent Semi-Empirical Tight Binding Model Suitable For Electron Transport In Bulk Metals, Metal Alloys, Metallic Interfaces And Metallic </a:t>
            </a:r>
            <a:r>
              <a:rPr lang="en-US" sz="1200" i="1" dirty="0" smtClean="0"/>
              <a:t>Nanostructures – G. </a:t>
            </a:r>
            <a:r>
              <a:rPr lang="en-US" sz="1200" i="1" dirty="0" err="1" smtClean="0"/>
              <a:t>Hegde</a:t>
            </a:r>
            <a:r>
              <a:rPr lang="en-US" sz="1200" i="1" dirty="0" smtClean="0"/>
              <a:t>, M. </a:t>
            </a:r>
            <a:r>
              <a:rPr lang="en-US" sz="1200" i="1" dirty="0" err="1" smtClean="0"/>
              <a:t>Povolotskyi</a:t>
            </a:r>
            <a:r>
              <a:rPr lang="en-US" sz="1200" i="1" dirty="0" smtClean="0"/>
              <a:t>, T. </a:t>
            </a:r>
            <a:r>
              <a:rPr lang="en-US" sz="1200" i="1" dirty="0" err="1" smtClean="0"/>
              <a:t>Kubis</a:t>
            </a:r>
            <a:r>
              <a:rPr lang="en-US" sz="1200" i="1" dirty="0" smtClean="0"/>
              <a:t>, T. Boykin, G. </a:t>
            </a:r>
            <a:r>
              <a:rPr lang="en-US" sz="1200" i="1" dirty="0" err="1" smtClean="0"/>
              <a:t>Klimeck</a:t>
            </a:r>
            <a:r>
              <a:rPr lang="en-US" sz="1200" i="1" dirty="0" smtClean="0"/>
              <a:t> – In preparation</a:t>
            </a:r>
            <a:endParaRPr lang="en-US" sz="1200" i="1" dirty="0"/>
          </a:p>
        </p:txBody>
      </p:sp>
      <p:sp>
        <p:nvSpPr>
          <p:cNvPr id="12" name="Rounded Rectangle 11"/>
          <p:cNvSpPr/>
          <p:nvPr/>
        </p:nvSpPr>
        <p:spPr>
          <a:xfrm>
            <a:off x="-228600" y="2133600"/>
            <a:ext cx="6019800" cy="6096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Find 1</a:t>
            </a:r>
            <a:r>
              <a:rPr lang="en-US" baseline="30000" dirty="0" smtClean="0">
                <a:solidFill>
                  <a:schemeClr val="tx1"/>
                </a:solidFill>
              </a:rPr>
              <a:t>st</a:t>
            </a:r>
            <a:r>
              <a:rPr lang="en-US" dirty="0" smtClean="0">
                <a:solidFill>
                  <a:schemeClr val="tx1"/>
                </a:solidFill>
              </a:rPr>
              <a:t> moment for each lattice parameter</a:t>
            </a:r>
            <a:endParaRPr lang="en-US" dirty="0">
              <a:solidFill>
                <a:schemeClr val="tx1"/>
              </a:solidFill>
            </a:endParaRPr>
          </a:p>
        </p:txBody>
      </p:sp>
      <p:cxnSp>
        <p:nvCxnSpPr>
          <p:cNvPr id="13" name="Straight Arrow Connector 12"/>
          <p:cNvCxnSpPr/>
          <p:nvPr/>
        </p:nvCxnSpPr>
        <p:spPr>
          <a:xfrm>
            <a:off x="2331527" y="2716975"/>
            <a:ext cx="0" cy="533400"/>
          </a:xfrm>
          <a:prstGeom prst="straightConnector1">
            <a:avLst/>
          </a:prstGeom>
          <a:ln w="571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Slide Number Placeholder 2"/>
          <p:cNvSpPr txBox="1">
            <a:spLocks/>
          </p:cNvSpPr>
          <p:nvPr/>
        </p:nvSpPr>
        <p:spPr>
          <a:xfrm>
            <a:off x="7924800" y="6497638"/>
            <a:ext cx="533400" cy="24447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56C026-86B1-4591-95D2-66DC0082D902}" type="slidenum">
              <a:rPr lang="en-US" altLang="ko-KR" smtClean="0"/>
              <a:pPr>
                <a:defRPr/>
              </a:pPr>
              <a:t>32</a:t>
            </a:fld>
            <a:endParaRPr lang="en-US" altLang="ko-KR" dirty="0"/>
          </a:p>
        </p:txBody>
      </p:sp>
    </p:spTree>
    <p:extLst>
      <p:ext uri="{BB962C8B-B14F-4D97-AF65-F5344CB8AC3E}">
        <p14:creationId xmlns:p14="http://schemas.microsoft.com/office/powerpoint/2010/main" val="422442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26" grpId="0"/>
      <p:bldP spid="27" grpId="0"/>
      <p:bldP spid="28"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dirty="0"/>
              <a:t>Computational Efficiency </a:t>
            </a:r>
            <a:r>
              <a:rPr lang="en-US" dirty="0"/>
              <a:t>– </a:t>
            </a:r>
            <a:r>
              <a:rPr lang="en-US" dirty="0" smtClean="0"/>
              <a:t>Orthogonal, 1NN, 2NN, </a:t>
            </a:r>
            <a:r>
              <a:rPr lang="en-US" dirty="0" err="1" smtClean="0"/>
              <a:t>s,p,d</a:t>
            </a:r>
            <a:r>
              <a:rPr lang="en-US" dirty="0" smtClean="0"/>
              <a:t> basis</a:t>
            </a:r>
          </a:p>
          <a:p>
            <a:endParaRPr lang="en-US" b="1" dirty="0" smtClean="0"/>
          </a:p>
          <a:p>
            <a:r>
              <a:rPr lang="en-US" b="1" dirty="0"/>
              <a:t>Transferability</a:t>
            </a:r>
            <a:r>
              <a:rPr lang="en-US" dirty="0"/>
              <a:t> – </a:t>
            </a:r>
            <a:r>
              <a:rPr lang="en-US" dirty="0" smtClean="0"/>
              <a:t>Implicit sel</a:t>
            </a:r>
            <a:r>
              <a:rPr lang="en-US" dirty="0" smtClean="0"/>
              <a:t>f-consistency - strain, environment effects are part of model, not correction</a:t>
            </a:r>
            <a:endParaRPr lang="en-US" dirty="0"/>
          </a:p>
          <a:p>
            <a:endParaRPr lang="en-US" b="1" dirty="0"/>
          </a:p>
          <a:p>
            <a:r>
              <a:rPr lang="en-US" b="1" dirty="0" smtClean="0"/>
              <a:t>Transparency</a:t>
            </a:r>
            <a:r>
              <a:rPr lang="en-US" dirty="0" smtClean="0"/>
              <a:t> </a:t>
            </a:r>
            <a:r>
              <a:rPr lang="en-US" dirty="0"/>
              <a:t>– </a:t>
            </a:r>
            <a:r>
              <a:rPr lang="en-US" dirty="0" smtClean="0"/>
              <a:t>Variation of </a:t>
            </a:r>
            <a:r>
              <a:rPr lang="en-US" dirty="0" smtClean="0"/>
              <a:t>semi-empirical parameters obtained from moments of LDOS</a:t>
            </a:r>
          </a:p>
          <a:p>
            <a:endParaRPr lang="en-US" b="1" dirty="0"/>
          </a:p>
          <a:p>
            <a:r>
              <a:rPr lang="en-US" b="1" dirty="0"/>
              <a:t>A</a:t>
            </a:r>
            <a:r>
              <a:rPr lang="en-US" b="1" dirty="0" smtClean="0"/>
              <a:t>ccuracy</a:t>
            </a:r>
            <a:r>
              <a:rPr lang="en-US" dirty="0" smtClean="0"/>
              <a:t> </a:t>
            </a:r>
            <a:r>
              <a:rPr lang="en-US" dirty="0" smtClean="0"/>
              <a:t>– </a:t>
            </a:r>
            <a:r>
              <a:rPr lang="en-US" dirty="0" smtClean="0"/>
              <a:t>Comparable to DFT ??</a:t>
            </a:r>
            <a:endParaRPr lang="en-US" dirty="0" smtClean="0"/>
          </a:p>
        </p:txBody>
      </p:sp>
      <p:sp>
        <p:nvSpPr>
          <p:cNvPr id="3" name="Title 2"/>
          <p:cNvSpPr>
            <a:spLocks noGrp="1"/>
          </p:cNvSpPr>
          <p:nvPr>
            <p:ph type="title"/>
          </p:nvPr>
        </p:nvSpPr>
        <p:spPr>
          <a:xfrm>
            <a:off x="2057400" y="152400"/>
            <a:ext cx="6821488" cy="520700"/>
          </a:xfrm>
        </p:spPr>
        <p:txBody>
          <a:bodyPr/>
          <a:lstStyle/>
          <a:p>
            <a:r>
              <a:rPr lang="en-US" dirty="0" smtClean="0"/>
              <a:t>Recap – Key features of new model</a:t>
            </a:r>
            <a:endParaRPr lang="en-US" dirty="0"/>
          </a:p>
        </p:txBody>
      </p:sp>
      <p:sp>
        <p:nvSpPr>
          <p:cNvPr id="6" name="Slide Number Placeholder 2"/>
          <p:cNvSpPr txBox="1">
            <a:spLocks/>
          </p:cNvSpPr>
          <p:nvPr/>
        </p:nvSpPr>
        <p:spPr>
          <a:xfrm>
            <a:off x="7924800" y="6497638"/>
            <a:ext cx="533400" cy="24447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56C026-86B1-4591-95D2-66DC0082D902}" type="slidenum">
              <a:rPr lang="en-US" altLang="ko-KR" smtClean="0"/>
              <a:pPr>
                <a:defRPr/>
              </a:pPr>
              <a:t>33</a:t>
            </a:fld>
            <a:endParaRPr lang="en-US" altLang="ko-KR" dirty="0"/>
          </a:p>
        </p:txBody>
      </p:sp>
    </p:spTree>
    <p:custDataLst>
      <p:tags r:id="rId1"/>
    </p:custDataLst>
    <p:extLst>
      <p:ext uri="{BB962C8B-B14F-4D97-AF65-F5344CB8AC3E}">
        <p14:creationId xmlns:p14="http://schemas.microsoft.com/office/powerpoint/2010/main" val="3470089483"/>
      </p:ext>
    </p:extLst>
  </p:cSld>
  <p:clrMapOvr>
    <a:masterClrMapping/>
  </p:clrMapOvr>
  <p:transition advTm="18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5000" y="152400"/>
            <a:ext cx="6821488" cy="520700"/>
          </a:xfrm>
        </p:spPr>
        <p:txBody>
          <a:bodyPr/>
          <a:lstStyle/>
          <a:p>
            <a:r>
              <a:rPr lang="en-US" dirty="0" smtClean="0"/>
              <a:t>Model Validation versus DFT – bulk FCC metals</a:t>
            </a:r>
            <a:endParaRPr lang="en-US" dirty="0"/>
          </a:p>
        </p:txBody>
      </p:sp>
      <p:sp>
        <p:nvSpPr>
          <p:cNvPr id="12" name="Rounded Rectangle 11"/>
          <p:cNvSpPr/>
          <p:nvPr/>
        </p:nvSpPr>
        <p:spPr>
          <a:xfrm>
            <a:off x="381000" y="5476183"/>
            <a:ext cx="8763990" cy="838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C00000"/>
                </a:solidFill>
              </a:rPr>
              <a:t>Accurate vs. DFT for </a:t>
            </a:r>
            <a:r>
              <a:rPr lang="en-US" dirty="0" smtClean="0">
                <a:solidFill>
                  <a:srgbClr val="C00000"/>
                </a:solidFill>
              </a:rPr>
              <a:t>‘free-electron’ FCC metals within 1NN TB model</a:t>
            </a:r>
            <a:endParaRPr lang="en-US" dirty="0">
              <a:solidFill>
                <a:srgbClr val="C00000"/>
              </a:solidFill>
            </a:endParaRPr>
          </a:p>
        </p:txBody>
      </p:sp>
      <p:sp>
        <p:nvSpPr>
          <p:cNvPr id="13" name="TextBox 12"/>
          <p:cNvSpPr txBox="1"/>
          <p:nvPr/>
        </p:nvSpPr>
        <p:spPr>
          <a:xfrm>
            <a:off x="502920" y="760188"/>
            <a:ext cx="8610600" cy="369332"/>
          </a:xfrm>
          <a:prstGeom prst="rect">
            <a:avLst/>
          </a:prstGeom>
          <a:noFill/>
        </p:spPr>
        <p:txBody>
          <a:bodyPr wrap="square" rtlCol="0">
            <a:spAutoFit/>
          </a:bodyPr>
          <a:lstStyle/>
          <a:p>
            <a:r>
              <a:rPr lang="en-US" dirty="0" smtClean="0"/>
              <a:t>Solid Line – DFT (</a:t>
            </a:r>
            <a:r>
              <a:rPr lang="en-US" dirty="0" smtClean="0"/>
              <a:t>GGA,PBE</a:t>
            </a:r>
            <a:r>
              <a:rPr lang="en-US" dirty="0" smtClean="0"/>
              <a:t>), Dots – New TB model</a:t>
            </a:r>
            <a:endParaRPr lang="en-US" dirty="0"/>
          </a:p>
        </p:txBody>
      </p:sp>
      <p:grpSp>
        <p:nvGrpSpPr>
          <p:cNvPr id="29" name="Group 28"/>
          <p:cNvGrpSpPr/>
          <p:nvPr/>
        </p:nvGrpSpPr>
        <p:grpSpPr>
          <a:xfrm>
            <a:off x="990" y="1276898"/>
            <a:ext cx="9144000" cy="4180549"/>
            <a:chOff x="-11430000" y="894850"/>
            <a:chExt cx="9144000" cy="4180549"/>
          </a:xfrm>
        </p:grpSpPr>
        <p:pic>
          <p:nvPicPr>
            <p:cNvPr id="14" name="Picture 13"/>
            <p:cNvPicPr>
              <a:picLocks noChangeAspect="1"/>
            </p:cNvPicPr>
            <p:nvPr/>
          </p:nvPicPr>
          <p:blipFill>
            <a:blip r:embed="rId2"/>
            <a:stretch>
              <a:fillRect/>
            </a:stretch>
          </p:blipFill>
          <p:spPr>
            <a:xfrm>
              <a:off x="-11430000" y="894850"/>
              <a:ext cx="9144000" cy="4180549"/>
            </a:xfrm>
            <a:prstGeom prst="rect">
              <a:avLst/>
            </a:prstGeom>
          </p:spPr>
        </p:pic>
        <p:sp>
          <p:nvSpPr>
            <p:cNvPr id="15" name="TextBox 14"/>
            <p:cNvSpPr txBox="1"/>
            <p:nvPr/>
          </p:nvSpPr>
          <p:spPr>
            <a:xfrm>
              <a:off x="-5029200" y="2943025"/>
              <a:ext cx="1981200" cy="369332"/>
            </a:xfrm>
            <a:prstGeom prst="rect">
              <a:avLst/>
            </a:prstGeom>
            <a:noFill/>
          </p:spPr>
          <p:txBody>
            <a:bodyPr wrap="square" rtlCol="0">
              <a:spAutoFit/>
            </a:bodyPr>
            <a:lstStyle/>
            <a:p>
              <a:pPr algn="ctr"/>
              <a:r>
                <a:rPr lang="en-US" dirty="0" smtClean="0"/>
                <a:t>Copper (Cu)</a:t>
              </a:r>
              <a:endParaRPr lang="en-US" dirty="0"/>
            </a:p>
          </p:txBody>
        </p:sp>
      </p:grpSp>
      <p:grpSp>
        <p:nvGrpSpPr>
          <p:cNvPr id="28" name="Group 27"/>
          <p:cNvGrpSpPr/>
          <p:nvPr/>
        </p:nvGrpSpPr>
        <p:grpSpPr>
          <a:xfrm>
            <a:off x="36576" y="1286948"/>
            <a:ext cx="10104378" cy="4180944"/>
            <a:chOff x="-8275578" y="3829792"/>
            <a:chExt cx="10104378" cy="4180944"/>
          </a:xfrm>
        </p:grpSpPr>
        <p:pic>
          <p:nvPicPr>
            <p:cNvPr id="17" name="Picture 16"/>
            <p:cNvPicPr>
              <a:picLocks noChangeAspect="1"/>
            </p:cNvPicPr>
            <p:nvPr/>
          </p:nvPicPr>
          <p:blipFill>
            <a:blip r:embed="rId3"/>
            <a:stretch>
              <a:fillRect/>
            </a:stretch>
          </p:blipFill>
          <p:spPr>
            <a:xfrm>
              <a:off x="-8275578" y="3829792"/>
              <a:ext cx="9013194" cy="4180944"/>
            </a:xfrm>
            <a:prstGeom prst="rect">
              <a:avLst/>
            </a:prstGeom>
          </p:spPr>
        </p:pic>
        <p:sp>
          <p:nvSpPr>
            <p:cNvPr id="18" name="TextBox 17"/>
            <p:cNvSpPr txBox="1"/>
            <p:nvPr/>
          </p:nvSpPr>
          <p:spPr>
            <a:xfrm>
              <a:off x="-3276600" y="4842961"/>
              <a:ext cx="5105400" cy="369332"/>
            </a:xfrm>
            <a:prstGeom prst="rect">
              <a:avLst/>
            </a:prstGeom>
            <a:noFill/>
          </p:spPr>
          <p:txBody>
            <a:bodyPr wrap="square" rtlCol="0">
              <a:spAutoFit/>
            </a:bodyPr>
            <a:lstStyle/>
            <a:p>
              <a:pPr algn="ctr"/>
              <a:r>
                <a:rPr lang="en-US" dirty="0" smtClean="0"/>
                <a:t>Gold (Au)</a:t>
              </a:r>
              <a:endParaRPr lang="en-US" dirty="0"/>
            </a:p>
          </p:txBody>
        </p:sp>
      </p:grpSp>
      <p:grpSp>
        <p:nvGrpSpPr>
          <p:cNvPr id="26" name="Group 25"/>
          <p:cNvGrpSpPr/>
          <p:nvPr/>
        </p:nvGrpSpPr>
        <p:grpSpPr>
          <a:xfrm>
            <a:off x="990" y="1129520"/>
            <a:ext cx="9144000" cy="4495800"/>
            <a:chOff x="-5334000" y="1479654"/>
            <a:chExt cx="9144000" cy="4495800"/>
          </a:xfrm>
        </p:grpSpPr>
        <p:pic>
          <p:nvPicPr>
            <p:cNvPr id="20" name="Picture 19"/>
            <p:cNvPicPr>
              <a:picLocks noChangeAspect="1"/>
            </p:cNvPicPr>
            <p:nvPr/>
          </p:nvPicPr>
          <p:blipFill>
            <a:blip r:embed="rId4"/>
            <a:stretch>
              <a:fillRect/>
            </a:stretch>
          </p:blipFill>
          <p:spPr>
            <a:xfrm>
              <a:off x="-5334000" y="1479654"/>
              <a:ext cx="9144000" cy="4495800"/>
            </a:xfrm>
            <a:prstGeom prst="rect">
              <a:avLst/>
            </a:prstGeom>
          </p:spPr>
        </p:pic>
        <p:sp>
          <p:nvSpPr>
            <p:cNvPr id="21" name="TextBox 20"/>
            <p:cNvSpPr txBox="1"/>
            <p:nvPr/>
          </p:nvSpPr>
          <p:spPr>
            <a:xfrm>
              <a:off x="1377557" y="2836091"/>
              <a:ext cx="1981200" cy="369332"/>
            </a:xfrm>
            <a:prstGeom prst="rect">
              <a:avLst/>
            </a:prstGeom>
            <a:noFill/>
          </p:spPr>
          <p:txBody>
            <a:bodyPr wrap="square" rtlCol="0">
              <a:spAutoFit/>
            </a:bodyPr>
            <a:lstStyle/>
            <a:p>
              <a:pPr algn="ctr"/>
              <a:r>
                <a:rPr lang="en-US" dirty="0" smtClean="0"/>
                <a:t>Silver (Ag)</a:t>
              </a:r>
              <a:endParaRPr lang="en-US" dirty="0"/>
            </a:p>
          </p:txBody>
        </p:sp>
      </p:grpSp>
      <p:grpSp>
        <p:nvGrpSpPr>
          <p:cNvPr id="24" name="Group 23"/>
          <p:cNvGrpSpPr/>
          <p:nvPr/>
        </p:nvGrpSpPr>
        <p:grpSpPr>
          <a:xfrm>
            <a:off x="990" y="1333305"/>
            <a:ext cx="9144000" cy="4313351"/>
            <a:chOff x="990" y="1094210"/>
            <a:chExt cx="9144000" cy="4313351"/>
          </a:xfrm>
        </p:grpSpPr>
        <p:pic>
          <p:nvPicPr>
            <p:cNvPr id="22" name="Picture 21"/>
            <p:cNvPicPr>
              <a:picLocks noChangeAspect="1"/>
            </p:cNvPicPr>
            <p:nvPr/>
          </p:nvPicPr>
          <p:blipFill>
            <a:blip r:embed="rId5"/>
            <a:stretch>
              <a:fillRect/>
            </a:stretch>
          </p:blipFill>
          <p:spPr>
            <a:xfrm>
              <a:off x="990" y="1094210"/>
              <a:ext cx="9144000" cy="4313351"/>
            </a:xfrm>
            <a:prstGeom prst="rect">
              <a:avLst/>
            </a:prstGeom>
          </p:spPr>
        </p:pic>
        <p:sp>
          <p:nvSpPr>
            <p:cNvPr id="23" name="TextBox 22"/>
            <p:cNvSpPr txBox="1"/>
            <p:nvPr/>
          </p:nvSpPr>
          <p:spPr>
            <a:xfrm>
              <a:off x="5015345" y="1295400"/>
              <a:ext cx="1981200" cy="369332"/>
            </a:xfrm>
            <a:prstGeom prst="rect">
              <a:avLst/>
            </a:prstGeom>
            <a:noFill/>
          </p:spPr>
          <p:txBody>
            <a:bodyPr wrap="square" rtlCol="0">
              <a:spAutoFit/>
            </a:bodyPr>
            <a:lstStyle/>
            <a:p>
              <a:pPr algn="ctr"/>
              <a:r>
                <a:rPr lang="en-US" dirty="0" smtClean="0"/>
                <a:t>Aluminum (Al)</a:t>
              </a:r>
              <a:endParaRPr lang="en-US" dirty="0"/>
            </a:p>
          </p:txBody>
        </p:sp>
      </p:grpSp>
      <p:sp>
        <p:nvSpPr>
          <p:cNvPr id="25" name="Rectangle 24"/>
          <p:cNvSpPr/>
          <p:nvPr/>
        </p:nvSpPr>
        <p:spPr>
          <a:xfrm>
            <a:off x="6888" y="1055132"/>
            <a:ext cx="4217821" cy="369332"/>
          </a:xfrm>
          <a:prstGeom prst="rect">
            <a:avLst/>
          </a:prstGeom>
        </p:spPr>
        <p:txBody>
          <a:bodyPr wrap="none">
            <a:spAutoFit/>
          </a:bodyPr>
          <a:lstStyle/>
          <a:p>
            <a:r>
              <a:rPr lang="en-US" dirty="0" smtClean="0"/>
              <a:t>RMS error up to Fermi Level  </a:t>
            </a:r>
            <a:r>
              <a:rPr lang="en-US" dirty="0"/>
              <a:t>~</a:t>
            </a:r>
            <a:r>
              <a:rPr lang="en-US" dirty="0" smtClean="0"/>
              <a:t>  5 </a:t>
            </a:r>
            <a:r>
              <a:rPr lang="en-US" dirty="0" err="1" smtClean="0"/>
              <a:t>meV</a:t>
            </a:r>
            <a:r>
              <a:rPr lang="en-US" dirty="0" smtClean="0"/>
              <a:t> </a:t>
            </a:r>
            <a:endParaRPr lang="en-US" dirty="0"/>
          </a:p>
        </p:txBody>
      </p:sp>
      <p:sp>
        <p:nvSpPr>
          <p:cNvPr id="30" name="Rectangle 29"/>
          <p:cNvSpPr/>
          <p:nvPr/>
        </p:nvSpPr>
        <p:spPr>
          <a:xfrm>
            <a:off x="960120" y="6140354"/>
            <a:ext cx="7696200" cy="646331"/>
          </a:xfrm>
          <a:prstGeom prst="rect">
            <a:avLst/>
          </a:prstGeom>
        </p:spPr>
        <p:txBody>
          <a:bodyPr wrap="square">
            <a:spAutoFit/>
          </a:bodyPr>
          <a:lstStyle/>
          <a:p>
            <a:pPr algn="just"/>
            <a:r>
              <a:rPr lang="en-US" sz="1200" i="1" dirty="0"/>
              <a:t>An Environment-dependent Semi-Empirical Tight Binding Model Suitable For Electron Transport In Bulk Metals, Metal Alloys, Metallic Interfaces And Metallic </a:t>
            </a:r>
            <a:r>
              <a:rPr lang="en-US" sz="1200" i="1" dirty="0" smtClean="0"/>
              <a:t>Nanostructures – G. </a:t>
            </a:r>
            <a:r>
              <a:rPr lang="en-US" sz="1200" i="1" dirty="0" err="1" smtClean="0"/>
              <a:t>Hegde</a:t>
            </a:r>
            <a:r>
              <a:rPr lang="en-US" sz="1200" i="1" dirty="0" smtClean="0"/>
              <a:t>, M. </a:t>
            </a:r>
            <a:r>
              <a:rPr lang="en-US" sz="1200" i="1" dirty="0" err="1" smtClean="0"/>
              <a:t>Povolotskyi</a:t>
            </a:r>
            <a:r>
              <a:rPr lang="en-US" sz="1200" i="1" dirty="0" smtClean="0"/>
              <a:t>, T. </a:t>
            </a:r>
            <a:r>
              <a:rPr lang="en-US" sz="1200" i="1" dirty="0" err="1" smtClean="0"/>
              <a:t>Kubis</a:t>
            </a:r>
            <a:r>
              <a:rPr lang="en-US" sz="1200" i="1" dirty="0" smtClean="0"/>
              <a:t>, T. Boykin, G. </a:t>
            </a:r>
            <a:r>
              <a:rPr lang="en-US" sz="1200" i="1" dirty="0" err="1" smtClean="0"/>
              <a:t>Klimeck</a:t>
            </a:r>
            <a:r>
              <a:rPr lang="en-US" sz="1200" i="1" dirty="0" smtClean="0"/>
              <a:t> – In preparation</a:t>
            </a:r>
            <a:endParaRPr lang="en-US" sz="1200" i="1" dirty="0"/>
          </a:p>
        </p:txBody>
      </p:sp>
      <p:sp>
        <p:nvSpPr>
          <p:cNvPr id="19" name="Slide Number Placeholder 2"/>
          <p:cNvSpPr txBox="1">
            <a:spLocks/>
          </p:cNvSpPr>
          <p:nvPr/>
        </p:nvSpPr>
        <p:spPr>
          <a:xfrm>
            <a:off x="7924800" y="6497638"/>
            <a:ext cx="533400" cy="24447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56C026-86B1-4591-95D2-66DC0082D902}" type="slidenum">
              <a:rPr lang="en-US" altLang="ko-KR" smtClean="0"/>
              <a:pPr>
                <a:defRPr/>
              </a:pPr>
              <a:t>34</a:t>
            </a:fld>
            <a:endParaRPr lang="en-US" altLang="ko-KR" dirty="0"/>
          </a:p>
        </p:txBody>
      </p:sp>
    </p:spTree>
    <p:extLst>
      <p:ext uri="{BB962C8B-B14F-4D97-AF65-F5344CB8AC3E}">
        <p14:creationId xmlns:p14="http://schemas.microsoft.com/office/powerpoint/2010/main" val="2592409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5" grpId="0"/>
      <p:bldP spid="3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6897688" cy="673100"/>
          </a:xfrm>
        </p:spPr>
        <p:txBody>
          <a:bodyPr/>
          <a:lstStyle/>
          <a:p>
            <a:r>
              <a:rPr lang="en-US" dirty="0"/>
              <a:t>Model Validation versus DFT – </a:t>
            </a:r>
            <a:r>
              <a:rPr lang="en-US" dirty="0" smtClean="0"/>
              <a:t>Strain</a:t>
            </a:r>
            <a:endParaRPr lang="en-US" dirty="0"/>
          </a:p>
        </p:txBody>
      </p:sp>
      <p:grpSp>
        <p:nvGrpSpPr>
          <p:cNvPr id="25" name="Group 24"/>
          <p:cNvGrpSpPr/>
          <p:nvPr/>
        </p:nvGrpSpPr>
        <p:grpSpPr>
          <a:xfrm>
            <a:off x="1656822" y="838200"/>
            <a:ext cx="5676900" cy="4279900"/>
            <a:chOff x="1712571" y="838200"/>
            <a:chExt cx="5676900" cy="4279900"/>
          </a:xfrm>
        </p:grpSpPr>
        <p:grpSp>
          <p:nvGrpSpPr>
            <p:cNvPr id="16" name="Group 15"/>
            <p:cNvGrpSpPr/>
            <p:nvPr/>
          </p:nvGrpSpPr>
          <p:grpSpPr>
            <a:xfrm>
              <a:off x="1712571" y="838200"/>
              <a:ext cx="5676900" cy="4279900"/>
              <a:chOff x="3448578" y="1905000"/>
              <a:chExt cx="5676900" cy="4279900"/>
            </a:xfrm>
          </p:grpSpPr>
          <p:pic>
            <p:nvPicPr>
              <p:cNvPr id="17" name="Picture 16" descr="Cu_3p85_uniax.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8578" y="1905000"/>
                <a:ext cx="5676900" cy="4279900"/>
              </a:xfrm>
              <a:prstGeom prst="rect">
                <a:avLst/>
              </a:prstGeom>
            </p:spPr>
          </p:pic>
          <p:pic>
            <p:nvPicPr>
              <p:cNvPr id="18" name="Picture 17" descr="Cu_uniax_3p85_large.pdf"/>
              <p:cNvPicPr>
                <a:picLocks noChangeAspect="1"/>
              </p:cNvPicPr>
              <p:nvPr/>
            </p:nvPicPr>
            <p:blipFill rotWithShape="1">
              <a:blip r:embed="rId3">
                <a:extLst>
                  <a:ext uri="{28A0092B-C50C-407E-A947-70E740481C1C}">
                    <a14:useLocalDpi xmlns:a14="http://schemas.microsoft.com/office/drawing/2010/main" val="0"/>
                  </a:ext>
                </a:extLst>
              </a:blip>
              <a:srcRect l="3967" t="33663" r="47" b="16915"/>
              <a:stretch/>
            </p:blipFill>
            <p:spPr>
              <a:xfrm>
                <a:off x="4114800" y="2514600"/>
                <a:ext cx="2285999" cy="1997128"/>
              </a:xfrm>
              <a:prstGeom prst="rect">
                <a:avLst/>
              </a:prstGeom>
            </p:spPr>
          </p:pic>
          <p:cxnSp>
            <p:nvCxnSpPr>
              <p:cNvPr id="19" name="Straight Arrow Connector 18"/>
              <p:cNvCxnSpPr/>
              <p:nvPr/>
            </p:nvCxnSpPr>
            <p:spPr>
              <a:xfrm>
                <a:off x="4343400" y="4371668"/>
                <a:ext cx="1828800" cy="47932"/>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4343400" y="2514600"/>
                <a:ext cx="0" cy="1828799"/>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343400" y="2362200"/>
                <a:ext cx="1008249" cy="545063"/>
              </a:xfrm>
              <a:prstGeom prst="rect">
                <a:avLst/>
              </a:prstGeom>
              <a:noFill/>
            </p:spPr>
            <p:txBody>
              <a:bodyPr wrap="square" rtlCol="0">
                <a:spAutoFit/>
              </a:bodyPr>
              <a:lstStyle/>
              <a:p>
                <a:r>
                  <a:rPr lang="en-US" dirty="0" smtClean="0"/>
                  <a:t>[010]</a:t>
                </a:r>
                <a:endParaRPr lang="en-US" dirty="0"/>
              </a:p>
            </p:txBody>
          </p:sp>
          <p:sp>
            <p:nvSpPr>
              <p:cNvPr id="22" name="TextBox 21"/>
              <p:cNvSpPr txBox="1"/>
              <p:nvPr/>
            </p:nvSpPr>
            <p:spPr>
              <a:xfrm>
                <a:off x="5715000" y="4038600"/>
                <a:ext cx="1008249" cy="545063"/>
              </a:xfrm>
              <a:prstGeom prst="rect">
                <a:avLst/>
              </a:prstGeom>
              <a:noFill/>
            </p:spPr>
            <p:txBody>
              <a:bodyPr wrap="square" rtlCol="0">
                <a:spAutoFit/>
              </a:bodyPr>
              <a:lstStyle/>
              <a:p>
                <a:r>
                  <a:rPr lang="en-US" dirty="0" smtClean="0"/>
                  <a:t>[001]</a:t>
                </a:r>
                <a:endParaRPr lang="en-US" dirty="0"/>
              </a:p>
            </p:txBody>
          </p:sp>
          <p:sp>
            <p:nvSpPr>
              <p:cNvPr id="23" name="TextBox 22"/>
              <p:cNvSpPr txBox="1"/>
              <p:nvPr/>
            </p:nvSpPr>
            <p:spPr>
              <a:xfrm>
                <a:off x="3962400" y="4419600"/>
                <a:ext cx="2318972" cy="400110"/>
              </a:xfrm>
              <a:prstGeom prst="rect">
                <a:avLst/>
              </a:prstGeom>
              <a:noFill/>
            </p:spPr>
            <p:txBody>
              <a:bodyPr wrap="square" rtlCol="0">
                <a:spAutoFit/>
              </a:bodyPr>
              <a:lstStyle/>
              <a:p>
                <a:pPr algn="ctr"/>
                <a:r>
                  <a:rPr lang="en-US" sz="2000" dirty="0" err="1" smtClean="0"/>
                  <a:t>ε</a:t>
                </a:r>
                <a:r>
                  <a:rPr lang="en-US" sz="2000" baseline="-25000" dirty="0" err="1" smtClean="0"/>
                  <a:t>zz</a:t>
                </a:r>
                <a:r>
                  <a:rPr lang="en-US" sz="2000" dirty="0" smtClean="0"/>
                  <a:t> </a:t>
                </a:r>
                <a:r>
                  <a:rPr lang="en-US" sz="1600" dirty="0" smtClean="0"/>
                  <a:t>=  0.06</a:t>
                </a:r>
                <a:endParaRPr lang="en-US" sz="2000" dirty="0"/>
              </a:p>
            </p:txBody>
          </p:sp>
          <p:sp>
            <p:nvSpPr>
              <p:cNvPr id="24" name="TextBox 23"/>
              <p:cNvSpPr txBox="1"/>
              <p:nvPr/>
            </p:nvSpPr>
            <p:spPr>
              <a:xfrm>
                <a:off x="4343400" y="2209800"/>
                <a:ext cx="4495800" cy="338554"/>
              </a:xfrm>
              <a:prstGeom prst="rect">
                <a:avLst/>
              </a:prstGeom>
              <a:noFill/>
            </p:spPr>
            <p:txBody>
              <a:bodyPr wrap="square" rtlCol="0">
                <a:spAutoFit/>
              </a:bodyPr>
              <a:lstStyle/>
              <a:p>
                <a:pPr algn="ctr"/>
                <a:r>
                  <a:rPr lang="en-US" sz="1600" dirty="0" smtClean="0"/>
                  <a:t>Solid line – DFT   Dashed line - TB</a:t>
                </a:r>
                <a:endParaRPr lang="en-US" sz="1600" dirty="0"/>
              </a:p>
            </p:txBody>
          </p:sp>
        </p:grpSp>
        <p:sp>
          <p:nvSpPr>
            <p:cNvPr id="9" name="TextBox 8"/>
            <p:cNvSpPr txBox="1"/>
            <p:nvPr/>
          </p:nvSpPr>
          <p:spPr>
            <a:xfrm>
              <a:off x="5791200" y="1752600"/>
              <a:ext cx="762000" cy="369332"/>
            </a:xfrm>
            <a:prstGeom prst="rect">
              <a:avLst/>
            </a:prstGeom>
            <a:noFill/>
          </p:spPr>
          <p:txBody>
            <a:bodyPr wrap="square" rtlCol="0">
              <a:spAutoFit/>
            </a:bodyPr>
            <a:lstStyle/>
            <a:p>
              <a:pPr algn="ctr"/>
              <a:r>
                <a:rPr lang="en-US" dirty="0" smtClean="0"/>
                <a:t>Cu</a:t>
              </a:r>
              <a:endParaRPr lang="en-US" dirty="0"/>
            </a:p>
          </p:txBody>
        </p:sp>
      </p:grpSp>
      <p:pic>
        <p:nvPicPr>
          <p:cNvPr id="839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1938" y="1143000"/>
            <a:ext cx="5137012" cy="4070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Box 38"/>
          <p:cNvSpPr txBox="1"/>
          <p:nvPr/>
        </p:nvSpPr>
        <p:spPr>
          <a:xfrm>
            <a:off x="5486400" y="1752600"/>
            <a:ext cx="914400" cy="369332"/>
          </a:xfrm>
          <a:prstGeom prst="rect">
            <a:avLst/>
          </a:prstGeom>
          <a:noFill/>
        </p:spPr>
        <p:txBody>
          <a:bodyPr wrap="square" rtlCol="0">
            <a:spAutoFit/>
          </a:bodyPr>
          <a:lstStyle/>
          <a:p>
            <a:pPr algn="ctr"/>
            <a:r>
              <a:rPr lang="en-US" dirty="0" smtClean="0"/>
              <a:t>Al</a:t>
            </a:r>
            <a:endParaRPr lang="en-US" dirty="0"/>
          </a:p>
        </p:txBody>
      </p:sp>
      <p:grpSp>
        <p:nvGrpSpPr>
          <p:cNvPr id="41" name="Group 40"/>
          <p:cNvGrpSpPr/>
          <p:nvPr/>
        </p:nvGrpSpPr>
        <p:grpSpPr>
          <a:xfrm>
            <a:off x="1905105" y="1051116"/>
            <a:ext cx="5407875" cy="4162425"/>
            <a:chOff x="1791334" y="955675"/>
            <a:chExt cx="5407875" cy="4162425"/>
          </a:xfrm>
        </p:grpSpPr>
        <p:pic>
          <p:nvPicPr>
            <p:cNvPr id="839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1334" y="955675"/>
              <a:ext cx="5407875" cy="416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5735451" y="1840463"/>
              <a:ext cx="665349" cy="369332"/>
            </a:xfrm>
            <a:prstGeom prst="rect">
              <a:avLst/>
            </a:prstGeom>
            <a:noFill/>
          </p:spPr>
          <p:txBody>
            <a:bodyPr wrap="square" rtlCol="0">
              <a:spAutoFit/>
            </a:bodyPr>
            <a:lstStyle/>
            <a:p>
              <a:pPr algn="ctr"/>
              <a:r>
                <a:rPr lang="en-US" dirty="0" smtClean="0"/>
                <a:t>Ag</a:t>
              </a:r>
              <a:endParaRPr lang="en-US" dirty="0"/>
            </a:p>
          </p:txBody>
        </p:sp>
      </p:grpSp>
      <p:grpSp>
        <p:nvGrpSpPr>
          <p:cNvPr id="43" name="Group 42"/>
          <p:cNvGrpSpPr/>
          <p:nvPr/>
        </p:nvGrpSpPr>
        <p:grpSpPr>
          <a:xfrm>
            <a:off x="1712497" y="1051116"/>
            <a:ext cx="5609033" cy="4114800"/>
            <a:chOff x="1515406" y="1025429"/>
            <a:chExt cx="5609033" cy="4114800"/>
          </a:xfrm>
        </p:grpSpPr>
        <p:pic>
          <p:nvPicPr>
            <p:cNvPr id="839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5406" y="1025429"/>
              <a:ext cx="560903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2399244" y="4419600"/>
              <a:ext cx="4382556" cy="369332"/>
            </a:xfrm>
            <a:prstGeom prst="rect">
              <a:avLst/>
            </a:prstGeom>
            <a:noFill/>
          </p:spPr>
          <p:txBody>
            <a:bodyPr wrap="square" rtlCol="0">
              <a:spAutoFit/>
            </a:bodyPr>
            <a:lstStyle/>
            <a:p>
              <a:r>
                <a:rPr lang="en-US" dirty="0" smtClean="0"/>
                <a:t>Au – 10% compressive hydrostatic strain</a:t>
              </a:r>
              <a:endParaRPr lang="en-US" dirty="0"/>
            </a:p>
          </p:txBody>
        </p:sp>
      </p:grpSp>
      <p:sp>
        <p:nvSpPr>
          <p:cNvPr id="48" name="Rounded Rectangle 47"/>
          <p:cNvSpPr/>
          <p:nvPr/>
        </p:nvSpPr>
        <p:spPr>
          <a:xfrm>
            <a:off x="1000429" y="5187687"/>
            <a:ext cx="7239000" cy="838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C00000"/>
                </a:solidFill>
              </a:rPr>
              <a:t>Same 1NN parameters also fit arbitrary strain in bulk materials!! </a:t>
            </a:r>
            <a:endParaRPr lang="en-US" dirty="0">
              <a:solidFill>
                <a:srgbClr val="C00000"/>
              </a:solidFill>
            </a:endParaRPr>
          </a:p>
        </p:txBody>
      </p:sp>
      <p:sp>
        <p:nvSpPr>
          <p:cNvPr id="49" name="Rectangle 48"/>
          <p:cNvSpPr/>
          <p:nvPr/>
        </p:nvSpPr>
        <p:spPr>
          <a:xfrm>
            <a:off x="951444" y="6211669"/>
            <a:ext cx="7696200" cy="646331"/>
          </a:xfrm>
          <a:prstGeom prst="rect">
            <a:avLst/>
          </a:prstGeom>
        </p:spPr>
        <p:txBody>
          <a:bodyPr wrap="square">
            <a:spAutoFit/>
          </a:bodyPr>
          <a:lstStyle/>
          <a:p>
            <a:pPr algn="just"/>
            <a:r>
              <a:rPr lang="en-US" sz="1200" i="1" dirty="0"/>
              <a:t>An Environment-dependent Semi-Empirical Tight Binding Model Suitable For Electron Transport In Bulk Metals, Metal Alloys, Metallic Interfaces And Metallic </a:t>
            </a:r>
            <a:r>
              <a:rPr lang="en-US" sz="1200" i="1" dirty="0" smtClean="0"/>
              <a:t>Nanostructures – G. </a:t>
            </a:r>
            <a:r>
              <a:rPr lang="en-US" sz="1200" i="1" dirty="0" err="1" smtClean="0"/>
              <a:t>Hegde</a:t>
            </a:r>
            <a:r>
              <a:rPr lang="en-US" sz="1200" i="1" dirty="0" smtClean="0"/>
              <a:t>, M. </a:t>
            </a:r>
            <a:r>
              <a:rPr lang="en-US" sz="1200" i="1" dirty="0" err="1" smtClean="0"/>
              <a:t>Povolotskyi</a:t>
            </a:r>
            <a:r>
              <a:rPr lang="en-US" sz="1200" i="1" dirty="0" smtClean="0"/>
              <a:t>, T. </a:t>
            </a:r>
            <a:r>
              <a:rPr lang="en-US" sz="1200" i="1" dirty="0" err="1" smtClean="0"/>
              <a:t>Kubis</a:t>
            </a:r>
            <a:r>
              <a:rPr lang="en-US" sz="1200" i="1" dirty="0" smtClean="0"/>
              <a:t>, T. Boykin, G. </a:t>
            </a:r>
            <a:r>
              <a:rPr lang="en-US" sz="1200" i="1" dirty="0" err="1" smtClean="0"/>
              <a:t>Klimeck</a:t>
            </a:r>
            <a:r>
              <a:rPr lang="en-US" sz="1200" i="1" dirty="0" smtClean="0"/>
              <a:t> – In preparation</a:t>
            </a:r>
            <a:endParaRPr lang="en-US" sz="1200" i="1" dirty="0"/>
          </a:p>
        </p:txBody>
      </p:sp>
      <p:sp>
        <p:nvSpPr>
          <p:cNvPr id="26" name="Slide Number Placeholder 2"/>
          <p:cNvSpPr txBox="1">
            <a:spLocks/>
          </p:cNvSpPr>
          <p:nvPr/>
        </p:nvSpPr>
        <p:spPr>
          <a:xfrm>
            <a:off x="7924800" y="6497638"/>
            <a:ext cx="533400" cy="24447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56C026-86B1-4591-95D2-66DC0082D902}" type="slidenum">
              <a:rPr lang="en-US" altLang="ko-KR" smtClean="0"/>
              <a:pPr>
                <a:defRPr/>
              </a:pPr>
              <a:t>35</a:t>
            </a:fld>
            <a:endParaRPr lang="en-US" altLang="ko-KR" dirty="0"/>
          </a:p>
        </p:txBody>
      </p:sp>
    </p:spTree>
    <p:extLst>
      <p:ext uri="{BB962C8B-B14F-4D97-AF65-F5344CB8AC3E}">
        <p14:creationId xmlns:p14="http://schemas.microsoft.com/office/powerpoint/2010/main" val="40779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397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8" grpId="0"/>
      <p:bldP spid="4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validation – Alloys</a:t>
            </a:r>
            <a:endParaRPr lang="en-US" dirty="0"/>
          </a:p>
        </p:txBody>
      </p:sp>
      <p:grpSp>
        <p:nvGrpSpPr>
          <p:cNvPr id="11" name="Group 10"/>
          <p:cNvGrpSpPr/>
          <p:nvPr/>
        </p:nvGrpSpPr>
        <p:grpSpPr>
          <a:xfrm>
            <a:off x="1657350" y="1024003"/>
            <a:ext cx="5676900" cy="4279900"/>
            <a:chOff x="1885951" y="831850"/>
            <a:chExt cx="5676900" cy="4279900"/>
          </a:xfrm>
        </p:grpSpPr>
        <p:grpSp>
          <p:nvGrpSpPr>
            <p:cNvPr id="5" name="Group 4"/>
            <p:cNvGrpSpPr/>
            <p:nvPr/>
          </p:nvGrpSpPr>
          <p:grpSpPr>
            <a:xfrm>
              <a:off x="1885951" y="831850"/>
              <a:ext cx="5676900" cy="4279900"/>
              <a:chOff x="1981200" y="1676400"/>
              <a:chExt cx="5676900" cy="4279900"/>
            </a:xfrm>
          </p:grpSpPr>
          <p:pic>
            <p:nvPicPr>
              <p:cNvPr id="6" name="Picture 5" descr="Au1Ag1_ordered_do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676400"/>
                <a:ext cx="5676900" cy="4279900"/>
              </a:xfrm>
              <a:prstGeom prst="rect">
                <a:avLst/>
              </a:prstGeom>
            </p:spPr>
          </p:pic>
          <p:pic>
            <p:nvPicPr>
              <p:cNvPr id="7" name="Picture 6" descr="AuAg_0p5_0p5_opposite_4Atom_unitcell.jpg"/>
              <p:cNvPicPr>
                <a:picLocks noChangeAspect="1"/>
              </p:cNvPicPr>
              <p:nvPr/>
            </p:nvPicPr>
            <p:blipFill rotWithShape="1">
              <a:blip r:embed="rId3">
                <a:extLst>
                  <a:ext uri="{28A0092B-C50C-407E-A947-70E740481C1C}">
                    <a14:useLocalDpi xmlns:a14="http://schemas.microsoft.com/office/drawing/2010/main" val="0"/>
                  </a:ext>
                </a:extLst>
              </a:blip>
              <a:srcRect t="26599" r="58050" b="26564"/>
              <a:stretch/>
            </p:blipFill>
            <p:spPr>
              <a:xfrm>
                <a:off x="4724401" y="2286000"/>
                <a:ext cx="2357220" cy="1371600"/>
              </a:xfrm>
              <a:prstGeom prst="rect">
                <a:avLst/>
              </a:prstGeom>
            </p:spPr>
          </p:pic>
        </p:grpSp>
        <p:sp>
          <p:nvSpPr>
            <p:cNvPr id="10" name="TextBox 9"/>
            <p:cNvSpPr txBox="1"/>
            <p:nvPr/>
          </p:nvSpPr>
          <p:spPr>
            <a:xfrm>
              <a:off x="2667000" y="1272173"/>
              <a:ext cx="4495800" cy="338554"/>
            </a:xfrm>
            <a:prstGeom prst="rect">
              <a:avLst/>
            </a:prstGeom>
            <a:noFill/>
          </p:spPr>
          <p:txBody>
            <a:bodyPr wrap="square" rtlCol="0">
              <a:spAutoFit/>
            </a:bodyPr>
            <a:lstStyle/>
            <a:p>
              <a:pPr algn="ctr"/>
              <a:r>
                <a:rPr lang="en-US" sz="1600" dirty="0" smtClean="0"/>
                <a:t>Solid line – DFT   Dashed line - TB</a:t>
              </a:r>
              <a:endParaRPr lang="en-US" sz="1600" dirty="0"/>
            </a:p>
          </p:txBody>
        </p:sp>
      </p:grpSp>
      <p:sp>
        <p:nvSpPr>
          <p:cNvPr id="21" name="Rounded Rectangle 20"/>
          <p:cNvSpPr/>
          <p:nvPr/>
        </p:nvSpPr>
        <p:spPr>
          <a:xfrm>
            <a:off x="319639" y="5500753"/>
            <a:ext cx="8382000" cy="838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C00000"/>
                </a:solidFill>
              </a:rPr>
              <a:t>1NN parameters for individual elements also fit DFT alloy band structures well!!!</a:t>
            </a:r>
            <a:endParaRPr lang="en-US" dirty="0">
              <a:solidFill>
                <a:srgbClr val="C00000"/>
              </a:solidFill>
            </a:endParaRPr>
          </a:p>
        </p:txBody>
      </p:sp>
      <p:sp>
        <p:nvSpPr>
          <p:cNvPr id="25" name="Rectangle 24"/>
          <p:cNvSpPr/>
          <p:nvPr/>
        </p:nvSpPr>
        <p:spPr>
          <a:xfrm>
            <a:off x="960120" y="6153834"/>
            <a:ext cx="7696200" cy="646331"/>
          </a:xfrm>
          <a:prstGeom prst="rect">
            <a:avLst/>
          </a:prstGeom>
        </p:spPr>
        <p:txBody>
          <a:bodyPr wrap="square">
            <a:spAutoFit/>
          </a:bodyPr>
          <a:lstStyle/>
          <a:p>
            <a:pPr algn="just"/>
            <a:r>
              <a:rPr lang="en-US" sz="1200" i="1" dirty="0"/>
              <a:t>An Environment-dependent Semi-Empirical Tight Binding Model Suitable For Electron Transport In Bulk Metals, Metal Alloys, Metallic Interfaces And Metallic </a:t>
            </a:r>
            <a:r>
              <a:rPr lang="en-US" sz="1200" i="1" dirty="0" smtClean="0"/>
              <a:t>Nanostructures – G. </a:t>
            </a:r>
            <a:r>
              <a:rPr lang="en-US" sz="1200" i="1" dirty="0" err="1" smtClean="0"/>
              <a:t>Hegde</a:t>
            </a:r>
            <a:r>
              <a:rPr lang="en-US" sz="1200" i="1" dirty="0" smtClean="0"/>
              <a:t>, M. </a:t>
            </a:r>
            <a:r>
              <a:rPr lang="en-US" sz="1200" i="1" dirty="0" err="1" smtClean="0"/>
              <a:t>Povolotskyi</a:t>
            </a:r>
            <a:r>
              <a:rPr lang="en-US" sz="1200" i="1" dirty="0" smtClean="0"/>
              <a:t>, T. </a:t>
            </a:r>
            <a:r>
              <a:rPr lang="en-US" sz="1200" i="1" dirty="0" err="1" smtClean="0"/>
              <a:t>Kubis</a:t>
            </a:r>
            <a:r>
              <a:rPr lang="en-US" sz="1200" i="1" dirty="0" smtClean="0"/>
              <a:t>, T. Boykin, G. </a:t>
            </a:r>
            <a:r>
              <a:rPr lang="en-US" sz="1200" i="1" dirty="0" err="1" smtClean="0"/>
              <a:t>Klimeck</a:t>
            </a:r>
            <a:r>
              <a:rPr lang="en-US" sz="1200" i="1" dirty="0" smtClean="0"/>
              <a:t> – In preparation</a:t>
            </a:r>
            <a:endParaRPr lang="en-US" sz="1200" i="1" dirty="0"/>
          </a:p>
        </p:txBody>
      </p:sp>
      <p:sp>
        <p:nvSpPr>
          <p:cNvPr id="22" name="TextBox 21"/>
          <p:cNvSpPr txBox="1"/>
          <p:nvPr/>
        </p:nvSpPr>
        <p:spPr>
          <a:xfrm>
            <a:off x="2834739" y="2429209"/>
            <a:ext cx="1295400" cy="369332"/>
          </a:xfrm>
          <a:prstGeom prst="rect">
            <a:avLst/>
          </a:prstGeom>
          <a:noFill/>
        </p:spPr>
        <p:txBody>
          <a:bodyPr wrap="square" rtlCol="0">
            <a:spAutoFit/>
          </a:bodyPr>
          <a:lstStyle/>
          <a:p>
            <a:r>
              <a:rPr lang="en-US" dirty="0" smtClean="0"/>
              <a:t>Au</a:t>
            </a:r>
            <a:r>
              <a:rPr lang="en-US" baseline="-25000" dirty="0" smtClean="0"/>
              <a:t>0.5</a:t>
            </a:r>
            <a:r>
              <a:rPr lang="en-US" dirty="0" smtClean="0"/>
              <a:t>Ag</a:t>
            </a:r>
            <a:r>
              <a:rPr lang="en-US" baseline="-25000" dirty="0" smtClean="0"/>
              <a:t>0.5</a:t>
            </a:r>
            <a:endParaRPr lang="en-US" baseline="-25000" dirty="0"/>
          </a:p>
        </p:txBody>
      </p:sp>
      <p:grpSp>
        <p:nvGrpSpPr>
          <p:cNvPr id="26" name="Group 25"/>
          <p:cNvGrpSpPr/>
          <p:nvPr/>
        </p:nvGrpSpPr>
        <p:grpSpPr>
          <a:xfrm>
            <a:off x="1327150" y="827153"/>
            <a:ext cx="6337300" cy="4673600"/>
            <a:chOff x="1397000" y="1054647"/>
            <a:chExt cx="6337300" cy="4673600"/>
          </a:xfrm>
        </p:grpSpPr>
        <p:grpSp>
          <p:nvGrpSpPr>
            <p:cNvPr id="27" name="Group 26"/>
            <p:cNvGrpSpPr/>
            <p:nvPr/>
          </p:nvGrpSpPr>
          <p:grpSpPr>
            <a:xfrm>
              <a:off x="1397000" y="1054647"/>
              <a:ext cx="6337300" cy="4673600"/>
              <a:chOff x="1397000" y="1092200"/>
              <a:chExt cx="6337300" cy="4673600"/>
            </a:xfrm>
          </p:grpSpPr>
          <p:grpSp>
            <p:nvGrpSpPr>
              <p:cNvPr id="29" name="Group 28"/>
              <p:cNvGrpSpPr/>
              <p:nvPr/>
            </p:nvGrpSpPr>
            <p:grpSpPr>
              <a:xfrm>
                <a:off x="1397000" y="1092200"/>
                <a:ext cx="6337300" cy="4673600"/>
                <a:chOff x="1397000" y="1092200"/>
                <a:chExt cx="6337300" cy="4673600"/>
              </a:xfrm>
            </p:grpSpPr>
            <p:pic>
              <p:nvPicPr>
                <p:cNvPr id="31" name="Picture 30" descr="Ag10Au54_dos.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000" y="1092200"/>
                  <a:ext cx="6337300" cy="4673600"/>
                </a:xfrm>
                <a:prstGeom prst="rect">
                  <a:avLst/>
                </a:prstGeom>
              </p:spPr>
            </p:pic>
            <p:pic>
              <p:nvPicPr>
                <p:cNvPr id="32" name="Picture 31" descr="Au10Ag54_100_bulk_unitcell.jpg"/>
                <p:cNvPicPr>
                  <a:picLocks noChangeAspect="1"/>
                </p:cNvPicPr>
                <p:nvPr/>
              </p:nvPicPr>
              <p:blipFill rotWithShape="1">
                <a:blip r:embed="rId5">
                  <a:extLst>
                    <a:ext uri="{28A0092B-C50C-407E-A947-70E740481C1C}">
                      <a14:useLocalDpi xmlns:a14="http://schemas.microsoft.com/office/drawing/2010/main" val="0"/>
                    </a:ext>
                  </a:extLst>
                </a:blip>
                <a:srcRect t="19600" r="63521" b="10682"/>
                <a:stretch/>
              </p:blipFill>
              <p:spPr>
                <a:xfrm>
                  <a:off x="2438400" y="2057401"/>
                  <a:ext cx="2142089" cy="2133600"/>
                </a:xfrm>
                <a:prstGeom prst="rect">
                  <a:avLst/>
                </a:prstGeom>
              </p:spPr>
            </p:pic>
            <p:cxnSp>
              <p:nvCxnSpPr>
                <p:cNvPr id="33" name="Straight Arrow Connector 32"/>
                <p:cNvCxnSpPr/>
                <p:nvPr/>
              </p:nvCxnSpPr>
              <p:spPr>
                <a:xfrm flipV="1">
                  <a:off x="2362200" y="4267200"/>
                  <a:ext cx="1981200" cy="7620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2362200" y="2133600"/>
                  <a:ext cx="76200" cy="2212874"/>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2286000" y="1672713"/>
                  <a:ext cx="1008249" cy="545063"/>
                </a:xfrm>
                <a:prstGeom prst="rect">
                  <a:avLst/>
                </a:prstGeom>
                <a:noFill/>
              </p:spPr>
              <p:txBody>
                <a:bodyPr wrap="square" rtlCol="0">
                  <a:spAutoFit/>
                </a:bodyPr>
                <a:lstStyle/>
                <a:p>
                  <a:r>
                    <a:rPr lang="en-US" dirty="0" smtClean="0"/>
                    <a:t>[010]</a:t>
                  </a:r>
                  <a:endParaRPr lang="en-US" dirty="0"/>
                </a:p>
              </p:txBody>
            </p:sp>
            <p:sp>
              <p:nvSpPr>
                <p:cNvPr id="36" name="TextBox 35"/>
                <p:cNvSpPr txBox="1"/>
                <p:nvPr/>
              </p:nvSpPr>
              <p:spPr>
                <a:xfrm>
                  <a:off x="3733800" y="4343400"/>
                  <a:ext cx="1008249" cy="545063"/>
                </a:xfrm>
                <a:prstGeom prst="rect">
                  <a:avLst/>
                </a:prstGeom>
                <a:noFill/>
              </p:spPr>
              <p:txBody>
                <a:bodyPr wrap="square" rtlCol="0">
                  <a:spAutoFit/>
                </a:bodyPr>
                <a:lstStyle/>
                <a:p>
                  <a:r>
                    <a:rPr lang="en-US" dirty="0" smtClean="0"/>
                    <a:t>[001]</a:t>
                  </a:r>
                  <a:endParaRPr lang="en-US" dirty="0"/>
                </a:p>
              </p:txBody>
            </p:sp>
          </p:grpSp>
          <p:sp>
            <p:nvSpPr>
              <p:cNvPr id="30" name="TextBox 29"/>
              <p:cNvSpPr txBox="1"/>
              <p:nvPr/>
            </p:nvSpPr>
            <p:spPr>
              <a:xfrm>
                <a:off x="2971800" y="1524000"/>
                <a:ext cx="4495800" cy="338554"/>
              </a:xfrm>
              <a:prstGeom prst="rect">
                <a:avLst/>
              </a:prstGeom>
              <a:noFill/>
            </p:spPr>
            <p:txBody>
              <a:bodyPr wrap="square" rtlCol="0">
                <a:spAutoFit/>
              </a:bodyPr>
              <a:lstStyle/>
              <a:p>
                <a:pPr algn="ctr"/>
                <a:r>
                  <a:rPr lang="en-US" sz="1600" dirty="0" smtClean="0"/>
                  <a:t>Solid line – DFT   Dashed line - TB</a:t>
                </a:r>
                <a:endParaRPr lang="en-US" sz="1600" dirty="0"/>
              </a:p>
            </p:txBody>
          </p:sp>
        </p:grpSp>
        <p:sp>
          <p:nvSpPr>
            <p:cNvPr id="28" name="TextBox 27"/>
            <p:cNvSpPr txBox="1"/>
            <p:nvPr/>
          </p:nvSpPr>
          <p:spPr>
            <a:xfrm>
              <a:off x="5638800" y="2019848"/>
              <a:ext cx="1347572" cy="369332"/>
            </a:xfrm>
            <a:prstGeom prst="rect">
              <a:avLst/>
            </a:prstGeom>
            <a:noFill/>
          </p:spPr>
          <p:txBody>
            <a:bodyPr wrap="square" rtlCol="0">
              <a:spAutoFit/>
            </a:bodyPr>
            <a:lstStyle/>
            <a:p>
              <a:r>
                <a:rPr lang="en-US" dirty="0" smtClean="0"/>
                <a:t>Au</a:t>
              </a:r>
              <a:r>
                <a:rPr lang="en-US" baseline="-25000" dirty="0" smtClean="0"/>
                <a:t>0.19</a:t>
              </a:r>
              <a:r>
                <a:rPr lang="en-US" dirty="0" smtClean="0"/>
                <a:t>Ag</a:t>
              </a:r>
              <a:r>
                <a:rPr lang="en-US" baseline="-25000" dirty="0" smtClean="0"/>
                <a:t>0.81</a:t>
              </a:r>
              <a:endParaRPr lang="en-US" baseline="-25000" dirty="0"/>
            </a:p>
          </p:txBody>
        </p:sp>
      </p:grpSp>
      <p:sp>
        <p:nvSpPr>
          <p:cNvPr id="37" name="Slide Number Placeholder 2"/>
          <p:cNvSpPr txBox="1">
            <a:spLocks/>
          </p:cNvSpPr>
          <p:nvPr/>
        </p:nvSpPr>
        <p:spPr>
          <a:xfrm>
            <a:off x="7924800" y="6497638"/>
            <a:ext cx="533400" cy="24447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56C026-86B1-4591-95D2-66DC0082D902}" type="slidenum">
              <a:rPr lang="en-US" altLang="ko-KR" smtClean="0"/>
              <a:pPr>
                <a:defRPr/>
              </a:pPr>
              <a:t>36</a:t>
            </a:fld>
            <a:endParaRPr lang="en-US" altLang="ko-KR" dirty="0"/>
          </a:p>
        </p:txBody>
      </p:sp>
    </p:spTree>
    <p:extLst>
      <p:ext uri="{BB962C8B-B14F-4D97-AF65-F5344CB8AC3E}">
        <p14:creationId xmlns:p14="http://schemas.microsoft.com/office/powerpoint/2010/main" val="113219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validation - Interfaces</a:t>
            </a:r>
            <a:endParaRPr lang="en-US" dirty="0"/>
          </a:p>
        </p:txBody>
      </p:sp>
      <p:grpSp>
        <p:nvGrpSpPr>
          <p:cNvPr id="4" name="Group 3"/>
          <p:cNvGrpSpPr/>
          <p:nvPr/>
        </p:nvGrpSpPr>
        <p:grpSpPr>
          <a:xfrm>
            <a:off x="1657350" y="740229"/>
            <a:ext cx="5676900" cy="5194300"/>
            <a:chOff x="1459675" y="1143000"/>
            <a:chExt cx="5676900" cy="5194300"/>
          </a:xfrm>
        </p:grpSpPr>
        <p:pic>
          <p:nvPicPr>
            <p:cNvPr id="5" name="Picture 4" descr="Au8Ag8_interface.jpg"/>
            <p:cNvPicPr>
              <a:picLocks noChangeAspect="1"/>
            </p:cNvPicPr>
            <p:nvPr/>
          </p:nvPicPr>
          <p:blipFill rotWithShape="1">
            <a:blip r:embed="rId2">
              <a:extLst>
                <a:ext uri="{28A0092B-C50C-407E-A947-70E740481C1C}">
                  <a14:useLocalDpi xmlns:a14="http://schemas.microsoft.com/office/drawing/2010/main" val="0"/>
                </a:ext>
              </a:extLst>
            </a:blip>
            <a:srcRect t="39789" r="30130" b="38677"/>
            <a:stretch/>
          </p:blipFill>
          <p:spPr>
            <a:xfrm>
              <a:off x="1981200" y="1143000"/>
              <a:ext cx="5029200" cy="990600"/>
            </a:xfrm>
            <a:prstGeom prst="rect">
              <a:avLst/>
            </a:prstGeom>
          </p:spPr>
        </p:pic>
        <p:pic>
          <p:nvPicPr>
            <p:cNvPr id="6" name="Picture 5" descr="Ag8Au8_interface_do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9675" y="2057400"/>
              <a:ext cx="5676900" cy="4279900"/>
            </a:xfrm>
            <a:prstGeom prst="rect">
              <a:avLst/>
            </a:prstGeom>
          </p:spPr>
        </p:pic>
        <p:sp>
          <p:nvSpPr>
            <p:cNvPr id="7" name="TextBox 6"/>
            <p:cNvSpPr txBox="1"/>
            <p:nvPr/>
          </p:nvSpPr>
          <p:spPr>
            <a:xfrm>
              <a:off x="2286000" y="2381003"/>
              <a:ext cx="4495800" cy="338554"/>
            </a:xfrm>
            <a:prstGeom prst="rect">
              <a:avLst/>
            </a:prstGeom>
            <a:noFill/>
          </p:spPr>
          <p:txBody>
            <a:bodyPr wrap="square" rtlCol="0">
              <a:spAutoFit/>
            </a:bodyPr>
            <a:lstStyle/>
            <a:p>
              <a:pPr algn="ctr"/>
              <a:r>
                <a:rPr lang="en-US" sz="1600" dirty="0" smtClean="0"/>
                <a:t>Solid line – DFT   Dashed line - TB</a:t>
              </a:r>
              <a:endParaRPr lang="en-US" sz="1600" dirty="0"/>
            </a:p>
          </p:txBody>
        </p:sp>
      </p:grpSp>
      <p:sp>
        <p:nvSpPr>
          <p:cNvPr id="8" name="Rounded Rectangle 7"/>
          <p:cNvSpPr/>
          <p:nvPr/>
        </p:nvSpPr>
        <p:spPr>
          <a:xfrm>
            <a:off x="311975" y="5537200"/>
            <a:ext cx="8763000" cy="838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C00000"/>
                </a:solidFill>
              </a:rPr>
              <a:t>1NN parameters for individual elements also fit DFT interface band structures well!!</a:t>
            </a:r>
            <a:endParaRPr lang="en-US" dirty="0">
              <a:solidFill>
                <a:srgbClr val="C00000"/>
              </a:solidFill>
            </a:endParaRPr>
          </a:p>
        </p:txBody>
      </p:sp>
      <p:sp>
        <p:nvSpPr>
          <p:cNvPr id="9" name="Rectangle 8"/>
          <p:cNvSpPr/>
          <p:nvPr/>
        </p:nvSpPr>
        <p:spPr>
          <a:xfrm>
            <a:off x="960120" y="6095782"/>
            <a:ext cx="7696200" cy="646331"/>
          </a:xfrm>
          <a:prstGeom prst="rect">
            <a:avLst/>
          </a:prstGeom>
        </p:spPr>
        <p:txBody>
          <a:bodyPr wrap="square">
            <a:spAutoFit/>
          </a:bodyPr>
          <a:lstStyle/>
          <a:p>
            <a:pPr algn="just"/>
            <a:r>
              <a:rPr lang="en-US" sz="1200" i="1" dirty="0"/>
              <a:t>An Environment-dependent Semi-Empirical Tight Binding Model Suitable For Electron Transport In Bulk Metals, Metal Alloys, Metallic Interfaces And Metallic </a:t>
            </a:r>
            <a:r>
              <a:rPr lang="en-US" sz="1200" i="1" dirty="0" smtClean="0"/>
              <a:t>Nanostructures – G. </a:t>
            </a:r>
            <a:r>
              <a:rPr lang="en-US" sz="1200" i="1" dirty="0" err="1" smtClean="0"/>
              <a:t>Hegde</a:t>
            </a:r>
            <a:r>
              <a:rPr lang="en-US" sz="1200" i="1" dirty="0" smtClean="0"/>
              <a:t>, M. </a:t>
            </a:r>
            <a:r>
              <a:rPr lang="en-US" sz="1200" i="1" dirty="0" err="1" smtClean="0"/>
              <a:t>Povolotskyi</a:t>
            </a:r>
            <a:r>
              <a:rPr lang="en-US" sz="1200" i="1" dirty="0" smtClean="0"/>
              <a:t>, T. </a:t>
            </a:r>
            <a:r>
              <a:rPr lang="en-US" sz="1200" i="1" dirty="0" err="1" smtClean="0"/>
              <a:t>Kubis</a:t>
            </a:r>
            <a:r>
              <a:rPr lang="en-US" sz="1200" i="1" dirty="0" smtClean="0"/>
              <a:t>, T. Boykin, G. </a:t>
            </a:r>
            <a:r>
              <a:rPr lang="en-US" sz="1200" i="1" dirty="0" err="1" smtClean="0"/>
              <a:t>Klimeck</a:t>
            </a:r>
            <a:r>
              <a:rPr lang="en-US" sz="1200" i="1" dirty="0" smtClean="0"/>
              <a:t> – In preparation</a:t>
            </a:r>
            <a:endParaRPr lang="en-US" sz="1200" i="1" dirty="0"/>
          </a:p>
        </p:txBody>
      </p:sp>
      <p:sp>
        <p:nvSpPr>
          <p:cNvPr id="10" name="Slide Number Placeholder 2"/>
          <p:cNvSpPr txBox="1">
            <a:spLocks/>
          </p:cNvSpPr>
          <p:nvPr/>
        </p:nvSpPr>
        <p:spPr>
          <a:xfrm>
            <a:off x="7924800" y="6497638"/>
            <a:ext cx="533400" cy="24447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56C026-86B1-4591-95D2-66DC0082D902}" type="slidenum">
              <a:rPr lang="en-US" altLang="ko-KR" smtClean="0"/>
              <a:pPr>
                <a:defRPr/>
              </a:pPr>
              <a:t>37</a:t>
            </a:fld>
            <a:endParaRPr lang="en-US" altLang="ko-KR" dirty="0"/>
          </a:p>
        </p:txBody>
      </p:sp>
    </p:spTree>
    <p:extLst>
      <p:ext uri="{BB962C8B-B14F-4D97-AF65-F5344CB8AC3E}">
        <p14:creationId xmlns:p14="http://schemas.microsoft.com/office/powerpoint/2010/main" val="244128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74088" cy="520700"/>
          </a:xfrm>
        </p:spPr>
        <p:txBody>
          <a:bodyPr/>
          <a:lstStyle/>
          <a:p>
            <a:r>
              <a:rPr lang="en-US" dirty="0" smtClean="0"/>
              <a:t>Validation  - Nanostructures</a:t>
            </a:r>
            <a:endParaRPr lang="en-US" dirty="0"/>
          </a:p>
        </p:txBody>
      </p:sp>
      <p:grpSp>
        <p:nvGrpSpPr>
          <p:cNvPr id="3" name="Group 2"/>
          <p:cNvGrpSpPr/>
          <p:nvPr/>
        </p:nvGrpSpPr>
        <p:grpSpPr>
          <a:xfrm>
            <a:off x="1651023" y="916327"/>
            <a:ext cx="5676900" cy="4279900"/>
            <a:chOff x="2590800" y="1219200"/>
            <a:chExt cx="5676900" cy="4279900"/>
          </a:xfrm>
        </p:grpSpPr>
        <p:pic>
          <p:nvPicPr>
            <p:cNvPr id="4" name="Picture 3" descr="Cu_100_wire_4Atom_DO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1219200"/>
              <a:ext cx="5676900" cy="4279900"/>
            </a:xfrm>
            <a:prstGeom prst="rect">
              <a:avLst/>
            </a:prstGeom>
          </p:spPr>
        </p:pic>
        <p:pic>
          <p:nvPicPr>
            <p:cNvPr id="5" name="Picture 4" descr="Cu_4Atom.jpg"/>
            <p:cNvPicPr>
              <a:picLocks noChangeAspect="1"/>
            </p:cNvPicPr>
            <p:nvPr/>
          </p:nvPicPr>
          <p:blipFill rotWithShape="1">
            <a:blip r:embed="rId3">
              <a:extLst>
                <a:ext uri="{28A0092B-C50C-407E-A947-70E740481C1C}">
                  <a14:useLocalDpi xmlns:a14="http://schemas.microsoft.com/office/drawing/2010/main" val="0"/>
                </a:ext>
              </a:extLst>
            </a:blip>
            <a:srcRect t="22024" r="74045" b="30062"/>
            <a:stretch/>
          </p:blipFill>
          <p:spPr>
            <a:xfrm>
              <a:off x="3581400" y="1752600"/>
              <a:ext cx="1295400" cy="1246239"/>
            </a:xfrm>
            <a:prstGeom prst="rect">
              <a:avLst/>
            </a:prstGeom>
          </p:spPr>
        </p:pic>
        <p:sp>
          <p:nvSpPr>
            <p:cNvPr id="6" name="TextBox 5"/>
            <p:cNvSpPr txBox="1"/>
            <p:nvPr/>
          </p:nvSpPr>
          <p:spPr>
            <a:xfrm>
              <a:off x="3352800" y="3124200"/>
              <a:ext cx="1828800" cy="584776"/>
            </a:xfrm>
            <a:prstGeom prst="rect">
              <a:avLst/>
            </a:prstGeom>
            <a:noFill/>
          </p:spPr>
          <p:txBody>
            <a:bodyPr wrap="square" rtlCol="0">
              <a:spAutoFit/>
            </a:bodyPr>
            <a:lstStyle/>
            <a:p>
              <a:pPr algn="ctr"/>
              <a:r>
                <a:rPr lang="en-US" sz="1600" dirty="0" smtClean="0"/>
                <a:t>Cu [100] nanowire cross section</a:t>
              </a:r>
              <a:endParaRPr lang="en-US" sz="1600" dirty="0"/>
            </a:p>
          </p:txBody>
        </p:sp>
        <p:sp>
          <p:nvSpPr>
            <p:cNvPr id="7" name="TextBox 6"/>
            <p:cNvSpPr txBox="1"/>
            <p:nvPr/>
          </p:nvSpPr>
          <p:spPr>
            <a:xfrm>
              <a:off x="2743200" y="1524000"/>
              <a:ext cx="4495800" cy="338554"/>
            </a:xfrm>
            <a:prstGeom prst="rect">
              <a:avLst/>
            </a:prstGeom>
            <a:noFill/>
          </p:spPr>
          <p:txBody>
            <a:bodyPr wrap="square" rtlCol="0">
              <a:spAutoFit/>
            </a:bodyPr>
            <a:lstStyle/>
            <a:p>
              <a:pPr algn="ctr"/>
              <a:r>
                <a:rPr lang="en-US" sz="1600" dirty="0" smtClean="0"/>
                <a:t>Solid line – DFT   Dashed line - TB</a:t>
              </a:r>
              <a:endParaRPr lang="en-US" sz="1600" dirty="0"/>
            </a:p>
          </p:txBody>
        </p:sp>
      </p:grpSp>
      <p:grpSp>
        <p:nvGrpSpPr>
          <p:cNvPr id="8" name="Group 7"/>
          <p:cNvGrpSpPr/>
          <p:nvPr/>
        </p:nvGrpSpPr>
        <p:grpSpPr>
          <a:xfrm>
            <a:off x="1803423" y="973765"/>
            <a:ext cx="5676900" cy="4279900"/>
            <a:chOff x="2743200" y="1295400"/>
            <a:chExt cx="5676900" cy="4279900"/>
          </a:xfrm>
        </p:grpSpPr>
        <p:pic>
          <p:nvPicPr>
            <p:cNvPr id="9" name="Picture 8" descr="Cu_110_wire_DOS.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1295400"/>
              <a:ext cx="5676900" cy="4279900"/>
            </a:xfrm>
            <a:prstGeom prst="rect">
              <a:avLst/>
            </a:prstGeom>
          </p:spPr>
        </p:pic>
        <p:pic>
          <p:nvPicPr>
            <p:cNvPr id="10" name="Picture 9" descr="Cu_110_12Atom.jpg"/>
            <p:cNvPicPr>
              <a:picLocks noChangeAspect="1"/>
            </p:cNvPicPr>
            <p:nvPr/>
          </p:nvPicPr>
          <p:blipFill rotWithShape="1">
            <a:blip r:embed="rId5">
              <a:extLst>
                <a:ext uri="{28A0092B-C50C-407E-A947-70E740481C1C}">
                  <a14:useLocalDpi xmlns:a14="http://schemas.microsoft.com/office/drawing/2010/main" val="0"/>
                </a:ext>
              </a:extLst>
            </a:blip>
            <a:srcRect l="982" t="9371" r="75868" b="32486"/>
            <a:stretch/>
          </p:blipFill>
          <p:spPr>
            <a:xfrm>
              <a:off x="3733800" y="1828800"/>
              <a:ext cx="1397163" cy="1828800"/>
            </a:xfrm>
            <a:prstGeom prst="rect">
              <a:avLst/>
            </a:prstGeom>
          </p:spPr>
        </p:pic>
        <p:sp>
          <p:nvSpPr>
            <p:cNvPr id="11" name="TextBox 10"/>
            <p:cNvSpPr txBox="1"/>
            <p:nvPr/>
          </p:nvSpPr>
          <p:spPr>
            <a:xfrm>
              <a:off x="3581400" y="3733800"/>
              <a:ext cx="1828800" cy="584776"/>
            </a:xfrm>
            <a:prstGeom prst="rect">
              <a:avLst/>
            </a:prstGeom>
            <a:noFill/>
          </p:spPr>
          <p:txBody>
            <a:bodyPr wrap="square" rtlCol="0">
              <a:spAutoFit/>
            </a:bodyPr>
            <a:lstStyle/>
            <a:p>
              <a:pPr algn="ctr"/>
              <a:r>
                <a:rPr lang="en-US" sz="1600" dirty="0" smtClean="0"/>
                <a:t>Cu [110] nanowire cross section</a:t>
              </a:r>
              <a:endParaRPr lang="en-US" sz="1600" dirty="0"/>
            </a:p>
          </p:txBody>
        </p:sp>
        <p:sp>
          <p:nvSpPr>
            <p:cNvPr id="12" name="TextBox 11"/>
            <p:cNvSpPr txBox="1"/>
            <p:nvPr/>
          </p:nvSpPr>
          <p:spPr>
            <a:xfrm>
              <a:off x="2819400" y="1600200"/>
              <a:ext cx="4495800" cy="338554"/>
            </a:xfrm>
            <a:prstGeom prst="rect">
              <a:avLst/>
            </a:prstGeom>
            <a:noFill/>
          </p:spPr>
          <p:txBody>
            <a:bodyPr wrap="square" rtlCol="0">
              <a:spAutoFit/>
            </a:bodyPr>
            <a:lstStyle/>
            <a:p>
              <a:pPr algn="ctr"/>
              <a:r>
                <a:rPr lang="en-US" sz="1600" dirty="0" smtClean="0"/>
                <a:t>Solid line – DFT   Dashed line - TB</a:t>
              </a:r>
              <a:endParaRPr lang="en-US" sz="1600" dirty="0"/>
            </a:p>
          </p:txBody>
        </p:sp>
      </p:grpSp>
      <p:grpSp>
        <p:nvGrpSpPr>
          <p:cNvPr id="13" name="Group 12"/>
          <p:cNvGrpSpPr/>
          <p:nvPr/>
        </p:nvGrpSpPr>
        <p:grpSpPr>
          <a:xfrm>
            <a:off x="1973283" y="1126165"/>
            <a:ext cx="5676900" cy="4279900"/>
            <a:chOff x="2590800" y="914400"/>
            <a:chExt cx="5676900" cy="4279900"/>
          </a:xfrm>
        </p:grpSpPr>
        <p:pic>
          <p:nvPicPr>
            <p:cNvPr id="14" name="Picture 13" descr="Cu_111_wire_DOS.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0800" y="914400"/>
              <a:ext cx="5676900" cy="4279900"/>
            </a:xfrm>
            <a:prstGeom prst="rect">
              <a:avLst/>
            </a:prstGeom>
          </p:spPr>
        </p:pic>
        <p:pic>
          <p:nvPicPr>
            <p:cNvPr id="15" name="Picture 14" descr="Cu_111_13Atom.jpg"/>
            <p:cNvPicPr>
              <a:picLocks noChangeAspect="1"/>
            </p:cNvPicPr>
            <p:nvPr/>
          </p:nvPicPr>
          <p:blipFill rotWithShape="1">
            <a:blip r:embed="rId7">
              <a:extLst>
                <a:ext uri="{28A0092B-C50C-407E-A947-70E740481C1C}">
                  <a14:useLocalDpi xmlns:a14="http://schemas.microsoft.com/office/drawing/2010/main" val="0"/>
                </a:ext>
              </a:extLst>
            </a:blip>
            <a:srcRect t="4795" r="66889" b="32755"/>
            <a:stretch/>
          </p:blipFill>
          <p:spPr>
            <a:xfrm>
              <a:off x="3581400" y="1447800"/>
              <a:ext cx="1627980" cy="1600200"/>
            </a:xfrm>
            <a:prstGeom prst="rect">
              <a:avLst/>
            </a:prstGeom>
          </p:spPr>
        </p:pic>
        <p:sp>
          <p:nvSpPr>
            <p:cNvPr id="16" name="TextBox 15"/>
            <p:cNvSpPr txBox="1"/>
            <p:nvPr/>
          </p:nvSpPr>
          <p:spPr>
            <a:xfrm>
              <a:off x="3505200" y="3048000"/>
              <a:ext cx="1828800" cy="584776"/>
            </a:xfrm>
            <a:prstGeom prst="rect">
              <a:avLst/>
            </a:prstGeom>
            <a:noFill/>
          </p:spPr>
          <p:txBody>
            <a:bodyPr wrap="square" rtlCol="0">
              <a:spAutoFit/>
            </a:bodyPr>
            <a:lstStyle/>
            <a:p>
              <a:pPr algn="ctr"/>
              <a:r>
                <a:rPr lang="en-US" sz="1600" dirty="0" smtClean="0"/>
                <a:t>Cu [111] nanowire cross section</a:t>
              </a:r>
              <a:endParaRPr lang="en-US" sz="1600" dirty="0"/>
            </a:p>
          </p:txBody>
        </p:sp>
        <p:sp>
          <p:nvSpPr>
            <p:cNvPr id="17" name="TextBox 16"/>
            <p:cNvSpPr txBox="1"/>
            <p:nvPr/>
          </p:nvSpPr>
          <p:spPr>
            <a:xfrm>
              <a:off x="3429000" y="1219200"/>
              <a:ext cx="4495800" cy="338554"/>
            </a:xfrm>
            <a:prstGeom prst="rect">
              <a:avLst/>
            </a:prstGeom>
            <a:noFill/>
          </p:spPr>
          <p:txBody>
            <a:bodyPr wrap="square" rtlCol="0">
              <a:spAutoFit/>
            </a:bodyPr>
            <a:lstStyle/>
            <a:p>
              <a:pPr algn="ctr"/>
              <a:r>
                <a:rPr lang="en-US" sz="1600" dirty="0" smtClean="0"/>
                <a:t>Solid line – DFT   Dashed line - TB</a:t>
              </a:r>
              <a:endParaRPr lang="en-US" sz="1600" dirty="0"/>
            </a:p>
          </p:txBody>
        </p:sp>
      </p:grpSp>
      <p:sp>
        <p:nvSpPr>
          <p:cNvPr id="18" name="Rounded Rectangle 17"/>
          <p:cNvSpPr/>
          <p:nvPr/>
        </p:nvSpPr>
        <p:spPr>
          <a:xfrm>
            <a:off x="310101" y="5406065"/>
            <a:ext cx="8763000" cy="838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C00000"/>
                </a:solidFill>
              </a:rPr>
              <a:t>On extending to 2NN excellent fits obtained for nanostructure band structures!!</a:t>
            </a:r>
            <a:endParaRPr lang="en-US" dirty="0">
              <a:solidFill>
                <a:srgbClr val="C00000"/>
              </a:solidFill>
            </a:endParaRPr>
          </a:p>
        </p:txBody>
      </p:sp>
      <p:sp>
        <p:nvSpPr>
          <p:cNvPr id="19" name="Rectangle 18"/>
          <p:cNvSpPr/>
          <p:nvPr/>
        </p:nvSpPr>
        <p:spPr>
          <a:xfrm>
            <a:off x="963633" y="6096000"/>
            <a:ext cx="7696200" cy="646331"/>
          </a:xfrm>
          <a:prstGeom prst="rect">
            <a:avLst/>
          </a:prstGeom>
        </p:spPr>
        <p:txBody>
          <a:bodyPr wrap="square">
            <a:spAutoFit/>
          </a:bodyPr>
          <a:lstStyle/>
          <a:p>
            <a:pPr algn="just"/>
            <a:r>
              <a:rPr lang="en-US" sz="1200" i="1" dirty="0"/>
              <a:t>An Environment-dependent Semi-Empirical Tight Binding Model Suitable For Electron Transport In Bulk Metals, Metal Alloys, Metallic Interfaces And Metallic </a:t>
            </a:r>
            <a:r>
              <a:rPr lang="en-US" sz="1200" i="1" dirty="0" smtClean="0"/>
              <a:t>Nanostructures – G. </a:t>
            </a:r>
            <a:r>
              <a:rPr lang="en-US" sz="1200" i="1" dirty="0" err="1" smtClean="0"/>
              <a:t>Hegde</a:t>
            </a:r>
            <a:r>
              <a:rPr lang="en-US" sz="1200" i="1" dirty="0" smtClean="0"/>
              <a:t>, M. </a:t>
            </a:r>
            <a:r>
              <a:rPr lang="en-US" sz="1200" i="1" dirty="0" err="1" smtClean="0"/>
              <a:t>Povolotskyi</a:t>
            </a:r>
            <a:r>
              <a:rPr lang="en-US" sz="1200" i="1" dirty="0" smtClean="0"/>
              <a:t>, T. </a:t>
            </a:r>
            <a:r>
              <a:rPr lang="en-US" sz="1200" i="1" dirty="0" err="1" smtClean="0"/>
              <a:t>Kubis</a:t>
            </a:r>
            <a:r>
              <a:rPr lang="en-US" sz="1200" i="1" dirty="0" smtClean="0"/>
              <a:t>, T. Boykin, G. </a:t>
            </a:r>
            <a:r>
              <a:rPr lang="en-US" sz="1200" i="1" dirty="0" err="1" smtClean="0"/>
              <a:t>Klimeck</a:t>
            </a:r>
            <a:r>
              <a:rPr lang="en-US" sz="1200" i="1" dirty="0" smtClean="0"/>
              <a:t> – In preparation</a:t>
            </a:r>
            <a:endParaRPr lang="en-US" sz="1200" i="1" dirty="0"/>
          </a:p>
        </p:txBody>
      </p:sp>
      <p:sp>
        <p:nvSpPr>
          <p:cNvPr id="20" name="Slide Number Placeholder 2"/>
          <p:cNvSpPr txBox="1">
            <a:spLocks/>
          </p:cNvSpPr>
          <p:nvPr/>
        </p:nvSpPr>
        <p:spPr>
          <a:xfrm>
            <a:off x="7924800" y="6497638"/>
            <a:ext cx="533400" cy="24447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56C026-86B1-4591-95D2-66DC0082D902}" type="slidenum">
              <a:rPr lang="en-US" altLang="ko-KR" smtClean="0"/>
              <a:pPr>
                <a:defRPr/>
              </a:pPr>
              <a:t>38</a:t>
            </a:fld>
            <a:endParaRPr lang="en-US" altLang="ko-KR" dirty="0"/>
          </a:p>
        </p:txBody>
      </p:sp>
    </p:spTree>
    <p:extLst>
      <p:ext uri="{BB962C8B-B14F-4D97-AF65-F5344CB8AC3E}">
        <p14:creationId xmlns:p14="http://schemas.microsoft.com/office/powerpoint/2010/main" val="418466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52400"/>
            <a:ext cx="6669088" cy="520700"/>
          </a:xfrm>
        </p:spPr>
        <p:txBody>
          <a:bodyPr/>
          <a:lstStyle/>
          <a:p>
            <a:r>
              <a:rPr lang="en-US" dirty="0" smtClean="0"/>
              <a:t>Application – effect of dimensionality on resistivity of Cu</a:t>
            </a:r>
            <a:endParaRPr lang="en-US" dirty="0"/>
          </a:p>
        </p:txBody>
      </p:sp>
      <p:sp>
        <p:nvSpPr>
          <p:cNvPr id="3" name="TextBox 2"/>
          <p:cNvSpPr txBox="1"/>
          <p:nvPr/>
        </p:nvSpPr>
        <p:spPr>
          <a:xfrm>
            <a:off x="0" y="685800"/>
            <a:ext cx="4191000" cy="3693319"/>
          </a:xfrm>
          <a:prstGeom prst="rect">
            <a:avLst/>
          </a:prstGeom>
          <a:noFill/>
        </p:spPr>
        <p:txBody>
          <a:bodyPr wrap="square" rtlCol="0">
            <a:spAutoFit/>
          </a:bodyPr>
          <a:lstStyle/>
          <a:p>
            <a:r>
              <a:rPr lang="en-US" b="1" dirty="0" smtClean="0"/>
              <a:t>Aim</a:t>
            </a:r>
            <a:endParaRPr lang="en-US" b="1" dirty="0"/>
          </a:p>
          <a:p>
            <a:pPr marL="285750" indent="-285750">
              <a:buFont typeface="Arial"/>
              <a:buChar char="•"/>
            </a:pPr>
            <a:r>
              <a:rPr lang="en-US" dirty="0" smtClean="0"/>
              <a:t>To determine effect of confinement on resistivity in Cu</a:t>
            </a:r>
          </a:p>
          <a:p>
            <a:pPr marL="285750" indent="-285750">
              <a:buFont typeface="Arial"/>
              <a:buChar char="•"/>
            </a:pPr>
            <a:endParaRPr lang="en-US" dirty="0"/>
          </a:p>
          <a:p>
            <a:r>
              <a:rPr lang="en-US" b="1" dirty="0" smtClean="0"/>
              <a:t>Method</a:t>
            </a:r>
            <a:endParaRPr lang="en-US" b="1" dirty="0"/>
          </a:p>
          <a:p>
            <a:pPr marL="285750" indent="-285750">
              <a:buFont typeface="Arial"/>
              <a:buChar char="•"/>
            </a:pPr>
            <a:r>
              <a:rPr lang="en-US" dirty="0" smtClean="0"/>
              <a:t>Ideal Cu cross sections along [100], [110], [111]  constructed.</a:t>
            </a:r>
          </a:p>
          <a:p>
            <a:pPr marL="285750" indent="-285750">
              <a:buFont typeface="Arial"/>
              <a:buChar char="•"/>
            </a:pPr>
            <a:r>
              <a:rPr lang="en-US" dirty="0"/>
              <a:t>2</a:t>
            </a:r>
            <a:r>
              <a:rPr lang="en-US" dirty="0" smtClean="0"/>
              <a:t> different boundary conditions used – 3D periodic (bulk), 1d periodic (nanowire)</a:t>
            </a:r>
            <a:endParaRPr lang="en-US" dirty="0"/>
          </a:p>
          <a:p>
            <a:pPr marL="285750" indent="-285750">
              <a:buFont typeface="Arial"/>
              <a:buChar char="•"/>
            </a:pPr>
            <a:r>
              <a:rPr lang="en-US" dirty="0" smtClean="0"/>
              <a:t>Transmission vs. Cross sectional Area at Fermi Level computed for each orientation and dimensionality.</a:t>
            </a:r>
          </a:p>
        </p:txBody>
      </p:sp>
      <p:grpSp>
        <p:nvGrpSpPr>
          <p:cNvPr id="4" name="Group 3"/>
          <p:cNvGrpSpPr/>
          <p:nvPr/>
        </p:nvGrpSpPr>
        <p:grpSpPr>
          <a:xfrm>
            <a:off x="233964" y="4598856"/>
            <a:ext cx="3985161" cy="1730507"/>
            <a:chOff x="4191000" y="3962400"/>
            <a:chExt cx="4953016" cy="2269723"/>
          </a:xfrm>
        </p:grpSpPr>
        <p:graphicFrame>
          <p:nvGraphicFramePr>
            <p:cNvPr id="5" name="Object 4"/>
            <p:cNvGraphicFramePr>
              <a:graphicFrameLocks noChangeAspect="1"/>
            </p:cNvGraphicFramePr>
            <p:nvPr>
              <p:extLst>
                <p:ext uri="{D42A27DB-BD31-4B8C-83A1-F6EECF244321}">
                  <p14:modId xmlns:p14="http://schemas.microsoft.com/office/powerpoint/2010/main" val="251595082"/>
                </p:ext>
              </p:extLst>
            </p:nvPr>
          </p:nvGraphicFramePr>
          <p:xfrm>
            <a:off x="4191000" y="4114800"/>
            <a:ext cx="1936750" cy="944562"/>
          </p:xfrm>
          <a:graphic>
            <a:graphicData uri="http://schemas.openxmlformats.org/presentationml/2006/ole">
              <mc:AlternateContent xmlns:mc="http://schemas.openxmlformats.org/markup-compatibility/2006">
                <mc:Choice xmlns:v="urn:schemas-microsoft-com:vml" Requires="v">
                  <p:oleObj spid="_x0000_s50757" name="Equation" r:id="rId3" imgW="1003300" imgH="406400" progId="Equation.3">
                    <p:embed/>
                  </p:oleObj>
                </mc:Choice>
                <mc:Fallback>
                  <p:oleObj name="Equation" r:id="rId3" imgW="1003300" imgH="406400" progId="Equation.3">
                    <p:embed/>
                    <p:pic>
                      <p:nvPicPr>
                        <p:cNvPr id="0" name=""/>
                        <p:cNvPicPr/>
                        <p:nvPr/>
                      </p:nvPicPr>
                      <p:blipFill>
                        <a:blip r:embed="rId4"/>
                        <a:stretch>
                          <a:fillRect/>
                        </a:stretch>
                      </p:blipFill>
                      <p:spPr>
                        <a:xfrm>
                          <a:off x="4191000" y="4114800"/>
                          <a:ext cx="1936750" cy="944562"/>
                        </a:xfrm>
                        <a:prstGeom prst="rect">
                          <a:avLst/>
                        </a:prstGeom>
                      </p:spPr>
                    </p:pic>
                  </p:oleObj>
                </mc:Fallback>
              </mc:AlternateContent>
            </a:graphicData>
          </a:graphic>
        </p:graphicFrame>
        <p:sp>
          <p:nvSpPr>
            <p:cNvPr id="6" name="Right Arrow 5"/>
            <p:cNvSpPr/>
            <p:nvPr/>
          </p:nvSpPr>
          <p:spPr>
            <a:xfrm>
              <a:off x="6019800" y="4343400"/>
              <a:ext cx="3810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163245610"/>
                </p:ext>
              </p:extLst>
            </p:nvPr>
          </p:nvGraphicFramePr>
          <p:xfrm>
            <a:off x="6373828" y="3962400"/>
            <a:ext cx="2770188" cy="1003300"/>
          </p:xfrm>
          <a:graphic>
            <a:graphicData uri="http://schemas.openxmlformats.org/presentationml/2006/ole">
              <mc:AlternateContent xmlns:mc="http://schemas.openxmlformats.org/markup-compatibility/2006">
                <mc:Choice xmlns:v="urn:schemas-microsoft-com:vml" Requires="v">
                  <p:oleObj spid="_x0000_s50758" name="Equation" r:id="rId5" imgW="1435100" imgH="431800" progId="Equation.3">
                    <p:embed/>
                  </p:oleObj>
                </mc:Choice>
                <mc:Fallback>
                  <p:oleObj name="Equation" r:id="rId5" imgW="1435100" imgH="431800" progId="Equation.3">
                    <p:embed/>
                    <p:pic>
                      <p:nvPicPr>
                        <p:cNvPr id="0" name=""/>
                        <p:cNvPicPr/>
                        <p:nvPr/>
                      </p:nvPicPr>
                      <p:blipFill>
                        <a:blip r:embed="rId6"/>
                        <a:stretch>
                          <a:fillRect/>
                        </a:stretch>
                      </p:blipFill>
                      <p:spPr>
                        <a:xfrm>
                          <a:off x="6373828" y="3962400"/>
                          <a:ext cx="2770188" cy="10033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664347881"/>
                </p:ext>
              </p:extLst>
            </p:nvPr>
          </p:nvGraphicFramePr>
          <p:xfrm>
            <a:off x="4419600" y="5181600"/>
            <a:ext cx="1373188" cy="914400"/>
          </p:xfrm>
          <a:graphic>
            <a:graphicData uri="http://schemas.openxmlformats.org/presentationml/2006/ole">
              <mc:AlternateContent xmlns:mc="http://schemas.openxmlformats.org/markup-compatibility/2006">
                <mc:Choice xmlns:v="urn:schemas-microsoft-com:vml" Requires="v">
                  <p:oleObj spid="_x0000_s50759" name="Equation" r:id="rId7" imgW="711200" imgH="393700" progId="Equation.3">
                    <p:embed/>
                  </p:oleObj>
                </mc:Choice>
                <mc:Fallback>
                  <p:oleObj name="Equation" r:id="rId7" imgW="711200" imgH="393700" progId="Equation.3">
                    <p:embed/>
                    <p:pic>
                      <p:nvPicPr>
                        <p:cNvPr id="0" name=""/>
                        <p:cNvPicPr/>
                        <p:nvPr/>
                      </p:nvPicPr>
                      <p:blipFill>
                        <a:blip r:embed="rId8"/>
                        <a:stretch>
                          <a:fillRect/>
                        </a:stretch>
                      </p:blipFill>
                      <p:spPr>
                        <a:xfrm>
                          <a:off x="4419600" y="5181600"/>
                          <a:ext cx="1373188" cy="914400"/>
                        </a:xfrm>
                        <a:prstGeom prst="rect">
                          <a:avLst/>
                        </a:prstGeom>
                      </p:spPr>
                    </p:pic>
                  </p:oleObj>
                </mc:Fallback>
              </mc:AlternateContent>
            </a:graphicData>
          </a:graphic>
        </p:graphicFrame>
        <p:sp>
          <p:nvSpPr>
            <p:cNvPr id="9" name="Right Arrow 8"/>
            <p:cNvSpPr/>
            <p:nvPr/>
          </p:nvSpPr>
          <p:spPr>
            <a:xfrm>
              <a:off x="6019800" y="5715000"/>
              <a:ext cx="3810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594927294"/>
                </p:ext>
              </p:extLst>
            </p:nvPr>
          </p:nvGraphicFramePr>
          <p:xfrm>
            <a:off x="6534234" y="5199374"/>
            <a:ext cx="2525501" cy="1032749"/>
          </p:xfrm>
          <a:graphic>
            <a:graphicData uri="http://schemas.openxmlformats.org/presentationml/2006/ole">
              <mc:AlternateContent xmlns:mc="http://schemas.openxmlformats.org/markup-compatibility/2006">
                <mc:Choice xmlns:v="urn:schemas-microsoft-com:vml" Requires="v">
                  <p:oleObj spid="_x0000_s50760" name="Equation" r:id="rId9" imgW="1307880" imgH="444240" progId="Equation.3">
                    <p:embed/>
                  </p:oleObj>
                </mc:Choice>
                <mc:Fallback>
                  <p:oleObj name="Equation" r:id="rId9" imgW="1307880" imgH="444240" progId="Equation.3">
                    <p:embed/>
                    <p:pic>
                      <p:nvPicPr>
                        <p:cNvPr id="0" name=""/>
                        <p:cNvPicPr/>
                        <p:nvPr/>
                      </p:nvPicPr>
                      <p:blipFill>
                        <a:blip r:embed="rId10"/>
                        <a:stretch>
                          <a:fillRect/>
                        </a:stretch>
                      </p:blipFill>
                      <p:spPr>
                        <a:xfrm>
                          <a:off x="6534234" y="5199374"/>
                          <a:ext cx="2525501" cy="1032749"/>
                        </a:xfrm>
                        <a:prstGeom prst="rect">
                          <a:avLst/>
                        </a:prstGeom>
                      </p:spPr>
                    </p:pic>
                  </p:oleObj>
                </mc:Fallback>
              </mc:AlternateContent>
            </a:graphicData>
          </a:graphic>
        </p:graphicFrame>
      </p:grpSp>
      <p:cxnSp>
        <p:nvCxnSpPr>
          <p:cNvPr id="12" name="Straight Connector 11"/>
          <p:cNvCxnSpPr/>
          <p:nvPr/>
        </p:nvCxnSpPr>
        <p:spPr>
          <a:xfrm>
            <a:off x="4419600" y="815161"/>
            <a:ext cx="0" cy="5410200"/>
          </a:xfrm>
          <a:prstGeom prst="line">
            <a:avLst/>
          </a:prstGeom>
        </p:spPr>
        <p:style>
          <a:lnRef idx="2">
            <a:schemeClr val="accent1"/>
          </a:lnRef>
          <a:fillRef idx="0">
            <a:schemeClr val="accent1"/>
          </a:fillRef>
          <a:effectRef idx="1">
            <a:schemeClr val="accent1"/>
          </a:effectRef>
          <a:fontRef idx="minor">
            <a:schemeClr val="tx1"/>
          </a:fontRef>
        </p:style>
      </p:cxnSp>
      <p:pic>
        <p:nvPicPr>
          <p:cNvPr id="15"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53247" y="815161"/>
            <a:ext cx="4847959" cy="2767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477" name="Picture 30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24400" y="3472692"/>
            <a:ext cx="3769695" cy="2929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478" name="Picture 30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83632" y="3483685"/>
            <a:ext cx="4051229" cy="308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ounded Rectangle 19"/>
          <p:cNvSpPr/>
          <p:nvPr/>
        </p:nvSpPr>
        <p:spPr>
          <a:xfrm>
            <a:off x="457201" y="6225361"/>
            <a:ext cx="8615900" cy="838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C00000"/>
                </a:solidFill>
              </a:rPr>
              <a:t>Confinement has anisotropic effect on resistivity in Cu nanowires!! </a:t>
            </a:r>
            <a:endParaRPr lang="en-US" dirty="0">
              <a:solidFill>
                <a:srgbClr val="C00000"/>
              </a:solidFill>
            </a:endParaRPr>
          </a:p>
        </p:txBody>
      </p:sp>
      <p:cxnSp>
        <p:nvCxnSpPr>
          <p:cNvPr id="13" name="Straight Connector 12"/>
          <p:cNvCxnSpPr/>
          <p:nvPr/>
        </p:nvCxnSpPr>
        <p:spPr>
          <a:xfrm flipV="1">
            <a:off x="5410200" y="3886200"/>
            <a:ext cx="2286000" cy="20488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638800" y="3886200"/>
            <a:ext cx="457200"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248400" y="3733800"/>
            <a:ext cx="838200" cy="307777"/>
          </a:xfrm>
          <a:prstGeom prst="rect">
            <a:avLst/>
          </a:prstGeom>
          <a:noFill/>
        </p:spPr>
        <p:txBody>
          <a:bodyPr wrap="square" rtlCol="0">
            <a:spAutoFit/>
          </a:bodyPr>
          <a:lstStyle/>
          <a:p>
            <a:r>
              <a:rPr lang="en-US" sz="1400" dirty="0" smtClean="0"/>
              <a:t>bulk</a:t>
            </a:r>
            <a:endParaRPr lang="en-US" sz="1400" dirty="0"/>
          </a:p>
        </p:txBody>
      </p:sp>
      <p:sp>
        <p:nvSpPr>
          <p:cNvPr id="21" name="Slide Number Placeholder 2"/>
          <p:cNvSpPr txBox="1">
            <a:spLocks/>
          </p:cNvSpPr>
          <p:nvPr/>
        </p:nvSpPr>
        <p:spPr>
          <a:xfrm>
            <a:off x="8134118" y="6529162"/>
            <a:ext cx="533400" cy="24447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56C026-86B1-4591-95D2-66DC0082D902}" type="slidenum">
              <a:rPr lang="en-US" altLang="ko-KR" smtClean="0"/>
              <a:pPr>
                <a:defRPr/>
              </a:pPr>
              <a:t>39</a:t>
            </a:fld>
            <a:endParaRPr lang="en-US" altLang="ko-KR" dirty="0"/>
          </a:p>
        </p:txBody>
      </p:sp>
    </p:spTree>
    <p:extLst>
      <p:ext uri="{BB962C8B-B14F-4D97-AF65-F5344CB8AC3E}">
        <p14:creationId xmlns:p14="http://schemas.microsoft.com/office/powerpoint/2010/main" val="90372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047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047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of component power dissipation in microprocessors</a:t>
            </a:r>
            <a:endParaRPr lang="en-US" dirty="0"/>
          </a:p>
        </p:txBody>
      </p:sp>
      <p:sp>
        <p:nvSpPr>
          <p:cNvPr id="11" name="TextBox 10"/>
          <p:cNvSpPr txBox="1"/>
          <p:nvPr/>
        </p:nvSpPr>
        <p:spPr>
          <a:xfrm>
            <a:off x="206042" y="5887324"/>
            <a:ext cx="2254916" cy="276999"/>
          </a:xfrm>
          <a:prstGeom prst="rect">
            <a:avLst/>
          </a:prstGeom>
          <a:noFill/>
        </p:spPr>
        <p:txBody>
          <a:bodyPr wrap="square" rtlCol="0">
            <a:spAutoFit/>
          </a:bodyPr>
          <a:lstStyle/>
          <a:p>
            <a:pPr algn="ctr"/>
            <a:r>
              <a:rPr lang="en-US" sz="1200" dirty="0" smtClean="0"/>
              <a:t>ITRS – 2011 edition</a:t>
            </a:r>
            <a:endParaRPr lang="en-US" sz="1200" dirty="0"/>
          </a:p>
        </p:txBody>
      </p:sp>
      <p:pic>
        <p:nvPicPr>
          <p:cNvPr id="7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22758"/>
            <a:ext cx="2667000" cy="5049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1188720" y="3507069"/>
            <a:ext cx="2850484" cy="3087832"/>
            <a:chOff x="1188720" y="3507069"/>
            <a:chExt cx="2850484" cy="3087832"/>
          </a:xfrm>
        </p:grpSpPr>
        <p:sp>
          <p:nvSpPr>
            <p:cNvPr id="75" name="Oval 74"/>
            <p:cNvSpPr/>
            <p:nvPr/>
          </p:nvSpPr>
          <p:spPr>
            <a:xfrm>
              <a:off x="1188720" y="4593823"/>
              <a:ext cx="990600" cy="1038292"/>
            </a:xfrm>
            <a:prstGeom prst="ellipse">
              <a:avLst/>
            </a:prstGeom>
            <a:solidFill>
              <a:schemeClr val="bg1">
                <a:alpha val="2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7" name="Straight Arrow Connector 76"/>
            <p:cNvCxnSpPr/>
            <p:nvPr/>
          </p:nvCxnSpPr>
          <p:spPr>
            <a:xfrm flipV="1">
              <a:off x="2170176" y="3507069"/>
              <a:ext cx="1869028" cy="140149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2020465" y="5439435"/>
              <a:ext cx="2018739" cy="115546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82" name="Group 81"/>
          <p:cNvGrpSpPr/>
          <p:nvPr/>
        </p:nvGrpSpPr>
        <p:grpSpPr>
          <a:xfrm>
            <a:off x="4039204" y="3352473"/>
            <a:ext cx="5057368" cy="3478589"/>
            <a:chOff x="4108345" y="2461625"/>
            <a:chExt cx="5057368" cy="3478589"/>
          </a:xfrm>
        </p:grpSpPr>
        <p:sp>
          <p:nvSpPr>
            <p:cNvPr id="3" name="Slide Number Placeholder 2"/>
            <p:cNvSpPr txBox="1">
              <a:spLocks/>
            </p:cNvSpPr>
            <p:nvPr/>
          </p:nvSpPr>
          <p:spPr>
            <a:xfrm>
              <a:off x="7402034" y="5579978"/>
              <a:ext cx="480380" cy="24447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56C026-86B1-4591-95D2-66DC0082D902}" type="slidenum">
                <a:rPr lang="en-US" altLang="ko-KR" smtClean="0"/>
                <a:pPr>
                  <a:defRPr/>
                </a:pPr>
                <a:t>4</a:t>
              </a:fld>
              <a:endParaRPr lang="en-US" altLang="ko-KR" dirty="0"/>
            </a:p>
          </p:txBody>
        </p:sp>
        <p:cxnSp>
          <p:nvCxnSpPr>
            <p:cNvPr id="25" name="Straight Connector 24"/>
            <p:cNvCxnSpPr/>
            <p:nvPr/>
          </p:nvCxnSpPr>
          <p:spPr>
            <a:xfrm>
              <a:off x="6647151" y="3425740"/>
              <a:ext cx="0" cy="45720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6406961" y="3882940"/>
              <a:ext cx="48038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406961" y="4111540"/>
              <a:ext cx="48038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647151" y="4137806"/>
              <a:ext cx="0" cy="45720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47" name="Group 46"/>
            <p:cNvGrpSpPr/>
            <p:nvPr/>
          </p:nvGrpSpPr>
          <p:grpSpPr>
            <a:xfrm>
              <a:off x="6668425" y="4353013"/>
              <a:ext cx="2497288" cy="265040"/>
              <a:chOff x="5253990" y="6248400"/>
              <a:chExt cx="2772918" cy="265040"/>
            </a:xfrm>
          </p:grpSpPr>
          <p:cxnSp>
            <p:nvCxnSpPr>
              <p:cNvPr id="38" name="Straight Connector 37"/>
              <p:cNvCxnSpPr/>
              <p:nvPr/>
            </p:nvCxnSpPr>
            <p:spPr>
              <a:xfrm flipV="1">
                <a:off x="6019800" y="6248400"/>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232398" y="6248400"/>
                <a:ext cx="228600" cy="249238"/>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6427470" y="6255313"/>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flipV="1">
                <a:off x="6656070" y="6262924"/>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flipV="1">
                <a:off x="7036308" y="6278726"/>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6819900" y="6260711"/>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7226808" y="6501521"/>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5253990" y="6493424"/>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a:off x="4108345" y="4334554"/>
              <a:ext cx="2497288" cy="265040"/>
              <a:chOff x="5253990" y="6248400"/>
              <a:chExt cx="2772918" cy="265040"/>
            </a:xfrm>
          </p:grpSpPr>
          <p:cxnSp>
            <p:nvCxnSpPr>
              <p:cNvPr id="55" name="Straight Connector 54"/>
              <p:cNvCxnSpPr/>
              <p:nvPr/>
            </p:nvCxnSpPr>
            <p:spPr>
              <a:xfrm flipV="1">
                <a:off x="6019800" y="6248400"/>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6232398" y="6248400"/>
                <a:ext cx="228600" cy="249238"/>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V="1">
                <a:off x="6427470" y="6255313"/>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H="1" flipV="1">
                <a:off x="6656070" y="6262924"/>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flipV="1">
                <a:off x="7036308" y="6278726"/>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6819900" y="6260711"/>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7226808" y="6501521"/>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5253990" y="6493424"/>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8" name="Flowchart: Connector 47"/>
            <p:cNvSpPr/>
            <p:nvPr/>
          </p:nvSpPr>
          <p:spPr>
            <a:xfrm>
              <a:off x="6557766" y="3197140"/>
              <a:ext cx="178770" cy="228600"/>
            </a:xfrm>
            <a:prstGeom prst="flowChartConnector">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Flowchart: Connector 63"/>
            <p:cNvSpPr/>
            <p:nvPr/>
          </p:nvSpPr>
          <p:spPr>
            <a:xfrm>
              <a:off x="5991972" y="4469492"/>
              <a:ext cx="178770" cy="228600"/>
            </a:xfrm>
            <a:prstGeom prst="flowChartConnector">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Flowchart: Connector 64"/>
            <p:cNvSpPr/>
            <p:nvPr/>
          </p:nvSpPr>
          <p:spPr>
            <a:xfrm>
              <a:off x="7005205" y="4465278"/>
              <a:ext cx="178770" cy="228600"/>
            </a:xfrm>
            <a:prstGeom prst="flowChartConnector">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6439567" y="2726665"/>
              <a:ext cx="453599" cy="584775"/>
            </a:xfrm>
            <a:prstGeom prst="rect">
              <a:avLst/>
            </a:prstGeom>
            <a:noFill/>
          </p:spPr>
          <p:txBody>
            <a:bodyPr wrap="none" lIns="91440" tIns="45720" rIns="91440" bIns="45720">
              <a:spAutoFit/>
            </a:bodyPr>
            <a:lstStyle/>
            <a:p>
              <a:pPr algn="ctr"/>
              <a:r>
                <a:rPr lang="en-US" sz="3200" b="1" cap="all" spc="0"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G</a:t>
              </a:r>
              <a:endParaRPr lang="en-US" sz="3200" b="1" cap="all" spc="0"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endParaRPr>
            </a:p>
          </p:txBody>
        </p:sp>
        <p:sp>
          <p:nvSpPr>
            <p:cNvPr id="67" name="Rectangle 66"/>
            <p:cNvSpPr/>
            <p:nvPr/>
          </p:nvSpPr>
          <p:spPr>
            <a:xfrm>
              <a:off x="6077613" y="4094833"/>
              <a:ext cx="413177" cy="584775"/>
            </a:xfrm>
            <a:prstGeom prst="rect">
              <a:avLst/>
            </a:prstGeom>
            <a:noFill/>
          </p:spPr>
          <p:txBody>
            <a:bodyPr wrap="none" lIns="91440" tIns="45720" rIns="91440" bIns="45720">
              <a:spAutoFit/>
            </a:bodyPr>
            <a:lstStyle/>
            <a:p>
              <a:pPr algn="ctr"/>
              <a:r>
                <a:rPr lang="en-US" sz="3200" b="1" cap="all" spc="0"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S</a:t>
              </a:r>
              <a:endParaRPr lang="en-US" sz="3200" b="1" cap="all" spc="0"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endParaRPr>
            </a:p>
          </p:txBody>
        </p:sp>
        <p:sp>
          <p:nvSpPr>
            <p:cNvPr id="68" name="Rectangle 67"/>
            <p:cNvSpPr/>
            <p:nvPr/>
          </p:nvSpPr>
          <p:spPr>
            <a:xfrm>
              <a:off x="6699498" y="4096911"/>
              <a:ext cx="433388" cy="584775"/>
            </a:xfrm>
            <a:prstGeom prst="rect">
              <a:avLst/>
            </a:prstGeom>
            <a:noFill/>
          </p:spPr>
          <p:txBody>
            <a:bodyPr wrap="none" lIns="91440" tIns="45720" rIns="91440" bIns="45720">
              <a:spAutoFit/>
            </a:bodyPr>
            <a:lstStyle/>
            <a:p>
              <a:pPr algn="ctr"/>
              <a:r>
                <a:rPr lang="en-US" sz="3200" b="1" cap="all"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D</a:t>
              </a:r>
              <a:endParaRPr lang="en-US" sz="3200" b="1" cap="all" spc="0"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endParaRPr>
            </a:p>
          </p:txBody>
        </p:sp>
        <p:sp>
          <p:nvSpPr>
            <p:cNvPr id="54284" name="Freeform 54283"/>
            <p:cNvSpPr/>
            <p:nvPr/>
          </p:nvSpPr>
          <p:spPr>
            <a:xfrm>
              <a:off x="6666366" y="3532420"/>
              <a:ext cx="581946" cy="256032"/>
            </a:xfrm>
            <a:custGeom>
              <a:avLst/>
              <a:gdLst>
                <a:gd name="connsiteX0" fmla="*/ 0 w 646176"/>
                <a:gd name="connsiteY0" fmla="*/ 0 h 256032"/>
                <a:gd name="connsiteX1" fmla="*/ 390144 w 646176"/>
                <a:gd name="connsiteY1" fmla="*/ 48768 h 256032"/>
                <a:gd name="connsiteX2" fmla="*/ 646176 w 646176"/>
                <a:gd name="connsiteY2" fmla="*/ 256032 h 256032"/>
              </a:gdLst>
              <a:ahLst/>
              <a:cxnLst>
                <a:cxn ang="0">
                  <a:pos x="connsiteX0" y="connsiteY0"/>
                </a:cxn>
                <a:cxn ang="0">
                  <a:pos x="connsiteX1" y="connsiteY1"/>
                </a:cxn>
                <a:cxn ang="0">
                  <a:pos x="connsiteX2" y="connsiteY2"/>
                </a:cxn>
              </a:cxnLst>
              <a:rect l="l" t="t" r="r" b="b"/>
              <a:pathLst>
                <a:path w="646176" h="256032">
                  <a:moveTo>
                    <a:pt x="0" y="0"/>
                  </a:moveTo>
                  <a:cubicBezTo>
                    <a:pt x="141224" y="3048"/>
                    <a:pt x="282448" y="6096"/>
                    <a:pt x="390144" y="48768"/>
                  </a:cubicBezTo>
                  <a:cubicBezTo>
                    <a:pt x="497840" y="91440"/>
                    <a:pt x="646176" y="256032"/>
                    <a:pt x="646176" y="256032"/>
                  </a:cubicBezTo>
                </a:path>
              </a:pathLst>
            </a:custGeom>
            <a:ln w="444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7" name="Straight Connector 86"/>
            <p:cNvCxnSpPr/>
            <p:nvPr/>
          </p:nvCxnSpPr>
          <p:spPr>
            <a:xfrm flipV="1">
              <a:off x="7016357" y="3660436"/>
              <a:ext cx="444694" cy="23774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V="1">
              <a:off x="7183975" y="3898180"/>
              <a:ext cx="380015" cy="21336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sp>
          <p:nvSpPr>
            <p:cNvPr id="54290" name="Freeform 54289"/>
            <p:cNvSpPr/>
            <p:nvPr/>
          </p:nvSpPr>
          <p:spPr>
            <a:xfrm>
              <a:off x="7303213" y="4032292"/>
              <a:ext cx="125276" cy="524256"/>
            </a:xfrm>
            <a:custGeom>
              <a:avLst/>
              <a:gdLst>
                <a:gd name="connsiteX0" fmla="*/ 97536 w 139103"/>
                <a:gd name="connsiteY0" fmla="*/ 0 h 524256"/>
                <a:gd name="connsiteX1" fmla="*/ 134112 w 139103"/>
                <a:gd name="connsiteY1" fmla="*/ 207264 h 524256"/>
                <a:gd name="connsiteX2" fmla="*/ 0 w 139103"/>
                <a:gd name="connsiteY2" fmla="*/ 524256 h 524256"/>
              </a:gdLst>
              <a:ahLst/>
              <a:cxnLst>
                <a:cxn ang="0">
                  <a:pos x="connsiteX0" y="connsiteY0"/>
                </a:cxn>
                <a:cxn ang="0">
                  <a:pos x="connsiteX1" y="connsiteY1"/>
                </a:cxn>
                <a:cxn ang="0">
                  <a:pos x="connsiteX2" y="connsiteY2"/>
                </a:cxn>
              </a:cxnLst>
              <a:rect l="l" t="t" r="r" b="b"/>
              <a:pathLst>
                <a:path w="139103" h="524256">
                  <a:moveTo>
                    <a:pt x="97536" y="0"/>
                  </a:moveTo>
                  <a:cubicBezTo>
                    <a:pt x="123952" y="59944"/>
                    <a:pt x="150368" y="119888"/>
                    <a:pt x="134112" y="207264"/>
                  </a:cubicBezTo>
                  <a:cubicBezTo>
                    <a:pt x="117856" y="294640"/>
                    <a:pt x="58928" y="409448"/>
                    <a:pt x="0" y="524256"/>
                  </a:cubicBezTo>
                </a:path>
              </a:pathLst>
            </a:custGeom>
            <a:ln w="444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7" name="Straight Connector 96"/>
            <p:cNvCxnSpPr/>
            <p:nvPr/>
          </p:nvCxnSpPr>
          <p:spPr>
            <a:xfrm>
              <a:off x="6091652" y="4618053"/>
              <a:ext cx="0" cy="45720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5851462" y="5075253"/>
              <a:ext cx="48038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5851462" y="5303853"/>
              <a:ext cx="48038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6091652" y="5330119"/>
              <a:ext cx="0" cy="45720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7094590" y="4587675"/>
              <a:ext cx="0" cy="45720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6854400" y="5044875"/>
              <a:ext cx="48038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6854400" y="5273475"/>
              <a:ext cx="48038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7094590" y="5299741"/>
              <a:ext cx="0" cy="45720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sp>
          <p:nvSpPr>
            <p:cNvPr id="105" name="Freeform 104"/>
            <p:cNvSpPr/>
            <p:nvPr/>
          </p:nvSpPr>
          <p:spPr>
            <a:xfrm rot="18899092">
              <a:off x="5995306" y="3570554"/>
              <a:ext cx="646176" cy="230582"/>
            </a:xfrm>
            <a:custGeom>
              <a:avLst/>
              <a:gdLst>
                <a:gd name="connsiteX0" fmla="*/ 0 w 646176"/>
                <a:gd name="connsiteY0" fmla="*/ 0 h 256032"/>
                <a:gd name="connsiteX1" fmla="*/ 390144 w 646176"/>
                <a:gd name="connsiteY1" fmla="*/ 48768 h 256032"/>
                <a:gd name="connsiteX2" fmla="*/ 646176 w 646176"/>
                <a:gd name="connsiteY2" fmla="*/ 256032 h 256032"/>
              </a:gdLst>
              <a:ahLst/>
              <a:cxnLst>
                <a:cxn ang="0">
                  <a:pos x="connsiteX0" y="connsiteY0"/>
                </a:cxn>
                <a:cxn ang="0">
                  <a:pos x="connsiteX1" y="connsiteY1"/>
                </a:cxn>
                <a:cxn ang="0">
                  <a:pos x="connsiteX2" y="connsiteY2"/>
                </a:cxn>
              </a:cxnLst>
              <a:rect l="l" t="t" r="r" b="b"/>
              <a:pathLst>
                <a:path w="646176" h="256032">
                  <a:moveTo>
                    <a:pt x="0" y="0"/>
                  </a:moveTo>
                  <a:cubicBezTo>
                    <a:pt x="141224" y="3048"/>
                    <a:pt x="282448" y="6096"/>
                    <a:pt x="390144" y="48768"/>
                  </a:cubicBezTo>
                  <a:cubicBezTo>
                    <a:pt x="497840" y="91440"/>
                    <a:pt x="646176" y="256032"/>
                    <a:pt x="646176" y="256032"/>
                  </a:cubicBezTo>
                </a:path>
              </a:pathLst>
            </a:custGeom>
            <a:ln w="444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6" name="Straight Connector 105"/>
            <p:cNvCxnSpPr/>
            <p:nvPr/>
          </p:nvCxnSpPr>
          <p:spPr>
            <a:xfrm flipH="1" flipV="1">
              <a:off x="5851462" y="3698631"/>
              <a:ext cx="398715" cy="280416"/>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flipV="1">
              <a:off x="5746317" y="3864652"/>
              <a:ext cx="398715" cy="280416"/>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sp>
          <p:nvSpPr>
            <p:cNvPr id="54301" name="Freeform 54300"/>
            <p:cNvSpPr/>
            <p:nvPr/>
          </p:nvSpPr>
          <p:spPr>
            <a:xfrm>
              <a:off x="5820855" y="4007908"/>
              <a:ext cx="120824" cy="560832"/>
            </a:xfrm>
            <a:custGeom>
              <a:avLst/>
              <a:gdLst>
                <a:gd name="connsiteX0" fmla="*/ 121968 w 134160"/>
                <a:gd name="connsiteY0" fmla="*/ 0 h 560832"/>
                <a:gd name="connsiteX1" fmla="*/ 48 w 134160"/>
                <a:gd name="connsiteY1" fmla="*/ 195072 h 560832"/>
                <a:gd name="connsiteX2" fmla="*/ 134160 w 134160"/>
                <a:gd name="connsiteY2" fmla="*/ 560832 h 560832"/>
              </a:gdLst>
              <a:ahLst/>
              <a:cxnLst>
                <a:cxn ang="0">
                  <a:pos x="connsiteX0" y="connsiteY0"/>
                </a:cxn>
                <a:cxn ang="0">
                  <a:pos x="connsiteX1" y="connsiteY1"/>
                </a:cxn>
                <a:cxn ang="0">
                  <a:pos x="connsiteX2" y="connsiteY2"/>
                </a:cxn>
              </a:cxnLst>
              <a:rect l="l" t="t" r="r" b="b"/>
              <a:pathLst>
                <a:path w="134160" h="560832">
                  <a:moveTo>
                    <a:pt x="121968" y="0"/>
                  </a:moveTo>
                  <a:cubicBezTo>
                    <a:pt x="59992" y="50800"/>
                    <a:pt x="-1984" y="101600"/>
                    <a:pt x="48" y="195072"/>
                  </a:cubicBezTo>
                  <a:cubicBezTo>
                    <a:pt x="2080" y="288544"/>
                    <a:pt x="68120" y="424688"/>
                    <a:pt x="134160" y="560832"/>
                  </a:cubicBezTo>
                </a:path>
              </a:pathLst>
            </a:custGeom>
            <a:ln w="444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1" name="Straight Connector 120"/>
            <p:cNvCxnSpPr/>
            <p:nvPr/>
          </p:nvCxnSpPr>
          <p:spPr>
            <a:xfrm>
              <a:off x="5913254" y="5756941"/>
              <a:ext cx="360479"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a:off x="5962908" y="5836582"/>
              <a:ext cx="257488"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5999717" y="5921989"/>
              <a:ext cx="18387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a:off x="6916192" y="5775166"/>
              <a:ext cx="360479"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6965845" y="5854807"/>
              <a:ext cx="257488"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a:off x="7002655" y="5940214"/>
              <a:ext cx="18387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41" name="Group 140"/>
            <p:cNvGrpSpPr/>
            <p:nvPr/>
          </p:nvGrpSpPr>
          <p:grpSpPr>
            <a:xfrm>
              <a:off x="4157906" y="2461625"/>
              <a:ext cx="2497288" cy="265040"/>
              <a:chOff x="5253990" y="6248400"/>
              <a:chExt cx="2772918" cy="265040"/>
            </a:xfrm>
          </p:grpSpPr>
          <p:cxnSp>
            <p:nvCxnSpPr>
              <p:cNvPr id="142" name="Straight Connector 141"/>
              <p:cNvCxnSpPr/>
              <p:nvPr/>
            </p:nvCxnSpPr>
            <p:spPr>
              <a:xfrm flipV="1">
                <a:off x="6019800" y="6248400"/>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a:off x="6232398" y="6248400"/>
                <a:ext cx="228600" cy="249238"/>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flipV="1">
                <a:off x="6427470" y="6255313"/>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H="1" flipV="1">
                <a:off x="6656070" y="6262924"/>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flipH="1" flipV="1">
                <a:off x="7036308" y="6278726"/>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flipV="1">
                <a:off x="6819900" y="6260711"/>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a:off x="7226808" y="6501521"/>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a:off x="5253990" y="6493424"/>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50" name="Group 149"/>
            <p:cNvGrpSpPr/>
            <p:nvPr/>
          </p:nvGrpSpPr>
          <p:grpSpPr>
            <a:xfrm>
              <a:off x="6646712" y="2468538"/>
              <a:ext cx="2497288" cy="265040"/>
              <a:chOff x="5253990" y="6248400"/>
              <a:chExt cx="2772918" cy="265040"/>
            </a:xfrm>
          </p:grpSpPr>
          <p:cxnSp>
            <p:nvCxnSpPr>
              <p:cNvPr id="151" name="Straight Connector 150"/>
              <p:cNvCxnSpPr/>
              <p:nvPr/>
            </p:nvCxnSpPr>
            <p:spPr>
              <a:xfrm flipV="1">
                <a:off x="6019800" y="6248400"/>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a:off x="6232398" y="6248400"/>
                <a:ext cx="228600" cy="249238"/>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V="1">
                <a:off x="6427470" y="6255313"/>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flipH="1" flipV="1">
                <a:off x="6656070" y="6262924"/>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flipH="1" flipV="1">
                <a:off x="7036308" y="6278726"/>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flipV="1">
                <a:off x="6819900" y="6260711"/>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a:off x="7226808" y="6501521"/>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a:off x="5253990" y="6493424"/>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59" name="Group 158"/>
            <p:cNvGrpSpPr/>
            <p:nvPr/>
          </p:nvGrpSpPr>
          <p:grpSpPr>
            <a:xfrm rot="16200000">
              <a:off x="3503064" y="3487613"/>
              <a:ext cx="1866305" cy="295950"/>
              <a:chOff x="5253990" y="6248400"/>
              <a:chExt cx="2772918" cy="265040"/>
            </a:xfrm>
          </p:grpSpPr>
          <p:cxnSp>
            <p:nvCxnSpPr>
              <p:cNvPr id="160" name="Straight Connector 159"/>
              <p:cNvCxnSpPr/>
              <p:nvPr/>
            </p:nvCxnSpPr>
            <p:spPr>
              <a:xfrm flipV="1">
                <a:off x="6019800" y="6248400"/>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a:off x="6232398" y="6248400"/>
                <a:ext cx="228600" cy="249238"/>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flipV="1">
                <a:off x="6427470" y="6255313"/>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flipH="1" flipV="1">
                <a:off x="6656070" y="6262924"/>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flipH="1" flipV="1">
                <a:off x="7036308" y="6278726"/>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flipV="1">
                <a:off x="6819900" y="6260711"/>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a:off x="7226808" y="6501521"/>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5253990" y="6493424"/>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8" name="Group 167"/>
            <p:cNvGrpSpPr/>
            <p:nvPr/>
          </p:nvGrpSpPr>
          <p:grpSpPr>
            <a:xfrm rot="16200000">
              <a:off x="7591442" y="3531338"/>
              <a:ext cx="1866305" cy="295950"/>
              <a:chOff x="5253990" y="6248400"/>
              <a:chExt cx="2772918" cy="265040"/>
            </a:xfrm>
          </p:grpSpPr>
          <p:cxnSp>
            <p:nvCxnSpPr>
              <p:cNvPr id="169" name="Straight Connector 168"/>
              <p:cNvCxnSpPr/>
              <p:nvPr/>
            </p:nvCxnSpPr>
            <p:spPr>
              <a:xfrm flipV="1">
                <a:off x="6019800" y="6248400"/>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a:off x="6232398" y="6248400"/>
                <a:ext cx="228600" cy="249238"/>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flipV="1">
                <a:off x="6427470" y="6255313"/>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flipH="1" flipV="1">
                <a:off x="6656070" y="6262924"/>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flipH="1" flipV="1">
                <a:off x="7036308" y="6278726"/>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flipV="1">
                <a:off x="6819900" y="6260711"/>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a:off x="7226808" y="6501521"/>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a:off x="5253990" y="6493424"/>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181" name="Oval 180"/>
          <p:cNvSpPr/>
          <p:nvPr/>
        </p:nvSpPr>
        <p:spPr>
          <a:xfrm>
            <a:off x="5999920" y="4507916"/>
            <a:ext cx="1145211" cy="1078463"/>
          </a:xfrm>
          <a:prstGeom prst="ellipse">
            <a:avLst/>
          </a:prstGeom>
          <a:solidFill>
            <a:schemeClr val="bg1">
              <a:alpha val="2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ounded Rectangle 84"/>
          <p:cNvSpPr/>
          <p:nvPr/>
        </p:nvSpPr>
        <p:spPr>
          <a:xfrm>
            <a:off x="4515051" y="3200400"/>
            <a:ext cx="4088378" cy="558480"/>
          </a:xfrm>
          <a:prstGeom prst="roundRect">
            <a:avLst/>
          </a:prstGeom>
          <a:solidFill>
            <a:schemeClr val="bg2">
              <a:alpha val="1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Rounded Rectangle 182"/>
          <p:cNvSpPr/>
          <p:nvPr/>
        </p:nvSpPr>
        <p:spPr>
          <a:xfrm rot="16200000">
            <a:off x="3331926" y="4310761"/>
            <a:ext cx="2234245" cy="558480"/>
          </a:xfrm>
          <a:prstGeom prst="roundRect">
            <a:avLst/>
          </a:prstGeom>
          <a:solidFill>
            <a:schemeClr val="bg2">
              <a:alpha val="1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Rounded Rectangle 183"/>
          <p:cNvSpPr/>
          <p:nvPr/>
        </p:nvSpPr>
        <p:spPr>
          <a:xfrm rot="16200000">
            <a:off x="7429021" y="4341139"/>
            <a:ext cx="2234245" cy="558480"/>
          </a:xfrm>
          <a:prstGeom prst="roundRect">
            <a:avLst/>
          </a:prstGeom>
          <a:solidFill>
            <a:schemeClr val="bg2">
              <a:alpha val="1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TextBox 85"/>
          <p:cNvSpPr txBox="1"/>
          <p:nvPr/>
        </p:nvSpPr>
        <p:spPr>
          <a:xfrm>
            <a:off x="4263311" y="2839914"/>
            <a:ext cx="4675371" cy="400110"/>
          </a:xfrm>
          <a:prstGeom prst="rect">
            <a:avLst/>
          </a:prstGeom>
          <a:noFill/>
        </p:spPr>
        <p:txBody>
          <a:bodyPr wrap="square" rtlCol="0">
            <a:spAutoFit/>
          </a:bodyPr>
          <a:lstStyle/>
          <a:p>
            <a:pPr algn="ctr"/>
            <a:r>
              <a:rPr lang="en-US" sz="2000" dirty="0" smtClean="0">
                <a:solidFill>
                  <a:schemeClr val="bg2">
                    <a:lumMod val="75000"/>
                  </a:schemeClr>
                </a:solidFill>
              </a:rPr>
              <a:t>Global and local interconnects</a:t>
            </a:r>
            <a:endParaRPr lang="en-US" sz="2000" dirty="0">
              <a:solidFill>
                <a:schemeClr val="bg2">
                  <a:lumMod val="75000"/>
                </a:schemeClr>
              </a:solidFill>
            </a:endParaRPr>
          </a:p>
        </p:txBody>
      </p:sp>
      <p:sp>
        <p:nvSpPr>
          <p:cNvPr id="186" name="TextBox 185"/>
          <p:cNvSpPr txBox="1"/>
          <p:nvPr/>
        </p:nvSpPr>
        <p:spPr>
          <a:xfrm>
            <a:off x="2900617" y="4413926"/>
            <a:ext cx="1272843" cy="707886"/>
          </a:xfrm>
          <a:prstGeom prst="rect">
            <a:avLst/>
          </a:prstGeom>
          <a:noFill/>
        </p:spPr>
        <p:txBody>
          <a:bodyPr wrap="square" rtlCol="0">
            <a:spAutoFit/>
          </a:bodyPr>
          <a:lstStyle/>
          <a:p>
            <a:pPr algn="ctr"/>
            <a:r>
              <a:rPr lang="en-US" sz="2000" dirty="0" smtClean="0">
                <a:solidFill>
                  <a:schemeClr val="bg2">
                    <a:lumMod val="75000"/>
                  </a:schemeClr>
                </a:solidFill>
              </a:rPr>
              <a:t>Contact plugs</a:t>
            </a:r>
            <a:endParaRPr lang="en-US" sz="2000" dirty="0">
              <a:solidFill>
                <a:schemeClr val="bg2">
                  <a:lumMod val="75000"/>
                </a:schemeClr>
              </a:solidFill>
            </a:endParaRPr>
          </a:p>
        </p:txBody>
      </p:sp>
      <p:sp>
        <p:nvSpPr>
          <p:cNvPr id="88" name="Oval 87"/>
          <p:cNvSpPr/>
          <p:nvPr/>
        </p:nvSpPr>
        <p:spPr>
          <a:xfrm>
            <a:off x="4515051" y="5112969"/>
            <a:ext cx="1407780" cy="624533"/>
          </a:xfrm>
          <a:prstGeom prst="ellipse">
            <a:avLst/>
          </a:prstGeom>
          <a:solidFill>
            <a:srgbClr val="FF00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Oval 187"/>
          <p:cNvSpPr/>
          <p:nvPr/>
        </p:nvSpPr>
        <p:spPr>
          <a:xfrm>
            <a:off x="7179171" y="5121812"/>
            <a:ext cx="1407780" cy="624533"/>
          </a:xfrm>
          <a:prstGeom prst="ellipse">
            <a:avLst/>
          </a:prstGeom>
          <a:solidFill>
            <a:srgbClr val="FF00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TextBox 188"/>
          <p:cNvSpPr txBox="1"/>
          <p:nvPr/>
        </p:nvSpPr>
        <p:spPr>
          <a:xfrm>
            <a:off x="4562555" y="5737501"/>
            <a:ext cx="1272843" cy="523220"/>
          </a:xfrm>
          <a:prstGeom prst="rect">
            <a:avLst/>
          </a:prstGeom>
          <a:noFill/>
        </p:spPr>
        <p:txBody>
          <a:bodyPr wrap="square" rtlCol="0">
            <a:spAutoFit/>
          </a:bodyPr>
          <a:lstStyle/>
          <a:p>
            <a:pPr algn="ctr"/>
            <a:r>
              <a:rPr lang="en-US" sz="2800" dirty="0" err="1" smtClean="0">
                <a:solidFill>
                  <a:schemeClr val="bg2">
                    <a:lumMod val="75000"/>
                  </a:schemeClr>
                </a:solidFill>
              </a:rPr>
              <a:t>R</a:t>
            </a:r>
            <a:r>
              <a:rPr lang="en-US" b="1" dirty="0" err="1" smtClean="0">
                <a:solidFill>
                  <a:schemeClr val="bg2">
                    <a:lumMod val="75000"/>
                  </a:schemeClr>
                </a:solidFill>
              </a:rPr>
              <a:t>s</a:t>
            </a:r>
            <a:endParaRPr lang="en-US" b="1" dirty="0">
              <a:solidFill>
                <a:schemeClr val="bg2">
                  <a:lumMod val="75000"/>
                </a:schemeClr>
              </a:solidFill>
            </a:endParaRPr>
          </a:p>
        </p:txBody>
      </p:sp>
      <p:sp>
        <p:nvSpPr>
          <p:cNvPr id="190" name="TextBox 189"/>
          <p:cNvSpPr txBox="1"/>
          <p:nvPr/>
        </p:nvSpPr>
        <p:spPr>
          <a:xfrm>
            <a:off x="7274241" y="5768948"/>
            <a:ext cx="1272843" cy="523220"/>
          </a:xfrm>
          <a:prstGeom prst="rect">
            <a:avLst/>
          </a:prstGeom>
          <a:noFill/>
        </p:spPr>
        <p:txBody>
          <a:bodyPr wrap="square" rtlCol="0">
            <a:spAutoFit/>
          </a:bodyPr>
          <a:lstStyle/>
          <a:p>
            <a:pPr algn="ctr"/>
            <a:r>
              <a:rPr lang="en-US" sz="2800" dirty="0" smtClean="0">
                <a:solidFill>
                  <a:schemeClr val="bg2">
                    <a:lumMod val="75000"/>
                  </a:schemeClr>
                </a:solidFill>
              </a:rPr>
              <a:t>R</a:t>
            </a:r>
            <a:r>
              <a:rPr lang="en-US" sz="1400" b="1" dirty="0">
                <a:solidFill>
                  <a:schemeClr val="bg2">
                    <a:lumMod val="75000"/>
                  </a:schemeClr>
                </a:solidFill>
              </a:rPr>
              <a:t>D</a:t>
            </a:r>
          </a:p>
        </p:txBody>
      </p:sp>
      <p:sp>
        <p:nvSpPr>
          <p:cNvPr id="91" name="TextBox 90"/>
          <p:cNvSpPr txBox="1"/>
          <p:nvPr/>
        </p:nvSpPr>
        <p:spPr>
          <a:xfrm>
            <a:off x="3537038" y="990600"/>
            <a:ext cx="5606962" cy="1477328"/>
          </a:xfrm>
          <a:prstGeom prst="rect">
            <a:avLst/>
          </a:prstGeom>
          <a:noFill/>
        </p:spPr>
        <p:txBody>
          <a:bodyPr wrap="square" rtlCol="0">
            <a:spAutoFit/>
          </a:bodyPr>
          <a:lstStyle/>
          <a:p>
            <a:pPr marL="285750" indent="-285750">
              <a:buFont typeface="Wingdings" pitchFamily="2" charset="2"/>
              <a:buChar char="Ø"/>
            </a:pPr>
            <a:r>
              <a:rPr lang="en-US" dirty="0">
                <a:solidFill>
                  <a:srgbClr val="FF0000"/>
                </a:solidFill>
              </a:rPr>
              <a:t>Device dynamic power </a:t>
            </a:r>
            <a:r>
              <a:rPr lang="en-US" dirty="0" smtClean="0">
                <a:solidFill>
                  <a:srgbClr val="FF0000"/>
                </a:solidFill>
              </a:rPr>
              <a:t>dissipation</a:t>
            </a:r>
            <a:r>
              <a:rPr lang="en-US" dirty="0" smtClean="0"/>
              <a:t>(CV</a:t>
            </a:r>
            <a:r>
              <a:rPr lang="en-US" baseline="30000" dirty="0" smtClean="0"/>
              <a:t>2</a:t>
            </a:r>
            <a:r>
              <a:rPr lang="en-US" dirty="0" smtClean="0"/>
              <a:t>f</a:t>
            </a:r>
            <a:r>
              <a:rPr lang="en-US" dirty="0"/>
              <a:t>)</a:t>
            </a:r>
          </a:p>
          <a:p>
            <a:pPr marL="285750" indent="-285750">
              <a:buFont typeface="Wingdings" pitchFamily="2" charset="2"/>
              <a:buChar char="Ø"/>
            </a:pPr>
            <a:endParaRPr lang="en-US" dirty="0" smtClean="0">
              <a:solidFill>
                <a:srgbClr val="FF0000"/>
              </a:solidFill>
            </a:endParaRPr>
          </a:p>
          <a:p>
            <a:pPr marL="285750" indent="-285750">
              <a:buFont typeface="Wingdings" pitchFamily="2" charset="2"/>
              <a:buChar char="Ø"/>
            </a:pPr>
            <a:r>
              <a:rPr lang="en-US" dirty="0" smtClean="0">
                <a:solidFill>
                  <a:srgbClr val="FF0000"/>
                </a:solidFill>
              </a:rPr>
              <a:t>Chip Metallization power dissipation </a:t>
            </a:r>
            <a:r>
              <a:rPr lang="en-US" dirty="0" smtClean="0"/>
              <a:t>(I</a:t>
            </a:r>
            <a:r>
              <a:rPr lang="en-US" baseline="30000" dirty="0" smtClean="0"/>
              <a:t>2</a:t>
            </a:r>
            <a:r>
              <a:rPr lang="en-US" dirty="0" smtClean="0"/>
              <a:t>R)</a:t>
            </a:r>
          </a:p>
          <a:p>
            <a:endParaRPr lang="en-US" dirty="0" smtClean="0"/>
          </a:p>
          <a:p>
            <a:pPr marL="285750" indent="-285750">
              <a:buFont typeface="Wingdings" pitchFamily="2" charset="2"/>
              <a:buChar char="Ø"/>
            </a:pPr>
            <a:r>
              <a:rPr lang="en-US" dirty="0" smtClean="0">
                <a:solidFill>
                  <a:srgbClr val="FF0000"/>
                </a:solidFill>
              </a:rPr>
              <a:t>Parasitic capacitances and resistances </a:t>
            </a:r>
            <a:r>
              <a:rPr lang="en-US" dirty="0" smtClean="0"/>
              <a:t>(CV</a:t>
            </a:r>
            <a:r>
              <a:rPr lang="en-US" baseline="30000" dirty="0" smtClean="0"/>
              <a:t>2</a:t>
            </a:r>
            <a:r>
              <a:rPr lang="en-US" dirty="0" smtClean="0"/>
              <a:t>f, </a:t>
            </a:r>
            <a:r>
              <a:rPr lang="en-US" dirty="0"/>
              <a:t>I</a:t>
            </a:r>
            <a:r>
              <a:rPr lang="en-US" baseline="30000" dirty="0"/>
              <a:t>2</a:t>
            </a:r>
            <a:r>
              <a:rPr lang="en-US" dirty="0"/>
              <a:t>R</a:t>
            </a:r>
            <a:r>
              <a:rPr lang="en-US" dirty="0" smtClean="0"/>
              <a:t>)</a:t>
            </a:r>
            <a:endParaRPr lang="en-US" dirty="0"/>
          </a:p>
        </p:txBody>
      </p:sp>
    </p:spTree>
    <p:custDataLst>
      <p:tags r:id="rId1"/>
    </p:custDataLst>
    <p:extLst>
      <p:ext uri="{BB962C8B-B14F-4D97-AF65-F5344CB8AC3E}">
        <p14:creationId xmlns:p14="http://schemas.microsoft.com/office/powerpoint/2010/main" val="704924754"/>
      </p:ext>
    </p:extLst>
  </p:cSld>
  <p:clrMapOvr>
    <a:masterClrMapping/>
  </p:clrMapOvr>
  <mc:AlternateContent xmlns:mc="http://schemas.openxmlformats.org/markup-compatibility/2006">
    <mc:Choice xmlns:p14="http://schemas.microsoft.com/office/powerpoint/2010/main" Requires="p14">
      <p:transition spd="slow" p14:dur="2000" advTm="309"/>
    </mc:Choice>
    <mc:Fallback>
      <p:transition spd="slow" advTm="3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1">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1">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8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1" grpId="0" animBg="1"/>
      <p:bldP spid="85" grpId="0" animBg="1"/>
      <p:bldP spid="183" grpId="0" animBg="1"/>
      <p:bldP spid="184" grpId="0" animBg="1"/>
      <p:bldP spid="86" grpId="0"/>
      <p:bldP spid="186" grpId="0"/>
      <p:bldP spid="88" grpId="0" animBg="1"/>
      <p:bldP spid="188" grpId="0" animBg="1"/>
      <p:bldP spid="189" grpId="0"/>
      <p:bldP spid="19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152400"/>
            <a:ext cx="6516688" cy="520700"/>
          </a:xfrm>
        </p:spPr>
        <p:txBody>
          <a:bodyPr/>
          <a:lstStyle/>
          <a:p>
            <a:r>
              <a:rPr lang="en-US" dirty="0" smtClean="0"/>
              <a:t>Application – effect of homogeneous strain on copper resistivity</a:t>
            </a:r>
            <a:endParaRPr lang="en-US" dirty="0"/>
          </a:p>
        </p:txBody>
      </p:sp>
      <p:pic>
        <p:nvPicPr>
          <p:cNvPr id="3" name="Picture 3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4608509"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stretch>
            <a:fillRect/>
          </a:stretch>
        </p:blipFill>
        <p:spPr>
          <a:xfrm>
            <a:off x="0" y="762000"/>
            <a:ext cx="4673600" cy="3505200"/>
          </a:xfrm>
          <a:prstGeom prst="rect">
            <a:avLst/>
          </a:prstGeom>
        </p:spPr>
      </p:pic>
      <p:sp>
        <p:nvSpPr>
          <p:cNvPr id="5" name="TextBox 4"/>
          <p:cNvSpPr txBox="1"/>
          <p:nvPr/>
        </p:nvSpPr>
        <p:spPr>
          <a:xfrm>
            <a:off x="4572000" y="914400"/>
            <a:ext cx="4267200" cy="1200329"/>
          </a:xfrm>
          <a:prstGeom prst="rect">
            <a:avLst/>
          </a:prstGeom>
          <a:noFill/>
        </p:spPr>
        <p:txBody>
          <a:bodyPr wrap="square" rtlCol="0">
            <a:spAutoFit/>
          </a:bodyPr>
          <a:lstStyle/>
          <a:p>
            <a:r>
              <a:rPr lang="en-US" dirty="0" smtClean="0"/>
              <a:t>Homogeneous strain</a:t>
            </a:r>
          </a:p>
          <a:p>
            <a:pPr marL="285750" indent="-285750">
              <a:buFont typeface="Arial"/>
              <a:buChar char="•"/>
            </a:pPr>
            <a:r>
              <a:rPr lang="en-US" dirty="0" smtClean="0"/>
              <a:t>-5% to +5%</a:t>
            </a:r>
          </a:p>
          <a:p>
            <a:pPr marL="285750" indent="-285750">
              <a:buFont typeface="Arial"/>
              <a:buChar char="•"/>
            </a:pPr>
            <a:r>
              <a:rPr lang="en-US" dirty="0" smtClean="0"/>
              <a:t>Steps of 1 percent</a:t>
            </a:r>
          </a:p>
          <a:p>
            <a:pPr marL="285750" indent="-285750">
              <a:buFont typeface="Arial"/>
              <a:buChar char="•"/>
            </a:pPr>
            <a:r>
              <a:rPr lang="en-US" dirty="0" smtClean="0"/>
              <a:t>How does conductivity change?</a:t>
            </a:r>
          </a:p>
        </p:txBody>
      </p:sp>
      <p:graphicFrame>
        <p:nvGraphicFramePr>
          <p:cNvPr id="29" name="Object 28"/>
          <p:cNvGraphicFramePr>
            <a:graphicFrameLocks noChangeAspect="1"/>
          </p:cNvGraphicFramePr>
          <p:nvPr>
            <p:extLst>
              <p:ext uri="{D42A27DB-BD31-4B8C-83A1-F6EECF244321}">
                <p14:modId xmlns:p14="http://schemas.microsoft.com/office/powerpoint/2010/main" val="2390961277"/>
              </p:ext>
            </p:extLst>
          </p:nvPr>
        </p:nvGraphicFramePr>
        <p:xfrm>
          <a:off x="5884863" y="2605088"/>
          <a:ext cx="2325687" cy="1062037"/>
        </p:xfrm>
        <a:graphic>
          <a:graphicData uri="http://schemas.openxmlformats.org/presentationml/2006/ole">
            <mc:AlternateContent xmlns:mc="http://schemas.openxmlformats.org/markup-compatibility/2006">
              <mc:Choice xmlns:v="urn:schemas-microsoft-com:vml" Requires="v">
                <p:oleObj spid="_x0000_s86075" name="Equation" r:id="rId5" imgW="1079500" imgH="431800" progId="Equation.3">
                  <p:embed/>
                </p:oleObj>
              </mc:Choice>
              <mc:Fallback>
                <p:oleObj name="Equation" r:id="rId5" imgW="1079500" imgH="431800" progId="Equation.3">
                  <p:embed/>
                  <p:pic>
                    <p:nvPicPr>
                      <p:cNvPr id="0" name=""/>
                      <p:cNvPicPr/>
                      <p:nvPr/>
                    </p:nvPicPr>
                    <p:blipFill>
                      <a:blip r:embed="rId6"/>
                      <a:stretch>
                        <a:fillRect/>
                      </a:stretch>
                    </p:blipFill>
                    <p:spPr>
                      <a:xfrm>
                        <a:off x="5884863" y="2605088"/>
                        <a:ext cx="2325687" cy="1062037"/>
                      </a:xfrm>
                      <a:prstGeom prst="rect">
                        <a:avLst/>
                      </a:prstGeom>
                    </p:spPr>
                  </p:pic>
                </p:oleObj>
              </mc:Fallback>
            </mc:AlternateContent>
          </a:graphicData>
        </a:graphic>
      </p:graphicFrame>
      <p:sp>
        <p:nvSpPr>
          <p:cNvPr id="31" name="TextBox 30"/>
          <p:cNvSpPr txBox="1"/>
          <p:nvPr/>
        </p:nvSpPr>
        <p:spPr>
          <a:xfrm>
            <a:off x="4648200" y="2514600"/>
            <a:ext cx="2667000" cy="369332"/>
          </a:xfrm>
          <a:prstGeom prst="rect">
            <a:avLst/>
          </a:prstGeom>
          <a:noFill/>
        </p:spPr>
        <p:txBody>
          <a:bodyPr wrap="square" rtlCol="0">
            <a:spAutoFit/>
          </a:bodyPr>
          <a:lstStyle/>
          <a:p>
            <a:r>
              <a:rPr lang="en-US" dirty="0" smtClean="0"/>
              <a:t>Recall</a:t>
            </a:r>
            <a:endParaRPr lang="en-US" dirty="0"/>
          </a:p>
        </p:txBody>
      </p:sp>
      <p:grpSp>
        <p:nvGrpSpPr>
          <p:cNvPr id="36" name="Group 35"/>
          <p:cNvGrpSpPr/>
          <p:nvPr/>
        </p:nvGrpSpPr>
        <p:grpSpPr>
          <a:xfrm>
            <a:off x="685800" y="990600"/>
            <a:ext cx="3581400" cy="2743200"/>
            <a:chOff x="685800" y="990600"/>
            <a:chExt cx="3581400" cy="2743200"/>
          </a:xfrm>
        </p:grpSpPr>
        <p:grpSp>
          <p:nvGrpSpPr>
            <p:cNvPr id="30" name="Group 29"/>
            <p:cNvGrpSpPr/>
            <p:nvPr/>
          </p:nvGrpSpPr>
          <p:grpSpPr>
            <a:xfrm>
              <a:off x="685800" y="990600"/>
              <a:ext cx="3581400" cy="2743200"/>
              <a:chOff x="685800" y="990600"/>
              <a:chExt cx="3581400" cy="2743200"/>
            </a:xfrm>
          </p:grpSpPr>
          <p:grpSp>
            <p:nvGrpSpPr>
              <p:cNvPr id="16" name="Group 15"/>
              <p:cNvGrpSpPr/>
              <p:nvPr/>
            </p:nvGrpSpPr>
            <p:grpSpPr>
              <a:xfrm>
                <a:off x="685800" y="1219200"/>
                <a:ext cx="3429000" cy="2514600"/>
                <a:chOff x="685800" y="1219200"/>
                <a:chExt cx="3429000" cy="2514600"/>
              </a:xfrm>
            </p:grpSpPr>
            <p:cxnSp>
              <p:nvCxnSpPr>
                <p:cNvPr id="7" name="Straight Connector 6"/>
                <p:cNvCxnSpPr/>
                <p:nvPr/>
              </p:nvCxnSpPr>
              <p:spPr>
                <a:xfrm flipV="1">
                  <a:off x="685800" y="1219200"/>
                  <a:ext cx="2743200" cy="2514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685800" y="1600200"/>
                  <a:ext cx="3048000" cy="2133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762000" y="2590800"/>
                  <a:ext cx="3352800" cy="1066800"/>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21" name="Straight Arrow Connector 20"/>
              <p:cNvCxnSpPr/>
              <p:nvPr/>
            </p:nvCxnSpPr>
            <p:spPr>
              <a:xfrm flipH="1" flipV="1">
                <a:off x="2819400" y="1219200"/>
                <a:ext cx="76200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505200" y="1143000"/>
                <a:ext cx="762000" cy="381000"/>
              </a:xfrm>
              <a:prstGeom prst="rect">
                <a:avLst/>
              </a:prstGeom>
              <a:noFill/>
            </p:spPr>
            <p:txBody>
              <a:bodyPr wrap="square" rtlCol="0">
                <a:spAutoFit/>
              </a:bodyPr>
              <a:lstStyle/>
              <a:p>
                <a:r>
                  <a:rPr lang="en-US" b="1" dirty="0" smtClean="0"/>
                  <a:t>+5%</a:t>
                </a:r>
                <a:endParaRPr lang="en-US" b="1" dirty="0"/>
              </a:p>
            </p:txBody>
          </p:sp>
          <p:sp>
            <p:nvSpPr>
              <p:cNvPr id="23" name="TextBox 22"/>
              <p:cNvSpPr txBox="1"/>
              <p:nvPr/>
            </p:nvSpPr>
            <p:spPr>
              <a:xfrm>
                <a:off x="2286000" y="990600"/>
                <a:ext cx="762000" cy="381000"/>
              </a:xfrm>
              <a:prstGeom prst="rect">
                <a:avLst/>
              </a:prstGeom>
              <a:noFill/>
            </p:spPr>
            <p:txBody>
              <a:bodyPr wrap="square" rtlCol="0">
                <a:spAutoFit/>
              </a:bodyPr>
              <a:lstStyle/>
              <a:p>
                <a:r>
                  <a:rPr lang="en-US" b="1" dirty="0"/>
                  <a:t>-</a:t>
                </a:r>
                <a:r>
                  <a:rPr lang="en-US" b="1" dirty="0" smtClean="0"/>
                  <a:t>5%</a:t>
                </a:r>
                <a:endParaRPr lang="en-US" b="1" dirty="0"/>
              </a:p>
            </p:txBody>
          </p:sp>
        </p:grpSp>
        <p:cxnSp>
          <p:nvCxnSpPr>
            <p:cNvPr id="33" name="Straight Connector 32"/>
            <p:cNvCxnSpPr/>
            <p:nvPr/>
          </p:nvCxnSpPr>
          <p:spPr>
            <a:xfrm>
              <a:off x="685800" y="1981200"/>
              <a:ext cx="304800" cy="0"/>
            </a:xfrm>
            <a:prstGeom prst="line">
              <a:avLst/>
            </a:prstGeom>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990600" y="1752600"/>
              <a:ext cx="1600200" cy="369332"/>
            </a:xfrm>
            <a:prstGeom prst="rect">
              <a:avLst/>
            </a:prstGeom>
            <a:noFill/>
          </p:spPr>
          <p:txBody>
            <a:bodyPr wrap="square" rtlCol="0">
              <a:spAutoFit/>
            </a:bodyPr>
            <a:lstStyle/>
            <a:p>
              <a:r>
                <a:rPr lang="en-US" dirty="0" smtClean="0"/>
                <a:t>Zero strain</a:t>
              </a:r>
              <a:endParaRPr lang="en-US" dirty="0"/>
            </a:p>
          </p:txBody>
        </p:sp>
      </p:grpSp>
      <p:sp>
        <p:nvSpPr>
          <p:cNvPr id="37" name="TextBox 36"/>
          <p:cNvSpPr txBox="1"/>
          <p:nvPr/>
        </p:nvSpPr>
        <p:spPr>
          <a:xfrm>
            <a:off x="4495800" y="3733800"/>
            <a:ext cx="4648200" cy="369332"/>
          </a:xfrm>
          <a:prstGeom prst="rect">
            <a:avLst/>
          </a:prstGeom>
          <a:noFill/>
        </p:spPr>
        <p:txBody>
          <a:bodyPr wrap="square" rtlCol="0">
            <a:spAutoFit/>
          </a:bodyPr>
          <a:lstStyle/>
          <a:p>
            <a:pPr algn="ctr"/>
            <a:r>
              <a:rPr lang="en-US" dirty="0" smtClean="0"/>
              <a:t>Resistivity inversely proportional to slope</a:t>
            </a:r>
            <a:endParaRPr lang="en-US" dirty="0"/>
          </a:p>
        </p:txBody>
      </p:sp>
      <p:sp>
        <p:nvSpPr>
          <p:cNvPr id="38" name="TextBox 37"/>
          <p:cNvSpPr txBox="1"/>
          <p:nvPr/>
        </p:nvSpPr>
        <p:spPr>
          <a:xfrm>
            <a:off x="4495800" y="4572000"/>
            <a:ext cx="4648200" cy="923330"/>
          </a:xfrm>
          <a:prstGeom prst="rect">
            <a:avLst/>
          </a:prstGeom>
          <a:noFill/>
        </p:spPr>
        <p:txBody>
          <a:bodyPr wrap="square" rtlCol="0">
            <a:spAutoFit/>
          </a:bodyPr>
          <a:lstStyle/>
          <a:p>
            <a:pPr algn="ctr"/>
            <a:r>
              <a:rPr lang="en-US" dirty="0" smtClean="0"/>
              <a:t>Compressive strain </a:t>
            </a:r>
            <a:r>
              <a:rPr lang="en-US" dirty="0" smtClean="0">
                <a:sym typeface="Wingdings"/>
              </a:rPr>
              <a:t> Same number of modes crammed in smaller cross section  Increases slope</a:t>
            </a:r>
            <a:endParaRPr lang="en-US" dirty="0"/>
          </a:p>
        </p:txBody>
      </p:sp>
      <p:cxnSp>
        <p:nvCxnSpPr>
          <p:cNvPr id="39" name="Straight Arrow Connector 38"/>
          <p:cNvCxnSpPr/>
          <p:nvPr/>
        </p:nvCxnSpPr>
        <p:spPr>
          <a:xfrm>
            <a:off x="7010400" y="4114800"/>
            <a:ext cx="0" cy="533400"/>
          </a:xfrm>
          <a:prstGeom prst="straightConnector1">
            <a:avLst/>
          </a:prstGeom>
          <a:ln w="5715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7010400" y="5486400"/>
            <a:ext cx="0" cy="533400"/>
          </a:xfrm>
          <a:prstGeom prst="straightConnector1">
            <a:avLst/>
          </a:prstGeom>
          <a:ln w="571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4267200" y="5943600"/>
            <a:ext cx="5334000" cy="646331"/>
          </a:xfrm>
          <a:prstGeom prst="rect">
            <a:avLst/>
          </a:prstGeom>
          <a:noFill/>
        </p:spPr>
        <p:txBody>
          <a:bodyPr wrap="square" rtlCol="0">
            <a:spAutoFit/>
          </a:bodyPr>
          <a:lstStyle/>
          <a:p>
            <a:pPr algn="ctr"/>
            <a:r>
              <a:rPr lang="en-US" dirty="0" smtClean="0">
                <a:solidFill>
                  <a:srgbClr val="FF0000"/>
                </a:solidFill>
              </a:rPr>
              <a:t>Compressive strain decreases nanowire resistivity!!!</a:t>
            </a:r>
            <a:endParaRPr lang="en-US" dirty="0">
              <a:solidFill>
                <a:srgbClr val="FF0000"/>
              </a:solidFill>
            </a:endParaRPr>
          </a:p>
        </p:txBody>
      </p:sp>
      <p:pic>
        <p:nvPicPr>
          <p:cNvPr id="44" name="Picture 43" descr="DOSversusStrain.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411" y="3047632"/>
            <a:ext cx="4603978" cy="3505200"/>
          </a:xfrm>
          <a:prstGeom prst="rect">
            <a:avLst/>
          </a:prstGeom>
        </p:spPr>
      </p:pic>
      <p:sp>
        <p:nvSpPr>
          <p:cNvPr id="45" name="TextBox 44"/>
          <p:cNvSpPr txBox="1"/>
          <p:nvPr/>
        </p:nvSpPr>
        <p:spPr>
          <a:xfrm>
            <a:off x="1760497" y="3581032"/>
            <a:ext cx="2362200" cy="369332"/>
          </a:xfrm>
          <a:prstGeom prst="rect">
            <a:avLst/>
          </a:prstGeom>
          <a:noFill/>
        </p:spPr>
        <p:txBody>
          <a:bodyPr wrap="square" rtlCol="0">
            <a:spAutoFit/>
          </a:bodyPr>
          <a:lstStyle/>
          <a:p>
            <a:r>
              <a:rPr lang="en-US" dirty="0" smtClean="0"/>
              <a:t>Strain = (a-a</a:t>
            </a:r>
            <a:r>
              <a:rPr lang="en-US" baseline="-25000" dirty="0" smtClean="0"/>
              <a:t>0</a:t>
            </a:r>
            <a:r>
              <a:rPr lang="en-US" dirty="0" smtClean="0"/>
              <a:t>)/a</a:t>
            </a:r>
            <a:r>
              <a:rPr lang="en-US" baseline="-25000" dirty="0" smtClean="0"/>
              <a:t>0</a:t>
            </a:r>
            <a:endParaRPr lang="en-US" dirty="0"/>
          </a:p>
        </p:txBody>
      </p:sp>
      <p:sp>
        <p:nvSpPr>
          <p:cNvPr id="26" name="Slide Number Placeholder 2"/>
          <p:cNvSpPr txBox="1">
            <a:spLocks/>
          </p:cNvSpPr>
          <p:nvPr/>
        </p:nvSpPr>
        <p:spPr>
          <a:xfrm>
            <a:off x="7924800" y="6497638"/>
            <a:ext cx="533400" cy="24447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56C026-86B1-4591-95D2-66DC0082D902}" type="slidenum">
              <a:rPr lang="en-US" altLang="ko-KR" smtClean="0"/>
              <a:pPr>
                <a:defRPr/>
              </a:pPr>
              <a:t>40</a:t>
            </a:fld>
            <a:endParaRPr lang="en-US" altLang="ko-KR" dirty="0"/>
          </a:p>
        </p:txBody>
      </p:sp>
      <p:sp>
        <p:nvSpPr>
          <p:cNvPr id="8" name="Rectangle 7"/>
          <p:cNvSpPr/>
          <p:nvPr/>
        </p:nvSpPr>
        <p:spPr>
          <a:xfrm>
            <a:off x="1237295" y="772886"/>
            <a:ext cx="2133918" cy="307777"/>
          </a:xfrm>
          <a:prstGeom prst="rect">
            <a:avLst/>
          </a:prstGeom>
        </p:spPr>
        <p:txBody>
          <a:bodyPr wrap="none">
            <a:spAutoFit/>
          </a:bodyPr>
          <a:lstStyle/>
          <a:p>
            <a:r>
              <a:rPr lang="en-US" sz="1400" i="1" dirty="0"/>
              <a:t>Fig. </a:t>
            </a:r>
            <a:r>
              <a:rPr lang="en-US" sz="1400" i="1" dirty="0" smtClean="0"/>
              <a:t>from </a:t>
            </a:r>
            <a:r>
              <a:rPr lang="en-US" sz="1400" i="1" dirty="0"/>
              <a:t>James Charles</a:t>
            </a:r>
            <a:endParaRPr lang="en-US" sz="1400" i="1" dirty="0"/>
          </a:p>
        </p:txBody>
      </p:sp>
    </p:spTree>
    <p:extLst>
      <p:ext uri="{BB962C8B-B14F-4D97-AF65-F5344CB8AC3E}">
        <p14:creationId xmlns:p14="http://schemas.microsoft.com/office/powerpoint/2010/main" val="259250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7">
                                            <p:txEl>
                                              <p:pRg st="0" end="0"/>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0"/>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4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44"/>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1" grpId="0"/>
      <p:bldP spid="45"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6897688" cy="520700"/>
          </a:xfrm>
        </p:spPr>
        <p:txBody>
          <a:bodyPr/>
          <a:lstStyle/>
          <a:p>
            <a:r>
              <a:rPr lang="en-US" dirty="0" smtClean="0"/>
              <a:t>Application - Si/</a:t>
            </a:r>
            <a:r>
              <a:rPr lang="en-US" dirty="0" err="1" smtClean="0"/>
              <a:t>Silicides</a:t>
            </a:r>
            <a:r>
              <a:rPr lang="en-US" dirty="0" smtClean="0"/>
              <a:t> in the new TB model</a:t>
            </a:r>
            <a:endParaRPr lang="en-US" baseline="-25000" dirty="0"/>
          </a:p>
        </p:txBody>
      </p:sp>
      <p:pic>
        <p:nvPicPr>
          <p:cNvPr id="3" name="Picture 2" descr="Si_Bulk_5p43_1stNN.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04" y="990600"/>
            <a:ext cx="4170122" cy="3136900"/>
          </a:xfrm>
          <a:prstGeom prst="rect">
            <a:avLst/>
          </a:prstGeom>
        </p:spPr>
      </p:pic>
      <p:sp>
        <p:nvSpPr>
          <p:cNvPr id="4" name="TextBox 3"/>
          <p:cNvSpPr txBox="1"/>
          <p:nvPr/>
        </p:nvSpPr>
        <p:spPr>
          <a:xfrm>
            <a:off x="152400" y="4343400"/>
            <a:ext cx="4038600" cy="646331"/>
          </a:xfrm>
          <a:prstGeom prst="rect">
            <a:avLst/>
          </a:prstGeom>
          <a:noFill/>
        </p:spPr>
        <p:txBody>
          <a:bodyPr wrap="square" rtlCol="0">
            <a:spAutoFit/>
          </a:bodyPr>
          <a:lstStyle/>
          <a:p>
            <a:pPr algn="ctr"/>
            <a:r>
              <a:rPr lang="en-US" dirty="0" smtClean="0"/>
              <a:t>Bulk Si at experimental lattice parameter vs. DFT (MGGA)</a:t>
            </a:r>
            <a:endParaRPr lang="en-US" dirty="0"/>
          </a:p>
        </p:txBody>
      </p:sp>
      <p:pic>
        <p:nvPicPr>
          <p:cNvPr id="5" name="Picture 4" descr="NiSi2_bulk_unstrained_5p43.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990600"/>
            <a:ext cx="4216400" cy="3171712"/>
          </a:xfrm>
          <a:prstGeom prst="rect">
            <a:avLst/>
          </a:prstGeom>
        </p:spPr>
      </p:pic>
      <p:sp>
        <p:nvSpPr>
          <p:cNvPr id="6" name="TextBox 5"/>
          <p:cNvSpPr txBox="1"/>
          <p:nvPr/>
        </p:nvSpPr>
        <p:spPr>
          <a:xfrm>
            <a:off x="4648200" y="4343400"/>
            <a:ext cx="4038600" cy="646331"/>
          </a:xfrm>
          <a:prstGeom prst="rect">
            <a:avLst/>
          </a:prstGeom>
          <a:noFill/>
        </p:spPr>
        <p:txBody>
          <a:bodyPr wrap="square" rtlCol="0">
            <a:spAutoFit/>
          </a:bodyPr>
          <a:lstStyle/>
          <a:p>
            <a:pPr algn="ctr"/>
            <a:r>
              <a:rPr lang="en-US" dirty="0" smtClean="0"/>
              <a:t>Si in bulk Nickel Silicide (NiSi</a:t>
            </a:r>
            <a:r>
              <a:rPr lang="en-US" baseline="-25000" dirty="0" smtClean="0"/>
              <a:t>2</a:t>
            </a:r>
            <a:r>
              <a:rPr lang="en-US" dirty="0" smtClean="0"/>
              <a:t>) vs. DFT (MGGA)</a:t>
            </a:r>
            <a:endParaRPr lang="en-US" dirty="0"/>
          </a:p>
        </p:txBody>
      </p:sp>
      <p:sp>
        <p:nvSpPr>
          <p:cNvPr id="7" name="Rounded Rectangle 6"/>
          <p:cNvSpPr/>
          <p:nvPr/>
        </p:nvSpPr>
        <p:spPr>
          <a:xfrm>
            <a:off x="228600" y="5410200"/>
            <a:ext cx="8382000" cy="838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C00000"/>
                </a:solidFill>
              </a:rPr>
              <a:t>Same Si-Si interaction parameters used in both NiSi</a:t>
            </a:r>
            <a:r>
              <a:rPr lang="en-US" baseline="-25000" dirty="0" smtClean="0">
                <a:solidFill>
                  <a:srgbClr val="C00000"/>
                </a:solidFill>
              </a:rPr>
              <a:t>2</a:t>
            </a:r>
            <a:r>
              <a:rPr lang="en-US" dirty="0" smtClean="0">
                <a:solidFill>
                  <a:srgbClr val="C00000"/>
                </a:solidFill>
              </a:rPr>
              <a:t> and Si</a:t>
            </a:r>
            <a:endParaRPr lang="en-US" dirty="0">
              <a:solidFill>
                <a:srgbClr val="C00000"/>
              </a:solidFill>
            </a:endParaRPr>
          </a:p>
        </p:txBody>
      </p:sp>
    </p:spTree>
    <p:extLst>
      <p:ext uri="{BB962C8B-B14F-4D97-AF65-F5344CB8AC3E}">
        <p14:creationId xmlns:p14="http://schemas.microsoft.com/office/powerpoint/2010/main" val="34114818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 M-S Interfaces</a:t>
            </a:r>
            <a:endParaRPr lang="en-US" dirty="0"/>
          </a:p>
        </p:txBody>
      </p:sp>
      <p:pic>
        <p:nvPicPr>
          <p:cNvPr id="8" name="Picture 7" descr="Screen Shot 2013-04-04 at 2.52.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1676400"/>
            <a:ext cx="3732272" cy="1600200"/>
          </a:xfrm>
          <a:prstGeom prst="rect">
            <a:avLst/>
          </a:prstGeom>
        </p:spPr>
      </p:pic>
      <p:cxnSp>
        <p:nvCxnSpPr>
          <p:cNvPr id="9" name="Straight Arrow Connector 8"/>
          <p:cNvCxnSpPr/>
          <p:nvPr/>
        </p:nvCxnSpPr>
        <p:spPr>
          <a:xfrm>
            <a:off x="3505200" y="1524000"/>
            <a:ext cx="145513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810000" y="1143000"/>
            <a:ext cx="1247043" cy="369332"/>
          </a:xfrm>
          <a:prstGeom prst="rect">
            <a:avLst/>
          </a:prstGeom>
          <a:noFill/>
        </p:spPr>
        <p:txBody>
          <a:bodyPr wrap="square" rtlCol="0">
            <a:spAutoFit/>
          </a:bodyPr>
          <a:lstStyle/>
          <a:p>
            <a:r>
              <a:rPr lang="en-US" dirty="0" smtClean="0"/>
              <a:t>[001]</a:t>
            </a:r>
            <a:endParaRPr lang="en-US" dirty="0"/>
          </a:p>
        </p:txBody>
      </p:sp>
      <p:cxnSp>
        <p:nvCxnSpPr>
          <p:cNvPr id="11" name="Straight Arrow Connector 10"/>
          <p:cNvCxnSpPr/>
          <p:nvPr/>
        </p:nvCxnSpPr>
        <p:spPr>
          <a:xfrm flipV="1">
            <a:off x="304800" y="2095065"/>
            <a:ext cx="1293399" cy="6667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rot="19963778">
            <a:off x="417584" y="2006271"/>
            <a:ext cx="864257" cy="369332"/>
          </a:xfrm>
          <a:prstGeom prst="rect">
            <a:avLst/>
          </a:prstGeom>
          <a:noFill/>
        </p:spPr>
        <p:txBody>
          <a:bodyPr wrap="square" rtlCol="0">
            <a:spAutoFit/>
          </a:bodyPr>
          <a:lstStyle/>
          <a:p>
            <a:r>
              <a:rPr lang="en-US" dirty="0" smtClean="0"/>
              <a:t>[100]</a:t>
            </a:r>
            <a:endParaRPr lang="en-US" dirty="0"/>
          </a:p>
        </p:txBody>
      </p:sp>
      <p:pic>
        <p:nvPicPr>
          <p:cNvPr id="17" name="Picture 16" descr="Cu_2Layers_Si_4Layers_Cu_2p7.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8852" y="838200"/>
            <a:ext cx="4005148" cy="3147859"/>
          </a:xfrm>
          <a:prstGeom prst="rect">
            <a:avLst/>
          </a:prstGeom>
        </p:spPr>
      </p:pic>
      <p:pic>
        <p:nvPicPr>
          <p:cNvPr id="18" name="Picture 17" descr="Cu_2Layers_Si_4Layers_Cu_2p7_gx.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3429000"/>
            <a:ext cx="3886200" cy="3054371"/>
          </a:xfrm>
          <a:prstGeom prst="rect">
            <a:avLst/>
          </a:prstGeom>
        </p:spPr>
      </p:pic>
      <p:sp>
        <p:nvSpPr>
          <p:cNvPr id="21" name="TextBox 20"/>
          <p:cNvSpPr txBox="1"/>
          <p:nvPr/>
        </p:nvSpPr>
        <p:spPr>
          <a:xfrm>
            <a:off x="278478" y="819834"/>
            <a:ext cx="6858000" cy="646331"/>
          </a:xfrm>
          <a:prstGeom prst="rect">
            <a:avLst/>
          </a:prstGeom>
          <a:noFill/>
        </p:spPr>
        <p:txBody>
          <a:bodyPr wrap="square" rtlCol="0">
            <a:spAutoFit/>
          </a:bodyPr>
          <a:lstStyle/>
          <a:p>
            <a:r>
              <a:rPr lang="en-US" dirty="0" smtClean="0"/>
              <a:t>Solid Lines – Results from DFT Circles – TB results</a:t>
            </a:r>
          </a:p>
          <a:p>
            <a:r>
              <a:rPr lang="en-US" dirty="0" smtClean="0"/>
              <a:t>Dashed Line – Fermi Level</a:t>
            </a:r>
            <a:endParaRPr lang="en-US" dirty="0"/>
          </a:p>
        </p:txBody>
      </p:sp>
      <p:sp>
        <p:nvSpPr>
          <p:cNvPr id="13" name="Rounded Rectangle 12"/>
          <p:cNvSpPr/>
          <p:nvPr/>
        </p:nvSpPr>
        <p:spPr>
          <a:xfrm>
            <a:off x="4800600" y="4602678"/>
            <a:ext cx="4343400" cy="838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C00000"/>
                </a:solidFill>
              </a:rPr>
              <a:t>Same Si-Si, Cu-Cu 1NN interactions, only Si-Cu interactions parameterized</a:t>
            </a:r>
            <a:endParaRPr lang="en-US" dirty="0">
              <a:solidFill>
                <a:srgbClr val="C00000"/>
              </a:solidFill>
            </a:endParaRPr>
          </a:p>
        </p:txBody>
      </p:sp>
    </p:spTree>
    <p:extLst>
      <p:ext uri="{BB962C8B-B14F-4D97-AF65-F5344CB8AC3E}">
        <p14:creationId xmlns:p14="http://schemas.microsoft.com/office/powerpoint/2010/main" val="42258489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6821488" cy="520700"/>
          </a:xfrm>
        </p:spPr>
        <p:txBody>
          <a:bodyPr/>
          <a:lstStyle/>
          <a:p>
            <a:endParaRPr lang="en-US" dirty="0"/>
          </a:p>
        </p:txBody>
      </p:sp>
      <p:pic>
        <p:nvPicPr>
          <p:cNvPr id="3" name="Picture 2" descr="Screen Shot 2013-04-09 at 7.52.1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4191000"/>
            <a:ext cx="4316930" cy="1981200"/>
          </a:xfrm>
          <a:prstGeom prst="rect">
            <a:avLst/>
          </a:prstGeom>
        </p:spPr>
      </p:pic>
      <p:sp>
        <p:nvSpPr>
          <p:cNvPr id="4" name="TextBox 3"/>
          <p:cNvSpPr txBox="1"/>
          <p:nvPr/>
        </p:nvSpPr>
        <p:spPr>
          <a:xfrm>
            <a:off x="304800" y="6096000"/>
            <a:ext cx="4114800" cy="381000"/>
          </a:xfrm>
          <a:prstGeom prst="rect">
            <a:avLst/>
          </a:prstGeom>
          <a:noFill/>
        </p:spPr>
        <p:txBody>
          <a:bodyPr wrap="square" rtlCol="0">
            <a:spAutoFit/>
          </a:bodyPr>
          <a:lstStyle/>
          <a:p>
            <a:pPr algn="ctr"/>
            <a:r>
              <a:rPr lang="en-US" dirty="0" smtClean="0"/>
              <a:t>Metal/Semiconductor Interfaces</a:t>
            </a:r>
            <a:endParaRPr lang="en-US" dirty="0"/>
          </a:p>
        </p:txBody>
      </p:sp>
      <p:pic>
        <p:nvPicPr>
          <p:cNvPr id="5" name="Picture 4" descr="Screen Shot 2013-04-09 at 7.57.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838200"/>
            <a:ext cx="6576447" cy="2552700"/>
          </a:xfrm>
          <a:prstGeom prst="rect">
            <a:avLst/>
          </a:prstGeom>
        </p:spPr>
      </p:pic>
      <p:sp>
        <p:nvSpPr>
          <p:cNvPr id="6" name="TextBox 5"/>
          <p:cNvSpPr txBox="1"/>
          <p:nvPr/>
        </p:nvSpPr>
        <p:spPr>
          <a:xfrm>
            <a:off x="2819400" y="3352800"/>
            <a:ext cx="4114800" cy="381000"/>
          </a:xfrm>
          <a:prstGeom prst="rect">
            <a:avLst/>
          </a:prstGeom>
          <a:noFill/>
        </p:spPr>
        <p:txBody>
          <a:bodyPr wrap="square" rtlCol="0">
            <a:spAutoFit/>
          </a:bodyPr>
          <a:lstStyle/>
          <a:p>
            <a:pPr algn="ctr"/>
            <a:r>
              <a:rPr lang="en-US" dirty="0" smtClean="0"/>
              <a:t>Metal/Metal Interfaces</a:t>
            </a:r>
            <a:endParaRPr lang="en-US" dirty="0"/>
          </a:p>
        </p:txBody>
      </p:sp>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572000" y="3733800"/>
            <a:ext cx="4024516" cy="25273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TextBox 7"/>
          <p:cNvSpPr txBox="1"/>
          <p:nvPr/>
        </p:nvSpPr>
        <p:spPr>
          <a:xfrm>
            <a:off x="4572000" y="6324600"/>
            <a:ext cx="4114800" cy="381000"/>
          </a:xfrm>
          <a:prstGeom prst="rect">
            <a:avLst/>
          </a:prstGeom>
          <a:noFill/>
        </p:spPr>
        <p:txBody>
          <a:bodyPr wrap="square" rtlCol="0">
            <a:spAutoFit/>
          </a:bodyPr>
          <a:lstStyle/>
          <a:p>
            <a:pPr algn="ctr"/>
            <a:r>
              <a:rPr lang="en-US" dirty="0" smtClean="0"/>
              <a:t>Oxide</a:t>
            </a:r>
            <a:r>
              <a:rPr lang="en-US" dirty="0"/>
              <a:t>/</a:t>
            </a:r>
            <a:r>
              <a:rPr lang="en-US" dirty="0" smtClean="0"/>
              <a:t>III-V Semiconductor Interfaces</a:t>
            </a:r>
            <a:endParaRPr lang="en-US" dirty="0"/>
          </a:p>
        </p:txBody>
      </p:sp>
      <p:sp>
        <p:nvSpPr>
          <p:cNvPr id="9" name="Slide Number Placeholder 2"/>
          <p:cNvSpPr txBox="1">
            <a:spLocks/>
          </p:cNvSpPr>
          <p:nvPr/>
        </p:nvSpPr>
        <p:spPr>
          <a:xfrm>
            <a:off x="7924800" y="6497638"/>
            <a:ext cx="533400" cy="24447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56C026-86B1-4591-95D2-66DC0082D902}" type="slidenum">
              <a:rPr lang="en-US" altLang="ko-KR" smtClean="0"/>
              <a:pPr>
                <a:defRPr/>
              </a:pPr>
              <a:t>43</a:t>
            </a:fld>
            <a:endParaRPr lang="en-US" altLang="ko-KR" dirty="0"/>
          </a:p>
        </p:txBody>
      </p:sp>
    </p:spTree>
    <p:extLst>
      <p:ext uri="{BB962C8B-B14F-4D97-AF65-F5344CB8AC3E}">
        <p14:creationId xmlns:p14="http://schemas.microsoft.com/office/powerpoint/2010/main" val="392676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0" presetClass="path" presetSubtype="0" accel="50000" decel="50000" fill="hold" nodeType="withEffect">
                                  <p:stCondLst>
                                    <p:cond delay="0"/>
                                  </p:stCondLst>
                                  <p:childTnLst>
                                    <p:animMotion origin="layout" path="M 0 0 L 0.23317 -0.28903 " pathEditMode="relative" ptsTypes="AA">
                                      <p:cBhvr>
                                        <p:cTn id="14" dur="500" fill="hold"/>
                                        <p:tgtEl>
                                          <p:spTgt spid="3"/>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23317 -0.28903 " pathEditMode="relative" ptsTypes="AA">
                                      <p:cBhvr>
                                        <p:cTn id="16" dur="5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6897688" cy="520700"/>
          </a:xfrm>
        </p:spPr>
        <p:txBody>
          <a:bodyPr/>
          <a:lstStyle/>
          <a:p>
            <a:r>
              <a:rPr lang="en-US" dirty="0" smtClean="0"/>
              <a:t>Metal-Semiconductor interfaces work</a:t>
            </a:r>
            <a:endParaRPr lang="en-US" dirty="0"/>
          </a:p>
        </p:txBody>
      </p:sp>
      <p:sp>
        <p:nvSpPr>
          <p:cNvPr id="7" name="TextBox 6"/>
          <p:cNvSpPr txBox="1"/>
          <p:nvPr/>
        </p:nvSpPr>
        <p:spPr>
          <a:xfrm>
            <a:off x="6926" y="762000"/>
            <a:ext cx="3498273" cy="5909310"/>
          </a:xfrm>
          <a:prstGeom prst="rect">
            <a:avLst/>
          </a:prstGeom>
          <a:noFill/>
        </p:spPr>
        <p:txBody>
          <a:bodyPr wrap="square" rtlCol="0">
            <a:spAutoFit/>
          </a:bodyPr>
          <a:lstStyle/>
          <a:p>
            <a:r>
              <a:rPr lang="en-US" b="1" dirty="0" smtClean="0"/>
              <a:t>Aim</a:t>
            </a:r>
          </a:p>
          <a:p>
            <a:pPr marL="285750" indent="-285750">
              <a:buFont typeface="Arial"/>
              <a:buChar char="•"/>
            </a:pPr>
            <a:r>
              <a:rPr lang="en-US" sz="1700" dirty="0" smtClean="0"/>
              <a:t>To study effect of interface chemistry on electrical properties of Cu-Si interface</a:t>
            </a:r>
            <a:endParaRPr lang="en-US" dirty="0"/>
          </a:p>
          <a:p>
            <a:r>
              <a:rPr lang="en-US" b="1" dirty="0" smtClean="0"/>
              <a:t>Method</a:t>
            </a:r>
          </a:p>
          <a:p>
            <a:pPr marL="285750" indent="-285750">
              <a:buFont typeface="Arial" pitchFamily="34" charset="0"/>
              <a:buChar char="•"/>
            </a:pPr>
            <a:r>
              <a:rPr lang="en-US" sz="1700" dirty="0" smtClean="0"/>
              <a:t>Cu</a:t>
            </a:r>
            <a:r>
              <a:rPr lang="en-US" sz="1700" b="1" dirty="0" smtClean="0"/>
              <a:t> </a:t>
            </a:r>
            <a:r>
              <a:rPr lang="en-US" sz="1700" dirty="0" smtClean="0"/>
              <a:t>and Si structures of different orientation created</a:t>
            </a:r>
          </a:p>
          <a:p>
            <a:pPr marL="285750" indent="-285750">
              <a:buFont typeface="Arial" pitchFamily="34" charset="0"/>
              <a:buChar char="•"/>
            </a:pPr>
            <a:r>
              <a:rPr lang="en-US" sz="1700" dirty="0" smtClean="0"/>
              <a:t>Reactive Force Field used to perform MD simulations</a:t>
            </a:r>
          </a:p>
          <a:p>
            <a:pPr marL="285750" indent="-285750">
              <a:buFont typeface="Arial" pitchFamily="34" charset="0"/>
              <a:buChar char="•"/>
            </a:pPr>
            <a:r>
              <a:rPr lang="en-US" sz="1700" dirty="0" smtClean="0"/>
              <a:t>Relaxed structures imported into ATK DFT code</a:t>
            </a:r>
          </a:p>
          <a:p>
            <a:pPr marL="285750" indent="-285750">
              <a:buFont typeface="Arial" pitchFamily="34" charset="0"/>
              <a:buChar char="•"/>
            </a:pPr>
            <a:r>
              <a:rPr lang="en-US" sz="1700" dirty="0" smtClean="0"/>
              <a:t>Transport simulations on un-doped and doped relaxed structures carried out </a:t>
            </a:r>
          </a:p>
          <a:p>
            <a:r>
              <a:rPr lang="en-US" b="1" dirty="0" smtClean="0"/>
              <a:t>Results</a:t>
            </a:r>
          </a:p>
          <a:p>
            <a:pPr marL="285750" indent="-285750">
              <a:buFont typeface="Arial" pitchFamily="34" charset="0"/>
              <a:buChar char="•"/>
            </a:pPr>
            <a:r>
              <a:rPr lang="en-US" sz="1700" dirty="0" smtClean="0"/>
              <a:t>Insignificant Cu diffusion into Si</a:t>
            </a:r>
          </a:p>
          <a:p>
            <a:pPr marL="285750" indent="-285750">
              <a:buFont typeface="Arial" pitchFamily="34" charset="0"/>
              <a:buChar char="•"/>
            </a:pPr>
            <a:r>
              <a:rPr lang="en-US" sz="1700" dirty="0" smtClean="0"/>
              <a:t>Insignificant change in transmission characteristics due to interface chemistry</a:t>
            </a:r>
          </a:p>
          <a:p>
            <a:pPr marL="285750" indent="-285750">
              <a:buFont typeface="Arial" pitchFamily="34" charset="0"/>
              <a:buChar char="•"/>
            </a:pPr>
            <a:r>
              <a:rPr lang="en-US" sz="1700" dirty="0" smtClean="0"/>
              <a:t>Strong Fermi-Level Pinning seen regardless of chemistry</a:t>
            </a:r>
            <a:endParaRPr lang="en-US" sz="1700" dirty="0"/>
          </a:p>
          <a:p>
            <a:pPr marL="285750" indent="-285750">
              <a:buFont typeface="Arial"/>
              <a:buChar char="•"/>
            </a:pPr>
            <a:endParaRPr lang="en-US" dirty="0"/>
          </a:p>
        </p:txBody>
      </p:sp>
      <p:grpSp>
        <p:nvGrpSpPr>
          <p:cNvPr id="10" name="Group 9"/>
          <p:cNvGrpSpPr/>
          <p:nvPr/>
        </p:nvGrpSpPr>
        <p:grpSpPr>
          <a:xfrm>
            <a:off x="3505199" y="761999"/>
            <a:ext cx="5334001" cy="3048845"/>
            <a:chOff x="4399808" y="761999"/>
            <a:chExt cx="4953000" cy="3636745"/>
          </a:xfrm>
        </p:grpSpPr>
        <p:pic>
          <p:nvPicPr>
            <p:cNvPr id="3" name="SiCuInterfac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99808" y="761999"/>
              <a:ext cx="4724400" cy="3636745"/>
            </a:xfrm>
            <a:prstGeom prst="rect">
              <a:avLst/>
            </a:prstGeom>
          </p:spPr>
        </p:pic>
        <p:sp>
          <p:nvSpPr>
            <p:cNvPr id="4" name="TextBox 3"/>
            <p:cNvSpPr txBox="1"/>
            <p:nvPr/>
          </p:nvSpPr>
          <p:spPr>
            <a:xfrm>
              <a:off x="5368636" y="763979"/>
              <a:ext cx="1066800" cy="369332"/>
            </a:xfrm>
            <a:prstGeom prst="rect">
              <a:avLst/>
            </a:prstGeom>
            <a:noFill/>
          </p:spPr>
          <p:txBody>
            <a:bodyPr wrap="square" rtlCol="0">
              <a:spAutoFit/>
            </a:bodyPr>
            <a:lstStyle/>
            <a:p>
              <a:pPr algn="ctr"/>
              <a:r>
                <a:rPr lang="en-US" dirty="0" smtClean="0"/>
                <a:t>Cu</a:t>
              </a:r>
              <a:endParaRPr lang="en-US" dirty="0"/>
            </a:p>
          </p:txBody>
        </p:sp>
        <p:sp>
          <p:nvSpPr>
            <p:cNvPr id="5" name="TextBox 4"/>
            <p:cNvSpPr txBox="1"/>
            <p:nvPr/>
          </p:nvSpPr>
          <p:spPr>
            <a:xfrm>
              <a:off x="7391400" y="809500"/>
              <a:ext cx="1066800" cy="369332"/>
            </a:xfrm>
            <a:prstGeom prst="rect">
              <a:avLst/>
            </a:prstGeom>
            <a:noFill/>
          </p:spPr>
          <p:txBody>
            <a:bodyPr wrap="square" rtlCol="0">
              <a:spAutoFit/>
            </a:bodyPr>
            <a:lstStyle/>
            <a:p>
              <a:pPr algn="ctr"/>
              <a:r>
                <a:rPr lang="en-US" dirty="0" smtClean="0"/>
                <a:t>Si</a:t>
              </a:r>
              <a:endParaRPr lang="en-US" dirty="0"/>
            </a:p>
          </p:txBody>
        </p:sp>
        <p:sp>
          <p:nvSpPr>
            <p:cNvPr id="9" name="TextBox 8"/>
            <p:cNvSpPr txBox="1"/>
            <p:nvPr/>
          </p:nvSpPr>
          <p:spPr>
            <a:xfrm>
              <a:off x="4876800" y="3418429"/>
              <a:ext cx="4476008" cy="784830"/>
            </a:xfrm>
            <a:prstGeom prst="rect">
              <a:avLst/>
            </a:prstGeom>
            <a:noFill/>
          </p:spPr>
          <p:txBody>
            <a:bodyPr wrap="square" rtlCol="0">
              <a:spAutoFit/>
            </a:bodyPr>
            <a:lstStyle/>
            <a:p>
              <a:pPr algn="ctr"/>
              <a:r>
                <a:rPr lang="en-US" sz="1500" dirty="0" smtClean="0"/>
                <a:t>NVT+NVE – 20 </a:t>
              </a:r>
              <a:r>
                <a:rPr lang="en-US" sz="1500" dirty="0" err="1" smtClean="0"/>
                <a:t>ps</a:t>
              </a:r>
              <a:r>
                <a:rPr lang="en-US" sz="1500" dirty="0" smtClean="0"/>
                <a:t> heat (300K-&gt;900K)</a:t>
              </a:r>
            </a:p>
            <a:p>
              <a:pPr algn="ctr"/>
              <a:r>
                <a:rPr lang="en-US" sz="1500" dirty="0" smtClean="0"/>
                <a:t>100 </a:t>
              </a:r>
              <a:r>
                <a:rPr lang="en-US" sz="1500" dirty="0" err="1" smtClean="0"/>
                <a:t>ps</a:t>
              </a:r>
              <a:r>
                <a:rPr lang="en-US" sz="1500" dirty="0" smtClean="0"/>
                <a:t> hold at 900K</a:t>
              </a:r>
              <a:br>
                <a:rPr lang="en-US" sz="1500" dirty="0" smtClean="0"/>
              </a:br>
              <a:r>
                <a:rPr lang="en-US" sz="1500" dirty="0" smtClean="0"/>
                <a:t>20 </a:t>
              </a:r>
              <a:r>
                <a:rPr lang="en-US" sz="1500" dirty="0" err="1" smtClean="0"/>
                <a:t>ps</a:t>
              </a:r>
              <a:r>
                <a:rPr lang="en-US" sz="1500" dirty="0" smtClean="0"/>
                <a:t> cool (900K</a:t>
              </a:r>
              <a:r>
                <a:rPr lang="en-US" sz="1500" dirty="0"/>
                <a:t>-</a:t>
              </a:r>
              <a:r>
                <a:rPr lang="en-US" sz="1500" dirty="0" smtClean="0"/>
                <a:t>&gt;300K), 0.5 </a:t>
              </a:r>
              <a:r>
                <a:rPr lang="en-US" sz="1500" dirty="0" err="1" smtClean="0"/>
                <a:t>fs</a:t>
              </a:r>
              <a:r>
                <a:rPr lang="en-US" sz="1500" dirty="0" smtClean="0"/>
                <a:t> time step</a:t>
              </a:r>
              <a:endParaRPr lang="en-US" sz="1500" dirty="0"/>
            </a:p>
          </p:txBody>
        </p:sp>
      </p:grpSp>
      <p:pic>
        <p:nvPicPr>
          <p:cNvPr id="860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198" y="3716655"/>
            <a:ext cx="5638801"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578165" y="6174279"/>
            <a:ext cx="1143000" cy="338554"/>
          </a:xfrm>
          <a:prstGeom prst="rect">
            <a:avLst/>
          </a:prstGeom>
          <a:noFill/>
        </p:spPr>
        <p:txBody>
          <a:bodyPr wrap="square" rtlCol="0">
            <a:spAutoFit/>
          </a:bodyPr>
          <a:lstStyle/>
          <a:p>
            <a:pPr algn="ctr"/>
            <a:r>
              <a:rPr lang="en-US" sz="1600" dirty="0" smtClean="0"/>
              <a:t>p-doping</a:t>
            </a:r>
            <a:endParaRPr lang="en-US" sz="1600" dirty="0"/>
          </a:p>
        </p:txBody>
      </p:sp>
      <p:sp>
        <p:nvSpPr>
          <p:cNvPr id="13" name="TextBox 12"/>
          <p:cNvSpPr txBox="1"/>
          <p:nvPr/>
        </p:nvSpPr>
        <p:spPr>
          <a:xfrm>
            <a:off x="7450015" y="6153643"/>
            <a:ext cx="1143000" cy="338554"/>
          </a:xfrm>
          <a:prstGeom prst="rect">
            <a:avLst/>
          </a:prstGeom>
          <a:noFill/>
        </p:spPr>
        <p:txBody>
          <a:bodyPr wrap="square" rtlCol="0">
            <a:spAutoFit/>
          </a:bodyPr>
          <a:lstStyle/>
          <a:p>
            <a:pPr algn="ctr"/>
            <a:r>
              <a:rPr lang="en-US" sz="1600" dirty="0"/>
              <a:t>n</a:t>
            </a:r>
            <a:r>
              <a:rPr lang="en-US" sz="1600" dirty="0" smtClean="0"/>
              <a:t>-doping</a:t>
            </a:r>
            <a:endParaRPr lang="en-US" sz="1600" dirty="0"/>
          </a:p>
        </p:txBody>
      </p:sp>
      <p:sp>
        <p:nvSpPr>
          <p:cNvPr id="12" name="TextBox 11"/>
          <p:cNvSpPr txBox="1"/>
          <p:nvPr/>
        </p:nvSpPr>
        <p:spPr>
          <a:xfrm>
            <a:off x="1371600" y="6590254"/>
            <a:ext cx="7162800" cy="276999"/>
          </a:xfrm>
          <a:prstGeom prst="rect">
            <a:avLst/>
          </a:prstGeom>
          <a:noFill/>
        </p:spPr>
        <p:txBody>
          <a:bodyPr wrap="square" rtlCol="0">
            <a:spAutoFit/>
          </a:bodyPr>
          <a:lstStyle/>
          <a:p>
            <a:r>
              <a:rPr lang="en-US" sz="1200" i="1" dirty="0" smtClean="0"/>
              <a:t>Simulations designed by Ganesh </a:t>
            </a:r>
            <a:r>
              <a:rPr lang="en-US" sz="1200" i="1" dirty="0" err="1" smtClean="0"/>
              <a:t>Hegde</a:t>
            </a:r>
            <a:r>
              <a:rPr lang="en-US" sz="1200" i="1" dirty="0" smtClean="0"/>
              <a:t>, performed by </a:t>
            </a:r>
            <a:r>
              <a:rPr lang="en-US" sz="1200" i="1" dirty="0" err="1" smtClean="0"/>
              <a:t>Kaspar</a:t>
            </a:r>
            <a:r>
              <a:rPr lang="en-US" sz="1200" i="1" dirty="0" smtClean="0"/>
              <a:t> </a:t>
            </a:r>
            <a:r>
              <a:rPr lang="en-US" sz="1200" i="1" dirty="0" err="1" smtClean="0"/>
              <a:t>Haume</a:t>
            </a:r>
            <a:r>
              <a:rPr lang="en-US" sz="1200" i="1" dirty="0" smtClean="0"/>
              <a:t>. Figures by </a:t>
            </a:r>
            <a:r>
              <a:rPr lang="en-US" sz="1200" i="1" dirty="0" err="1" smtClean="0"/>
              <a:t>Kaspar</a:t>
            </a:r>
            <a:r>
              <a:rPr lang="en-US" sz="1200" i="1" dirty="0" smtClean="0"/>
              <a:t> </a:t>
            </a:r>
            <a:r>
              <a:rPr lang="en-US" sz="1200" i="1" dirty="0" err="1" smtClean="0"/>
              <a:t>Haume</a:t>
            </a:r>
            <a:r>
              <a:rPr lang="en-US" sz="1200" i="1" dirty="0" smtClean="0"/>
              <a:t>.</a:t>
            </a:r>
            <a:endParaRPr lang="en-US" sz="1200" i="1" dirty="0"/>
          </a:p>
        </p:txBody>
      </p:sp>
      <p:sp>
        <p:nvSpPr>
          <p:cNvPr id="14" name="Slide Number Placeholder 2"/>
          <p:cNvSpPr txBox="1">
            <a:spLocks/>
          </p:cNvSpPr>
          <p:nvPr/>
        </p:nvSpPr>
        <p:spPr>
          <a:xfrm>
            <a:off x="8191500" y="6549072"/>
            <a:ext cx="533400" cy="24447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56C026-86B1-4591-95D2-66DC0082D902}" type="slidenum">
              <a:rPr lang="en-US" altLang="ko-KR" smtClean="0"/>
              <a:pPr>
                <a:defRPr/>
              </a:pPr>
              <a:t>44</a:t>
            </a:fld>
            <a:endParaRPr lang="en-US" altLang="ko-KR" dirty="0"/>
          </a:p>
        </p:txBody>
      </p:sp>
    </p:spTree>
    <p:extLst>
      <p:ext uri="{BB962C8B-B14F-4D97-AF65-F5344CB8AC3E}">
        <p14:creationId xmlns:p14="http://schemas.microsoft.com/office/powerpoint/2010/main" val="186890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60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1" fill="hold" display="0">
                  <p:stCondLst>
                    <p:cond delay="indefinite"/>
                  </p:stCondLst>
                </p:cTn>
                <p:tgtEl>
                  <p:spTgt spid="3"/>
                </p:tgtEl>
              </p:cMediaNode>
            </p:video>
          </p:childTnLst>
        </p:cTn>
      </p:par>
    </p:tnLst>
    <p:bldLst>
      <p:bldP spid="11" grpId="0"/>
      <p:bldP spid="13"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6821488" cy="520700"/>
          </a:xfrm>
        </p:spPr>
        <p:txBody>
          <a:bodyPr/>
          <a:lstStyle/>
          <a:p>
            <a:endParaRPr lang="en-US" dirty="0"/>
          </a:p>
        </p:txBody>
      </p:sp>
      <p:pic>
        <p:nvPicPr>
          <p:cNvPr id="3" name="Picture 2" descr="Screen Shot 2013-04-09 at 7.52.1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4191000"/>
            <a:ext cx="4316930" cy="1981200"/>
          </a:xfrm>
          <a:prstGeom prst="rect">
            <a:avLst/>
          </a:prstGeom>
        </p:spPr>
      </p:pic>
      <p:sp>
        <p:nvSpPr>
          <p:cNvPr id="4" name="TextBox 3"/>
          <p:cNvSpPr txBox="1"/>
          <p:nvPr/>
        </p:nvSpPr>
        <p:spPr>
          <a:xfrm>
            <a:off x="304800" y="6096000"/>
            <a:ext cx="4114800" cy="381000"/>
          </a:xfrm>
          <a:prstGeom prst="rect">
            <a:avLst/>
          </a:prstGeom>
          <a:noFill/>
        </p:spPr>
        <p:txBody>
          <a:bodyPr wrap="square" rtlCol="0">
            <a:spAutoFit/>
          </a:bodyPr>
          <a:lstStyle/>
          <a:p>
            <a:pPr algn="ctr"/>
            <a:r>
              <a:rPr lang="en-US" dirty="0" smtClean="0"/>
              <a:t>Metal/Semiconductor Interfaces</a:t>
            </a:r>
            <a:endParaRPr lang="en-US" dirty="0"/>
          </a:p>
        </p:txBody>
      </p:sp>
      <p:pic>
        <p:nvPicPr>
          <p:cNvPr id="5" name="Picture 4" descr="Screen Shot 2013-04-09 at 7.57.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838200"/>
            <a:ext cx="6576447" cy="2552700"/>
          </a:xfrm>
          <a:prstGeom prst="rect">
            <a:avLst/>
          </a:prstGeom>
        </p:spPr>
      </p:pic>
      <p:sp>
        <p:nvSpPr>
          <p:cNvPr id="6" name="TextBox 5"/>
          <p:cNvSpPr txBox="1"/>
          <p:nvPr/>
        </p:nvSpPr>
        <p:spPr>
          <a:xfrm>
            <a:off x="2819400" y="3352800"/>
            <a:ext cx="4114800" cy="381000"/>
          </a:xfrm>
          <a:prstGeom prst="rect">
            <a:avLst/>
          </a:prstGeom>
          <a:noFill/>
        </p:spPr>
        <p:txBody>
          <a:bodyPr wrap="square" rtlCol="0">
            <a:spAutoFit/>
          </a:bodyPr>
          <a:lstStyle/>
          <a:p>
            <a:pPr algn="ctr"/>
            <a:r>
              <a:rPr lang="en-US" dirty="0" smtClean="0"/>
              <a:t>Metal/Metal Interfaces</a:t>
            </a:r>
            <a:endParaRPr lang="en-US" dirty="0"/>
          </a:p>
        </p:txBody>
      </p:sp>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572000" y="3733800"/>
            <a:ext cx="4024516" cy="25273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TextBox 7"/>
          <p:cNvSpPr txBox="1"/>
          <p:nvPr/>
        </p:nvSpPr>
        <p:spPr>
          <a:xfrm>
            <a:off x="4572000" y="6324600"/>
            <a:ext cx="4114800" cy="381000"/>
          </a:xfrm>
          <a:prstGeom prst="rect">
            <a:avLst/>
          </a:prstGeom>
          <a:noFill/>
        </p:spPr>
        <p:txBody>
          <a:bodyPr wrap="square" rtlCol="0">
            <a:spAutoFit/>
          </a:bodyPr>
          <a:lstStyle/>
          <a:p>
            <a:pPr algn="ctr"/>
            <a:r>
              <a:rPr lang="en-US" dirty="0" smtClean="0"/>
              <a:t>Oxide</a:t>
            </a:r>
            <a:r>
              <a:rPr lang="en-US" dirty="0"/>
              <a:t>/</a:t>
            </a:r>
            <a:r>
              <a:rPr lang="en-US" dirty="0" smtClean="0"/>
              <a:t>III-V Semiconductor Interfaces</a:t>
            </a:r>
            <a:endParaRPr lang="en-US" dirty="0"/>
          </a:p>
        </p:txBody>
      </p:sp>
    </p:spTree>
    <p:extLst>
      <p:ext uri="{BB962C8B-B14F-4D97-AF65-F5344CB8AC3E}">
        <p14:creationId xmlns:p14="http://schemas.microsoft.com/office/powerpoint/2010/main" val="109924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0" presetClass="path" presetSubtype="0" accel="50000" decel="50000" fill="hold" nodeType="withEffect">
                                  <p:stCondLst>
                                    <p:cond delay="0"/>
                                  </p:stCondLst>
                                  <p:childTnLst>
                                    <p:animMotion origin="layout" path="M 0 0 L -0.26648 -0.28903 " pathEditMode="relative" ptsTypes="AA">
                                      <p:cBhvr>
                                        <p:cTn id="14" dur="500" fill="hold"/>
                                        <p:tgtEl>
                                          <p:spTgt spid="7"/>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26648 -0.28903 " pathEditMode="relative" ptsTypes="AA">
                                      <p:cBhvr>
                                        <p:cTn id="16" dur="5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6897688" cy="520700"/>
          </a:xfrm>
        </p:spPr>
        <p:txBody>
          <a:bodyPr/>
          <a:lstStyle/>
          <a:p>
            <a:r>
              <a:rPr lang="en-US" dirty="0" smtClean="0"/>
              <a:t>III-V/Oxide interfaces-Summary</a:t>
            </a:r>
            <a:endParaRPr lang="en-US" dirty="0"/>
          </a:p>
        </p:txBody>
      </p:sp>
      <p:sp>
        <p:nvSpPr>
          <p:cNvPr id="3" name="TextBox 2"/>
          <p:cNvSpPr txBox="1"/>
          <p:nvPr/>
        </p:nvSpPr>
        <p:spPr>
          <a:xfrm>
            <a:off x="152400" y="914400"/>
            <a:ext cx="4267200" cy="6463309"/>
          </a:xfrm>
          <a:prstGeom prst="rect">
            <a:avLst/>
          </a:prstGeom>
          <a:noFill/>
        </p:spPr>
        <p:txBody>
          <a:bodyPr wrap="square" rtlCol="0">
            <a:spAutoFit/>
          </a:bodyPr>
          <a:lstStyle/>
          <a:p>
            <a:r>
              <a:rPr lang="en-US" b="1" dirty="0" smtClean="0"/>
              <a:t>Motivation</a:t>
            </a:r>
          </a:p>
          <a:p>
            <a:pPr marL="285750" indent="-285750">
              <a:buFont typeface="Arial"/>
              <a:buChar char="•"/>
            </a:pPr>
            <a:r>
              <a:rPr lang="en-US" dirty="0" smtClean="0"/>
              <a:t>Experiments on ALD Al2O3/GaAs NMOS devices showed 10</a:t>
            </a:r>
            <a:r>
              <a:rPr lang="en-US" baseline="30000" dirty="0" smtClean="0"/>
              <a:t>5 </a:t>
            </a:r>
            <a:r>
              <a:rPr lang="en-US" dirty="0" smtClean="0"/>
              <a:t>variation in ON current from (111)B -&gt; (111)A.</a:t>
            </a:r>
          </a:p>
          <a:p>
            <a:pPr marL="285750" indent="-285750">
              <a:buFont typeface="Arial"/>
              <a:buChar char="•"/>
            </a:pPr>
            <a:r>
              <a:rPr lang="en-US" dirty="0" smtClean="0"/>
              <a:t>Devices showed significantly different pinning behavior but cause unknown.</a:t>
            </a:r>
          </a:p>
          <a:p>
            <a:pPr marL="285750" indent="-285750">
              <a:buFont typeface="Arial"/>
              <a:buChar char="•"/>
            </a:pPr>
            <a:r>
              <a:rPr lang="en-US" dirty="0" smtClean="0"/>
              <a:t>Need model that captures interface chemistry and electronic structure.</a:t>
            </a:r>
          </a:p>
          <a:p>
            <a:r>
              <a:rPr lang="en-US" b="1" dirty="0" smtClean="0"/>
              <a:t>Approach</a:t>
            </a:r>
          </a:p>
          <a:p>
            <a:pPr marL="285750" indent="-285750">
              <a:buFont typeface="Arial"/>
              <a:buChar char="•"/>
            </a:pPr>
            <a:r>
              <a:rPr lang="en-US" dirty="0" smtClean="0"/>
              <a:t>Compute reaction pathways for OH </a:t>
            </a:r>
            <a:r>
              <a:rPr lang="en-US" dirty="0" err="1" smtClean="0"/>
              <a:t>passivated</a:t>
            </a:r>
            <a:r>
              <a:rPr lang="en-US" dirty="0" smtClean="0"/>
              <a:t> (111)A and B substrates with </a:t>
            </a:r>
            <a:r>
              <a:rPr lang="en-US" dirty="0" err="1" smtClean="0"/>
              <a:t>Trimethylaluminum</a:t>
            </a:r>
            <a:r>
              <a:rPr lang="en-US" dirty="0" smtClean="0"/>
              <a:t> (TMA) and H</a:t>
            </a:r>
            <a:r>
              <a:rPr lang="en-US" baseline="-25000" dirty="0" smtClean="0"/>
              <a:t>2</a:t>
            </a:r>
            <a:r>
              <a:rPr lang="en-US" dirty="0" smtClean="0"/>
              <a:t>O as precursors in each half cycle.</a:t>
            </a:r>
            <a:endParaRPr lang="en-US" dirty="0"/>
          </a:p>
          <a:p>
            <a:r>
              <a:rPr lang="en-US" b="1" dirty="0" smtClean="0"/>
              <a:t>Result</a:t>
            </a:r>
          </a:p>
          <a:p>
            <a:pPr marL="285750" indent="-285750">
              <a:buFont typeface="Arial"/>
              <a:buChar char="•"/>
            </a:pPr>
            <a:r>
              <a:rPr lang="en-US" dirty="0" smtClean="0"/>
              <a:t>(111)A and B interfaces are significantly different after 1</a:t>
            </a:r>
            <a:r>
              <a:rPr lang="en-US" baseline="30000" dirty="0" smtClean="0"/>
              <a:t>st</a:t>
            </a:r>
            <a:r>
              <a:rPr lang="en-US" dirty="0" smtClean="0"/>
              <a:t> cycle of ALD reactions. (see figure)</a:t>
            </a:r>
          </a:p>
          <a:p>
            <a:pPr marL="285750" indent="-285750">
              <a:buFont typeface="Arial"/>
              <a:buChar char="•"/>
            </a:pPr>
            <a:r>
              <a:rPr lang="en-US" dirty="0" smtClean="0"/>
              <a:t>DOS computed in DFT shows clear signature of pinning in (111)B while absent in (111)A</a:t>
            </a:r>
          </a:p>
          <a:p>
            <a:pPr marL="285750" indent="-285750">
              <a:buFont typeface="Arial"/>
              <a:buChar char="•"/>
            </a:pPr>
            <a:endParaRPr lang="en-US" dirty="0" smtClean="0"/>
          </a:p>
          <a:p>
            <a:pPr marL="285750" indent="-285750">
              <a:buFont typeface="Arial"/>
              <a:buChar char="•"/>
            </a:pPr>
            <a:endParaRPr lang="en-US" dirty="0" smtClean="0"/>
          </a:p>
          <a:p>
            <a:pPr marL="285750" indent="-285750">
              <a:buFont typeface="Arial"/>
              <a:buChar char="•"/>
            </a:pPr>
            <a:endParaRPr lang="en-US" dirty="0" smtClean="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914400"/>
            <a:ext cx="1690007" cy="1236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062677" y="838200"/>
            <a:ext cx="2057400" cy="129199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875" y="2355768"/>
            <a:ext cx="3200400" cy="2481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TextBox 6"/>
          <p:cNvSpPr txBox="1"/>
          <p:nvPr/>
        </p:nvSpPr>
        <p:spPr>
          <a:xfrm>
            <a:off x="5410200" y="2133600"/>
            <a:ext cx="914400" cy="381000"/>
          </a:xfrm>
          <a:prstGeom prst="rect">
            <a:avLst/>
          </a:prstGeom>
          <a:noFill/>
        </p:spPr>
        <p:txBody>
          <a:bodyPr wrap="square" rtlCol="0">
            <a:spAutoFit/>
          </a:bodyPr>
          <a:lstStyle/>
          <a:p>
            <a:pPr algn="ctr"/>
            <a:r>
              <a:rPr lang="en-US" dirty="0" smtClean="0"/>
              <a:t>(111)A</a:t>
            </a:r>
            <a:endParaRPr lang="en-US" dirty="0"/>
          </a:p>
        </p:txBody>
      </p:sp>
      <p:sp>
        <p:nvSpPr>
          <p:cNvPr id="8" name="TextBox 7"/>
          <p:cNvSpPr txBox="1"/>
          <p:nvPr/>
        </p:nvSpPr>
        <p:spPr>
          <a:xfrm>
            <a:off x="7696200" y="2133600"/>
            <a:ext cx="914400" cy="381000"/>
          </a:xfrm>
          <a:prstGeom prst="rect">
            <a:avLst/>
          </a:prstGeom>
          <a:noFill/>
        </p:spPr>
        <p:txBody>
          <a:bodyPr wrap="square" rtlCol="0">
            <a:spAutoFit/>
          </a:bodyPr>
          <a:lstStyle/>
          <a:p>
            <a:pPr algn="ctr"/>
            <a:r>
              <a:rPr lang="en-US" dirty="0" smtClean="0"/>
              <a:t>(111)B</a:t>
            </a:r>
            <a:endParaRPr lang="en-US" dirty="0"/>
          </a:p>
        </p:txBody>
      </p:sp>
      <p:sp>
        <p:nvSpPr>
          <p:cNvPr id="9" name="TextBox 8"/>
          <p:cNvSpPr txBox="1"/>
          <p:nvPr/>
        </p:nvSpPr>
        <p:spPr>
          <a:xfrm>
            <a:off x="4572000" y="4648200"/>
            <a:ext cx="4572000" cy="2031325"/>
          </a:xfrm>
          <a:prstGeom prst="rect">
            <a:avLst/>
          </a:prstGeom>
          <a:noFill/>
        </p:spPr>
        <p:txBody>
          <a:bodyPr wrap="square" rtlCol="0">
            <a:spAutoFit/>
          </a:bodyPr>
          <a:lstStyle/>
          <a:p>
            <a:r>
              <a:rPr lang="en-US" b="1" dirty="0" smtClean="0"/>
              <a:t>Impact</a:t>
            </a:r>
          </a:p>
          <a:p>
            <a:pPr marL="285750" indent="-285750">
              <a:buFont typeface="Arial"/>
              <a:buChar char="•"/>
            </a:pPr>
            <a:r>
              <a:rPr lang="en-US" dirty="0" smtClean="0"/>
              <a:t>First demonstration of atomistic mechanism of ‘self-cleaning effect’ in ALD</a:t>
            </a:r>
          </a:p>
          <a:p>
            <a:pPr marL="285750" indent="-285750">
              <a:buFont typeface="Arial"/>
              <a:buChar char="•"/>
            </a:pPr>
            <a:r>
              <a:rPr lang="en-US" dirty="0" smtClean="0"/>
              <a:t>As-Al bonding and significant strain at interface was shown to be cause of pinning and poor NMOS performance</a:t>
            </a:r>
            <a:endParaRPr lang="en-US" dirty="0"/>
          </a:p>
        </p:txBody>
      </p:sp>
      <p:sp>
        <p:nvSpPr>
          <p:cNvPr id="10" name="Slide Number Placeholder 2"/>
          <p:cNvSpPr txBox="1">
            <a:spLocks/>
          </p:cNvSpPr>
          <p:nvPr/>
        </p:nvSpPr>
        <p:spPr>
          <a:xfrm>
            <a:off x="7924800" y="6497638"/>
            <a:ext cx="533400" cy="24447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56C026-86B1-4591-95D2-66DC0082D902}" type="slidenum">
              <a:rPr lang="en-US" altLang="ko-KR" smtClean="0"/>
              <a:pPr>
                <a:defRPr/>
              </a:pPr>
              <a:t>46</a:t>
            </a:fld>
            <a:endParaRPr lang="en-US" altLang="ko-KR" dirty="0"/>
          </a:p>
        </p:txBody>
      </p:sp>
    </p:spTree>
    <p:extLst>
      <p:ext uri="{BB962C8B-B14F-4D97-AF65-F5344CB8AC3E}">
        <p14:creationId xmlns:p14="http://schemas.microsoft.com/office/powerpoint/2010/main" val="129787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research  completed/publications</a:t>
            </a:r>
            <a:endParaRPr lang="en-US" dirty="0"/>
          </a:p>
        </p:txBody>
      </p:sp>
      <p:sp>
        <p:nvSpPr>
          <p:cNvPr id="3" name="TextBox 2"/>
          <p:cNvSpPr txBox="1"/>
          <p:nvPr/>
        </p:nvSpPr>
        <p:spPr>
          <a:xfrm>
            <a:off x="144483" y="533400"/>
            <a:ext cx="8839200" cy="6124754"/>
          </a:xfrm>
          <a:prstGeom prst="rect">
            <a:avLst/>
          </a:prstGeom>
          <a:noFill/>
        </p:spPr>
        <p:txBody>
          <a:bodyPr wrap="square" rtlCol="0">
            <a:spAutoFit/>
          </a:bodyPr>
          <a:lstStyle/>
          <a:p>
            <a:endParaRPr lang="en-US" dirty="0" smtClean="0"/>
          </a:p>
          <a:p>
            <a:pPr marL="285750" indent="-285750">
              <a:buFont typeface="Arial"/>
              <a:buChar char="•"/>
            </a:pPr>
            <a:r>
              <a:rPr lang="en-US" sz="1600" dirty="0" smtClean="0"/>
              <a:t>MPI-parallel MATLAB code at </a:t>
            </a:r>
            <a:r>
              <a:rPr lang="en-US" sz="1600" dirty="0"/>
              <a:t>Intel Corporation (2011</a:t>
            </a:r>
            <a:r>
              <a:rPr lang="en-US" sz="1600" dirty="0" smtClean="0"/>
              <a:t>) </a:t>
            </a:r>
          </a:p>
          <a:p>
            <a:pPr marL="742950" lvl="1" indent="-285750">
              <a:buFont typeface="Wingdings" charset="2"/>
              <a:buChar char="Ø"/>
            </a:pPr>
            <a:r>
              <a:rPr lang="en-US" sz="1600" dirty="0" smtClean="0"/>
              <a:t>Tight Binding (TB) electronic structure </a:t>
            </a:r>
          </a:p>
          <a:p>
            <a:pPr marL="742950" lvl="1" indent="-285750">
              <a:buFont typeface="Wingdings" charset="2"/>
              <a:buChar char="Ø"/>
            </a:pPr>
            <a:r>
              <a:rPr lang="en-US" sz="1600" dirty="0" smtClean="0"/>
              <a:t>NEGF+TB transport in semiconductors, metals, metal nanostructures </a:t>
            </a:r>
          </a:p>
          <a:p>
            <a:pPr marL="742950" lvl="1" indent="-285750">
              <a:buFont typeface="Wingdings" charset="2"/>
              <a:buChar char="Ø"/>
            </a:pPr>
            <a:r>
              <a:rPr lang="en-US" sz="1600" dirty="0"/>
              <a:t>C</a:t>
            </a:r>
            <a:r>
              <a:rPr lang="en-US" sz="1600" dirty="0" smtClean="0"/>
              <a:t>reated from ground up in 3 Months</a:t>
            </a:r>
          </a:p>
          <a:p>
            <a:pPr marL="742950" lvl="1" indent="-285750">
              <a:buFont typeface="Wingdings" charset="2"/>
              <a:buChar char="Ø"/>
            </a:pPr>
            <a:r>
              <a:rPr lang="en-US" sz="1600" dirty="0" smtClean="0"/>
              <a:t>Currently used for studying transport in metals at Intel Corp.</a:t>
            </a:r>
          </a:p>
          <a:p>
            <a:pPr marL="285750" indent="-285750">
              <a:buFont typeface="Arial"/>
              <a:buChar char="•"/>
            </a:pPr>
            <a:endParaRPr lang="en-US" sz="1600" dirty="0"/>
          </a:p>
          <a:p>
            <a:pPr marL="285750" indent="-285750">
              <a:buFont typeface="Arial"/>
              <a:buChar char="•"/>
            </a:pPr>
            <a:r>
              <a:rPr lang="en-US" sz="1600" dirty="0" smtClean="0"/>
              <a:t>Incorporating new features into NEMO5 – C++ Software Development</a:t>
            </a:r>
          </a:p>
          <a:p>
            <a:pPr marL="742950" lvl="1" indent="-285750">
              <a:buFont typeface="Wingdings" charset="2"/>
              <a:buChar char="Ø"/>
            </a:pPr>
            <a:r>
              <a:rPr lang="en-US" sz="1600" dirty="0" smtClean="0"/>
              <a:t>Metals in NEMO5</a:t>
            </a:r>
          </a:p>
          <a:p>
            <a:pPr marL="742950" lvl="1" indent="-285750">
              <a:buFont typeface="Wingdings" charset="2"/>
              <a:buChar char="Ø"/>
            </a:pPr>
            <a:r>
              <a:rPr lang="en-US" sz="1600" dirty="0" smtClean="0"/>
              <a:t>NRL Tight Binding method implemented in NEMO5</a:t>
            </a:r>
          </a:p>
          <a:p>
            <a:pPr marL="285750" indent="-285750">
              <a:buFont typeface="Arial" pitchFamily="34" charset="0"/>
              <a:buChar char="•"/>
            </a:pPr>
            <a:endParaRPr lang="en-US" sz="1600" dirty="0" smtClean="0"/>
          </a:p>
          <a:p>
            <a:pPr marL="285750" indent="-285750">
              <a:buFont typeface="Arial" pitchFamily="34" charset="0"/>
              <a:buChar char="•"/>
            </a:pPr>
            <a:r>
              <a:rPr lang="en-US" sz="1600" i="1" dirty="0" smtClean="0">
                <a:solidFill>
                  <a:srgbClr val="C00000"/>
                </a:solidFill>
                <a:ea typeface="MS PGothic" charset="0"/>
                <a:sym typeface="Wingdings" charset="0"/>
              </a:rPr>
              <a:t>“Role </a:t>
            </a:r>
            <a:r>
              <a:rPr lang="en-US" sz="1600" i="1" dirty="0">
                <a:solidFill>
                  <a:srgbClr val="C00000"/>
                </a:solidFill>
                <a:ea typeface="MS PGothic" charset="0"/>
                <a:sym typeface="Wingdings" charset="0"/>
              </a:rPr>
              <a:t>of surface orientation on atomic layer deposited Al2O3/</a:t>
            </a:r>
            <a:r>
              <a:rPr lang="en-US" sz="1600" i="1" dirty="0" err="1">
                <a:solidFill>
                  <a:srgbClr val="C00000"/>
                </a:solidFill>
                <a:ea typeface="MS PGothic" charset="0"/>
                <a:sym typeface="Wingdings" charset="0"/>
              </a:rPr>
              <a:t>GaAs</a:t>
            </a:r>
            <a:r>
              <a:rPr lang="en-US" sz="1600" i="1" dirty="0">
                <a:solidFill>
                  <a:srgbClr val="C00000"/>
                </a:solidFill>
                <a:ea typeface="MS PGothic" charset="0"/>
                <a:sym typeface="Wingdings" charset="0"/>
              </a:rPr>
              <a:t> interface structure and Fermi level pinning: A density functional theory </a:t>
            </a:r>
            <a:r>
              <a:rPr lang="en-US" sz="1600" i="1" dirty="0" smtClean="0">
                <a:solidFill>
                  <a:srgbClr val="C00000"/>
                </a:solidFill>
                <a:ea typeface="MS PGothic" charset="0"/>
                <a:sym typeface="Wingdings" charset="0"/>
              </a:rPr>
              <a:t>study” </a:t>
            </a:r>
            <a:r>
              <a:rPr lang="en-US" sz="1600" i="1" dirty="0">
                <a:ea typeface="MS PGothic" charset="0"/>
                <a:sym typeface="Wingdings" charset="0"/>
              </a:rPr>
              <a:t>– G. </a:t>
            </a:r>
            <a:r>
              <a:rPr lang="en-US" sz="1600" i="1" dirty="0" err="1">
                <a:ea typeface="MS PGothic" charset="0"/>
                <a:sym typeface="Wingdings" charset="0"/>
              </a:rPr>
              <a:t>Hegde</a:t>
            </a:r>
            <a:r>
              <a:rPr lang="en-US" sz="1600" i="1" dirty="0">
                <a:ea typeface="MS PGothic" charset="0"/>
                <a:sym typeface="Wingdings" charset="0"/>
              </a:rPr>
              <a:t>, G. </a:t>
            </a:r>
            <a:r>
              <a:rPr lang="en-US" sz="1600" i="1" dirty="0" err="1">
                <a:ea typeface="MS PGothic" charset="0"/>
                <a:sym typeface="Wingdings" charset="0"/>
              </a:rPr>
              <a:t>Klimeck</a:t>
            </a:r>
            <a:r>
              <a:rPr lang="en-US" sz="1600" i="1" dirty="0">
                <a:ea typeface="MS PGothic" charset="0"/>
                <a:sym typeface="Wingdings" charset="0"/>
              </a:rPr>
              <a:t>, A. Strachan, </a:t>
            </a:r>
            <a:r>
              <a:rPr lang="hu-HU" sz="1600" i="1" dirty="0">
                <a:ea typeface="MS PGothic" charset="0"/>
                <a:sym typeface="Wingdings" charset="0"/>
              </a:rPr>
              <a:t>Appl. Phys. Lett. 99, 093508 (2011</a:t>
            </a:r>
            <a:r>
              <a:rPr lang="hu-HU" sz="1600" i="1" dirty="0" smtClean="0">
                <a:ea typeface="MS PGothic" charset="0"/>
                <a:sym typeface="Wingdings" charset="0"/>
              </a:rPr>
              <a:t>)</a:t>
            </a:r>
          </a:p>
          <a:p>
            <a:pPr marL="285750" indent="-285750">
              <a:buFont typeface="Arial" pitchFamily="34" charset="0"/>
              <a:buChar char="•"/>
            </a:pPr>
            <a:endParaRPr lang="en-US" sz="1600" i="1" dirty="0" smtClean="0">
              <a:ea typeface="MS PGothic" charset="0"/>
              <a:sym typeface="Wingdings" charset="0"/>
            </a:endParaRPr>
          </a:p>
          <a:p>
            <a:pPr marL="285750" indent="-285750">
              <a:buFont typeface="Arial" pitchFamily="34" charset="0"/>
              <a:buChar char="•"/>
            </a:pPr>
            <a:r>
              <a:rPr lang="en-US" sz="1600" i="1" dirty="0" smtClean="0">
                <a:solidFill>
                  <a:srgbClr val="C00000"/>
                </a:solidFill>
              </a:rPr>
              <a:t>“An </a:t>
            </a:r>
            <a:r>
              <a:rPr lang="en-US" sz="1600" i="1" dirty="0">
                <a:solidFill>
                  <a:srgbClr val="C00000"/>
                </a:solidFill>
              </a:rPr>
              <a:t>Environment-dependent Semi-Empirical Tight Binding Model Suitable For Electron Transport In Bulk Metals, Metal Alloys, Metallic Interfaces And Metallic </a:t>
            </a:r>
            <a:r>
              <a:rPr lang="en-US" sz="1600" i="1" dirty="0" smtClean="0">
                <a:solidFill>
                  <a:srgbClr val="C00000"/>
                </a:solidFill>
              </a:rPr>
              <a:t>Nanostructures” </a:t>
            </a:r>
            <a:r>
              <a:rPr lang="en-US" sz="1600" i="1" dirty="0"/>
              <a:t>– G. </a:t>
            </a:r>
            <a:r>
              <a:rPr lang="en-US" sz="1600" i="1" dirty="0" err="1"/>
              <a:t>Hegde</a:t>
            </a:r>
            <a:r>
              <a:rPr lang="en-US" sz="1600" i="1" dirty="0"/>
              <a:t>, M. </a:t>
            </a:r>
            <a:r>
              <a:rPr lang="en-US" sz="1600" i="1" dirty="0" err="1"/>
              <a:t>Povolotskyi</a:t>
            </a:r>
            <a:r>
              <a:rPr lang="en-US" sz="1600" i="1" dirty="0"/>
              <a:t>, T. </a:t>
            </a:r>
            <a:r>
              <a:rPr lang="en-US" sz="1600" i="1" dirty="0" err="1"/>
              <a:t>Kubis</a:t>
            </a:r>
            <a:r>
              <a:rPr lang="en-US" sz="1600" i="1" dirty="0"/>
              <a:t>, T. Boykin, G. </a:t>
            </a:r>
            <a:r>
              <a:rPr lang="en-US" sz="1600" i="1" dirty="0" err="1"/>
              <a:t>Klimeck</a:t>
            </a:r>
            <a:r>
              <a:rPr lang="en-US" sz="1600" i="1" dirty="0"/>
              <a:t> – In </a:t>
            </a:r>
            <a:r>
              <a:rPr lang="en-US" sz="1600" i="1" dirty="0" smtClean="0"/>
              <a:t>preparation</a:t>
            </a:r>
          </a:p>
          <a:p>
            <a:pPr marL="285750" indent="-285750">
              <a:buFont typeface="Arial" pitchFamily="34" charset="0"/>
              <a:buChar char="•"/>
            </a:pPr>
            <a:r>
              <a:rPr lang="en-US" sz="1600" i="1" dirty="0" smtClean="0">
                <a:solidFill>
                  <a:srgbClr val="C00000"/>
                </a:solidFill>
              </a:rPr>
              <a:t>“The </a:t>
            </a:r>
            <a:r>
              <a:rPr lang="en-US" sz="1600" i="1" dirty="0">
                <a:solidFill>
                  <a:srgbClr val="C00000"/>
                </a:solidFill>
              </a:rPr>
              <a:t>effect of quantum mechanical confinement </a:t>
            </a:r>
            <a:r>
              <a:rPr lang="en-US" sz="1600" i="1" dirty="0" smtClean="0">
                <a:solidFill>
                  <a:srgbClr val="C00000"/>
                </a:solidFill>
              </a:rPr>
              <a:t>, </a:t>
            </a:r>
            <a:r>
              <a:rPr lang="en-US" sz="1600" i="1" dirty="0" smtClean="0">
                <a:solidFill>
                  <a:srgbClr val="C00000"/>
                </a:solidFill>
              </a:rPr>
              <a:t>transport </a:t>
            </a:r>
            <a:r>
              <a:rPr lang="en-US" sz="1600" i="1" dirty="0">
                <a:solidFill>
                  <a:srgbClr val="C00000"/>
                </a:solidFill>
              </a:rPr>
              <a:t>orientation </a:t>
            </a:r>
            <a:r>
              <a:rPr lang="en-US" sz="1600" i="1" dirty="0" smtClean="0">
                <a:solidFill>
                  <a:srgbClr val="C00000"/>
                </a:solidFill>
              </a:rPr>
              <a:t>and strain on </a:t>
            </a:r>
            <a:r>
              <a:rPr lang="en-US" sz="1600" i="1" dirty="0">
                <a:solidFill>
                  <a:srgbClr val="C00000"/>
                </a:solidFill>
              </a:rPr>
              <a:t>electronic transport in </a:t>
            </a:r>
            <a:r>
              <a:rPr lang="en-US" sz="1600" i="1" dirty="0" smtClean="0">
                <a:solidFill>
                  <a:srgbClr val="C00000"/>
                </a:solidFill>
              </a:rPr>
              <a:t>Cu”, </a:t>
            </a:r>
            <a:r>
              <a:rPr lang="en-US" sz="1600" i="1" dirty="0" smtClean="0"/>
              <a:t>G. </a:t>
            </a:r>
            <a:r>
              <a:rPr lang="en-US" sz="1600" i="1" dirty="0"/>
              <a:t>Hegde, </a:t>
            </a:r>
            <a:r>
              <a:rPr lang="en-US" sz="1600" i="1" dirty="0" smtClean="0"/>
              <a:t>M. </a:t>
            </a:r>
            <a:r>
              <a:rPr lang="en-US" sz="1600" i="1" dirty="0" err="1"/>
              <a:t>Povolotskyi</a:t>
            </a:r>
            <a:r>
              <a:rPr lang="en-US" sz="1600" i="1" dirty="0"/>
              <a:t>, </a:t>
            </a:r>
            <a:r>
              <a:rPr lang="en-US" sz="1600" i="1" dirty="0" smtClean="0"/>
              <a:t>T. </a:t>
            </a:r>
            <a:r>
              <a:rPr lang="en-US" sz="1600" i="1" dirty="0" err="1"/>
              <a:t>Kubis</a:t>
            </a:r>
            <a:r>
              <a:rPr lang="en-US" sz="1600" i="1" dirty="0"/>
              <a:t>, </a:t>
            </a:r>
            <a:r>
              <a:rPr lang="en-US" sz="1600" i="1" dirty="0" smtClean="0"/>
              <a:t>J. </a:t>
            </a:r>
            <a:r>
              <a:rPr lang="en-US" sz="1600" i="1" dirty="0"/>
              <a:t>Charles, </a:t>
            </a:r>
            <a:r>
              <a:rPr lang="en-US" sz="1600" i="1" dirty="0" smtClean="0"/>
              <a:t>G. </a:t>
            </a:r>
            <a:r>
              <a:rPr lang="en-US" sz="1600" i="1" dirty="0"/>
              <a:t>Klimeck </a:t>
            </a:r>
            <a:r>
              <a:rPr lang="en-US" sz="1600" i="1" dirty="0" smtClean="0"/>
              <a:t> - In preparation</a:t>
            </a:r>
          </a:p>
          <a:p>
            <a:pPr marL="285750" indent="-285750">
              <a:buFont typeface="Arial" pitchFamily="34" charset="0"/>
              <a:buChar char="•"/>
            </a:pPr>
            <a:endParaRPr lang="en-US" i="1" dirty="0" smtClean="0">
              <a:ea typeface="MS PGothic" charset="0"/>
              <a:sym typeface="Wingdings" charset="0"/>
            </a:endParaRPr>
          </a:p>
          <a:p>
            <a:pPr marL="285750" indent="-285750">
              <a:buFont typeface="Arial" pitchFamily="34" charset="0"/>
              <a:buChar char="•"/>
            </a:pPr>
            <a:endParaRPr lang="en-US" i="1" dirty="0">
              <a:ea typeface="MS PGothic" charset="0"/>
              <a:sym typeface="Wingdings" charset="0"/>
            </a:endParaRPr>
          </a:p>
          <a:p>
            <a:pPr marL="285750" indent="-285750">
              <a:buFont typeface="Arial" pitchFamily="34" charset="0"/>
              <a:buChar char="•"/>
            </a:pPr>
            <a:endParaRPr lang="en-US" dirty="0"/>
          </a:p>
        </p:txBody>
      </p:sp>
      <p:sp>
        <p:nvSpPr>
          <p:cNvPr id="4" name="Slide Number Placeholder 2"/>
          <p:cNvSpPr txBox="1">
            <a:spLocks/>
          </p:cNvSpPr>
          <p:nvPr/>
        </p:nvSpPr>
        <p:spPr>
          <a:xfrm>
            <a:off x="7924800" y="6497638"/>
            <a:ext cx="533400" cy="24447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56C026-86B1-4591-95D2-66DC0082D902}" type="slidenum">
              <a:rPr lang="en-US" altLang="ko-KR" smtClean="0"/>
              <a:pPr>
                <a:defRPr/>
              </a:pPr>
              <a:t>47</a:t>
            </a:fld>
            <a:endParaRPr lang="en-US" altLang="ko-KR" dirty="0"/>
          </a:p>
        </p:txBody>
      </p:sp>
    </p:spTree>
    <p:extLst>
      <p:ext uri="{BB962C8B-B14F-4D97-AF65-F5344CB8AC3E}">
        <p14:creationId xmlns:p14="http://schemas.microsoft.com/office/powerpoint/2010/main" val="411423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6897688" cy="520700"/>
          </a:xfrm>
        </p:spPr>
        <p:txBody>
          <a:bodyPr/>
          <a:lstStyle/>
          <a:p>
            <a:r>
              <a:rPr lang="en-US" dirty="0" smtClean="0"/>
              <a:t>Summary of key messages/achievements in thesis</a:t>
            </a:r>
            <a:endParaRPr lang="en-US" dirty="0"/>
          </a:p>
        </p:txBody>
      </p:sp>
      <p:sp>
        <p:nvSpPr>
          <p:cNvPr id="4" name="Rectangle 3"/>
          <p:cNvSpPr/>
          <p:nvPr/>
        </p:nvSpPr>
        <p:spPr>
          <a:xfrm>
            <a:off x="0" y="838200"/>
            <a:ext cx="8991600" cy="5909310"/>
          </a:xfrm>
          <a:prstGeom prst="rect">
            <a:avLst/>
          </a:prstGeom>
        </p:spPr>
        <p:txBody>
          <a:bodyPr wrap="square">
            <a:spAutoFit/>
          </a:bodyPr>
          <a:lstStyle/>
          <a:p>
            <a:pPr marL="285750" indent="-285750">
              <a:buFont typeface="Arial"/>
              <a:buChar char="•"/>
            </a:pPr>
            <a:r>
              <a:rPr lang="en-US" dirty="0" smtClean="0"/>
              <a:t>A environment-dependent TB model that </a:t>
            </a:r>
            <a:r>
              <a:rPr lang="en-US" dirty="0"/>
              <a:t>enables scalable atomistic </a:t>
            </a:r>
            <a:r>
              <a:rPr lang="en-US" dirty="0" smtClean="0"/>
              <a:t>modeling of metals, metal alloys, , metal-metal, metal-semiconductor interfaces has been developed</a:t>
            </a:r>
            <a:endParaRPr lang="en-US" dirty="0"/>
          </a:p>
          <a:p>
            <a:pPr marL="742950" lvl="1" indent="-285750">
              <a:buFont typeface="Wingdings" charset="2"/>
              <a:buChar char="Ø"/>
            </a:pPr>
            <a:r>
              <a:rPr lang="en-US" dirty="0" smtClean="0"/>
              <a:t>Comparable </a:t>
            </a:r>
            <a:r>
              <a:rPr lang="en-US" dirty="0"/>
              <a:t>accuracy vs. DFT</a:t>
            </a:r>
          </a:p>
          <a:p>
            <a:pPr marL="742950" lvl="1" indent="-285750">
              <a:buFont typeface="Wingdings" charset="2"/>
              <a:buChar char="Ø"/>
            </a:pPr>
            <a:r>
              <a:rPr lang="en-US" dirty="0"/>
              <a:t>Transferable</a:t>
            </a:r>
          </a:p>
          <a:p>
            <a:pPr marL="742950" lvl="1" indent="-285750">
              <a:buFont typeface="Wingdings" charset="2"/>
              <a:buChar char="Ø"/>
            </a:pPr>
            <a:r>
              <a:rPr lang="en-US" dirty="0"/>
              <a:t>Computationally Efficient</a:t>
            </a:r>
          </a:p>
          <a:p>
            <a:pPr marL="742950" lvl="1" indent="-285750">
              <a:buFont typeface="Wingdings" charset="2"/>
              <a:buChar char="Ø"/>
            </a:pPr>
            <a:r>
              <a:rPr lang="en-US" dirty="0"/>
              <a:t>Physically </a:t>
            </a:r>
            <a:r>
              <a:rPr lang="en-US" dirty="0" smtClean="0"/>
              <a:t>Transparent</a:t>
            </a:r>
          </a:p>
          <a:p>
            <a:pPr marL="742950" lvl="1" indent="-285750">
              <a:buFont typeface="Wingdings" charset="2"/>
              <a:buChar char="Ø"/>
            </a:pPr>
            <a:endParaRPr lang="en-US" dirty="0"/>
          </a:p>
          <a:p>
            <a:pPr marL="285750" indent="-285750">
              <a:buFont typeface="Arial" pitchFamily="34" charset="0"/>
              <a:buChar char="•"/>
            </a:pPr>
            <a:r>
              <a:rPr lang="en-US" dirty="0"/>
              <a:t>C</a:t>
            </a:r>
            <a:r>
              <a:rPr lang="en-US" dirty="0" smtClean="0"/>
              <a:t>onfinement has anisotropic effect on </a:t>
            </a:r>
            <a:r>
              <a:rPr lang="en-US" dirty="0" smtClean="0"/>
              <a:t>conductivity of </a:t>
            </a:r>
            <a:r>
              <a:rPr lang="en-US" dirty="0" smtClean="0"/>
              <a:t>Cu, compressive strain can improve copper conductivity.</a:t>
            </a:r>
            <a:endParaRPr lang="en-US" dirty="0" smtClean="0"/>
          </a:p>
          <a:p>
            <a:pPr marL="285750" indent="-285750">
              <a:buFont typeface="Arial" pitchFamily="34" charset="0"/>
              <a:buChar char="•"/>
            </a:pPr>
            <a:endParaRPr lang="en-US" dirty="0"/>
          </a:p>
          <a:p>
            <a:pPr marL="285750" indent="-285750">
              <a:buFont typeface="Arial" pitchFamily="34" charset="0"/>
              <a:buChar char="•"/>
            </a:pPr>
            <a:r>
              <a:rPr lang="en-US" dirty="0" smtClean="0"/>
              <a:t>MD and transport simulations on M-S interfaces showed insignificant effect of interface chemistry on electronic transport</a:t>
            </a:r>
          </a:p>
          <a:p>
            <a:pPr marL="285750" indent="-285750">
              <a:buFont typeface="Arial" pitchFamily="34" charset="0"/>
              <a:buChar char="•"/>
            </a:pPr>
            <a:endParaRPr lang="en-US" dirty="0"/>
          </a:p>
          <a:p>
            <a:pPr marL="285750" indent="-285750">
              <a:buFont typeface="Arial" pitchFamily="34" charset="0"/>
              <a:buChar char="•"/>
            </a:pPr>
            <a:r>
              <a:rPr lang="en-US" dirty="0" smtClean="0"/>
              <a:t>DFT Reaction pathway simulations on III-V/ALD Oxide interfaces showed</a:t>
            </a:r>
          </a:p>
          <a:p>
            <a:pPr marL="742950" lvl="1" indent="-285750">
              <a:buFont typeface="Wingdings" pitchFamily="2" charset="2"/>
              <a:buChar char="Ø"/>
            </a:pPr>
            <a:r>
              <a:rPr lang="en-US" dirty="0" smtClean="0"/>
              <a:t>Strong influence of interface chemistry on eventual electronic structure</a:t>
            </a:r>
          </a:p>
          <a:p>
            <a:pPr marL="742950" lvl="1" indent="-285750">
              <a:buFont typeface="Wingdings" pitchFamily="2" charset="2"/>
              <a:buChar char="Ø"/>
            </a:pPr>
            <a:r>
              <a:rPr lang="en-US" dirty="0" smtClean="0"/>
              <a:t>Pinning arising from As-Al and strain at the interfaces</a:t>
            </a:r>
          </a:p>
          <a:p>
            <a:pPr marL="742950" lvl="1" indent="-285750">
              <a:buFont typeface="Wingdings" pitchFamily="2" charset="2"/>
              <a:buChar char="Ø"/>
            </a:pPr>
            <a:endParaRPr lang="en-US" dirty="0"/>
          </a:p>
          <a:p>
            <a:pPr marL="285750" indent="-285750">
              <a:buFont typeface="Arial" pitchFamily="34" charset="0"/>
              <a:buChar char="•"/>
            </a:pPr>
            <a:r>
              <a:rPr lang="en-US" dirty="0" smtClean="0"/>
              <a:t>Modeling interface chemistry and studying electronic structure </a:t>
            </a:r>
            <a:r>
              <a:rPr lang="en-US" dirty="0" err="1" smtClean="0"/>
              <a:t>atomistically</a:t>
            </a:r>
            <a:r>
              <a:rPr lang="en-US" dirty="0" smtClean="0"/>
              <a:t> can enable significant insight into mechanisms governing electron transport at interfaces.</a:t>
            </a:r>
            <a:endParaRPr lang="en-US" dirty="0"/>
          </a:p>
        </p:txBody>
      </p:sp>
    </p:spTree>
    <p:extLst>
      <p:ext uri="{BB962C8B-B14F-4D97-AF65-F5344CB8AC3E}">
        <p14:creationId xmlns:p14="http://schemas.microsoft.com/office/powerpoint/2010/main" val="15344251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0112" y="0"/>
            <a:ext cx="6973888" cy="862013"/>
          </a:xfrm>
        </p:spPr>
        <p:txBody>
          <a:bodyPr/>
          <a:lstStyle/>
          <a:p>
            <a:r>
              <a:rPr lang="en-US" dirty="0"/>
              <a:t>Future Work – Throwing the gauntlet</a:t>
            </a:r>
          </a:p>
        </p:txBody>
      </p:sp>
      <p:sp>
        <p:nvSpPr>
          <p:cNvPr id="3" name="Slide Number Placeholder 2"/>
          <p:cNvSpPr>
            <a:spLocks noGrp="1"/>
          </p:cNvSpPr>
          <p:nvPr>
            <p:ph type="sldNum" sz="quarter" idx="4294967295"/>
          </p:nvPr>
        </p:nvSpPr>
        <p:spPr>
          <a:xfrm>
            <a:off x="7924800" y="6497638"/>
            <a:ext cx="533400" cy="244475"/>
          </a:xfrm>
          <a:prstGeom prst="rect">
            <a:avLst/>
          </a:prstGeom>
        </p:spPr>
        <p:txBody>
          <a:bodyPr/>
          <a:lstStyle/>
          <a:p>
            <a:pPr>
              <a:defRPr/>
            </a:pPr>
            <a:fld id="{ED56C026-86B1-4591-95D2-66DC0082D902}" type="slidenum">
              <a:rPr lang="en-US" altLang="ko-KR" smtClean="0"/>
              <a:pPr>
                <a:defRPr/>
              </a:pPr>
              <a:t>49</a:t>
            </a:fld>
            <a:endParaRPr lang="en-US" altLang="ko-KR"/>
          </a:p>
        </p:txBody>
      </p:sp>
      <p:sp>
        <p:nvSpPr>
          <p:cNvPr id="4" name="TextBox 3"/>
          <p:cNvSpPr txBox="1"/>
          <p:nvPr/>
        </p:nvSpPr>
        <p:spPr>
          <a:xfrm>
            <a:off x="152400" y="894240"/>
            <a:ext cx="8763000" cy="6186309"/>
          </a:xfrm>
          <a:prstGeom prst="rect">
            <a:avLst/>
          </a:prstGeom>
          <a:noFill/>
        </p:spPr>
        <p:txBody>
          <a:bodyPr wrap="square" rtlCol="0">
            <a:spAutoFit/>
          </a:bodyPr>
          <a:lstStyle/>
          <a:p>
            <a:pPr marL="742950" lvl="1" indent="-285750">
              <a:buFont typeface="Wingdings" charset="2"/>
              <a:buChar char="Ø"/>
            </a:pPr>
            <a:endParaRPr lang="en-US" dirty="0" smtClean="0"/>
          </a:p>
          <a:p>
            <a:pPr marL="742950" lvl="1" indent="-285750">
              <a:buFont typeface="Wingdings" charset="2"/>
              <a:buChar char="Ø"/>
            </a:pPr>
            <a:r>
              <a:rPr lang="en-US" dirty="0" smtClean="0"/>
              <a:t>Full polycrystalline transport</a:t>
            </a:r>
          </a:p>
          <a:p>
            <a:pPr marL="742950" lvl="1" indent="-285750">
              <a:buFont typeface="Wingdings" charset="2"/>
              <a:buChar char="Ø"/>
            </a:pPr>
            <a:endParaRPr lang="en-US" dirty="0" smtClean="0"/>
          </a:p>
          <a:p>
            <a:pPr marL="742950" lvl="1" indent="-285750">
              <a:buFont typeface="Wingdings" charset="2"/>
              <a:buChar char="Ø"/>
            </a:pPr>
            <a:r>
              <a:rPr lang="en-US" dirty="0" smtClean="0"/>
              <a:t>How </a:t>
            </a:r>
            <a:r>
              <a:rPr lang="en-US" dirty="0" smtClean="0"/>
              <a:t>does geometry, aspect ratio affect resistivity?</a:t>
            </a:r>
          </a:p>
          <a:p>
            <a:pPr marL="1200150" lvl="2" indent="-285750">
              <a:buFont typeface="Wingdings" charset="2"/>
              <a:buChar char="ü"/>
            </a:pPr>
            <a:endParaRPr lang="en-US" dirty="0" smtClean="0"/>
          </a:p>
          <a:p>
            <a:pPr marL="1200150" lvl="2" indent="-285750">
              <a:buFont typeface="Wingdings" charset="2"/>
              <a:buChar char="ü"/>
            </a:pPr>
            <a:endParaRPr lang="en-US" dirty="0" smtClean="0"/>
          </a:p>
          <a:p>
            <a:pPr lvl="2"/>
            <a:endParaRPr lang="en-US" dirty="0" smtClean="0"/>
          </a:p>
          <a:p>
            <a:pPr marL="742950" lvl="1" indent="-285750">
              <a:buFont typeface="Wingdings" charset="2"/>
              <a:buChar char="Ø"/>
            </a:pPr>
            <a:r>
              <a:rPr lang="en-US" dirty="0" smtClean="0"/>
              <a:t>How does the liner layer scattering affect resistivity?</a:t>
            </a:r>
          </a:p>
          <a:p>
            <a:pPr marL="742950" lvl="1" indent="-285750">
              <a:buFont typeface="Wingdings" charset="2"/>
              <a:buChar char="Ø"/>
            </a:pPr>
            <a:endParaRPr lang="en-US" dirty="0"/>
          </a:p>
          <a:p>
            <a:pPr marL="742950" lvl="1" indent="-285750">
              <a:buFont typeface="Wingdings" charset="2"/>
              <a:buChar char="Ø"/>
            </a:pPr>
            <a:endParaRPr lang="en-US" dirty="0" smtClean="0"/>
          </a:p>
          <a:p>
            <a:pPr marL="742950" lvl="1" indent="-285750">
              <a:buFont typeface="Wingdings" charset="2"/>
              <a:buChar char="Ø"/>
            </a:pPr>
            <a:r>
              <a:rPr lang="en-US" dirty="0" smtClean="0"/>
              <a:t>Effect of non-homogeneous strain on conductivity</a:t>
            </a:r>
          </a:p>
          <a:p>
            <a:pPr marL="742950" lvl="1" indent="-285750">
              <a:buFont typeface="Wingdings" charset="2"/>
              <a:buChar char="Ø"/>
            </a:pPr>
            <a:endParaRPr lang="en-US" dirty="0"/>
          </a:p>
          <a:p>
            <a:pPr marL="742950" lvl="1" indent="-285750">
              <a:buFont typeface="Wingdings" charset="2"/>
              <a:buChar char="Ø"/>
            </a:pPr>
            <a:r>
              <a:rPr lang="en-US" dirty="0" smtClean="0"/>
              <a:t>Effect of alloying on conductivity</a:t>
            </a:r>
          </a:p>
          <a:p>
            <a:pPr marL="742950" lvl="1" indent="-285750">
              <a:buFont typeface="Wingdings" charset="2"/>
              <a:buChar char="Ø"/>
            </a:pPr>
            <a:endParaRPr lang="en-US" dirty="0"/>
          </a:p>
          <a:p>
            <a:pPr marL="742950" lvl="1" indent="-285750">
              <a:buFont typeface="Wingdings" charset="2"/>
              <a:buChar char="Ø"/>
            </a:pPr>
            <a:r>
              <a:rPr lang="en-US" dirty="0" smtClean="0"/>
              <a:t>Material parameterization – </a:t>
            </a:r>
            <a:r>
              <a:rPr lang="en-US" dirty="0" err="1" smtClean="0"/>
              <a:t>Ru</a:t>
            </a:r>
            <a:r>
              <a:rPr lang="en-US" dirty="0" smtClean="0"/>
              <a:t>, Ta-Cu, </a:t>
            </a:r>
            <a:r>
              <a:rPr lang="en-US" dirty="0" err="1" smtClean="0"/>
              <a:t>Ru</a:t>
            </a:r>
            <a:r>
              <a:rPr lang="en-US" dirty="0" smtClean="0"/>
              <a:t>-Cu and so on…</a:t>
            </a:r>
          </a:p>
          <a:p>
            <a:pPr lvl="1"/>
            <a:endParaRPr lang="en-US" dirty="0"/>
          </a:p>
          <a:p>
            <a:pPr marL="742950" lvl="1" indent="-285750">
              <a:buFont typeface="Wingdings" charset="2"/>
              <a:buChar char="Ø"/>
            </a:pPr>
            <a:r>
              <a:rPr lang="en-US" dirty="0" smtClean="0"/>
              <a:t>M-S interfaces</a:t>
            </a:r>
          </a:p>
          <a:p>
            <a:pPr marL="1200150" lvl="2" indent="-285750">
              <a:buFont typeface="Wingdings" charset="2"/>
              <a:buChar char="Ø"/>
            </a:pPr>
            <a:r>
              <a:rPr lang="en-US" dirty="0" smtClean="0"/>
              <a:t>Parameters needed for silicide-Si interactions</a:t>
            </a:r>
          </a:p>
          <a:p>
            <a:pPr marL="1200150" lvl="2" indent="-285750">
              <a:buFont typeface="Wingdings" charset="2"/>
              <a:buChar char="Ø"/>
            </a:pPr>
            <a:r>
              <a:rPr lang="en-US" dirty="0" smtClean="0"/>
              <a:t>Poisson at M-S interfaces</a:t>
            </a:r>
          </a:p>
          <a:p>
            <a:pPr marL="1200150" lvl="2" indent="-285750">
              <a:buFont typeface="Wingdings" charset="2"/>
              <a:buChar char="Ø"/>
            </a:pPr>
            <a:r>
              <a:rPr lang="en-US" dirty="0" smtClean="0"/>
              <a:t>Reactive Force Field parameterization for </a:t>
            </a:r>
            <a:r>
              <a:rPr lang="en-US" dirty="0" err="1" smtClean="0"/>
              <a:t>silicides</a:t>
            </a:r>
            <a:r>
              <a:rPr lang="en-US" dirty="0" smtClean="0"/>
              <a:t>, metals</a:t>
            </a:r>
          </a:p>
          <a:p>
            <a:pPr marL="742950" lvl="1" indent="-285750">
              <a:buFont typeface="Wingdings" charset="2"/>
              <a:buChar char="Ø"/>
            </a:pPr>
            <a:endParaRPr lang="en-US" dirty="0" smtClean="0"/>
          </a:p>
          <a:p>
            <a:pPr marL="742950" lvl="1" indent="-285750">
              <a:buFont typeface="Wingdings" charset="2"/>
              <a:buChar char="Ø"/>
            </a:pPr>
            <a:endParaRPr lang="en-US" dirty="0"/>
          </a:p>
        </p:txBody>
      </p:sp>
      <p:grpSp>
        <p:nvGrpSpPr>
          <p:cNvPr id="10" name="Group 9"/>
          <p:cNvGrpSpPr/>
          <p:nvPr/>
        </p:nvGrpSpPr>
        <p:grpSpPr>
          <a:xfrm>
            <a:off x="6365174" y="3048000"/>
            <a:ext cx="914400" cy="533400"/>
            <a:chOff x="7391400" y="3886200"/>
            <a:chExt cx="914400" cy="533400"/>
          </a:xfrm>
        </p:grpSpPr>
        <p:sp>
          <p:nvSpPr>
            <p:cNvPr id="12" name="Trapezoid 11"/>
            <p:cNvSpPr/>
            <p:nvPr/>
          </p:nvSpPr>
          <p:spPr>
            <a:xfrm rot="10800000">
              <a:off x="7391400" y="3886200"/>
              <a:ext cx="914400" cy="533400"/>
            </a:xfrm>
            <a:prstGeom prst="trapezoid">
              <a:avLst/>
            </a:prstGeom>
            <a:solidFill>
              <a:schemeClr val="accent4">
                <a:alpha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rapezoid 14"/>
            <p:cNvSpPr/>
            <p:nvPr/>
          </p:nvSpPr>
          <p:spPr>
            <a:xfrm rot="10800000">
              <a:off x="7467600" y="3886200"/>
              <a:ext cx="762000" cy="45720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990600" y="2175116"/>
            <a:ext cx="5334000" cy="533400"/>
            <a:chOff x="1676400" y="3505200"/>
            <a:chExt cx="5334000" cy="533400"/>
          </a:xfrm>
        </p:grpSpPr>
        <p:sp>
          <p:nvSpPr>
            <p:cNvPr id="7" name="Trapezoid 6"/>
            <p:cNvSpPr/>
            <p:nvPr/>
          </p:nvSpPr>
          <p:spPr>
            <a:xfrm rot="10800000">
              <a:off x="5105400" y="3505200"/>
              <a:ext cx="914400" cy="53340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676400" y="3505200"/>
              <a:ext cx="5334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895600" y="3505200"/>
              <a:ext cx="1600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477000" y="3505200"/>
              <a:ext cx="533400" cy="533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7591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6897688" cy="520700"/>
          </a:xfrm>
        </p:spPr>
        <p:txBody>
          <a:bodyPr/>
          <a:lstStyle/>
          <a:p>
            <a:r>
              <a:rPr lang="en-US" dirty="0" smtClean="0"/>
              <a:t>How is power dissipation related to material interfaces?</a:t>
            </a:r>
            <a:endParaRPr lang="en-US" dirty="0"/>
          </a:p>
        </p:txBody>
      </p:sp>
      <p:grpSp>
        <p:nvGrpSpPr>
          <p:cNvPr id="3" name="Group 2"/>
          <p:cNvGrpSpPr/>
          <p:nvPr/>
        </p:nvGrpSpPr>
        <p:grpSpPr>
          <a:xfrm>
            <a:off x="259370" y="1009034"/>
            <a:ext cx="4165234" cy="3097094"/>
            <a:chOff x="4108345" y="2461625"/>
            <a:chExt cx="5057368" cy="3478589"/>
          </a:xfrm>
        </p:grpSpPr>
        <p:cxnSp>
          <p:nvCxnSpPr>
            <p:cNvPr id="5" name="Straight Connector 4"/>
            <p:cNvCxnSpPr/>
            <p:nvPr/>
          </p:nvCxnSpPr>
          <p:spPr>
            <a:xfrm>
              <a:off x="6647151" y="3425740"/>
              <a:ext cx="0" cy="45720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6406961" y="3882940"/>
              <a:ext cx="48038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6406961" y="4111540"/>
              <a:ext cx="48038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647151" y="4137806"/>
              <a:ext cx="0" cy="45720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6668425" y="4353013"/>
              <a:ext cx="2497288" cy="265040"/>
              <a:chOff x="5253990" y="6248400"/>
              <a:chExt cx="2772918" cy="265040"/>
            </a:xfrm>
          </p:grpSpPr>
          <p:cxnSp>
            <p:nvCxnSpPr>
              <p:cNvPr id="83" name="Straight Connector 82"/>
              <p:cNvCxnSpPr/>
              <p:nvPr/>
            </p:nvCxnSpPr>
            <p:spPr>
              <a:xfrm flipV="1">
                <a:off x="6019800" y="6248400"/>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6232398" y="6248400"/>
                <a:ext cx="228600" cy="249238"/>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V="1">
                <a:off x="6427470" y="6255313"/>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H="1" flipV="1">
                <a:off x="6656070" y="6262924"/>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H="1" flipV="1">
                <a:off x="7036308" y="6278726"/>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6819900" y="6260711"/>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7226808" y="6501521"/>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5253990" y="6493424"/>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4108345" y="4334554"/>
              <a:ext cx="2497288" cy="265040"/>
              <a:chOff x="5253990" y="6248400"/>
              <a:chExt cx="2772918" cy="265040"/>
            </a:xfrm>
          </p:grpSpPr>
          <p:cxnSp>
            <p:nvCxnSpPr>
              <p:cNvPr id="75" name="Straight Connector 74"/>
              <p:cNvCxnSpPr/>
              <p:nvPr/>
            </p:nvCxnSpPr>
            <p:spPr>
              <a:xfrm flipV="1">
                <a:off x="6019800" y="6248400"/>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6232398" y="6248400"/>
                <a:ext cx="228600" cy="249238"/>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6427470" y="6255313"/>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H="1" flipV="1">
                <a:off x="6656070" y="6262924"/>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H="1" flipV="1">
                <a:off x="7036308" y="6278726"/>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V="1">
                <a:off x="6819900" y="6260711"/>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7226808" y="6501521"/>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5253990" y="6493424"/>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1" name="Flowchart: Connector 10"/>
            <p:cNvSpPr/>
            <p:nvPr/>
          </p:nvSpPr>
          <p:spPr>
            <a:xfrm>
              <a:off x="6557766" y="3197140"/>
              <a:ext cx="178770" cy="228600"/>
            </a:xfrm>
            <a:prstGeom prst="flowChartConnector">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lowchart: Connector 11"/>
            <p:cNvSpPr/>
            <p:nvPr/>
          </p:nvSpPr>
          <p:spPr>
            <a:xfrm>
              <a:off x="5991972" y="4469492"/>
              <a:ext cx="178770" cy="228600"/>
            </a:xfrm>
            <a:prstGeom prst="flowChartConnector">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p:cNvSpPr/>
            <p:nvPr/>
          </p:nvSpPr>
          <p:spPr>
            <a:xfrm>
              <a:off x="7005205" y="4465278"/>
              <a:ext cx="178770" cy="228600"/>
            </a:xfrm>
            <a:prstGeom prst="flowChartConnector">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439567" y="2726665"/>
              <a:ext cx="453599" cy="584775"/>
            </a:xfrm>
            <a:prstGeom prst="rect">
              <a:avLst/>
            </a:prstGeom>
            <a:noFill/>
          </p:spPr>
          <p:txBody>
            <a:bodyPr wrap="none" lIns="91440" tIns="45720" rIns="91440" bIns="45720">
              <a:spAutoFit/>
            </a:bodyPr>
            <a:lstStyle/>
            <a:p>
              <a:pPr algn="ctr"/>
              <a:r>
                <a:rPr lang="en-US" sz="3200" b="1" cap="all" spc="0"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G</a:t>
              </a:r>
              <a:endParaRPr lang="en-US" sz="3200" b="1" cap="all" spc="0"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endParaRPr>
            </a:p>
          </p:txBody>
        </p:sp>
        <p:sp>
          <p:nvSpPr>
            <p:cNvPr id="15" name="Rectangle 14"/>
            <p:cNvSpPr/>
            <p:nvPr/>
          </p:nvSpPr>
          <p:spPr>
            <a:xfrm>
              <a:off x="6038758" y="4027011"/>
              <a:ext cx="413177" cy="584775"/>
            </a:xfrm>
            <a:prstGeom prst="rect">
              <a:avLst/>
            </a:prstGeom>
            <a:noFill/>
          </p:spPr>
          <p:txBody>
            <a:bodyPr wrap="none" lIns="91440" tIns="45720" rIns="91440" bIns="45720">
              <a:spAutoFit/>
            </a:bodyPr>
            <a:lstStyle/>
            <a:p>
              <a:pPr algn="ctr"/>
              <a:r>
                <a:rPr lang="en-US" sz="3200" b="1" cap="all" spc="0"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S</a:t>
              </a:r>
              <a:endParaRPr lang="en-US" sz="3200" b="1" cap="all" spc="0"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endParaRPr>
            </a:p>
          </p:txBody>
        </p:sp>
        <p:sp>
          <p:nvSpPr>
            <p:cNvPr id="16" name="Rectangle 15"/>
            <p:cNvSpPr/>
            <p:nvPr/>
          </p:nvSpPr>
          <p:spPr>
            <a:xfrm>
              <a:off x="6736535" y="4007099"/>
              <a:ext cx="433388" cy="584775"/>
            </a:xfrm>
            <a:prstGeom prst="rect">
              <a:avLst/>
            </a:prstGeom>
            <a:noFill/>
          </p:spPr>
          <p:txBody>
            <a:bodyPr wrap="none" lIns="91440" tIns="45720" rIns="91440" bIns="45720">
              <a:spAutoFit/>
            </a:bodyPr>
            <a:lstStyle/>
            <a:p>
              <a:pPr algn="ctr"/>
              <a:r>
                <a:rPr lang="en-US" sz="3200" b="1" cap="all"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D</a:t>
              </a:r>
              <a:endParaRPr lang="en-US" sz="3200" b="1" cap="all" spc="0"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endParaRPr>
            </a:p>
          </p:txBody>
        </p:sp>
        <p:sp>
          <p:nvSpPr>
            <p:cNvPr id="17" name="Freeform 16"/>
            <p:cNvSpPr/>
            <p:nvPr/>
          </p:nvSpPr>
          <p:spPr>
            <a:xfrm>
              <a:off x="6666366" y="3532420"/>
              <a:ext cx="581946" cy="256032"/>
            </a:xfrm>
            <a:custGeom>
              <a:avLst/>
              <a:gdLst>
                <a:gd name="connsiteX0" fmla="*/ 0 w 646176"/>
                <a:gd name="connsiteY0" fmla="*/ 0 h 256032"/>
                <a:gd name="connsiteX1" fmla="*/ 390144 w 646176"/>
                <a:gd name="connsiteY1" fmla="*/ 48768 h 256032"/>
                <a:gd name="connsiteX2" fmla="*/ 646176 w 646176"/>
                <a:gd name="connsiteY2" fmla="*/ 256032 h 256032"/>
              </a:gdLst>
              <a:ahLst/>
              <a:cxnLst>
                <a:cxn ang="0">
                  <a:pos x="connsiteX0" y="connsiteY0"/>
                </a:cxn>
                <a:cxn ang="0">
                  <a:pos x="connsiteX1" y="connsiteY1"/>
                </a:cxn>
                <a:cxn ang="0">
                  <a:pos x="connsiteX2" y="connsiteY2"/>
                </a:cxn>
              </a:cxnLst>
              <a:rect l="l" t="t" r="r" b="b"/>
              <a:pathLst>
                <a:path w="646176" h="256032">
                  <a:moveTo>
                    <a:pt x="0" y="0"/>
                  </a:moveTo>
                  <a:cubicBezTo>
                    <a:pt x="141224" y="3048"/>
                    <a:pt x="282448" y="6096"/>
                    <a:pt x="390144" y="48768"/>
                  </a:cubicBezTo>
                  <a:cubicBezTo>
                    <a:pt x="497840" y="91440"/>
                    <a:pt x="646176" y="256032"/>
                    <a:pt x="646176" y="256032"/>
                  </a:cubicBezTo>
                </a:path>
              </a:pathLst>
            </a:custGeom>
            <a:ln w="444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8" name="Straight Connector 17"/>
            <p:cNvCxnSpPr/>
            <p:nvPr/>
          </p:nvCxnSpPr>
          <p:spPr>
            <a:xfrm flipV="1">
              <a:off x="7016357" y="3660436"/>
              <a:ext cx="444694" cy="23774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7183975" y="3898180"/>
              <a:ext cx="380015" cy="21336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Freeform 19"/>
            <p:cNvSpPr/>
            <p:nvPr/>
          </p:nvSpPr>
          <p:spPr>
            <a:xfrm>
              <a:off x="7303213" y="4032292"/>
              <a:ext cx="125276" cy="524256"/>
            </a:xfrm>
            <a:custGeom>
              <a:avLst/>
              <a:gdLst>
                <a:gd name="connsiteX0" fmla="*/ 97536 w 139103"/>
                <a:gd name="connsiteY0" fmla="*/ 0 h 524256"/>
                <a:gd name="connsiteX1" fmla="*/ 134112 w 139103"/>
                <a:gd name="connsiteY1" fmla="*/ 207264 h 524256"/>
                <a:gd name="connsiteX2" fmla="*/ 0 w 139103"/>
                <a:gd name="connsiteY2" fmla="*/ 524256 h 524256"/>
              </a:gdLst>
              <a:ahLst/>
              <a:cxnLst>
                <a:cxn ang="0">
                  <a:pos x="connsiteX0" y="connsiteY0"/>
                </a:cxn>
                <a:cxn ang="0">
                  <a:pos x="connsiteX1" y="connsiteY1"/>
                </a:cxn>
                <a:cxn ang="0">
                  <a:pos x="connsiteX2" y="connsiteY2"/>
                </a:cxn>
              </a:cxnLst>
              <a:rect l="l" t="t" r="r" b="b"/>
              <a:pathLst>
                <a:path w="139103" h="524256">
                  <a:moveTo>
                    <a:pt x="97536" y="0"/>
                  </a:moveTo>
                  <a:cubicBezTo>
                    <a:pt x="123952" y="59944"/>
                    <a:pt x="150368" y="119888"/>
                    <a:pt x="134112" y="207264"/>
                  </a:cubicBezTo>
                  <a:cubicBezTo>
                    <a:pt x="117856" y="294640"/>
                    <a:pt x="58928" y="409448"/>
                    <a:pt x="0" y="524256"/>
                  </a:cubicBezTo>
                </a:path>
              </a:pathLst>
            </a:custGeom>
            <a:ln w="444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 name="Straight Connector 20"/>
            <p:cNvCxnSpPr/>
            <p:nvPr/>
          </p:nvCxnSpPr>
          <p:spPr>
            <a:xfrm>
              <a:off x="6091652" y="4618053"/>
              <a:ext cx="0" cy="45720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851462" y="5075253"/>
              <a:ext cx="48038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851462" y="5303853"/>
              <a:ext cx="48038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6091652" y="5330119"/>
              <a:ext cx="0" cy="45720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094590" y="4587675"/>
              <a:ext cx="0" cy="45720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854400" y="5044875"/>
              <a:ext cx="48038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854400" y="5273475"/>
              <a:ext cx="48038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094590" y="5299741"/>
              <a:ext cx="0" cy="45720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Freeform 28"/>
            <p:cNvSpPr/>
            <p:nvPr/>
          </p:nvSpPr>
          <p:spPr>
            <a:xfrm rot="18899092">
              <a:off x="5995306" y="3570554"/>
              <a:ext cx="646176" cy="230582"/>
            </a:xfrm>
            <a:custGeom>
              <a:avLst/>
              <a:gdLst>
                <a:gd name="connsiteX0" fmla="*/ 0 w 646176"/>
                <a:gd name="connsiteY0" fmla="*/ 0 h 256032"/>
                <a:gd name="connsiteX1" fmla="*/ 390144 w 646176"/>
                <a:gd name="connsiteY1" fmla="*/ 48768 h 256032"/>
                <a:gd name="connsiteX2" fmla="*/ 646176 w 646176"/>
                <a:gd name="connsiteY2" fmla="*/ 256032 h 256032"/>
              </a:gdLst>
              <a:ahLst/>
              <a:cxnLst>
                <a:cxn ang="0">
                  <a:pos x="connsiteX0" y="connsiteY0"/>
                </a:cxn>
                <a:cxn ang="0">
                  <a:pos x="connsiteX1" y="connsiteY1"/>
                </a:cxn>
                <a:cxn ang="0">
                  <a:pos x="connsiteX2" y="connsiteY2"/>
                </a:cxn>
              </a:cxnLst>
              <a:rect l="l" t="t" r="r" b="b"/>
              <a:pathLst>
                <a:path w="646176" h="256032">
                  <a:moveTo>
                    <a:pt x="0" y="0"/>
                  </a:moveTo>
                  <a:cubicBezTo>
                    <a:pt x="141224" y="3048"/>
                    <a:pt x="282448" y="6096"/>
                    <a:pt x="390144" y="48768"/>
                  </a:cubicBezTo>
                  <a:cubicBezTo>
                    <a:pt x="497840" y="91440"/>
                    <a:pt x="646176" y="256032"/>
                    <a:pt x="646176" y="256032"/>
                  </a:cubicBezTo>
                </a:path>
              </a:pathLst>
            </a:custGeom>
            <a:ln w="444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0" name="Straight Connector 29"/>
            <p:cNvCxnSpPr/>
            <p:nvPr/>
          </p:nvCxnSpPr>
          <p:spPr>
            <a:xfrm flipH="1" flipV="1">
              <a:off x="5851462" y="3698631"/>
              <a:ext cx="398715" cy="280416"/>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flipV="1">
              <a:off x="5746317" y="3864652"/>
              <a:ext cx="398715" cy="280416"/>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sp>
          <p:nvSpPr>
            <p:cNvPr id="32" name="Freeform 31"/>
            <p:cNvSpPr/>
            <p:nvPr/>
          </p:nvSpPr>
          <p:spPr>
            <a:xfrm>
              <a:off x="5820855" y="4007908"/>
              <a:ext cx="120824" cy="560832"/>
            </a:xfrm>
            <a:custGeom>
              <a:avLst/>
              <a:gdLst>
                <a:gd name="connsiteX0" fmla="*/ 121968 w 134160"/>
                <a:gd name="connsiteY0" fmla="*/ 0 h 560832"/>
                <a:gd name="connsiteX1" fmla="*/ 48 w 134160"/>
                <a:gd name="connsiteY1" fmla="*/ 195072 h 560832"/>
                <a:gd name="connsiteX2" fmla="*/ 134160 w 134160"/>
                <a:gd name="connsiteY2" fmla="*/ 560832 h 560832"/>
              </a:gdLst>
              <a:ahLst/>
              <a:cxnLst>
                <a:cxn ang="0">
                  <a:pos x="connsiteX0" y="connsiteY0"/>
                </a:cxn>
                <a:cxn ang="0">
                  <a:pos x="connsiteX1" y="connsiteY1"/>
                </a:cxn>
                <a:cxn ang="0">
                  <a:pos x="connsiteX2" y="connsiteY2"/>
                </a:cxn>
              </a:cxnLst>
              <a:rect l="l" t="t" r="r" b="b"/>
              <a:pathLst>
                <a:path w="134160" h="560832">
                  <a:moveTo>
                    <a:pt x="121968" y="0"/>
                  </a:moveTo>
                  <a:cubicBezTo>
                    <a:pt x="59992" y="50800"/>
                    <a:pt x="-1984" y="101600"/>
                    <a:pt x="48" y="195072"/>
                  </a:cubicBezTo>
                  <a:cubicBezTo>
                    <a:pt x="2080" y="288544"/>
                    <a:pt x="68120" y="424688"/>
                    <a:pt x="134160" y="560832"/>
                  </a:cubicBezTo>
                </a:path>
              </a:pathLst>
            </a:custGeom>
            <a:ln w="444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3" name="Straight Connector 32"/>
            <p:cNvCxnSpPr/>
            <p:nvPr/>
          </p:nvCxnSpPr>
          <p:spPr>
            <a:xfrm>
              <a:off x="5913254" y="5756941"/>
              <a:ext cx="360479"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962908" y="5836582"/>
              <a:ext cx="257488"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999717" y="5921989"/>
              <a:ext cx="18387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6916192" y="5775166"/>
              <a:ext cx="360479"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965845" y="5854807"/>
              <a:ext cx="257488"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7002655" y="5940214"/>
              <a:ext cx="18387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39" name="Group 38"/>
            <p:cNvGrpSpPr/>
            <p:nvPr/>
          </p:nvGrpSpPr>
          <p:grpSpPr>
            <a:xfrm>
              <a:off x="4157906" y="2461625"/>
              <a:ext cx="2497288" cy="265040"/>
              <a:chOff x="5253990" y="6248400"/>
              <a:chExt cx="2772918" cy="265040"/>
            </a:xfrm>
          </p:grpSpPr>
          <p:cxnSp>
            <p:nvCxnSpPr>
              <p:cNvPr id="67" name="Straight Connector 66"/>
              <p:cNvCxnSpPr/>
              <p:nvPr/>
            </p:nvCxnSpPr>
            <p:spPr>
              <a:xfrm flipV="1">
                <a:off x="6019800" y="6248400"/>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6232398" y="6248400"/>
                <a:ext cx="228600" cy="249238"/>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6427470" y="6255313"/>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6656070" y="6262924"/>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H="1" flipV="1">
                <a:off x="7036308" y="6278726"/>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6819900" y="6260711"/>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7226808" y="6501521"/>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5253990" y="6493424"/>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0" name="Group 39"/>
            <p:cNvGrpSpPr/>
            <p:nvPr/>
          </p:nvGrpSpPr>
          <p:grpSpPr>
            <a:xfrm>
              <a:off x="6646712" y="2468538"/>
              <a:ext cx="2497288" cy="265040"/>
              <a:chOff x="5253990" y="6248400"/>
              <a:chExt cx="2772918" cy="265040"/>
            </a:xfrm>
          </p:grpSpPr>
          <p:cxnSp>
            <p:nvCxnSpPr>
              <p:cNvPr id="59" name="Straight Connector 58"/>
              <p:cNvCxnSpPr/>
              <p:nvPr/>
            </p:nvCxnSpPr>
            <p:spPr>
              <a:xfrm flipV="1">
                <a:off x="6019800" y="6248400"/>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6232398" y="6248400"/>
                <a:ext cx="228600" cy="249238"/>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6427470" y="6255313"/>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H="1" flipV="1">
                <a:off x="6656070" y="6262924"/>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H="1" flipV="1">
                <a:off x="7036308" y="6278726"/>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6819900" y="6260711"/>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7226808" y="6501521"/>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5253990" y="6493424"/>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rot="16200000">
              <a:off x="3503064" y="3487613"/>
              <a:ext cx="1866305" cy="295950"/>
              <a:chOff x="5253990" y="6248400"/>
              <a:chExt cx="2772918" cy="265040"/>
            </a:xfrm>
          </p:grpSpPr>
          <p:cxnSp>
            <p:nvCxnSpPr>
              <p:cNvPr id="51" name="Straight Connector 50"/>
              <p:cNvCxnSpPr/>
              <p:nvPr/>
            </p:nvCxnSpPr>
            <p:spPr>
              <a:xfrm flipV="1">
                <a:off x="6019800" y="6248400"/>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6232398" y="6248400"/>
                <a:ext cx="228600" cy="249238"/>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6427470" y="6255313"/>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flipV="1">
                <a:off x="6656070" y="6262924"/>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flipV="1">
                <a:off x="7036308" y="6278726"/>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6819900" y="6260711"/>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7226808" y="6501521"/>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253990" y="6493424"/>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rot="16200000">
              <a:off x="7591442" y="3531338"/>
              <a:ext cx="1866305" cy="295950"/>
              <a:chOff x="5253990" y="6248400"/>
              <a:chExt cx="2772918" cy="265040"/>
            </a:xfrm>
          </p:grpSpPr>
          <p:cxnSp>
            <p:nvCxnSpPr>
              <p:cNvPr id="43" name="Straight Connector 42"/>
              <p:cNvCxnSpPr/>
              <p:nvPr/>
            </p:nvCxnSpPr>
            <p:spPr>
              <a:xfrm flipV="1">
                <a:off x="6019800" y="6248400"/>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6232398" y="6248400"/>
                <a:ext cx="228600" cy="249238"/>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6427470" y="6255313"/>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flipV="1">
                <a:off x="6656070" y="6262924"/>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flipV="1">
                <a:off x="7036308" y="6278726"/>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6819900" y="6260711"/>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7226808" y="6501521"/>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5253990" y="6493424"/>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91" name="Oval 90"/>
          <p:cNvSpPr/>
          <p:nvPr/>
        </p:nvSpPr>
        <p:spPr>
          <a:xfrm>
            <a:off x="1719543" y="2044889"/>
            <a:ext cx="1268461" cy="1169008"/>
          </a:xfrm>
          <a:prstGeom prst="ellipse">
            <a:avLst/>
          </a:prstGeom>
          <a:solidFill>
            <a:schemeClr val="bg1">
              <a:alpha val="2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83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2293" y="1297759"/>
            <a:ext cx="3924300" cy="18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3" name="Straight Arrow Connector 102"/>
          <p:cNvCxnSpPr/>
          <p:nvPr/>
        </p:nvCxnSpPr>
        <p:spPr>
          <a:xfrm flipV="1">
            <a:off x="2890654" y="1463159"/>
            <a:ext cx="1630814" cy="8113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a:off x="2890654" y="2985622"/>
            <a:ext cx="1681346" cy="12597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8375" name="Rectangle 58374"/>
          <p:cNvSpPr/>
          <p:nvPr/>
        </p:nvSpPr>
        <p:spPr>
          <a:xfrm>
            <a:off x="176132" y="4942549"/>
            <a:ext cx="5338612" cy="1015663"/>
          </a:xfrm>
          <a:prstGeom prst="rect">
            <a:avLst/>
          </a:prstGeom>
        </p:spPr>
        <p:txBody>
          <a:bodyPr wrap="square">
            <a:spAutoFit/>
          </a:bodyPr>
          <a:lstStyle/>
          <a:p>
            <a:pPr algn="ctr"/>
            <a:r>
              <a:rPr lang="en-US" sz="2000" b="1" dirty="0" smtClean="0">
                <a:solidFill>
                  <a:srgbClr val="FF0000"/>
                </a:solidFill>
                <a:sym typeface="Wingdings" pitchFamily="2" charset="2"/>
              </a:rPr>
              <a:t>Oxide-Semiconductor Interface properties strongly affect  electron transport and power dissipation !!</a:t>
            </a:r>
            <a:endParaRPr lang="en-US" sz="2000" b="1" dirty="0"/>
          </a:p>
        </p:txBody>
      </p:sp>
      <p:grpSp>
        <p:nvGrpSpPr>
          <p:cNvPr id="93" name="Group 92"/>
          <p:cNvGrpSpPr/>
          <p:nvPr/>
        </p:nvGrpSpPr>
        <p:grpSpPr>
          <a:xfrm>
            <a:off x="4824984" y="3334578"/>
            <a:ext cx="5157216" cy="4659544"/>
            <a:chOff x="4824984" y="3334578"/>
            <a:chExt cx="5157216" cy="4659544"/>
          </a:xfrm>
        </p:grpSpPr>
        <p:sp>
          <p:nvSpPr>
            <p:cNvPr id="105" name="Arc 104"/>
            <p:cNvSpPr/>
            <p:nvPr/>
          </p:nvSpPr>
          <p:spPr>
            <a:xfrm flipH="1">
              <a:off x="6172200" y="4394941"/>
              <a:ext cx="3733800" cy="2920259"/>
            </a:xfrm>
            <a:prstGeom prst="arc">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0" name="Arc 139"/>
            <p:cNvSpPr/>
            <p:nvPr/>
          </p:nvSpPr>
          <p:spPr>
            <a:xfrm flipH="1">
              <a:off x="6172200" y="4865132"/>
              <a:ext cx="3810000" cy="3128990"/>
            </a:xfrm>
            <a:prstGeom prst="arc">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7" name="Straight Connector 106"/>
            <p:cNvCxnSpPr/>
            <p:nvPr/>
          </p:nvCxnSpPr>
          <p:spPr>
            <a:xfrm>
              <a:off x="7848600" y="4399295"/>
              <a:ext cx="12954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V="1">
              <a:off x="6156960" y="3336028"/>
              <a:ext cx="30480" cy="245517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H="1">
              <a:off x="4824984" y="3334578"/>
              <a:ext cx="1362456" cy="92463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6172200" y="5334000"/>
              <a:ext cx="15240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6187440" y="5105400"/>
              <a:ext cx="30480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6172200" y="4800600"/>
              <a:ext cx="675774"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a:off x="6156960" y="4800600"/>
              <a:ext cx="298704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58371" name="TextBox 58370"/>
            <p:cNvSpPr txBox="1"/>
            <p:nvPr/>
          </p:nvSpPr>
          <p:spPr>
            <a:xfrm>
              <a:off x="8683752" y="4025609"/>
              <a:ext cx="533400" cy="369332"/>
            </a:xfrm>
            <a:prstGeom prst="rect">
              <a:avLst/>
            </a:prstGeom>
            <a:noFill/>
          </p:spPr>
          <p:txBody>
            <a:bodyPr wrap="square" rtlCol="0">
              <a:spAutoFit/>
            </a:bodyPr>
            <a:lstStyle/>
            <a:p>
              <a:r>
                <a:rPr lang="en-US" dirty="0" err="1" smtClean="0"/>
                <a:t>E</a:t>
              </a:r>
              <a:r>
                <a:rPr lang="en-US" baseline="-25000" dirty="0" err="1" smtClean="0"/>
                <a:t>c</a:t>
              </a:r>
              <a:endParaRPr lang="en-US" baseline="-25000" dirty="0"/>
            </a:p>
          </p:txBody>
        </p:sp>
        <p:sp>
          <p:nvSpPr>
            <p:cNvPr id="58373" name="Freeform 58372"/>
            <p:cNvSpPr/>
            <p:nvPr/>
          </p:nvSpPr>
          <p:spPr>
            <a:xfrm>
              <a:off x="6187441" y="3542249"/>
              <a:ext cx="794004" cy="1307598"/>
            </a:xfrm>
            <a:custGeom>
              <a:avLst/>
              <a:gdLst>
                <a:gd name="connsiteX0" fmla="*/ 0 w 975360"/>
                <a:gd name="connsiteY0" fmla="*/ 700841 h 749807"/>
                <a:gd name="connsiteX1" fmla="*/ 109728 w 975360"/>
                <a:gd name="connsiteY1" fmla="*/ 713033 h 749807"/>
                <a:gd name="connsiteX2" fmla="*/ 170688 w 975360"/>
                <a:gd name="connsiteY2" fmla="*/ 615497 h 749807"/>
                <a:gd name="connsiteX3" fmla="*/ 219456 w 975360"/>
                <a:gd name="connsiteY3" fmla="*/ 432617 h 749807"/>
                <a:gd name="connsiteX4" fmla="*/ 304800 w 975360"/>
                <a:gd name="connsiteY4" fmla="*/ 66857 h 749807"/>
                <a:gd name="connsiteX5" fmla="*/ 512064 w 975360"/>
                <a:gd name="connsiteY5" fmla="*/ 18089 h 749807"/>
                <a:gd name="connsiteX6" fmla="*/ 621792 w 975360"/>
                <a:gd name="connsiteY6" fmla="*/ 274121 h 749807"/>
                <a:gd name="connsiteX7" fmla="*/ 670560 w 975360"/>
                <a:gd name="connsiteY7" fmla="*/ 505769 h 749807"/>
                <a:gd name="connsiteX8" fmla="*/ 694944 w 975360"/>
                <a:gd name="connsiteY8" fmla="*/ 591113 h 749807"/>
                <a:gd name="connsiteX9" fmla="*/ 755904 w 975360"/>
                <a:gd name="connsiteY9" fmla="*/ 725225 h 749807"/>
                <a:gd name="connsiteX10" fmla="*/ 914400 w 975360"/>
                <a:gd name="connsiteY10" fmla="*/ 749609 h 749807"/>
                <a:gd name="connsiteX11" fmla="*/ 975360 w 975360"/>
                <a:gd name="connsiteY11" fmla="*/ 737417 h 749807"/>
                <a:gd name="connsiteX12" fmla="*/ 975360 w 975360"/>
                <a:gd name="connsiteY12" fmla="*/ 737417 h 749807"/>
                <a:gd name="connsiteX13" fmla="*/ 975360 w 975360"/>
                <a:gd name="connsiteY13" fmla="*/ 737417 h 749807"/>
                <a:gd name="connsiteX0" fmla="*/ 0 w 975360"/>
                <a:gd name="connsiteY0" fmla="*/ 700841 h 737417"/>
                <a:gd name="connsiteX1" fmla="*/ 109728 w 975360"/>
                <a:gd name="connsiteY1" fmla="*/ 713033 h 737417"/>
                <a:gd name="connsiteX2" fmla="*/ 170688 w 975360"/>
                <a:gd name="connsiteY2" fmla="*/ 615497 h 737417"/>
                <a:gd name="connsiteX3" fmla="*/ 219456 w 975360"/>
                <a:gd name="connsiteY3" fmla="*/ 432617 h 737417"/>
                <a:gd name="connsiteX4" fmla="*/ 304800 w 975360"/>
                <a:gd name="connsiteY4" fmla="*/ 66857 h 737417"/>
                <a:gd name="connsiteX5" fmla="*/ 512064 w 975360"/>
                <a:gd name="connsiteY5" fmla="*/ 18089 h 737417"/>
                <a:gd name="connsiteX6" fmla="*/ 621792 w 975360"/>
                <a:gd name="connsiteY6" fmla="*/ 274121 h 737417"/>
                <a:gd name="connsiteX7" fmla="*/ 670560 w 975360"/>
                <a:gd name="connsiteY7" fmla="*/ 505769 h 737417"/>
                <a:gd name="connsiteX8" fmla="*/ 694944 w 975360"/>
                <a:gd name="connsiteY8" fmla="*/ 591113 h 737417"/>
                <a:gd name="connsiteX9" fmla="*/ 755904 w 975360"/>
                <a:gd name="connsiteY9" fmla="*/ 725225 h 737417"/>
                <a:gd name="connsiteX10" fmla="*/ 914400 w 975360"/>
                <a:gd name="connsiteY10" fmla="*/ 689259 h 737417"/>
                <a:gd name="connsiteX11" fmla="*/ 975360 w 975360"/>
                <a:gd name="connsiteY11" fmla="*/ 737417 h 737417"/>
                <a:gd name="connsiteX12" fmla="*/ 975360 w 975360"/>
                <a:gd name="connsiteY12" fmla="*/ 737417 h 737417"/>
                <a:gd name="connsiteX13" fmla="*/ 975360 w 975360"/>
                <a:gd name="connsiteY13" fmla="*/ 737417 h 737417"/>
                <a:gd name="connsiteX0" fmla="*/ 0 w 975360"/>
                <a:gd name="connsiteY0" fmla="*/ 700841 h 737417"/>
                <a:gd name="connsiteX1" fmla="*/ 109728 w 975360"/>
                <a:gd name="connsiteY1" fmla="*/ 713033 h 737417"/>
                <a:gd name="connsiteX2" fmla="*/ 170688 w 975360"/>
                <a:gd name="connsiteY2" fmla="*/ 615497 h 737417"/>
                <a:gd name="connsiteX3" fmla="*/ 219456 w 975360"/>
                <a:gd name="connsiteY3" fmla="*/ 432617 h 737417"/>
                <a:gd name="connsiteX4" fmla="*/ 304800 w 975360"/>
                <a:gd name="connsiteY4" fmla="*/ 66857 h 737417"/>
                <a:gd name="connsiteX5" fmla="*/ 512064 w 975360"/>
                <a:gd name="connsiteY5" fmla="*/ 18089 h 737417"/>
                <a:gd name="connsiteX6" fmla="*/ 621792 w 975360"/>
                <a:gd name="connsiteY6" fmla="*/ 274121 h 737417"/>
                <a:gd name="connsiteX7" fmla="*/ 670560 w 975360"/>
                <a:gd name="connsiteY7" fmla="*/ 505769 h 737417"/>
                <a:gd name="connsiteX8" fmla="*/ 694944 w 975360"/>
                <a:gd name="connsiteY8" fmla="*/ 591113 h 737417"/>
                <a:gd name="connsiteX9" fmla="*/ 771355 w 975360"/>
                <a:gd name="connsiteY9" fmla="*/ 684992 h 737417"/>
                <a:gd name="connsiteX10" fmla="*/ 914400 w 975360"/>
                <a:gd name="connsiteY10" fmla="*/ 689259 h 737417"/>
                <a:gd name="connsiteX11" fmla="*/ 975360 w 975360"/>
                <a:gd name="connsiteY11" fmla="*/ 737417 h 737417"/>
                <a:gd name="connsiteX12" fmla="*/ 975360 w 975360"/>
                <a:gd name="connsiteY12" fmla="*/ 737417 h 737417"/>
                <a:gd name="connsiteX13" fmla="*/ 975360 w 975360"/>
                <a:gd name="connsiteY13" fmla="*/ 737417 h 737417"/>
                <a:gd name="connsiteX0" fmla="*/ 0 w 983086"/>
                <a:gd name="connsiteY0" fmla="*/ 700841 h 737417"/>
                <a:gd name="connsiteX1" fmla="*/ 109728 w 983086"/>
                <a:gd name="connsiteY1" fmla="*/ 713033 h 737417"/>
                <a:gd name="connsiteX2" fmla="*/ 170688 w 983086"/>
                <a:gd name="connsiteY2" fmla="*/ 615497 h 737417"/>
                <a:gd name="connsiteX3" fmla="*/ 219456 w 983086"/>
                <a:gd name="connsiteY3" fmla="*/ 432617 h 737417"/>
                <a:gd name="connsiteX4" fmla="*/ 304800 w 983086"/>
                <a:gd name="connsiteY4" fmla="*/ 66857 h 737417"/>
                <a:gd name="connsiteX5" fmla="*/ 512064 w 983086"/>
                <a:gd name="connsiteY5" fmla="*/ 18089 h 737417"/>
                <a:gd name="connsiteX6" fmla="*/ 621792 w 983086"/>
                <a:gd name="connsiteY6" fmla="*/ 274121 h 737417"/>
                <a:gd name="connsiteX7" fmla="*/ 670560 w 983086"/>
                <a:gd name="connsiteY7" fmla="*/ 505769 h 737417"/>
                <a:gd name="connsiteX8" fmla="*/ 694944 w 983086"/>
                <a:gd name="connsiteY8" fmla="*/ 591113 h 737417"/>
                <a:gd name="connsiteX9" fmla="*/ 771355 w 983086"/>
                <a:gd name="connsiteY9" fmla="*/ 684992 h 737417"/>
                <a:gd name="connsiteX10" fmla="*/ 914400 w 983086"/>
                <a:gd name="connsiteY10" fmla="*/ 689259 h 737417"/>
                <a:gd name="connsiteX11" fmla="*/ 975360 w 983086"/>
                <a:gd name="connsiteY11" fmla="*/ 737417 h 737417"/>
                <a:gd name="connsiteX12" fmla="*/ 975360 w 983086"/>
                <a:gd name="connsiteY12" fmla="*/ 737417 h 737417"/>
                <a:gd name="connsiteX13" fmla="*/ 983086 w 983086"/>
                <a:gd name="connsiteY13" fmla="*/ 730711 h 737417"/>
                <a:gd name="connsiteX0" fmla="*/ 0 w 1006263"/>
                <a:gd name="connsiteY0" fmla="*/ 700841 h 737417"/>
                <a:gd name="connsiteX1" fmla="*/ 109728 w 1006263"/>
                <a:gd name="connsiteY1" fmla="*/ 713033 h 737417"/>
                <a:gd name="connsiteX2" fmla="*/ 170688 w 1006263"/>
                <a:gd name="connsiteY2" fmla="*/ 615497 h 737417"/>
                <a:gd name="connsiteX3" fmla="*/ 219456 w 1006263"/>
                <a:gd name="connsiteY3" fmla="*/ 432617 h 737417"/>
                <a:gd name="connsiteX4" fmla="*/ 304800 w 1006263"/>
                <a:gd name="connsiteY4" fmla="*/ 66857 h 737417"/>
                <a:gd name="connsiteX5" fmla="*/ 512064 w 1006263"/>
                <a:gd name="connsiteY5" fmla="*/ 18089 h 737417"/>
                <a:gd name="connsiteX6" fmla="*/ 621792 w 1006263"/>
                <a:gd name="connsiteY6" fmla="*/ 274121 h 737417"/>
                <a:gd name="connsiteX7" fmla="*/ 670560 w 1006263"/>
                <a:gd name="connsiteY7" fmla="*/ 505769 h 737417"/>
                <a:gd name="connsiteX8" fmla="*/ 694944 w 1006263"/>
                <a:gd name="connsiteY8" fmla="*/ 591113 h 737417"/>
                <a:gd name="connsiteX9" fmla="*/ 771355 w 1006263"/>
                <a:gd name="connsiteY9" fmla="*/ 684992 h 737417"/>
                <a:gd name="connsiteX10" fmla="*/ 914400 w 1006263"/>
                <a:gd name="connsiteY10" fmla="*/ 689259 h 737417"/>
                <a:gd name="connsiteX11" fmla="*/ 975360 w 1006263"/>
                <a:gd name="connsiteY11" fmla="*/ 737417 h 737417"/>
                <a:gd name="connsiteX12" fmla="*/ 975360 w 1006263"/>
                <a:gd name="connsiteY12" fmla="*/ 737417 h 737417"/>
                <a:gd name="connsiteX13" fmla="*/ 1006263 w 1006263"/>
                <a:gd name="connsiteY13" fmla="*/ 690478 h 737417"/>
                <a:gd name="connsiteX0" fmla="*/ 0 w 1006263"/>
                <a:gd name="connsiteY0" fmla="*/ 700841 h 742194"/>
                <a:gd name="connsiteX1" fmla="*/ 109728 w 1006263"/>
                <a:gd name="connsiteY1" fmla="*/ 713033 h 742194"/>
                <a:gd name="connsiteX2" fmla="*/ 170688 w 1006263"/>
                <a:gd name="connsiteY2" fmla="*/ 615497 h 742194"/>
                <a:gd name="connsiteX3" fmla="*/ 219456 w 1006263"/>
                <a:gd name="connsiteY3" fmla="*/ 432617 h 742194"/>
                <a:gd name="connsiteX4" fmla="*/ 304800 w 1006263"/>
                <a:gd name="connsiteY4" fmla="*/ 66857 h 742194"/>
                <a:gd name="connsiteX5" fmla="*/ 512064 w 1006263"/>
                <a:gd name="connsiteY5" fmla="*/ 18089 h 742194"/>
                <a:gd name="connsiteX6" fmla="*/ 621792 w 1006263"/>
                <a:gd name="connsiteY6" fmla="*/ 274121 h 742194"/>
                <a:gd name="connsiteX7" fmla="*/ 670560 w 1006263"/>
                <a:gd name="connsiteY7" fmla="*/ 505769 h 742194"/>
                <a:gd name="connsiteX8" fmla="*/ 694944 w 1006263"/>
                <a:gd name="connsiteY8" fmla="*/ 591113 h 742194"/>
                <a:gd name="connsiteX9" fmla="*/ 771355 w 1006263"/>
                <a:gd name="connsiteY9" fmla="*/ 684992 h 742194"/>
                <a:gd name="connsiteX10" fmla="*/ 914400 w 1006263"/>
                <a:gd name="connsiteY10" fmla="*/ 689259 h 742194"/>
                <a:gd name="connsiteX11" fmla="*/ 975360 w 1006263"/>
                <a:gd name="connsiteY11" fmla="*/ 737417 h 742194"/>
                <a:gd name="connsiteX12" fmla="*/ 905829 w 1006263"/>
                <a:gd name="connsiteY12" fmla="*/ 556368 h 742194"/>
                <a:gd name="connsiteX13" fmla="*/ 1006263 w 1006263"/>
                <a:gd name="connsiteY13" fmla="*/ 690478 h 742194"/>
                <a:gd name="connsiteX0" fmla="*/ 0 w 1006263"/>
                <a:gd name="connsiteY0" fmla="*/ 700841 h 719170"/>
                <a:gd name="connsiteX1" fmla="*/ 109728 w 1006263"/>
                <a:gd name="connsiteY1" fmla="*/ 713033 h 719170"/>
                <a:gd name="connsiteX2" fmla="*/ 170688 w 1006263"/>
                <a:gd name="connsiteY2" fmla="*/ 615497 h 719170"/>
                <a:gd name="connsiteX3" fmla="*/ 219456 w 1006263"/>
                <a:gd name="connsiteY3" fmla="*/ 432617 h 719170"/>
                <a:gd name="connsiteX4" fmla="*/ 304800 w 1006263"/>
                <a:gd name="connsiteY4" fmla="*/ 66857 h 719170"/>
                <a:gd name="connsiteX5" fmla="*/ 512064 w 1006263"/>
                <a:gd name="connsiteY5" fmla="*/ 18089 h 719170"/>
                <a:gd name="connsiteX6" fmla="*/ 621792 w 1006263"/>
                <a:gd name="connsiteY6" fmla="*/ 274121 h 719170"/>
                <a:gd name="connsiteX7" fmla="*/ 670560 w 1006263"/>
                <a:gd name="connsiteY7" fmla="*/ 505769 h 719170"/>
                <a:gd name="connsiteX8" fmla="*/ 694944 w 1006263"/>
                <a:gd name="connsiteY8" fmla="*/ 591113 h 719170"/>
                <a:gd name="connsiteX9" fmla="*/ 771355 w 1006263"/>
                <a:gd name="connsiteY9" fmla="*/ 684992 h 719170"/>
                <a:gd name="connsiteX10" fmla="*/ 914400 w 1006263"/>
                <a:gd name="connsiteY10" fmla="*/ 689259 h 719170"/>
                <a:gd name="connsiteX11" fmla="*/ 967634 w 1006263"/>
                <a:gd name="connsiteY11" fmla="*/ 663656 h 719170"/>
                <a:gd name="connsiteX12" fmla="*/ 905829 w 1006263"/>
                <a:gd name="connsiteY12" fmla="*/ 556368 h 719170"/>
                <a:gd name="connsiteX13" fmla="*/ 1006263 w 1006263"/>
                <a:gd name="connsiteY13" fmla="*/ 690478 h 719170"/>
                <a:gd name="connsiteX0" fmla="*/ 0 w 1006263"/>
                <a:gd name="connsiteY0" fmla="*/ 700841 h 719170"/>
                <a:gd name="connsiteX1" fmla="*/ 109728 w 1006263"/>
                <a:gd name="connsiteY1" fmla="*/ 713033 h 719170"/>
                <a:gd name="connsiteX2" fmla="*/ 170688 w 1006263"/>
                <a:gd name="connsiteY2" fmla="*/ 615497 h 719170"/>
                <a:gd name="connsiteX3" fmla="*/ 219456 w 1006263"/>
                <a:gd name="connsiteY3" fmla="*/ 432617 h 719170"/>
                <a:gd name="connsiteX4" fmla="*/ 304800 w 1006263"/>
                <a:gd name="connsiteY4" fmla="*/ 66857 h 719170"/>
                <a:gd name="connsiteX5" fmla="*/ 512064 w 1006263"/>
                <a:gd name="connsiteY5" fmla="*/ 18089 h 719170"/>
                <a:gd name="connsiteX6" fmla="*/ 621792 w 1006263"/>
                <a:gd name="connsiteY6" fmla="*/ 274121 h 719170"/>
                <a:gd name="connsiteX7" fmla="*/ 670560 w 1006263"/>
                <a:gd name="connsiteY7" fmla="*/ 505769 h 719170"/>
                <a:gd name="connsiteX8" fmla="*/ 694944 w 1006263"/>
                <a:gd name="connsiteY8" fmla="*/ 591113 h 719170"/>
                <a:gd name="connsiteX9" fmla="*/ 771355 w 1006263"/>
                <a:gd name="connsiteY9" fmla="*/ 684992 h 719170"/>
                <a:gd name="connsiteX10" fmla="*/ 914400 w 1006263"/>
                <a:gd name="connsiteY10" fmla="*/ 689259 h 719170"/>
                <a:gd name="connsiteX11" fmla="*/ 967634 w 1006263"/>
                <a:gd name="connsiteY11" fmla="*/ 663656 h 719170"/>
                <a:gd name="connsiteX12" fmla="*/ 967634 w 1006263"/>
                <a:gd name="connsiteY12" fmla="*/ 683773 h 719170"/>
                <a:gd name="connsiteX13" fmla="*/ 1006263 w 1006263"/>
                <a:gd name="connsiteY13" fmla="*/ 690478 h 7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6263" h="719170">
                  <a:moveTo>
                    <a:pt x="0" y="700841"/>
                  </a:moveTo>
                  <a:cubicBezTo>
                    <a:pt x="40640" y="714049"/>
                    <a:pt x="81280" y="727257"/>
                    <a:pt x="109728" y="713033"/>
                  </a:cubicBezTo>
                  <a:cubicBezTo>
                    <a:pt x="138176" y="698809"/>
                    <a:pt x="152400" y="662233"/>
                    <a:pt x="170688" y="615497"/>
                  </a:cubicBezTo>
                  <a:cubicBezTo>
                    <a:pt x="188976" y="568761"/>
                    <a:pt x="197104" y="524057"/>
                    <a:pt x="219456" y="432617"/>
                  </a:cubicBezTo>
                  <a:cubicBezTo>
                    <a:pt x="241808" y="341177"/>
                    <a:pt x="256032" y="135945"/>
                    <a:pt x="304800" y="66857"/>
                  </a:cubicBezTo>
                  <a:cubicBezTo>
                    <a:pt x="353568" y="-2231"/>
                    <a:pt x="459232" y="-16455"/>
                    <a:pt x="512064" y="18089"/>
                  </a:cubicBezTo>
                  <a:cubicBezTo>
                    <a:pt x="564896" y="52633"/>
                    <a:pt x="595376" y="192841"/>
                    <a:pt x="621792" y="274121"/>
                  </a:cubicBezTo>
                  <a:cubicBezTo>
                    <a:pt x="648208" y="355401"/>
                    <a:pt x="658368" y="452937"/>
                    <a:pt x="670560" y="505769"/>
                  </a:cubicBezTo>
                  <a:cubicBezTo>
                    <a:pt x="682752" y="558601"/>
                    <a:pt x="678145" y="561243"/>
                    <a:pt x="694944" y="591113"/>
                  </a:cubicBezTo>
                  <a:cubicBezTo>
                    <a:pt x="711743" y="620983"/>
                    <a:pt x="734779" y="668634"/>
                    <a:pt x="771355" y="684992"/>
                  </a:cubicBezTo>
                  <a:cubicBezTo>
                    <a:pt x="807931" y="701350"/>
                    <a:pt x="881687" y="692815"/>
                    <a:pt x="914400" y="689259"/>
                  </a:cubicBezTo>
                  <a:cubicBezTo>
                    <a:pt x="947113" y="685703"/>
                    <a:pt x="958762" y="664570"/>
                    <a:pt x="967634" y="663656"/>
                  </a:cubicBezTo>
                  <a:cubicBezTo>
                    <a:pt x="976506" y="662742"/>
                    <a:pt x="961196" y="679303"/>
                    <a:pt x="967634" y="683773"/>
                  </a:cubicBezTo>
                  <a:cubicBezTo>
                    <a:pt x="974072" y="688243"/>
                    <a:pt x="972785" y="645775"/>
                    <a:pt x="1006263" y="690478"/>
                  </a:cubicBezTo>
                </a:path>
              </a:pathLst>
            </a:custGeom>
            <a:solidFill>
              <a:srgbClr val="FF0000"/>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7" name="TextBox 136"/>
            <p:cNvSpPr txBox="1"/>
            <p:nvPr/>
          </p:nvSpPr>
          <p:spPr>
            <a:xfrm>
              <a:off x="8648700" y="4495800"/>
              <a:ext cx="533400" cy="369332"/>
            </a:xfrm>
            <a:prstGeom prst="rect">
              <a:avLst/>
            </a:prstGeom>
            <a:noFill/>
          </p:spPr>
          <p:txBody>
            <a:bodyPr wrap="square" rtlCol="0">
              <a:spAutoFit/>
            </a:bodyPr>
            <a:lstStyle/>
            <a:p>
              <a:r>
                <a:rPr lang="en-US" dirty="0" err="1" smtClean="0"/>
                <a:t>E</a:t>
              </a:r>
              <a:r>
                <a:rPr lang="en-US" baseline="-25000" dirty="0" err="1"/>
                <a:t>f</a:t>
              </a:r>
              <a:endParaRPr lang="en-US" baseline="-25000" dirty="0"/>
            </a:p>
          </p:txBody>
        </p:sp>
        <p:cxnSp>
          <p:nvCxnSpPr>
            <p:cNvPr id="139" name="Straight Connector 138"/>
            <p:cNvCxnSpPr/>
            <p:nvPr/>
          </p:nvCxnSpPr>
          <p:spPr>
            <a:xfrm>
              <a:off x="7833360" y="4869486"/>
              <a:ext cx="12954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2" name="TextBox 141"/>
            <p:cNvSpPr txBox="1"/>
            <p:nvPr/>
          </p:nvSpPr>
          <p:spPr>
            <a:xfrm>
              <a:off x="8610600" y="4920734"/>
              <a:ext cx="533400" cy="369332"/>
            </a:xfrm>
            <a:prstGeom prst="rect">
              <a:avLst/>
            </a:prstGeom>
            <a:noFill/>
          </p:spPr>
          <p:txBody>
            <a:bodyPr wrap="square" rtlCol="0">
              <a:spAutoFit/>
            </a:bodyPr>
            <a:lstStyle/>
            <a:p>
              <a:r>
                <a:rPr lang="en-US" dirty="0" err="1" smtClean="0"/>
                <a:t>E</a:t>
              </a:r>
              <a:r>
                <a:rPr lang="en-US" baseline="-25000" dirty="0" err="1"/>
                <a:t>v</a:t>
              </a:r>
              <a:endParaRPr lang="en-US" baseline="-25000" dirty="0"/>
            </a:p>
          </p:txBody>
        </p:sp>
      </p:grpSp>
      <p:sp>
        <p:nvSpPr>
          <p:cNvPr id="4" name="TextBox 3"/>
          <p:cNvSpPr txBox="1"/>
          <p:nvPr/>
        </p:nvSpPr>
        <p:spPr>
          <a:xfrm>
            <a:off x="5029200" y="1009034"/>
            <a:ext cx="990600" cy="369332"/>
          </a:xfrm>
          <a:prstGeom prst="rect">
            <a:avLst/>
          </a:prstGeom>
          <a:noFill/>
        </p:spPr>
        <p:txBody>
          <a:bodyPr wrap="square" rtlCol="0">
            <a:spAutoFit/>
          </a:bodyPr>
          <a:lstStyle/>
          <a:p>
            <a:r>
              <a:rPr lang="en-US" dirty="0" smtClean="0"/>
              <a:t>Oxide</a:t>
            </a:r>
            <a:endParaRPr lang="en-US" dirty="0"/>
          </a:p>
        </p:txBody>
      </p:sp>
      <p:sp>
        <p:nvSpPr>
          <p:cNvPr id="110" name="TextBox 109"/>
          <p:cNvSpPr txBox="1"/>
          <p:nvPr/>
        </p:nvSpPr>
        <p:spPr>
          <a:xfrm>
            <a:off x="6473952" y="999826"/>
            <a:ext cx="1900428" cy="369332"/>
          </a:xfrm>
          <a:prstGeom prst="rect">
            <a:avLst/>
          </a:prstGeom>
          <a:noFill/>
        </p:spPr>
        <p:txBody>
          <a:bodyPr wrap="square" rtlCol="0">
            <a:spAutoFit/>
          </a:bodyPr>
          <a:lstStyle/>
          <a:p>
            <a:r>
              <a:rPr lang="en-US" dirty="0" smtClean="0"/>
              <a:t>Semiconductor</a:t>
            </a:r>
            <a:endParaRPr lang="en-US" dirty="0"/>
          </a:p>
        </p:txBody>
      </p:sp>
    </p:spTree>
    <p:custDataLst>
      <p:tags r:id="rId1"/>
    </p:custDataLst>
    <p:extLst>
      <p:ext uri="{BB962C8B-B14F-4D97-AF65-F5344CB8AC3E}">
        <p14:creationId xmlns:p14="http://schemas.microsoft.com/office/powerpoint/2010/main" val="1677267276"/>
      </p:ext>
    </p:extLst>
  </p:cSld>
  <p:clrMapOvr>
    <a:masterClrMapping/>
  </p:clrMapOvr>
  <mc:AlternateContent xmlns:mc="http://schemas.openxmlformats.org/markup-compatibility/2006">
    <mc:Choice xmlns:p14="http://schemas.microsoft.com/office/powerpoint/2010/main" Requires="p14">
      <p:transition spd="slow" p14:dur="2000" advTm="182"/>
    </mc:Choice>
    <mc:Fallback>
      <p:transition spd="slow" advTm="1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83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3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58375" grpId="0"/>
      <p:bldP spid="4" grpId="0"/>
      <p:bldP spid="1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Slide Number Placeholder 2"/>
          <p:cNvSpPr>
            <a:spLocks noGrp="1"/>
          </p:cNvSpPr>
          <p:nvPr>
            <p:ph type="sldNum" sz="quarter" idx="4294967295"/>
          </p:nvPr>
        </p:nvSpPr>
        <p:spPr>
          <a:xfrm>
            <a:off x="7924800" y="6497638"/>
            <a:ext cx="533400" cy="244475"/>
          </a:xfrm>
          <a:prstGeom prst="rect">
            <a:avLst/>
          </a:prstGeom>
        </p:spPr>
        <p:txBody>
          <a:bodyPr/>
          <a:lstStyle/>
          <a:p>
            <a:pPr>
              <a:defRPr/>
            </a:pPr>
            <a:fld id="{ED56C026-86B1-4591-95D2-66DC0082D902}" type="slidenum">
              <a:rPr lang="en-US" altLang="ko-KR" smtClean="0"/>
              <a:pPr>
                <a:defRPr/>
              </a:pPr>
              <a:t>50</a:t>
            </a:fld>
            <a:endParaRPr lang="en-US" altLang="ko-KR"/>
          </a:p>
        </p:txBody>
      </p:sp>
      <p:sp>
        <p:nvSpPr>
          <p:cNvPr id="4" name="TextBox 3"/>
          <p:cNvSpPr txBox="1"/>
          <p:nvPr/>
        </p:nvSpPr>
        <p:spPr>
          <a:xfrm>
            <a:off x="228600" y="990600"/>
            <a:ext cx="8610600" cy="3693319"/>
          </a:xfrm>
          <a:prstGeom prst="rect">
            <a:avLst/>
          </a:prstGeom>
          <a:noFill/>
        </p:spPr>
        <p:txBody>
          <a:bodyPr wrap="square" rtlCol="0">
            <a:spAutoFit/>
          </a:bodyPr>
          <a:lstStyle/>
          <a:p>
            <a:r>
              <a:rPr lang="en-US" dirty="0" smtClean="0"/>
              <a:t>NSF/NCN, </a:t>
            </a:r>
            <a:r>
              <a:rPr lang="en-US" dirty="0" smtClean="0"/>
              <a:t>SRC/Intel, MSD </a:t>
            </a:r>
            <a:r>
              <a:rPr lang="en-US" dirty="0" smtClean="0"/>
              <a:t>for funding support</a:t>
            </a:r>
          </a:p>
          <a:p>
            <a:endParaRPr lang="en-US" dirty="0" smtClean="0"/>
          </a:p>
          <a:p>
            <a:r>
              <a:rPr lang="en-US" dirty="0" smtClean="0"/>
              <a:t>Purdue</a:t>
            </a:r>
          </a:p>
          <a:p>
            <a:pPr marL="285750" indent="-285750">
              <a:buFont typeface="Arial"/>
              <a:buChar char="•"/>
            </a:pPr>
            <a:r>
              <a:rPr lang="en-US" dirty="0" smtClean="0"/>
              <a:t>Profs. </a:t>
            </a:r>
            <a:r>
              <a:rPr lang="en-US" dirty="0" err="1" smtClean="0"/>
              <a:t>Klimeck</a:t>
            </a:r>
            <a:r>
              <a:rPr lang="en-US" dirty="0" smtClean="0"/>
              <a:t>, </a:t>
            </a:r>
            <a:r>
              <a:rPr lang="en-US" dirty="0" smtClean="0"/>
              <a:t>Ye</a:t>
            </a:r>
            <a:r>
              <a:rPr lang="en-US" dirty="0" smtClean="0"/>
              <a:t>, </a:t>
            </a:r>
            <a:r>
              <a:rPr lang="en-US" dirty="0" smtClean="0"/>
              <a:t>Strachan</a:t>
            </a:r>
            <a:r>
              <a:rPr lang="en-US" dirty="0" smtClean="0"/>
              <a:t>, </a:t>
            </a:r>
            <a:r>
              <a:rPr lang="en-US" dirty="0" smtClean="0"/>
              <a:t>Fisher</a:t>
            </a:r>
            <a:r>
              <a:rPr lang="en-US" dirty="0" smtClean="0"/>
              <a:t>, </a:t>
            </a:r>
            <a:r>
              <a:rPr lang="en-US" dirty="0" err="1" smtClean="0"/>
              <a:t>Kubis</a:t>
            </a:r>
            <a:r>
              <a:rPr lang="en-US" dirty="0" smtClean="0"/>
              <a:t>, </a:t>
            </a:r>
            <a:r>
              <a:rPr lang="en-US" dirty="0" err="1" smtClean="0"/>
              <a:t>Datta</a:t>
            </a:r>
            <a:r>
              <a:rPr lang="en-US" dirty="0" smtClean="0"/>
              <a:t>, </a:t>
            </a:r>
            <a:r>
              <a:rPr lang="en-US" dirty="0" err="1" smtClean="0"/>
              <a:t>Lundstrom</a:t>
            </a:r>
            <a:r>
              <a:rPr lang="en-US" dirty="0" smtClean="0"/>
              <a:t>, Boykin (UAH)</a:t>
            </a:r>
            <a:endParaRPr lang="en-US" dirty="0" smtClean="0"/>
          </a:p>
          <a:p>
            <a:pPr marL="285750" indent="-285750">
              <a:buFont typeface="Arial"/>
              <a:buChar char="•"/>
            </a:pPr>
            <a:r>
              <a:rPr lang="en-US" dirty="0" smtClean="0"/>
              <a:t>All </a:t>
            </a:r>
            <a:r>
              <a:rPr lang="en-US" dirty="0" smtClean="0"/>
              <a:t>Klimeck group and DLR members for help and interesting discussions.</a:t>
            </a:r>
          </a:p>
          <a:p>
            <a:endParaRPr lang="en-US" dirty="0"/>
          </a:p>
          <a:p>
            <a:r>
              <a:rPr lang="en-US" dirty="0" smtClean="0"/>
              <a:t>Intel</a:t>
            </a:r>
          </a:p>
          <a:p>
            <a:pPr marL="285750" indent="-285750">
              <a:buFont typeface="Arial"/>
              <a:buChar char="•"/>
            </a:pPr>
            <a:r>
              <a:rPr lang="en-US" dirty="0" err="1" smtClean="0"/>
              <a:t>Sadasivan</a:t>
            </a:r>
            <a:r>
              <a:rPr lang="en-US" dirty="0" smtClean="0"/>
              <a:t> Shankar, Michael </a:t>
            </a:r>
            <a:r>
              <a:rPr lang="en-US" dirty="0" err="1" smtClean="0"/>
              <a:t>Haverty</a:t>
            </a:r>
            <a:r>
              <a:rPr lang="en-US" dirty="0" smtClean="0"/>
              <a:t>, </a:t>
            </a:r>
            <a:r>
              <a:rPr lang="en-US" dirty="0" err="1" smtClean="0"/>
              <a:t>Roksana</a:t>
            </a:r>
            <a:r>
              <a:rPr lang="en-US" dirty="0" smtClean="0"/>
              <a:t> </a:t>
            </a:r>
            <a:r>
              <a:rPr lang="en-US" dirty="0" err="1" smtClean="0"/>
              <a:t>Golizadeh</a:t>
            </a:r>
            <a:r>
              <a:rPr lang="en-US" dirty="0" smtClean="0"/>
              <a:t> </a:t>
            </a:r>
            <a:r>
              <a:rPr lang="en-US" dirty="0" err="1" smtClean="0"/>
              <a:t>Mojarad</a:t>
            </a:r>
            <a:endParaRPr lang="en-US" dirty="0" smtClean="0"/>
          </a:p>
          <a:p>
            <a:pPr marL="285750" indent="-285750">
              <a:buFont typeface="Arial"/>
              <a:buChar char="•"/>
            </a:pPr>
            <a:endParaRPr lang="en-US" dirty="0"/>
          </a:p>
          <a:p>
            <a:r>
              <a:rPr lang="en-US" dirty="0" smtClean="0"/>
              <a:t>Others</a:t>
            </a:r>
          </a:p>
          <a:p>
            <a:pPr marL="285750" indent="-285750">
              <a:buFont typeface="Arial" pitchFamily="34" charset="0"/>
              <a:buChar char="•"/>
            </a:pPr>
            <a:r>
              <a:rPr lang="en-US" dirty="0" smtClean="0"/>
              <a:t>Friends who made life in West Lafayette infinitely more interesting than it would have been without them!</a:t>
            </a:r>
            <a:endParaRPr lang="en-US" dirty="0" smtClean="0"/>
          </a:p>
          <a:p>
            <a:pPr marL="285750" indent="-285750">
              <a:buFont typeface="Arial" pitchFamily="34" charset="0"/>
              <a:buChar char="•"/>
            </a:pPr>
            <a:r>
              <a:rPr lang="en-US" dirty="0" smtClean="0"/>
              <a:t>Vicki Johnson, Cheryl </a:t>
            </a:r>
            <a:r>
              <a:rPr lang="en-US" dirty="0" smtClean="0"/>
              <a:t>Haines</a:t>
            </a:r>
          </a:p>
        </p:txBody>
      </p:sp>
    </p:spTree>
    <p:extLst>
      <p:ext uri="{BB962C8B-B14F-4D97-AF65-F5344CB8AC3E}">
        <p14:creationId xmlns:p14="http://schemas.microsoft.com/office/powerpoint/2010/main" val="134303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762000" y="2438400"/>
            <a:ext cx="7391400" cy="769441"/>
          </a:xfrm>
          <a:prstGeom prst="rect">
            <a:avLst/>
          </a:prstGeom>
          <a:noFill/>
        </p:spPr>
        <p:txBody>
          <a:bodyPr wrap="square" rtlCol="0">
            <a:spAutoFit/>
          </a:bodyPr>
          <a:lstStyle/>
          <a:p>
            <a:pPr algn="ctr"/>
            <a:r>
              <a:rPr lang="en-US" sz="4400" dirty="0" smtClean="0"/>
              <a:t>Thank You</a:t>
            </a:r>
            <a:endParaRPr lang="en-US" sz="4400" dirty="0"/>
          </a:p>
        </p:txBody>
      </p:sp>
    </p:spTree>
    <p:extLst>
      <p:ext uri="{BB962C8B-B14F-4D97-AF65-F5344CB8AC3E}">
        <p14:creationId xmlns:p14="http://schemas.microsoft.com/office/powerpoint/2010/main" val="23786158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14400"/>
            <a:ext cx="8574088" cy="520700"/>
          </a:xfrm>
        </p:spPr>
        <p:txBody>
          <a:bodyPr/>
          <a:lstStyle/>
          <a:p>
            <a:pPr algn="ctr"/>
            <a:r>
              <a:rPr lang="en-US" dirty="0" smtClean="0">
                <a:solidFill>
                  <a:srgbClr val="000000"/>
                </a:solidFill>
              </a:rPr>
              <a:t>Questions</a:t>
            </a:r>
            <a:endParaRPr lang="en-US" dirty="0">
              <a:solidFill>
                <a:srgbClr val="000000"/>
              </a:solidFill>
            </a:endParaRPr>
          </a:p>
        </p:txBody>
      </p:sp>
      <p:sp>
        <p:nvSpPr>
          <p:cNvPr id="3" name="Slide Number Placeholder 2"/>
          <p:cNvSpPr>
            <a:spLocks noGrp="1"/>
          </p:cNvSpPr>
          <p:nvPr>
            <p:ph type="sldNum" sz="quarter" idx="4294967295"/>
          </p:nvPr>
        </p:nvSpPr>
        <p:spPr>
          <a:xfrm>
            <a:off x="7924800" y="6497638"/>
            <a:ext cx="533400" cy="244475"/>
          </a:xfrm>
          <a:prstGeom prst="rect">
            <a:avLst/>
          </a:prstGeom>
        </p:spPr>
        <p:txBody>
          <a:bodyPr/>
          <a:lstStyle/>
          <a:p>
            <a:pPr>
              <a:defRPr/>
            </a:pPr>
            <a:fld id="{ED56C026-86B1-4591-95D2-66DC0082D902}" type="slidenum">
              <a:rPr lang="en-US" altLang="ko-KR" smtClean="0"/>
              <a:pPr>
                <a:defRPr/>
              </a:pPr>
              <a:t>52</a:t>
            </a:fld>
            <a:endParaRPr lang="en-US" altLang="ko-KR"/>
          </a:p>
        </p:txBody>
      </p:sp>
    </p:spTree>
    <p:extLst>
      <p:ext uri="{BB962C8B-B14F-4D97-AF65-F5344CB8AC3E}">
        <p14:creationId xmlns:p14="http://schemas.microsoft.com/office/powerpoint/2010/main" val="33702944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Onsite intra-atomic elements in the TB model</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353749873"/>
              </p:ext>
            </p:extLst>
          </p:nvPr>
        </p:nvGraphicFramePr>
        <p:xfrm>
          <a:off x="2544763" y="990600"/>
          <a:ext cx="3824287" cy="1828800"/>
        </p:xfrm>
        <a:graphic>
          <a:graphicData uri="http://schemas.openxmlformats.org/presentationml/2006/ole">
            <mc:AlternateContent xmlns:mc="http://schemas.openxmlformats.org/markup-compatibility/2006">
              <mc:Choice xmlns:v="urn:schemas-microsoft-com:vml" Requires="v">
                <p:oleObj spid="_x0000_s2012" name="Equation" r:id="rId3" imgW="2349500" imgH="1104900" progId="Equation.3">
                  <p:embed/>
                </p:oleObj>
              </mc:Choice>
              <mc:Fallback>
                <p:oleObj name="Equation" r:id="rId3" imgW="2349500" imgH="1104900" progId="Equation.3">
                  <p:embed/>
                  <p:pic>
                    <p:nvPicPr>
                      <p:cNvPr id="0" name=""/>
                      <p:cNvPicPr/>
                      <p:nvPr/>
                    </p:nvPicPr>
                    <p:blipFill>
                      <a:blip r:embed="rId4"/>
                      <a:stretch>
                        <a:fillRect/>
                      </a:stretch>
                    </p:blipFill>
                    <p:spPr>
                      <a:xfrm>
                        <a:off x="2544763" y="990600"/>
                        <a:ext cx="3824287" cy="1828800"/>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982483594"/>
              </p:ext>
            </p:extLst>
          </p:nvPr>
        </p:nvGraphicFramePr>
        <p:xfrm>
          <a:off x="3505200" y="2590800"/>
          <a:ext cx="3949700" cy="1389062"/>
        </p:xfrm>
        <a:graphic>
          <a:graphicData uri="http://schemas.openxmlformats.org/presentationml/2006/ole">
            <mc:AlternateContent xmlns:mc="http://schemas.openxmlformats.org/markup-compatibility/2006">
              <mc:Choice xmlns:v="urn:schemas-microsoft-com:vml" Requires="v">
                <p:oleObj spid="_x0000_s2013" name="Equation" r:id="rId5" imgW="2425700" imgH="838200" progId="Equation.3">
                  <p:embed/>
                </p:oleObj>
              </mc:Choice>
              <mc:Fallback>
                <p:oleObj name="Equation" r:id="rId5" imgW="2425700" imgH="838200" progId="Equation.3">
                  <p:embed/>
                  <p:pic>
                    <p:nvPicPr>
                      <p:cNvPr id="0" name=""/>
                      <p:cNvPicPr/>
                      <p:nvPr/>
                    </p:nvPicPr>
                    <p:blipFill>
                      <a:blip r:embed="rId6"/>
                      <a:stretch>
                        <a:fillRect/>
                      </a:stretch>
                    </p:blipFill>
                    <p:spPr>
                      <a:xfrm>
                        <a:off x="3505200" y="2590800"/>
                        <a:ext cx="3949700" cy="1389062"/>
                      </a:xfrm>
                      <a:prstGeom prst="rect">
                        <a:avLst/>
                      </a:prstGeom>
                    </p:spPr>
                  </p:pic>
                </p:oleObj>
              </mc:Fallback>
            </mc:AlternateContent>
          </a:graphicData>
        </a:graphic>
      </p:graphicFrame>
      <p:sp>
        <p:nvSpPr>
          <p:cNvPr id="5" name="Rounded Rectangle 4"/>
          <p:cNvSpPr/>
          <p:nvPr/>
        </p:nvSpPr>
        <p:spPr>
          <a:xfrm>
            <a:off x="4038600" y="3276600"/>
            <a:ext cx="2057400" cy="762000"/>
          </a:xfrm>
          <a:prstGeom prst="roundRect">
            <a:avLst/>
          </a:prstGeom>
          <a:solidFill>
            <a:schemeClr val="accent2">
              <a:alpha val="3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6096000" y="3657600"/>
            <a:ext cx="4572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Rounded Rectangle 7"/>
          <p:cNvSpPr/>
          <p:nvPr/>
        </p:nvSpPr>
        <p:spPr>
          <a:xfrm>
            <a:off x="6553200" y="3276600"/>
            <a:ext cx="2133600" cy="685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Additional terms</a:t>
            </a:r>
            <a:endParaRPr lang="en-US" dirty="0"/>
          </a:p>
        </p:txBody>
      </p:sp>
      <p:sp>
        <p:nvSpPr>
          <p:cNvPr id="9" name="Rectangle 8"/>
          <p:cNvSpPr/>
          <p:nvPr/>
        </p:nvSpPr>
        <p:spPr>
          <a:xfrm>
            <a:off x="38591" y="4572000"/>
            <a:ext cx="9067800" cy="646331"/>
          </a:xfrm>
          <a:prstGeom prst="rect">
            <a:avLst/>
          </a:prstGeom>
        </p:spPr>
        <p:txBody>
          <a:bodyPr wrap="square">
            <a:spAutoFit/>
          </a:bodyPr>
          <a:lstStyle/>
          <a:p>
            <a:r>
              <a:rPr lang="en-US" dirty="0" smtClean="0"/>
              <a:t>Reference -  Mercer et al. Phys</a:t>
            </a:r>
            <a:r>
              <a:rPr lang="en-US" dirty="0"/>
              <a:t>. Rev. </a:t>
            </a:r>
            <a:r>
              <a:rPr lang="en-US" dirty="0" smtClean="0"/>
              <a:t>B, 49, </a:t>
            </a:r>
            <a:r>
              <a:rPr lang="en-US" dirty="0"/>
              <a:t>8506–8509 (1994) </a:t>
            </a:r>
            <a:r>
              <a:rPr lang="en-US" dirty="0" smtClean="0"/>
              <a:t> - </a:t>
            </a:r>
            <a:r>
              <a:rPr lang="en-US" i="1" dirty="0" smtClean="0"/>
              <a:t>Intra-atomic terms in the Tight Binding model</a:t>
            </a:r>
            <a:endParaRPr lang="en-US" i="1" dirty="0"/>
          </a:p>
        </p:txBody>
      </p:sp>
      <p:sp>
        <p:nvSpPr>
          <p:cNvPr id="10" name="Rounded Rectangle 9"/>
          <p:cNvSpPr/>
          <p:nvPr/>
        </p:nvSpPr>
        <p:spPr>
          <a:xfrm>
            <a:off x="76200" y="5257800"/>
            <a:ext cx="8763000" cy="914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Similar expressions can be written for on-site, off-diagonal elements.</a:t>
            </a:r>
          </a:p>
          <a:p>
            <a:pPr algn="ctr"/>
            <a:r>
              <a:rPr lang="en-US" dirty="0" smtClean="0"/>
              <a:t>Following Mercer et al. Intra-atomic integrals will be referred to using syntax </a:t>
            </a:r>
            <a:r>
              <a:rPr lang="en-US" dirty="0" err="1" smtClean="0"/>
              <a:t>I</a:t>
            </a:r>
            <a:r>
              <a:rPr lang="en-US" i="1" baseline="-25000" dirty="0" err="1" smtClean="0"/>
              <a:t>ll’m</a:t>
            </a:r>
            <a:r>
              <a:rPr lang="en-US" dirty="0" smtClean="0"/>
              <a:t> similar to </a:t>
            </a:r>
            <a:r>
              <a:rPr lang="en-US" dirty="0" err="1" smtClean="0"/>
              <a:t>V</a:t>
            </a:r>
            <a:r>
              <a:rPr lang="en-US" i="1" baseline="-25000" dirty="0" err="1" smtClean="0"/>
              <a:t>ll’m</a:t>
            </a:r>
            <a:r>
              <a:rPr lang="en-US" dirty="0" smtClean="0"/>
              <a:t> in the Slater-</a:t>
            </a:r>
            <a:r>
              <a:rPr lang="en-US" dirty="0" err="1" smtClean="0"/>
              <a:t>Koster</a:t>
            </a:r>
            <a:r>
              <a:rPr lang="en-US" dirty="0" smtClean="0"/>
              <a:t> two-center integral table.</a:t>
            </a:r>
            <a:endParaRPr lang="en-US" baseline="-25000" dirty="0"/>
          </a:p>
        </p:txBody>
      </p:sp>
      <p:sp>
        <p:nvSpPr>
          <p:cNvPr id="6" name="Rounded Rectangle 5"/>
          <p:cNvSpPr/>
          <p:nvPr/>
        </p:nvSpPr>
        <p:spPr>
          <a:xfrm>
            <a:off x="152400" y="1752600"/>
            <a:ext cx="2057400" cy="10215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spAutoFit/>
          </a:bodyPr>
          <a:lstStyle/>
          <a:p>
            <a:pPr algn="ctr"/>
            <a:r>
              <a:rPr lang="en-US" dirty="0" smtClean="0"/>
              <a:t>On-site block (diagonal elements)</a:t>
            </a:r>
            <a:endParaRPr lang="en-US" dirty="0"/>
          </a:p>
        </p:txBody>
      </p:sp>
      <p:cxnSp>
        <p:nvCxnSpPr>
          <p:cNvPr id="12" name="Straight Arrow Connector 11"/>
          <p:cNvCxnSpPr/>
          <p:nvPr/>
        </p:nvCxnSpPr>
        <p:spPr>
          <a:xfrm>
            <a:off x="2209800" y="2133600"/>
            <a:ext cx="304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55066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6821488" cy="520700"/>
          </a:xfrm>
        </p:spPr>
        <p:txBody>
          <a:bodyPr/>
          <a:lstStyle/>
          <a:p>
            <a:r>
              <a:rPr lang="en-US" dirty="0" smtClean="0"/>
              <a:t>Differences between Slater-</a:t>
            </a:r>
            <a:r>
              <a:rPr lang="en-US" dirty="0" err="1" smtClean="0"/>
              <a:t>Koster</a:t>
            </a:r>
            <a:r>
              <a:rPr lang="en-US" dirty="0" smtClean="0"/>
              <a:t> tables for on-site terms and two-center terms</a:t>
            </a:r>
            <a:endParaRPr lang="en-US" dirty="0"/>
          </a:p>
        </p:txBody>
      </p:sp>
      <p:sp>
        <p:nvSpPr>
          <p:cNvPr id="3" name="Rounded Rectangle 2"/>
          <p:cNvSpPr/>
          <p:nvPr/>
        </p:nvSpPr>
        <p:spPr>
          <a:xfrm>
            <a:off x="304800" y="990600"/>
            <a:ext cx="8686800" cy="762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Under simultaneous interchange of angular momentum indices, the elements retain their signs</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446185688"/>
              </p:ext>
            </p:extLst>
          </p:nvPr>
        </p:nvGraphicFramePr>
        <p:xfrm>
          <a:off x="1143000" y="2971800"/>
          <a:ext cx="1981200" cy="1254760"/>
        </p:xfrm>
        <a:graphic>
          <a:graphicData uri="http://schemas.openxmlformats.org/presentationml/2006/ole">
            <mc:AlternateContent xmlns:mc="http://schemas.openxmlformats.org/markup-compatibility/2006">
              <mc:Choice xmlns:v="urn:schemas-microsoft-com:vml" Requires="v">
                <p:oleObj spid="_x0000_s38813" name="Equation" r:id="rId3" imgW="762000" imgH="482600" progId="Equation.3">
                  <p:embed/>
                </p:oleObj>
              </mc:Choice>
              <mc:Fallback>
                <p:oleObj name="Equation" r:id="rId3" imgW="762000" imgH="482600" progId="Equation.3">
                  <p:embed/>
                  <p:pic>
                    <p:nvPicPr>
                      <p:cNvPr id="0" name=""/>
                      <p:cNvPicPr/>
                      <p:nvPr/>
                    </p:nvPicPr>
                    <p:blipFill>
                      <a:blip r:embed="rId4"/>
                      <a:stretch>
                        <a:fillRect/>
                      </a:stretch>
                    </p:blipFill>
                    <p:spPr>
                      <a:xfrm>
                        <a:off x="1143000" y="2971800"/>
                        <a:ext cx="1981200" cy="125476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731406083"/>
              </p:ext>
            </p:extLst>
          </p:nvPr>
        </p:nvGraphicFramePr>
        <p:xfrm>
          <a:off x="5410200" y="2971800"/>
          <a:ext cx="2246312" cy="1254125"/>
        </p:xfrm>
        <a:graphic>
          <a:graphicData uri="http://schemas.openxmlformats.org/presentationml/2006/ole">
            <mc:AlternateContent xmlns:mc="http://schemas.openxmlformats.org/markup-compatibility/2006">
              <mc:Choice xmlns:v="urn:schemas-microsoft-com:vml" Requires="v">
                <p:oleObj spid="_x0000_s38814" name="Equation" r:id="rId5" imgW="863600" imgH="482600" progId="Equation.3">
                  <p:embed/>
                </p:oleObj>
              </mc:Choice>
              <mc:Fallback>
                <p:oleObj name="Equation" r:id="rId5" imgW="863600" imgH="482600" progId="Equation.3">
                  <p:embed/>
                  <p:pic>
                    <p:nvPicPr>
                      <p:cNvPr id="0" name=""/>
                      <p:cNvPicPr/>
                      <p:nvPr/>
                    </p:nvPicPr>
                    <p:blipFill>
                      <a:blip r:embed="rId6"/>
                      <a:stretch>
                        <a:fillRect/>
                      </a:stretch>
                    </p:blipFill>
                    <p:spPr>
                      <a:xfrm>
                        <a:off x="5410200" y="2971800"/>
                        <a:ext cx="2246312" cy="1254125"/>
                      </a:xfrm>
                      <a:prstGeom prst="rect">
                        <a:avLst/>
                      </a:prstGeom>
                    </p:spPr>
                  </p:pic>
                </p:oleObj>
              </mc:Fallback>
            </mc:AlternateContent>
          </a:graphicData>
        </a:graphic>
      </p:graphicFrame>
      <p:sp>
        <p:nvSpPr>
          <p:cNvPr id="7" name="TextBox 6"/>
          <p:cNvSpPr txBox="1"/>
          <p:nvPr/>
        </p:nvSpPr>
        <p:spPr>
          <a:xfrm>
            <a:off x="1066800" y="2438400"/>
            <a:ext cx="1981200" cy="381000"/>
          </a:xfrm>
          <a:prstGeom prst="rect">
            <a:avLst/>
          </a:prstGeom>
          <a:noFill/>
        </p:spPr>
        <p:txBody>
          <a:bodyPr wrap="square" rtlCol="0">
            <a:spAutoFit/>
          </a:bodyPr>
          <a:lstStyle/>
          <a:p>
            <a:pPr algn="ctr"/>
            <a:r>
              <a:rPr lang="en-US" dirty="0" smtClean="0"/>
              <a:t>On-site integrals</a:t>
            </a:r>
            <a:endParaRPr lang="en-US" dirty="0"/>
          </a:p>
        </p:txBody>
      </p:sp>
      <p:sp>
        <p:nvSpPr>
          <p:cNvPr id="8" name="TextBox 7"/>
          <p:cNvSpPr txBox="1"/>
          <p:nvPr/>
        </p:nvSpPr>
        <p:spPr>
          <a:xfrm>
            <a:off x="5257800" y="2438400"/>
            <a:ext cx="2514600" cy="369332"/>
          </a:xfrm>
          <a:prstGeom prst="rect">
            <a:avLst/>
          </a:prstGeom>
          <a:noFill/>
        </p:spPr>
        <p:txBody>
          <a:bodyPr wrap="square" rtlCol="0">
            <a:spAutoFit/>
          </a:bodyPr>
          <a:lstStyle/>
          <a:p>
            <a:pPr algn="ctr"/>
            <a:r>
              <a:rPr lang="en-US" dirty="0" smtClean="0"/>
              <a:t>Two-center integrals</a:t>
            </a:r>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257220006"/>
              </p:ext>
            </p:extLst>
          </p:nvPr>
        </p:nvGraphicFramePr>
        <p:xfrm>
          <a:off x="37018" y="4572000"/>
          <a:ext cx="4358275" cy="1371600"/>
        </p:xfrm>
        <a:graphic>
          <a:graphicData uri="http://schemas.openxmlformats.org/presentationml/2006/ole">
            <mc:AlternateContent xmlns:mc="http://schemas.openxmlformats.org/markup-compatibility/2006">
              <mc:Choice xmlns:v="urn:schemas-microsoft-com:vml" Requires="v">
                <p:oleObj spid="_x0000_s38815" name="Equation" r:id="rId7" imgW="2743200" imgH="863600" progId="Equation.3">
                  <p:embed/>
                </p:oleObj>
              </mc:Choice>
              <mc:Fallback>
                <p:oleObj name="Equation" r:id="rId7" imgW="2743200" imgH="863600" progId="Equation.3">
                  <p:embed/>
                  <p:pic>
                    <p:nvPicPr>
                      <p:cNvPr id="0" name=""/>
                      <p:cNvPicPr/>
                      <p:nvPr/>
                    </p:nvPicPr>
                    <p:blipFill>
                      <a:blip r:embed="rId8"/>
                      <a:stretch>
                        <a:fillRect/>
                      </a:stretch>
                    </p:blipFill>
                    <p:spPr>
                      <a:xfrm>
                        <a:off x="37018" y="4572000"/>
                        <a:ext cx="4358275" cy="13716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46782970"/>
              </p:ext>
            </p:extLst>
          </p:nvPr>
        </p:nvGraphicFramePr>
        <p:xfrm>
          <a:off x="4648200" y="4495800"/>
          <a:ext cx="4633239" cy="1387475"/>
        </p:xfrm>
        <a:graphic>
          <a:graphicData uri="http://schemas.openxmlformats.org/presentationml/2006/ole">
            <mc:AlternateContent xmlns:mc="http://schemas.openxmlformats.org/markup-compatibility/2006">
              <mc:Choice xmlns:v="urn:schemas-microsoft-com:vml" Requires="v">
                <p:oleObj spid="_x0000_s38816" name="Equation" r:id="rId9" imgW="2882900" imgH="863600" progId="Equation.3">
                  <p:embed/>
                </p:oleObj>
              </mc:Choice>
              <mc:Fallback>
                <p:oleObj name="Equation" r:id="rId9" imgW="2882900" imgH="863600" progId="Equation.3">
                  <p:embed/>
                  <p:pic>
                    <p:nvPicPr>
                      <p:cNvPr id="0" name=""/>
                      <p:cNvPicPr/>
                      <p:nvPr/>
                    </p:nvPicPr>
                    <p:blipFill>
                      <a:blip r:embed="rId10"/>
                      <a:stretch>
                        <a:fillRect/>
                      </a:stretch>
                    </p:blipFill>
                    <p:spPr>
                      <a:xfrm>
                        <a:off x="4648200" y="4495800"/>
                        <a:ext cx="4633239" cy="1387475"/>
                      </a:xfrm>
                      <a:prstGeom prst="rect">
                        <a:avLst/>
                      </a:prstGeom>
                    </p:spPr>
                  </p:pic>
                </p:oleObj>
              </mc:Fallback>
            </mc:AlternateContent>
          </a:graphicData>
        </a:graphic>
      </p:graphicFrame>
      <p:cxnSp>
        <p:nvCxnSpPr>
          <p:cNvPr id="12" name="Straight Connector 11"/>
          <p:cNvCxnSpPr/>
          <p:nvPr/>
        </p:nvCxnSpPr>
        <p:spPr>
          <a:xfrm>
            <a:off x="4495800" y="2057400"/>
            <a:ext cx="0" cy="46482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2276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6973888" cy="520700"/>
          </a:xfrm>
        </p:spPr>
        <p:txBody>
          <a:bodyPr/>
          <a:lstStyle/>
          <a:p>
            <a:r>
              <a:rPr lang="en-US" dirty="0" smtClean="0"/>
              <a:t>On-site Hamiltonian block for bulk Cu in FCC lattice in sp3d5 basis</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3210060304"/>
              </p:ext>
            </p:extLst>
          </p:nvPr>
        </p:nvGraphicFramePr>
        <p:xfrm>
          <a:off x="-381001" y="838200"/>
          <a:ext cx="14966357" cy="5562600"/>
        </p:xfrm>
        <a:graphic>
          <a:graphicData uri="http://schemas.openxmlformats.org/presentationml/2006/ole">
            <mc:AlternateContent xmlns:mc="http://schemas.openxmlformats.org/markup-compatibility/2006">
              <mc:Choice xmlns:v="urn:schemas-microsoft-com:vml" Requires="v">
                <p:oleObj spid="_x0000_s25067" name="Equation" r:id="rId3" imgW="12255500" imgH="2946400" progId="Equation.3">
                  <p:embed/>
                </p:oleObj>
              </mc:Choice>
              <mc:Fallback>
                <p:oleObj name="Equation" r:id="rId3" imgW="12255500" imgH="2946400" progId="Equation.3">
                  <p:embed/>
                  <p:pic>
                    <p:nvPicPr>
                      <p:cNvPr id="0" name=""/>
                      <p:cNvPicPr/>
                      <p:nvPr/>
                    </p:nvPicPr>
                    <p:blipFill>
                      <a:blip r:embed="rId4"/>
                      <a:stretch>
                        <a:fillRect/>
                      </a:stretch>
                    </p:blipFill>
                    <p:spPr>
                      <a:xfrm>
                        <a:off x="-381001" y="838200"/>
                        <a:ext cx="14966357" cy="5562600"/>
                      </a:xfrm>
                      <a:prstGeom prst="rect">
                        <a:avLst/>
                      </a:prstGeom>
                    </p:spPr>
                  </p:pic>
                </p:oleObj>
              </mc:Fallback>
            </mc:AlternateContent>
          </a:graphicData>
        </a:graphic>
      </p:graphicFrame>
      <p:sp>
        <p:nvSpPr>
          <p:cNvPr id="4" name="Rounded Rectangle 3"/>
          <p:cNvSpPr/>
          <p:nvPr/>
        </p:nvSpPr>
        <p:spPr>
          <a:xfrm>
            <a:off x="152400" y="4648200"/>
            <a:ext cx="8763000" cy="914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On-site elements now contain contributions from all neighbors, thus introducing environment dependence into the usual SETB model</a:t>
            </a:r>
            <a:endParaRPr lang="en-US" dirty="0"/>
          </a:p>
        </p:txBody>
      </p:sp>
      <p:sp>
        <p:nvSpPr>
          <p:cNvPr id="5" name="Rounded Rectangle 4"/>
          <p:cNvSpPr/>
          <p:nvPr/>
        </p:nvSpPr>
        <p:spPr>
          <a:xfrm>
            <a:off x="152400" y="5638800"/>
            <a:ext cx="8763000" cy="914400"/>
          </a:xfrm>
          <a:prstGeom prst="roundRect">
            <a:avLst/>
          </a:prstGeom>
          <a:solidFill>
            <a:schemeClr val="accent2">
              <a:alpha val="4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Under in-</a:t>
            </a:r>
            <a:r>
              <a:rPr lang="en-US" dirty="0" err="1" smtClean="0"/>
              <a:t>homegenous</a:t>
            </a:r>
            <a:r>
              <a:rPr lang="en-US" dirty="0" smtClean="0"/>
              <a:t> strain, direction cosines between pairs of atoms change, breaking symmetry and this will lead to off-diagonal terms in the diagonal block</a:t>
            </a:r>
            <a:endParaRPr lang="en-US" dirty="0"/>
          </a:p>
        </p:txBody>
      </p:sp>
    </p:spTree>
    <p:extLst>
      <p:ext uri="{BB962C8B-B14F-4D97-AF65-F5344CB8AC3E}">
        <p14:creationId xmlns:p14="http://schemas.microsoft.com/office/powerpoint/2010/main" val="22545859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6821488" cy="520700"/>
          </a:xfrm>
        </p:spPr>
        <p:txBody>
          <a:bodyPr/>
          <a:lstStyle/>
          <a:p>
            <a:r>
              <a:rPr lang="en-US" dirty="0" smtClean="0"/>
              <a:t>Interface Chemistry dependent transport at Cu-Si interfaces using </a:t>
            </a:r>
            <a:r>
              <a:rPr lang="en-US" dirty="0" err="1" smtClean="0"/>
              <a:t>ReaxFF</a:t>
            </a:r>
            <a:r>
              <a:rPr lang="en-US" dirty="0" smtClean="0"/>
              <a:t> and DFT/TB</a:t>
            </a:r>
            <a:endParaRPr lang="en-US" dirty="0"/>
          </a:p>
        </p:txBody>
      </p:sp>
      <p:sp>
        <p:nvSpPr>
          <p:cNvPr id="3" name="TextBox 2"/>
          <p:cNvSpPr txBox="1"/>
          <p:nvPr/>
        </p:nvSpPr>
        <p:spPr>
          <a:xfrm>
            <a:off x="0" y="838200"/>
            <a:ext cx="3810000" cy="5909311"/>
          </a:xfrm>
          <a:prstGeom prst="rect">
            <a:avLst/>
          </a:prstGeom>
          <a:noFill/>
        </p:spPr>
        <p:txBody>
          <a:bodyPr wrap="square" rtlCol="0">
            <a:spAutoFit/>
          </a:bodyPr>
          <a:lstStyle/>
          <a:p>
            <a:pPr marL="285750" indent="-285750">
              <a:buFont typeface="Arial"/>
              <a:buChar char="•"/>
            </a:pPr>
            <a:r>
              <a:rPr lang="en-US" dirty="0" err="1" smtClean="0"/>
              <a:t>ReaxFF</a:t>
            </a:r>
            <a:r>
              <a:rPr lang="en-US" dirty="0" smtClean="0"/>
              <a:t> – Reactive Force Fields for Molecular Dynamics</a:t>
            </a:r>
          </a:p>
          <a:p>
            <a:pPr marL="285750" indent="-285750">
              <a:buFont typeface="Arial"/>
              <a:buChar char="•"/>
            </a:pPr>
            <a:endParaRPr lang="en-US" dirty="0"/>
          </a:p>
          <a:p>
            <a:pPr marL="285750" indent="-285750">
              <a:buFont typeface="Arial"/>
              <a:buChar char="•"/>
            </a:pPr>
            <a:r>
              <a:rPr lang="en-US" dirty="0" smtClean="0"/>
              <a:t>Solve Newton’s equations using total energy fitted to a variety of bonding arrangements</a:t>
            </a:r>
          </a:p>
          <a:p>
            <a:pPr marL="285750" indent="-285750">
              <a:buFont typeface="Arial"/>
              <a:buChar char="•"/>
            </a:pPr>
            <a:endParaRPr lang="en-US" dirty="0"/>
          </a:p>
          <a:p>
            <a:pPr marL="285750" indent="-285750">
              <a:buFont typeface="Arial"/>
              <a:buChar char="•"/>
            </a:pPr>
            <a:r>
              <a:rPr lang="en-US" dirty="0" smtClean="0"/>
              <a:t>Heat up/cool down system to simulate annealing – global minimum</a:t>
            </a:r>
          </a:p>
          <a:p>
            <a:pPr marL="285750" indent="-285750">
              <a:buFont typeface="Arial"/>
              <a:buChar char="•"/>
            </a:pPr>
            <a:endParaRPr lang="en-US" dirty="0"/>
          </a:p>
          <a:p>
            <a:pPr marL="285750" indent="-285750">
              <a:buFont typeface="Arial"/>
              <a:buChar char="•"/>
            </a:pPr>
            <a:r>
              <a:rPr lang="en-US" dirty="0" smtClean="0"/>
              <a:t>Empirical method. Parameters available with corrections for</a:t>
            </a:r>
            <a:endParaRPr lang="en-US" dirty="0"/>
          </a:p>
          <a:p>
            <a:pPr marL="742950" lvl="1" indent="-285750">
              <a:buFont typeface="Wingdings" charset="2"/>
              <a:buChar char="Ø"/>
            </a:pPr>
            <a:r>
              <a:rPr lang="en-US" dirty="0" smtClean="0"/>
              <a:t>Over/Under Coordination</a:t>
            </a:r>
          </a:p>
          <a:p>
            <a:pPr marL="742950" lvl="1" indent="-285750">
              <a:buFont typeface="Wingdings" charset="2"/>
              <a:buChar char="Ø"/>
            </a:pPr>
            <a:r>
              <a:rPr lang="en-US" dirty="0" smtClean="0"/>
              <a:t>Bond Angle distortion</a:t>
            </a:r>
          </a:p>
          <a:p>
            <a:pPr marL="742950" lvl="1" indent="-285750">
              <a:buFont typeface="Wingdings" charset="2"/>
              <a:buChar char="Ø"/>
            </a:pPr>
            <a:r>
              <a:rPr lang="en-US" dirty="0" smtClean="0"/>
              <a:t>Van Der Waals interaction</a:t>
            </a:r>
          </a:p>
          <a:p>
            <a:pPr marL="742950" lvl="1" indent="-285750">
              <a:buFont typeface="Wingdings" charset="2"/>
              <a:buChar char="Ø"/>
            </a:pPr>
            <a:r>
              <a:rPr lang="en-US" dirty="0" smtClean="0"/>
              <a:t>Screening interaction</a:t>
            </a:r>
          </a:p>
          <a:p>
            <a:pPr marL="742950" lvl="1" indent="-285750">
              <a:buFont typeface="Wingdings" charset="2"/>
              <a:buChar char="Ø"/>
            </a:pPr>
            <a:endParaRPr lang="en-US" dirty="0" smtClean="0"/>
          </a:p>
          <a:p>
            <a:pPr marL="285750" indent="-285750">
              <a:buFont typeface="Arial"/>
              <a:buChar char="•"/>
            </a:pPr>
            <a:r>
              <a:rPr lang="en-US" dirty="0" smtClean="0"/>
              <a:t>Parameterized vs. total energy QC calculations of small clusters and molecules</a:t>
            </a:r>
            <a:endParaRPr lang="en-US" dirty="0"/>
          </a:p>
        </p:txBody>
      </p:sp>
      <p:pic>
        <p:nvPicPr>
          <p:cNvPr id="4" name="Picture 3" descr="U:\Personal\Project\Presentations\KasparHaume-Interfaces-Oct-1-2012\ReaxFF-PtMethanalCatalysi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1295400"/>
            <a:ext cx="3305616" cy="20074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57600" y="6400800"/>
            <a:ext cx="5096166" cy="338554"/>
          </a:xfrm>
          <a:prstGeom prst="rect">
            <a:avLst/>
          </a:prstGeom>
          <a:noFill/>
        </p:spPr>
        <p:txBody>
          <a:bodyPr wrap="square" rtlCol="0">
            <a:spAutoFit/>
          </a:bodyPr>
          <a:lstStyle/>
          <a:p>
            <a:r>
              <a:rPr lang="en-US" sz="1600" i="1" dirty="0" smtClean="0"/>
              <a:t>Figures from http</a:t>
            </a:r>
            <a:r>
              <a:rPr lang="en-US" sz="1600" i="1" dirty="0"/>
              <a:t>://www.engr.psu.edu/adri/Home.aspx</a:t>
            </a:r>
          </a:p>
        </p:txBody>
      </p:sp>
      <p:pic>
        <p:nvPicPr>
          <p:cNvPr id="6" name="Picture 2" descr="U:\Personal\Project\Presentations\KasparHaume-Interfaces-Oct-1-2012\ReaxFF-WaterMetalOxid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762000"/>
            <a:ext cx="2117750" cy="36766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152900" y="3392847"/>
            <a:ext cx="2300324" cy="323165"/>
          </a:xfrm>
          <a:prstGeom prst="rect">
            <a:avLst/>
          </a:prstGeom>
          <a:noFill/>
        </p:spPr>
        <p:txBody>
          <a:bodyPr wrap="square" rtlCol="0">
            <a:spAutoFit/>
          </a:bodyPr>
          <a:lstStyle/>
          <a:p>
            <a:r>
              <a:rPr lang="en-US" sz="1500" dirty="0" err="1" smtClean="0"/>
              <a:t>Pt</a:t>
            </a:r>
            <a:r>
              <a:rPr lang="en-US" sz="1500" dirty="0" smtClean="0"/>
              <a:t>/Methanol interface</a:t>
            </a:r>
            <a:endParaRPr lang="en-US" sz="1500" dirty="0"/>
          </a:p>
        </p:txBody>
      </p:sp>
      <p:sp>
        <p:nvSpPr>
          <p:cNvPr id="8" name="TextBox 7"/>
          <p:cNvSpPr txBox="1"/>
          <p:nvPr/>
        </p:nvSpPr>
        <p:spPr>
          <a:xfrm>
            <a:off x="6553200" y="4419600"/>
            <a:ext cx="2681324" cy="323165"/>
          </a:xfrm>
          <a:prstGeom prst="rect">
            <a:avLst/>
          </a:prstGeom>
          <a:noFill/>
        </p:spPr>
        <p:txBody>
          <a:bodyPr wrap="square" rtlCol="0">
            <a:spAutoFit/>
          </a:bodyPr>
          <a:lstStyle/>
          <a:p>
            <a:r>
              <a:rPr lang="en-US" sz="1500" dirty="0" smtClean="0"/>
              <a:t>Water/Metal Oxide interface</a:t>
            </a:r>
            <a:endParaRPr lang="en-US" sz="1500" dirty="0"/>
          </a:p>
        </p:txBody>
      </p:sp>
      <p:sp>
        <p:nvSpPr>
          <p:cNvPr id="9" name="Rounded Rectangle 8"/>
          <p:cNvSpPr/>
          <p:nvPr/>
        </p:nvSpPr>
        <p:spPr>
          <a:xfrm>
            <a:off x="3733800" y="4953000"/>
            <a:ext cx="5410200" cy="1066800"/>
          </a:xfrm>
          <a:prstGeom prst="roundRect">
            <a:avLst/>
          </a:prstGeom>
          <a:solidFill>
            <a:schemeClr val="tx1">
              <a:alpha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ReaxFF</a:t>
            </a:r>
            <a:r>
              <a:rPr lang="en-US" dirty="0" smtClean="0"/>
              <a:t> can be used to study interface chemistry</a:t>
            </a:r>
          </a:p>
          <a:p>
            <a:pPr algn="ctr"/>
            <a:r>
              <a:rPr lang="en-US" dirty="0" smtClean="0"/>
              <a:t>One can compute effect of interface chemistry on electronic transport</a:t>
            </a:r>
            <a:endParaRPr lang="en-US" dirty="0"/>
          </a:p>
        </p:txBody>
      </p:sp>
    </p:spTree>
    <p:extLst>
      <p:ext uri="{BB962C8B-B14F-4D97-AF65-F5344CB8AC3E}">
        <p14:creationId xmlns:p14="http://schemas.microsoft.com/office/powerpoint/2010/main" val="274424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3002104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569913" y="685800"/>
            <a:ext cx="8574087" cy="520700"/>
          </a:xfrm>
        </p:spPr>
        <p:txBody>
          <a:bodyPr/>
          <a:lstStyle/>
          <a:p>
            <a:r>
              <a:rPr lang="en-US" dirty="0" smtClean="0">
                <a:latin typeface="Trebuchet MS" charset="0"/>
                <a:ea typeface="MS PGothic" charset="0"/>
              </a:rPr>
              <a:t>Against this backdrop, interesting experiment</a:t>
            </a:r>
            <a:endParaRPr lang="en-US" dirty="0">
              <a:latin typeface="Trebuchet MS" charset="0"/>
              <a:ea typeface="MS PGothic" charset="0"/>
            </a:endParaRPr>
          </a:p>
        </p:txBody>
      </p:sp>
      <p:sp>
        <p:nvSpPr>
          <p:cNvPr id="48146" name="Text Box 18"/>
          <p:cNvSpPr txBox="1">
            <a:spLocks noChangeArrowheads="1"/>
          </p:cNvSpPr>
          <p:nvPr/>
        </p:nvSpPr>
        <p:spPr bwMode="auto">
          <a:xfrm>
            <a:off x="381000" y="6019800"/>
            <a:ext cx="830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 (111)A – Ga rich surface,  (111)B – As rich surface</a:t>
            </a:r>
            <a:r>
              <a:rPr lang="en-US" altLang="zh-TW"/>
              <a:t> </a:t>
            </a:r>
            <a:endParaRPr lang="en-US"/>
          </a:p>
        </p:txBody>
      </p:sp>
      <p:pic>
        <p:nvPicPr>
          <p:cNvPr id="48172" name="Picture 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0"/>
            <a:ext cx="26670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48173"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6324600"/>
            <a:ext cx="446088" cy="457200"/>
          </a:xfrm>
          <a:prstGeom prst="rect">
            <a:avLst/>
          </a:prstGeom>
          <a:noFill/>
          <a:extLst>
            <a:ext uri="{909E8E84-426E-40DD-AFC4-6F175D3DCCD1}">
              <a14:hiddenFill xmlns:a14="http://schemas.microsoft.com/office/drawing/2010/main">
                <a:solidFill>
                  <a:srgbClr val="FFFFFF"/>
                </a:solidFill>
              </a14:hiddenFill>
            </a:ext>
          </a:extLst>
        </p:spPr>
      </p:pic>
      <p:sp>
        <p:nvSpPr>
          <p:cNvPr id="48174" name="Text Box 46"/>
          <p:cNvSpPr txBox="1">
            <a:spLocks noChangeArrowheads="1"/>
          </p:cNvSpPr>
          <p:nvPr/>
        </p:nvSpPr>
        <p:spPr bwMode="auto">
          <a:xfrm>
            <a:off x="4038600" y="6400800"/>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 As</a:t>
            </a:r>
          </a:p>
        </p:txBody>
      </p:sp>
      <p:pic>
        <p:nvPicPr>
          <p:cNvPr id="48175" name="Picture 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6324600"/>
            <a:ext cx="533400" cy="457200"/>
          </a:xfrm>
          <a:prstGeom prst="rect">
            <a:avLst/>
          </a:prstGeom>
          <a:noFill/>
          <a:extLst>
            <a:ext uri="{909E8E84-426E-40DD-AFC4-6F175D3DCCD1}">
              <a14:hiddenFill xmlns:a14="http://schemas.microsoft.com/office/drawing/2010/main">
                <a:solidFill>
                  <a:srgbClr val="FFFFFF"/>
                </a:solidFill>
              </a14:hiddenFill>
            </a:ext>
          </a:extLst>
        </p:spPr>
      </p:pic>
      <p:sp>
        <p:nvSpPr>
          <p:cNvPr id="48176" name="Text Box 48"/>
          <p:cNvSpPr txBox="1">
            <a:spLocks noChangeArrowheads="1"/>
          </p:cNvSpPr>
          <p:nvPr/>
        </p:nvSpPr>
        <p:spPr bwMode="auto">
          <a:xfrm>
            <a:off x="5181600" y="6400800"/>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Ga</a:t>
            </a:r>
          </a:p>
        </p:txBody>
      </p:sp>
      <p:pic>
        <p:nvPicPr>
          <p:cNvPr id="48180" name="Picture 5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3276600"/>
            <a:ext cx="2362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48181" name="Line 53"/>
          <p:cNvSpPr>
            <a:spLocks noChangeShapeType="1"/>
          </p:cNvSpPr>
          <p:nvPr/>
        </p:nvSpPr>
        <p:spPr bwMode="auto">
          <a:xfrm flipV="1">
            <a:off x="8153400" y="3352800"/>
            <a:ext cx="0" cy="2438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8182" name="Text Box 54"/>
          <p:cNvSpPr txBox="1">
            <a:spLocks noChangeArrowheads="1"/>
          </p:cNvSpPr>
          <p:nvPr/>
        </p:nvSpPr>
        <p:spPr bwMode="auto">
          <a:xfrm>
            <a:off x="8229600" y="4343400"/>
            <a:ext cx="4587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a:spAutoFit/>
          </a:bodyPr>
          <a:lstStyle/>
          <a:p>
            <a:pPr>
              <a:spcBef>
                <a:spcPct val="50000"/>
              </a:spcBef>
            </a:pPr>
            <a:r>
              <a:rPr lang="en-US"/>
              <a:t>[001]</a:t>
            </a:r>
          </a:p>
        </p:txBody>
      </p:sp>
      <p:sp>
        <p:nvSpPr>
          <p:cNvPr id="48184" name="Line 56"/>
          <p:cNvSpPr>
            <a:spLocks noChangeShapeType="1"/>
          </p:cNvSpPr>
          <p:nvPr/>
        </p:nvSpPr>
        <p:spPr bwMode="auto">
          <a:xfrm flipV="1">
            <a:off x="5486400" y="3276600"/>
            <a:ext cx="0" cy="2438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8185" name="Text Box 57"/>
          <p:cNvSpPr txBox="1">
            <a:spLocks noChangeArrowheads="1"/>
          </p:cNvSpPr>
          <p:nvPr/>
        </p:nvSpPr>
        <p:spPr bwMode="auto">
          <a:xfrm>
            <a:off x="5486400" y="4191000"/>
            <a:ext cx="4587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a:spAutoFit/>
          </a:bodyPr>
          <a:lstStyle/>
          <a:p>
            <a:pPr>
              <a:spcBef>
                <a:spcPct val="50000"/>
              </a:spcBef>
            </a:pPr>
            <a:r>
              <a:rPr lang="en-US"/>
              <a:t>[110]</a:t>
            </a:r>
          </a:p>
        </p:txBody>
      </p:sp>
      <p:pic>
        <p:nvPicPr>
          <p:cNvPr id="48190" name="Picture 6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3200400"/>
            <a:ext cx="2209800" cy="2286000"/>
          </a:xfrm>
          <a:prstGeom prst="rect">
            <a:avLst/>
          </a:prstGeom>
          <a:noFill/>
          <a:extLst>
            <a:ext uri="{909E8E84-426E-40DD-AFC4-6F175D3DCCD1}">
              <a14:hiddenFill xmlns:a14="http://schemas.microsoft.com/office/drawing/2010/main">
                <a:solidFill>
                  <a:srgbClr val="FFFFFF"/>
                </a:solidFill>
              </a14:hiddenFill>
            </a:ext>
          </a:extLst>
        </p:spPr>
      </p:pic>
      <p:sp>
        <p:nvSpPr>
          <p:cNvPr id="48191" name="Line 63"/>
          <p:cNvSpPr>
            <a:spLocks noChangeShapeType="1"/>
          </p:cNvSpPr>
          <p:nvPr/>
        </p:nvSpPr>
        <p:spPr bwMode="auto">
          <a:xfrm flipV="1">
            <a:off x="2514600" y="3200400"/>
            <a:ext cx="0" cy="2438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8192" name="Text Box 64"/>
          <p:cNvSpPr txBox="1">
            <a:spLocks noChangeArrowheads="1"/>
          </p:cNvSpPr>
          <p:nvPr/>
        </p:nvSpPr>
        <p:spPr bwMode="auto">
          <a:xfrm>
            <a:off x="2514600" y="4191000"/>
            <a:ext cx="4587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a:spAutoFit/>
          </a:bodyPr>
          <a:lstStyle/>
          <a:p>
            <a:pPr>
              <a:spcBef>
                <a:spcPct val="50000"/>
              </a:spcBef>
            </a:pPr>
            <a:r>
              <a:rPr lang="en-US"/>
              <a:t>[111]</a:t>
            </a:r>
          </a:p>
        </p:txBody>
      </p:sp>
      <p:sp>
        <p:nvSpPr>
          <p:cNvPr id="48195" name="Rectangle 67"/>
          <p:cNvSpPr>
            <a:spLocks noChangeArrowheads="1"/>
          </p:cNvSpPr>
          <p:nvPr/>
        </p:nvSpPr>
        <p:spPr bwMode="auto">
          <a:xfrm>
            <a:off x="228600" y="2286000"/>
            <a:ext cx="2286000" cy="914400"/>
          </a:xfrm>
          <a:prstGeom prst="rect">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b="1"/>
              <a:t>Al</a:t>
            </a:r>
            <a:r>
              <a:rPr lang="en-US" sz="2400" b="1" baseline="-25000"/>
              <a:t>2</a:t>
            </a:r>
            <a:r>
              <a:rPr lang="en-US" sz="2400" b="1"/>
              <a:t>O</a:t>
            </a:r>
            <a:r>
              <a:rPr lang="en-US" sz="2400" b="1" baseline="-25000"/>
              <a:t>3</a:t>
            </a:r>
          </a:p>
        </p:txBody>
      </p:sp>
      <p:sp>
        <p:nvSpPr>
          <p:cNvPr id="48198" name="Rectangle 70"/>
          <p:cNvSpPr>
            <a:spLocks noChangeArrowheads="1"/>
          </p:cNvSpPr>
          <p:nvPr/>
        </p:nvSpPr>
        <p:spPr bwMode="auto">
          <a:xfrm>
            <a:off x="228600" y="1371600"/>
            <a:ext cx="2286000" cy="9144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b="1"/>
              <a:t>Gate (Metal)</a:t>
            </a:r>
            <a:endParaRPr lang="en-US" sz="2400" b="1" baseline="-25000"/>
          </a:p>
        </p:txBody>
      </p:sp>
      <p:sp>
        <p:nvSpPr>
          <p:cNvPr id="48199" name="Rectangle 71"/>
          <p:cNvSpPr>
            <a:spLocks noChangeArrowheads="1"/>
          </p:cNvSpPr>
          <p:nvPr/>
        </p:nvSpPr>
        <p:spPr bwMode="auto">
          <a:xfrm>
            <a:off x="3200400" y="2286000"/>
            <a:ext cx="2286000" cy="914400"/>
          </a:xfrm>
          <a:prstGeom prst="rect">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b="1"/>
              <a:t>Al</a:t>
            </a:r>
            <a:r>
              <a:rPr lang="en-US" sz="2400" b="1" baseline="-25000"/>
              <a:t>2</a:t>
            </a:r>
            <a:r>
              <a:rPr lang="en-US" sz="2400" b="1"/>
              <a:t>O</a:t>
            </a:r>
            <a:r>
              <a:rPr lang="en-US" sz="2400" b="1" baseline="-25000"/>
              <a:t>3</a:t>
            </a:r>
          </a:p>
        </p:txBody>
      </p:sp>
      <p:sp>
        <p:nvSpPr>
          <p:cNvPr id="48200" name="Rectangle 72"/>
          <p:cNvSpPr>
            <a:spLocks noChangeArrowheads="1"/>
          </p:cNvSpPr>
          <p:nvPr/>
        </p:nvSpPr>
        <p:spPr bwMode="auto">
          <a:xfrm>
            <a:off x="3200400" y="1371600"/>
            <a:ext cx="2286000" cy="9144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b="1"/>
              <a:t>Gate (Metal)</a:t>
            </a:r>
            <a:endParaRPr lang="en-US" sz="2400" b="1" baseline="-25000"/>
          </a:p>
        </p:txBody>
      </p:sp>
      <p:sp>
        <p:nvSpPr>
          <p:cNvPr id="48201" name="Rectangle 73"/>
          <p:cNvSpPr>
            <a:spLocks noChangeArrowheads="1"/>
          </p:cNvSpPr>
          <p:nvPr/>
        </p:nvSpPr>
        <p:spPr bwMode="auto">
          <a:xfrm>
            <a:off x="6019800" y="2362200"/>
            <a:ext cx="2286000" cy="914400"/>
          </a:xfrm>
          <a:prstGeom prst="rect">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b="1"/>
              <a:t>Al</a:t>
            </a:r>
            <a:r>
              <a:rPr lang="en-US" sz="2400" b="1" baseline="-25000"/>
              <a:t>2</a:t>
            </a:r>
            <a:r>
              <a:rPr lang="en-US" sz="2400" b="1"/>
              <a:t>O</a:t>
            </a:r>
            <a:r>
              <a:rPr lang="en-US" sz="2400" b="1" baseline="-25000"/>
              <a:t>3</a:t>
            </a:r>
          </a:p>
        </p:txBody>
      </p:sp>
      <p:sp>
        <p:nvSpPr>
          <p:cNvPr id="48202" name="Rectangle 74"/>
          <p:cNvSpPr>
            <a:spLocks noChangeArrowheads="1"/>
          </p:cNvSpPr>
          <p:nvPr/>
        </p:nvSpPr>
        <p:spPr bwMode="auto">
          <a:xfrm>
            <a:off x="6019800" y="1447800"/>
            <a:ext cx="2286000" cy="9144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b="1"/>
              <a:t>Gate (Metal)</a:t>
            </a:r>
            <a:endParaRPr lang="en-US" sz="2400" b="1" baseline="-25000"/>
          </a:p>
        </p:txBody>
      </p:sp>
    </p:spTree>
    <p:extLst>
      <p:ext uri="{BB962C8B-B14F-4D97-AF65-F5344CB8AC3E}">
        <p14:creationId xmlns:p14="http://schemas.microsoft.com/office/powerpoint/2010/main" val="1767205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8172"/>
                                        </p:tgtEl>
                                        <p:attrNameLst>
                                          <p:attrName>style.visibility</p:attrName>
                                        </p:attrNameLst>
                                      </p:cBhvr>
                                      <p:to>
                                        <p:strVal val="visible"/>
                                      </p:to>
                                    </p:set>
                                    <p:animEffect transition="in" filter="blinds(horizontal)">
                                      <p:cBhvr>
                                        <p:cTn id="7" dur="500"/>
                                        <p:tgtEl>
                                          <p:spTgt spid="48172"/>
                                        </p:tgtEl>
                                      </p:cBhvr>
                                    </p:animEffect>
                                  </p:childTnLst>
                                </p:cTn>
                              </p:par>
                              <p:par>
                                <p:cTn id="8" presetID="3" presetClass="entr" presetSubtype="10" fill="hold" nodeType="withEffect">
                                  <p:stCondLst>
                                    <p:cond delay="0"/>
                                  </p:stCondLst>
                                  <p:childTnLst>
                                    <p:set>
                                      <p:cBhvr>
                                        <p:cTn id="9" dur="1" fill="hold">
                                          <p:stCondLst>
                                            <p:cond delay="0"/>
                                          </p:stCondLst>
                                        </p:cTn>
                                        <p:tgtEl>
                                          <p:spTgt spid="48146">
                                            <p:txEl>
                                              <p:pRg st="0" end="0"/>
                                            </p:txEl>
                                          </p:spTgt>
                                        </p:tgtEl>
                                        <p:attrNameLst>
                                          <p:attrName>style.visibility</p:attrName>
                                        </p:attrNameLst>
                                      </p:cBhvr>
                                      <p:to>
                                        <p:strVal val="visible"/>
                                      </p:to>
                                    </p:set>
                                    <p:animEffect transition="in" filter="blinds(horizontal)">
                                      <p:cBhvr>
                                        <p:cTn id="10" dur="500"/>
                                        <p:tgtEl>
                                          <p:spTgt spid="48146">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8191"/>
                                        </p:tgtEl>
                                        <p:attrNameLst>
                                          <p:attrName>style.visibility</p:attrName>
                                        </p:attrNameLst>
                                      </p:cBhvr>
                                      <p:to>
                                        <p:strVal val="visible"/>
                                      </p:to>
                                    </p:set>
                                    <p:animEffect transition="in" filter="blinds(horizontal)">
                                      <p:cBhvr>
                                        <p:cTn id="13" dur="500"/>
                                        <p:tgtEl>
                                          <p:spTgt spid="48191"/>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8192"/>
                                        </p:tgtEl>
                                        <p:attrNameLst>
                                          <p:attrName>style.visibility</p:attrName>
                                        </p:attrNameLst>
                                      </p:cBhvr>
                                      <p:to>
                                        <p:strVal val="visible"/>
                                      </p:to>
                                    </p:set>
                                    <p:animEffect transition="in" filter="blinds(horizontal)">
                                      <p:cBhvr>
                                        <p:cTn id="16" dur="500"/>
                                        <p:tgtEl>
                                          <p:spTgt spid="48192"/>
                                        </p:tgtEl>
                                      </p:cBhvr>
                                    </p:animEffect>
                                  </p:childTnLst>
                                </p:cTn>
                              </p:par>
                              <p:par>
                                <p:cTn id="17" presetID="3" presetClass="entr" presetSubtype="10" fill="hold" nodeType="withEffect">
                                  <p:stCondLst>
                                    <p:cond delay="0"/>
                                  </p:stCondLst>
                                  <p:childTnLst>
                                    <p:set>
                                      <p:cBhvr>
                                        <p:cTn id="18" dur="1" fill="hold">
                                          <p:stCondLst>
                                            <p:cond delay="0"/>
                                          </p:stCondLst>
                                        </p:cTn>
                                        <p:tgtEl>
                                          <p:spTgt spid="48173"/>
                                        </p:tgtEl>
                                        <p:attrNameLst>
                                          <p:attrName>style.visibility</p:attrName>
                                        </p:attrNameLst>
                                      </p:cBhvr>
                                      <p:to>
                                        <p:strVal val="visible"/>
                                      </p:to>
                                    </p:set>
                                    <p:animEffect transition="in" filter="blinds(horizontal)">
                                      <p:cBhvr>
                                        <p:cTn id="19" dur="500"/>
                                        <p:tgtEl>
                                          <p:spTgt spid="4817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8174"/>
                                        </p:tgtEl>
                                        <p:attrNameLst>
                                          <p:attrName>style.visibility</p:attrName>
                                        </p:attrNameLst>
                                      </p:cBhvr>
                                      <p:to>
                                        <p:strVal val="visible"/>
                                      </p:to>
                                    </p:set>
                                    <p:animEffect transition="in" filter="blinds(horizontal)">
                                      <p:cBhvr>
                                        <p:cTn id="22" dur="500"/>
                                        <p:tgtEl>
                                          <p:spTgt spid="48174"/>
                                        </p:tgtEl>
                                      </p:cBhvr>
                                    </p:animEffect>
                                  </p:childTnLst>
                                </p:cTn>
                              </p:par>
                              <p:par>
                                <p:cTn id="23" presetID="3" presetClass="entr" presetSubtype="10" fill="hold" nodeType="withEffect">
                                  <p:stCondLst>
                                    <p:cond delay="0"/>
                                  </p:stCondLst>
                                  <p:childTnLst>
                                    <p:set>
                                      <p:cBhvr>
                                        <p:cTn id="24" dur="1" fill="hold">
                                          <p:stCondLst>
                                            <p:cond delay="0"/>
                                          </p:stCondLst>
                                        </p:cTn>
                                        <p:tgtEl>
                                          <p:spTgt spid="48175"/>
                                        </p:tgtEl>
                                        <p:attrNameLst>
                                          <p:attrName>style.visibility</p:attrName>
                                        </p:attrNameLst>
                                      </p:cBhvr>
                                      <p:to>
                                        <p:strVal val="visible"/>
                                      </p:to>
                                    </p:set>
                                    <p:animEffect transition="in" filter="blinds(horizontal)">
                                      <p:cBhvr>
                                        <p:cTn id="25" dur="500"/>
                                        <p:tgtEl>
                                          <p:spTgt spid="4817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8176"/>
                                        </p:tgtEl>
                                        <p:attrNameLst>
                                          <p:attrName>style.visibility</p:attrName>
                                        </p:attrNameLst>
                                      </p:cBhvr>
                                      <p:to>
                                        <p:strVal val="visible"/>
                                      </p:to>
                                    </p:set>
                                    <p:animEffect transition="in" filter="blinds(horizontal)">
                                      <p:cBhvr>
                                        <p:cTn id="28" dur="500"/>
                                        <p:tgtEl>
                                          <p:spTgt spid="4817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48184"/>
                                        </p:tgtEl>
                                        <p:attrNameLst>
                                          <p:attrName>style.visibility</p:attrName>
                                        </p:attrNameLst>
                                      </p:cBhvr>
                                      <p:to>
                                        <p:strVal val="visible"/>
                                      </p:to>
                                    </p:set>
                                    <p:animEffect transition="in" filter="blinds(horizontal)">
                                      <p:cBhvr>
                                        <p:cTn id="33" dur="500"/>
                                        <p:tgtEl>
                                          <p:spTgt spid="48184"/>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48185"/>
                                        </p:tgtEl>
                                        <p:attrNameLst>
                                          <p:attrName>style.visibility</p:attrName>
                                        </p:attrNameLst>
                                      </p:cBhvr>
                                      <p:to>
                                        <p:strVal val="visible"/>
                                      </p:to>
                                    </p:set>
                                    <p:animEffect transition="in" filter="blinds(horizontal)">
                                      <p:cBhvr>
                                        <p:cTn id="36" dur="500"/>
                                        <p:tgtEl>
                                          <p:spTgt spid="48185"/>
                                        </p:tgtEl>
                                      </p:cBhvr>
                                    </p:animEffect>
                                  </p:childTnLst>
                                </p:cTn>
                              </p:par>
                              <p:par>
                                <p:cTn id="37" presetID="3" presetClass="entr" presetSubtype="10" fill="hold" nodeType="withEffect">
                                  <p:stCondLst>
                                    <p:cond delay="0"/>
                                  </p:stCondLst>
                                  <p:childTnLst>
                                    <p:set>
                                      <p:cBhvr>
                                        <p:cTn id="38" dur="1" fill="hold">
                                          <p:stCondLst>
                                            <p:cond delay="0"/>
                                          </p:stCondLst>
                                        </p:cTn>
                                        <p:tgtEl>
                                          <p:spTgt spid="48190"/>
                                        </p:tgtEl>
                                        <p:attrNameLst>
                                          <p:attrName>style.visibility</p:attrName>
                                        </p:attrNameLst>
                                      </p:cBhvr>
                                      <p:to>
                                        <p:strVal val="visible"/>
                                      </p:to>
                                    </p:set>
                                    <p:animEffect transition="in" filter="blinds(horizontal)">
                                      <p:cBhvr>
                                        <p:cTn id="39" dur="500"/>
                                        <p:tgtEl>
                                          <p:spTgt spid="4819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10" fill="hold" nodeType="clickEffect">
                                  <p:stCondLst>
                                    <p:cond delay="0"/>
                                  </p:stCondLst>
                                  <p:childTnLst>
                                    <p:set>
                                      <p:cBhvr>
                                        <p:cTn id="43" dur="1" fill="hold">
                                          <p:stCondLst>
                                            <p:cond delay="0"/>
                                          </p:stCondLst>
                                        </p:cTn>
                                        <p:tgtEl>
                                          <p:spTgt spid="48180"/>
                                        </p:tgtEl>
                                        <p:attrNameLst>
                                          <p:attrName>style.visibility</p:attrName>
                                        </p:attrNameLst>
                                      </p:cBhvr>
                                      <p:to>
                                        <p:strVal val="visible"/>
                                      </p:to>
                                    </p:set>
                                    <p:animEffect transition="in" filter="blinds(horizontal)">
                                      <p:cBhvr>
                                        <p:cTn id="44" dur="500"/>
                                        <p:tgtEl>
                                          <p:spTgt spid="48180"/>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48181"/>
                                        </p:tgtEl>
                                        <p:attrNameLst>
                                          <p:attrName>style.visibility</p:attrName>
                                        </p:attrNameLst>
                                      </p:cBhvr>
                                      <p:to>
                                        <p:strVal val="visible"/>
                                      </p:to>
                                    </p:set>
                                    <p:animEffect transition="in" filter="blinds(horizontal)">
                                      <p:cBhvr>
                                        <p:cTn id="47" dur="500"/>
                                        <p:tgtEl>
                                          <p:spTgt spid="48181"/>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48182"/>
                                        </p:tgtEl>
                                        <p:attrNameLst>
                                          <p:attrName>style.visibility</p:attrName>
                                        </p:attrNameLst>
                                      </p:cBhvr>
                                      <p:to>
                                        <p:strVal val="visible"/>
                                      </p:to>
                                    </p:set>
                                    <p:animEffect transition="in" filter="blinds(horizontal)">
                                      <p:cBhvr>
                                        <p:cTn id="50" dur="500"/>
                                        <p:tgtEl>
                                          <p:spTgt spid="48182"/>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48195"/>
                                        </p:tgtEl>
                                        <p:attrNameLst>
                                          <p:attrName>style.visibility</p:attrName>
                                        </p:attrNameLst>
                                      </p:cBhvr>
                                      <p:to>
                                        <p:strVal val="visible"/>
                                      </p:to>
                                    </p:set>
                                    <p:animEffect transition="in" filter="blinds(horizontal)">
                                      <p:cBhvr>
                                        <p:cTn id="55" dur="500"/>
                                        <p:tgtEl>
                                          <p:spTgt spid="48195"/>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48198"/>
                                        </p:tgtEl>
                                        <p:attrNameLst>
                                          <p:attrName>style.visibility</p:attrName>
                                        </p:attrNameLst>
                                      </p:cBhvr>
                                      <p:to>
                                        <p:strVal val="visible"/>
                                      </p:to>
                                    </p:set>
                                    <p:animEffect transition="in" filter="blinds(horizontal)">
                                      <p:cBhvr>
                                        <p:cTn id="58" dur="500"/>
                                        <p:tgtEl>
                                          <p:spTgt spid="48198"/>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48199"/>
                                        </p:tgtEl>
                                        <p:attrNameLst>
                                          <p:attrName>style.visibility</p:attrName>
                                        </p:attrNameLst>
                                      </p:cBhvr>
                                      <p:to>
                                        <p:strVal val="visible"/>
                                      </p:to>
                                    </p:set>
                                    <p:animEffect transition="in" filter="blinds(horizontal)">
                                      <p:cBhvr>
                                        <p:cTn id="61" dur="500"/>
                                        <p:tgtEl>
                                          <p:spTgt spid="48199"/>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48200"/>
                                        </p:tgtEl>
                                        <p:attrNameLst>
                                          <p:attrName>style.visibility</p:attrName>
                                        </p:attrNameLst>
                                      </p:cBhvr>
                                      <p:to>
                                        <p:strVal val="visible"/>
                                      </p:to>
                                    </p:set>
                                    <p:animEffect transition="in" filter="blinds(horizontal)">
                                      <p:cBhvr>
                                        <p:cTn id="64" dur="500"/>
                                        <p:tgtEl>
                                          <p:spTgt spid="48200"/>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48201"/>
                                        </p:tgtEl>
                                        <p:attrNameLst>
                                          <p:attrName>style.visibility</p:attrName>
                                        </p:attrNameLst>
                                      </p:cBhvr>
                                      <p:to>
                                        <p:strVal val="visible"/>
                                      </p:to>
                                    </p:set>
                                    <p:animEffect transition="in" filter="blinds(horizontal)">
                                      <p:cBhvr>
                                        <p:cTn id="67" dur="500"/>
                                        <p:tgtEl>
                                          <p:spTgt spid="48201"/>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48202"/>
                                        </p:tgtEl>
                                        <p:attrNameLst>
                                          <p:attrName>style.visibility</p:attrName>
                                        </p:attrNameLst>
                                      </p:cBhvr>
                                      <p:to>
                                        <p:strVal val="visible"/>
                                      </p:to>
                                    </p:set>
                                    <p:animEffect transition="in" filter="blinds(horizontal)">
                                      <p:cBhvr>
                                        <p:cTn id="70" dur="500"/>
                                        <p:tgtEl>
                                          <p:spTgt spid="4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74" grpId="0"/>
      <p:bldP spid="48176" grpId="0"/>
      <p:bldP spid="48181" grpId="0" animBg="1"/>
      <p:bldP spid="48182" grpId="0"/>
      <p:bldP spid="48184" grpId="0" animBg="1"/>
      <p:bldP spid="48185" grpId="0"/>
      <p:bldP spid="48191" grpId="0" animBg="1"/>
      <p:bldP spid="48192" grpId="0"/>
      <p:bldP spid="48195" grpId="0" animBg="1"/>
      <p:bldP spid="48198" grpId="0" animBg="1"/>
      <p:bldP spid="48199" grpId="0" animBg="1"/>
      <p:bldP spid="48200" grpId="0" animBg="1"/>
      <p:bldP spid="48201" grpId="0" animBg="1"/>
      <p:bldP spid="4820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4"/>
          <p:cNvGraphicFramePr>
            <a:graphicFrameLocks/>
          </p:cNvGraphicFramePr>
          <p:nvPr>
            <p:extLst>
              <p:ext uri="{D42A27DB-BD31-4B8C-83A1-F6EECF244321}">
                <p14:modId xmlns:p14="http://schemas.microsoft.com/office/powerpoint/2010/main" val="2615170987"/>
              </p:ext>
            </p:extLst>
          </p:nvPr>
        </p:nvGraphicFramePr>
        <p:xfrm>
          <a:off x="5981700" y="1295400"/>
          <a:ext cx="3162300" cy="3043238"/>
        </p:xfrm>
        <a:graphic>
          <a:graphicData uri="http://schemas.openxmlformats.org/presentationml/2006/ole">
            <mc:AlternateContent xmlns:mc="http://schemas.openxmlformats.org/markup-compatibility/2006">
              <mc:Choice xmlns:v="urn:schemas-microsoft-com:vml" Requires="v">
                <p:oleObj spid="_x0000_s87102" name="Graph" r:id="rId4" imgW="3872160" imgH="2985120" progId="Origin50.Graph">
                  <p:embed/>
                </p:oleObj>
              </mc:Choice>
              <mc:Fallback>
                <p:oleObj name="Graph" r:id="rId4" imgW="3872160" imgH="2985120" progId="Origin50.Graph">
                  <p:embed/>
                  <p:pic>
                    <p:nvPicPr>
                      <p:cNvPr id="0" name=""/>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1700" y="1295400"/>
                        <a:ext cx="3162300" cy="3043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5"/>
          <p:cNvGraphicFramePr>
            <a:graphicFrameLocks/>
          </p:cNvGraphicFramePr>
          <p:nvPr>
            <p:extLst>
              <p:ext uri="{D42A27DB-BD31-4B8C-83A1-F6EECF244321}">
                <p14:modId xmlns:p14="http://schemas.microsoft.com/office/powerpoint/2010/main" val="3011210535"/>
              </p:ext>
            </p:extLst>
          </p:nvPr>
        </p:nvGraphicFramePr>
        <p:xfrm>
          <a:off x="2971800" y="1295400"/>
          <a:ext cx="3276600" cy="3043238"/>
        </p:xfrm>
        <a:graphic>
          <a:graphicData uri="http://schemas.openxmlformats.org/presentationml/2006/ole">
            <mc:AlternateContent xmlns:mc="http://schemas.openxmlformats.org/markup-compatibility/2006">
              <mc:Choice xmlns:v="urn:schemas-microsoft-com:vml" Requires="v">
                <p:oleObj spid="_x0000_s87103" name="Graph" r:id="rId6" imgW="3872160" imgH="2985120" progId="Origin50.Graph">
                  <p:embed/>
                </p:oleObj>
              </mc:Choice>
              <mc:Fallback>
                <p:oleObj name="Graph" r:id="rId6" imgW="3872160" imgH="2985120" progId="Origin50.Graph">
                  <p:embed/>
                  <p:pic>
                    <p:nvPicPr>
                      <p:cNvPr id="0" name=""/>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1295400"/>
                        <a:ext cx="3276600" cy="3043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2" name="Object 6"/>
          <p:cNvGraphicFramePr>
            <a:graphicFrameLocks/>
          </p:cNvGraphicFramePr>
          <p:nvPr>
            <p:extLst>
              <p:ext uri="{D42A27DB-BD31-4B8C-83A1-F6EECF244321}">
                <p14:modId xmlns:p14="http://schemas.microsoft.com/office/powerpoint/2010/main" val="833631446"/>
              </p:ext>
            </p:extLst>
          </p:nvPr>
        </p:nvGraphicFramePr>
        <p:xfrm>
          <a:off x="-304800" y="1295400"/>
          <a:ext cx="3733800" cy="3048000"/>
        </p:xfrm>
        <a:graphic>
          <a:graphicData uri="http://schemas.openxmlformats.org/presentationml/2006/ole">
            <mc:AlternateContent xmlns:mc="http://schemas.openxmlformats.org/markup-compatibility/2006">
              <mc:Choice xmlns:v="urn:schemas-microsoft-com:vml" Requires="v">
                <p:oleObj spid="_x0000_s87104" name="Graph" r:id="rId8" imgW="3872160" imgH="2985120" progId="Origin50.Graph">
                  <p:embed/>
                </p:oleObj>
              </mc:Choice>
              <mc:Fallback>
                <p:oleObj name="Graph" r:id="rId8" imgW="3872160" imgH="2985120" progId="Origin50.Graph">
                  <p:embed/>
                  <p:pic>
                    <p:nvPicPr>
                      <p:cNvPr id="0" name=""/>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1295400"/>
                        <a:ext cx="3733800" cy="3048000"/>
                      </a:xfrm>
                      <a:prstGeom prst="rect">
                        <a:avLst/>
                      </a:prstGeom>
                      <a:noFill/>
                      <a:extLst>
                        <a:ext uri="{909E8E84-426E-40DD-AFC4-6F175D3DCCD1}">
                          <a14:hiddenFill xmlns:a14="http://schemas.microsoft.com/office/drawing/2010/main">
                            <a:solidFill>
                              <a:srgbClr val="BBE0E3"/>
                            </a:solidFill>
                          </a14:hiddenFill>
                        </a:ext>
                      </a:extLst>
                    </p:spPr>
                  </p:pic>
                </p:oleObj>
              </mc:Fallback>
            </mc:AlternateContent>
          </a:graphicData>
        </a:graphic>
      </p:graphicFrame>
      <p:sp>
        <p:nvSpPr>
          <p:cNvPr id="2054" name="TextBox 10"/>
          <p:cNvSpPr txBox="1">
            <a:spLocks noChangeArrowheads="1"/>
          </p:cNvSpPr>
          <p:nvPr/>
        </p:nvSpPr>
        <p:spPr bwMode="auto">
          <a:xfrm>
            <a:off x="3733800" y="4114800"/>
            <a:ext cx="1457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altLang="zh-TW" sz="2800" b="1" dirty="0">
                <a:solidFill>
                  <a:srgbClr val="FF0000"/>
                </a:solidFill>
                <a:latin typeface="Calibri" charset="0"/>
                <a:ea typeface="PMingLiU" charset="0"/>
                <a:cs typeface="PMingLiU" charset="0"/>
              </a:rPr>
              <a:t>X 85,000</a:t>
            </a:r>
          </a:p>
        </p:txBody>
      </p:sp>
      <p:cxnSp>
        <p:nvCxnSpPr>
          <p:cNvPr id="11" name="直線單箭頭接點 10"/>
          <p:cNvCxnSpPr>
            <a:cxnSpLocks noChangeShapeType="1"/>
          </p:cNvCxnSpPr>
          <p:nvPr/>
        </p:nvCxnSpPr>
        <p:spPr bwMode="auto">
          <a:xfrm flipH="1">
            <a:off x="1600200" y="4648200"/>
            <a:ext cx="6629400" cy="0"/>
          </a:xfrm>
          <a:prstGeom prst="straightConnector1">
            <a:avLst/>
          </a:prstGeom>
          <a:noFill/>
          <a:ln w="76200">
            <a:solidFill>
              <a:srgbClr val="3399FF"/>
            </a:solidFill>
            <a:round/>
            <a:headEnd/>
            <a:tailEnd type="arrow" w="med" len="med"/>
          </a:ln>
          <a:extLst>
            <a:ext uri="{909E8E84-426E-40DD-AFC4-6F175D3DCCD1}">
              <a14:hiddenFill xmlns:a14="http://schemas.microsoft.com/office/drawing/2010/main">
                <a:noFill/>
              </a14:hiddenFill>
            </a:ext>
          </a:extLst>
        </p:spPr>
      </p:cxnSp>
      <p:sp>
        <p:nvSpPr>
          <p:cNvPr id="10" name="Rectangle 2"/>
          <p:cNvSpPr txBox="1">
            <a:spLocks noChangeArrowheads="1"/>
          </p:cNvSpPr>
          <p:nvPr/>
        </p:nvSpPr>
        <p:spPr bwMode="auto">
          <a:xfrm>
            <a:off x="762000" y="533400"/>
            <a:ext cx="8382000" cy="838200"/>
          </a:xfrm>
          <a:prstGeom prst="rect">
            <a:avLst/>
          </a:prstGeom>
          <a:noFill/>
          <a:ln w="9525">
            <a:noFill/>
            <a:miter lim="800000"/>
            <a:headEnd/>
            <a:tailEnd/>
          </a:ln>
        </p:spPr>
        <p:txBody>
          <a:bodyPr anchor="ct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r"/>
            <a:r>
              <a:rPr lang="en-US" altLang="zh-CN" sz="2800" dirty="0">
                <a:solidFill>
                  <a:srgbClr val="DCDCDC"/>
                </a:solidFill>
                <a:ea typeface="SimSun" charset="0"/>
              </a:rPr>
              <a:t>Key Result</a:t>
            </a:r>
          </a:p>
        </p:txBody>
      </p:sp>
      <p:sp>
        <p:nvSpPr>
          <p:cNvPr id="2059" name="Text Box 11"/>
          <p:cNvSpPr txBox="1">
            <a:spLocks noChangeArrowheads="1"/>
          </p:cNvSpPr>
          <p:nvPr/>
        </p:nvSpPr>
        <p:spPr bwMode="auto">
          <a:xfrm>
            <a:off x="3086100" y="6583363"/>
            <a:ext cx="2971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200" i="1" dirty="0"/>
              <a:t>Figures courtesy of Min Xu</a:t>
            </a:r>
          </a:p>
        </p:txBody>
      </p:sp>
      <p:sp>
        <p:nvSpPr>
          <p:cNvPr id="2060" name="Text Box 12"/>
          <p:cNvSpPr txBox="1">
            <a:spLocks noChangeArrowheads="1"/>
          </p:cNvSpPr>
          <p:nvPr/>
        </p:nvSpPr>
        <p:spPr bwMode="auto">
          <a:xfrm>
            <a:off x="114300" y="4800600"/>
            <a:ext cx="8915400" cy="4572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400" b="1" dirty="0"/>
              <a:t>I = </a:t>
            </a:r>
            <a:r>
              <a:rPr lang="en-US" sz="2400" b="1" dirty="0" err="1"/>
              <a:t>Q.v</a:t>
            </a:r>
            <a:r>
              <a:rPr lang="en-US" sz="2400" b="1" dirty="0"/>
              <a:t>   Q ~ (</a:t>
            </a:r>
            <a:r>
              <a:rPr lang="en-US" sz="2400" b="1" dirty="0" err="1"/>
              <a:t>m</a:t>
            </a:r>
            <a:r>
              <a:rPr lang="en-US" sz="2400" b="1" baseline="-25000" dirty="0" err="1"/>
              <a:t>eff</a:t>
            </a:r>
            <a:r>
              <a:rPr lang="en-US" sz="2400" b="1" dirty="0"/>
              <a:t>)</a:t>
            </a:r>
            <a:r>
              <a:rPr lang="en-US" sz="2400" b="1" baseline="30000" dirty="0"/>
              <a:t>3/2</a:t>
            </a:r>
            <a:r>
              <a:rPr lang="en-US" sz="2400" b="1" dirty="0"/>
              <a:t>, v ~ 1/</a:t>
            </a:r>
            <a:r>
              <a:rPr lang="en-US" sz="2400" b="1" dirty="0" err="1"/>
              <a:t>m</a:t>
            </a:r>
            <a:r>
              <a:rPr lang="en-US" sz="2400" b="1" baseline="-25000" dirty="0" err="1"/>
              <a:t>eff</a:t>
            </a:r>
            <a:r>
              <a:rPr lang="en-US" sz="2400" b="1" dirty="0"/>
              <a:t>  , </a:t>
            </a:r>
            <a:r>
              <a:rPr lang="en-US" sz="2400" b="1" dirty="0" err="1"/>
              <a:t>m</a:t>
            </a:r>
            <a:r>
              <a:rPr lang="en-US" sz="2400" b="1" baseline="-25000" dirty="0" err="1"/>
              <a:t>eff</a:t>
            </a:r>
            <a:r>
              <a:rPr lang="en-US" sz="2400" b="1" dirty="0"/>
              <a:t> – Isotropic for GaAs</a:t>
            </a:r>
          </a:p>
        </p:txBody>
      </p:sp>
      <p:sp>
        <p:nvSpPr>
          <p:cNvPr id="2061" name="Rectangle 13"/>
          <p:cNvSpPr>
            <a:spLocks noChangeArrowheads="1"/>
          </p:cNvSpPr>
          <p:nvPr/>
        </p:nvSpPr>
        <p:spPr bwMode="auto">
          <a:xfrm>
            <a:off x="114300" y="5638800"/>
            <a:ext cx="8915400" cy="685800"/>
          </a:xfrm>
          <a:prstGeom prst="rect">
            <a:avLst/>
          </a:prstGeom>
          <a:solidFill>
            <a:srgbClr val="FF0000">
              <a:alpha val="60001"/>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2400" b="1" dirty="0"/>
              <a:t>Additionally, (111)B showed ~ zero current </a:t>
            </a:r>
            <a:r>
              <a:rPr lang="en-US" sz="2400" b="1" dirty="0" smtClean="0">
                <a:sym typeface="Wingdings" charset="0"/>
              </a:rPr>
              <a:t> FLP not an intrinsic property</a:t>
            </a:r>
            <a:endParaRPr lang="en-US" sz="2400" b="1" dirty="0"/>
          </a:p>
        </p:txBody>
      </p:sp>
    </p:spTree>
    <p:extLst>
      <p:ext uri="{BB962C8B-B14F-4D97-AF65-F5344CB8AC3E}">
        <p14:creationId xmlns:p14="http://schemas.microsoft.com/office/powerpoint/2010/main" val="4244691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500"/>
                                        <p:tgtEl>
                                          <p:spTgt spid="205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05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2051"/>
                                        </p:tgtEl>
                                        <p:attrNameLst>
                                          <p:attrName>style.visibility</p:attrName>
                                        </p:attrNameLst>
                                      </p:cBhvr>
                                      <p:to>
                                        <p:strVal val="visible"/>
                                      </p:to>
                                    </p:set>
                                    <p:animEffect transition="in" filter="blinds(horizontal)">
                                      <p:cBhvr>
                                        <p:cTn id="14" dur="500"/>
                                        <p:tgtEl>
                                          <p:spTgt spid="2051"/>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blinds(horizontal)">
                                      <p:cBhvr>
                                        <p:cTn id="19" dur="500"/>
                                        <p:tgtEl>
                                          <p:spTgt spid="2052"/>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054"/>
                                        </p:tgtEl>
                                        <p:attrNameLst>
                                          <p:attrName>style.visibility</p:attrName>
                                        </p:attrNameLst>
                                      </p:cBhvr>
                                      <p:to>
                                        <p:strVal val="visible"/>
                                      </p:to>
                                    </p:set>
                                    <p:animEffect transition="in" filter="blinds(horizontal)">
                                      <p:cBhvr>
                                        <p:cTn id="24" dur="500"/>
                                        <p:tgtEl>
                                          <p:spTgt spid="2054"/>
                                        </p:tgtEl>
                                      </p:cBhvr>
                                    </p:animEffect>
                                  </p:childTnLst>
                                </p:cTn>
                              </p:par>
                              <p:par>
                                <p:cTn id="25" presetID="3" presetClass="entr" presetSubtype="1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060"/>
                                        </p:tgtEl>
                                        <p:attrNameLst>
                                          <p:attrName>style.visibility</p:attrName>
                                        </p:attrNameLst>
                                      </p:cBhvr>
                                      <p:to>
                                        <p:strVal val="visible"/>
                                      </p:to>
                                    </p:set>
                                    <p:animEffect transition="in" filter="blinds(horizontal)">
                                      <p:cBhvr>
                                        <p:cTn id="32" dur="500"/>
                                        <p:tgtEl>
                                          <p:spTgt spid="206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061"/>
                                        </p:tgtEl>
                                        <p:attrNameLst>
                                          <p:attrName>style.visibility</p:attrName>
                                        </p:attrNameLst>
                                      </p:cBhvr>
                                      <p:to>
                                        <p:strVal val="visible"/>
                                      </p:to>
                                    </p:set>
                                    <p:animEffect transition="in" filter="blinds(horizontal)">
                                      <p:cBhvr>
                                        <p:cTn id="37" dur="500"/>
                                        <p:tgtEl>
                                          <p:spTgt spid="2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p:bldP spid="2059" grpId="0"/>
      <p:bldP spid="2060" grpId="0" animBg="1"/>
      <p:bldP spid="20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1514" y="152400"/>
            <a:ext cx="6837374" cy="520700"/>
          </a:xfrm>
        </p:spPr>
        <p:txBody>
          <a:bodyPr/>
          <a:lstStyle/>
          <a:p>
            <a:r>
              <a:rPr lang="en-US" dirty="0"/>
              <a:t>How is power dissipation related to material interfaces?</a:t>
            </a:r>
          </a:p>
        </p:txBody>
      </p:sp>
      <p:grpSp>
        <p:nvGrpSpPr>
          <p:cNvPr id="3" name="Group 2"/>
          <p:cNvGrpSpPr/>
          <p:nvPr/>
        </p:nvGrpSpPr>
        <p:grpSpPr>
          <a:xfrm>
            <a:off x="190176" y="4159377"/>
            <a:ext cx="8502528" cy="2811850"/>
            <a:chOff x="4108345" y="2461625"/>
            <a:chExt cx="10556718" cy="3478589"/>
          </a:xfrm>
        </p:grpSpPr>
        <p:sp>
          <p:nvSpPr>
            <p:cNvPr id="4" name="Slide Number Placeholder 2"/>
            <p:cNvSpPr txBox="1">
              <a:spLocks/>
            </p:cNvSpPr>
            <p:nvPr/>
          </p:nvSpPr>
          <p:spPr>
            <a:xfrm>
              <a:off x="14184683" y="5151236"/>
              <a:ext cx="480380" cy="24447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56C026-86B1-4591-95D2-66DC0082D902}" type="slidenum">
                <a:rPr lang="en-US" altLang="ko-KR" smtClean="0"/>
                <a:pPr>
                  <a:defRPr/>
                </a:pPr>
                <a:t>6</a:t>
              </a:fld>
              <a:endParaRPr lang="en-US" altLang="ko-KR" dirty="0"/>
            </a:p>
          </p:txBody>
        </p:sp>
        <p:cxnSp>
          <p:nvCxnSpPr>
            <p:cNvPr id="5" name="Straight Connector 4"/>
            <p:cNvCxnSpPr/>
            <p:nvPr/>
          </p:nvCxnSpPr>
          <p:spPr>
            <a:xfrm>
              <a:off x="6647151" y="3425740"/>
              <a:ext cx="0" cy="45720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6406961" y="3882940"/>
              <a:ext cx="48038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6406961" y="4111540"/>
              <a:ext cx="48038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647151" y="4137806"/>
              <a:ext cx="0" cy="45720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6668425" y="4353013"/>
              <a:ext cx="2497288" cy="265040"/>
              <a:chOff x="5253990" y="6248400"/>
              <a:chExt cx="2772918" cy="265040"/>
            </a:xfrm>
          </p:grpSpPr>
          <p:cxnSp>
            <p:nvCxnSpPr>
              <p:cNvPr id="83" name="Straight Connector 82"/>
              <p:cNvCxnSpPr/>
              <p:nvPr/>
            </p:nvCxnSpPr>
            <p:spPr>
              <a:xfrm flipV="1">
                <a:off x="6019800" y="6248400"/>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6232398" y="6248400"/>
                <a:ext cx="228600" cy="249238"/>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V="1">
                <a:off x="6427470" y="6255313"/>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H="1" flipV="1">
                <a:off x="6656070" y="6262924"/>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H="1" flipV="1">
                <a:off x="7036308" y="6278726"/>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6819900" y="6260711"/>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7226808" y="6501521"/>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5253990" y="6493424"/>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4108345" y="4334554"/>
              <a:ext cx="2497288" cy="265040"/>
              <a:chOff x="5253990" y="6248400"/>
              <a:chExt cx="2772918" cy="265040"/>
            </a:xfrm>
          </p:grpSpPr>
          <p:cxnSp>
            <p:nvCxnSpPr>
              <p:cNvPr id="75" name="Straight Connector 74"/>
              <p:cNvCxnSpPr/>
              <p:nvPr/>
            </p:nvCxnSpPr>
            <p:spPr>
              <a:xfrm flipV="1">
                <a:off x="6019800" y="6248400"/>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6232398" y="6248400"/>
                <a:ext cx="228600" cy="249238"/>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6427470" y="6255313"/>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H="1" flipV="1">
                <a:off x="6656070" y="6262924"/>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H="1" flipV="1">
                <a:off x="7036308" y="6278726"/>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V="1">
                <a:off x="6819900" y="6260711"/>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7226808" y="6501521"/>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5253990" y="6493424"/>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1" name="Flowchart: Connector 10"/>
            <p:cNvSpPr/>
            <p:nvPr/>
          </p:nvSpPr>
          <p:spPr>
            <a:xfrm>
              <a:off x="6557766" y="3197140"/>
              <a:ext cx="178770" cy="228600"/>
            </a:xfrm>
            <a:prstGeom prst="flowChartConnector">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lowchart: Connector 11"/>
            <p:cNvSpPr/>
            <p:nvPr/>
          </p:nvSpPr>
          <p:spPr>
            <a:xfrm>
              <a:off x="5991972" y="4469492"/>
              <a:ext cx="178770" cy="228600"/>
            </a:xfrm>
            <a:prstGeom prst="flowChartConnector">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p:cNvSpPr/>
            <p:nvPr/>
          </p:nvSpPr>
          <p:spPr>
            <a:xfrm>
              <a:off x="7005205" y="4465278"/>
              <a:ext cx="178770" cy="228600"/>
            </a:xfrm>
            <a:prstGeom prst="flowChartConnector">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439567" y="2726665"/>
              <a:ext cx="453599" cy="584775"/>
            </a:xfrm>
            <a:prstGeom prst="rect">
              <a:avLst/>
            </a:prstGeom>
            <a:noFill/>
          </p:spPr>
          <p:txBody>
            <a:bodyPr wrap="none" lIns="91440" tIns="45720" rIns="91440" bIns="45720">
              <a:spAutoFit/>
            </a:bodyPr>
            <a:lstStyle/>
            <a:p>
              <a:pPr algn="ctr"/>
              <a:r>
                <a:rPr lang="en-US" sz="3200" b="1" cap="all" spc="0"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G</a:t>
              </a:r>
              <a:endParaRPr lang="en-US" sz="3200" b="1" cap="all" spc="0"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endParaRPr>
            </a:p>
          </p:txBody>
        </p:sp>
        <p:sp>
          <p:nvSpPr>
            <p:cNvPr id="15" name="Rectangle 14"/>
            <p:cNvSpPr/>
            <p:nvPr/>
          </p:nvSpPr>
          <p:spPr>
            <a:xfrm>
              <a:off x="6077613" y="4004302"/>
              <a:ext cx="413178" cy="584776"/>
            </a:xfrm>
            <a:prstGeom prst="rect">
              <a:avLst/>
            </a:prstGeom>
            <a:noFill/>
          </p:spPr>
          <p:txBody>
            <a:bodyPr wrap="none" lIns="91440" tIns="45720" rIns="91440" bIns="45720">
              <a:spAutoFit/>
            </a:bodyPr>
            <a:lstStyle/>
            <a:p>
              <a:pPr algn="ctr"/>
              <a:r>
                <a:rPr lang="en-US" sz="3200" b="1" cap="all" spc="0"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S</a:t>
              </a:r>
              <a:endParaRPr lang="en-US" sz="3200" b="1" cap="all" spc="0"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endParaRPr>
            </a:p>
          </p:txBody>
        </p:sp>
        <p:sp>
          <p:nvSpPr>
            <p:cNvPr id="16" name="Rectangle 15"/>
            <p:cNvSpPr/>
            <p:nvPr/>
          </p:nvSpPr>
          <p:spPr>
            <a:xfrm>
              <a:off x="6713916" y="4006991"/>
              <a:ext cx="433388" cy="584776"/>
            </a:xfrm>
            <a:prstGeom prst="rect">
              <a:avLst/>
            </a:prstGeom>
            <a:noFill/>
          </p:spPr>
          <p:txBody>
            <a:bodyPr wrap="none" lIns="91440" tIns="45720" rIns="91440" bIns="45720">
              <a:spAutoFit/>
            </a:bodyPr>
            <a:lstStyle/>
            <a:p>
              <a:pPr algn="ctr"/>
              <a:r>
                <a:rPr lang="en-US" sz="3200" b="1" cap="all"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D</a:t>
              </a:r>
              <a:endParaRPr lang="en-US" sz="3200" b="1" cap="all" spc="0"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endParaRPr>
            </a:p>
          </p:txBody>
        </p:sp>
        <p:sp>
          <p:nvSpPr>
            <p:cNvPr id="17" name="Freeform 16"/>
            <p:cNvSpPr/>
            <p:nvPr/>
          </p:nvSpPr>
          <p:spPr>
            <a:xfrm>
              <a:off x="6666366" y="3532420"/>
              <a:ext cx="581946" cy="256032"/>
            </a:xfrm>
            <a:custGeom>
              <a:avLst/>
              <a:gdLst>
                <a:gd name="connsiteX0" fmla="*/ 0 w 646176"/>
                <a:gd name="connsiteY0" fmla="*/ 0 h 256032"/>
                <a:gd name="connsiteX1" fmla="*/ 390144 w 646176"/>
                <a:gd name="connsiteY1" fmla="*/ 48768 h 256032"/>
                <a:gd name="connsiteX2" fmla="*/ 646176 w 646176"/>
                <a:gd name="connsiteY2" fmla="*/ 256032 h 256032"/>
              </a:gdLst>
              <a:ahLst/>
              <a:cxnLst>
                <a:cxn ang="0">
                  <a:pos x="connsiteX0" y="connsiteY0"/>
                </a:cxn>
                <a:cxn ang="0">
                  <a:pos x="connsiteX1" y="connsiteY1"/>
                </a:cxn>
                <a:cxn ang="0">
                  <a:pos x="connsiteX2" y="connsiteY2"/>
                </a:cxn>
              </a:cxnLst>
              <a:rect l="l" t="t" r="r" b="b"/>
              <a:pathLst>
                <a:path w="646176" h="256032">
                  <a:moveTo>
                    <a:pt x="0" y="0"/>
                  </a:moveTo>
                  <a:cubicBezTo>
                    <a:pt x="141224" y="3048"/>
                    <a:pt x="282448" y="6096"/>
                    <a:pt x="390144" y="48768"/>
                  </a:cubicBezTo>
                  <a:cubicBezTo>
                    <a:pt x="497840" y="91440"/>
                    <a:pt x="646176" y="256032"/>
                    <a:pt x="646176" y="256032"/>
                  </a:cubicBezTo>
                </a:path>
              </a:pathLst>
            </a:custGeom>
            <a:ln w="444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8" name="Straight Connector 17"/>
            <p:cNvCxnSpPr/>
            <p:nvPr/>
          </p:nvCxnSpPr>
          <p:spPr>
            <a:xfrm flipV="1">
              <a:off x="7016357" y="3660436"/>
              <a:ext cx="444694" cy="23774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7183975" y="3898180"/>
              <a:ext cx="380015" cy="21336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Freeform 19"/>
            <p:cNvSpPr/>
            <p:nvPr/>
          </p:nvSpPr>
          <p:spPr>
            <a:xfrm>
              <a:off x="7303213" y="4032292"/>
              <a:ext cx="125276" cy="524256"/>
            </a:xfrm>
            <a:custGeom>
              <a:avLst/>
              <a:gdLst>
                <a:gd name="connsiteX0" fmla="*/ 97536 w 139103"/>
                <a:gd name="connsiteY0" fmla="*/ 0 h 524256"/>
                <a:gd name="connsiteX1" fmla="*/ 134112 w 139103"/>
                <a:gd name="connsiteY1" fmla="*/ 207264 h 524256"/>
                <a:gd name="connsiteX2" fmla="*/ 0 w 139103"/>
                <a:gd name="connsiteY2" fmla="*/ 524256 h 524256"/>
              </a:gdLst>
              <a:ahLst/>
              <a:cxnLst>
                <a:cxn ang="0">
                  <a:pos x="connsiteX0" y="connsiteY0"/>
                </a:cxn>
                <a:cxn ang="0">
                  <a:pos x="connsiteX1" y="connsiteY1"/>
                </a:cxn>
                <a:cxn ang="0">
                  <a:pos x="connsiteX2" y="connsiteY2"/>
                </a:cxn>
              </a:cxnLst>
              <a:rect l="l" t="t" r="r" b="b"/>
              <a:pathLst>
                <a:path w="139103" h="524256">
                  <a:moveTo>
                    <a:pt x="97536" y="0"/>
                  </a:moveTo>
                  <a:cubicBezTo>
                    <a:pt x="123952" y="59944"/>
                    <a:pt x="150368" y="119888"/>
                    <a:pt x="134112" y="207264"/>
                  </a:cubicBezTo>
                  <a:cubicBezTo>
                    <a:pt x="117856" y="294640"/>
                    <a:pt x="58928" y="409448"/>
                    <a:pt x="0" y="524256"/>
                  </a:cubicBezTo>
                </a:path>
              </a:pathLst>
            </a:custGeom>
            <a:ln w="444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 name="Straight Connector 20"/>
            <p:cNvCxnSpPr/>
            <p:nvPr/>
          </p:nvCxnSpPr>
          <p:spPr>
            <a:xfrm>
              <a:off x="6091652" y="4618053"/>
              <a:ext cx="0" cy="45720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851462" y="5075253"/>
              <a:ext cx="48038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851462" y="5303853"/>
              <a:ext cx="48038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6091652" y="5330119"/>
              <a:ext cx="0" cy="45720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094590" y="4587675"/>
              <a:ext cx="0" cy="45720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854400" y="5044875"/>
              <a:ext cx="48038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854400" y="5273475"/>
              <a:ext cx="48038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094590" y="5299741"/>
              <a:ext cx="0" cy="45720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Freeform 28"/>
            <p:cNvSpPr/>
            <p:nvPr/>
          </p:nvSpPr>
          <p:spPr>
            <a:xfrm rot="18899092">
              <a:off x="5995306" y="3570554"/>
              <a:ext cx="646176" cy="230582"/>
            </a:xfrm>
            <a:custGeom>
              <a:avLst/>
              <a:gdLst>
                <a:gd name="connsiteX0" fmla="*/ 0 w 646176"/>
                <a:gd name="connsiteY0" fmla="*/ 0 h 256032"/>
                <a:gd name="connsiteX1" fmla="*/ 390144 w 646176"/>
                <a:gd name="connsiteY1" fmla="*/ 48768 h 256032"/>
                <a:gd name="connsiteX2" fmla="*/ 646176 w 646176"/>
                <a:gd name="connsiteY2" fmla="*/ 256032 h 256032"/>
              </a:gdLst>
              <a:ahLst/>
              <a:cxnLst>
                <a:cxn ang="0">
                  <a:pos x="connsiteX0" y="connsiteY0"/>
                </a:cxn>
                <a:cxn ang="0">
                  <a:pos x="connsiteX1" y="connsiteY1"/>
                </a:cxn>
                <a:cxn ang="0">
                  <a:pos x="connsiteX2" y="connsiteY2"/>
                </a:cxn>
              </a:cxnLst>
              <a:rect l="l" t="t" r="r" b="b"/>
              <a:pathLst>
                <a:path w="646176" h="256032">
                  <a:moveTo>
                    <a:pt x="0" y="0"/>
                  </a:moveTo>
                  <a:cubicBezTo>
                    <a:pt x="141224" y="3048"/>
                    <a:pt x="282448" y="6096"/>
                    <a:pt x="390144" y="48768"/>
                  </a:cubicBezTo>
                  <a:cubicBezTo>
                    <a:pt x="497840" y="91440"/>
                    <a:pt x="646176" y="256032"/>
                    <a:pt x="646176" y="256032"/>
                  </a:cubicBezTo>
                </a:path>
              </a:pathLst>
            </a:custGeom>
            <a:ln w="444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0" name="Straight Connector 29"/>
            <p:cNvCxnSpPr/>
            <p:nvPr/>
          </p:nvCxnSpPr>
          <p:spPr>
            <a:xfrm flipH="1" flipV="1">
              <a:off x="5851462" y="3698631"/>
              <a:ext cx="398715" cy="280416"/>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flipV="1">
              <a:off x="5746317" y="3864652"/>
              <a:ext cx="398715" cy="280416"/>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sp>
          <p:nvSpPr>
            <p:cNvPr id="32" name="Freeform 31"/>
            <p:cNvSpPr/>
            <p:nvPr/>
          </p:nvSpPr>
          <p:spPr>
            <a:xfrm>
              <a:off x="5820855" y="4007908"/>
              <a:ext cx="120824" cy="560832"/>
            </a:xfrm>
            <a:custGeom>
              <a:avLst/>
              <a:gdLst>
                <a:gd name="connsiteX0" fmla="*/ 121968 w 134160"/>
                <a:gd name="connsiteY0" fmla="*/ 0 h 560832"/>
                <a:gd name="connsiteX1" fmla="*/ 48 w 134160"/>
                <a:gd name="connsiteY1" fmla="*/ 195072 h 560832"/>
                <a:gd name="connsiteX2" fmla="*/ 134160 w 134160"/>
                <a:gd name="connsiteY2" fmla="*/ 560832 h 560832"/>
              </a:gdLst>
              <a:ahLst/>
              <a:cxnLst>
                <a:cxn ang="0">
                  <a:pos x="connsiteX0" y="connsiteY0"/>
                </a:cxn>
                <a:cxn ang="0">
                  <a:pos x="connsiteX1" y="connsiteY1"/>
                </a:cxn>
                <a:cxn ang="0">
                  <a:pos x="connsiteX2" y="connsiteY2"/>
                </a:cxn>
              </a:cxnLst>
              <a:rect l="l" t="t" r="r" b="b"/>
              <a:pathLst>
                <a:path w="134160" h="560832">
                  <a:moveTo>
                    <a:pt x="121968" y="0"/>
                  </a:moveTo>
                  <a:cubicBezTo>
                    <a:pt x="59992" y="50800"/>
                    <a:pt x="-1984" y="101600"/>
                    <a:pt x="48" y="195072"/>
                  </a:cubicBezTo>
                  <a:cubicBezTo>
                    <a:pt x="2080" y="288544"/>
                    <a:pt x="68120" y="424688"/>
                    <a:pt x="134160" y="560832"/>
                  </a:cubicBezTo>
                </a:path>
              </a:pathLst>
            </a:custGeom>
            <a:ln w="444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3" name="Straight Connector 32"/>
            <p:cNvCxnSpPr/>
            <p:nvPr/>
          </p:nvCxnSpPr>
          <p:spPr>
            <a:xfrm>
              <a:off x="5913254" y="5756941"/>
              <a:ext cx="360479"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962908" y="5836582"/>
              <a:ext cx="257488"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999717" y="5921989"/>
              <a:ext cx="18387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6916192" y="5775166"/>
              <a:ext cx="360479"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965845" y="5854807"/>
              <a:ext cx="257488"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7002655" y="5940214"/>
              <a:ext cx="18387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39" name="Group 38"/>
            <p:cNvGrpSpPr/>
            <p:nvPr/>
          </p:nvGrpSpPr>
          <p:grpSpPr>
            <a:xfrm>
              <a:off x="4157906" y="2461625"/>
              <a:ext cx="2497288" cy="265040"/>
              <a:chOff x="5253990" y="6248400"/>
              <a:chExt cx="2772918" cy="265040"/>
            </a:xfrm>
          </p:grpSpPr>
          <p:cxnSp>
            <p:nvCxnSpPr>
              <p:cNvPr id="67" name="Straight Connector 66"/>
              <p:cNvCxnSpPr/>
              <p:nvPr/>
            </p:nvCxnSpPr>
            <p:spPr>
              <a:xfrm flipV="1">
                <a:off x="6019800" y="6248400"/>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6232398" y="6248400"/>
                <a:ext cx="228600" cy="249238"/>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6427470" y="6255313"/>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6656070" y="6262924"/>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H="1" flipV="1">
                <a:off x="7036308" y="6278726"/>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6819900" y="6260711"/>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7226808" y="6501521"/>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5253990" y="6493424"/>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0" name="Group 39"/>
            <p:cNvGrpSpPr/>
            <p:nvPr/>
          </p:nvGrpSpPr>
          <p:grpSpPr>
            <a:xfrm>
              <a:off x="6646712" y="2468538"/>
              <a:ext cx="2497288" cy="265040"/>
              <a:chOff x="5253990" y="6248400"/>
              <a:chExt cx="2772918" cy="265040"/>
            </a:xfrm>
          </p:grpSpPr>
          <p:cxnSp>
            <p:nvCxnSpPr>
              <p:cNvPr id="59" name="Straight Connector 58"/>
              <p:cNvCxnSpPr/>
              <p:nvPr/>
            </p:nvCxnSpPr>
            <p:spPr>
              <a:xfrm flipV="1">
                <a:off x="6019800" y="6248400"/>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6232398" y="6248400"/>
                <a:ext cx="228600" cy="249238"/>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6427470" y="6255313"/>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H="1" flipV="1">
                <a:off x="6656070" y="6262924"/>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H="1" flipV="1">
                <a:off x="7036308" y="6278726"/>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6819900" y="6260711"/>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7226808" y="6501521"/>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5253990" y="6493424"/>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rot="16200000">
              <a:off x="3503064" y="3487613"/>
              <a:ext cx="1866305" cy="295950"/>
              <a:chOff x="5253990" y="6248400"/>
              <a:chExt cx="2772918" cy="265040"/>
            </a:xfrm>
          </p:grpSpPr>
          <p:cxnSp>
            <p:nvCxnSpPr>
              <p:cNvPr id="51" name="Straight Connector 50"/>
              <p:cNvCxnSpPr/>
              <p:nvPr/>
            </p:nvCxnSpPr>
            <p:spPr>
              <a:xfrm flipV="1">
                <a:off x="6019800" y="6248400"/>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6232398" y="6248400"/>
                <a:ext cx="228600" cy="249238"/>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6427470" y="6255313"/>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flipV="1">
                <a:off x="6656070" y="6262924"/>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flipV="1">
                <a:off x="7036308" y="6278726"/>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6819900" y="6260711"/>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7226808" y="6501521"/>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253990" y="6493424"/>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rot="16200000">
              <a:off x="7591442" y="3531338"/>
              <a:ext cx="1866305" cy="295950"/>
              <a:chOff x="5253990" y="6248400"/>
              <a:chExt cx="2772918" cy="265040"/>
            </a:xfrm>
          </p:grpSpPr>
          <p:cxnSp>
            <p:nvCxnSpPr>
              <p:cNvPr id="43" name="Straight Connector 42"/>
              <p:cNvCxnSpPr/>
              <p:nvPr/>
            </p:nvCxnSpPr>
            <p:spPr>
              <a:xfrm flipV="1">
                <a:off x="6019800" y="6248400"/>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6232398" y="6248400"/>
                <a:ext cx="228600" cy="249238"/>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6427470" y="6255313"/>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flipV="1">
                <a:off x="6656070" y="6262924"/>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flipV="1">
                <a:off x="7036308" y="6278726"/>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6819900" y="6260711"/>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7226808" y="6501521"/>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5253990" y="6493424"/>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92" name="Rounded Rectangle 91"/>
          <p:cNvSpPr/>
          <p:nvPr/>
        </p:nvSpPr>
        <p:spPr>
          <a:xfrm>
            <a:off x="666023" y="4007303"/>
            <a:ext cx="3292837" cy="451436"/>
          </a:xfrm>
          <a:prstGeom prst="roundRect">
            <a:avLst/>
          </a:prstGeom>
          <a:solidFill>
            <a:schemeClr val="bg2">
              <a:alpha val="1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ounded Rectangle 92"/>
          <p:cNvSpPr/>
          <p:nvPr/>
        </p:nvSpPr>
        <p:spPr>
          <a:xfrm rot="16200000">
            <a:off x="-397557" y="4944755"/>
            <a:ext cx="1806011" cy="449810"/>
          </a:xfrm>
          <a:prstGeom prst="roundRect">
            <a:avLst/>
          </a:prstGeom>
          <a:solidFill>
            <a:schemeClr val="bg2">
              <a:alpha val="1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ounded Rectangle 93"/>
          <p:cNvSpPr/>
          <p:nvPr/>
        </p:nvSpPr>
        <p:spPr>
          <a:xfrm rot="16200000">
            <a:off x="2875659" y="4962440"/>
            <a:ext cx="1806009" cy="449810"/>
          </a:xfrm>
          <a:prstGeom prst="roundRect">
            <a:avLst/>
          </a:prstGeom>
          <a:solidFill>
            <a:schemeClr val="bg2">
              <a:alpha val="1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TextBox 94"/>
          <p:cNvSpPr txBox="1"/>
          <p:nvPr/>
        </p:nvSpPr>
        <p:spPr>
          <a:xfrm>
            <a:off x="75493" y="3646655"/>
            <a:ext cx="4675371" cy="400110"/>
          </a:xfrm>
          <a:prstGeom prst="rect">
            <a:avLst/>
          </a:prstGeom>
          <a:noFill/>
        </p:spPr>
        <p:txBody>
          <a:bodyPr wrap="square" rtlCol="0">
            <a:spAutoFit/>
          </a:bodyPr>
          <a:lstStyle/>
          <a:p>
            <a:pPr algn="ctr"/>
            <a:r>
              <a:rPr lang="en-US" sz="2000" dirty="0" smtClean="0">
                <a:solidFill>
                  <a:schemeClr val="bg2">
                    <a:lumMod val="75000"/>
                  </a:schemeClr>
                </a:solidFill>
              </a:rPr>
              <a:t>Global and local  interconnects</a:t>
            </a:r>
            <a:endParaRPr lang="en-US" sz="2000" dirty="0">
              <a:solidFill>
                <a:schemeClr val="bg2">
                  <a:lumMod val="75000"/>
                </a:schemeClr>
              </a:solidFill>
            </a:endParaRPr>
          </a:p>
        </p:txBody>
      </p:sp>
      <p:sp>
        <p:nvSpPr>
          <p:cNvPr id="96" name="TextBox 95"/>
          <p:cNvSpPr txBox="1"/>
          <p:nvPr/>
        </p:nvSpPr>
        <p:spPr>
          <a:xfrm>
            <a:off x="3955784" y="5220361"/>
            <a:ext cx="1272843" cy="707886"/>
          </a:xfrm>
          <a:prstGeom prst="rect">
            <a:avLst/>
          </a:prstGeom>
          <a:noFill/>
        </p:spPr>
        <p:txBody>
          <a:bodyPr wrap="square" rtlCol="0">
            <a:spAutoFit/>
          </a:bodyPr>
          <a:lstStyle/>
          <a:p>
            <a:pPr algn="ctr"/>
            <a:r>
              <a:rPr lang="en-US" sz="2000" dirty="0" smtClean="0">
                <a:solidFill>
                  <a:schemeClr val="bg2">
                    <a:lumMod val="75000"/>
                  </a:schemeClr>
                </a:solidFill>
              </a:rPr>
              <a:t>Contact plugs</a:t>
            </a:r>
            <a:endParaRPr lang="en-US" sz="2000" dirty="0">
              <a:solidFill>
                <a:schemeClr val="bg2">
                  <a:lumMod val="75000"/>
                </a:schemeClr>
              </a:solidFill>
            </a:endParaRPr>
          </a:p>
        </p:txBody>
      </p:sp>
      <p:pic>
        <p:nvPicPr>
          <p:cNvPr id="101" name="Picture 100"/>
          <p:cNvPicPr>
            <a:picLocks noChangeAspect="1"/>
          </p:cNvPicPr>
          <p:nvPr/>
        </p:nvPicPr>
        <p:blipFill>
          <a:blip r:embed="rId4"/>
          <a:stretch>
            <a:fillRect/>
          </a:stretch>
        </p:blipFill>
        <p:spPr>
          <a:xfrm>
            <a:off x="243679" y="581440"/>
            <a:ext cx="3453001" cy="2510915"/>
          </a:xfrm>
          <a:prstGeom prst="rect">
            <a:avLst/>
          </a:prstGeom>
        </p:spPr>
      </p:pic>
      <p:pic>
        <p:nvPicPr>
          <p:cNvPr id="102" name="Picture 101" descr="Screen Shot 2013-04-09 at 7.57.3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8627" y="4514013"/>
            <a:ext cx="3712563" cy="1613149"/>
          </a:xfrm>
          <a:prstGeom prst="rect">
            <a:avLst/>
          </a:prstGeom>
        </p:spPr>
      </p:pic>
      <p:sp>
        <p:nvSpPr>
          <p:cNvPr id="103" name="Rectangle 102"/>
          <p:cNvSpPr/>
          <p:nvPr/>
        </p:nvSpPr>
        <p:spPr>
          <a:xfrm>
            <a:off x="4222935" y="3092355"/>
            <a:ext cx="5102095" cy="707886"/>
          </a:xfrm>
          <a:prstGeom prst="rect">
            <a:avLst/>
          </a:prstGeom>
        </p:spPr>
        <p:txBody>
          <a:bodyPr wrap="square">
            <a:spAutoFit/>
          </a:bodyPr>
          <a:lstStyle/>
          <a:p>
            <a:r>
              <a:rPr lang="en-US" sz="2000" b="1" dirty="0" smtClean="0">
                <a:solidFill>
                  <a:srgbClr val="FF0000"/>
                </a:solidFill>
                <a:sym typeface="Wingdings" pitchFamily="2" charset="2"/>
              </a:rPr>
              <a:t>Metal interface electron scattering is a major source of power dissipation!!</a:t>
            </a:r>
          </a:p>
        </p:txBody>
      </p:sp>
      <p:sp>
        <p:nvSpPr>
          <p:cNvPr id="104" name="Right Arrow 103"/>
          <p:cNvSpPr/>
          <p:nvPr/>
        </p:nvSpPr>
        <p:spPr>
          <a:xfrm rot="16200000">
            <a:off x="1961672" y="3425102"/>
            <a:ext cx="200357" cy="26962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ight Arrow 104"/>
          <p:cNvSpPr/>
          <p:nvPr/>
        </p:nvSpPr>
        <p:spPr>
          <a:xfrm>
            <a:off x="4263451" y="4789322"/>
            <a:ext cx="689549" cy="29403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p:cNvSpPr/>
          <p:nvPr/>
        </p:nvSpPr>
        <p:spPr>
          <a:xfrm>
            <a:off x="4222935" y="990600"/>
            <a:ext cx="4572000" cy="1200329"/>
          </a:xfrm>
          <a:prstGeom prst="rect">
            <a:avLst/>
          </a:prstGeom>
        </p:spPr>
        <p:txBody>
          <a:bodyPr>
            <a:spAutoFit/>
          </a:bodyPr>
          <a:lstStyle/>
          <a:p>
            <a:pPr marL="342900" indent="-342900">
              <a:buFont typeface="+mj-lt"/>
              <a:buAutoNum type="arabicPeriod"/>
            </a:pPr>
            <a:r>
              <a:rPr lang="en-US" dirty="0">
                <a:sym typeface="Wingdings" pitchFamily="2" charset="2"/>
              </a:rPr>
              <a:t>Metal-Metal Grain interface </a:t>
            </a:r>
          </a:p>
          <a:p>
            <a:pPr marL="342900" indent="-342900">
              <a:buFont typeface="+mj-lt"/>
              <a:buAutoNum type="arabicPeriod"/>
            </a:pPr>
            <a:r>
              <a:rPr lang="en-US" dirty="0">
                <a:sym typeface="Wingdings" pitchFamily="2" charset="2"/>
              </a:rPr>
              <a:t>Metal-Liner </a:t>
            </a:r>
            <a:r>
              <a:rPr lang="en-US" dirty="0" smtClean="0">
                <a:sym typeface="Wingdings" pitchFamily="2" charset="2"/>
              </a:rPr>
              <a:t>interface</a:t>
            </a:r>
          </a:p>
          <a:p>
            <a:pPr marL="342900" indent="-342900">
              <a:buFont typeface="+mj-lt"/>
              <a:buAutoNum type="arabicPeriod"/>
            </a:pPr>
            <a:r>
              <a:rPr lang="en-US" dirty="0">
                <a:sym typeface="Wingdings" pitchFamily="2" charset="2"/>
              </a:rPr>
              <a:t>Metal-dielectric </a:t>
            </a:r>
            <a:r>
              <a:rPr lang="en-US" dirty="0" smtClean="0">
                <a:sym typeface="Wingdings" pitchFamily="2" charset="2"/>
              </a:rPr>
              <a:t>interface</a:t>
            </a:r>
            <a:endParaRPr lang="en-US" dirty="0">
              <a:sym typeface="Wingdings" pitchFamily="2" charset="2"/>
            </a:endParaRPr>
          </a:p>
          <a:p>
            <a:pPr marL="342900" indent="-342900">
              <a:buFont typeface="+mj-lt"/>
              <a:buAutoNum type="arabicPeriod"/>
            </a:pPr>
            <a:r>
              <a:rPr lang="en-US" dirty="0">
                <a:sym typeface="Wingdings" pitchFamily="2" charset="2"/>
              </a:rPr>
              <a:t>Contact plug – Interconnect  </a:t>
            </a:r>
            <a:r>
              <a:rPr lang="en-US" dirty="0" smtClean="0">
                <a:sym typeface="Wingdings" pitchFamily="2" charset="2"/>
              </a:rPr>
              <a:t>interface</a:t>
            </a:r>
            <a:endParaRPr lang="en-US" dirty="0">
              <a:sym typeface="Wingdings" pitchFamily="2" charset="2"/>
            </a:endParaRPr>
          </a:p>
        </p:txBody>
      </p:sp>
      <p:sp>
        <p:nvSpPr>
          <p:cNvPr id="107" name="Rectangle 106"/>
          <p:cNvSpPr/>
          <p:nvPr/>
        </p:nvSpPr>
        <p:spPr>
          <a:xfrm>
            <a:off x="-55699" y="3151011"/>
            <a:ext cx="5892382" cy="276999"/>
          </a:xfrm>
          <a:prstGeom prst="rect">
            <a:avLst/>
          </a:prstGeom>
        </p:spPr>
        <p:txBody>
          <a:bodyPr wrap="square">
            <a:spAutoFit/>
          </a:bodyPr>
          <a:lstStyle/>
          <a:p>
            <a:r>
              <a:rPr lang="en-US" sz="1200" i="1" dirty="0" smtClean="0"/>
              <a:t>Figure from </a:t>
            </a:r>
            <a:r>
              <a:rPr lang="en-US" sz="1200" i="1" dirty="0"/>
              <a:t>EE-311, </a:t>
            </a:r>
            <a:r>
              <a:rPr lang="en-US" sz="1200" i="1" dirty="0" err="1"/>
              <a:t>V.K.Saraswat</a:t>
            </a:r>
            <a:r>
              <a:rPr lang="en-US" sz="1200" i="1" dirty="0"/>
              <a:t>, Stanford University 2003</a:t>
            </a:r>
            <a:endParaRPr lang="en-US" sz="1200" dirty="0"/>
          </a:p>
        </p:txBody>
      </p:sp>
    </p:spTree>
    <p:custDataLst>
      <p:tags r:id="rId1"/>
    </p:custDataLst>
    <p:extLst>
      <p:ext uri="{BB962C8B-B14F-4D97-AF65-F5344CB8AC3E}">
        <p14:creationId xmlns:p14="http://schemas.microsoft.com/office/powerpoint/2010/main" val="341800530"/>
      </p:ext>
    </p:extLst>
  </p:cSld>
  <p:clrMapOvr>
    <a:masterClrMapping/>
  </p:clrMapOvr>
  <mc:AlternateContent xmlns:mc="http://schemas.openxmlformats.org/markup-compatibility/2006">
    <mc:Choice xmlns:p14="http://schemas.microsoft.com/office/powerpoint/2010/main" Requires="p14">
      <p:transition spd="slow" p14:dur="2000" advTm="228"/>
    </mc:Choice>
    <mc:Fallback>
      <p:transition spd="slow" advTm="2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6">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6">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6">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94" grpId="0" animBg="1"/>
      <p:bldP spid="95" grpId="0"/>
      <p:bldP spid="96" grpId="0"/>
      <p:bldP spid="104" grpId="0" animBg="1"/>
      <p:bldP spid="105" grpId="0" animBg="1"/>
      <p:bldP spid="10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569913" y="685800"/>
            <a:ext cx="8574087" cy="520700"/>
          </a:xfrm>
        </p:spPr>
        <p:txBody>
          <a:bodyPr/>
          <a:lstStyle/>
          <a:p>
            <a:r>
              <a:rPr lang="en-US" sz="2000" dirty="0">
                <a:latin typeface="Trebuchet MS" charset="0"/>
                <a:ea typeface="MS PGothic" charset="0"/>
              </a:rPr>
              <a:t>Our approach </a:t>
            </a:r>
            <a:r>
              <a:rPr lang="en-US" sz="2000" dirty="0" smtClean="0">
                <a:latin typeface="Trebuchet MS" charset="0"/>
                <a:ea typeface="MS PGothic" charset="0"/>
              </a:rPr>
              <a:t>– unbiased </a:t>
            </a:r>
            <a:r>
              <a:rPr lang="en-US" sz="2000" dirty="0">
                <a:latin typeface="Trebuchet MS" charset="0"/>
                <a:ea typeface="MS PGothic" charset="0"/>
              </a:rPr>
              <a:t>DFT study of energetics of ALD reactions</a:t>
            </a:r>
          </a:p>
        </p:txBody>
      </p:sp>
      <p:sp>
        <p:nvSpPr>
          <p:cNvPr id="144387" name="Rectangle 3"/>
          <p:cNvSpPr>
            <a:spLocks noGrp="1" noChangeArrowheads="1"/>
          </p:cNvSpPr>
          <p:nvPr>
            <p:ph type="body" idx="1"/>
          </p:nvPr>
        </p:nvSpPr>
        <p:spPr>
          <a:xfrm>
            <a:off x="457200" y="1295400"/>
            <a:ext cx="8534400" cy="5105400"/>
          </a:xfrm>
        </p:spPr>
        <p:txBody>
          <a:bodyPr/>
          <a:lstStyle/>
          <a:p>
            <a:pPr marL="173038" indent="-173038" algn="ctr">
              <a:buFontTx/>
              <a:buNone/>
            </a:pPr>
            <a:r>
              <a:rPr lang="en-US" sz="2400" b="1" dirty="0">
                <a:latin typeface="Arial" charset="0"/>
                <a:ea typeface="MS PGothic" charset="0"/>
              </a:rPr>
              <a:t>Chemical Reaction</a:t>
            </a:r>
          </a:p>
          <a:p>
            <a:pPr marL="173038" indent="-173038" algn="ctr">
              <a:buFontTx/>
              <a:buNone/>
            </a:pPr>
            <a:endParaRPr lang="en-US" sz="2400" b="1" dirty="0">
              <a:latin typeface="Arial" charset="0"/>
              <a:ea typeface="MS PGothic" charset="0"/>
            </a:endParaRPr>
          </a:p>
          <a:p>
            <a:pPr marL="173038" indent="-173038" algn="ctr">
              <a:buFontTx/>
              <a:buNone/>
            </a:pPr>
            <a:r>
              <a:rPr lang="en-US" dirty="0">
                <a:latin typeface="Arial" charset="0"/>
                <a:ea typeface="MS PGothic" charset="0"/>
              </a:rPr>
              <a:t>A             +         B                </a:t>
            </a:r>
            <a:r>
              <a:rPr lang="en-US" dirty="0">
                <a:latin typeface="Arial" charset="0"/>
                <a:ea typeface="MS PGothic" charset="0"/>
                <a:sym typeface="Wingdings" charset="0"/>
              </a:rPr>
              <a:t></a:t>
            </a:r>
            <a:r>
              <a:rPr lang="en-US" dirty="0">
                <a:latin typeface="Arial" charset="0"/>
                <a:ea typeface="MS PGothic" charset="0"/>
              </a:rPr>
              <a:t>             C           +           D</a:t>
            </a:r>
            <a:r>
              <a:rPr lang="en-US" dirty="0">
                <a:latin typeface="Arial" charset="0"/>
                <a:ea typeface="MS PGothic" charset="0"/>
                <a:cs typeface="Arial" charset="0"/>
              </a:rPr>
              <a:t>↑</a:t>
            </a:r>
            <a:r>
              <a:rPr lang="en-US" dirty="0">
                <a:latin typeface="Arial" charset="0"/>
                <a:ea typeface="MS PGothic" charset="0"/>
              </a:rPr>
              <a:t> </a:t>
            </a:r>
          </a:p>
          <a:p>
            <a:pPr marL="173038" indent="-173038">
              <a:buFontTx/>
              <a:buNone/>
            </a:pPr>
            <a:endParaRPr lang="en-US" sz="1600" i="1" dirty="0">
              <a:latin typeface="Arial" charset="0"/>
              <a:ea typeface="MS PGothic" charset="0"/>
            </a:endParaRPr>
          </a:p>
          <a:p>
            <a:pPr marL="173038" indent="-173038">
              <a:buFontTx/>
              <a:buNone/>
            </a:pPr>
            <a:endParaRPr lang="en-US" dirty="0">
              <a:latin typeface="Arial" charset="0"/>
              <a:ea typeface="MS PGothic" charset="0"/>
            </a:endParaRPr>
          </a:p>
          <a:p>
            <a:pPr marL="173038" indent="-173038">
              <a:buFontTx/>
              <a:buNone/>
            </a:pPr>
            <a:endParaRPr lang="en-US" dirty="0">
              <a:latin typeface="Arial" charset="0"/>
              <a:ea typeface="MS PGothic" charset="0"/>
            </a:endParaRPr>
          </a:p>
          <a:p>
            <a:pPr marL="173038" indent="-173038">
              <a:buFontTx/>
              <a:buNone/>
            </a:pPr>
            <a:endParaRPr lang="en-US" dirty="0">
              <a:latin typeface="Arial" charset="0"/>
              <a:ea typeface="MS PGothic" charset="0"/>
            </a:endParaRPr>
          </a:p>
        </p:txBody>
      </p:sp>
      <p:sp>
        <p:nvSpPr>
          <p:cNvPr id="144388" name="Line 4"/>
          <p:cNvSpPr>
            <a:spLocks noChangeShapeType="1"/>
          </p:cNvSpPr>
          <p:nvPr/>
        </p:nvSpPr>
        <p:spPr bwMode="auto">
          <a:xfrm>
            <a:off x="685800" y="5349875"/>
            <a:ext cx="2286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389" name="Text Box 5"/>
          <p:cNvSpPr txBox="1">
            <a:spLocks noChangeArrowheads="1"/>
          </p:cNvSpPr>
          <p:nvPr/>
        </p:nvSpPr>
        <p:spPr bwMode="auto">
          <a:xfrm>
            <a:off x="762000" y="4892675"/>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t>A + B</a:t>
            </a:r>
            <a:endParaRPr lang="en-US" baseline="-25000"/>
          </a:p>
        </p:txBody>
      </p:sp>
      <p:sp>
        <p:nvSpPr>
          <p:cNvPr id="144390" name="Line 6"/>
          <p:cNvSpPr>
            <a:spLocks noChangeShapeType="1"/>
          </p:cNvSpPr>
          <p:nvPr/>
        </p:nvSpPr>
        <p:spPr bwMode="auto">
          <a:xfrm flipV="1">
            <a:off x="2971800" y="4191000"/>
            <a:ext cx="685800" cy="1143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391" name="Line 7"/>
          <p:cNvSpPr>
            <a:spLocks noChangeShapeType="1"/>
          </p:cNvSpPr>
          <p:nvPr/>
        </p:nvSpPr>
        <p:spPr bwMode="auto">
          <a:xfrm>
            <a:off x="3657600" y="4206875"/>
            <a:ext cx="1905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392" name="Line 8"/>
          <p:cNvSpPr>
            <a:spLocks noChangeShapeType="1"/>
          </p:cNvSpPr>
          <p:nvPr/>
        </p:nvSpPr>
        <p:spPr bwMode="auto">
          <a:xfrm>
            <a:off x="5562600" y="4206875"/>
            <a:ext cx="762000" cy="167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393" name="Line 9"/>
          <p:cNvSpPr>
            <a:spLocks noChangeShapeType="1"/>
          </p:cNvSpPr>
          <p:nvPr/>
        </p:nvSpPr>
        <p:spPr bwMode="auto">
          <a:xfrm>
            <a:off x="6324600" y="5883275"/>
            <a:ext cx="2362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395" name="Text Box 11"/>
          <p:cNvSpPr txBox="1">
            <a:spLocks noChangeArrowheads="1"/>
          </p:cNvSpPr>
          <p:nvPr/>
        </p:nvSpPr>
        <p:spPr bwMode="auto">
          <a:xfrm>
            <a:off x="6400800" y="5349875"/>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t>C + D</a:t>
            </a:r>
            <a:endParaRPr lang="en-US" baseline="-25000"/>
          </a:p>
        </p:txBody>
      </p:sp>
      <p:sp>
        <p:nvSpPr>
          <p:cNvPr id="144396" name="Text Box 12"/>
          <p:cNvSpPr txBox="1">
            <a:spLocks noChangeArrowheads="1"/>
          </p:cNvSpPr>
          <p:nvPr/>
        </p:nvSpPr>
        <p:spPr bwMode="auto">
          <a:xfrm>
            <a:off x="3429000" y="3581400"/>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t>A*+B*</a:t>
            </a:r>
          </a:p>
        </p:txBody>
      </p:sp>
      <p:sp>
        <p:nvSpPr>
          <p:cNvPr id="144397" name="Line 13"/>
          <p:cNvSpPr>
            <a:spLocks noChangeShapeType="1"/>
          </p:cNvSpPr>
          <p:nvPr/>
        </p:nvSpPr>
        <p:spPr bwMode="auto">
          <a:xfrm>
            <a:off x="6248400" y="4648200"/>
            <a:ext cx="2514600" cy="0"/>
          </a:xfrm>
          <a:prstGeom prst="line">
            <a:avLst/>
          </a:prstGeom>
          <a:noFill/>
          <a:ln w="9525">
            <a:solidFill>
              <a:srgbClr val="3366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400" name="Line 16"/>
          <p:cNvSpPr>
            <a:spLocks noChangeShapeType="1"/>
          </p:cNvSpPr>
          <p:nvPr/>
        </p:nvSpPr>
        <p:spPr bwMode="auto">
          <a:xfrm flipV="1">
            <a:off x="533400" y="3581400"/>
            <a:ext cx="0" cy="2590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402" name="Text Box 18"/>
          <p:cNvSpPr txBox="1">
            <a:spLocks noChangeArrowheads="1"/>
          </p:cNvSpPr>
          <p:nvPr/>
        </p:nvSpPr>
        <p:spPr bwMode="auto">
          <a:xfrm>
            <a:off x="0" y="3581400"/>
            <a:ext cx="4572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a:spAutoFit/>
          </a:bodyPr>
          <a:lstStyle/>
          <a:p>
            <a:pPr algn="ctr">
              <a:spcBef>
                <a:spcPct val="50000"/>
              </a:spcBef>
            </a:pPr>
            <a:r>
              <a:rPr lang="en-US"/>
              <a:t>Energy</a:t>
            </a:r>
          </a:p>
        </p:txBody>
      </p:sp>
      <p:sp>
        <p:nvSpPr>
          <p:cNvPr id="144403" name="Line 19"/>
          <p:cNvSpPr>
            <a:spLocks noChangeShapeType="1"/>
          </p:cNvSpPr>
          <p:nvPr/>
        </p:nvSpPr>
        <p:spPr bwMode="auto">
          <a:xfrm flipH="1">
            <a:off x="547688" y="5867400"/>
            <a:ext cx="4114800" cy="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cxnSp>
        <p:nvCxnSpPr>
          <p:cNvPr id="144404" name="AutoShape 20"/>
          <p:cNvCxnSpPr>
            <a:cxnSpLocks noChangeShapeType="1"/>
          </p:cNvCxnSpPr>
          <p:nvPr/>
        </p:nvCxnSpPr>
        <p:spPr bwMode="auto">
          <a:xfrm>
            <a:off x="1447800" y="5334000"/>
            <a:ext cx="0" cy="517525"/>
          </a:xfrm>
          <a:prstGeom prst="straightConnector1">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4405" name="Text Box 21"/>
          <p:cNvSpPr txBox="1">
            <a:spLocks noChangeArrowheads="1"/>
          </p:cNvSpPr>
          <p:nvPr/>
        </p:nvSpPr>
        <p:spPr bwMode="auto">
          <a:xfrm>
            <a:off x="1676400" y="5486400"/>
            <a:ext cx="335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t>Favorable</a:t>
            </a:r>
          </a:p>
        </p:txBody>
      </p:sp>
      <p:sp>
        <p:nvSpPr>
          <p:cNvPr id="144406" name="Line 22"/>
          <p:cNvSpPr>
            <a:spLocks noChangeShapeType="1"/>
          </p:cNvSpPr>
          <p:nvPr/>
        </p:nvSpPr>
        <p:spPr bwMode="auto">
          <a:xfrm flipH="1">
            <a:off x="2286000" y="4648200"/>
            <a:ext cx="4114800" cy="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407" name="Line 23"/>
          <p:cNvSpPr>
            <a:spLocks noChangeShapeType="1"/>
          </p:cNvSpPr>
          <p:nvPr/>
        </p:nvSpPr>
        <p:spPr bwMode="auto">
          <a:xfrm flipH="1">
            <a:off x="2971800" y="5334000"/>
            <a:ext cx="4114800" cy="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413" name="Text Box 29"/>
          <p:cNvSpPr txBox="1">
            <a:spLocks noChangeArrowheads="1"/>
          </p:cNvSpPr>
          <p:nvPr/>
        </p:nvSpPr>
        <p:spPr bwMode="auto">
          <a:xfrm>
            <a:off x="6477000" y="4191000"/>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t>C + D</a:t>
            </a:r>
            <a:endParaRPr lang="en-US" baseline="-25000"/>
          </a:p>
        </p:txBody>
      </p:sp>
      <p:cxnSp>
        <p:nvCxnSpPr>
          <p:cNvPr id="144415" name="AutoShape 31"/>
          <p:cNvCxnSpPr>
            <a:cxnSpLocks noChangeShapeType="1"/>
          </p:cNvCxnSpPr>
          <p:nvPr/>
        </p:nvCxnSpPr>
        <p:spPr bwMode="auto">
          <a:xfrm>
            <a:off x="4191000" y="4724400"/>
            <a:ext cx="0" cy="517525"/>
          </a:xfrm>
          <a:prstGeom prst="straightConnector1">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4416" name="Text Box 32"/>
          <p:cNvSpPr txBox="1">
            <a:spLocks noChangeArrowheads="1"/>
          </p:cNvSpPr>
          <p:nvPr/>
        </p:nvSpPr>
        <p:spPr bwMode="auto">
          <a:xfrm>
            <a:off x="4267200" y="4724400"/>
            <a:ext cx="335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t>Unfavorable</a:t>
            </a:r>
          </a:p>
        </p:txBody>
      </p:sp>
      <p:sp>
        <p:nvSpPr>
          <p:cNvPr id="144417" name="Rectangle 33"/>
          <p:cNvSpPr>
            <a:spLocks noChangeArrowheads="1"/>
          </p:cNvSpPr>
          <p:nvPr/>
        </p:nvSpPr>
        <p:spPr bwMode="auto">
          <a:xfrm>
            <a:off x="914400" y="2133600"/>
            <a:ext cx="457200" cy="457200"/>
          </a:xfrm>
          <a:prstGeom prst="rect">
            <a:avLst/>
          </a:prstGeom>
          <a:solidFill>
            <a:schemeClr val="accent2">
              <a:alpha val="37000"/>
            </a:scheme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4418" name="Rectangle 34"/>
          <p:cNvSpPr>
            <a:spLocks noChangeArrowheads="1"/>
          </p:cNvSpPr>
          <p:nvPr/>
        </p:nvSpPr>
        <p:spPr bwMode="auto">
          <a:xfrm>
            <a:off x="2971800" y="2133600"/>
            <a:ext cx="457200" cy="457200"/>
          </a:xfrm>
          <a:prstGeom prst="rect">
            <a:avLst/>
          </a:prstGeom>
          <a:solidFill>
            <a:srgbClr val="339966">
              <a:alpha val="37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4419" name="Rectangle 35"/>
          <p:cNvSpPr>
            <a:spLocks noChangeArrowheads="1"/>
          </p:cNvSpPr>
          <p:nvPr/>
        </p:nvSpPr>
        <p:spPr bwMode="auto">
          <a:xfrm>
            <a:off x="7848600" y="2133600"/>
            <a:ext cx="457200" cy="457200"/>
          </a:xfrm>
          <a:prstGeom prst="rect">
            <a:avLst/>
          </a:prstGeom>
          <a:solidFill>
            <a:srgbClr val="FF0000">
              <a:alpha val="37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4420" name="Rectangle 36"/>
          <p:cNvSpPr>
            <a:spLocks noChangeArrowheads="1"/>
          </p:cNvSpPr>
          <p:nvPr/>
        </p:nvSpPr>
        <p:spPr bwMode="auto">
          <a:xfrm>
            <a:off x="5715000" y="2133600"/>
            <a:ext cx="457200" cy="457200"/>
          </a:xfrm>
          <a:prstGeom prst="rect">
            <a:avLst/>
          </a:prstGeom>
          <a:solidFill>
            <a:srgbClr val="FFFF00">
              <a:alpha val="37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4422" name="Line 38"/>
          <p:cNvSpPr>
            <a:spLocks noChangeShapeType="1"/>
          </p:cNvSpPr>
          <p:nvPr/>
        </p:nvSpPr>
        <p:spPr bwMode="auto">
          <a:xfrm>
            <a:off x="3276600" y="25908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447" name="Line 63"/>
          <p:cNvSpPr>
            <a:spLocks noChangeShapeType="1"/>
          </p:cNvSpPr>
          <p:nvPr/>
        </p:nvSpPr>
        <p:spPr bwMode="auto">
          <a:xfrm>
            <a:off x="8077200" y="25908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450" name="Line 66"/>
          <p:cNvSpPr>
            <a:spLocks noChangeShapeType="1"/>
          </p:cNvSpPr>
          <p:nvPr/>
        </p:nvSpPr>
        <p:spPr bwMode="auto">
          <a:xfrm flipH="1">
            <a:off x="5943600" y="25908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454" name="Line 70"/>
          <p:cNvSpPr>
            <a:spLocks noChangeShapeType="1"/>
          </p:cNvSpPr>
          <p:nvPr/>
        </p:nvSpPr>
        <p:spPr bwMode="auto">
          <a:xfrm>
            <a:off x="1143000" y="25908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455" name="Rectangle 71"/>
          <p:cNvSpPr>
            <a:spLocks noChangeArrowheads="1"/>
          </p:cNvSpPr>
          <p:nvPr/>
        </p:nvSpPr>
        <p:spPr bwMode="auto">
          <a:xfrm>
            <a:off x="152400" y="2971800"/>
            <a:ext cx="22860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dirty="0"/>
              <a:t>Semiconductor Slab (111)A/B</a:t>
            </a:r>
          </a:p>
        </p:txBody>
      </p:sp>
      <p:sp>
        <p:nvSpPr>
          <p:cNvPr id="144457" name="Rectangle 73"/>
          <p:cNvSpPr>
            <a:spLocks noChangeArrowheads="1"/>
          </p:cNvSpPr>
          <p:nvPr/>
        </p:nvSpPr>
        <p:spPr bwMode="auto">
          <a:xfrm>
            <a:off x="2819400" y="2971800"/>
            <a:ext cx="17526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ALD precursors</a:t>
            </a:r>
          </a:p>
        </p:txBody>
      </p:sp>
      <p:sp>
        <p:nvSpPr>
          <p:cNvPr id="144458" name="Rectangle 74"/>
          <p:cNvSpPr>
            <a:spLocks noChangeArrowheads="1"/>
          </p:cNvSpPr>
          <p:nvPr/>
        </p:nvSpPr>
        <p:spPr bwMode="auto">
          <a:xfrm>
            <a:off x="4876800" y="2971800"/>
            <a:ext cx="24384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Slab + complex</a:t>
            </a:r>
          </a:p>
        </p:txBody>
      </p:sp>
      <p:sp>
        <p:nvSpPr>
          <p:cNvPr id="144459" name="Rectangle 75"/>
          <p:cNvSpPr>
            <a:spLocks noChangeArrowheads="1"/>
          </p:cNvSpPr>
          <p:nvPr/>
        </p:nvSpPr>
        <p:spPr bwMode="auto">
          <a:xfrm>
            <a:off x="7467600" y="2971800"/>
            <a:ext cx="12954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CH</a:t>
            </a:r>
            <a:r>
              <a:rPr lang="en-US" baseline="-25000"/>
              <a:t>4</a:t>
            </a:r>
          </a:p>
        </p:txBody>
      </p:sp>
      <p:sp>
        <p:nvSpPr>
          <p:cNvPr id="144460" name="Line 76"/>
          <p:cNvSpPr>
            <a:spLocks noChangeShapeType="1"/>
          </p:cNvSpPr>
          <p:nvPr/>
        </p:nvSpPr>
        <p:spPr bwMode="auto">
          <a:xfrm>
            <a:off x="6324600" y="4648200"/>
            <a:ext cx="2362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21470318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44387">
                                            <p:txEl>
                                              <p:pRg st="2" end="2"/>
                                            </p:txEl>
                                          </p:spTgt>
                                        </p:tgtEl>
                                        <p:attrNameLst>
                                          <p:attrName>style.visibility</p:attrName>
                                        </p:attrNameLst>
                                      </p:cBhvr>
                                      <p:to>
                                        <p:strVal val="visible"/>
                                      </p:to>
                                    </p:set>
                                    <p:animEffect transition="in" filter="blinds(horizontal)">
                                      <p:cBhvr>
                                        <p:cTn id="7" dur="500"/>
                                        <p:tgtEl>
                                          <p:spTgt spid="144387">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44387">
                                            <p:txEl>
                                              <p:pRg st="0" end="0"/>
                                            </p:txEl>
                                          </p:spTgt>
                                        </p:tgtEl>
                                        <p:attrNameLst>
                                          <p:attrName>style.visibility</p:attrName>
                                        </p:attrNameLst>
                                      </p:cBhvr>
                                      <p:to>
                                        <p:strVal val="visible"/>
                                      </p:to>
                                    </p:set>
                                    <p:animEffect transition="in" filter="blinds(horizontal)">
                                      <p:cBhvr>
                                        <p:cTn id="10" dur="500"/>
                                        <p:tgtEl>
                                          <p:spTgt spid="14438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44402"/>
                                        </p:tgtEl>
                                        <p:attrNameLst>
                                          <p:attrName>style.visibility</p:attrName>
                                        </p:attrNameLst>
                                      </p:cBhvr>
                                      <p:to>
                                        <p:strVal val="visible"/>
                                      </p:to>
                                    </p:set>
                                    <p:animEffect transition="in" filter="blinds(horizontal)">
                                      <p:cBhvr>
                                        <p:cTn id="15" dur="500"/>
                                        <p:tgtEl>
                                          <p:spTgt spid="14440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44400"/>
                                        </p:tgtEl>
                                        <p:attrNameLst>
                                          <p:attrName>style.visibility</p:attrName>
                                        </p:attrNameLst>
                                      </p:cBhvr>
                                      <p:to>
                                        <p:strVal val="visible"/>
                                      </p:to>
                                    </p:set>
                                    <p:animEffect transition="in" filter="blinds(horizontal)">
                                      <p:cBhvr>
                                        <p:cTn id="18" dur="500"/>
                                        <p:tgtEl>
                                          <p:spTgt spid="14440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44388"/>
                                        </p:tgtEl>
                                        <p:attrNameLst>
                                          <p:attrName>style.visibility</p:attrName>
                                        </p:attrNameLst>
                                      </p:cBhvr>
                                      <p:to>
                                        <p:strVal val="visible"/>
                                      </p:to>
                                    </p:set>
                                    <p:animEffect transition="in" filter="blinds(horizontal)">
                                      <p:cBhvr>
                                        <p:cTn id="23" dur="500"/>
                                        <p:tgtEl>
                                          <p:spTgt spid="144388"/>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44389"/>
                                        </p:tgtEl>
                                        <p:attrNameLst>
                                          <p:attrName>style.visibility</p:attrName>
                                        </p:attrNameLst>
                                      </p:cBhvr>
                                      <p:to>
                                        <p:strVal val="visible"/>
                                      </p:to>
                                    </p:set>
                                    <p:animEffect transition="in" filter="blinds(horizontal)">
                                      <p:cBhvr>
                                        <p:cTn id="26" dur="500"/>
                                        <p:tgtEl>
                                          <p:spTgt spid="14438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44390"/>
                                        </p:tgtEl>
                                        <p:attrNameLst>
                                          <p:attrName>style.visibility</p:attrName>
                                        </p:attrNameLst>
                                      </p:cBhvr>
                                      <p:to>
                                        <p:strVal val="visible"/>
                                      </p:to>
                                    </p:set>
                                    <p:animEffect transition="in" filter="blinds(horizontal)">
                                      <p:cBhvr>
                                        <p:cTn id="31" dur="500"/>
                                        <p:tgtEl>
                                          <p:spTgt spid="144390"/>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44396"/>
                                        </p:tgtEl>
                                        <p:attrNameLst>
                                          <p:attrName>style.visibility</p:attrName>
                                        </p:attrNameLst>
                                      </p:cBhvr>
                                      <p:to>
                                        <p:strVal val="visible"/>
                                      </p:to>
                                    </p:set>
                                    <p:animEffect transition="in" filter="blinds(horizontal)">
                                      <p:cBhvr>
                                        <p:cTn id="34" dur="500"/>
                                        <p:tgtEl>
                                          <p:spTgt spid="144396"/>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44391"/>
                                        </p:tgtEl>
                                        <p:attrNameLst>
                                          <p:attrName>style.visibility</p:attrName>
                                        </p:attrNameLst>
                                      </p:cBhvr>
                                      <p:to>
                                        <p:strVal val="visible"/>
                                      </p:to>
                                    </p:set>
                                    <p:animEffect transition="in" filter="blinds(horizontal)">
                                      <p:cBhvr>
                                        <p:cTn id="37" dur="500"/>
                                        <p:tgtEl>
                                          <p:spTgt spid="14439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44392"/>
                                        </p:tgtEl>
                                        <p:attrNameLst>
                                          <p:attrName>style.visibility</p:attrName>
                                        </p:attrNameLst>
                                      </p:cBhvr>
                                      <p:to>
                                        <p:strVal val="visible"/>
                                      </p:to>
                                    </p:set>
                                    <p:animEffect transition="in" filter="blinds(horizontal)">
                                      <p:cBhvr>
                                        <p:cTn id="42" dur="500"/>
                                        <p:tgtEl>
                                          <p:spTgt spid="144392"/>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44393"/>
                                        </p:tgtEl>
                                        <p:attrNameLst>
                                          <p:attrName>style.visibility</p:attrName>
                                        </p:attrNameLst>
                                      </p:cBhvr>
                                      <p:to>
                                        <p:strVal val="visible"/>
                                      </p:to>
                                    </p:set>
                                    <p:animEffect transition="in" filter="blinds(horizontal)">
                                      <p:cBhvr>
                                        <p:cTn id="45" dur="500"/>
                                        <p:tgtEl>
                                          <p:spTgt spid="144393"/>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44395"/>
                                        </p:tgtEl>
                                        <p:attrNameLst>
                                          <p:attrName>style.visibility</p:attrName>
                                        </p:attrNameLst>
                                      </p:cBhvr>
                                      <p:to>
                                        <p:strVal val="visible"/>
                                      </p:to>
                                    </p:set>
                                    <p:animEffect transition="in" filter="blinds(horizontal)">
                                      <p:cBhvr>
                                        <p:cTn id="48" dur="500"/>
                                        <p:tgtEl>
                                          <p:spTgt spid="144395"/>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44407"/>
                                        </p:tgtEl>
                                        <p:attrNameLst>
                                          <p:attrName>style.visibility</p:attrName>
                                        </p:attrNameLst>
                                      </p:cBhvr>
                                      <p:to>
                                        <p:strVal val="visible"/>
                                      </p:to>
                                    </p:set>
                                    <p:animEffect transition="in" filter="blinds(horizontal)">
                                      <p:cBhvr>
                                        <p:cTn id="53" dur="500"/>
                                        <p:tgtEl>
                                          <p:spTgt spid="144407"/>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144403"/>
                                        </p:tgtEl>
                                        <p:attrNameLst>
                                          <p:attrName>style.visibility</p:attrName>
                                        </p:attrNameLst>
                                      </p:cBhvr>
                                      <p:to>
                                        <p:strVal val="visible"/>
                                      </p:to>
                                    </p:set>
                                    <p:animEffect transition="in" filter="blinds(horizontal)">
                                      <p:cBhvr>
                                        <p:cTn id="56" dur="500"/>
                                        <p:tgtEl>
                                          <p:spTgt spid="144403"/>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144405"/>
                                        </p:tgtEl>
                                        <p:attrNameLst>
                                          <p:attrName>style.visibility</p:attrName>
                                        </p:attrNameLst>
                                      </p:cBhvr>
                                      <p:to>
                                        <p:strVal val="visible"/>
                                      </p:to>
                                    </p:set>
                                    <p:animEffect transition="in" filter="blinds(horizontal)">
                                      <p:cBhvr>
                                        <p:cTn id="59" dur="500"/>
                                        <p:tgtEl>
                                          <p:spTgt spid="144405"/>
                                        </p:tgtEl>
                                      </p:cBhvr>
                                    </p:animEffect>
                                  </p:childTnLst>
                                </p:cTn>
                              </p:par>
                              <p:par>
                                <p:cTn id="60" presetID="3" presetClass="entr" presetSubtype="10" fill="hold" nodeType="withEffect">
                                  <p:stCondLst>
                                    <p:cond delay="0"/>
                                  </p:stCondLst>
                                  <p:childTnLst>
                                    <p:set>
                                      <p:cBhvr>
                                        <p:cTn id="61" dur="1" fill="hold">
                                          <p:stCondLst>
                                            <p:cond delay="0"/>
                                          </p:stCondLst>
                                        </p:cTn>
                                        <p:tgtEl>
                                          <p:spTgt spid="144404"/>
                                        </p:tgtEl>
                                        <p:attrNameLst>
                                          <p:attrName>style.visibility</p:attrName>
                                        </p:attrNameLst>
                                      </p:cBhvr>
                                      <p:to>
                                        <p:strVal val="visible"/>
                                      </p:to>
                                    </p:set>
                                    <p:animEffect transition="in" filter="blinds(horizontal)">
                                      <p:cBhvr>
                                        <p:cTn id="62" dur="500"/>
                                        <p:tgtEl>
                                          <p:spTgt spid="14440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44397"/>
                                        </p:tgtEl>
                                        <p:attrNameLst>
                                          <p:attrName>style.visibility</p:attrName>
                                        </p:attrNameLst>
                                      </p:cBhvr>
                                      <p:to>
                                        <p:strVal val="visible"/>
                                      </p:to>
                                    </p:set>
                                    <p:animEffect transition="in" filter="blinds(horizontal)">
                                      <p:cBhvr>
                                        <p:cTn id="67" dur="500"/>
                                        <p:tgtEl>
                                          <p:spTgt spid="144397"/>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144413"/>
                                        </p:tgtEl>
                                        <p:attrNameLst>
                                          <p:attrName>style.visibility</p:attrName>
                                        </p:attrNameLst>
                                      </p:cBhvr>
                                      <p:to>
                                        <p:strVal val="visible"/>
                                      </p:to>
                                    </p:set>
                                    <p:animEffect transition="in" filter="blinds(horizontal)">
                                      <p:cBhvr>
                                        <p:cTn id="70" dur="500"/>
                                        <p:tgtEl>
                                          <p:spTgt spid="144413"/>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144416"/>
                                        </p:tgtEl>
                                        <p:attrNameLst>
                                          <p:attrName>style.visibility</p:attrName>
                                        </p:attrNameLst>
                                      </p:cBhvr>
                                      <p:to>
                                        <p:strVal val="visible"/>
                                      </p:to>
                                    </p:set>
                                    <p:animEffect transition="in" filter="blinds(horizontal)">
                                      <p:cBhvr>
                                        <p:cTn id="73" dur="500"/>
                                        <p:tgtEl>
                                          <p:spTgt spid="144416"/>
                                        </p:tgtEl>
                                      </p:cBhvr>
                                    </p:animEffect>
                                  </p:childTnLst>
                                </p:cTn>
                              </p:par>
                              <p:par>
                                <p:cTn id="74" presetID="3" presetClass="entr" presetSubtype="10" fill="hold" nodeType="withEffect">
                                  <p:stCondLst>
                                    <p:cond delay="0"/>
                                  </p:stCondLst>
                                  <p:childTnLst>
                                    <p:set>
                                      <p:cBhvr>
                                        <p:cTn id="75" dur="1" fill="hold">
                                          <p:stCondLst>
                                            <p:cond delay="0"/>
                                          </p:stCondLst>
                                        </p:cTn>
                                        <p:tgtEl>
                                          <p:spTgt spid="144415"/>
                                        </p:tgtEl>
                                        <p:attrNameLst>
                                          <p:attrName>style.visibility</p:attrName>
                                        </p:attrNameLst>
                                      </p:cBhvr>
                                      <p:to>
                                        <p:strVal val="visible"/>
                                      </p:to>
                                    </p:set>
                                    <p:animEffect transition="in" filter="blinds(horizontal)">
                                      <p:cBhvr>
                                        <p:cTn id="76" dur="500"/>
                                        <p:tgtEl>
                                          <p:spTgt spid="144415"/>
                                        </p:tgtEl>
                                      </p:cBhvr>
                                    </p:animEffect>
                                  </p:childTnLst>
                                </p:cTn>
                              </p:par>
                              <p:par>
                                <p:cTn id="77" presetID="3" presetClass="entr" presetSubtype="10" fill="hold" grpId="1" nodeType="withEffect">
                                  <p:stCondLst>
                                    <p:cond delay="0"/>
                                  </p:stCondLst>
                                  <p:childTnLst>
                                    <p:set>
                                      <p:cBhvr>
                                        <p:cTn id="78" dur="1" fill="hold">
                                          <p:stCondLst>
                                            <p:cond delay="0"/>
                                          </p:stCondLst>
                                        </p:cTn>
                                        <p:tgtEl>
                                          <p:spTgt spid="144407"/>
                                        </p:tgtEl>
                                        <p:attrNameLst>
                                          <p:attrName>style.visibility</p:attrName>
                                        </p:attrNameLst>
                                      </p:cBhvr>
                                      <p:to>
                                        <p:strVal val="visible"/>
                                      </p:to>
                                    </p:set>
                                    <p:animEffect transition="in" filter="blinds(horizontal)">
                                      <p:cBhvr>
                                        <p:cTn id="79" dur="500"/>
                                        <p:tgtEl>
                                          <p:spTgt spid="144407"/>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144460"/>
                                        </p:tgtEl>
                                        <p:attrNameLst>
                                          <p:attrName>style.visibility</p:attrName>
                                        </p:attrNameLst>
                                      </p:cBhvr>
                                      <p:to>
                                        <p:strVal val="visible"/>
                                      </p:to>
                                    </p:set>
                                    <p:animEffect transition="in" filter="blinds(horizontal)">
                                      <p:cBhvr>
                                        <p:cTn id="82" dur="500"/>
                                        <p:tgtEl>
                                          <p:spTgt spid="144460"/>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144406"/>
                                        </p:tgtEl>
                                        <p:attrNameLst>
                                          <p:attrName>style.visibility</p:attrName>
                                        </p:attrNameLst>
                                      </p:cBhvr>
                                      <p:to>
                                        <p:strVal val="visible"/>
                                      </p:to>
                                    </p:set>
                                    <p:animEffect transition="in" filter="blinds(horizontal)">
                                      <p:cBhvr>
                                        <p:cTn id="85" dur="500"/>
                                        <p:tgtEl>
                                          <p:spTgt spid="144406"/>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3" presetClass="entr" presetSubtype="10" fill="hold" grpId="0" nodeType="clickEffect">
                                  <p:stCondLst>
                                    <p:cond delay="0"/>
                                  </p:stCondLst>
                                  <p:childTnLst>
                                    <p:set>
                                      <p:cBhvr>
                                        <p:cTn id="89" dur="1" fill="hold">
                                          <p:stCondLst>
                                            <p:cond delay="0"/>
                                          </p:stCondLst>
                                        </p:cTn>
                                        <p:tgtEl>
                                          <p:spTgt spid="144417"/>
                                        </p:tgtEl>
                                        <p:attrNameLst>
                                          <p:attrName>style.visibility</p:attrName>
                                        </p:attrNameLst>
                                      </p:cBhvr>
                                      <p:to>
                                        <p:strVal val="visible"/>
                                      </p:to>
                                    </p:set>
                                    <p:animEffect transition="in" filter="blinds(horizontal)">
                                      <p:cBhvr>
                                        <p:cTn id="90" dur="500"/>
                                        <p:tgtEl>
                                          <p:spTgt spid="144417"/>
                                        </p:tgtEl>
                                      </p:cBhvr>
                                    </p:animEffect>
                                  </p:childTnLst>
                                </p:cTn>
                              </p:par>
                              <p:par>
                                <p:cTn id="91" presetID="3" presetClass="entr" presetSubtype="10" fill="hold" grpId="0" nodeType="withEffect">
                                  <p:stCondLst>
                                    <p:cond delay="0"/>
                                  </p:stCondLst>
                                  <p:childTnLst>
                                    <p:set>
                                      <p:cBhvr>
                                        <p:cTn id="92" dur="1" fill="hold">
                                          <p:stCondLst>
                                            <p:cond delay="0"/>
                                          </p:stCondLst>
                                        </p:cTn>
                                        <p:tgtEl>
                                          <p:spTgt spid="144454"/>
                                        </p:tgtEl>
                                        <p:attrNameLst>
                                          <p:attrName>style.visibility</p:attrName>
                                        </p:attrNameLst>
                                      </p:cBhvr>
                                      <p:to>
                                        <p:strVal val="visible"/>
                                      </p:to>
                                    </p:set>
                                    <p:animEffect transition="in" filter="blinds(horizontal)">
                                      <p:cBhvr>
                                        <p:cTn id="93" dur="500"/>
                                        <p:tgtEl>
                                          <p:spTgt spid="144454"/>
                                        </p:tgtEl>
                                      </p:cBhvr>
                                    </p:animEffect>
                                  </p:childTnLst>
                                </p:cTn>
                              </p:par>
                              <p:par>
                                <p:cTn id="94" presetID="3" presetClass="entr" presetSubtype="10" fill="hold" grpId="0" nodeType="withEffect">
                                  <p:stCondLst>
                                    <p:cond delay="0"/>
                                  </p:stCondLst>
                                  <p:childTnLst>
                                    <p:set>
                                      <p:cBhvr>
                                        <p:cTn id="95" dur="1" fill="hold">
                                          <p:stCondLst>
                                            <p:cond delay="0"/>
                                          </p:stCondLst>
                                        </p:cTn>
                                        <p:tgtEl>
                                          <p:spTgt spid="144455"/>
                                        </p:tgtEl>
                                        <p:attrNameLst>
                                          <p:attrName>style.visibility</p:attrName>
                                        </p:attrNameLst>
                                      </p:cBhvr>
                                      <p:to>
                                        <p:strVal val="visible"/>
                                      </p:to>
                                    </p:set>
                                    <p:animEffect transition="in" filter="blinds(horizontal)">
                                      <p:cBhvr>
                                        <p:cTn id="96" dur="500"/>
                                        <p:tgtEl>
                                          <p:spTgt spid="144455"/>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3" presetClass="entr" presetSubtype="10" fill="hold" grpId="0" nodeType="clickEffect">
                                  <p:stCondLst>
                                    <p:cond delay="0"/>
                                  </p:stCondLst>
                                  <p:childTnLst>
                                    <p:set>
                                      <p:cBhvr>
                                        <p:cTn id="100" dur="1" fill="hold">
                                          <p:stCondLst>
                                            <p:cond delay="0"/>
                                          </p:stCondLst>
                                        </p:cTn>
                                        <p:tgtEl>
                                          <p:spTgt spid="144418"/>
                                        </p:tgtEl>
                                        <p:attrNameLst>
                                          <p:attrName>style.visibility</p:attrName>
                                        </p:attrNameLst>
                                      </p:cBhvr>
                                      <p:to>
                                        <p:strVal val="visible"/>
                                      </p:to>
                                    </p:set>
                                    <p:animEffect transition="in" filter="blinds(horizontal)">
                                      <p:cBhvr>
                                        <p:cTn id="101" dur="500"/>
                                        <p:tgtEl>
                                          <p:spTgt spid="144418"/>
                                        </p:tgtEl>
                                      </p:cBhvr>
                                    </p:animEffect>
                                  </p:childTnLst>
                                </p:cTn>
                              </p:par>
                              <p:par>
                                <p:cTn id="102" presetID="3" presetClass="entr" presetSubtype="10" fill="hold" grpId="0" nodeType="withEffect">
                                  <p:stCondLst>
                                    <p:cond delay="0"/>
                                  </p:stCondLst>
                                  <p:childTnLst>
                                    <p:set>
                                      <p:cBhvr>
                                        <p:cTn id="103" dur="1" fill="hold">
                                          <p:stCondLst>
                                            <p:cond delay="0"/>
                                          </p:stCondLst>
                                        </p:cTn>
                                        <p:tgtEl>
                                          <p:spTgt spid="144422"/>
                                        </p:tgtEl>
                                        <p:attrNameLst>
                                          <p:attrName>style.visibility</p:attrName>
                                        </p:attrNameLst>
                                      </p:cBhvr>
                                      <p:to>
                                        <p:strVal val="visible"/>
                                      </p:to>
                                    </p:set>
                                    <p:animEffect transition="in" filter="blinds(horizontal)">
                                      <p:cBhvr>
                                        <p:cTn id="104" dur="500"/>
                                        <p:tgtEl>
                                          <p:spTgt spid="144422"/>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144457"/>
                                        </p:tgtEl>
                                        <p:attrNameLst>
                                          <p:attrName>style.visibility</p:attrName>
                                        </p:attrNameLst>
                                      </p:cBhvr>
                                      <p:to>
                                        <p:strVal val="visible"/>
                                      </p:to>
                                    </p:set>
                                    <p:animEffect transition="in" filter="blinds(horizontal)">
                                      <p:cBhvr>
                                        <p:cTn id="107" dur="500"/>
                                        <p:tgtEl>
                                          <p:spTgt spid="144457"/>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3" presetClass="entr" presetSubtype="10" fill="hold" grpId="0" nodeType="clickEffect">
                                  <p:stCondLst>
                                    <p:cond delay="0"/>
                                  </p:stCondLst>
                                  <p:childTnLst>
                                    <p:set>
                                      <p:cBhvr>
                                        <p:cTn id="111" dur="1" fill="hold">
                                          <p:stCondLst>
                                            <p:cond delay="0"/>
                                          </p:stCondLst>
                                        </p:cTn>
                                        <p:tgtEl>
                                          <p:spTgt spid="144420"/>
                                        </p:tgtEl>
                                        <p:attrNameLst>
                                          <p:attrName>style.visibility</p:attrName>
                                        </p:attrNameLst>
                                      </p:cBhvr>
                                      <p:to>
                                        <p:strVal val="visible"/>
                                      </p:to>
                                    </p:set>
                                    <p:animEffect transition="in" filter="blinds(horizontal)">
                                      <p:cBhvr>
                                        <p:cTn id="112" dur="500"/>
                                        <p:tgtEl>
                                          <p:spTgt spid="144420"/>
                                        </p:tgtEl>
                                      </p:cBhvr>
                                    </p:animEffect>
                                  </p:childTnLst>
                                </p:cTn>
                              </p:par>
                              <p:par>
                                <p:cTn id="113" presetID="3" presetClass="entr" presetSubtype="10" fill="hold" grpId="0" nodeType="withEffect">
                                  <p:stCondLst>
                                    <p:cond delay="0"/>
                                  </p:stCondLst>
                                  <p:childTnLst>
                                    <p:set>
                                      <p:cBhvr>
                                        <p:cTn id="114" dur="1" fill="hold">
                                          <p:stCondLst>
                                            <p:cond delay="0"/>
                                          </p:stCondLst>
                                        </p:cTn>
                                        <p:tgtEl>
                                          <p:spTgt spid="144450"/>
                                        </p:tgtEl>
                                        <p:attrNameLst>
                                          <p:attrName>style.visibility</p:attrName>
                                        </p:attrNameLst>
                                      </p:cBhvr>
                                      <p:to>
                                        <p:strVal val="visible"/>
                                      </p:to>
                                    </p:set>
                                    <p:animEffect transition="in" filter="blinds(horizontal)">
                                      <p:cBhvr>
                                        <p:cTn id="115" dur="500"/>
                                        <p:tgtEl>
                                          <p:spTgt spid="144450"/>
                                        </p:tgtEl>
                                      </p:cBhvr>
                                    </p:animEffect>
                                  </p:childTnLst>
                                </p:cTn>
                              </p:par>
                              <p:par>
                                <p:cTn id="116" presetID="3" presetClass="entr" presetSubtype="10" fill="hold" grpId="0" nodeType="withEffect">
                                  <p:stCondLst>
                                    <p:cond delay="0"/>
                                  </p:stCondLst>
                                  <p:childTnLst>
                                    <p:set>
                                      <p:cBhvr>
                                        <p:cTn id="117" dur="1" fill="hold">
                                          <p:stCondLst>
                                            <p:cond delay="0"/>
                                          </p:stCondLst>
                                        </p:cTn>
                                        <p:tgtEl>
                                          <p:spTgt spid="144458"/>
                                        </p:tgtEl>
                                        <p:attrNameLst>
                                          <p:attrName>style.visibility</p:attrName>
                                        </p:attrNameLst>
                                      </p:cBhvr>
                                      <p:to>
                                        <p:strVal val="visible"/>
                                      </p:to>
                                    </p:set>
                                    <p:animEffect transition="in" filter="blinds(horizontal)">
                                      <p:cBhvr>
                                        <p:cTn id="118" dur="500"/>
                                        <p:tgtEl>
                                          <p:spTgt spid="144458"/>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3" presetClass="entr" presetSubtype="10" fill="hold" grpId="0" nodeType="clickEffect">
                                  <p:stCondLst>
                                    <p:cond delay="0"/>
                                  </p:stCondLst>
                                  <p:childTnLst>
                                    <p:set>
                                      <p:cBhvr>
                                        <p:cTn id="122" dur="1" fill="hold">
                                          <p:stCondLst>
                                            <p:cond delay="0"/>
                                          </p:stCondLst>
                                        </p:cTn>
                                        <p:tgtEl>
                                          <p:spTgt spid="144419"/>
                                        </p:tgtEl>
                                        <p:attrNameLst>
                                          <p:attrName>style.visibility</p:attrName>
                                        </p:attrNameLst>
                                      </p:cBhvr>
                                      <p:to>
                                        <p:strVal val="visible"/>
                                      </p:to>
                                    </p:set>
                                    <p:animEffect transition="in" filter="blinds(horizontal)">
                                      <p:cBhvr>
                                        <p:cTn id="123" dur="500"/>
                                        <p:tgtEl>
                                          <p:spTgt spid="144419"/>
                                        </p:tgtEl>
                                      </p:cBhvr>
                                    </p:animEffect>
                                  </p:childTnLst>
                                </p:cTn>
                              </p:par>
                              <p:par>
                                <p:cTn id="124" presetID="3" presetClass="entr" presetSubtype="10" fill="hold" grpId="0" nodeType="withEffect">
                                  <p:stCondLst>
                                    <p:cond delay="0"/>
                                  </p:stCondLst>
                                  <p:childTnLst>
                                    <p:set>
                                      <p:cBhvr>
                                        <p:cTn id="125" dur="1" fill="hold">
                                          <p:stCondLst>
                                            <p:cond delay="0"/>
                                          </p:stCondLst>
                                        </p:cTn>
                                        <p:tgtEl>
                                          <p:spTgt spid="144447"/>
                                        </p:tgtEl>
                                        <p:attrNameLst>
                                          <p:attrName>style.visibility</p:attrName>
                                        </p:attrNameLst>
                                      </p:cBhvr>
                                      <p:to>
                                        <p:strVal val="visible"/>
                                      </p:to>
                                    </p:set>
                                    <p:animEffect transition="in" filter="blinds(horizontal)">
                                      <p:cBhvr>
                                        <p:cTn id="126" dur="500"/>
                                        <p:tgtEl>
                                          <p:spTgt spid="144447"/>
                                        </p:tgtEl>
                                      </p:cBhvr>
                                    </p:animEffect>
                                  </p:childTnLst>
                                </p:cTn>
                              </p:par>
                              <p:par>
                                <p:cTn id="127" presetID="3" presetClass="entr" presetSubtype="10" fill="hold" grpId="0" nodeType="withEffect">
                                  <p:stCondLst>
                                    <p:cond delay="0"/>
                                  </p:stCondLst>
                                  <p:childTnLst>
                                    <p:set>
                                      <p:cBhvr>
                                        <p:cTn id="128" dur="1" fill="hold">
                                          <p:stCondLst>
                                            <p:cond delay="0"/>
                                          </p:stCondLst>
                                        </p:cTn>
                                        <p:tgtEl>
                                          <p:spTgt spid="144459"/>
                                        </p:tgtEl>
                                        <p:attrNameLst>
                                          <p:attrName>style.visibility</p:attrName>
                                        </p:attrNameLst>
                                      </p:cBhvr>
                                      <p:to>
                                        <p:strVal val="visible"/>
                                      </p:to>
                                    </p:set>
                                    <p:animEffect transition="in" filter="blinds(horizontal)">
                                      <p:cBhvr>
                                        <p:cTn id="129" dur="500"/>
                                        <p:tgtEl>
                                          <p:spTgt spid="144459"/>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3" presetClass="entr" presetSubtype="10" fill="hold" grpId="1" nodeType="clickEffect">
                                  <p:stCondLst>
                                    <p:cond delay="0"/>
                                  </p:stCondLst>
                                  <p:childTnLst>
                                    <p:set>
                                      <p:cBhvr>
                                        <p:cTn id="133" dur="1" fill="hold">
                                          <p:stCondLst>
                                            <p:cond delay="0"/>
                                          </p:stCondLst>
                                        </p:cTn>
                                        <p:tgtEl>
                                          <p:spTgt spid="144460"/>
                                        </p:tgtEl>
                                        <p:attrNameLst>
                                          <p:attrName>style.visibility</p:attrName>
                                        </p:attrNameLst>
                                      </p:cBhvr>
                                      <p:to>
                                        <p:strVal val="visible"/>
                                      </p:to>
                                    </p:set>
                                    <p:animEffect transition="in" filter="blinds(horizontal)">
                                      <p:cBhvr>
                                        <p:cTn id="134" dur="500"/>
                                        <p:tgtEl>
                                          <p:spTgt spid="144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8" grpId="0" animBg="1"/>
      <p:bldP spid="144389" grpId="0"/>
      <p:bldP spid="144390" grpId="0" animBg="1"/>
      <p:bldP spid="144391" grpId="0" animBg="1"/>
      <p:bldP spid="144392" grpId="0" animBg="1"/>
      <p:bldP spid="144393" grpId="0" animBg="1"/>
      <p:bldP spid="144395" grpId="0"/>
      <p:bldP spid="144396" grpId="0"/>
      <p:bldP spid="144397" grpId="0" animBg="1"/>
      <p:bldP spid="144400" grpId="0" animBg="1"/>
      <p:bldP spid="144402" grpId="0"/>
      <p:bldP spid="144403" grpId="0" animBg="1"/>
      <p:bldP spid="144405" grpId="0"/>
      <p:bldP spid="144406" grpId="0" animBg="1"/>
      <p:bldP spid="144407" grpId="0" animBg="1"/>
      <p:bldP spid="144407" grpId="1" animBg="1"/>
      <p:bldP spid="144413" grpId="0"/>
      <p:bldP spid="144416" grpId="0"/>
      <p:bldP spid="144417" grpId="0" animBg="1"/>
      <p:bldP spid="144418" grpId="0" animBg="1"/>
      <p:bldP spid="144419" grpId="0" animBg="1"/>
      <p:bldP spid="144420" grpId="0" animBg="1"/>
      <p:bldP spid="144422" grpId="0" animBg="1"/>
      <p:bldP spid="144447" grpId="0" animBg="1"/>
      <p:bldP spid="144450" grpId="0" animBg="1"/>
      <p:bldP spid="144454" grpId="0" animBg="1"/>
      <p:bldP spid="144455" grpId="0" animBg="1"/>
      <p:bldP spid="144457" grpId="0" animBg="1"/>
      <p:bldP spid="144458" grpId="0" animBg="1"/>
      <p:bldP spid="144459" grpId="0" animBg="1"/>
      <p:bldP spid="144460" grpId="0" animBg="1"/>
      <p:bldP spid="144460"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569913" y="685800"/>
            <a:ext cx="8574087" cy="520700"/>
          </a:xfrm>
        </p:spPr>
        <p:txBody>
          <a:bodyPr/>
          <a:lstStyle/>
          <a:p>
            <a:r>
              <a:rPr lang="en-US" dirty="0">
                <a:latin typeface="Trebuchet MS" charset="0"/>
                <a:ea typeface="MS PGothic" charset="0"/>
              </a:rPr>
              <a:t>(111)A/B-OH surfaces </a:t>
            </a:r>
            <a:r>
              <a:rPr lang="en-US" dirty="0">
                <a:latin typeface="Trebuchet MS" charset="0"/>
                <a:ea typeface="MS PGothic" charset="0"/>
                <a:sym typeface="Wingdings" charset="0"/>
              </a:rPr>
              <a:t> starting point</a:t>
            </a:r>
            <a:endParaRPr lang="en-US" dirty="0">
              <a:latin typeface="Trebuchet MS" charset="0"/>
              <a:ea typeface="MS PGothic" charset="0"/>
            </a:endParaRPr>
          </a:p>
        </p:txBody>
      </p:sp>
      <p:sp>
        <p:nvSpPr>
          <p:cNvPr id="174083" name="Rectangle 3"/>
          <p:cNvSpPr>
            <a:spLocks noGrp="1" noChangeArrowheads="1"/>
          </p:cNvSpPr>
          <p:nvPr>
            <p:ph type="body" idx="1"/>
          </p:nvPr>
        </p:nvSpPr>
        <p:spPr>
          <a:xfrm>
            <a:off x="304800" y="800100"/>
            <a:ext cx="8534400" cy="5562600"/>
          </a:xfrm>
        </p:spPr>
        <p:txBody>
          <a:bodyPr/>
          <a:lstStyle/>
          <a:p>
            <a:endParaRPr lang="en-US">
              <a:latin typeface="Arial" charset="0"/>
              <a:ea typeface="MS PGothic" charset="0"/>
            </a:endParaRPr>
          </a:p>
        </p:txBody>
      </p:sp>
      <p:pic>
        <p:nvPicPr>
          <p:cNvPr id="1740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76400"/>
            <a:ext cx="4113213" cy="313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40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600200"/>
            <a:ext cx="4113213"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4086" name="Rectangle 6"/>
          <p:cNvSpPr>
            <a:spLocks noChangeArrowheads="1"/>
          </p:cNvSpPr>
          <p:nvPr/>
        </p:nvSpPr>
        <p:spPr bwMode="auto">
          <a:xfrm>
            <a:off x="1447800" y="1371600"/>
            <a:ext cx="18288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(111)B</a:t>
            </a:r>
          </a:p>
        </p:txBody>
      </p:sp>
      <p:sp>
        <p:nvSpPr>
          <p:cNvPr id="174087" name="Rectangle 7"/>
          <p:cNvSpPr>
            <a:spLocks noChangeArrowheads="1"/>
          </p:cNvSpPr>
          <p:nvPr/>
        </p:nvSpPr>
        <p:spPr bwMode="auto">
          <a:xfrm>
            <a:off x="5867400" y="1295400"/>
            <a:ext cx="18288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(111)A</a:t>
            </a:r>
          </a:p>
        </p:txBody>
      </p:sp>
      <p:sp>
        <p:nvSpPr>
          <p:cNvPr id="174089" name="Rectangle 9"/>
          <p:cNvSpPr>
            <a:spLocks noChangeArrowheads="1"/>
          </p:cNvSpPr>
          <p:nvPr/>
        </p:nvSpPr>
        <p:spPr bwMode="auto">
          <a:xfrm>
            <a:off x="685800" y="4724400"/>
            <a:ext cx="3886200" cy="533400"/>
          </a:xfrm>
          <a:prstGeom prst="rect">
            <a:avLst/>
          </a:prstGeom>
          <a:solidFill>
            <a:schemeClr val="tx1">
              <a:alpha val="75000"/>
            </a:schemeClr>
          </a:solidFill>
          <a:ln w="9525">
            <a:solidFill>
              <a:schemeClr val="tx1"/>
            </a:solidFill>
            <a:miter lim="800000"/>
            <a:headEnd/>
            <a:tailEnd/>
          </a:ln>
          <a:effectLst/>
        </p:spPr>
        <p:txBody>
          <a:bodyPr wrap="none" anchor="ctr"/>
          <a:lstStyle/>
          <a:p>
            <a:pPr algn="ctr"/>
            <a:r>
              <a:rPr lang="en-US" dirty="0">
                <a:solidFill>
                  <a:schemeClr val="bg1"/>
                </a:solidFill>
              </a:rPr>
              <a:t>2(As*-OH) </a:t>
            </a:r>
            <a:r>
              <a:rPr lang="en-US" dirty="0">
                <a:solidFill>
                  <a:schemeClr val="bg1"/>
                </a:solidFill>
                <a:sym typeface="Wingdings" charset="0"/>
              </a:rPr>
              <a:t> As*-O-As* + H</a:t>
            </a:r>
            <a:r>
              <a:rPr lang="en-US" baseline="-25000" dirty="0">
                <a:solidFill>
                  <a:schemeClr val="bg1"/>
                </a:solidFill>
                <a:sym typeface="Wingdings" charset="0"/>
              </a:rPr>
              <a:t>2</a:t>
            </a:r>
            <a:r>
              <a:rPr lang="en-US" dirty="0">
                <a:solidFill>
                  <a:schemeClr val="bg1"/>
                </a:solidFill>
                <a:sym typeface="Wingdings" charset="0"/>
              </a:rPr>
              <a:t>O </a:t>
            </a:r>
            <a:endParaRPr lang="en-US" dirty="0">
              <a:solidFill>
                <a:schemeClr val="bg1"/>
              </a:solidFill>
            </a:endParaRPr>
          </a:p>
        </p:txBody>
      </p:sp>
      <p:sp>
        <p:nvSpPr>
          <p:cNvPr id="174090" name="Rectangle 10"/>
          <p:cNvSpPr>
            <a:spLocks noChangeArrowheads="1"/>
          </p:cNvSpPr>
          <p:nvPr/>
        </p:nvSpPr>
        <p:spPr bwMode="auto">
          <a:xfrm>
            <a:off x="4876800" y="4724400"/>
            <a:ext cx="3886200" cy="533400"/>
          </a:xfrm>
          <a:prstGeom prst="rect">
            <a:avLst/>
          </a:prstGeom>
          <a:solidFill>
            <a:schemeClr val="tx1">
              <a:alpha val="75000"/>
            </a:schemeClr>
          </a:solidFill>
          <a:ln w="9525">
            <a:solidFill>
              <a:schemeClr val="tx1"/>
            </a:solidFill>
            <a:miter lim="800000"/>
            <a:headEnd/>
            <a:tailEnd/>
          </a:ln>
          <a:effectLst/>
        </p:spPr>
        <p:txBody>
          <a:bodyPr wrap="none" anchor="ctr"/>
          <a:lstStyle/>
          <a:p>
            <a:pPr algn="ctr"/>
            <a:r>
              <a:rPr lang="en-US" dirty="0">
                <a:solidFill>
                  <a:srgbClr val="FFFFFF"/>
                </a:solidFill>
              </a:rPr>
              <a:t>2(</a:t>
            </a:r>
            <a:r>
              <a:rPr lang="en-US" dirty="0" err="1">
                <a:solidFill>
                  <a:srgbClr val="FFFFFF"/>
                </a:solidFill>
              </a:rPr>
              <a:t>Ga</a:t>
            </a:r>
            <a:r>
              <a:rPr lang="en-US" dirty="0">
                <a:solidFill>
                  <a:srgbClr val="FFFFFF"/>
                </a:solidFill>
              </a:rPr>
              <a:t>*-OH) </a:t>
            </a:r>
            <a:r>
              <a:rPr lang="en-US" dirty="0">
                <a:solidFill>
                  <a:srgbClr val="FFFFFF"/>
                </a:solidFill>
                <a:sym typeface="Wingdings" charset="0"/>
              </a:rPr>
              <a:t> </a:t>
            </a:r>
            <a:r>
              <a:rPr lang="en-US" dirty="0" err="1">
                <a:solidFill>
                  <a:srgbClr val="FFFFFF"/>
                </a:solidFill>
                <a:sym typeface="Wingdings" charset="0"/>
              </a:rPr>
              <a:t>Ga</a:t>
            </a:r>
            <a:r>
              <a:rPr lang="en-US" dirty="0">
                <a:solidFill>
                  <a:srgbClr val="FFFFFF"/>
                </a:solidFill>
                <a:sym typeface="Wingdings" charset="0"/>
              </a:rPr>
              <a:t>*-O-</a:t>
            </a:r>
            <a:r>
              <a:rPr lang="en-US" dirty="0" err="1">
                <a:solidFill>
                  <a:srgbClr val="FFFFFF"/>
                </a:solidFill>
                <a:sym typeface="Wingdings" charset="0"/>
              </a:rPr>
              <a:t>Ga</a:t>
            </a:r>
            <a:r>
              <a:rPr lang="en-US" dirty="0">
                <a:solidFill>
                  <a:srgbClr val="FFFFFF"/>
                </a:solidFill>
                <a:sym typeface="Wingdings" charset="0"/>
              </a:rPr>
              <a:t>* + H</a:t>
            </a:r>
            <a:r>
              <a:rPr lang="en-US" baseline="-25000" dirty="0">
                <a:solidFill>
                  <a:srgbClr val="FFFFFF"/>
                </a:solidFill>
                <a:sym typeface="Wingdings" charset="0"/>
              </a:rPr>
              <a:t>2</a:t>
            </a:r>
            <a:r>
              <a:rPr lang="en-US" dirty="0">
                <a:solidFill>
                  <a:srgbClr val="FFFFFF"/>
                </a:solidFill>
                <a:sym typeface="Wingdings" charset="0"/>
              </a:rPr>
              <a:t>O </a:t>
            </a:r>
            <a:endParaRPr lang="en-US" dirty="0">
              <a:solidFill>
                <a:srgbClr val="FFFFFF"/>
              </a:solidFill>
            </a:endParaRPr>
          </a:p>
        </p:txBody>
      </p:sp>
      <p:sp>
        <p:nvSpPr>
          <p:cNvPr id="174091" name="Rectangle 11"/>
          <p:cNvSpPr>
            <a:spLocks noChangeArrowheads="1"/>
          </p:cNvSpPr>
          <p:nvPr/>
        </p:nvSpPr>
        <p:spPr bwMode="auto">
          <a:xfrm>
            <a:off x="762000" y="5638800"/>
            <a:ext cx="7924800" cy="533400"/>
          </a:xfrm>
          <a:prstGeom prst="rect">
            <a:avLst/>
          </a:prstGeom>
          <a:solidFill>
            <a:schemeClr val="tx1">
              <a:alpha val="75000"/>
            </a:schemeClr>
          </a:solidFill>
          <a:ln w="9525">
            <a:solidFill>
              <a:schemeClr val="tx1"/>
            </a:solidFill>
            <a:miter lim="800000"/>
            <a:headEnd/>
            <a:tailEnd/>
          </a:ln>
          <a:effectLst/>
        </p:spPr>
        <p:txBody>
          <a:bodyPr wrap="none" anchor="ctr"/>
          <a:lstStyle/>
          <a:p>
            <a:pPr algn="ctr"/>
            <a:r>
              <a:rPr lang="en-US" dirty="0">
                <a:solidFill>
                  <a:srgbClr val="FFFFFF"/>
                </a:solidFill>
              </a:rPr>
              <a:t>(111)A is more hydrophilic than (111)</a:t>
            </a:r>
            <a:r>
              <a:rPr lang="en-US" dirty="0" smtClean="0">
                <a:solidFill>
                  <a:srgbClr val="FFFFFF"/>
                </a:solidFill>
              </a:rPr>
              <a:t>B – matches experiment!</a:t>
            </a:r>
            <a:endParaRPr lang="en-US" dirty="0">
              <a:solidFill>
                <a:srgbClr val="FFFFFF"/>
              </a:solidFill>
            </a:endParaRPr>
          </a:p>
        </p:txBody>
      </p:sp>
    </p:spTree>
    <p:extLst>
      <p:ext uri="{BB962C8B-B14F-4D97-AF65-F5344CB8AC3E}">
        <p14:creationId xmlns:p14="http://schemas.microsoft.com/office/powerpoint/2010/main" val="12751043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4084"/>
                                        </p:tgtEl>
                                        <p:attrNameLst>
                                          <p:attrName>style.visibility</p:attrName>
                                        </p:attrNameLst>
                                      </p:cBhvr>
                                      <p:to>
                                        <p:strVal val="visible"/>
                                      </p:to>
                                    </p:set>
                                    <p:animEffect transition="in" filter="blinds(horizontal)">
                                      <p:cBhvr>
                                        <p:cTn id="7" dur="500"/>
                                        <p:tgtEl>
                                          <p:spTgt spid="17408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4086"/>
                                        </p:tgtEl>
                                        <p:attrNameLst>
                                          <p:attrName>style.visibility</p:attrName>
                                        </p:attrNameLst>
                                      </p:cBhvr>
                                      <p:to>
                                        <p:strVal val="visible"/>
                                      </p:to>
                                    </p:set>
                                    <p:animEffect transition="in" filter="blinds(horizontal)">
                                      <p:cBhvr>
                                        <p:cTn id="10" dur="500"/>
                                        <p:tgtEl>
                                          <p:spTgt spid="17408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74089"/>
                                        </p:tgtEl>
                                        <p:attrNameLst>
                                          <p:attrName>style.visibility</p:attrName>
                                        </p:attrNameLst>
                                      </p:cBhvr>
                                      <p:to>
                                        <p:strVal val="visible"/>
                                      </p:to>
                                    </p:set>
                                    <p:animEffect transition="in" filter="blinds(horizontal)">
                                      <p:cBhvr>
                                        <p:cTn id="13" dur="500"/>
                                        <p:tgtEl>
                                          <p:spTgt spid="17408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174085"/>
                                        </p:tgtEl>
                                        <p:attrNameLst>
                                          <p:attrName>style.visibility</p:attrName>
                                        </p:attrNameLst>
                                      </p:cBhvr>
                                      <p:to>
                                        <p:strVal val="visible"/>
                                      </p:to>
                                    </p:set>
                                    <p:animEffect transition="in" filter="blinds(horizontal)">
                                      <p:cBhvr>
                                        <p:cTn id="18" dur="500"/>
                                        <p:tgtEl>
                                          <p:spTgt spid="17408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74090"/>
                                        </p:tgtEl>
                                        <p:attrNameLst>
                                          <p:attrName>style.visibility</p:attrName>
                                        </p:attrNameLst>
                                      </p:cBhvr>
                                      <p:to>
                                        <p:strVal val="visible"/>
                                      </p:to>
                                    </p:set>
                                    <p:animEffect transition="in" filter="blinds(horizontal)">
                                      <p:cBhvr>
                                        <p:cTn id="21" dur="500"/>
                                        <p:tgtEl>
                                          <p:spTgt spid="174090"/>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74087"/>
                                        </p:tgtEl>
                                        <p:attrNameLst>
                                          <p:attrName>style.visibility</p:attrName>
                                        </p:attrNameLst>
                                      </p:cBhvr>
                                      <p:to>
                                        <p:strVal val="visible"/>
                                      </p:to>
                                    </p:set>
                                    <p:animEffect transition="in" filter="blinds(horizontal)">
                                      <p:cBhvr>
                                        <p:cTn id="24" dur="500"/>
                                        <p:tgtEl>
                                          <p:spTgt spid="17408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74091"/>
                                        </p:tgtEl>
                                        <p:attrNameLst>
                                          <p:attrName>style.visibility</p:attrName>
                                        </p:attrNameLst>
                                      </p:cBhvr>
                                      <p:to>
                                        <p:strVal val="visible"/>
                                      </p:to>
                                    </p:set>
                                    <p:animEffect transition="in" filter="blinds(horizontal)">
                                      <p:cBhvr>
                                        <p:cTn id="29" dur="500"/>
                                        <p:tgtEl>
                                          <p:spTgt spid="174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6" grpId="0" animBg="1"/>
      <p:bldP spid="174087" grpId="0" animBg="1"/>
      <p:bldP spid="174089" grpId="0" animBg="1"/>
      <p:bldP spid="174090" grpId="0" animBg="1"/>
      <p:bldP spid="17409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569913" y="685800"/>
            <a:ext cx="8574087" cy="520700"/>
          </a:xfrm>
        </p:spPr>
        <p:txBody>
          <a:bodyPr/>
          <a:lstStyle/>
          <a:p>
            <a:r>
              <a:rPr lang="en-US" dirty="0">
                <a:latin typeface="Trebuchet MS" charset="0"/>
                <a:ea typeface="MS PGothic" charset="0"/>
              </a:rPr>
              <a:t>(111)B – ALD half reactions</a:t>
            </a:r>
          </a:p>
        </p:txBody>
      </p:sp>
      <p:sp>
        <p:nvSpPr>
          <p:cNvPr id="176131" name="Rectangle 3"/>
          <p:cNvSpPr>
            <a:spLocks noGrp="1" noChangeArrowheads="1"/>
          </p:cNvSpPr>
          <p:nvPr>
            <p:ph type="body" idx="1"/>
          </p:nvPr>
        </p:nvSpPr>
        <p:spPr>
          <a:xfrm>
            <a:off x="304800" y="1371600"/>
            <a:ext cx="8610600" cy="5029200"/>
          </a:xfrm>
        </p:spPr>
        <p:txBody>
          <a:bodyPr/>
          <a:lstStyle/>
          <a:p>
            <a:pPr marL="114300" lvl="1" indent="0" algn="ctr">
              <a:buFont typeface="Arial" charset="0"/>
              <a:buNone/>
            </a:pPr>
            <a:r>
              <a:rPr lang="en-US" sz="2000" dirty="0">
                <a:latin typeface="Arial" charset="0"/>
                <a:ea typeface="MS PGothic" charset="0"/>
              </a:rPr>
              <a:t>As*-O- As* + (AlCH</a:t>
            </a:r>
            <a:r>
              <a:rPr lang="en-US" sz="2000" baseline="-25000" dirty="0">
                <a:latin typeface="Arial" charset="0"/>
                <a:ea typeface="MS PGothic" charset="0"/>
              </a:rPr>
              <a:t>3</a:t>
            </a:r>
            <a:r>
              <a:rPr lang="en-US" sz="2000" dirty="0">
                <a:latin typeface="Arial" charset="0"/>
                <a:ea typeface="MS PGothic" charset="0"/>
              </a:rPr>
              <a:t>)</a:t>
            </a:r>
            <a:r>
              <a:rPr lang="en-US" sz="2000" baseline="-25000" dirty="0">
                <a:latin typeface="Arial" charset="0"/>
                <a:ea typeface="MS PGothic" charset="0"/>
              </a:rPr>
              <a:t>3</a:t>
            </a:r>
            <a:r>
              <a:rPr lang="en-US" sz="2000" dirty="0">
                <a:latin typeface="Arial" charset="0"/>
                <a:ea typeface="MS PGothic" charset="0"/>
              </a:rPr>
              <a:t> </a:t>
            </a:r>
            <a:r>
              <a:rPr lang="en-US" sz="2000" dirty="0">
                <a:latin typeface="Arial" charset="0"/>
                <a:ea typeface="MS PGothic" charset="0"/>
                <a:sym typeface="Wingdings" charset="0"/>
              </a:rPr>
              <a:t> As*-Al(CH</a:t>
            </a:r>
            <a:r>
              <a:rPr lang="en-US" sz="2000" baseline="-25000" dirty="0">
                <a:latin typeface="Arial" charset="0"/>
                <a:ea typeface="MS PGothic" charset="0"/>
                <a:sym typeface="Wingdings" charset="0"/>
              </a:rPr>
              <a:t>3</a:t>
            </a:r>
            <a:r>
              <a:rPr lang="en-US" sz="2000" dirty="0">
                <a:latin typeface="Arial" charset="0"/>
                <a:ea typeface="MS PGothic" charset="0"/>
                <a:sym typeface="Wingdings" charset="0"/>
              </a:rPr>
              <a:t>)-As* + CH</a:t>
            </a:r>
            <a:r>
              <a:rPr lang="en-US" sz="2000" baseline="-25000" dirty="0">
                <a:latin typeface="Arial" charset="0"/>
                <a:ea typeface="MS PGothic" charset="0"/>
                <a:sym typeface="Wingdings" charset="0"/>
              </a:rPr>
              <a:t>3</a:t>
            </a:r>
            <a:r>
              <a:rPr lang="en-US" sz="2000" dirty="0">
                <a:latin typeface="Arial" charset="0"/>
                <a:ea typeface="MS PGothic" charset="0"/>
                <a:sym typeface="Wingdings" charset="0"/>
              </a:rPr>
              <a:t>-O-CH</a:t>
            </a:r>
            <a:r>
              <a:rPr lang="en-US" sz="2000" baseline="-25000" dirty="0">
                <a:latin typeface="Arial" charset="0"/>
                <a:ea typeface="MS PGothic" charset="0"/>
                <a:sym typeface="Wingdings" charset="0"/>
              </a:rPr>
              <a:t>3</a:t>
            </a:r>
            <a:r>
              <a:rPr lang="en-US" sz="2000" dirty="0">
                <a:latin typeface="Arial" charset="0"/>
                <a:ea typeface="MS PGothic" charset="0"/>
                <a:sym typeface="Wingdings" charset="0"/>
              </a:rPr>
              <a:t> ↑(dimethyl ether) </a:t>
            </a:r>
          </a:p>
          <a:p>
            <a:pPr marL="114300" lvl="1" indent="0" algn="ctr">
              <a:buFont typeface="Arial" charset="0"/>
              <a:buNone/>
            </a:pPr>
            <a:r>
              <a:rPr lang="en-US" sz="2000" dirty="0">
                <a:latin typeface="Arial" charset="0"/>
                <a:ea typeface="MS PGothic" charset="0"/>
                <a:sym typeface="Wingdings" charset="0"/>
              </a:rPr>
              <a:t>As*-Al(CH</a:t>
            </a:r>
            <a:r>
              <a:rPr lang="en-US" sz="2000" baseline="-25000" dirty="0">
                <a:latin typeface="Arial" charset="0"/>
                <a:ea typeface="MS PGothic" charset="0"/>
                <a:sym typeface="Wingdings" charset="0"/>
              </a:rPr>
              <a:t>3</a:t>
            </a:r>
            <a:r>
              <a:rPr lang="en-US" sz="2000" dirty="0">
                <a:latin typeface="Arial" charset="0"/>
                <a:ea typeface="MS PGothic" charset="0"/>
                <a:sym typeface="Wingdings" charset="0"/>
              </a:rPr>
              <a:t>)-As* + H</a:t>
            </a:r>
            <a:r>
              <a:rPr lang="en-US" sz="2000" baseline="-25000" dirty="0">
                <a:latin typeface="Arial" charset="0"/>
                <a:ea typeface="MS PGothic" charset="0"/>
                <a:sym typeface="Wingdings" charset="0"/>
              </a:rPr>
              <a:t>2</a:t>
            </a:r>
            <a:r>
              <a:rPr lang="en-US" sz="2000" dirty="0">
                <a:latin typeface="Arial" charset="0"/>
                <a:ea typeface="MS PGothic" charset="0"/>
                <a:sym typeface="Wingdings" charset="0"/>
              </a:rPr>
              <a:t>O  As*-Al(OH)-As* +CH</a:t>
            </a:r>
            <a:r>
              <a:rPr lang="en-US" sz="2000" baseline="-25000" dirty="0">
                <a:latin typeface="Arial" charset="0"/>
                <a:ea typeface="MS PGothic" charset="0"/>
                <a:sym typeface="Wingdings" charset="0"/>
              </a:rPr>
              <a:t>4 </a:t>
            </a:r>
            <a:r>
              <a:rPr lang="en-US" sz="2000" dirty="0">
                <a:latin typeface="Arial" charset="0"/>
                <a:ea typeface="MS PGothic" charset="0"/>
                <a:sym typeface="Wingdings" charset="0"/>
              </a:rPr>
              <a:t>↑</a:t>
            </a:r>
          </a:p>
          <a:p>
            <a:pPr marL="114300" lvl="1" indent="0">
              <a:buFont typeface="Arial" charset="0"/>
              <a:buAutoNum type="arabicPeriod" startAt="3"/>
            </a:pPr>
            <a:endParaRPr lang="en-US" sz="2000" dirty="0">
              <a:latin typeface="Arial" charset="0"/>
              <a:ea typeface="MS PGothic" charset="0"/>
              <a:sym typeface="Wingdings" charset="0"/>
            </a:endParaRPr>
          </a:p>
          <a:p>
            <a:pPr marL="0" indent="0">
              <a:buFontTx/>
              <a:buNone/>
            </a:pPr>
            <a:endParaRPr lang="en-US" sz="1600" b="1" dirty="0">
              <a:latin typeface="Arial" charset="0"/>
              <a:ea typeface="MS PGothic" charset="0"/>
              <a:sym typeface="Wingdings" charset="0"/>
            </a:endParaRPr>
          </a:p>
        </p:txBody>
      </p:sp>
      <p:pic>
        <p:nvPicPr>
          <p:cNvPr id="1761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7000"/>
            <a:ext cx="4113213"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61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819400"/>
            <a:ext cx="4113213" cy="303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6134" name="Rectangle 6"/>
          <p:cNvSpPr>
            <a:spLocks noChangeArrowheads="1"/>
          </p:cNvSpPr>
          <p:nvPr/>
        </p:nvSpPr>
        <p:spPr bwMode="auto">
          <a:xfrm>
            <a:off x="2362200" y="5867400"/>
            <a:ext cx="5181600" cy="533400"/>
          </a:xfrm>
          <a:prstGeom prst="rect">
            <a:avLst/>
          </a:prstGeom>
          <a:solidFill>
            <a:schemeClr val="tx1">
              <a:alpha val="75000"/>
            </a:schemeClr>
          </a:solidFill>
          <a:ln w="9525">
            <a:solidFill>
              <a:schemeClr val="tx1"/>
            </a:solidFill>
            <a:miter lim="800000"/>
            <a:headEnd/>
            <a:tailEnd/>
          </a:ln>
          <a:effectLst/>
        </p:spPr>
        <p:txBody>
          <a:bodyPr wrap="none" anchor="ctr"/>
          <a:lstStyle/>
          <a:p>
            <a:pPr algn="ctr"/>
            <a:r>
              <a:rPr lang="en-US" dirty="0" smtClean="0">
                <a:solidFill>
                  <a:srgbClr val="FFFFFF"/>
                </a:solidFill>
              </a:rPr>
              <a:t>Preferential Self-Cleaning of As species </a:t>
            </a:r>
            <a:r>
              <a:rPr lang="en-US" dirty="0">
                <a:solidFill>
                  <a:srgbClr val="FFFFFF"/>
                </a:solidFill>
              </a:rPr>
              <a:t>in </a:t>
            </a:r>
            <a:r>
              <a:rPr lang="en-US" dirty="0" smtClean="0">
                <a:solidFill>
                  <a:srgbClr val="FFFFFF"/>
                </a:solidFill>
              </a:rPr>
              <a:t>ALD!!</a:t>
            </a:r>
            <a:endParaRPr lang="en-US" dirty="0">
              <a:solidFill>
                <a:srgbClr val="FFFFFF"/>
              </a:solidFill>
            </a:endParaRPr>
          </a:p>
        </p:txBody>
      </p:sp>
      <p:sp>
        <p:nvSpPr>
          <p:cNvPr id="176137" name="Oval 9"/>
          <p:cNvSpPr>
            <a:spLocks noChangeArrowheads="1"/>
          </p:cNvSpPr>
          <p:nvPr/>
        </p:nvSpPr>
        <p:spPr bwMode="auto">
          <a:xfrm>
            <a:off x="3048000" y="3448050"/>
            <a:ext cx="762000" cy="266700"/>
          </a:xfrm>
          <a:prstGeom prst="ellipse">
            <a:avLst/>
          </a:prstGeom>
          <a:solidFill>
            <a:schemeClr val="accent1">
              <a:alpha val="39999"/>
            </a:scheme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1113032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6131">
                                            <p:txEl>
                                              <p:pRg st="0" end="0"/>
                                            </p:txEl>
                                          </p:spTgt>
                                        </p:tgtEl>
                                        <p:attrNameLst>
                                          <p:attrName>style.visibility</p:attrName>
                                        </p:attrNameLst>
                                      </p:cBhvr>
                                      <p:to>
                                        <p:strVal val="visible"/>
                                      </p:to>
                                    </p:set>
                                    <p:animEffect transition="in" filter="blinds(horizontal)">
                                      <p:cBhvr>
                                        <p:cTn id="7" dur="500"/>
                                        <p:tgtEl>
                                          <p:spTgt spid="176131">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76132"/>
                                        </p:tgtEl>
                                        <p:attrNameLst>
                                          <p:attrName>style.visibility</p:attrName>
                                        </p:attrNameLst>
                                      </p:cBhvr>
                                      <p:to>
                                        <p:strVal val="visible"/>
                                      </p:to>
                                    </p:set>
                                    <p:animEffect transition="in" filter="blinds(horizontal)">
                                      <p:cBhvr>
                                        <p:cTn id="10" dur="500"/>
                                        <p:tgtEl>
                                          <p:spTgt spid="17613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76137"/>
                                        </p:tgtEl>
                                        <p:attrNameLst>
                                          <p:attrName>style.visibility</p:attrName>
                                        </p:attrNameLst>
                                      </p:cBhvr>
                                      <p:to>
                                        <p:strVal val="visible"/>
                                      </p:to>
                                    </p:set>
                                    <p:animEffect transition="in" filter="blinds(horizontal)">
                                      <p:cBhvr>
                                        <p:cTn id="15" dur="500"/>
                                        <p:tgtEl>
                                          <p:spTgt spid="17613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76134"/>
                                        </p:tgtEl>
                                        <p:attrNameLst>
                                          <p:attrName>style.visibility</p:attrName>
                                        </p:attrNameLst>
                                      </p:cBhvr>
                                      <p:to>
                                        <p:strVal val="visible"/>
                                      </p:to>
                                    </p:set>
                                    <p:animEffect transition="in" filter="blinds(horizontal)">
                                      <p:cBhvr>
                                        <p:cTn id="20" dur="500"/>
                                        <p:tgtEl>
                                          <p:spTgt spid="17613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76133"/>
                                        </p:tgtEl>
                                        <p:attrNameLst>
                                          <p:attrName>style.visibility</p:attrName>
                                        </p:attrNameLst>
                                      </p:cBhvr>
                                      <p:to>
                                        <p:strVal val="visible"/>
                                      </p:to>
                                    </p:set>
                                    <p:animEffect transition="in" filter="blinds(horizontal)">
                                      <p:cBhvr>
                                        <p:cTn id="25" dur="500"/>
                                        <p:tgtEl>
                                          <p:spTgt spid="176133"/>
                                        </p:tgtEl>
                                      </p:cBhvr>
                                    </p:animEffect>
                                  </p:childTnLst>
                                </p:cTn>
                              </p:par>
                              <p:par>
                                <p:cTn id="26" presetID="3" presetClass="entr" presetSubtype="10" fill="hold" nodeType="withEffect">
                                  <p:stCondLst>
                                    <p:cond delay="0"/>
                                  </p:stCondLst>
                                  <p:childTnLst>
                                    <p:set>
                                      <p:cBhvr>
                                        <p:cTn id="27" dur="1" fill="hold">
                                          <p:stCondLst>
                                            <p:cond delay="0"/>
                                          </p:stCondLst>
                                        </p:cTn>
                                        <p:tgtEl>
                                          <p:spTgt spid="176131">
                                            <p:txEl>
                                              <p:pRg st="1" end="1"/>
                                            </p:txEl>
                                          </p:spTgt>
                                        </p:tgtEl>
                                        <p:attrNameLst>
                                          <p:attrName>style.visibility</p:attrName>
                                        </p:attrNameLst>
                                      </p:cBhvr>
                                      <p:to>
                                        <p:strVal val="visible"/>
                                      </p:to>
                                    </p:set>
                                    <p:animEffect transition="in" filter="blinds(horizontal)">
                                      <p:cBhvr>
                                        <p:cTn id="28" dur="500"/>
                                        <p:tgtEl>
                                          <p:spTgt spid="1761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4" grpId="0" animBg="1"/>
      <p:bldP spid="17613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568419" y="685800"/>
            <a:ext cx="8574087" cy="520700"/>
          </a:xfrm>
        </p:spPr>
        <p:txBody>
          <a:bodyPr/>
          <a:lstStyle/>
          <a:p>
            <a:r>
              <a:rPr lang="en-US" dirty="0">
                <a:latin typeface="Trebuchet MS" charset="0"/>
                <a:ea typeface="MS PGothic" charset="0"/>
              </a:rPr>
              <a:t>Atomic and electronic structure - comparison</a:t>
            </a:r>
          </a:p>
        </p:txBody>
      </p:sp>
      <p:pic>
        <p:nvPicPr>
          <p:cNvPr id="1904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47800"/>
            <a:ext cx="3505200"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0468" name="Text Box 4"/>
          <p:cNvSpPr txBox="1">
            <a:spLocks noChangeArrowheads="1"/>
          </p:cNvSpPr>
          <p:nvPr/>
        </p:nvSpPr>
        <p:spPr bwMode="auto">
          <a:xfrm>
            <a:off x="1905000" y="38862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400" b="1"/>
              <a:t>(111)A</a:t>
            </a:r>
          </a:p>
        </p:txBody>
      </p:sp>
      <p:pic>
        <p:nvPicPr>
          <p:cNvPr id="190469" name="Picture 5"/>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4648200" y="1295400"/>
            <a:ext cx="4267200" cy="26797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0470" name="Text Box 6"/>
          <p:cNvSpPr txBox="1">
            <a:spLocks noChangeArrowheads="1"/>
          </p:cNvSpPr>
          <p:nvPr/>
        </p:nvSpPr>
        <p:spPr bwMode="auto">
          <a:xfrm>
            <a:off x="6248400" y="38862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400" b="1"/>
              <a:t>(111)B</a:t>
            </a:r>
          </a:p>
        </p:txBody>
      </p:sp>
      <p:pic>
        <p:nvPicPr>
          <p:cNvPr id="19047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2743200"/>
            <a:ext cx="56007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0472" name="Text Box 8"/>
          <p:cNvSpPr txBox="1">
            <a:spLocks noChangeArrowheads="1"/>
          </p:cNvSpPr>
          <p:nvPr/>
        </p:nvSpPr>
        <p:spPr bwMode="auto">
          <a:xfrm>
            <a:off x="914400" y="1447800"/>
            <a:ext cx="7696200" cy="830997"/>
          </a:xfrm>
          <a:prstGeom prst="rect">
            <a:avLst/>
          </a:prstGeom>
          <a:solidFill>
            <a:schemeClr val="tx1">
              <a:alpha val="75000"/>
            </a:schemeClr>
          </a:solidFill>
          <a:ln>
            <a:noFill/>
          </a:ln>
          <a:effectLst/>
        </p:spPr>
        <p:txBody>
          <a:bodyPr>
            <a:spAutoFit/>
          </a:bodyPr>
          <a:lstStyle/>
          <a:p>
            <a:pPr algn="ctr">
              <a:spcBef>
                <a:spcPct val="50000"/>
              </a:spcBef>
            </a:pPr>
            <a:r>
              <a:rPr lang="en-US" sz="2400" b="1" dirty="0">
                <a:solidFill>
                  <a:schemeClr val="bg1"/>
                </a:solidFill>
              </a:rPr>
              <a:t>(111)A – Max current – good unpinning, (111)B – zero current – heavy pinning</a:t>
            </a:r>
          </a:p>
        </p:txBody>
      </p:sp>
    </p:spTree>
    <p:extLst>
      <p:ext uri="{BB962C8B-B14F-4D97-AF65-F5344CB8AC3E}">
        <p14:creationId xmlns:p14="http://schemas.microsoft.com/office/powerpoint/2010/main" val="12585818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90467"/>
                                        </p:tgtEl>
                                        <p:attrNameLst>
                                          <p:attrName>style.visibility</p:attrName>
                                        </p:attrNameLst>
                                      </p:cBhvr>
                                      <p:to>
                                        <p:strVal val="visible"/>
                                      </p:to>
                                    </p:set>
                                    <p:animEffect transition="in" filter="blinds(horizontal)">
                                      <p:cBhvr>
                                        <p:cTn id="7" dur="500"/>
                                        <p:tgtEl>
                                          <p:spTgt spid="19046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0468"/>
                                        </p:tgtEl>
                                        <p:attrNameLst>
                                          <p:attrName>style.visibility</p:attrName>
                                        </p:attrNameLst>
                                      </p:cBhvr>
                                      <p:to>
                                        <p:strVal val="visible"/>
                                      </p:to>
                                    </p:set>
                                    <p:animEffect transition="in" filter="blinds(horizontal)">
                                      <p:cBhvr>
                                        <p:cTn id="10" dur="500"/>
                                        <p:tgtEl>
                                          <p:spTgt spid="19046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190469"/>
                                        </p:tgtEl>
                                        <p:attrNameLst>
                                          <p:attrName>style.visibility</p:attrName>
                                        </p:attrNameLst>
                                      </p:cBhvr>
                                      <p:to>
                                        <p:strVal val="visible"/>
                                      </p:to>
                                    </p:set>
                                    <p:animEffect transition="in" filter="blinds(horizontal)">
                                      <p:cBhvr>
                                        <p:cTn id="15" dur="500"/>
                                        <p:tgtEl>
                                          <p:spTgt spid="19046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90470"/>
                                        </p:tgtEl>
                                        <p:attrNameLst>
                                          <p:attrName>style.visibility</p:attrName>
                                        </p:attrNameLst>
                                      </p:cBhvr>
                                      <p:to>
                                        <p:strVal val="visible"/>
                                      </p:to>
                                    </p:set>
                                    <p:animEffect transition="in" filter="blinds(horizontal)">
                                      <p:cBhvr>
                                        <p:cTn id="18" dur="500"/>
                                        <p:tgtEl>
                                          <p:spTgt spid="19047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90472"/>
                                        </p:tgtEl>
                                        <p:attrNameLst>
                                          <p:attrName>style.visibility</p:attrName>
                                        </p:attrNameLst>
                                      </p:cBhvr>
                                      <p:to>
                                        <p:strVal val="visible"/>
                                      </p:to>
                                    </p:set>
                                    <p:animEffect transition="in" filter="blinds(horizontal)">
                                      <p:cBhvr>
                                        <p:cTn id="23" dur="500"/>
                                        <p:tgtEl>
                                          <p:spTgt spid="19047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190471"/>
                                        </p:tgtEl>
                                        <p:attrNameLst>
                                          <p:attrName>style.visibility</p:attrName>
                                        </p:attrNameLst>
                                      </p:cBhvr>
                                      <p:to>
                                        <p:strVal val="visible"/>
                                      </p:to>
                                    </p:set>
                                    <p:animEffect transition="in" filter="blinds(horizontal)">
                                      <p:cBhvr>
                                        <p:cTn id="28" dur="500"/>
                                        <p:tgtEl>
                                          <p:spTgt spid="190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8" grpId="0"/>
      <p:bldP spid="190470" grpId="0"/>
      <p:bldP spid="19047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Grp="1" noChangeArrowheads="1"/>
          </p:cNvSpPr>
          <p:nvPr>
            <p:ph type="ctrTitle" idx="4294967295"/>
          </p:nvPr>
        </p:nvSpPr>
        <p:spPr>
          <a:xfrm>
            <a:off x="1371600" y="457200"/>
            <a:ext cx="7772400" cy="838200"/>
          </a:xfrm>
        </p:spPr>
        <p:txBody>
          <a:bodyPr/>
          <a:lstStyle/>
          <a:p>
            <a:r>
              <a:rPr lang="en-US" altLang="zh-CN" dirty="0" smtClean="0">
                <a:latin typeface="Trebuchet MS" charset="0"/>
                <a:ea typeface="MS PGothic" charset="0"/>
              </a:rPr>
              <a:t>States in band gap </a:t>
            </a:r>
            <a:r>
              <a:rPr lang="en-US" altLang="zh-CN" dirty="0">
                <a:latin typeface="Trebuchet MS" charset="0"/>
                <a:ea typeface="MS PGothic" charset="0"/>
                <a:sym typeface="Wingdings"/>
              </a:rPr>
              <a:t> </a:t>
            </a:r>
            <a:r>
              <a:rPr lang="en-US" altLang="zh-CN" dirty="0" smtClean="0">
                <a:latin typeface="Trebuchet MS" charset="0"/>
                <a:ea typeface="MS PGothic" charset="0"/>
                <a:sym typeface="Wingdings"/>
              </a:rPr>
              <a:t>- </a:t>
            </a:r>
            <a:r>
              <a:rPr lang="en-US" altLang="zh-CN" dirty="0" smtClean="0">
                <a:latin typeface="Trebuchet MS" charset="0"/>
                <a:ea typeface="MS PGothic" charset="0"/>
              </a:rPr>
              <a:t>Fermi Level Pinning</a:t>
            </a:r>
            <a:endParaRPr lang="en-US" altLang="zh-CN" dirty="0">
              <a:latin typeface="Trebuchet MS" charset="0"/>
              <a:ea typeface="MS PGothic" charset="0"/>
            </a:endParaRPr>
          </a:p>
        </p:txBody>
      </p:sp>
      <p:cxnSp>
        <p:nvCxnSpPr>
          <p:cNvPr id="2" name="直線接點 8"/>
          <p:cNvCxnSpPr/>
          <p:nvPr/>
        </p:nvCxnSpPr>
        <p:spPr bwMode="auto">
          <a:xfrm>
            <a:off x="6949119" y="3303793"/>
            <a:ext cx="13266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直線接點 9"/>
          <p:cNvCxnSpPr/>
          <p:nvPr/>
        </p:nvCxnSpPr>
        <p:spPr bwMode="auto">
          <a:xfrm>
            <a:off x="6913227" y="3436929"/>
            <a:ext cx="132524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直線接點 10"/>
          <p:cNvCxnSpPr/>
          <p:nvPr/>
        </p:nvCxnSpPr>
        <p:spPr bwMode="auto">
          <a:xfrm>
            <a:off x="6934200" y="2667000"/>
            <a:ext cx="132524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手繪多邊形 11"/>
          <p:cNvSpPr/>
          <p:nvPr/>
        </p:nvSpPr>
        <p:spPr bwMode="auto">
          <a:xfrm>
            <a:off x="6472859" y="2667000"/>
            <a:ext cx="461341" cy="469745"/>
          </a:xfrm>
          <a:custGeom>
            <a:avLst/>
            <a:gdLst>
              <a:gd name="connsiteX0" fmla="*/ 457200 w 457200"/>
              <a:gd name="connsiteY0" fmla="*/ 0 h 431074"/>
              <a:gd name="connsiteX1" fmla="*/ 248195 w 457200"/>
              <a:gd name="connsiteY1" fmla="*/ 78377 h 431074"/>
              <a:gd name="connsiteX2" fmla="*/ 0 w 457200"/>
              <a:gd name="connsiteY2" fmla="*/ 431074 h 431074"/>
            </a:gdLst>
            <a:ahLst/>
            <a:cxnLst>
              <a:cxn ang="0">
                <a:pos x="connsiteX0" y="connsiteY0"/>
              </a:cxn>
              <a:cxn ang="0">
                <a:pos x="connsiteX1" y="connsiteY1"/>
              </a:cxn>
              <a:cxn ang="0">
                <a:pos x="connsiteX2" y="connsiteY2"/>
              </a:cxn>
            </a:cxnLst>
            <a:rect l="l" t="t" r="r" b="b"/>
            <a:pathLst>
              <a:path w="457200" h="431074">
                <a:moveTo>
                  <a:pt x="457200" y="0"/>
                </a:moveTo>
                <a:cubicBezTo>
                  <a:pt x="390797" y="3265"/>
                  <a:pt x="324395" y="6531"/>
                  <a:pt x="248195" y="78377"/>
                </a:cubicBezTo>
                <a:cubicBezTo>
                  <a:pt x="171995" y="150223"/>
                  <a:pt x="50074" y="346166"/>
                  <a:pt x="0" y="431074"/>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TW" altLang="en-US"/>
          </a:p>
        </p:txBody>
      </p:sp>
      <p:cxnSp>
        <p:nvCxnSpPr>
          <p:cNvPr id="8" name="直線接點 12"/>
          <p:cNvCxnSpPr/>
          <p:nvPr/>
        </p:nvCxnSpPr>
        <p:spPr bwMode="auto">
          <a:xfrm rot="5400000">
            <a:off x="5754799" y="3389201"/>
            <a:ext cx="144440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接點 13"/>
          <p:cNvCxnSpPr/>
          <p:nvPr/>
        </p:nvCxnSpPr>
        <p:spPr bwMode="auto">
          <a:xfrm rot="10800000">
            <a:off x="6470098" y="3303793"/>
            <a:ext cx="463836" cy="0"/>
          </a:xfrm>
          <a:prstGeom prst="line">
            <a:avLst/>
          </a:prstGeom>
          <a:ln w="38100">
            <a:solidFill>
              <a:srgbClr val="3399FF"/>
            </a:solidFill>
            <a:prstDash val="sysDash"/>
          </a:ln>
        </p:spPr>
        <p:style>
          <a:lnRef idx="1">
            <a:schemeClr val="accent1"/>
          </a:lnRef>
          <a:fillRef idx="0">
            <a:schemeClr val="accent1"/>
          </a:fillRef>
          <a:effectRef idx="0">
            <a:schemeClr val="accent1"/>
          </a:effectRef>
          <a:fontRef idx="minor">
            <a:schemeClr val="tx1"/>
          </a:fontRef>
        </p:style>
      </p:cxnSp>
      <p:sp>
        <p:nvSpPr>
          <p:cNvPr id="17" name="手繪多邊形 15"/>
          <p:cNvSpPr/>
          <p:nvPr/>
        </p:nvSpPr>
        <p:spPr bwMode="auto">
          <a:xfrm>
            <a:off x="6472859" y="3436929"/>
            <a:ext cx="465216" cy="445881"/>
          </a:xfrm>
          <a:custGeom>
            <a:avLst/>
            <a:gdLst>
              <a:gd name="connsiteX0" fmla="*/ 457200 w 457200"/>
              <a:gd name="connsiteY0" fmla="*/ 0 h 431074"/>
              <a:gd name="connsiteX1" fmla="*/ 248195 w 457200"/>
              <a:gd name="connsiteY1" fmla="*/ 78377 h 431074"/>
              <a:gd name="connsiteX2" fmla="*/ 0 w 457200"/>
              <a:gd name="connsiteY2" fmla="*/ 431074 h 431074"/>
            </a:gdLst>
            <a:ahLst/>
            <a:cxnLst>
              <a:cxn ang="0">
                <a:pos x="connsiteX0" y="connsiteY0"/>
              </a:cxn>
              <a:cxn ang="0">
                <a:pos x="connsiteX1" y="connsiteY1"/>
              </a:cxn>
              <a:cxn ang="0">
                <a:pos x="connsiteX2" y="connsiteY2"/>
              </a:cxn>
            </a:cxnLst>
            <a:rect l="l" t="t" r="r" b="b"/>
            <a:pathLst>
              <a:path w="457200" h="431074">
                <a:moveTo>
                  <a:pt x="457200" y="0"/>
                </a:moveTo>
                <a:cubicBezTo>
                  <a:pt x="390797" y="3265"/>
                  <a:pt x="324395" y="6531"/>
                  <a:pt x="248195" y="78377"/>
                </a:cubicBezTo>
                <a:cubicBezTo>
                  <a:pt x="171995" y="150223"/>
                  <a:pt x="50074" y="346166"/>
                  <a:pt x="0" y="431074"/>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TW" altLang="en-US"/>
          </a:p>
        </p:txBody>
      </p:sp>
      <p:sp>
        <p:nvSpPr>
          <p:cNvPr id="42000" name="文字方塊 111"/>
          <p:cNvSpPr txBox="1">
            <a:spLocks noChangeArrowheads="1"/>
          </p:cNvSpPr>
          <p:nvPr/>
        </p:nvSpPr>
        <p:spPr bwMode="auto">
          <a:xfrm>
            <a:off x="8325441" y="2675792"/>
            <a:ext cx="662623" cy="36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altLang="zh-TW">
                <a:latin typeface="Calibri" charset="0"/>
                <a:ea typeface="PMingLiU" charset="0"/>
                <a:cs typeface="PMingLiU" charset="0"/>
              </a:rPr>
              <a:t>E</a:t>
            </a:r>
            <a:r>
              <a:rPr lang="en-US" altLang="zh-TW" baseline="-25000">
                <a:latin typeface="Calibri" charset="0"/>
                <a:ea typeface="PMingLiU" charset="0"/>
                <a:cs typeface="PMingLiU" charset="0"/>
              </a:rPr>
              <a:t>C</a:t>
            </a:r>
            <a:endParaRPr lang="zh-TW" altLang="en-US" baseline="-25000">
              <a:latin typeface="Calibri" charset="0"/>
              <a:ea typeface="PMingLiU" charset="0"/>
              <a:cs typeface="PMingLiU" charset="0"/>
            </a:endParaRPr>
          </a:p>
        </p:txBody>
      </p:sp>
      <p:sp>
        <p:nvSpPr>
          <p:cNvPr id="42001" name="文字方塊 112"/>
          <p:cNvSpPr txBox="1">
            <a:spLocks noChangeArrowheads="1"/>
          </p:cNvSpPr>
          <p:nvPr/>
        </p:nvSpPr>
        <p:spPr bwMode="auto">
          <a:xfrm>
            <a:off x="8325441" y="3158097"/>
            <a:ext cx="662623" cy="36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altLang="zh-TW">
                <a:latin typeface="Calibri" charset="0"/>
                <a:ea typeface="PMingLiU" charset="0"/>
                <a:cs typeface="PMingLiU" charset="0"/>
              </a:rPr>
              <a:t>E</a:t>
            </a:r>
            <a:r>
              <a:rPr lang="en-US" altLang="zh-TW" baseline="-25000">
                <a:latin typeface="Calibri" charset="0"/>
                <a:ea typeface="PMingLiU" charset="0"/>
                <a:cs typeface="PMingLiU" charset="0"/>
              </a:rPr>
              <a:t>F</a:t>
            </a:r>
            <a:endParaRPr lang="zh-TW" altLang="en-US" baseline="-25000">
              <a:latin typeface="Calibri" charset="0"/>
              <a:ea typeface="PMingLiU" charset="0"/>
              <a:cs typeface="PMingLiU" charset="0"/>
            </a:endParaRPr>
          </a:p>
        </p:txBody>
      </p:sp>
      <p:sp>
        <p:nvSpPr>
          <p:cNvPr id="42002" name="文字方塊 113"/>
          <p:cNvSpPr txBox="1">
            <a:spLocks noChangeArrowheads="1"/>
          </p:cNvSpPr>
          <p:nvPr/>
        </p:nvSpPr>
        <p:spPr bwMode="auto">
          <a:xfrm>
            <a:off x="8325441" y="3338961"/>
            <a:ext cx="662623" cy="36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altLang="zh-TW">
                <a:latin typeface="Calibri" charset="0"/>
                <a:ea typeface="PMingLiU" charset="0"/>
                <a:cs typeface="PMingLiU" charset="0"/>
              </a:rPr>
              <a:t>E</a:t>
            </a:r>
            <a:r>
              <a:rPr lang="en-US" altLang="zh-TW" baseline="-25000">
                <a:latin typeface="Calibri" charset="0"/>
                <a:ea typeface="PMingLiU" charset="0"/>
                <a:cs typeface="PMingLiU" charset="0"/>
              </a:rPr>
              <a:t>V</a:t>
            </a:r>
            <a:endParaRPr lang="zh-TW" altLang="en-US" baseline="-25000">
              <a:latin typeface="Calibri" charset="0"/>
              <a:ea typeface="PMingLiU" charset="0"/>
              <a:cs typeface="PMingLiU" charset="0"/>
            </a:endParaRPr>
          </a:p>
        </p:txBody>
      </p:sp>
      <p:cxnSp>
        <p:nvCxnSpPr>
          <p:cNvPr id="18" name="直線接點 25"/>
          <p:cNvCxnSpPr/>
          <p:nvPr/>
        </p:nvCxnSpPr>
        <p:spPr bwMode="auto">
          <a:xfrm rot="5400000">
            <a:off x="5484228" y="3872762"/>
            <a:ext cx="144440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接點 27"/>
          <p:cNvCxnSpPr/>
          <p:nvPr/>
        </p:nvCxnSpPr>
        <p:spPr bwMode="auto">
          <a:xfrm rot="5400000">
            <a:off x="6096421" y="2775628"/>
            <a:ext cx="482305" cy="265049"/>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bwMode="auto">
          <a:xfrm rot="5400000">
            <a:off x="6096421" y="4222542"/>
            <a:ext cx="482305" cy="265049"/>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直線接點 30"/>
          <p:cNvCxnSpPr/>
          <p:nvPr/>
        </p:nvCxnSpPr>
        <p:spPr bwMode="auto">
          <a:xfrm rot="10800000">
            <a:off x="5674951" y="3812474"/>
            <a:ext cx="53009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32" name="手繪多邊形 31"/>
          <p:cNvSpPr/>
          <p:nvPr/>
        </p:nvSpPr>
        <p:spPr bwMode="auto">
          <a:xfrm>
            <a:off x="5873738" y="3271137"/>
            <a:ext cx="599121" cy="541337"/>
          </a:xfrm>
          <a:custGeom>
            <a:avLst/>
            <a:gdLst>
              <a:gd name="connsiteX0" fmla="*/ 690562 w 690562"/>
              <a:gd name="connsiteY0" fmla="*/ 871537 h 871537"/>
              <a:gd name="connsiteX1" fmla="*/ 333375 w 690562"/>
              <a:gd name="connsiteY1" fmla="*/ 728662 h 871537"/>
              <a:gd name="connsiteX2" fmla="*/ 61912 w 690562"/>
              <a:gd name="connsiteY2" fmla="*/ 485775 h 871537"/>
              <a:gd name="connsiteX3" fmla="*/ 104775 w 690562"/>
              <a:gd name="connsiteY3" fmla="*/ 228600 h 871537"/>
              <a:gd name="connsiteX4" fmla="*/ 690562 w 690562"/>
              <a:gd name="connsiteY4" fmla="*/ 0 h 87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62" h="871537">
                <a:moveTo>
                  <a:pt x="690562" y="871537"/>
                </a:moveTo>
                <a:cubicBezTo>
                  <a:pt x="564356" y="832246"/>
                  <a:pt x="438150" y="792956"/>
                  <a:pt x="333375" y="728662"/>
                </a:cubicBezTo>
                <a:cubicBezTo>
                  <a:pt x="228600" y="664368"/>
                  <a:pt x="100012" y="569119"/>
                  <a:pt x="61912" y="485775"/>
                </a:cubicBezTo>
                <a:cubicBezTo>
                  <a:pt x="23812" y="402431"/>
                  <a:pt x="0" y="309562"/>
                  <a:pt x="104775" y="228600"/>
                </a:cubicBezTo>
                <a:cubicBezTo>
                  <a:pt x="209550" y="147638"/>
                  <a:pt x="592931" y="45244"/>
                  <a:pt x="690562" y="0"/>
                </a:cubicBezTo>
              </a:path>
            </a:pathLst>
          </a:custGeom>
          <a:solidFill>
            <a:srgbClr val="3399FF"/>
          </a:solidFill>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TW" altLang="en-US"/>
          </a:p>
        </p:txBody>
      </p:sp>
      <p:grpSp>
        <p:nvGrpSpPr>
          <p:cNvPr id="42012" name="Group 29"/>
          <p:cNvGrpSpPr>
            <a:grpSpLocks/>
          </p:cNvGrpSpPr>
          <p:nvPr/>
        </p:nvGrpSpPr>
        <p:grpSpPr bwMode="auto">
          <a:xfrm>
            <a:off x="0" y="2057400"/>
            <a:ext cx="3282950" cy="2667000"/>
            <a:chOff x="158" y="2296"/>
            <a:chExt cx="2068" cy="1680"/>
          </a:xfrm>
        </p:grpSpPr>
        <p:cxnSp>
          <p:nvCxnSpPr>
            <p:cNvPr id="22" name="直線接點 8"/>
            <p:cNvCxnSpPr/>
            <p:nvPr/>
          </p:nvCxnSpPr>
          <p:spPr>
            <a:xfrm>
              <a:off x="793" y="3113"/>
              <a:ext cx="9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接點 9"/>
            <p:cNvCxnSpPr/>
            <p:nvPr/>
          </p:nvCxnSpPr>
          <p:spPr>
            <a:xfrm>
              <a:off x="793" y="3203"/>
              <a:ext cx="9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接點 10"/>
            <p:cNvCxnSpPr/>
            <p:nvPr/>
          </p:nvCxnSpPr>
          <p:spPr>
            <a:xfrm>
              <a:off x="793" y="2704"/>
              <a:ext cx="9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接點 12"/>
            <p:cNvCxnSpPr/>
            <p:nvPr/>
          </p:nvCxnSpPr>
          <p:spPr>
            <a:xfrm flipH="1">
              <a:off x="782" y="2568"/>
              <a:ext cx="11" cy="14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2017" name="文字方塊 111"/>
            <p:cNvSpPr txBox="1">
              <a:spLocks noChangeArrowheads="1"/>
            </p:cNvSpPr>
            <p:nvPr/>
          </p:nvSpPr>
          <p:spPr bwMode="auto">
            <a:xfrm>
              <a:off x="1701" y="2614"/>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altLang="zh-TW" sz="2400" b="1">
                  <a:latin typeface="Calibri" charset="0"/>
                  <a:ea typeface="PMingLiU" charset="0"/>
                  <a:cs typeface="PMingLiU" charset="0"/>
                </a:rPr>
                <a:t>E</a:t>
              </a:r>
              <a:r>
                <a:rPr lang="en-US" altLang="zh-TW" sz="2400" b="1" baseline="-25000">
                  <a:latin typeface="Calibri" charset="0"/>
                  <a:ea typeface="PMingLiU" charset="0"/>
                  <a:cs typeface="PMingLiU" charset="0"/>
                </a:rPr>
                <a:t>C</a:t>
              </a:r>
              <a:endParaRPr lang="zh-TW" altLang="en-US" sz="2400" b="1" baseline="-25000">
                <a:latin typeface="Calibri" charset="0"/>
                <a:ea typeface="PMingLiU" charset="0"/>
                <a:cs typeface="PMingLiU" charset="0"/>
              </a:endParaRPr>
            </a:p>
          </p:txBody>
        </p:sp>
        <p:sp>
          <p:nvSpPr>
            <p:cNvPr id="42018" name="文字方塊 112"/>
            <p:cNvSpPr txBox="1">
              <a:spLocks noChangeArrowheads="1"/>
            </p:cNvSpPr>
            <p:nvPr/>
          </p:nvSpPr>
          <p:spPr bwMode="auto">
            <a:xfrm>
              <a:off x="1746" y="2976"/>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altLang="zh-TW" sz="2400" b="1">
                  <a:latin typeface="Calibri" charset="0"/>
                  <a:ea typeface="PMingLiU" charset="0"/>
                  <a:cs typeface="PMingLiU" charset="0"/>
                </a:rPr>
                <a:t>E</a:t>
              </a:r>
              <a:r>
                <a:rPr lang="en-US" altLang="zh-TW" sz="2400" b="1" baseline="-25000">
                  <a:latin typeface="Calibri" charset="0"/>
                  <a:ea typeface="PMingLiU" charset="0"/>
                  <a:cs typeface="PMingLiU" charset="0"/>
                </a:rPr>
                <a:t>F</a:t>
              </a:r>
              <a:endParaRPr lang="zh-TW" altLang="en-US" sz="2400" b="1" baseline="-25000">
                <a:latin typeface="Calibri" charset="0"/>
                <a:ea typeface="PMingLiU" charset="0"/>
                <a:cs typeface="PMingLiU" charset="0"/>
              </a:endParaRPr>
            </a:p>
          </p:txBody>
        </p:sp>
        <p:sp>
          <p:nvSpPr>
            <p:cNvPr id="42019" name="文字方塊 113"/>
            <p:cNvSpPr txBox="1">
              <a:spLocks noChangeArrowheads="1"/>
            </p:cNvSpPr>
            <p:nvPr/>
          </p:nvSpPr>
          <p:spPr bwMode="auto">
            <a:xfrm>
              <a:off x="1746" y="3158"/>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altLang="zh-TW" sz="2400" b="1">
                  <a:latin typeface="Calibri" charset="0"/>
                  <a:ea typeface="PMingLiU" charset="0"/>
                  <a:cs typeface="PMingLiU" charset="0"/>
                </a:rPr>
                <a:t>E</a:t>
              </a:r>
              <a:r>
                <a:rPr lang="en-US" altLang="zh-TW" sz="2400" b="1" baseline="-25000">
                  <a:latin typeface="Calibri" charset="0"/>
                  <a:ea typeface="PMingLiU" charset="0"/>
                  <a:cs typeface="PMingLiU" charset="0"/>
                </a:rPr>
                <a:t>V</a:t>
              </a:r>
              <a:endParaRPr lang="zh-TW" altLang="en-US" sz="2400" b="1" baseline="-25000">
                <a:latin typeface="Calibri" charset="0"/>
                <a:ea typeface="PMingLiU" charset="0"/>
                <a:cs typeface="PMingLiU" charset="0"/>
              </a:endParaRPr>
            </a:p>
          </p:txBody>
        </p:sp>
        <p:cxnSp>
          <p:nvCxnSpPr>
            <p:cNvPr id="30" name="直線接點 25"/>
            <p:cNvCxnSpPr/>
            <p:nvPr/>
          </p:nvCxnSpPr>
          <p:spPr>
            <a:xfrm flipH="1">
              <a:off x="542" y="2568"/>
              <a:ext cx="25" cy="14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928" name="直線接點 27"/>
            <p:cNvCxnSpPr/>
            <p:nvPr/>
          </p:nvCxnSpPr>
          <p:spPr>
            <a:xfrm rot="5400000">
              <a:off x="673" y="2461"/>
              <a:ext cx="0" cy="213"/>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2929" name="直線接點 30"/>
            <p:cNvCxnSpPr/>
            <p:nvPr/>
          </p:nvCxnSpPr>
          <p:spPr>
            <a:xfrm rot="10800000">
              <a:off x="158" y="3113"/>
              <a:ext cx="384"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42023" name="Text Box 40"/>
            <p:cNvSpPr txBox="1">
              <a:spLocks noChangeArrowheads="1"/>
            </p:cNvSpPr>
            <p:nvPr/>
          </p:nvSpPr>
          <p:spPr bwMode="auto">
            <a:xfrm>
              <a:off x="158" y="2296"/>
              <a:ext cx="27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spcBef>
                  <a:spcPct val="50000"/>
                </a:spcBef>
              </a:pPr>
              <a:r>
                <a:rPr kumimoji="1" lang="en-US" altLang="zh-TW">
                  <a:ea typeface="PMingLiU" charset="0"/>
                  <a:cs typeface="PMingLiU" charset="0"/>
                </a:rPr>
                <a:t>M</a:t>
              </a:r>
            </a:p>
          </p:txBody>
        </p:sp>
        <p:sp>
          <p:nvSpPr>
            <p:cNvPr id="42024" name="Text Box 41"/>
            <p:cNvSpPr txBox="1">
              <a:spLocks noChangeArrowheads="1"/>
            </p:cNvSpPr>
            <p:nvPr/>
          </p:nvSpPr>
          <p:spPr bwMode="auto">
            <a:xfrm>
              <a:off x="567" y="2296"/>
              <a:ext cx="22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spcBef>
                  <a:spcPct val="50000"/>
                </a:spcBef>
              </a:pPr>
              <a:r>
                <a:rPr kumimoji="1" lang="en-US" altLang="zh-TW">
                  <a:ea typeface="PMingLiU" charset="0"/>
                  <a:cs typeface="PMingLiU" charset="0"/>
                </a:rPr>
                <a:t>O</a:t>
              </a:r>
            </a:p>
          </p:txBody>
        </p:sp>
        <p:sp>
          <p:nvSpPr>
            <p:cNvPr id="42025" name="Text Box 42"/>
            <p:cNvSpPr txBox="1">
              <a:spLocks noChangeArrowheads="1"/>
            </p:cNvSpPr>
            <p:nvPr/>
          </p:nvSpPr>
          <p:spPr bwMode="auto">
            <a:xfrm>
              <a:off x="1066" y="2296"/>
              <a:ext cx="31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spcBef>
                  <a:spcPct val="50000"/>
                </a:spcBef>
              </a:pPr>
              <a:r>
                <a:rPr kumimoji="1" lang="en-US" altLang="zh-TW">
                  <a:ea typeface="PMingLiU" charset="0"/>
                  <a:cs typeface="PMingLiU" charset="0"/>
                </a:rPr>
                <a:t>S</a:t>
              </a:r>
            </a:p>
          </p:txBody>
        </p:sp>
      </p:grpSp>
      <p:sp>
        <p:nvSpPr>
          <p:cNvPr id="42026" name="Line 43"/>
          <p:cNvSpPr>
            <a:spLocks noChangeShapeType="1"/>
          </p:cNvSpPr>
          <p:nvPr/>
        </p:nvSpPr>
        <p:spPr bwMode="auto">
          <a:xfrm flipH="1">
            <a:off x="1066800" y="2582863"/>
            <a:ext cx="144463"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7" name="Line 44"/>
          <p:cNvSpPr>
            <a:spLocks noChangeShapeType="1"/>
          </p:cNvSpPr>
          <p:nvPr/>
        </p:nvSpPr>
        <p:spPr bwMode="auto">
          <a:xfrm flipH="1">
            <a:off x="1066800" y="2871788"/>
            <a:ext cx="144463"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8" name="Line 45"/>
          <p:cNvSpPr>
            <a:spLocks noChangeShapeType="1"/>
          </p:cNvSpPr>
          <p:nvPr/>
        </p:nvSpPr>
        <p:spPr bwMode="auto">
          <a:xfrm flipH="1">
            <a:off x="1066800" y="3014663"/>
            <a:ext cx="144463"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9" name="Line 46"/>
          <p:cNvSpPr>
            <a:spLocks noChangeShapeType="1"/>
          </p:cNvSpPr>
          <p:nvPr/>
        </p:nvSpPr>
        <p:spPr bwMode="auto">
          <a:xfrm flipH="1">
            <a:off x="1066800" y="2743200"/>
            <a:ext cx="144463"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30" name="Line 47"/>
          <p:cNvSpPr>
            <a:spLocks noChangeShapeType="1"/>
          </p:cNvSpPr>
          <p:nvPr/>
        </p:nvSpPr>
        <p:spPr bwMode="auto">
          <a:xfrm flipH="1">
            <a:off x="1066800" y="2438400"/>
            <a:ext cx="144463"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31" name="Line 48"/>
          <p:cNvSpPr>
            <a:spLocks noChangeShapeType="1"/>
          </p:cNvSpPr>
          <p:nvPr/>
        </p:nvSpPr>
        <p:spPr bwMode="auto">
          <a:xfrm flipH="1">
            <a:off x="1066800" y="3159125"/>
            <a:ext cx="144463"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32" name="Line 49"/>
          <p:cNvSpPr>
            <a:spLocks noChangeShapeType="1"/>
          </p:cNvSpPr>
          <p:nvPr/>
        </p:nvSpPr>
        <p:spPr bwMode="auto">
          <a:xfrm flipH="1">
            <a:off x="1066800" y="3303588"/>
            <a:ext cx="144463"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9" name="直線接點 8"/>
          <p:cNvCxnSpPr/>
          <p:nvPr/>
        </p:nvCxnSpPr>
        <p:spPr>
          <a:xfrm>
            <a:off x="4162425" y="3332163"/>
            <a:ext cx="13255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4090988" y="3476625"/>
            <a:ext cx="13239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a:off x="4114800" y="2667000"/>
            <a:ext cx="13239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手繪多邊形 11"/>
          <p:cNvSpPr/>
          <p:nvPr/>
        </p:nvSpPr>
        <p:spPr>
          <a:xfrm>
            <a:off x="3657600" y="2667000"/>
            <a:ext cx="457200" cy="1025525"/>
          </a:xfrm>
          <a:custGeom>
            <a:avLst/>
            <a:gdLst>
              <a:gd name="connsiteX0" fmla="*/ 457200 w 457200"/>
              <a:gd name="connsiteY0" fmla="*/ 0 h 431074"/>
              <a:gd name="connsiteX1" fmla="*/ 248195 w 457200"/>
              <a:gd name="connsiteY1" fmla="*/ 78377 h 431074"/>
              <a:gd name="connsiteX2" fmla="*/ 0 w 457200"/>
              <a:gd name="connsiteY2" fmla="*/ 431074 h 431074"/>
            </a:gdLst>
            <a:ahLst/>
            <a:cxnLst>
              <a:cxn ang="0">
                <a:pos x="connsiteX0" y="connsiteY0"/>
              </a:cxn>
              <a:cxn ang="0">
                <a:pos x="connsiteX1" y="connsiteY1"/>
              </a:cxn>
              <a:cxn ang="0">
                <a:pos x="connsiteX2" y="connsiteY2"/>
              </a:cxn>
            </a:cxnLst>
            <a:rect l="l" t="t" r="r" b="b"/>
            <a:pathLst>
              <a:path w="457200" h="431074">
                <a:moveTo>
                  <a:pt x="457200" y="0"/>
                </a:moveTo>
                <a:cubicBezTo>
                  <a:pt x="390797" y="3265"/>
                  <a:pt x="324395" y="6531"/>
                  <a:pt x="248195" y="78377"/>
                </a:cubicBezTo>
                <a:cubicBezTo>
                  <a:pt x="171995" y="150223"/>
                  <a:pt x="50074" y="346166"/>
                  <a:pt x="0" y="431074"/>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TW" altLang="en-US"/>
          </a:p>
        </p:txBody>
      </p:sp>
      <p:cxnSp>
        <p:nvCxnSpPr>
          <p:cNvPr id="13" name="直線接點 12"/>
          <p:cNvCxnSpPr/>
          <p:nvPr/>
        </p:nvCxnSpPr>
        <p:spPr>
          <a:xfrm rot="5400000">
            <a:off x="2685256" y="3728244"/>
            <a:ext cx="194468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rot="10800000">
            <a:off x="3657600" y="3332163"/>
            <a:ext cx="463550" cy="0"/>
          </a:xfrm>
          <a:prstGeom prst="line">
            <a:avLst/>
          </a:prstGeom>
          <a:ln w="38100">
            <a:solidFill>
              <a:srgbClr val="3399FF"/>
            </a:solidFill>
            <a:prstDash val="sysDash"/>
          </a:ln>
        </p:spPr>
        <p:style>
          <a:lnRef idx="1">
            <a:schemeClr val="accent1"/>
          </a:lnRef>
          <a:fillRef idx="0">
            <a:schemeClr val="accent1"/>
          </a:fillRef>
          <a:effectRef idx="0">
            <a:schemeClr val="accent1"/>
          </a:effectRef>
          <a:fontRef idx="minor">
            <a:schemeClr val="tx1"/>
          </a:fontRef>
        </p:style>
      </p:cxnSp>
      <p:sp>
        <p:nvSpPr>
          <p:cNvPr id="16" name="手繪多邊形 15"/>
          <p:cNvSpPr/>
          <p:nvPr/>
        </p:nvSpPr>
        <p:spPr>
          <a:xfrm>
            <a:off x="3657600" y="3476625"/>
            <a:ext cx="433388" cy="936625"/>
          </a:xfrm>
          <a:custGeom>
            <a:avLst/>
            <a:gdLst>
              <a:gd name="connsiteX0" fmla="*/ 457200 w 457200"/>
              <a:gd name="connsiteY0" fmla="*/ 0 h 431074"/>
              <a:gd name="connsiteX1" fmla="*/ 248195 w 457200"/>
              <a:gd name="connsiteY1" fmla="*/ 78377 h 431074"/>
              <a:gd name="connsiteX2" fmla="*/ 0 w 457200"/>
              <a:gd name="connsiteY2" fmla="*/ 431074 h 431074"/>
            </a:gdLst>
            <a:ahLst/>
            <a:cxnLst>
              <a:cxn ang="0">
                <a:pos x="connsiteX0" y="connsiteY0"/>
              </a:cxn>
              <a:cxn ang="0">
                <a:pos x="connsiteX1" y="connsiteY1"/>
              </a:cxn>
              <a:cxn ang="0">
                <a:pos x="connsiteX2" y="connsiteY2"/>
              </a:cxn>
            </a:cxnLst>
            <a:rect l="l" t="t" r="r" b="b"/>
            <a:pathLst>
              <a:path w="457200" h="431074">
                <a:moveTo>
                  <a:pt x="457200" y="0"/>
                </a:moveTo>
                <a:cubicBezTo>
                  <a:pt x="390797" y="3265"/>
                  <a:pt x="324395" y="6531"/>
                  <a:pt x="248195" y="78377"/>
                </a:cubicBezTo>
                <a:cubicBezTo>
                  <a:pt x="171995" y="150223"/>
                  <a:pt x="50074" y="346166"/>
                  <a:pt x="0" y="431074"/>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TW" altLang="en-US"/>
          </a:p>
        </p:txBody>
      </p:sp>
      <p:cxnSp>
        <p:nvCxnSpPr>
          <p:cNvPr id="26" name="直線接點 25"/>
          <p:cNvCxnSpPr/>
          <p:nvPr/>
        </p:nvCxnSpPr>
        <p:spPr>
          <a:xfrm rot="5400000">
            <a:off x="2647156" y="3983832"/>
            <a:ext cx="144621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a:xfrm rot="5400000">
            <a:off x="3271838" y="2870200"/>
            <a:ext cx="488950" cy="29210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rot="10800000">
            <a:off x="2867025" y="3916363"/>
            <a:ext cx="530225"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42046" name="文字方塊 39"/>
          <p:cNvSpPr txBox="1">
            <a:spLocks noChangeArrowheads="1"/>
          </p:cNvSpPr>
          <p:nvPr/>
        </p:nvSpPr>
        <p:spPr bwMode="auto">
          <a:xfrm>
            <a:off x="4038600" y="1828800"/>
            <a:ext cx="16160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altLang="zh-TW" b="1" dirty="0">
                <a:solidFill>
                  <a:srgbClr val="FF0000"/>
                </a:solidFill>
                <a:latin typeface="Calibri" charset="0"/>
                <a:ea typeface="PMingLiU" charset="0"/>
                <a:cs typeface="PMingLiU" charset="0"/>
              </a:rPr>
              <a:t>Inversion layer of free carriers</a:t>
            </a:r>
          </a:p>
        </p:txBody>
      </p:sp>
      <p:cxnSp>
        <p:nvCxnSpPr>
          <p:cNvPr id="42047" name="直線單箭頭接點 41"/>
          <p:cNvCxnSpPr>
            <a:cxnSpLocks noChangeShapeType="1"/>
          </p:cNvCxnSpPr>
          <p:nvPr/>
        </p:nvCxnSpPr>
        <p:spPr bwMode="auto">
          <a:xfrm flipH="1">
            <a:off x="3802063" y="2468563"/>
            <a:ext cx="328612" cy="473075"/>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sp>
        <p:nvSpPr>
          <p:cNvPr id="42048" name="Rectangle 65"/>
          <p:cNvSpPr>
            <a:spLocks noChangeArrowheads="1"/>
          </p:cNvSpPr>
          <p:nvPr/>
        </p:nvSpPr>
        <p:spPr bwMode="auto">
          <a:xfrm>
            <a:off x="3586163" y="3044825"/>
            <a:ext cx="146050" cy="936625"/>
          </a:xfrm>
          <a:prstGeom prst="rect">
            <a:avLst/>
          </a:prstGeom>
          <a:solidFill>
            <a:schemeClr val="accent1">
              <a:alpha val="32156"/>
            </a:schemeClr>
          </a:solidFill>
          <a:ln w="9525">
            <a:solidFill>
              <a:schemeClr val="tx1"/>
            </a:solidFill>
            <a:miter lim="800000"/>
            <a:headEnd/>
            <a:tailEnd/>
          </a:ln>
        </p:spPr>
        <p:txBody>
          <a:bodyPr wrap="none" anchor="ctr"/>
          <a:lstStyle/>
          <a:p>
            <a:endParaRPr lang="zh-TW" altLang="en-US"/>
          </a:p>
        </p:txBody>
      </p:sp>
      <p:sp>
        <p:nvSpPr>
          <p:cNvPr id="42057" name="Text Box 73"/>
          <p:cNvSpPr txBox="1">
            <a:spLocks noChangeArrowheads="1"/>
          </p:cNvSpPr>
          <p:nvPr/>
        </p:nvSpPr>
        <p:spPr bwMode="auto">
          <a:xfrm>
            <a:off x="2286000" y="6583363"/>
            <a:ext cx="4572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200"/>
              <a:t>Some figures in this slide are courtesy of Min Xu</a:t>
            </a:r>
          </a:p>
        </p:txBody>
      </p:sp>
      <p:sp>
        <p:nvSpPr>
          <p:cNvPr id="71" name="文字方塊 39"/>
          <p:cNvSpPr txBox="1">
            <a:spLocks noChangeArrowheads="1"/>
          </p:cNvSpPr>
          <p:nvPr/>
        </p:nvSpPr>
        <p:spPr bwMode="auto">
          <a:xfrm>
            <a:off x="6629400" y="1981200"/>
            <a:ext cx="1616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ctr" eaLnBrk="1" hangingPunct="1"/>
            <a:r>
              <a:rPr lang="en-US" altLang="zh-TW" b="1" dirty="0" smtClean="0">
                <a:solidFill>
                  <a:srgbClr val="FF0000"/>
                </a:solidFill>
                <a:latin typeface="Calibri" charset="0"/>
                <a:ea typeface="PMingLiU" charset="0"/>
                <a:cs typeface="PMingLiU" charset="0"/>
              </a:rPr>
              <a:t>No inversion!</a:t>
            </a:r>
            <a:endParaRPr lang="en-US" altLang="zh-TW" b="1" dirty="0">
              <a:solidFill>
                <a:srgbClr val="FF0000"/>
              </a:solidFill>
              <a:latin typeface="Calibri" charset="0"/>
              <a:ea typeface="PMingLiU" charset="0"/>
              <a:cs typeface="PMingLiU" charset="0"/>
            </a:endParaRPr>
          </a:p>
        </p:txBody>
      </p:sp>
      <p:sp>
        <p:nvSpPr>
          <p:cNvPr id="252931" name="Rounded Rectangle 252930"/>
          <p:cNvSpPr/>
          <p:nvPr/>
        </p:nvSpPr>
        <p:spPr>
          <a:xfrm>
            <a:off x="609600" y="5105400"/>
            <a:ext cx="7924800" cy="685800"/>
          </a:xfrm>
          <a:prstGeom prst="roundRect">
            <a:avLst/>
          </a:prstGeom>
          <a:solidFill>
            <a:schemeClr val="tx1">
              <a:alpha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Allowed </a:t>
            </a:r>
            <a:r>
              <a:rPr lang="en-US" dirty="0" smtClean="0">
                <a:sym typeface="Wingdings"/>
              </a:rPr>
              <a:t>states in band gap  occupied by electrons/holes at all times  No/partial gate control  Poor transistor!!!</a:t>
            </a:r>
            <a:endParaRPr lang="en-US" dirty="0"/>
          </a:p>
        </p:txBody>
      </p:sp>
      <p:sp>
        <p:nvSpPr>
          <p:cNvPr id="252932" name="Rounded Rectangle 252931"/>
          <p:cNvSpPr/>
          <p:nvPr/>
        </p:nvSpPr>
        <p:spPr>
          <a:xfrm>
            <a:off x="533400" y="1371600"/>
            <a:ext cx="4876800" cy="381000"/>
          </a:xfrm>
          <a:prstGeom prst="roundRect">
            <a:avLst/>
          </a:prstGeom>
          <a:solidFill>
            <a:schemeClr val="tx1">
              <a:alpha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Ideally</a:t>
            </a:r>
            <a:endParaRPr lang="en-US" dirty="0"/>
          </a:p>
        </p:txBody>
      </p:sp>
      <p:sp>
        <p:nvSpPr>
          <p:cNvPr id="76" name="Rounded Rectangle 75"/>
          <p:cNvSpPr/>
          <p:nvPr/>
        </p:nvSpPr>
        <p:spPr>
          <a:xfrm>
            <a:off x="5943600" y="1371600"/>
            <a:ext cx="2743200" cy="381000"/>
          </a:xfrm>
          <a:prstGeom prst="roundRect">
            <a:avLst/>
          </a:prstGeom>
          <a:solidFill>
            <a:schemeClr val="tx1">
              <a:alpha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 reality</a:t>
            </a:r>
            <a:endParaRPr lang="en-US" dirty="0"/>
          </a:p>
        </p:txBody>
      </p:sp>
    </p:spTree>
    <p:extLst>
      <p:ext uri="{BB962C8B-B14F-4D97-AF65-F5344CB8AC3E}">
        <p14:creationId xmlns:p14="http://schemas.microsoft.com/office/powerpoint/2010/main" val="43387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29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0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0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0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0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0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0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0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0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204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204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200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200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200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9"/>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9"/>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529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42000" grpId="0"/>
      <p:bldP spid="42001" grpId="0"/>
      <p:bldP spid="42002" grpId="0"/>
      <p:bldP spid="32" grpId="0" animBg="1"/>
      <p:bldP spid="42026" grpId="0" animBg="1"/>
      <p:bldP spid="42027" grpId="0" animBg="1"/>
      <p:bldP spid="42028" grpId="0" animBg="1"/>
      <p:bldP spid="42029" grpId="0" animBg="1"/>
      <p:bldP spid="42030" grpId="0" animBg="1"/>
      <p:bldP spid="42031" grpId="0" animBg="1"/>
      <p:bldP spid="42032" grpId="0" animBg="1"/>
      <p:bldP spid="12" grpId="0" animBg="1"/>
      <p:bldP spid="16" grpId="0" animBg="1"/>
      <p:bldP spid="42046" grpId="0"/>
      <p:bldP spid="42048" grpId="0" animBg="1"/>
      <p:bldP spid="71" grpId="0"/>
      <p:bldP spid="252931" grpId="0" animBg="1"/>
      <p:bldP spid="252932" grpId="0" animBg="1"/>
      <p:bldP spid="7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796" y="152400"/>
            <a:ext cx="6891091" cy="520700"/>
          </a:xfrm>
        </p:spPr>
        <p:txBody>
          <a:bodyPr/>
          <a:lstStyle/>
          <a:p>
            <a:r>
              <a:rPr lang="en-US" dirty="0"/>
              <a:t>How is power dissipation related to material interfaces?</a:t>
            </a:r>
          </a:p>
        </p:txBody>
      </p:sp>
      <p:sp>
        <p:nvSpPr>
          <p:cNvPr id="3" name="Slide Number Placeholder 2"/>
          <p:cNvSpPr txBox="1">
            <a:spLocks/>
          </p:cNvSpPr>
          <p:nvPr/>
        </p:nvSpPr>
        <p:spPr>
          <a:xfrm>
            <a:off x="8305799" y="6333472"/>
            <a:ext cx="386905" cy="197617"/>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56C026-86B1-4591-95D2-66DC0082D902}" type="slidenum">
              <a:rPr lang="en-US" altLang="ko-KR" smtClean="0"/>
              <a:pPr>
                <a:defRPr/>
              </a:pPr>
              <a:t>7</a:t>
            </a:fld>
            <a:endParaRPr lang="en-US" altLang="ko-KR" dirty="0"/>
          </a:p>
        </p:txBody>
      </p:sp>
      <p:grpSp>
        <p:nvGrpSpPr>
          <p:cNvPr id="4" name="Group 3"/>
          <p:cNvGrpSpPr/>
          <p:nvPr/>
        </p:nvGrpSpPr>
        <p:grpSpPr>
          <a:xfrm>
            <a:off x="4726876" y="788270"/>
            <a:ext cx="4229303" cy="2908248"/>
            <a:chOff x="4108345" y="2461625"/>
            <a:chExt cx="5057368" cy="3478589"/>
          </a:xfrm>
        </p:grpSpPr>
        <p:cxnSp>
          <p:nvCxnSpPr>
            <p:cNvPr id="6" name="Straight Connector 5"/>
            <p:cNvCxnSpPr/>
            <p:nvPr/>
          </p:nvCxnSpPr>
          <p:spPr>
            <a:xfrm>
              <a:off x="6647151" y="3425740"/>
              <a:ext cx="0" cy="45720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6406961" y="3882940"/>
              <a:ext cx="48038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406961" y="4111540"/>
              <a:ext cx="48038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647151" y="4137806"/>
              <a:ext cx="0" cy="45720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6668425" y="4353013"/>
              <a:ext cx="2497288" cy="265040"/>
              <a:chOff x="5253990" y="6248400"/>
              <a:chExt cx="2772918" cy="265040"/>
            </a:xfrm>
          </p:grpSpPr>
          <p:cxnSp>
            <p:nvCxnSpPr>
              <p:cNvPr id="84" name="Straight Connector 83"/>
              <p:cNvCxnSpPr/>
              <p:nvPr/>
            </p:nvCxnSpPr>
            <p:spPr>
              <a:xfrm flipV="1">
                <a:off x="6019800" y="6248400"/>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6232398" y="6248400"/>
                <a:ext cx="228600" cy="249238"/>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6427470" y="6255313"/>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H="1" flipV="1">
                <a:off x="6656070" y="6262924"/>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H="1" flipV="1">
                <a:off x="7036308" y="6278726"/>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V="1">
                <a:off x="6819900" y="6260711"/>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7226808" y="6501521"/>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5253990" y="6493424"/>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4108345" y="4334554"/>
              <a:ext cx="2497288" cy="265040"/>
              <a:chOff x="5253990" y="6248400"/>
              <a:chExt cx="2772918" cy="265040"/>
            </a:xfrm>
          </p:grpSpPr>
          <p:cxnSp>
            <p:nvCxnSpPr>
              <p:cNvPr id="76" name="Straight Connector 75"/>
              <p:cNvCxnSpPr/>
              <p:nvPr/>
            </p:nvCxnSpPr>
            <p:spPr>
              <a:xfrm flipV="1">
                <a:off x="6019800" y="6248400"/>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6232398" y="6248400"/>
                <a:ext cx="228600" cy="249238"/>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V="1">
                <a:off x="6427470" y="6255313"/>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H="1" flipV="1">
                <a:off x="6656070" y="6262924"/>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H="1" flipV="1">
                <a:off x="7036308" y="6278726"/>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V="1">
                <a:off x="6819900" y="6260711"/>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7226808" y="6501521"/>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253990" y="6493424"/>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2" name="Flowchart: Connector 11"/>
            <p:cNvSpPr/>
            <p:nvPr/>
          </p:nvSpPr>
          <p:spPr>
            <a:xfrm>
              <a:off x="6557766" y="3197140"/>
              <a:ext cx="178770" cy="228600"/>
            </a:xfrm>
            <a:prstGeom prst="flowChartConnector">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p:cNvSpPr/>
            <p:nvPr/>
          </p:nvSpPr>
          <p:spPr>
            <a:xfrm>
              <a:off x="5991972" y="4469492"/>
              <a:ext cx="178770" cy="228600"/>
            </a:xfrm>
            <a:prstGeom prst="flowChartConnector">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p:cNvSpPr/>
            <p:nvPr/>
          </p:nvSpPr>
          <p:spPr>
            <a:xfrm>
              <a:off x="7005205" y="4465278"/>
              <a:ext cx="178770" cy="228600"/>
            </a:xfrm>
            <a:prstGeom prst="flowChartConnector">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439567" y="2726665"/>
              <a:ext cx="453599" cy="584775"/>
            </a:xfrm>
            <a:prstGeom prst="rect">
              <a:avLst/>
            </a:prstGeom>
            <a:noFill/>
          </p:spPr>
          <p:txBody>
            <a:bodyPr wrap="none" lIns="91440" tIns="45720" rIns="91440" bIns="45720">
              <a:spAutoFit/>
            </a:bodyPr>
            <a:lstStyle/>
            <a:p>
              <a:pPr algn="ctr"/>
              <a:r>
                <a:rPr lang="en-US" sz="3200" b="1" cap="all" spc="0"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G</a:t>
              </a:r>
              <a:endParaRPr lang="en-US" sz="3200" b="1" cap="all" spc="0"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endParaRPr>
            </a:p>
          </p:txBody>
        </p:sp>
        <p:sp>
          <p:nvSpPr>
            <p:cNvPr id="16" name="Rectangle 15"/>
            <p:cNvSpPr/>
            <p:nvPr/>
          </p:nvSpPr>
          <p:spPr>
            <a:xfrm>
              <a:off x="6077613" y="4094833"/>
              <a:ext cx="413177" cy="584775"/>
            </a:xfrm>
            <a:prstGeom prst="rect">
              <a:avLst/>
            </a:prstGeom>
            <a:noFill/>
          </p:spPr>
          <p:txBody>
            <a:bodyPr wrap="none" lIns="91440" tIns="45720" rIns="91440" bIns="45720">
              <a:spAutoFit/>
            </a:bodyPr>
            <a:lstStyle/>
            <a:p>
              <a:pPr algn="ctr"/>
              <a:r>
                <a:rPr lang="en-US" sz="3200" b="1" cap="all" spc="0"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S</a:t>
              </a:r>
              <a:endParaRPr lang="en-US" sz="3200" b="1" cap="all" spc="0"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endParaRPr>
            </a:p>
          </p:txBody>
        </p:sp>
        <p:sp>
          <p:nvSpPr>
            <p:cNvPr id="17" name="Rectangle 16"/>
            <p:cNvSpPr/>
            <p:nvPr/>
          </p:nvSpPr>
          <p:spPr>
            <a:xfrm>
              <a:off x="6699498" y="4096911"/>
              <a:ext cx="433388" cy="584775"/>
            </a:xfrm>
            <a:prstGeom prst="rect">
              <a:avLst/>
            </a:prstGeom>
            <a:noFill/>
          </p:spPr>
          <p:txBody>
            <a:bodyPr wrap="none" lIns="91440" tIns="45720" rIns="91440" bIns="45720">
              <a:spAutoFit/>
            </a:bodyPr>
            <a:lstStyle/>
            <a:p>
              <a:pPr algn="ctr"/>
              <a:r>
                <a:rPr lang="en-US" sz="3200" b="1" cap="all"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D</a:t>
              </a:r>
              <a:endParaRPr lang="en-US" sz="3200" b="1" cap="all" spc="0"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endParaRPr>
            </a:p>
          </p:txBody>
        </p:sp>
        <p:sp>
          <p:nvSpPr>
            <p:cNvPr id="18" name="Freeform 17"/>
            <p:cNvSpPr/>
            <p:nvPr/>
          </p:nvSpPr>
          <p:spPr>
            <a:xfrm>
              <a:off x="6666366" y="3532420"/>
              <a:ext cx="581946" cy="256032"/>
            </a:xfrm>
            <a:custGeom>
              <a:avLst/>
              <a:gdLst>
                <a:gd name="connsiteX0" fmla="*/ 0 w 646176"/>
                <a:gd name="connsiteY0" fmla="*/ 0 h 256032"/>
                <a:gd name="connsiteX1" fmla="*/ 390144 w 646176"/>
                <a:gd name="connsiteY1" fmla="*/ 48768 h 256032"/>
                <a:gd name="connsiteX2" fmla="*/ 646176 w 646176"/>
                <a:gd name="connsiteY2" fmla="*/ 256032 h 256032"/>
              </a:gdLst>
              <a:ahLst/>
              <a:cxnLst>
                <a:cxn ang="0">
                  <a:pos x="connsiteX0" y="connsiteY0"/>
                </a:cxn>
                <a:cxn ang="0">
                  <a:pos x="connsiteX1" y="connsiteY1"/>
                </a:cxn>
                <a:cxn ang="0">
                  <a:pos x="connsiteX2" y="connsiteY2"/>
                </a:cxn>
              </a:cxnLst>
              <a:rect l="l" t="t" r="r" b="b"/>
              <a:pathLst>
                <a:path w="646176" h="256032">
                  <a:moveTo>
                    <a:pt x="0" y="0"/>
                  </a:moveTo>
                  <a:cubicBezTo>
                    <a:pt x="141224" y="3048"/>
                    <a:pt x="282448" y="6096"/>
                    <a:pt x="390144" y="48768"/>
                  </a:cubicBezTo>
                  <a:cubicBezTo>
                    <a:pt x="497840" y="91440"/>
                    <a:pt x="646176" y="256032"/>
                    <a:pt x="646176" y="256032"/>
                  </a:cubicBezTo>
                </a:path>
              </a:pathLst>
            </a:custGeom>
            <a:ln w="444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Connector 18"/>
            <p:cNvCxnSpPr/>
            <p:nvPr/>
          </p:nvCxnSpPr>
          <p:spPr>
            <a:xfrm flipV="1">
              <a:off x="7016357" y="3660436"/>
              <a:ext cx="444694" cy="23774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7183975" y="3898180"/>
              <a:ext cx="380015" cy="21336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Freeform 20"/>
            <p:cNvSpPr/>
            <p:nvPr/>
          </p:nvSpPr>
          <p:spPr>
            <a:xfrm>
              <a:off x="7303213" y="4032292"/>
              <a:ext cx="125276" cy="524256"/>
            </a:xfrm>
            <a:custGeom>
              <a:avLst/>
              <a:gdLst>
                <a:gd name="connsiteX0" fmla="*/ 97536 w 139103"/>
                <a:gd name="connsiteY0" fmla="*/ 0 h 524256"/>
                <a:gd name="connsiteX1" fmla="*/ 134112 w 139103"/>
                <a:gd name="connsiteY1" fmla="*/ 207264 h 524256"/>
                <a:gd name="connsiteX2" fmla="*/ 0 w 139103"/>
                <a:gd name="connsiteY2" fmla="*/ 524256 h 524256"/>
              </a:gdLst>
              <a:ahLst/>
              <a:cxnLst>
                <a:cxn ang="0">
                  <a:pos x="connsiteX0" y="connsiteY0"/>
                </a:cxn>
                <a:cxn ang="0">
                  <a:pos x="connsiteX1" y="connsiteY1"/>
                </a:cxn>
                <a:cxn ang="0">
                  <a:pos x="connsiteX2" y="connsiteY2"/>
                </a:cxn>
              </a:cxnLst>
              <a:rect l="l" t="t" r="r" b="b"/>
              <a:pathLst>
                <a:path w="139103" h="524256">
                  <a:moveTo>
                    <a:pt x="97536" y="0"/>
                  </a:moveTo>
                  <a:cubicBezTo>
                    <a:pt x="123952" y="59944"/>
                    <a:pt x="150368" y="119888"/>
                    <a:pt x="134112" y="207264"/>
                  </a:cubicBezTo>
                  <a:cubicBezTo>
                    <a:pt x="117856" y="294640"/>
                    <a:pt x="58928" y="409448"/>
                    <a:pt x="0" y="524256"/>
                  </a:cubicBezTo>
                </a:path>
              </a:pathLst>
            </a:custGeom>
            <a:ln w="444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2" name="Straight Connector 21"/>
            <p:cNvCxnSpPr/>
            <p:nvPr/>
          </p:nvCxnSpPr>
          <p:spPr>
            <a:xfrm>
              <a:off x="6091652" y="4618053"/>
              <a:ext cx="0" cy="45720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851462" y="5075253"/>
              <a:ext cx="48038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851462" y="5303853"/>
              <a:ext cx="48038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091652" y="5330119"/>
              <a:ext cx="0" cy="45720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094590" y="4587675"/>
              <a:ext cx="0" cy="45720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854400" y="5044875"/>
              <a:ext cx="48038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6854400" y="5273475"/>
              <a:ext cx="48038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94590" y="5299741"/>
              <a:ext cx="0" cy="45720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rot="18899092">
              <a:off x="5995306" y="3570554"/>
              <a:ext cx="646176" cy="230582"/>
            </a:xfrm>
            <a:custGeom>
              <a:avLst/>
              <a:gdLst>
                <a:gd name="connsiteX0" fmla="*/ 0 w 646176"/>
                <a:gd name="connsiteY0" fmla="*/ 0 h 256032"/>
                <a:gd name="connsiteX1" fmla="*/ 390144 w 646176"/>
                <a:gd name="connsiteY1" fmla="*/ 48768 h 256032"/>
                <a:gd name="connsiteX2" fmla="*/ 646176 w 646176"/>
                <a:gd name="connsiteY2" fmla="*/ 256032 h 256032"/>
              </a:gdLst>
              <a:ahLst/>
              <a:cxnLst>
                <a:cxn ang="0">
                  <a:pos x="connsiteX0" y="connsiteY0"/>
                </a:cxn>
                <a:cxn ang="0">
                  <a:pos x="connsiteX1" y="connsiteY1"/>
                </a:cxn>
                <a:cxn ang="0">
                  <a:pos x="connsiteX2" y="connsiteY2"/>
                </a:cxn>
              </a:cxnLst>
              <a:rect l="l" t="t" r="r" b="b"/>
              <a:pathLst>
                <a:path w="646176" h="256032">
                  <a:moveTo>
                    <a:pt x="0" y="0"/>
                  </a:moveTo>
                  <a:cubicBezTo>
                    <a:pt x="141224" y="3048"/>
                    <a:pt x="282448" y="6096"/>
                    <a:pt x="390144" y="48768"/>
                  </a:cubicBezTo>
                  <a:cubicBezTo>
                    <a:pt x="497840" y="91440"/>
                    <a:pt x="646176" y="256032"/>
                    <a:pt x="646176" y="256032"/>
                  </a:cubicBezTo>
                </a:path>
              </a:pathLst>
            </a:custGeom>
            <a:ln w="444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1" name="Straight Connector 30"/>
            <p:cNvCxnSpPr/>
            <p:nvPr/>
          </p:nvCxnSpPr>
          <p:spPr>
            <a:xfrm flipH="1" flipV="1">
              <a:off x="5851462" y="3698631"/>
              <a:ext cx="398715" cy="280416"/>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flipV="1">
              <a:off x="5746317" y="3864652"/>
              <a:ext cx="398715" cy="280416"/>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Freeform 32"/>
            <p:cNvSpPr/>
            <p:nvPr/>
          </p:nvSpPr>
          <p:spPr>
            <a:xfrm>
              <a:off x="5820855" y="4007908"/>
              <a:ext cx="120824" cy="560832"/>
            </a:xfrm>
            <a:custGeom>
              <a:avLst/>
              <a:gdLst>
                <a:gd name="connsiteX0" fmla="*/ 121968 w 134160"/>
                <a:gd name="connsiteY0" fmla="*/ 0 h 560832"/>
                <a:gd name="connsiteX1" fmla="*/ 48 w 134160"/>
                <a:gd name="connsiteY1" fmla="*/ 195072 h 560832"/>
                <a:gd name="connsiteX2" fmla="*/ 134160 w 134160"/>
                <a:gd name="connsiteY2" fmla="*/ 560832 h 560832"/>
              </a:gdLst>
              <a:ahLst/>
              <a:cxnLst>
                <a:cxn ang="0">
                  <a:pos x="connsiteX0" y="connsiteY0"/>
                </a:cxn>
                <a:cxn ang="0">
                  <a:pos x="connsiteX1" y="connsiteY1"/>
                </a:cxn>
                <a:cxn ang="0">
                  <a:pos x="connsiteX2" y="connsiteY2"/>
                </a:cxn>
              </a:cxnLst>
              <a:rect l="l" t="t" r="r" b="b"/>
              <a:pathLst>
                <a:path w="134160" h="560832">
                  <a:moveTo>
                    <a:pt x="121968" y="0"/>
                  </a:moveTo>
                  <a:cubicBezTo>
                    <a:pt x="59992" y="50800"/>
                    <a:pt x="-1984" y="101600"/>
                    <a:pt x="48" y="195072"/>
                  </a:cubicBezTo>
                  <a:cubicBezTo>
                    <a:pt x="2080" y="288544"/>
                    <a:pt x="68120" y="424688"/>
                    <a:pt x="134160" y="560832"/>
                  </a:cubicBezTo>
                </a:path>
              </a:pathLst>
            </a:custGeom>
            <a:ln w="444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4" name="Straight Connector 33"/>
            <p:cNvCxnSpPr/>
            <p:nvPr/>
          </p:nvCxnSpPr>
          <p:spPr>
            <a:xfrm>
              <a:off x="5913254" y="5756941"/>
              <a:ext cx="360479"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962908" y="5836582"/>
              <a:ext cx="257488"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999717" y="5921989"/>
              <a:ext cx="18387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916192" y="5775166"/>
              <a:ext cx="360479"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965845" y="5854807"/>
              <a:ext cx="257488"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002655" y="5940214"/>
              <a:ext cx="18387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40" name="Group 39"/>
            <p:cNvGrpSpPr/>
            <p:nvPr/>
          </p:nvGrpSpPr>
          <p:grpSpPr>
            <a:xfrm>
              <a:off x="4157906" y="2461625"/>
              <a:ext cx="2497288" cy="265040"/>
              <a:chOff x="5253990" y="6248400"/>
              <a:chExt cx="2772918" cy="265040"/>
            </a:xfrm>
          </p:grpSpPr>
          <p:cxnSp>
            <p:nvCxnSpPr>
              <p:cNvPr id="68" name="Straight Connector 67"/>
              <p:cNvCxnSpPr/>
              <p:nvPr/>
            </p:nvCxnSpPr>
            <p:spPr>
              <a:xfrm flipV="1">
                <a:off x="6019800" y="6248400"/>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6232398" y="6248400"/>
                <a:ext cx="228600" cy="249238"/>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6427470" y="6255313"/>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H="1" flipV="1">
                <a:off x="6656070" y="6262924"/>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H="1" flipV="1">
                <a:off x="7036308" y="6278726"/>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6819900" y="6260711"/>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7226808" y="6501521"/>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5253990" y="6493424"/>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6646712" y="2468538"/>
              <a:ext cx="2497288" cy="265040"/>
              <a:chOff x="5253990" y="6248400"/>
              <a:chExt cx="2772918" cy="265040"/>
            </a:xfrm>
          </p:grpSpPr>
          <p:cxnSp>
            <p:nvCxnSpPr>
              <p:cNvPr id="60" name="Straight Connector 59"/>
              <p:cNvCxnSpPr/>
              <p:nvPr/>
            </p:nvCxnSpPr>
            <p:spPr>
              <a:xfrm flipV="1">
                <a:off x="6019800" y="6248400"/>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6232398" y="6248400"/>
                <a:ext cx="228600" cy="249238"/>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6427470" y="6255313"/>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H="1" flipV="1">
                <a:off x="6656070" y="6262924"/>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H="1" flipV="1">
                <a:off x="7036308" y="6278726"/>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6819900" y="6260711"/>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7226808" y="6501521"/>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5253990" y="6493424"/>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rot="16200000">
              <a:off x="3503064" y="3487613"/>
              <a:ext cx="1866305" cy="295950"/>
              <a:chOff x="5253990" y="6248400"/>
              <a:chExt cx="2772918" cy="265040"/>
            </a:xfrm>
          </p:grpSpPr>
          <p:cxnSp>
            <p:nvCxnSpPr>
              <p:cNvPr id="52" name="Straight Connector 51"/>
              <p:cNvCxnSpPr/>
              <p:nvPr/>
            </p:nvCxnSpPr>
            <p:spPr>
              <a:xfrm flipV="1">
                <a:off x="6019800" y="6248400"/>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6232398" y="6248400"/>
                <a:ext cx="228600" cy="249238"/>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6427470" y="6255313"/>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flipV="1">
                <a:off x="6656070" y="6262924"/>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flipV="1">
                <a:off x="7036308" y="6278726"/>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V="1">
                <a:off x="6819900" y="6260711"/>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7226808" y="6501521"/>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5253990" y="6493424"/>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3" name="Group 42"/>
            <p:cNvGrpSpPr/>
            <p:nvPr/>
          </p:nvGrpSpPr>
          <p:grpSpPr>
            <a:xfrm rot="16200000">
              <a:off x="7591442" y="3531338"/>
              <a:ext cx="1866305" cy="295950"/>
              <a:chOff x="5253990" y="6248400"/>
              <a:chExt cx="2772918" cy="265040"/>
            </a:xfrm>
          </p:grpSpPr>
          <p:cxnSp>
            <p:nvCxnSpPr>
              <p:cNvPr id="44" name="Straight Connector 43"/>
              <p:cNvCxnSpPr/>
              <p:nvPr/>
            </p:nvCxnSpPr>
            <p:spPr>
              <a:xfrm flipV="1">
                <a:off x="6019800" y="6248400"/>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232398" y="6248400"/>
                <a:ext cx="228600" cy="249238"/>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6427470" y="6255313"/>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flipV="1">
                <a:off x="6656070" y="6262924"/>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flipV="1">
                <a:off x="7036308" y="6278726"/>
                <a:ext cx="190500" cy="23471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6819900" y="6260711"/>
                <a:ext cx="228600" cy="24081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7226808" y="6501521"/>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5253990" y="6493424"/>
                <a:ext cx="800100"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97" name="Oval 96"/>
          <p:cNvSpPr/>
          <p:nvPr/>
        </p:nvSpPr>
        <p:spPr>
          <a:xfrm>
            <a:off x="5116455" y="2237718"/>
            <a:ext cx="1177278" cy="522136"/>
          </a:xfrm>
          <a:prstGeom prst="ellipse">
            <a:avLst/>
          </a:prstGeom>
          <a:solidFill>
            <a:srgbClr val="FF00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7342264" y="2216519"/>
            <a:ext cx="1177278" cy="522136"/>
          </a:xfrm>
          <a:prstGeom prst="ellipse">
            <a:avLst/>
          </a:prstGeom>
          <a:solidFill>
            <a:srgbClr val="FF00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TextBox 98"/>
          <p:cNvSpPr txBox="1"/>
          <p:nvPr/>
        </p:nvSpPr>
        <p:spPr>
          <a:xfrm>
            <a:off x="5032221" y="2738655"/>
            <a:ext cx="1064435" cy="523220"/>
          </a:xfrm>
          <a:prstGeom prst="rect">
            <a:avLst/>
          </a:prstGeom>
          <a:noFill/>
        </p:spPr>
        <p:txBody>
          <a:bodyPr wrap="square" rtlCol="0">
            <a:spAutoFit/>
          </a:bodyPr>
          <a:lstStyle/>
          <a:p>
            <a:pPr algn="ctr"/>
            <a:r>
              <a:rPr lang="en-US" sz="2800" dirty="0" err="1" smtClean="0">
                <a:solidFill>
                  <a:schemeClr val="bg2">
                    <a:lumMod val="75000"/>
                  </a:schemeClr>
                </a:solidFill>
              </a:rPr>
              <a:t>R</a:t>
            </a:r>
            <a:r>
              <a:rPr lang="en-US" b="1" dirty="0" err="1" smtClean="0">
                <a:solidFill>
                  <a:schemeClr val="bg2">
                    <a:lumMod val="75000"/>
                  </a:schemeClr>
                </a:solidFill>
              </a:rPr>
              <a:t>s</a:t>
            </a:r>
            <a:endParaRPr lang="en-US" b="1" dirty="0">
              <a:solidFill>
                <a:schemeClr val="bg2">
                  <a:lumMod val="75000"/>
                </a:schemeClr>
              </a:solidFill>
            </a:endParaRPr>
          </a:p>
        </p:txBody>
      </p:sp>
      <p:sp>
        <p:nvSpPr>
          <p:cNvPr id="100" name="TextBox 99"/>
          <p:cNvSpPr txBox="1"/>
          <p:nvPr/>
        </p:nvSpPr>
        <p:spPr>
          <a:xfrm>
            <a:off x="7442233" y="2751216"/>
            <a:ext cx="1064435" cy="523220"/>
          </a:xfrm>
          <a:prstGeom prst="rect">
            <a:avLst/>
          </a:prstGeom>
          <a:noFill/>
        </p:spPr>
        <p:txBody>
          <a:bodyPr wrap="square" rtlCol="0">
            <a:spAutoFit/>
          </a:bodyPr>
          <a:lstStyle/>
          <a:p>
            <a:pPr algn="ctr"/>
            <a:r>
              <a:rPr lang="en-US" sz="2800" dirty="0" smtClean="0">
                <a:solidFill>
                  <a:schemeClr val="bg2">
                    <a:lumMod val="75000"/>
                  </a:schemeClr>
                </a:solidFill>
              </a:rPr>
              <a:t>R</a:t>
            </a:r>
            <a:r>
              <a:rPr lang="en-US" sz="1400" b="1" dirty="0">
                <a:solidFill>
                  <a:schemeClr val="bg2">
                    <a:lumMod val="75000"/>
                  </a:schemeClr>
                </a:solidFill>
              </a:rPr>
              <a:t>D</a:t>
            </a:r>
          </a:p>
        </p:txBody>
      </p:sp>
      <p:pic>
        <p:nvPicPr>
          <p:cNvPr id="102" name="Picture 101" descr="Screen Shot 2013-04-09 at 7.52.1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82" y="875413"/>
            <a:ext cx="4798639" cy="2202274"/>
          </a:xfrm>
          <a:prstGeom prst="rect">
            <a:avLst/>
          </a:prstGeom>
        </p:spPr>
      </p:pic>
      <p:cxnSp>
        <p:nvCxnSpPr>
          <p:cNvPr id="105" name="Straight Arrow Connector 104"/>
          <p:cNvCxnSpPr>
            <a:stCxn id="97" idx="3"/>
          </p:cNvCxnSpPr>
          <p:nvPr/>
        </p:nvCxnSpPr>
        <p:spPr>
          <a:xfrm flipH="1">
            <a:off x="4588349" y="2683389"/>
            <a:ext cx="700514" cy="28998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a:stCxn id="97" idx="1"/>
          </p:cNvCxnSpPr>
          <p:nvPr/>
        </p:nvCxnSpPr>
        <p:spPr>
          <a:xfrm flipH="1" flipV="1">
            <a:off x="4588348" y="1254303"/>
            <a:ext cx="700515" cy="10598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3" name="Rectangle 112"/>
          <p:cNvSpPr/>
          <p:nvPr/>
        </p:nvSpPr>
        <p:spPr>
          <a:xfrm>
            <a:off x="4313797" y="4467900"/>
            <a:ext cx="5002949" cy="1015663"/>
          </a:xfrm>
          <a:prstGeom prst="rect">
            <a:avLst/>
          </a:prstGeom>
        </p:spPr>
        <p:txBody>
          <a:bodyPr wrap="square">
            <a:spAutoFit/>
          </a:bodyPr>
          <a:lstStyle/>
          <a:p>
            <a:pPr algn="ctr"/>
            <a:r>
              <a:rPr lang="en-US" sz="2000" b="1" dirty="0" smtClean="0">
                <a:solidFill>
                  <a:srgbClr val="FF0000"/>
                </a:solidFill>
                <a:sym typeface="Wingdings" pitchFamily="2" charset="2"/>
              </a:rPr>
              <a:t>There is significant power dissipation at non-</a:t>
            </a:r>
            <a:r>
              <a:rPr lang="en-US" sz="2000" b="1" dirty="0" err="1" smtClean="0">
                <a:solidFill>
                  <a:srgbClr val="FF0000"/>
                </a:solidFill>
                <a:sym typeface="Wingdings" pitchFamily="2" charset="2"/>
              </a:rPr>
              <a:t>Ohmic</a:t>
            </a:r>
            <a:r>
              <a:rPr lang="en-US" sz="2000" b="1" dirty="0" smtClean="0">
                <a:solidFill>
                  <a:srgbClr val="FF0000"/>
                </a:solidFill>
                <a:sym typeface="Wingdings" pitchFamily="2" charset="2"/>
              </a:rPr>
              <a:t> Metal-Semiconductor interfaces!!!</a:t>
            </a:r>
            <a:endParaRPr lang="en-US" sz="2000" b="1" dirty="0"/>
          </a:p>
        </p:txBody>
      </p:sp>
      <p:pic>
        <p:nvPicPr>
          <p:cNvPr id="593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769" y="2973374"/>
            <a:ext cx="4536758" cy="3259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33400" y="3012826"/>
            <a:ext cx="1524210" cy="369332"/>
          </a:xfrm>
          <a:prstGeom prst="rect">
            <a:avLst/>
          </a:prstGeom>
          <a:noFill/>
        </p:spPr>
        <p:txBody>
          <a:bodyPr wrap="square" rtlCol="0">
            <a:spAutoFit/>
          </a:bodyPr>
          <a:lstStyle/>
          <a:p>
            <a:pPr algn="ctr"/>
            <a:r>
              <a:rPr lang="en-US" dirty="0" smtClean="0"/>
              <a:t>Metal</a:t>
            </a:r>
            <a:endParaRPr lang="en-US" dirty="0"/>
          </a:p>
        </p:txBody>
      </p:sp>
      <p:sp>
        <p:nvSpPr>
          <p:cNvPr id="101" name="TextBox 100"/>
          <p:cNvSpPr txBox="1"/>
          <p:nvPr/>
        </p:nvSpPr>
        <p:spPr>
          <a:xfrm>
            <a:off x="2657155" y="3017282"/>
            <a:ext cx="1937290" cy="369332"/>
          </a:xfrm>
          <a:prstGeom prst="rect">
            <a:avLst/>
          </a:prstGeom>
          <a:noFill/>
        </p:spPr>
        <p:txBody>
          <a:bodyPr wrap="square" rtlCol="0">
            <a:spAutoFit/>
          </a:bodyPr>
          <a:lstStyle/>
          <a:p>
            <a:pPr algn="ctr"/>
            <a:r>
              <a:rPr lang="en-US" dirty="0" smtClean="0"/>
              <a:t>Semiconductor</a:t>
            </a:r>
            <a:endParaRPr lang="en-US" dirty="0"/>
          </a:p>
        </p:txBody>
      </p:sp>
      <p:sp>
        <p:nvSpPr>
          <p:cNvPr id="59392" name="TextBox 59391"/>
          <p:cNvSpPr txBox="1"/>
          <p:nvPr/>
        </p:nvSpPr>
        <p:spPr>
          <a:xfrm>
            <a:off x="304800" y="6333472"/>
            <a:ext cx="3810000" cy="276999"/>
          </a:xfrm>
          <a:prstGeom prst="rect">
            <a:avLst/>
          </a:prstGeom>
          <a:noFill/>
        </p:spPr>
        <p:txBody>
          <a:bodyPr wrap="square" rtlCol="0">
            <a:spAutoFit/>
          </a:bodyPr>
          <a:lstStyle/>
          <a:p>
            <a:pPr algn="ctr"/>
            <a:r>
              <a:rPr lang="en-US" sz="1200" i="1" dirty="0" smtClean="0"/>
              <a:t>Figure courtesy </a:t>
            </a:r>
            <a:r>
              <a:rPr lang="en-US" sz="1200" i="1" dirty="0" err="1" smtClean="0"/>
              <a:t>Kaspar</a:t>
            </a:r>
            <a:r>
              <a:rPr lang="en-US" sz="1200" i="1" dirty="0" smtClean="0"/>
              <a:t> </a:t>
            </a:r>
            <a:r>
              <a:rPr lang="en-US" sz="1200" i="1" dirty="0" err="1" smtClean="0"/>
              <a:t>Haume</a:t>
            </a:r>
            <a:r>
              <a:rPr lang="en-US" sz="1200" i="1" dirty="0" smtClean="0"/>
              <a:t>, DTU</a:t>
            </a:r>
            <a:endParaRPr lang="en-US" sz="1200" i="1" dirty="0"/>
          </a:p>
        </p:txBody>
      </p:sp>
    </p:spTree>
    <p:custDataLst>
      <p:tags r:id="rId1"/>
    </p:custDataLst>
    <p:extLst>
      <p:ext uri="{BB962C8B-B14F-4D97-AF65-F5344CB8AC3E}">
        <p14:creationId xmlns:p14="http://schemas.microsoft.com/office/powerpoint/2010/main" val="3815316761"/>
      </p:ext>
    </p:extLst>
  </p:cSld>
  <p:clrMapOvr>
    <a:masterClrMapping/>
  </p:clrMapOvr>
  <mc:AlternateContent xmlns:mc="http://schemas.openxmlformats.org/markup-compatibility/2006">
    <mc:Choice xmlns:p14="http://schemas.microsoft.com/office/powerpoint/2010/main" Requires="p14">
      <p:transition spd="slow" p14:dur="2000" advTm="217"/>
    </mc:Choice>
    <mc:Fallback>
      <p:transition spd="slow" advTm="2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939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939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p:bldP spid="100" grpId="0"/>
      <p:bldP spid="113" grpId="0"/>
      <p:bldP spid="5" grpId="0"/>
      <p:bldP spid="101" grpId="0"/>
      <p:bldP spid="5939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Existing/Proposed solutions to the problem</a:t>
            </a:r>
            <a:endParaRPr lang="en-US" dirty="0"/>
          </a:p>
        </p:txBody>
      </p:sp>
      <p:sp>
        <p:nvSpPr>
          <p:cNvPr id="3" name="Rectangle 2"/>
          <p:cNvSpPr/>
          <p:nvPr/>
        </p:nvSpPr>
        <p:spPr>
          <a:xfrm>
            <a:off x="3330883" y="780566"/>
            <a:ext cx="3464410" cy="523220"/>
          </a:xfrm>
          <a:prstGeom prst="rect">
            <a:avLst/>
          </a:prstGeom>
          <a:noFill/>
        </p:spPr>
        <p:txBody>
          <a:bodyPr wrap="none" lIns="91440" tIns="45720" rIns="91440" bIns="45720">
            <a:spAutoFit/>
          </a:bodyPr>
          <a:lstStyle/>
          <a:p>
            <a:pPr algn="ctr"/>
            <a: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Device Perspective</a:t>
            </a:r>
            <a:endParaRPr lang="en-US"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604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02" y="1469708"/>
            <a:ext cx="3746281" cy="189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96467" y="3264782"/>
            <a:ext cx="2603281" cy="276999"/>
          </a:xfrm>
          <a:prstGeom prst="rect">
            <a:avLst/>
          </a:prstGeom>
          <a:noFill/>
        </p:spPr>
        <p:txBody>
          <a:bodyPr wrap="square" rtlCol="0">
            <a:spAutoFit/>
          </a:bodyPr>
          <a:lstStyle/>
          <a:p>
            <a:pPr algn="ctr"/>
            <a:r>
              <a:rPr lang="en-US" sz="1200" b="1" dirty="0" smtClean="0"/>
              <a:t>ASL</a:t>
            </a:r>
            <a:r>
              <a:rPr lang="en-US" sz="1200" dirty="0" smtClean="0"/>
              <a:t> (</a:t>
            </a:r>
            <a:r>
              <a:rPr lang="en-US" sz="1200" i="1" dirty="0" err="1" smtClean="0"/>
              <a:t>Behin-Aein</a:t>
            </a:r>
            <a:r>
              <a:rPr lang="en-US" sz="1200" i="1" dirty="0" smtClean="0"/>
              <a:t> et al. 2010</a:t>
            </a:r>
            <a:r>
              <a:rPr lang="en-US" sz="1200" dirty="0" smtClean="0"/>
              <a:t>)</a:t>
            </a:r>
            <a:endParaRPr lang="en-US" sz="1200" dirty="0"/>
          </a:p>
        </p:txBody>
      </p:sp>
      <p:pic>
        <p:nvPicPr>
          <p:cNvPr id="604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736" y="3580789"/>
            <a:ext cx="2362200" cy="295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2"/>
          <p:cNvSpPr txBox="1">
            <a:spLocks/>
          </p:cNvSpPr>
          <p:nvPr/>
        </p:nvSpPr>
        <p:spPr>
          <a:xfrm>
            <a:off x="8305799" y="6333472"/>
            <a:ext cx="386905" cy="197617"/>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ED56C026-86B1-4591-95D2-66DC0082D902}" type="slidenum">
              <a:rPr lang="en-US" altLang="ko-KR" smtClean="0"/>
              <a:pPr>
                <a:defRPr/>
              </a:pPr>
              <a:t>8</a:t>
            </a:fld>
            <a:endParaRPr lang="en-US" altLang="ko-KR" dirty="0"/>
          </a:p>
        </p:txBody>
      </p:sp>
      <p:sp>
        <p:nvSpPr>
          <p:cNvPr id="9" name="TextBox 8"/>
          <p:cNvSpPr txBox="1"/>
          <p:nvPr/>
        </p:nvSpPr>
        <p:spPr>
          <a:xfrm>
            <a:off x="1132475" y="6531089"/>
            <a:ext cx="2603281" cy="276999"/>
          </a:xfrm>
          <a:prstGeom prst="rect">
            <a:avLst/>
          </a:prstGeom>
          <a:noFill/>
        </p:spPr>
        <p:txBody>
          <a:bodyPr wrap="square" rtlCol="0">
            <a:spAutoFit/>
          </a:bodyPr>
          <a:lstStyle/>
          <a:p>
            <a:pPr algn="ctr"/>
            <a:r>
              <a:rPr lang="en-US" sz="1200" b="1" dirty="0" smtClean="0"/>
              <a:t>BTBT</a:t>
            </a:r>
            <a:r>
              <a:rPr lang="en-US" sz="1200" dirty="0" smtClean="0"/>
              <a:t> (Fig. </a:t>
            </a:r>
            <a:r>
              <a:rPr lang="en-US" sz="1200" i="1" dirty="0" smtClean="0"/>
              <a:t>from </a:t>
            </a:r>
            <a:r>
              <a:rPr lang="en-US" sz="1200" i="1" dirty="0" err="1" smtClean="0"/>
              <a:t>Luisier</a:t>
            </a:r>
            <a:r>
              <a:rPr lang="en-US" sz="1200" i="1" dirty="0" smtClean="0"/>
              <a:t> et al. 2009</a:t>
            </a:r>
            <a:r>
              <a:rPr lang="en-US" sz="1200" dirty="0" smtClean="0"/>
              <a:t>)</a:t>
            </a:r>
            <a:endParaRPr lang="en-US" sz="1200" dirty="0"/>
          </a:p>
        </p:txBody>
      </p:sp>
      <p:sp>
        <p:nvSpPr>
          <p:cNvPr id="10" name="Rounded Rectangle 9"/>
          <p:cNvSpPr/>
          <p:nvPr/>
        </p:nvSpPr>
        <p:spPr>
          <a:xfrm>
            <a:off x="195072" y="1137242"/>
            <a:ext cx="2971800" cy="391180"/>
          </a:xfrm>
          <a:prstGeom prst="round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New Switching mechanisms</a:t>
            </a:r>
            <a:endParaRPr lang="en-US" sz="1600" dirty="0">
              <a:solidFill>
                <a:schemeClr val="tx1"/>
              </a:solidFill>
            </a:endParaRPr>
          </a:p>
        </p:txBody>
      </p:sp>
      <p:pic>
        <p:nvPicPr>
          <p:cNvPr id="60421" name="Picture 5" descr="https://encrypted-tbn3.gstatic.com/images?q=tbn:ANd9GcTD3DIaMsI5SnVPhjieSTWcaoiqorrykK8uaP1VsLlRIIbUnj1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0111" y="1531368"/>
            <a:ext cx="1641251" cy="1474087"/>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6978038" y="1108196"/>
            <a:ext cx="2098451" cy="391180"/>
          </a:xfrm>
          <a:prstGeom prst="round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New materials</a:t>
            </a:r>
            <a:endParaRPr lang="en-US" sz="1600" dirty="0">
              <a:solidFill>
                <a:schemeClr val="tx1"/>
              </a:solidFill>
            </a:endParaRPr>
          </a:p>
        </p:txBody>
      </p:sp>
      <p:sp>
        <p:nvSpPr>
          <p:cNvPr id="13" name="TextBox 12"/>
          <p:cNvSpPr txBox="1"/>
          <p:nvPr/>
        </p:nvSpPr>
        <p:spPr>
          <a:xfrm>
            <a:off x="6664809" y="3083421"/>
            <a:ext cx="2895600" cy="276999"/>
          </a:xfrm>
          <a:prstGeom prst="rect">
            <a:avLst/>
          </a:prstGeom>
          <a:noFill/>
        </p:spPr>
        <p:txBody>
          <a:bodyPr wrap="square" rtlCol="0">
            <a:spAutoFit/>
          </a:bodyPr>
          <a:lstStyle/>
          <a:p>
            <a:pPr algn="ctr"/>
            <a:r>
              <a:rPr lang="en-US" sz="1200" b="1" dirty="0" smtClean="0"/>
              <a:t>Topological Insulator</a:t>
            </a:r>
          </a:p>
        </p:txBody>
      </p:sp>
      <p:sp>
        <p:nvSpPr>
          <p:cNvPr id="6" name="Rectangle 5"/>
          <p:cNvSpPr/>
          <p:nvPr/>
        </p:nvSpPr>
        <p:spPr>
          <a:xfrm>
            <a:off x="2860393" y="6307012"/>
            <a:ext cx="4572000" cy="230832"/>
          </a:xfrm>
          <a:prstGeom prst="rect">
            <a:avLst/>
          </a:prstGeom>
        </p:spPr>
        <p:txBody>
          <a:bodyPr>
            <a:spAutoFit/>
          </a:bodyPr>
          <a:lstStyle/>
          <a:p>
            <a:pPr algn="ctr"/>
            <a:r>
              <a:rPr lang="en-US" sz="900" dirty="0" smtClean="0"/>
              <a:t>Figures for TI, </a:t>
            </a:r>
            <a:r>
              <a:rPr lang="en-US" sz="900" dirty="0" err="1" smtClean="0"/>
              <a:t>Graphene</a:t>
            </a:r>
            <a:r>
              <a:rPr lang="en-US" sz="900" dirty="0" smtClean="0"/>
              <a:t> from en.wikipedia.org, FD-SOI - stericsson.com</a:t>
            </a:r>
            <a:endParaRPr lang="en-US" sz="900" dirty="0"/>
          </a:p>
        </p:txBody>
      </p:sp>
      <p:pic>
        <p:nvPicPr>
          <p:cNvPr id="60423" name="Picture 7" descr="http://upload.wikimedia.org/wikipedia/commons/thumb/9/9e/Graphen.jpg/300px-Graphe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71458" y="3375849"/>
            <a:ext cx="1529904" cy="122392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532936" y="4601263"/>
            <a:ext cx="2895600" cy="276999"/>
          </a:xfrm>
          <a:prstGeom prst="rect">
            <a:avLst/>
          </a:prstGeom>
          <a:noFill/>
        </p:spPr>
        <p:txBody>
          <a:bodyPr wrap="square" rtlCol="0">
            <a:spAutoFit/>
          </a:bodyPr>
          <a:lstStyle/>
          <a:p>
            <a:pPr algn="ctr"/>
            <a:r>
              <a:rPr lang="en-US" sz="1200" b="1" dirty="0" err="1" smtClean="0"/>
              <a:t>Graphene</a:t>
            </a:r>
            <a:endParaRPr lang="en-US" sz="1200" b="1" dirty="0" smtClean="0"/>
          </a:p>
        </p:txBody>
      </p:sp>
      <p:pic>
        <p:nvPicPr>
          <p:cNvPr id="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a:xfrm>
            <a:off x="6962361" y="4819619"/>
            <a:ext cx="2129807" cy="133746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 name="Rectangle 10"/>
          <p:cNvSpPr/>
          <p:nvPr/>
        </p:nvSpPr>
        <p:spPr>
          <a:xfrm>
            <a:off x="7793066" y="6138799"/>
            <a:ext cx="468397" cy="276999"/>
          </a:xfrm>
          <a:prstGeom prst="rect">
            <a:avLst/>
          </a:prstGeom>
        </p:spPr>
        <p:txBody>
          <a:bodyPr wrap="none">
            <a:spAutoFit/>
          </a:bodyPr>
          <a:lstStyle/>
          <a:p>
            <a:pPr lvl="0" algn="ctr"/>
            <a:r>
              <a:rPr lang="en-US" sz="1200" b="1" dirty="0" smtClean="0">
                <a:solidFill>
                  <a:srgbClr val="000000"/>
                </a:solidFill>
              </a:rPr>
              <a:t>III-V</a:t>
            </a:r>
            <a:endParaRPr lang="en-US" sz="1200" dirty="0">
              <a:solidFill>
                <a:srgbClr val="000000"/>
              </a:solidFill>
            </a:endParaRPr>
          </a:p>
        </p:txBody>
      </p:sp>
      <p:sp>
        <p:nvSpPr>
          <p:cNvPr id="20" name="Rounded Rectangle 19"/>
          <p:cNvSpPr/>
          <p:nvPr/>
        </p:nvSpPr>
        <p:spPr>
          <a:xfrm>
            <a:off x="3784925" y="1346545"/>
            <a:ext cx="2722936" cy="468062"/>
          </a:xfrm>
          <a:prstGeom prst="round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New device geometries/architectures</a:t>
            </a:r>
            <a:endParaRPr lang="en-US" sz="1600" dirty="0">
              <a:solidFill>
                <a:schemeClr val="tx1"/>
              </a:solidFill>
            </a:endParaRPr>
          </a:p>
        </p:txBody>
      </p:sp>
      <p:pic>
        <p:nvPicPr>
          <p:cNvPr id="60425" name="Picture 9" descr="https://encrypted-tbn0.gstatic.com/images?q=tbn:ANd9GcR5JLTX_18dP0q8uDk-vqTqvFQ1Oh5n-r7iTBMMs_W3HFrVulUzJw"/>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9543" y="1989336"/>
            <a:ext cx="2305050" cy="199072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3680364" y="3980061"/>
            <a:ext cx="2895600" cy="276999"/>
          </a:xfrm>
          <a:prstGeom prst="rect">
            <a:avLst/>
          </a:prstGeom>
          <a:noFill/>
        </p:spPr>
        <p:txBody>
          <a:bodyPr wrap="square" rtlCol="0">
            <a:spAutoFit/>
          </a:bodyPr>
          <a:lstStyle/>
          <a:p>
            <a:pPr algn="ctr"/>
            <a:r>
              <a:rPr lang="en-US" sz="1200" b="1" dirty="0" smtClean="0"/>
              <a:t>Tri-Gate</a:t>
            </a:r>
            <a:r>
              <a:rPr lang="en-US" sz="1200" dirty="0" smtClean="0"/>
              <a:t> (</a:t>
            </a:r>
            <a:r>
              <a:rPr lang="en-US" sz="1200" i="1" dirty="0" smtClean="0"/>
              <a:t>Inte</a:t>
            </a:r>
            <a:r>
              <a:rPr lang="en-US" sz="1200" i="1" dirty="0"/>
              <a:t>l</a:t>
            </a:r>
            <a:r>
              <a:rPr lang="en-US" sz="1200" dirty="0" smtClean="0"/>
              <a:t> </a:t>
            </a:r>
            <a:r>
              <a:rPr lang="en-US" sz="1200" i="1" dirty="0" smtClean="0"/>
              <a:t>2011</a:t>
            </a:r>
            <a:r>
              <a:rPr lang="en-US" sz="1200" dirty="0" smtClean="0"/>
              <a:t>)</a:t>
            </a:r>
          </a:p>
        </p:txBody>
      </p:sp>
      <p:pic>
        <p:nvPicPr>
          <p:cNvPr id="60427" name="Picture 11" descr="https://encrypted-tbn3.gstatic.com/images?q=tbn:ANd9GcTY2jy2cZ6Zfe50lXXQSFKowbcKky6fsJkhU4kW5hHt8MCjogwB"/>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3491" y="4343400"/>
            <a:ext cx="2724150" cy="16764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501960" y="6056473"/>
            <a:ext cx="2895600" cy="276999"/>
          </a:xfrm>
          <a:prstGeom prst="rect">
            <a:avLst/>
          </a:prstGeom>
          <a:noFill/>
        </p:spPr>
        <p:txBody>
          <a:bodyPr wrap="square" rtlCol="0">
            <a:spAutoFit/>
          </a:bodyPr>
          <a:lstStyle/>
          <a:p>
            <a:pPr algn="ctr"/>
            <a:r>
              <a:rPr lang="en-US" sz="1200" b="1" dirty="0" smtClean="0"/>
              <a:t>FD-SOI</a:t>
            </a:r>
            <a:r>
              <a:rPr lang="en-US" sz="1200" dirty="0" smtClean="0"/>
              <a:t> </a:t>
            </a:r>
          </a:p>
        </p:txBody>
      </p:sp>
      <p:sp>
        <p:nvSpPr>
          <p:cNvPr id="14" name="Oval 13"/>
          <p:cNvSpPr/>
          <p:nvPr/>
        </p:nvSpPr>
        <p:spPr>
          <a:xfrm>
            <a:off x="6397558" y="4878261"/>
            <a:ext cx="3162849" cy="155401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08984334"/>
      </p:ext>
    </p:extLst>
  </p:cSld>
  <p:clrMapOvr>
    <a:masterClrMapping/>
  </p:clrMapOvr>
  <mc:AlternateContent xmlns:mc="http://schemas.openxmlformats.org/markup-compatibility/2006">
    <mc:Choice xmlns:p14="http://schemas.microsoft.com/office/powerpoint/2010/main" Requires="p14">
      <p:transition spd="slow" p14:dur="2000" advTm="164"/>
    </mc:Choice>
    <mc:Fallback>
      <p:transition spd="slow" advTm="1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4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04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04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04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04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04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P spid="10" grpId="0" animBg="1"/>
      <p:bldP spid="12" grpId="0" animBg="1"/>
      <p:bldP spid="13" grpId="0"/>
      <p:bldP spid="6" grpId="0"/>
      <p:bldP spid="16" grpId="0"/>
      <p:bldP spid="11" grpId="0"/>
      <p:bldP spid="20" grpId="0" animBg="1"/>
      <p:bldP spid="22" grpId="0"/>
      <p:bldP spid="24"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dirty="0" smtClean="0"/>
              <a:t>Proposed Solutions, continued…</a:t>
            </a:r>
            <a:endParaRPr lang="en-US" dirty="0"/>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5039" y="1435431"/>
            <a:ext cx="5105401" cy="2590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2400" y="780566"/>
            <a:ext cx="8799205" cy="523220"/>
          </a:xfrm>
          <a:prstGeom prst="rect">
            <a:avLst/>
          </a:prstGeom>
          <a:noFill/>
        </p:spPr>
        <p:txBody>
          <a:bodyPr wrap="none" lIns="91440" tIns="45720" rIns="91440" bIns="45720">
            <a:spAutoFit/>
          </a:bodyPr>
          <a:lstStyle/>
          <a:p>
            <a:pPr algn="ctr"/>
            <a: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Parasitic Resistance/</a:t>
            </a:r>
            <a:r>
              <a:rPr lang="en-US" sz="28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Schottky</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Barrier </a:t>
            </a:r>
            <a: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Perspective</a:t>
            </a:r>
            <a:endParaRPr lang="en-US"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TextBox 5"/>
          <p:cNvSpPr txBox="1"/>
          <p:nvPr/>
        </p:nvSpPr>
        <p:spPr>
          <a:xfrm>
            <a:off x="2368296" y="4164730"/>
            <a:ext cx="4953000" cy="276999"/>
          </a:xfrm>
          <a:prstGeom prst="rect">
            <a:avLst/>
          </a:prstGeom>
          <a:noFill/>
        </p:spPr>
        <p:txBody>
          <a:bodyPr wrap="square" rtlCol="0">
            <a:spAutoFit/>
          </a:bodyPr>
          <a:lstStyle/>
          <a:p>
            <a:pPr algn="ctr"/>
            <a:r>
              <a:rPr lang="en-US" sz="1200" i="1" dirty="0" smtClean="0"/>
              <a:t>Connelly et al. </a:t>
            </a:r>
            <a:r>
              <a:rPr lang="en-US" sz="1200" dirty="0" smtClean="0"/>
              <a:t>(Acorn Technologies, 2006)</a:t>
            </a:r>
            <a:endParaRPr lang="en-US" sz="1200" dirty="0"/>
          </a:p>
        </p:txBody>
      </p:sp>
      <p:sp>
        <p:nvSpPr>
          <p:cNvPr id="8" name="TextBox 7"/>
          <p:cNvSpPr txBox="1"/>
          <p:nvPr/>
        </p:nvSpPr>
        <p:spPr>
          <a:xfrm>
            <a:off x="1143000" y="4553634"/>
            <a:ext cx="7239000" cy="1200329"/>
          </a:xfrm>
          <a:prstGeom prst="rect">
            <a:avLst/>
          </a:prstGeom>
          <a:noFill/>
        </p:spPr>
        <p:txBody>
          <a:bodyPr wrap="square" rtlCol="0">
            <a:spAutoFit/>
          </a:bodyPr>
          <a:lstStyle/>
          <a:p>
            <a:pPr marL="342900" indent="-342900">
              <a:buFont typeface="Arial" pitchFamily="34" charset="0"/>
              <a:buChar char="•"/>
            </a:pPr>
            <a:r>
              <a:rPr lang="en-US" dirty="0" smtClean="0"/>
              <a:t>Insulating transition region </a:t>
            </a:r>
            <a:r>
              <a:rPr lang="en-US" i="1" dirty="0" smtClean="0"/>
              <a:t>(Acorn)</a:t>
            </a:r>
          </a:p>
          <a:p>
            <a:pPr marL="342900" indent="-342900">
              <a:buFont typeface="Arial" pitchFamily="34" charset="0"/>
              <a:buChar char="•"/>
            </a:pPr>
            <a:r>
              <a:rPr lang="en-US" dirty="0" smtClean="0"/>
              <a:t>Conducting, non-reactive transition region </a:t>
            </a:r>
            <a:r>
              <a:rPr lang="en-US" i="1" dirty="0" smtClean="0"/>
              <a:t>(Intel)</a:t>
            </a:r>
          </a:p>
          <a:p>
            <a:pPr marL="342900" indent="-342900">
              <a:buFont typeface="Arial" pitchFamily="34" charset="0"/>
              <a:buChar char="•"/>
            </a:pPr>
            <a:r>
              <a:rPr lang="en-US" dirty="0" smtClean="0"/>
              <a:t>Passivation using monolayer of Selenium </a:t>
            </a:r>
            <a:r>
              <a:rPr lang="en-US" i="1" dirty="0" smtClean="0"/>
              <a:t>(UT)</a:t>
            </a:r>
          </a:p>
          <a:p>
            <a:pPr marL="342900" indent="-342900">
              <a:buFont typeface="Arial" pitchFamily="34" charset="0"/>
              <a:buChar char="•"/>
            </a:pPr>
            <a:r>
              <a:rPr lang="en-US" dirty="0" smtClean="0"/>
              <a:t>Chlorine ion implantation </a:t>
            </a:r>
            <a:r>
              <a:rPr lang="en-US" i="1" dirty="0" smtClean="0"/>
              <a:t>(</a:t>
            </a:r>
            <a:r>
              <a:rPr lang="en-US" i="1" dirty="0" err="1" smtClean="0"/>
              <a:t>Sematech</a:t>
            </a:r>
            <a:r>
              <a:rPr lang="en-US" i="1" dirty="0" smtClean="0"/>
              <a:t>)</a:t>
            </a:r>
            <a:endParaRPr lang="en-US" i="1" dirty="0"/>
          </a:p>
        </p:txBody>
      </p:sp>
      <p:sp>
        <p:nvSpPr>
          <p:cNvPr id="10" name="Rectangle 9"/>
          <p:cNvSpPr/>
          <p:nvPr/>
        </p:nvSpPr>
        <p:spPr>
          <a:xfrm>
            <a:off x="1310639" y="6052066"/>
            <a:ext cx="6934200" cy="646331"/>
          </a:xfrm>
          <a:prstGeom prst="rect">
            <a:avLst/>
          </a:prstGeom>
        </p:spPr>
        <p:txBody>
          <a:bodyPr wrap="square">
            <a:spAutoFit/>
          </a:bodyPr>
          <a:lstStyle/>
          <a:p>
            <a:pPr algn="ctr"/>
            <a:r>
              <a:rPr lang="en-US" b="1" dirty="0" smtClean="0">
                <a:solidFill>
                  <a:srgbClr val="FF0000"/>
                </a:solidFill>
                <a:sym typeface="Wingdings" pitchFamily="2" charset="2"/>
              </a:rPr>
              <a:t>Preventing direct Metal/Si contact by adding a transition layer seems to be a converging solution of choice </a:t>
            </a:r>
            <a:endParaRPr lang="en-US" b="1" dirty="0"/>
          </a:p>
        </p:txBody>
      </p:sp>
    </p:spTree>
    <p:custDataLst>
      <p:tags r:id="rId1"/>
    </p:custDataLst>
    <p:extLst>
      <p:ext uri="{BB962C8B-B14F-4D97-AF65-F5344CB8AC3E}">
        <p14:creationId xmlns:p14="http://schemas.microsoft.com/office/powerpoint/2010/main" val="1410175524"/>
      </p:ext>
    </p:extLst>
  </p:cSld>
  <p:clrMapOvr>
    <a:masterClrMapping/>
  </p:clrMapOvr>
  <mc:AlternateContent xmlns:mc="http://schemas.openxmlformats.org/markup-compatibility/2006">
    <mc:Choice xmlns:p14="http://schemas.microsoft.com/office/powerpoint/2010/main" Requires="p14">
      <p:transition spd="slow" p14:dur="2000" advTm="143"/>
    </mc:Choice>
    <mc:Fallback>
      <p:transition spd="slow" advTm="1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0|0"/>
</p:tagLst>
</file>

<file path=ppt/tags/tag10.xml><?xml version="1.0" encoding="utf-8"?>
<p:tagLst xmlns:a="http://schemas.openxmlformats.org/drawingml/2006/main" xmlns:r="http://schemas.openxmlformats.org/officeDocument/2006/relationships" xmlns:p="http://schemas.openxmlformats.org/presentationml/2006/main">
  <p:tag name="TIMING" val="|0"/>
</p:tagLst>
</file>

<file path=ppt/tags/tag11.xml><?xml version="1.0" encoding="utf-8"?>
<p:tagLst xmlns:a="http://schemas.openxmlformats.org/drawingml/2006/main" xmlns:r="http://schemas.openxmlformats.org/officeDocument/2006/relationships" xmlns:p="http://schemas.openxmlformats.org/presentationml/2006/main">
  <p:tag name="TIMING" val="|0|0|0|0"/>
</p:tagLst>
</file>

<file path=ppt/tags/tag12.xml><?xml version="1.0" encoding="utf-8"?>
<p:tagLst xmlns:a="http://schemas.openxmlformats.org/drawingml/2006/main" xmlns:r="http://schemas.openxmlformats.org/officeDocument/2006/relationships" xmlns:p="http://schemas.openxmlformats.org/presentationml/2006/main">
  <p:tag name="TIMING" val="|0"/>
</p:tagLst>
</file>

<file path=ppt/tags/tag13.xml><?xml version="1.0" encoding="utf-8"?>
<p:tagLst xmlns:a="http://schemas.openxmlformats.org/drawingml/2006/main" xmlns:r="http://schemas.openxmlformats.org/officeDocument/2006/relationships" xmlns:p="http://schemas.openxmlformats.org/presentationml/2006/main">
  <p:tag name="TIMING" val="|0|0|0|0|0"/>
</p:tagLst>
</file>

<file path=ppt/tags/tag14.xml><?xml version="1.0" encoding="utf-8"?>
<p:tagLst xmlns:a="http://schemas.openxmlformats.org/drawingml/2006/main" xmlns:r="http://schemas.openxmlformats.org/officeDocument/2006/relationships" xmlns:p="http://schemas.openxmlformats.org/presentationml/2006/main">
  <p:tag name="TIMING" val="|0|0|0|0|0"/>
</p:tagLst>
</file>

<file path=ppt/tags/tag15.xml><?xml version="1.0" encoding="utf-8"?>
<p:tagLst xmlns:a="http://schemas.openxmlformats.org/drawingml/2006/main" xmlns:r="http://schemas.openxmlformats.org/officeDocument/2006/relationships" xmlns:p="http://schemas.openxmlformats.org/presentationml/2006/main">
  <p:tag name="TIMING" val="|0|0|0|0|0|0"/>
</p:tagLst>
</file>

<file path=ppt/tags/tag16.xml><?xml version="1.0" encoding="utf-8"?>
<p:tagLst xmlns:a="http://schemas.openxmlformats.org/drawingml/2006/main" xmlns:r="http://schemas.openxmlformats.org/officeDocument/2006/relationships" xmlns:p="http://schemas.openxmlformats.org/presentationml/2006/main">
  <p:tag name="TIMING" val="|0|0|0|0|0|0|0|0|0|0"/>
</p:tagLst>
</file>

<file path=ppt/tags/tag17.xml><?xml version="1.0" encoding="utf-8"?>
<p:tagLst xmlns:a="http://schemas.openxmlformats.org/drawingml/2006/main" xmlns:r="http://schemas.openxmlformats.org/officeDocument/2006/relationships" xmlns:p="http://schemas.openxmlformats.org/presentationml/2006/main">
  <p:tag name="TIMING" val="|0|0|0|0|0"/>
</p:tagLst>
</file>

<file path=ppt/tags/tag18.xml><?xml version="1.0" encoding="utf-8"?>
<p:tagLst xmlns:a="http://schemas.openxmlformats.org/drawingml/2006/main" xmlns:r="http://schemas.openxmlformats.org/officeDocument/2006/relationships" xmlns:p="http://schemas.openxmlformats.org/presentationml/2006/main">
  <p:tag name="TIMING" val="|0|0|0|0"/>
</p:tagLst>
</file>

<file path=ppt/tags/tag19.xml><?xml version="1.0" encoding="utf-8"?>
<p:tagLst xmlns:a="http://schemas.openxmlformats.org/drawingml/2006/main" xmlns:r="http://schemas.openxmlformats.org/officeDocument/2006/relationships" xmlns:p="http://schemas.openxmlformats.org/presentationml/2006/main">
  <p:tag name="TIMING" val="|12.5|15.4|74.1"/>
</p:tagLst>
</file>

<file path=ppt/tags/tag2.xml><?xml version="1.0" encoding="utf-8"?>
<p:tagLst xmlns:a="http://schemas.openxmlformats.org/drawingml/2006/main" xmlns:r="http://schemas.openxmlformats.org/officeDocument/2006/relationships" xmlns:p="http://schemas.openxmlformats.org/presentationml/2006/main">
  <p:tag name="TIMING" val="|0|0"/>
</p:tagLst>
</file>

<file path=ppt/tags/tag20.xml><?xml version="1.0" encoding="utf-8"?>
<p:tagLst xmlns:a="http://schemas.openxmlformats.org/drawingml/2006/main" xmlns:r="http://schemas.openxmlformats.org/officeDocument/2006/relationships" xmlns:p="http://schemas.openxmlformats.org/presentationml/2006/main">
  <p:tag name="TIMING" val="|0|0|0|0|0|0|0|0"/>
</p:tagLst>
</file>

<file path=ppt/tags/tag21.xml><?xml version="1.0" encoding="utf-8"?>
<p:tagLst xmlns:a="http://schemas.openxmlformats.org/drawingml/2006/main" xmlns:r="http://schemas.openxmlformats.org/officeDocument/2006/relationships" xmlns:p="http://schemas.openxmlformats.org/presentationml/2006/main">
  <p:tag name="TIMING" val="|0|0|0|0|0"/>
</p:tagLst>
</file>

<file path=ppt/tags/tag22.xml><?xml version="1.0" encoding="utf-8"?>
<p:tagLst xmlns:a="http://schemas.openxmlformats.org/drawingml/2006/main" xmlns:r="http://schemas.openxmlformats.org/officeDocument/2006/relationships" xmlns:p="http://schemas.openxmlformats.org/presentationml/2006/main">
  <p:tag name="TIMING" val="|7.5|0.3|15.7|10.6|0.4|7.7|3.6"/>
</p:tagLst>
</file>

<file path=ppt/tags/tag23.xml><?xml version="1.0" encoding="utf-8"?>
<p:tagLst xmlns:a="http://schemas.openxmlformats.org/drawingml/2006/main" xmlns:r="http://schemas.openxmlformats.org/officeDocument/2006/relationships" xmlns:p="http://schemas.openxmlformats.org/presentationml/2006/main">
  <p:tag name="TIMING" val="|0|0|0|0|0"/>
</p:tagLst>
</file>

<file path=ppt/tags/tag3.xml><?xml version="1.0" encoding="utf-8"?>
<p:tagLst xmlns:a="http://schemas.openxmlformats.org/drawingml/2006/main" xmlns:r="http://schemas.openxmlformats.org/officeDocument/2006/relationships" xmlns:p="http://schemas.openxmlformats.org/presentationml/2006/main">
  <p:tag name="TIMING" val="|0|0|0|0|0|0|0|0|0"/>
</p:tagLst>
</file>

<file path=ppt/tags/tag4.xml><?xml version="1.0" encoding="utf-8"?>
<p:tagLst xmlns:a="http://schemas.openxmlformats.org/drawingml/2006/main" xmlns:r="http://schemas.openxmlformats.org/officeDocument/2006/relationships" xmlns:p="http://schemas.openxmlformats.org/presentationml/2006/main">
  <p:tag name="TIMING" val="|0|0|0|0|0"/>
</p:tagLst>
</file>

<file path=ppt/tags/tag5.xml><?xml version="1.0" encoding="utf-8"?>
<p:tagLst xmlns:a="http://schemas.openxmlformats.org/drawingml/2006/main" xmlns:r="http://schemas.openxmlformats.org/officeDocument/2006/relationships" xmlns:p="http://schemas.openxmlformats.org/presentationml/2006/main">
  <p:tag name="TIMING" val="|0|0|0|0|0|0|0"/>
</p:tagLst>
</file>

<file path=ppt/tags/tag6.xml><?xml version="1.0" encoding="utf-8"?>
<p:tagLst xmlns:a="http://schemas.openxmlformats.org/drawingml/2006/main" xmlns:r="http://schemas.openxmlformats.org/officeDocument/2006/relationships" xmlns:p="http://schemas.openxmlformats.org/presentationml/2006/main">
  <p:tag name="TIMING" val="|0|0|0.1|0|0"/>
</p:tagLst>
</file>

<file path=ppt/tags/tag7.xml><?xml version="1.0" encoding="utf-8"?>
<p:tagLst xmlns:a="http://schemas.openxmlformats.org/drawingml/2006/main" xmlns:r="http://schemas.openxmlformats.org/officeDocument/2006/relationships" xmlns:p="http://schemas.openxmlformats.org/presentationml/2006/main">
  <p:tag name="TIMING" val="|0|0|0|0"/>
</p:tagLst>
</file>

<file path=ppt/tags/tag8.xml><?xml version="1.0" encoding="utf-8"?>
<p:tagLst xmlns:a="http://schemas.openxmlformats.org/drawingml/2006/main" xmlns:r="http://schemas.openxmlformats.org/officeDocument/2006/relationships" xmlns:p="http://schemas.openxmlformats.org/presentationml/2006/main">
  <p:tag name="TIMING" val="|0|0|0|0"/>
</p:tagLst>
</file>

<file path=ppt/tags/tag9.xml><?xml version="1.0" encoding="utf-8"?>
<p:tagLst xmlns:a="http://schemas.openxmlformats.org/drawingml/2006/main" xmlns:r="http://schemas.openxmlformats.org/officeDocument/2006/relationships" xmlns:p="http://schemas.openxmlformats.org/presentationml/2006/main">
  <p:tag name="TIMING" val="|0|0|0|0|0|0|0|0"/>
</p:tagLst>
</file>

<file path=ppt/theme/theme1.xml><?xml version="1.0" encoding="utf-8"?>
<a:theme xmlns:a="http://schemas.openxmlformats.org/drawingml/2006/main" name="1_nanoHUB-v2">
  <a:themeElements>
    <a:clrScheme name="Custom 1">
      <a:dk1>
        <a:srgbClr val="000000"/>
      </a:dk1>
      <a:lt1>
        <a:srgbClr val="FFFFFF"/>
      </a:lt1>
      <a:dk2>
        <a:srgbClr val="C00000"/>
      </a:dk2>
      <a:lt2>
        <a:srgbClr val="92D050"/>
      </a:lt2>
      <a:accent1>
        <a:srgbClr val="5C90A7"/>
      </a:accent1>
      <a:accent2>
        <a:srgbClr val="FFCC66"/>
      </a:accent2>
      <a:accent3>
        <a:srgbClr val="D175A3"/>
      </a:accent3>
      <a:accent4>
        <a:srgbClr val="FFCC00"/>
      </a:accent4>
      <a:accent5>
        <a:srgbClr val="FF5050"/>
      </a:accent5>
      <a:accent6>
        <a:srgbClr val="92D050"/>
      </a:accent6>
      <a:hlink>
        <a:srgbClr val="2A5063"/>
      </a:hlink>
      <a:folHlink>
        <a:srgbClr val="78BCDA"/>
      </a:folHlink>
    </a:clrScheme>
    <a:fontScheme name="nanoHUB-v2">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nanoHUB-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anoHUB-v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anoHUB-v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anoHUB-v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anoHUB-v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anoHUB-v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anoHUB-v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anoHUB-v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anoHUB-v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anoHUB-v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anoHUB-v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anoHUB-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anoHUB-v2 13">
        <a:dk1>
          <a:srgbClr val="000000"/>
        </a:dk1>
        <a:lt1>
          <a:srgbClr val="FFFFFF"/>
        </a:lt1>
        <a:dk2>
          <a:srgbClr val="000000"/>
        </a:dk2>
        <a:lt2>
          <a:srgbClr val="B2B2B2"/>
        </a:lt2>
        <a:accent1>
          <a:srgbClr val="5C90A7"/>
        </a:accent1>
        <a:accent2>
          <a:srgbClr val="FFCC66"/>
        </a:accent2>
        <a:accent3>
          <a:srgbClr val="FFFFFF"/>
        </a:accent3>
        <a:accent4>
          <a:srgbClr val="000000"/>
        </a:accent4>
        <a:accent5>
          <a:srgbClr val="B5C6D0"/>
        </a:accent5>
        <a:accent6>
          <a:srgbClr val="E7B95C"/>
        </a:accent6>
        <a:hlink>
          <a:srgbClr val="2A5063"/>
        </a:hlink>
        <a:folHlink>
          <a:srgbClr val="78BCD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nanoHUB-v2">
  <a:themeElements>
    <a:clrScheme name="nanoHUB-v2 13">
      <a:dk1>
        <a:srgbClr val="000000"/>
      </a:dk1>
      <a:lt1>
        <a:srgbClr val="FFFFFF"/>
      </a:lt1>
      <a:dk2>
        <a:srgbClr val="000000"/>
      </a:dk2>
      <a:lt2>
        <a:srgbClr val="B2B2B2"/>
      </a:lt2>
      <a:accent1>
        <a:srgbClr val="5C90A7"/>
      </a:accent1>
      <a:accent2>
        <a:srgbClr val="FFCC66"/>
      </a:accent2>
      <a:accent3>
        <a:srgbClr val="FFFFFF"/>
      </a:accent3>
      <a:accent4>
        <a:srgbClr val="000000"/>
      </a:accent4>
      <a:accent5>
        <a:srgbClr val="B5C6D0"/>
      </a:accent5>
      <a:accent6>
        <a:srgbClr val="E7B95C"/>
      </a:accent6>
      <a:hlink>
        <a:srgbClr val="2A5063"/>
      </a:hlink>
      <a:folHlink>
        <a:srgbClr val="78BCDA"/>
      </a:folHlink>
    </a:clrScheme>
    <a:fontScheme name="nanoHUB-v2">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nanoHUB-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anoHUB-v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anoHUB-v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anoHUB-v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anoHUB-v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anoHUB-v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anoHUB-v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anoHUB-v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anoHUB-v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anoHUB-v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anoHUB-v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anoHUB-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anoHUB-v2 13">
        <a:dk1>
          <a:srgbClr val="000000"/>
        </a:dk1>
        <a:lt1>
          <a:srgbClr val="FFFFFF"/>
        </a:lt1>
        <a:dk2>
          <a:srgbClr val="000000"/>
        </a:dk2>
        <a:lt2>
          <a:srgbClr val="B2B2B2"/>
        </a:lt2>
        <a:accent1>
          <a:srgbClr val="5C90A7"/>
        </a:accent1>
        <a:accent2>
          <a:srgbClr val="FFCC66"/>
        </a:accent2>
        <a:accent3>
          <a:srgbClr val="FFFFFF"/>
        </a:accent3>
        <a:accent4>
          <a:srgbClr val="000000"/>
        </a:accent4>
        <a:accent5>
          <a:srgbClr val="B5C6D0"/>
        </a:accent5>
        <a:accent6>
          <a:srgbClr val="E7B95C"/>
        </a:accent6>
        <a:hlink>
          <a:srgbClr val="2A5063"/>
        </a:hlink>
        <a:folHlink>
          <a:srgbClr val="78BCD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36247</TotalTime>
  <Words>6491</Words>
  <Application>Microsoft Office PowerPoint</Application>
  <PresentationFormat>On-screen Show (4:3)</PresentationFormat>
  <Paragraphs>764</Paragraphs>
  <Slides>64</Slides>
  <Notes>33</Notes>
  <HiddenSlides>1</HiddenSlides>
  <MMClips>1</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64</vt:i4>
      </vt:variant>
    </vt:vector>
  </HeadingPairs>
  <TitlesOfParts>
    <vt:vector size="69" baseType="lpstr">
      <vt:lpstr>1_nanoHUB-v2</vt:lpstr>
      <vt:lpstr>2_nanoHUB-v2</vt:lpstr>
      <vt:lpstr>Equation</vt:lpstr>
      <vt:lpstr>Microsoft Equation 3.0</vt:lpstr>
      <vt:lpstr>Graph</vt:lpstr>
      <vt:lpstr>Modeling the atomic and electronic structure of Meta-Metal, Metal-Semiconductor and III-V/Oxide interfaces</vt:lpstr>
      <vt:lpstr>Moore’s Law and the decrease in device dimensions</vt:lpstr>
      <vt:lpstr>Consequence of Moore’s Law Scaling Increase in Microprocessor Power dissipation </vt:lpstr>
      <vt:lpstr>Sources of component power dissipation in microprocessors</vt:lpstr>
      <vt:lpstr>How is power dissipation related to material interfaces?</vt:lpstr>
      <vt:lpstr>How is power dissipation related to material interfaces?</vt:lpstr>
      <vt:lpstr>How is power dissipation related to material interfaces?</vt:lpstr>
      <vt:lpstr>Existing/Proposed solutions to the problem</vt:lpstr>
      <vt:lpstr>Proposed Solutions, continued…</vt:lpstr>
      <vt:lpstr>Proposed Solutions, continued…</vt:lpstr>
      <vt:lpstr>Unifying theme – Material interfaces</vt:lpstr>
      <vt:lpstr>Summary of work done in PhD thesis – Word cloud</vt:lpstr>
      <vt:lpstr>Outline</vt:lpstr>
      <vt:lpstr>PowerPoint Presentation</vt:lpstr>
      <vt:lpstr>Why interconnect power dissipation is a BIG deal</vt:lpstr>
      <vt:lpstr>Sources of resistance in interconnects</vt:lpstr>
      <vt:lpstr>Semi-classical models of resistivity</vt:lpstr>
      <vt:lpstr>Open questions</vt:lpstr>
      <vt:lpstr>DFT is one possible candidate</vt:lpstr>
      <vt:lpstr>Semi-empirical, orthogonal Tight Binding (TB) – A full quantum mechanical alternative to DFT</vt:lpstr>
      <vt:lpstr>TB as an optimization problem</vt:lpstr>
      <vt:lpstr>TB – Usual Work Flow</vt:lpstr>
      <vt:lpstr>Key requirements for a predictive TB parameterization</vt:lpstr>
      <vt:lpstr>New Environment dependent TB Model  - Computational Efficiency</vt:lpstr>
      <vt:lpstr>New Environment dependent TB Model -  Transferability</vt:lpstr>
      <vt:lpstr>New Environment dependent TB Model -  Transferability</vt:lpstr>
      <vt:lpstr>New Environment dependent TB Model -  Transferability – Physical Transparency</vt:lpstr>
      <vt:lpstr>Variation in parameters – Momentum resolved LDOS and the Moments theorem</vt:lpstr>
      <vt:lpstr>Variation in parameters – Momentum resolved LDOS and the Moments theorem</vt:lpstr>
      <vt:lpstr>Example – Hydrogen molecule</vt:lpstr>
      <vt:lpstr>A novel mapping algorithm from DFT  TB</vt:lpstr>
      <vt:lpstr>Variation of on-site elements with strain</vt:lpstr>
      <vt:lpstr>Recap – Key features of new model</vt:lpstr>
      <vt:lpstr>Model Validation versus DFT – bulk FCC metals</vt:lpstr>
      <vt:lpstr>Model Validation versus DFT – Strain</vt:lpstr>
      <vt:lpstr>Model validation – Alloys</vt:lpstr>
      <vt:lpstr>Model validation - Interfaces</vt:lpstr>
      <vt:lpstr>Validation  - Nanostructures</vt:lpstr>
      <vt:lpstr>Application – effect of dimensionality on resistivity of Cu</vt:lpstr>
      <vt:lpstr>Application – effect of homogeneous strain on copper resistivity</vt:lpstr>
      <vt:lpstr>Application - Si/Silicides in the new TB model</vt:lpstr>
      <vt:lpstr>Applications – M-S Interfaces</vt:lpstr>
      <vt:lpstr>PowerPoint Presentation</vt:lpstr>
      <vt:lpstr>Metal-Semiconductor interfaces work</vt:lpstr>
      <vt:lpstr>PowerPoint Presentation</vt:lpstr>
      <vt:lpstr>III-V/Oxide interfaces-Summary</vt:lpstr>
      <vt:lpstr>Other research  completed/publications</vt:lpstr>
      <vt:lpstr>Summary of key messages/achievements in thesis</vt:lpstr>
      <vt:lpstr>Future Work – Throwing the gauntlet</vt:lpstr>
      <vt:lpstr>Acknowledgments</vt:lpstr>
      <vt:lpstr>PowerPoint Presentation</vt:lpstr>
      <vt:lpstr>Questions</vt:lpstr>
      <vt:lpstr>Onsite intra-atomic elements in the TB model</vt:lpstr>
      <vt:lpstr>Differences between Slater-Koster tables for on-site terms and two-center terms</vt:lpstr>
      <vt:lpstr>On-site Hamiltonian block for bulk Cu in FCC lattice in sp3d5 basis</vt:lpstr>
      <vt:lpstr>Interface Chemistry dependent transport at Cu-Si interfaces using ReaxFF and DFT/TB</vt:lpstr>
      <vt:lpstr>PowerPoint Presentation</vt:lpstr>
      <vt:lpstr>Against this backdrop, interesting experiment</vt:lpstr>
      <vt:lpstr>PowerPoint Presentation</vt:lpstr>
      <vt:lpstr>Our approach – unbiased DFT study of energetics of ALD reactions</vt:lpstr>
      <vt:lpstr>(111)A/B-OH surfaces  starting point</vt:lpstr>
      <vt:lpstr>(111)B – ALD half reactions</vt:lpstr>
      <vt:lpstr>Atomic and electronic structure - comparison</vt:lpstr>
      <vt:lpstr>States in band gap  - Fermi Level Pinning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Mindy McCutchan</dc:creator>
  <cp:lastModifiedBy>Ganesh Hegde</cp:lastModifiedBy>
  <cp:revision>1142</cp:revision>
  <cp:lastPrinted>2012-04-03T17:42:40Z</cp:lastPrinted>
  <dcterms:created xsi:type="dcterms:W3CDTF">2009-05-22T23:54:03Z</dcterms:created>
  <dcterms:modified xsi:type="dcterms:W3CDTF">2013-08-21T13:16:12Z</dcterms:modified>
</cp:coreProperties>
</file>