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3" r:id="rId2"/>
  </p:sldMasterIdLst>
  <p:notesMasterIdLst>
    <p:notesMasterId r:id="rId90"/>
  </p:notesMasterIdLst>
  <p:handoutMasterIdLst>
    <p:handoutMasterId r:id="rId91"/>
  </p:handoutMasterIdLst>
  <p:sldIdLst>
    <p:sldId id="394" r:id="rId3"/>
    <p:sldId id="857" r:id="rId4"/>
    <p:sldId id="827" r:id="rId5"/>
    <p:sldId id="737" r:id="rId6"/>
    <p:sldId id="850" r:id="rId7"/>
    <p:sldId id="849" r:id="rId8"/>
    <p:sldId id="820" r:id="rId9"/>
    <p:sldId id="828" r:id="rId10"/>
    <p:sldId id="858" r:id="rId11"/>
    <p:sldId id="826" r:id="rId12"/>
    <p:sldId id="794" r:id="rId13"/>
    <p:sldId id="847" r:id="rId14"/>
    <p:sldId id="855" r:id="rId15"/>
    <p:sldId id="856" r:id="rId16"/>
    <p:sldId id="807" r:id="rId17"/>
    <p:sldId id="890" r:id="rId18"/>
    <p:sldId id="891" r:id="rId19"/>
    <p:sldId id="885" r:id="rId20"/>
    <p:sldId id="881" r:id="rId21"/>
    <p:sldId id="882" r:id="rId22"/>
    <p:sldId id="884" r:id="rId23"/>
    <p:sldId id="839" r:id="rId24"/>
    <p:sldId id="840" r:id="rId25"/>
    <p:sldId id="844" r:id="rId26"/>
    <p:sldId id="888" r:id="rId27"/>
    <p:sldId id="889" r:id="rId28"/>
    <p:sldId id="860" r:id="rId29"/>
    <p:sldId id="861" r:id="rId30"/>
    <p:sldId id="862" r:id="rId31"/>
    <p:sldId id="863" r:id="rId32"/>
    <p:sldId id="859" r:id="rId33"/>
    <p:sldId id="848" r:id="rId34"/>
    <p:sldId id="787" r:id="rId35"/>
    <p:sldId id="895" r:id="rId36"/>
    <p:sldId id="876" r:id="rId37"/>
    <p:sldId id="896" r:id="rId38"/>
    <p:sldId id="875" r:id="rId39"/>
    <p:sldId id="897" r:id="rId40"/>
    <p:sldId id="801" r:id="rId41"/>
    <p:sldId id="845" r:id="rId42"/>
    <p:sldId id="846" r:id="rId43"/>
    <p:sldId id="874" r:id="rId44"/>
    <p:sldId id="796" r:id="rId45"/>
    <p:sldId id="893" r:id="rId46"/>
    <p:sldId id="868" r:id="rId47"/>
    <p:sldId id="800" r:id="rId48"/>
    <p:sldId id="832" r:id="rId49"/>
    <p:sldId id="833" r:id="rId50"/>
    <p:sldId id="689" r:id="rId51"/>
    <p:sldId id="571" r:id="rId52"/>
    <p:sldId id="484" r:id="rId53"/>
    <p:sldId id="748" r:id="rId54"/>
    <p:sldId id="749" r:id="rId55"/>
    <p:sldId id="750" r:id="rId56"/>
    <p:sldId id="751" r:id="rId57"/>
    <p:sldId id="752" r:id="rId58"/>
    <p:sldId id="757" r:id="rId59"/>
    <p:sldId id="758" r:id="rId60"/>
    <p:sldId id="762" r:id="rId61"/>
    <p:sldId id="763" r:id="rId62"/>
    <p:sldId id="764" r:id="rId63"/>
    <p:sldId id="766" r:id="rId64"/>
    <p:sldId id="811" r:id="rId65"/>
    <p:sldId id="812" r:id="rId66"/>
    <p:sldId id="816" r:id="rId67"/>
    <p:sldId id="822" r:id="rId68"/>
    <p:sldId id="821" r:id="rId69"/>
    <p:sldId id="823" r:id="rId70"/>
    <p:sldId id="829" r:id="rId71"/>
    <p:sldId id="831" r:id="rId72"/>
    <p:sldId id="834" r:id="rId73"/>
    <p:sldId id="841" r:id="rId74"/>
    <p:sldId id="851" r:id="rId75"/>
    <p:sldId id="852" r:id="rId76"/>
    <p:sldId id="853" r:id="rId77"/>
    <p:sldId id="854" r:id="rId78"/>
    <p:sldId id="899" r:id="rId79"/>
    <p:sldId id="864" r:id="rId80"/>
    <p:sldId id="869" r:id="rId81"/>
    <p:sldId id="871" r:id="rId82"/>
    <p:sldId id="877" r:id="rId83"/>
    <p:sldId id="879" r:id="rId84"/>
    <p:sldId id="878" r:id="rId85"/>
    <p:sldId id="880" r:id="rId86"/>
    <p:sldId id="886" r:id="rId87"/>
    <p:sldId id="894" r:id="rId88"/>
    <p:sldId id="898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284722-E1E4-4313-BEA2-5CBF88EB1B9B}">
          <p14:sldIdLst>
            <p14:sldId id="394"/>
            <p14:sldId id="857"/>
            <p14:sldId id="827"/>
            <p14:sldId id="737"/>
            <p14:sldId id="850"/>
            <p14:sldId id="849"/>
            <p14:sldId id="820"/>
            <p14:sldId id="828"/>
            <p14:sldId id="858"/>
            <p14:sldId id="826"/>
            <p14:sldId id="794"/>
            <p14:sldId id="847"/>
            <p14:sldId id="855"/>
            <p14:sldId id="856"/>
            <p14:sldId id="807"/>
            <p14:sldId id="890"/>
            <p14:sldId id="891"/>
            <p14:sldId id="885"/>
            <p14:sldId id="881"/>
            <p14:sldId id="882"/>
            <p14:sldId id="884"/>
            <p14:sldId id="839"/>
            <p14:sldId id="840"/>
            <p14:sldId id="844"/>
            <p14:sldId id="888"/>
            <p14:sldId id="889"/>
            <p14:sldId id="860"/>
            <p14:sldId id="861"/>
            <p14:sldId id="862"/>
            <p14:sldId id="863"/>
            <p14:sldId id="859"/>
            <p14:sldId id="848"/>
            <p14:sldId id="787"/>
            <p14:sldId id="895"/>
            <p14:sldId id="876"/>
            <p14:sldId id="896"/>
            <p14:sldId id="875"/>
            <p14:sldId id="897"/>
            <p14:sldId id="801"/>
            <p14:sldId id="845"/>
            <p14:sldId id="846"/>
            <p14:sldId id="874"/>
            <p14:sldId id="796"/>
            <p14:sldId id="893"/>
            <p14:sldId id="868"/>
            <p14:sldId id="800"/>
            <p14:sldId id="832"/>
            <p14:sldId id="833"/>
            <p14:sldId id="689"/>
            <p14:sldId id="571"/>
            <p14:sldId id="484"/>
            <p14:sldId id="748"/>
            <p14:sldId id="749"/>
            <p14:sldId id="750"/>
            <p14:sldId id="751"/>
            <p14:sldId id="752"/>
            <p14:sldId id="757"/>
            <p14:sldId id="758"/>
            <p14:sldId id="762"/>
            <p14:sldId id="763"/>
            <p14:sldId id="764"/>
            <p14:sldId id="766"/>
            <p14:sldId id="811"/>
            <p14:sldId id="812"/>
            <p14:sldId id="816"/>
            <p14:sldId id="822"/>
            <p14:sldId id="821"/>
            <p14:sldId id="823"/>
            <p14:sldId id="829"/>
            <p14:sldId id="831"/>
            <p14:sldId id="834"/>
            <p14:sldId id="841"/>
            <p14:sldId id="851"/>
            <p14:sldId id="852"/>
            <p14:sldId id="853"/>
            <p14:sldId id="854"/>
            <p14:sldId id="899"/>
            <p14:sldId id="864"/>
            <p14:sldId id="869"/>
            <p14:sldId id="871"/>
            <p14:sldId id="877"/>
            <p14:sldId id="879"/>
            <p14:sldId id="878"/>
            <p14:sldId id="880"/>
            <p14:sldId id="886"/>
            <p14:sldId id="894"/>
            <p14:sldId id="8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F5"/>
    <a:srgbClr val="E5F4D4"/>
    <a:srgbClr val="FFFF9F"/>
    <a:srgbClr val="D0EBB3"/>
    <a:srgbClr val="B6DF89"/>
    <a:srgbClr val="FF85DF"/>
    <a:srgbClr val="ABE9FF"/>
    <a:srgbClr val="A7E8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1" autoAdjust="0"/>
    <p:restoredTop sz="94667" autoAdjust="0"/>
  </p:normalViewPr>
  <p:slideViewPr>
    <p:cSldViewPr>
      <p:cViewPr>
        <p:scale>
          <a:sx n="100" d="100"/>
          <a:sy n="100" d="100"/>
        </p:scale>
        <p:origin x="-3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CFE36A3-81E0-4A88-ACC5-B36AEEE1D96F}" type="datetimeFigureOut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212A3D3-65E5-460A-9640-6C9BA830B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F557826E-D1E4-4C52-842E-72A147B5B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1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282915-4875-4369-9B40-B645905E75AE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pz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p/d IV comparison</a:t>
            </a:r>
          </a:p>
          <a:p>
            <a:r>
              <a:rPr lang="en-US" baseline="0" dirty="0" smtClean="0"/>
              <a:t>p-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pz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p/d IV comparison</a:t>
            </a:r>
          </a:p>
          <a:p>
            <a:r>
              <a:rPr lang="en-US" baseline="0" dirty="0" smtClean="0"/>
              <a:t>p-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decision</a:t>
            </a:r>
            <a:r>
              <a:rPr lang="en-US" baseline="0" dirty="0" smtClean="0"/>
              <a:t> making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pz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p/d IV comparison</a:t>
            </a:r>
          </a:p>
          <a:p>
            <a:r>
              <a:rPr lang="en-US" baseline="0" dirty="0" smtClean="0"/>
              <a:t>p-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9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decision</a:t>
            </a:r>
            <a:r>
              <a:rPr lang="en-US" baseline="0" dirty="0" smtClean="0"/>
              <a:t> making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two lines for ITRS off/on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J(E) for original homo junction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1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two lines for ITRS off/on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fonts for equation. new template, light color.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geometrical 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conduction band edge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Ioff</a:t>
            </a:r>
            <a:r>
              <a:rPr lang="en-US" dirty="0" smtClean="0"/>
              <a:t>=0.1uA/um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Itunneling</a:t>
            </a:r>
            <a:r>
              <a:rPr lang="en-US" dirty="0" smtClean="0"/>
              <a:t>/</a:t>
            </a:r>
            <a:r>
              <a:rPr lang="en-US" dirty="0" err="1" smtClean="0"/>
              <a:t>Ioff</a:t>
            </a:r>
            <a:endParaRPr lang="en-US" dirty="0" smtClean="0"/>
          </a:p>
          <a:p>
            <a:r>
              <a:rPr lang="en-US" dirty="0" smtClean="0"/>
              <a:t>Put arrows correctly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the arrows opposite</a:t>
            </a:r>
            <a:r>
              <a:rPr lang="en-US" baseline="0" dirty="0" smtClean="0"/>
              <a:t>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1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4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r>
              <a:rPr lang="en-US" dirty="0" err="1" smtClean="0"/>
              <a:t>Iscatt</a:t>
            </a:r>
            <a:r>
              <a:rPr lang="en-US" dirty="0" smtClean="0"/>
              <a:t>/</a:t>
            </a:r>
            <a:r>
              <a:rPr lang="en-US" dirty="0" err="1" smtClean="0"/>
              <a:t>Iball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Electrostatic doping opens…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826E-D1E4-4C52-842E-72A147B5BE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67E1-6CF8-4EB3-841F-E999CB1A0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2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6019800" y="6421438"/>
            <a:ext cx="2743200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43952EBB-F722-4B74-BABC-95E4CA211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9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371600"/>
            <a:ext cx="8610600" cy="4953000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06D-A5A9-482E-AE00-04E315DDB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238125" y="730250"/>
            <a:ext cx="8666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smtClean="0">
                <a:solidFill>
                  <a:schemeClr val="folHlink"/>
                </a:solidFill>
                <a:latin typeface="Trebuchet MS" pitchFamily="34" charset="0"/>
                <a:cs typeface="Arial" charset="0"/>
              </a:rPr>
              <a:t>Network for Computational Nanotechnology (NCN)</a:t>
            </a:r>
          </a:p>
          <a:p>
            <a:pPr algn="ctr" eaLnBrk="1" hangingPunct="1">
              <a:defRPr/>
            </a:pPr>
            <a:endParaRPr lang="en-US" altLang="en-US" sz="2800" b="1" i="1" smtClean="0">
              <a:solidFill>
                <a:schemeClr val="folHlink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6" name="Picture 13" descr="ncn-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0464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Arial" charset="0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12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8200"/>
            <a:ext cx="4191000" cy="5562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6892-7600-44FF-886F-BB0B23850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1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8200"/>
            <a:ext cx="4191000" cy="5562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500938" y="6537325"/>
            <a:ext cx="533400" cy="2444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D7C2DFBF-0439-4411-A4FC-D847A79FC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500938" y="6400800"/>
            <a:ext cx="533400" cy="341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93566F0-12D7-4001-A06B-1959C29EF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1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8763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500938" y="6400800"/>
            <a:ext cx="533400" cy="341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B1696B3-2CE0-4BE9-BDCA-2FAF238C1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1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2813" cy="5103813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730250"/>
            <a:ext cx="8666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smtClean="0">
                <a:solidFill>
                  <a:schemeClr val="folHlink"/>
                </a:solidFill>
                <a:latin typeface="Trebuchet MS" pitchFamily="34" charset="0"/>
                <a:cs typeface="Arial" charset="0"/>
              </a:rPr>
              <a:t>Network for Computational Nanotechnology (NCN)</a:t>
            </a:r>
          </a:p>
          <a:p>
            <a:pPr algn="ctr" eaLnBrk="1" hangingPunct="1">
              <a:defRPr/>
            </a:pPr>
            <a:endParaRPr lang="en-US" altLang="en-US" sz="2800" b="1" i="1" smtClean="0">
              <a:solidFill>
                <a:schemeClr val="folHlink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6" name="Picture 13" descr="ncn-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0464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Arial" charset="0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6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noheader-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Arial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3A55B77-AC82-4E27-87CA-6A2326BEC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3" descr="nsf4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nc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1431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latin typeface="Trebuchet MS" pitchFamily="34" charset="0"/>
                <a:cs typeface="Arial" charset="0"/>
              </a:rPr>
              <a:t>SungGeun Kim</a:t>
            </a:r>
          </a:p>
        </p:txBody>
      </p:sp>
      <p:pic>
        <p:nvPicPr>
          <p:cNvPr id="103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3" r:id="rId3"/>
    <p:sldLayoutId id="214748452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noheader-p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4" name="Picture 13" descr="nsf4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nc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1431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latin typeface="Trebuchet MS" pitchFamily="34" charset="0"/>
                <a:cs typeface="Arial" charset="0"/>
              </a:rPr>
              <a:t>SungGeun Kim</a:t>
            </a:r>
          </a:p>
        </p:txBody>
      </p:sp>
      <p:pic>
        <p:nvPicPr>
          <p:cNvPr id="2057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00938" y="6497638"/>
            <a:ext cx="533400" cy="244475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D706C65-C692-4C36-BEFD-731B56975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9" r:id="rId4"/>
    <p:sldLayoutId id="2147484531" r:id="rId5"/>
    <p:sldLayoutId id="214748453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PNG"/><Relationship Id="rId11" Type="http://schemas.openxmlformats.org/officeDocument/2006/relationships/image" Target="../media/image53.PNG"/><Relationship Id="rId5" Type="http://schemas.openxmlformats.org/officeDocument/2006/relationships/image" Target="../media/image49.wmf"/><Relationship Id="rId10" Type="http://schemas.openxmlformats.org/officeDocument/2006/relationships/image" Target="../media/image51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hyperlink" Target="http://www.computermuseum.li/Testpage/IntroToVacuumTubes.htm" TargetMode="External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1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png"/><Relationship Id="rId5" Type="http://schemas.openxmlformats.org/officeDocument/2006/relationships/image" Target="../media/image7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8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1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83.png"/><Relationship Id="rId5" Type="http://schemas.openxmlformats.org/officeDocument/2006/relationships/image" Target="../media/image78.wmf"/><Relationship Id="rId10" Type="http://schemas.openxmlformats.org/officeDocument/2006/relationships/image" Target="../media/image8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8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jpe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3.jpeg"/><Relationship Id="rId16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nohub.org/" TargetMode="External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5" Type="http://schemas.openxmlformats.org/officeDocument/2006/relationships/image" Target="../media/image104.jpeg"/><Relationship Id="rId10" Type="http://schemas.openxmlformats.org/officeDocument/2006/relationships/image" Target="../media/image99.png"/><Relationship Id="rId4" Type="http://schemas.openxmlformats.org/officeDocument/2006/relationships/image" Target="../media/image95.jpeg"/><Relationship Id="rId9" Type="http://schemas.openxmlformats.org/officeDocument/2006/relationships/image" Target="../media/image5.jpeg"/><Relationship Id="rId14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9.png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SFET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SFET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SFET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43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47800"/>
            <a:ext cx="9144000" cy="1698625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t-IT" sz="3200" dirty="0" smtClean="0">
                <a:solidFill>
                  <a:schemeClr val="tx1"/>
                </a:solidFill>
                <a:ea typeface="ＭＳ Ｐゴシック" pitchFamily="34" charset="-128"/>
              </a:rPr>
              <a:t>Theoretical and Experimental Study on Graphene Nanoribbon Tunneling Transistor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4267200"/>
            <a:ext cx="5105400" cy="1600200"/>
          </a:xfrm>
          <a:prstGeom prst="rect">
            <a:avLst/>
          </a:prstGeom>
          <a:noFill/>
          <a:ln w="63500">
            <a:solidFill>
              <a:schemeClr val="accent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en-US" b="1" dirty="0">
                <a:solidFill>
                  <a:schemeClr val="tx1"/>
                </a:solidFill>
                <a:ea typeface="ＭＳ Ｐゴシック" pitchFamily="34" charset="-128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ea typeface="ＭＳ Ｐゴシック" pitchFamily="34" charset="-128"/>
              </a:rPr>
              <a:t>SungGeun Kim</a:t>
            </a:r>
          </a:p>
          <a:p>
            <a:pPr lvl="1" algn="ctr">
              <a:defRPr/>
            </a:pPr>
            <a:r>
              <a:rPr lang="en-US" b="1" dirty="0">
                <a:solidFill>
                  <a:schemeClr val="tx1"/>
                </a:solidFill>
                <a:ea typeface="ＭＳ Ｐゴシック" pitchFamily="34" charset="-128"/>
              </a:rPr>
              <a:t>           Advisor: 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Prof. Gerhard Klimeck</a:t>
            </a:r>
          </a:p>
          <a:p>
            <a:pPr lvl="2" algn="ctr"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  Electrical and Computer Engineering</a:t>
            </a:r>
          </a:p>
          <a:p>
            <a:pPr lvl="2" algn="ctr"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Purdue University</a:t>
            </a:r>
          </a:p>
        </p:txBody>
      </p:sp>
      <p:pic>
        <p:nvPicPr>
          <p:cNvPr id="12296" name="Picture 7" descr="SGKim_bio_photo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143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" descr="C:\Users\Lucas\AppData\Local\Microsoft\Windows\Temporary Internet Files\Content.IE5\IOGGE7Q1\MC90044131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814">
            <a:off x="4287838" y="3906838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7620000" y="6499434"/>
            <a:ext cx="533400" cy="3413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1400" y="63246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do not distribute.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106"/>
          <p:cNvSpPr>
            <a:spLocks noGrp="1"/>
          </p:cNvSpPr>
          <p:nvPr>
            <p:ph type="body" sz="quarter" idx="10"/>
          </p:nvPr>
        </p:nvSpPr>
        <p:spPr>
          <a:xfrm>
            <a:off x="228600" y="5334000"/>
            <a:ext cx="8763000" cy="1143000"/>
          </a:xfrm>
        </p:spPr>
        <p:txBody>
          <a:bodyPr/>
          <a:lstStyle/>
          <a:p>
            <a:pPr algn="l"/>
            <a:r>
              <a:rPr lang="en-US" altLang="en-US" sz="2000" dirty="0" smtClean="0">
                <a:ea typeface="ＭＳ Ｐゴシック" pitchFamily="34" charset="-128"/>
              </a:rPr>
              <a:t>Cold injection is necessary for sub-60mV/</a:t>
            </a:r>
            <a:r>
              <a:rPr lang="en-US" altLang="en-US" sz="2000" dirty="0" err="1" smtClean="0">
                <a:ea typeface="ＭＳ Ｐゴシック" pitchFamily="34" charset="-128"/>
              </a:rPr>
              <a:t>dec</a:t>
            </a:r>
            <a:r>
              <a:rPr lang="en-US" altLang="en-US" sz="2000" dirty="0" smtClean="0">
                <a:ea typeface="ＭＳ Ｐゴシック" pitchFamily="34" charset="-128"/>
              </a:rPr>
              <a:t> operation.</a:t>
            </a:r>
          </a:p>
          <a:p>
            <a:pPr algn="l"/>
            <a:r>
              <a:rPr lang="en-US" altLang="en-US" sz="2000" dirty="0" err="1" smtClean="0">
                <a:ea typeface="ＭＳ Ｐゴシック" pitchFamily="34" charset="-128"/>
              </a:rPr>
              <a:t>V</a:t>
            </a:r>
            <a:r>
              <a:rPr lang="en-US" altLang="en-US" sz="2000" baseline="-25000" dirty="0" err="1" smtClean="0">
                <a:ea typeface="ＭＳ Ｐゴシック" pitchFamily="34" charset="-128"/>
              </a:rPr>
              <a:t>dd</a:t>
            </a:r>
            <a:r>
              <a:rPr lang="en-US" altLang="en-US" sz="2000" dirty="0" smtClean="0">
                <a:ea typeface="ＭＳ Ｐゴシック" pitchFamily="34" charset="-128"/>
              </a:rPr>
              <a:t> can be scaled more </a:t>
            </a:r>
            <a:r>
              <a:rPr lang="en-US" altLang="en-US" sz="2000" dirty="0" err="1" smtClean="0">
                <a:ea typeface="ＭＳ Ｐゴシック" pitchFamily="34" charset="-128"/>
              </a:rPr>
              <a:t>aggresively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Tunneling Transistor for Low Power</a:t>
            </a:r>
            <a:endParaRPr lang="en-US" dirty="0"/>
          </a:p>
        </p:txBody>
      </p:sp>
      <p:sp>
        <p:nvSpPr>
          <p:cNvPr id="16388" name="TextBox 105"/>
          <p:cNvSpPr txBox="1">
            <a:spLocks noChangeArrowheads="1"/>
          </p:cNvSpPr>
          <p:nvPr/>
        </p:nvSpPr>
        <p:spPr bwMode="auto">
          <a:xfrm>
            <a:off x="3657600" y="4572000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V</a:t>
            </a:r>
            <a:r>
              <a:rPr lang="en-US" altLang="en-US" baseline="-25000"/>
              <a:t>g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1219200" y="20574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066800" y="449580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>
          <a:xfrm>
            <a:off x="1219200" y="2362200"/>
            <a:ext cx="2143125" cy="1905000"/>
          </a:xfrm>
          <a:custGeom>
            <a:avLst/>
            <a:gdLst>
              <a:gd name="connsiteX0" fmla="*/ 0 w 2176818"/>
              <a:gd name="connsiteY0" fmla="*/ 2067635 h 2067635"/>
              <a:gd name="connsiteX1" fmla="*/ 928048 w 2176818"/>
              <a:gd name="connsiteY1" fmla="*/ 477671 h 2067635"/>
              <a:gd name="connsiteX2" fmla="*/ 2176818 w 2176818"/>
              <a:gd name="connsiteY2" fmla="*/ 0 h 20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6818" h="2067635">
                <a:moveTo>
                  <a:pt x="0" y="2067635"/>
                </a:moveTo>
                <a:cubicBezTo>
                  <a:pt x="282622" y="1444956"/>
                  <a:pt x="565245" y="822277"/>
                  <a:pt x="928048" y="477671"/>
                </a:cubicBezTo>
                <a:cubicBezTo>
                  <a:pt x="1290851" y="133065"/>
                  <a:pt x="1733834" y="66532"/>
                  <a:pt x="2176818" y="0"/>
                </a:cubicBezTo>
              </a:path>
            </a:pathLst>
          </a:custGeom>
          <a:ln w="158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Box 123"/>
          <p:cNvSpPr txBox="1">
            <a:spLocks noChangeArrowheads="1"/>
          </p:cNvSpPr>
          <p:nvPr/>
        </p:nvSpPr>
        <p:spPr bwMode="auto">
          <a:xfrm>
            <a:off x="2971800" y="4572000"/>
            <a:ext cx="50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V</a:t>
            </a:r>
            <a:r>
              <a:rPr lang="en-US" altLang="en-US" baseline="-25000"/>
              <a:t>dd</a:t>
            </a:r>
          </a:p>
        </p:txBody>
      </p:sp>
      <p:sp>
        <p:nvSpPr>
          <p:cNvPr id="16393" name="TextBox 87"/>
          <p:cNvSpPr txBox="1">
            <a:spLocks noChangeArrowheads="1"/>
          </p:cNvSpPr>
          <p:nvPr/>
        </p:nvSpPr>
        <p:spPr bwMode="auto">
          <a:xfrm>
            <a:off x="762000" y="1676400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log I</a:t>
            </a:r>
            <a:r>
              <a:rPr lang="en-US" altLang="en-US" baseline="-25000"/>
              <a:t>d</a:t>
            </a:r>
          </a:p>
        </p:txBody>
      </p:sp>
      <p:sp>
        <p:nvSpPr>
          <p:cNvPr id="16394" name="TextBox 127"/>
          <p:cNvSpPr txBox="1">
            <a:spLocks noChangeArrowheads="1"/>
          </p:cNvSpPr>
          <p:nvPr/>
        </p:nvSpPr>
        <p:spPr bwMode="auto">
          <a:xfrm>
            <a:off x="1066800" y="4572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029200" y="2922588"/>
            <a:ext cx="1462088" cy="1600200"/>
            <a:chOff x="5029200" y="3429000"/>
            <a:chExt cx="1462088" cy="16002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029200" y="36576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029200" y="3657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51" name="TextBox 78"/>
            <p:cNvSpPr txBox="1">
              <a:spLocks noChangeArrowheads="1"/>
            </p:cNvSpPr>
            <p:nvPr/>
          </p:nvSpPr>
          <p:spPr bwMode="auto">
            <a:xfrm>
              <a:off x="5562600" y="3429000"/>
              <a:ext cx="9286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log f(E)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5257800" y="3657600"/>
              <a:ext cx="228600" cy="762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5480050" y="4414838"/>
              <a:ext cx="87313" cy="593725"/>
            </a:xfrm>
            <a:custGeom>
              <a:avLst/>
              <a:gdLst>
                <a:gd name="connsiteX0" fmla="*/ 0 w 87574"/>
                <a:gd name="connsiteY0" fmla="*/ 0 h 593677"/>
                <a:gd name="connsiteX1" fmla="*/ 75063 w 87574"/>
                <a:gd name="connsiteY1" fmla="*/ 252483 h 593677"/>
                <a:gd name="connsiteX2" fmla="*/ 75063 w 87574"/>
                <a:gd name="connsiteY2" fmla="*/ 593677 h 59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74" h="593677">
                  <a:moveTo>
                    <a:pt x="0" y="0"/>
                  </a:moveTo>
                  <a:cubicBezTo>
                    <a:pt x="31276" y="76768"/>
                    <a:pt x="62553" y="153537"/>
                    <a:pt x="75063" y="252483"/>
                  </a:cubicBezTo>
                  <a:cubicBezTo>
                    <a:pt x="87574" y="351429"/>
                    <a:pt x="75063" y="593677"/>
                    <a:pt x="75063" y="593677"/>
                  </a:cubicBezTo>
                </a:path>
              </a:pathLst>
            </a:cu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2" name="Oval 91"/>
          <p:cNvSpPr/>
          <p:nvPr/>
        </p:nvSpPr>
        <p:spPr>
          <a:xfrm>
            <a:off x="5486400" y="4217988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3" name="Right Arrow 92"/>
          <p:cNvSpPr/>
          <p:nvPr/>
        </p:nvSpPr>
        <p:spPr>
          <a:xfrm>
            <a:off x="5638800" y="4217988"/>
            <a:ext cx="533400" cy="152400"/>
          </a:xfrm>
          <a:prstGeom prst="rightArrow">
            <a:avLst/>
          </a:prstGeom>
          <a:noFill/>
          <a:ln w="12700">
            <a:solidFill>
              <a:srgbClr val="0000FF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4419600" y="4141788"/>
            <a:ext cx="1143000" cy="369888"/>
            <a:chOff x="4495800" y="4191000"/>
            <a:chExt cx="1143000" cy="369332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4953000" y="4343171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48" name="TextBox 65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Ef</a:t>
              </a:r>
            </a:p>
          </p:txBody>
        </p:sp>
      </p:grpSp>
      <p:cxnSp>
        <p:nvCxnSpPr>
          <p:cNvPr id="44" name="Straight Connector 43"/>
          <p:cNvCxnSpPr>
            <a:endCxn id="122" idx="0"/>
          </p:cNvCxnSpPr>
          <p:nvPr/>
        </p:nvCxnSpPr>
        <p:spPr bwMode="auto">
          <a:xfrm flipH="1">
            <a:off x="1219200" y="3200400"/>
            <a:ext cx="228600" cy="106680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 bwMode="auto">
          <a:xfrm>
            <a:off x="1219200" y="2318266"/>
            <a:ext cx="930275" cy="1948934"/>
          </a:xfrm>
          <a:custGeom>
            <a:avLst/>
            <a:gdLst>
              <a:gd name="connsiteX0" fmla="*/ 0 w 2176818"/>
              <a:gd name="connsiteY0" fmla="*/ 2067635 h 2067635"/>
              <a:gd name="connsiteX1" fmla="*/ 928048 w 2176818"/>
              <a:gd name="connsiteY1" fmla="*/ 477671 h 2067635"/>
              <a:gd name="connsiteX2" fmla="*/ 2176818 w 2176818"/>
              <a:gd name="connsiteY2" fmla="*/ 0 h 20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6818" h="2067635">
                <a:moveTo>
                  <a:pt x="0" y="2067635"/>
                </a:moveTo>
                <a:cubicBezTo>
                  <a:pt x="282622" y="1444956"/>
                  <a:pt x="565245" y="822277"/>
                  <a:pt x="928048" y="477671"/>
                </a:cubicBezTo>
                <a:cubicBezTo>
                  <a:pt x="1290851" y="133065"/>
                  <a:pt x="1733834" y="66532"/>
                  <a:pt x="2176818" y="0"/>
                </a:cubicBezTo>
              </a:path>
            </a:pathLst>
          </a:custGeom>
          <a:ln w="158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343400" y="4903788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Cold injection</a:t>
            </a:r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4876800" y="3760788"/>
            <a:ext cx="3124200" cy="1143000"/>
            <a:chOff x="4800600" y="3429000"/>
            <a:chExt cx="3124200" cy="114300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4800600" y="3429000"/>
              <a:ext cx="838200" cy="0"/>
            </a:xfrm>
            <a:prstGeom prst="line">
              <a:avLst/>
            </a:pr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4800600" y="3886200"/>
              <a:ext cx="838200" cy="0"/>
            </a:xfrm>
            <a:prstGeom prst="line">
              <a:avLst/>
            </a:pr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7086600" y="4114800"/>
              <a:ext cx="838200" cy="0"/>
            </a:xfrm>
            <a:prstGeom prst="line">
              <a:avLst/>
            </a:pr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7086600" y="4572000"/>
              <a:ext cx="838200" cy="0"/>
            </a:xfrm>
            <a:prstGeom prst="line">
              <a:avLst/>
            </a:pr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5715000" y="3760788"/>
            <a:ext cx="1447800" cy="1143000"/>
            <a:chOff x="5638799" y="3429000"/>
            <a:chExt cx="1447801" cy="1143000"/>
          </a:xfrm>
        </p:grpSpPr>
        <p:sp>
          <p:nvSpPr>
            <p:cNvPr id="68" name="Freeform 67"/>
            <p:cNvSpPr/>
            <p:nvPr/>
          </p:nvSpPr>
          <p:spPr bwMode="auto">
            <a:xfrm flipV="1">
              <a:off x="5638799" y="3886200"/>
              <a:ext cx="414338" cy="228600"/>
            </a:xfrm>
            <a:custGeom>
              <a:avLst/>
              <a:gdLst>
                <a:gd name="connsiteX0" fmla="*/ 0 w 414709"/>
                <a:gd name="connsiteY0" fmla="*/ 384116 h 384116"/>
                <a:gd name="connsiteX1" fmla="*/ 95179 w 414709"/>
                <a:gd name="connsiteY1" fmla="*/ 373918 h 384116"/>
                <a:gd name="connsiteX2" fmla="*/ 101977 w 414709"/>
                <a:gd name="connsiteY2" fmla="*/ 370519 h 384116"/>
                <a:gd name="connsiteX3" fmla="*/ 183560 w 414709"/>
                <a:gd name="connsiteY3" fmla="*/ 302534 h 384116"/>
                <a:gd name="connsiteX4" fmla="*/ 217552 w 414709"/>
                <a:gd name="connsiteY4" fmla="*/ 214153 h 384116"/>
                <a:gd name="connsiteX5" fmla="*/ 241347 w 414709"/>
                <a:gd name="connsiteY5" fmla="*/ 105377 h 384116"/>
                <a:gd name="connsiteX6" fmla="*/ 316131 w 414709"/>
                <a:gd name="connsiteY6" fmla="*/ 27194 h 384116"/>
                <a:gd name="connsiteX7" fmla="*/ 414709 w 414709"/>
                <a:gd name="connsiteY7" fmla="*/ 0 h 3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709" h="384116">
                  <a:moveTo>
                    <a:pt x="0" y="384116"/>
                  </a:moveTo>
                  <a:lnTo>
                    <a:pt x="95179" y="373918"/>
                  </a:lnTo>
                  <a:cubicBezTo>
                    <a:pt x="112175" y="371652"/>
                    <a:pt x="87247" y="382416"/>
                    <a:pt x="101977" y="370519"/>
                  </a:cubicBezTo>
                  <a:cubicBezTo>
                    <a:pt x="116707" y="358622"/>
                    <a:pt x="164298" y="328595"/>
                    <a:pt x="183560" y="302534"/>
                  </a:cubicBezTo>
                  <a:cubicBezTo>
                    <a:pt x="202823" y="276473"/>
                    <a:pt x="207921" y="247013"/>
                    <a:pt x="217552" y="214153"/>
                  </a:cubicBezTo>
                  <a:cubicBezTo>
                    <a:pt x="227183" y="181294"/>
                    <a:pt x="224917" y="136537"/>
                    <a:pt x="241347" y="105377"/>
                  </a:cubicBezTo>
                  <a:cubicBezTo>
                    <a:pt x="257777" y="74217"/>
                    <a:pt x="287237" y="44757"/>
                    <a:pt x="316131" y="27194"/>
                  </a:cubicBezTo>
                  <a:cubicBezTo>
                    <a:pt x="345025" y="9631"/>
                    <a:pt x="379867" y="4815"/>
                    <a:pt x="414709" y="0"/>
                  </a:cubicBezTo>
                </a:path>
              </a:pathLst>
            </a:cu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6019799" y="3657600"/>
              <a:ext cx="838201" cy="0"/>
            </a:xfrm>
            <a:prstGeom prst="line">
              <a:avLst/>
            </a:pr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6019799" y="4114800"/>
              <a:ext cx="838201" cy="0"/>
            </a:xfrm>
            <a:prstGeom prst="line">
              <a:avLst/>
            </a:pr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 bwMode="auto">
            <a:xfrm flipV="1">
              <a:off x="5638799" y="3429000"/>
              <a:ext cx="404813" cy="225425"/>
            </a:xfrm>
            <a:custGeom>
              <a:avLst/>
              <a:gdLst>
                <a:gd name="connsiteX0" fmla="*/ 0 w 414709"/>
                <a:gd name="connsiteY0" fmla="*/ 384116 h 384116"/>
                <a:gd name="connsiteX1" fmla="*/ 95179 w 414709"/>
                <a:gd name="connsiteY1" fmla="*/ 373918 h 384116"/>
                <a:gd name="connsiteX2" fmla="*/ 101977 w 414709"/>
                <a:gd name="connsiteY2" fmla="*/ 370519 h 384116"/>
                <a:gd name="connsiteX3" fmla="*/ 183560 w 414709"/>
                <a:gd name="connsiteY3" fmla="*/ 302534 h 384116"/>
                <a:gd name="connsiteX4" fmla="*/ 217552 w 414709"/>
                <a:gd name="connsiteY4" fmla="*/ 214153 h 384116"/>
                <a:gd name="connsiteX5" fmla="*/ 241347 w 414709"/>
                <a:gd name="connsiteY5" fmla="*/ 105377 h 384116"/>
                <a:gd name="connsiteX6" fmla="*/ 316131 w 414709"/>
                <a:gd name="connsiteY6" fmla="*/ 27194 h 384116"/>
                <a:gd name="connsiteX7" fmla="*/ 414709 w 414709"/>
                <a:gd name="connsiteY7" fmla="*/ 0 h 3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709" h="384116">
                  <a:moveTo>
                    <a:pt x="0" y="384116"/>
                  </a:moveTo>
                  <a:lnTo>
                    <a:pt x="95179" y="373918"/>
                  </a:lnTo>
                  <a:cubicBezTo>
                    <a:pt x="112175" y="371652"/>
                    <a:pt x="87247" y="382416"/>
                    <a:pt x="101977" y="370519"/>
                  </a:cubicBezTo>
                  <a:cubicBezTo>
                    <a:pt x="116707" y="358622"/>
                    <a:pt x="164298" y="328595"/>
                    <a:pt x="183560" y="302534"/>
                  </a:cubicBezTo>
                  <a:cubicBezTo>
                    <a:pt x="202823" y="276473"/>
                    <a:pt x="207921" y="247013"/>
                    <a:pt x="217552" y="214153"/>
                  </a:cubicBezTo>
                  <a:cubicBezTo>
                    <a:pt x="227183" y="181294"/>
                    <a:pt x="224917" y="136537"/>
                    <a:pt x="241347" y="105377"/>
                  </a:cubicBezTo>
                  <a:cubicBezTo>
                    <a:pt x="257777" y="74217"/>
                    <a:pt x="287237" y="44757"/>
                    <a:pt x="316131" y="27194"/>
                  </a:cubicBezTo>
                  <a:cubicBezTo>
                    <a:pt x="345025" y="9631"/>
                    <a:pt x="379867" y="4815"/>
                    <a:pt x="414709" y="0"/>
                  </a:cubicBezTo>
                </a:path>
              </a:pathLst>
            </a:cu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 bwMode="auto">
            <a:xfrm flipV="1">
              <a:off x="6781800" y="3660775"/>
              <a:ext cx="304800" cy="454025"/>
            </a:xfrm>
            <a:custGeom>
              <a:avLst/>
              <a:gdLst>
                <a:gd name="connsiteX0" fmla="*/ 0 w 414709"/>
                <a:gd name="connsiteY0" fmla="*/ 384116 h 384116"/>
                <a:gd name="connsiteX1" fmla="*/ 95179 w 414709"/>
                <a:gd name="connsiteY1" fmla="*/ 373918 h 384116"/>
                <a:gd name="connsiteX2" fmla="*/ 101977 w 414709"/>
                <a:gd name="connsiteY2" fmla="*/ 370519 h 384116"/>
                <a:gd name="connsiteX3" fmla="*/ 183560 w 414709"/>
                <a:gd name="connsiteY3" fmla="*/ 302534 h 384116"/>
                <a:gd name="connsiteX4" fmla="*/ 217552 w 414709"/>
                <a:gd name="connsiteY4" fmla="*/ 214153 h 384116"/>
                <a:gd name="connsiteX5" fmla="*/ 241347 w 414709"/>
                <a:gd name="connsiteY5" fmla="*/ 105377 h 384116"/>
                <a:gd name="connsiteX6" fmla="*/ 316131 w 414709"/>
                <a:gd name="connsiteY6" fmla="*/ 27194 h 384116"/>
                <a:gd name="connsiteX7" fmla="*/ 414709 w 414709"/>
                <a:gd name="connsiteY7" fmla="*/ 0 h 3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709" h="384116">
                  <a:moveTo>
                    <a:pt x="0" y="384116"/>
                  </a:moveTo>
                  <a:lnTo>
                    <a:pt x="95179" y="373918"/>
                  </a:lnTo>
                  <a:cubicBezTo>
                    <a:pt x="112175" y="371652"/>
                    <a:pt x="87247" y="382416"/>
                    <a:pt x="101977" y="370519"/>
                  </a:cubicBezTo>
                  <a:cubicBezTo>
                    <a:pt x="116707" y="358622"/>
                    <a:pt x="164298" y="328595"/>
                    <a:pt x="183560" y="302534"/>
                  </a:cubicBezTo>
                  <a:cubicBezTo>
                    <a:pt x="202823" y="276473"/>
                    <a:pt x="207921" y="247013"/>
                    <a:pt x="217552" y="214153"/>
                  </a:cubicBezTo>
                  <a:cubicBezTo>
                    <a:pt x="227183" y="181294"/>
                    <a:pt x="224917" y="136537"/>
                    <a:pt x="241347" y="105377"/>
                  </a:cubicBezTo>
                  <a:cubicBezTo>
                    <a:pt x="257777" y="74217"/>
                    <a:pt x="287237" y="44757"/>
                    <a:pt x="316131" y="27194"/>
                  </a:cubicBezTo>
                  <a:cubicBezTo>
                    <a:pt x="345025" y="9631"/>
                    <a:pt x="379867" y="4815"/>
                    <a:pt x="414709" y="0"/>
                  </a:cubicBezTo>
                </a:path>
              </a:pathLst>
            </a:cu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Freeform 70"/>
            <p:cNvSpPr/>
            <p:nvPr/>
          </p:nvSpPr>
          <p:spPr bwMode="auto">
            <a:xfrm flipV="1">
              <a:off x="6791325" y="4121150"/>
              <a:ext cx="295275" cy="450850"/>
            </a:xfrm>
            <a:custGeom>
              <a:avLst/>
              <a:gdLst>
                <a:gd name="connsiteX0" fmla="*/ 0 w 414709"/>
                <a:gd name="connsiteY0" fmla="*/ 384116 h 384116"/>
                <a:gd name="connsiteX1" fmla="*/ 95179 w 414709"/>
                <a:gd name="connsiteY1" fmla="*/ 373918 h 384116"/>
                <a:gd name="connsiteX2" fmla="*/ 101977 w 414709"/>
                <a:gd name="connsiteY2" fmla="*/ 370519 h 384116"/>
                <a:gd name="connsiteX3" fmla="*/ 183560 w 414709"/>
                <a:gd name="connsiteY3" fmla="*/ 302534 h 384116"/>
                <a:gd name="connsiteX4" fmla="*/ 217552 w 414709"/>
                <a:gd name="connsiteY4" fmla="*/ 214153 h 384116"/>
                <a:gd name="connsiteX5" fmla="*/ 241347 w 414709"/>
                <a:gd name="connsiteY5" fmla="*/ 105377 h 384116"/>
                <a:gd name="connsiteX6" fmla="*/ 316131 w 414709"/>
                <a:gd name="connsiteY6" fmla="*/ 27194 h 384116"/>
                <a:gd name="connsiteX7" fmla="*/ 414709 w 414709"/>
                <a:gd name="connsiteY7" fmla="*/ 0 h 3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709" h="384116">
                  <a:moveTo>
                    <a:pt x="0" y="384116"/>
                  </a:moveTo>
                  <a:lnTo>
                    <a:pt x="95179" y="373918"/>
                  </a:lnTo>
                  <a:cubicBezTo>
                    <a:pt x="112175" y="371652"/>
                    <a:pt x="87247" y="382416"/>
                    <a:pt x="101977" y="370519"/>
                  </a:cubicBezTo>
                  <a:cubicBezTo>
                    <a:pt x="116707" y="358622"/>
                    <a:pt x="164298" y="328595"/>
                    <a:pt x="183560" y="302534"/>
                  </a:cubicBezTo>
                  <a:cubicBezTo>
                    <a:pt x="202823" y="276473"/>
                    <a:pt x="207921" y="247013"/>
                    <a:pt x="217552" y="214153"/>
                  </a:cubicBezTo>
                  <a:cubicBezTo>
                    <a:pt x="227183" y="181294"/>
                    <a:pt x="224917" y="136537"/>
                    <a:pt x="241347" y="105377"/>
                  </a:cubicBezTo>
                  <a:cubicBezTo>
                    <a:pt x="257777" y="74217"/>
                    <a:pt x="287237" y="44757"/>
                    <a:pt x="316131" y="27194"/>
                  </a:cubicBezTo>
                  <a:cubicBezTo>
                    <a:pt x="345025" y="9631"/>
                    <a:pt x="379867" y="4815"/>
                    <a:pt x="414709" y="0"/>
                  </a:cubicBezTo>
                </a:path>
              </a:pathLst>
            </a:custGeom>
            <a:ln>
              <a:solidFill>
                <a:srgbClr val="CC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5715000" y="3760788"/>
            <a:ext cx="1524000" cy="1143000"/>
            <a:chOff x="5638694" y="3428993"/>
            <a:chExt cx="1524564" cy="1142945"/>
          </a:xfrm>
        </p:grpSpPr>
        <p:sp>
          <p:nvSpPr>
            <p:cNvPr id="89" name="Freeform 88"/>
            <p:cNvSpPr/>
            <p:nvPr/>
          </p:nvSpPr>
          <p:spPr>
            <a:xfrm flipV="1">
              <a:off x="5638694" y="3886171"/>
              <a:ext cx="381141" cy="609571"/>
            </a:xfrm>
            <a:custGeom>
              <a:avLst/>
              <a:gdLst>
                <a:gd name="connsiteX0" fmla="*/ 0 w 414709"/>
                <a:gd name="connsiteY0" fmla="*/ 384116 h 384116"/>
                <a:gd name="connsiteX1" fmla="*/ 95179 w 414709"/>
                <a:gd name="connsiteY1" fmla="*/ 373918 h 384116"/>
                <a:gd name="connsiteX2" fmla="*/ 101977 w 414709"/>
                <a:gd name="connsiteY2" fmla="*/ 370519 h 384116"/>
                <a:gd name="connsiteX3" fmla="*/ 183560 w 414709"/>
                <a:gd name="connsiteY3" fmla="*/ 302534 h 384116"/>
                <a:gd name="connsiteX4" fmla="*/ 217552 w 414709"/>
                <a:gd name="connsiteY4" fmla="*/ 214153 h 384116"/>
                <a:gd name="connsiteX5" fmla="*/ 241347 w 414709"/>
                <a:gd name="connsiteY5" fmla="*/ 105377 h 384116"/>
                <a:gd name="connsiteX6" fmla="*/ 316131 w 414709"/>
                <a:gd name="connsiteY6" fmla="*/ 27194 h 384116"/>
                <a:gd name="connsiteX7" fmla="*/ 414709 w 414709"/>
                <a:gd name="connsiteY7" fmla="*/ 0 h 3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709" h="384116">
                  <a:moveTo>
                    <a:pt x="0" y="384116"/>
                  </a:moveTo>
                  <a:lnTo>
                    <a:pt x="95179" y="373918"/>
                  </a:lnTo>
                  <a:cubicBezTo>
                    <a:pt x="112175" y="371652"/>
                    <a:pt x="87247" y="382416"/>
                    <a:pt x="101977" y="370519"/>
                  </a:cubicBezTo>
                  <a:cubicBezTo>
                    <a:pt x="116707" y="358622"/>
                    <a:pt x="164298" y="328595"/>
                    <a:pt x="183560" y="302534"/>
                  </a:cubicBezTo>
                  <a:cubicBezTo>
                    <a:pt x="202823" y="276473"/>
                    <a:pt x="207921" y="247013"/>
                    <a:pt x="217552" y="214153"/>
                  </a:cubicBezTo>
                  <a:cubicBezTo>
                    <a:pt x="227183" y="181294"/>
                    <a:pt x="224917" y="136537"/>
                    <a:pt x="241347" y="105377"/>
                  </a:cubicBezTo>
                  <a:cubicBezTo>
                    <a:pt x="257777" y="74217"/>
                    <a:pt x="287237" y="44757"/>
                    <a:pt x="316131" y="27194"/>
                  </a:cubicBezTo>
                  <a:cubicBezTo>
                    <a:pt x="345025" y="9631"/>
                    <a:pt x="379867" y="4815"/>
                    <a:pt x="414709" y="0"/>
                  </a:cubicBezTo>
                </a:path>
              </a:pathLst>
            </a:cu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431" name="Group 71"/>
            <p:cNvGrpSpPr>
              <a:grpSpLocks/>
            </p:cNvGrpSpPr>
            <p:nvPr/>
          </p:nvGrpSpPr>
          <p:grpSpPr bwMode="auto">
            <a:xfrm>
              <a:off x="5638694" y="3428993"/>
              <a:ext cx="1524564" cy="1142945"/>
              <a:chOff x="5638694" y="3428993"/>
              <a:chExt cx="1524564" cy="114294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019835" y="4038564"/>
                <a:ext cx="838510" cy="0"/>
              </a:xfrm>
              <a:prstGeom prst="line">
                <a:avLst/>
              </a:pr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019835" y="4495742"/>
                <a:ext cx="838510" cy="0"/>
              </a:xfrm>
              <a:prstGeom prst="line">
                <a:avLst/>
              </a:pr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/>
              <p:cNvSpPr/>
              <p:nvPr/>
            </p:nvSpPr>
            <p:spPr>
              <a:xfrm flipV="1">
                <a:off x="5638694" y="3428993"/>
                <a:ext cx="381141" cy="609571"/>
              </a:xfrm>
              <a:custGeom>
                <a:avLst/>
                <a:gdLst>
                  <a:gd name="connsiteX0" fmla="*/ 0 w 414709"/>
                  <a:gd name="connsiteY0" fmla="*/ 384116 h 384116"/>
                  <a:gd name="connsiteX1" fmla="*/ 95179 w 414709"/>
                  <a:gd name="connsiteY1" fmla="*/ 373918 h 384116"/>
                  <a:gd name="connsiteX2" fmla="*/ 101977 w 414709"/>
                  <a:gd name="connsiteY2" fmla="*/ 370519 h 384116"/>
                  <a:gd name="connsiteX3" fmla="*/ 183560 w 414709"/>
                  <a:gd name="connsiteY3" fmla="*/ 302534 h 384116"/>
                  <a:gd name="connsiteX4" fmla="*/ 217552 w 414709"/>
                  <a:gd name="connsiteY4" fmla="*/ 214153 h 384116"/>
                  <a:gd name="connsiteX5" fmla="*/ 241347 w 414709"/>
                  <a:gd name="connsiteY5" fmla="*/ 105377 h 384116"/>
                  <a:gd name="connsiteX6" fmla="*/ 316131 w 414709"/>
                  <a:gd name="connsiteY6" fmla="*/ 27194 h 384116"/>
                  <a:gd name="connsiteX7" fmla="*/ 414709 w 414709"/>
                  <a:gd name="connsiteY7" fmla="*/ 0 h 38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09" h="384116">
                    <a:moveTo>
                      <a:pt x="0" y="384116"/>
                    </a:moveTo>
                    <a:lnTo>
                      <a:pt x="95179" y="373918"/>
                    </a:lnTo>
                    <a:cubicBezTo>
                      <a:pt x="112175" y="371652"/>
                      <a:pt x="87247" y="382416"/>
                      <a:pt x="101977" y="370519"/>
                    </a:cubicBezTo>
                    <a:cubicBezTo>
                      <a:pt x="116707" y="358622"/>
                      <a:pt x="164298" y="328595"/>
                      <a:pt x="183560" y="302534"/>
                    </a:cubicBezTo>
                    <a:cubicBezTo>
                      <a:pt x="202823" y="276473"/>
                      <a:pt x="207921" y="247013"/>
                      <a:pt x="217552" y="214153"/>
                    </a:cubicBezTo>
                    <a:cubicBezTo>
                      <a:pt x="227183" y="181294"/>
                      <a:pt x="224917" y="136537"/>
                      <a:pt x="241347" y="105377"/>
                    </a:cubicBezTo>
                    <a:cubicBezTo>
                      <a:pt x="257777" y="74217"/>
                      <a:pt x="287237" y="44757"/>
                      <a:pt x="316131" y="27194"/>
                    </a:cubicBezTo>
                    <a:cubicBezTo>
                      <a:pt x="345025" y="9631"/>
                      <a:pt x="379867" y="4815"/>
                      <a:pt x="414709" y="0"/>
                    </a:cubicBezTo>
                  </a:path>
                </a:pathLst>
              </a:cu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 flipV="1">
                <a:off x="6782117" y="4038564"/>
                <a:ext cx="381141" cy="76196"/>
              </a:xfrm>
              <a:custGeom>
                <a:avLst/>
                <a:gdLst>
                  <a:gd name="connsiteX0" fmla="*/ 0 w 414709"/>
                  <a:gd name="connsiteY0" fmla="*/ 384116 h 384116"/>
                  <a:gd name="connsiteX1" fmla="*/ 95179 w 414709"/>
                  <a:gd name="connsiteY1" fmla="*/ 373918 h 384116"/>
                  <a:gd name="connsiteX2" fmla="*/ 101977 w 414709"/>
                  <a:gd name="connsiteY2" fmla="*/ 370519 h 384116"/>
                  <a:gd name="connsiteX3" fmla="*/ 183560 w 414709"/>
                  <a:gd name="connsiteY3" fmla="*/ 302534 h 384116"/>
                  <a:gd name="connsiteX4" fmla="*/ 217552 w 414709"/>
                  <a:gd name="connsiteY4" fmla="*/ 214153 h 384116"/>
                  <a:gd name="connsiteX5" fmla="*/ 241347 w 414709"/>
                  <a:gd name="connsiteY5" fmla="*/ 105377 h 384116"/>
                  <a:gd name="connsiteX6" fmla="*/ 316131 w 414709"/>
                  <a:gd name="connsiteY6" fmla="*/ 27194 h 384116"/>
                  <a:gd name="connsiteX7" fmla="*/ 414709 w 414709"/>
                  <a:gd name="connsiteY7" fmla="*/ 0 h 38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09" h="384116">
                    <a:moveTo>
                      <a:pt x="0" y="384116"/>
                    </a:moveTo>
                    <a:lnTo>
                      <a:pt x="95179" y="373918"/>
                    </a:lnTo>
                    <a:cubicBezTo>
                      <a:pt x="112175" y="371652"/>
                      <a:pt x="87247" y="382416"/>
                      <a:pt x="101977" y="370519"/>
                    </a:cubicBezTo>
                    <a:cubicBezTo>
                      <a:pt x="116707" y="358622"/>
                      <a:pt x="164298" y="328595"/>
                      <a:pt x="183560" y="302534"/>
                    </a:cubicBezTo>
                    <a:cubicBezTo>
                      <a:pt x="202823" y="276473"/>
                      <a:pt x="207921" y="247013"/>
                      <a:pt x="217552" y="214153"/>
                    </a:cubicBezTo>
                    <a:cubicBezTo>
                      <a:pt x="227183" y="181294"/>
                      <a:pt x="224917" y="136537"/>
                      <a:pt x="241347" y="105377"/>
                    </a:cubicBezTo>
                    <a:cubicBezTo>
                      <a:pt x="257777" y="74217"/>
                      <a:pt x="287237" y="44757"/>
                      <a:pt x="316131" y="27194"/>
                    </a:cubicBezTo>
                    <a:cubicBezTo>
                      <a:pt x="345025" y="9631"/>
                      <a:pt x="379867" y="4815"/>
                      <a:pt x="414709" y="0"/>
                    </a:cubicBezTo>
                  </a:path>
                </a:pathLst>
              </a:cu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 flipV="1">
                <a:off x="6782117" y="4495742"/>
                <a:ext cx="381141" cy="76196"/>
              </a:xfrm>
              <a:custGeom>
                <a:avLst/>
                <a:gdLst>
                  <a:gd name="connsiteX0" fmla="*/ 0 w 414709"/>
                  <a:gd name="connsiteY0" fmla="*/ 384116 h 384116"/>
                  <a:gd name="connsiteX1" fmla="*/ 95179 w 414709"/>
                  <a:gd name="connsiteY1" fmla="*/ 373918 h 384116"/>
                  <a:gd name="connsiteX2" fmla="*/ 101977 w 414709"/>
                  <a:gd name="connsiteY2" fmla="*/ 370519 h 384116"/>
                  <a:gd name="connsiteX3" fmla="*/ 183560 w 414709"/>
                  <a:gd name="connsiteY3" fmla="*/ 302534 h 384116"/>
                  <a:gd name="connsiteX4" fmla="*/ 217552 w 414709"/>
                  <a:gd name="connsiteY4" fmla="*/ 214153 h 384116"/>
                  <a:gd name="connsiteX5" fmla="*/ 241347 w 414709"/>
                  <a:gd name="connsiteY5" fmla="*/ 105377 h 384116"/>
                  <a:gd name="connsiteX6" fmla="*/ 316131 w 414709"/>
                  <a:gd name="connsiteY6" fmla="*/ 27194 h 384116"/>
                  <a:gd name="connsiteX7" fmla="*/ 414709 w 414709"/>
                  <a:gd name="connsiteY7" fmla="*/ 0 h 38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09" h="384116">
                    <a:moveTo>
                      <a:pt x="0" y="384116"/>
                    </a:moveTo>
                    <a:lnTo>
                      <a:pt x="95179" y="373918"/>
                    </a:lnTo>
                    <a:cubicBezTo>
                      <a:pt x="112175" y="371652"/>
                      <a:pt x="87247" y="382416"/>
                      <a:pt x="101977" y="370519"/>
                    </a:cubicBezTo>
                    <a:cubicBezTo>
                      <a:pt x="116707" y="358622"/>
                      <a:pt x="164298" y="328595"/>
                      <a:pt x="183560" y="302534"/>
                    </a:cubicBezTo>
                    <a:cubicBezTo>
                      <a:pt x="202823" y="276473"/>
                      <a:pt x="207921" y="247013"/>
                      <a:pt x="217552" y="214153"/>
                    </a:cubicBezTo>
                    <a:cubicBezTo>
                      <a:pt x="227183" y="181294"/>
                      <a:pt x="224917" y="136537"/>
                      <a:pt x="241347" y="105377"/>
                    </a:cubicBezTo>
                    <a:cubicBezTo>
                      <a:pt x="257777" y="74217"/>
                      <a:pt x="287237" y="44757"/>
                      <a:pt x="316131" y="27194"/>
                    </a:cubicBezTo>
                    <a:cubicBezTo>
                      <a:pt x="345025" y="9631"/>
                      <a:pt x="379867" y="4815"/>
                      <a:pt x="414709" y="0"/>
                    </a:cubicBezTo>
                  </a:path>
                </a:pathLst>
              </a:cu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cxnSp>
        <p:nvCxnSpPr>
          <p:cNvPr id="103" name="Straight Connector 102"/>
          <p:cNvCxnSpPr/>
          <p:nvPr/>
        </p:nvCxnSpPr>
        <p:spPr>
          <a:xfrm flipH="1">
            <a:off x="1219200" y="3276600"/>
            <a:ext cx="457200" cy="99060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6" name="TextBox 84"/>
          <p:cNvSpPr txBox="1">
            <a:spLocks noChangeArrowheads="1"/>
          </p:cNvSpPr>
          <p:nvPr/>
        </p:nvSpPr>
        <p:spPr bwMode="auto">
          <a:xfrm>
            <a:off x="1676400" y="3352800"/>
            <a:ext cx="173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SS=60 mV/</a:t>
            </a:r>
            <a:r>
              <a:rPr lang="en-US" altLang="en-US" dirty="0" err="1"/>
              <a:t>dec</a:t>
            </a:r>
            <a:endParaRPr lang="en-US" altLang="en-US" dirty="0"/>
          </a:p>
        </p:txBody>
      </p:sp>
      <p:sp>
        <p:nvSpPr>
          <p:cNvPr id="16407" name="TextBox 107"/>
          <p:cNvSpPr txBox="1">
            <a:spLocks noChangeArrowheads="1"/>
          </p:cNvSpPr>
          <p:nvPr/>
        </p:nvSpPr>
        <p:spPr bwMode="auto">
          <a:xfrm>
            <a:off x="3352800" y="2133600"/>
            <a:ext cx="769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Conv.</a:t>
            </a:r>
          </a:p>
        </p:txBody>
      </p:sp>
      <p:sp>
        <p:nvSpPr>
          <p:cNvPr id="16408" name="TextBox 108"/>
          <p:cNvSpPr txBox="1">
            <a:spLocks noChangeArrowheads="1"/>
          </p:cNvSpPr>
          <p:nvPr/>
        </p:nvSpPr>
        <p:spPr bwMode="auto">
          <a:xfrm>
            <a:off x="2133600" y="1981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TFET</a:t>
            </a:r>
          </a:p>
        </p:txBody>
      </p:sp>
      <p:grpSp>
        <p:nvGrpSpPr>
          <p:cNvPr id="16409" name="Group 78"/>
          <p:cNvGrpSpPr>
            <a:grpSpLocks/>
          </p:cNvGrpSpPr>
          <p:nvPr/>
        </p:nvGrpSpPr>
        <p:grpSpPr bwMode="auto">
          <a:xfrm>
            <a:off x="5105400" y="1550988"/>
            <a:ext cx="3124200" cy="1295400"/>
            <a:chOff x="5029200" y="1219200"/>
            <a:chExt cx="3124200" cy="1295400"/>
          </a:xfrm>
        </p:grpSpPr>
        <p:grpSp>
          <p:nvGrpSpPr>
            <p:cNvPr id="16413" name="Group 105"/>
            <p:cNvGrpSpPr>
              <a:grpSpLocks/>
            </p:cNvGrpSpPr>
            <p:nvPr/>
          </p:nvGrpSpPr>
          <p:grpSpPr bwMode="auto">
            <a:xfrm>
              <a:off x="5029200" y="1219200"/>
              <a:ext cx="3124200" cy="1295400"/>
              <a:chOff x="4953000" y="1295400"/>
              <a:chExt cx="3124200" cy="12954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4953000" y="2133600"/>
                <a:ext cx="914400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6421" name="Group 39"/>
              <p:cNvGrpSpPr>
                <a:grpSpLocks/>
              </p:cNvGrpSpPr>
              <p:nvPr/>
            </p:nvGrpSpPr>
            <p:grpSpPr bwMode="auto">
              <a:xfrm>
                <a:off x="5257800" y="1295400"/>
                <a:ext cx="2819400" cy="1295400"/>
                <a:chOff x="5334000" y="1219200"/>
                <a:chExt cx="2819400" cy="1295400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7162800" y="2057400"/>
                  <a:ext cx="990600" cy="4572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943600" y="2057400"/>
                  <a:ext cx="12954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i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715000" y="1752600"/>
                  <a:ext cx="1676400" cy="152400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Metal</a:t>
                  </a:r>
                </a:p>
              </p:txBody>
            </p:sp>
            <p:sp>
              <p:nvSpPr>
                <p:cNvPr id="16425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334000" y="2133600"/>
                  <a:ext cx="44755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p+</a:t>
                  </a:r>
                </a:p>
              </p:txBody>
            </p:sp>
            <p:sp>
              <p:nvSpPr>
                <p:cNvPr id="16426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467600" y="2133600"/>
                  <a:ext cx="44755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n+</a:t>
                  </a:r>
                </a:p>
              </p:txBody>
            </p:sp>
            <p:cxnSp>
              <p:nvCxnSpPr>
                <p:cNvPr id="39" name="Straight Connector 38"/>
                <p:cNvCxnSpPr>
                  <a:stCxn id="35" idx="0"/>
                </p:cNvCxnSpPr>
                <p:nvPr/>
              </p:nvCxnSpPr>
              <p:spPr>
                <a:xfrm flipV="1">
                  <a:off x="6553200" y="16002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8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219200"/>
                  <a:ext cx="363538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G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715000" y="1905000"/>
                  <a:ext cx="1676400" cy="152400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dirty="0">
                      <a:solidFill>
                        <a:schemeClr val="tx1"/>
                      </a:solidFill>
                    </a:rPr>
                    <a:t>Oxide</a:t>
                  </a:r>
                </a:p>
              </p:txBody>
            </p:sp>
          </p:grpSp>
        </p:grpSp>
        <p:sp>
          <p:nvSpPr>
            <p:cNvPr id="69" name="Rectangle 68"/>
            <p:cNvSpPr/>
            <p:nvPr/>
          </p:nvSpPr>
          <p:spPr bwMode="auto">
            <a:xfrm>
              <a:off x="50292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6200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V="1">
              <a:off x="7924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7" name="TextBox 39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flipV="1">
              <a:off x="5257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9" name="TextBox 39"/>
            <p:cNvSpPr txBox="1">
              <a:spLocks noChangeArrowheads="1"/>
            </p:cNvSpPr>
            <p:nvPr/>
          </p:nvSpPr>
          <p:spPr bwMode="auto">
            <a:xfrm>
              <a:off x="5105400" y="137160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218332" y="980211"/>
            <a:ext cx="4830168" cy="584775"/>
          </a:xfrm>
          <a:prstGeom prst="rect">
            <a:avLst/>
          </a:prstGeom>
          <a:solidFill>
            <a:srgbClr val="FFE38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dirty="0"/>
              <a:t>Solve the power problem!</a:t>
            </a:r>
          </a:p>
        </p:txBody>
      </p:sp>
      <p:sp>
        <p:nvSpPr>
          <p:cNvPr id="74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664" y="1034534"/>
            <a:ext cx="143340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1" y="1562656"/>
            <a:ext cx="135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P=fCV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5400000" flipH="1" flipV="1">
            <a:off x="4726783" y="3987005"/>
            <a:ext cx="1143002" cy="538168"/>
          </a:xfrm>
          <a:prstGeom prst="bentConnector3">
            <a:avLst>
              <a:gd name="adj1" fmla="val 39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62493" y="3347522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T(E)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58316E-6 L -0.11667 -3.58316E-6 " pathEditMode="relative" ptsTypes="AA">
                                      <p:cBhvr>
                                        <p:cTn id="4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uiExpand="1" build="p"/>
      <p:bldP spid="16392" grpId="0"/>
      <p:bldP spid="85" grpId="0" animBg="1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86603" y="4940037"/>
            <a:ext cx="6488494" cy="1295400"/>
          </a:xfrm>
        </p:spPr>
        <p:txBody>
          <a:bodyPr/>
          <a:lstStyle/>
          <a:p>
            <a:r>
              <a:rPr lang="en-US" dirty="0" smtClean="0"/>
              <a:t>Low </a:t>
            </a:r>
            <a:r>
              <a:rPr lang="en-US" dirty="0" err="1" smtClean="0"/>
              <a:t>bandgap</a:t>
            </a:r>
            <a:endParaRPr lang="en-US" dirty="0" smtClean="0"/>
          </a:p>
          <a:p>
            <a:r>
              <a:rPr lang="en-US" dirty="0" smtClean="0"/>
              <a:t>Low effective mass</a:t>
            </a:r>
          </a:p>
          <a:p>
            <a:r>
              <a:rPr lang="en-US" dirty="0" smtClean="0"/>
              <a:t>better gate control (1D)→ small </a:t>
            </a:r>
            <a:r>
              <a:rPr lang="en-US" dirty="0"/>
              <a:t>screening </a:t>
            </a:r>
            <a:r>
              <a:rPr lang="en-US" dirty="0" smtClean="0"/>
              <a:t>length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Choice of Material/Structure for Good TFET</a:t>
            </a:r>
            <a:endParaRPr lang="en-US" dirty="0"/>
          </a:p>
        </p:txBody>
      </p:sp>
      <p:grpSp>
        <p:nvGrpSpPr>
          <p:cNvPr id="2053" name="Group 12"/>
          <p:cNvGrpSpPr>
            <a:grpSpLocks/>
          </p:cNvGrpSpPr>
          <p:nvPr/>
        </p:nvGrpSpPr>
        <p:grpSpPr bwMode="auto">
          <a:xfrm>
            <a:off x="1752599" y="1186016"/>
            <a:ext cx="3048000" cy="1295400"/>
            <a:chOff x="4953000" y="1295400"/>
            <a:chExt cx="3048000" cy="1295400"/>
          </a:xfrm>
        </p:grpSpPr>
        <p:sp>
          <p:nvSpPr>
            <p:cNvPr id="14" name="Rectangle 13"/>
            <p:cNvSpPr/>
            <p:nvPr/>
          </p:nvSpPr>
          <p:spPr>
            <a:xfrm>
              <a:off x="4953000" y="2133600"/>
              <a:ext cx="9144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088" name="Group 39"/>
            <p:cNvGrpSpPr>
              <a:grpSpLocks/>
            </p:cNvGrpSpPr>
            <p:nvPr/>
          </p:nvGrpSpPr>
          <p:grpSpPr bwMode="auto">
            <a:xfrm>
              <a:off x="5257800" y="1295400"/>
              <a:ext cx="2743200" cy="1295400"/>
              <a:chOff x="5334000" y="1219200"/>
              <a:chExt cx="2743200" cy="1295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162800" y="2057400"/>
                <a:ext cx="914400" cy="4572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943600" y="2057400"/>
                <a:ext cx="1219200" cy="45720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i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15000" y="1752600"/>
                <a:ext cx="1676400" cy="1524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Metal</a:t>
                </a:r>
              </a:p>
            </p:txBody>
          </p:sp>
          <p:sp>
            <p:nvSpPr>
              <p:cNvPr id="2092" name="TextBox 35"/>
              <p:cNvSpPr txBox="1">
                <a:spLocks noChangeArrowheads="1"/>
              </p:cNvSpPr>
              <p:nvPr/>
            </p:nvSpPr>
            <p:spPr bwMode="auto">
              <a:xfrm>
                <a:off x="5334000" y="2133600"/>
                <a:ext cx="4475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p+</a:t>
                </a:r>
              </a:p>
            </p:txBody>
          </p:sp>
          <p:sp>
            <p:nvSpPr>
              <p:cNvPr id="2093" name="TextBox 36"/>
              <p:cNvSpPr txBox="1">
                <a:spLocks noChangeArrowheads="1"/>
              </p:cNvSpPr>
              <p:nvPr/>
            </p:nvSpPr>
            <p:spPr bwMode="auto">
              <a:xfrm>
                <a:off x="7467600" y="2133600"/>
                <a:ext cx="4475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n+</a:t>
                </a:r>
              </a:p>
            </p:txBody>
          </p:sp>
          <p:cxnSp>
            <p:nvCxnSpPr>
              <p:cNvPr id="21" name="Straight Connector 20"/>
              <p:cNvCxnSpPr>
                <a:stCxn id="18" idx="0"/>
              </p:cNvCxnSpPr>
              <p:nvPr/>
            </p:nvCxnSpPr>
            <p:spPr>
              <a:xfrm flipV="1">
                <a:off x="6553200" y="16002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5" name="TextBox 39"/>
              <p:cNvSpPr txBox="1">
                <a:spLocks noChangeArrowheads="1"/>
              </p:cNvSpPr>
              <p:nvPr/>
            </p:nvSpPr>
            <p:spPr bwMode="auto">
              <a:xfrm>
                <a:off x="6400800" y="1219200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G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15000" y="1905000"/>
                <a:ext cx="1676400" cy="1524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Oxide</a:t>
                </a:r>
              </a:p>
            </p:txBody>
          </p:sp>
        </p:grpSp>
      </p:grpSp>
      <p:grpSp>
        <p:nvGrpSpPr>
          <p:cNvPr id="2054" name="Group 41"/>
          <p:cNvGrpSpPr>
            <a:grpSpLocks/>
          </p:cNvGrpSpPr>
          <p:nvPr/>
        </p:nvGrpSpPr>
        <p:grpSpPr bwMode="auto">
          <a:xfrm>
            <a:off x="1676399" y="2481416"/>
            <a:ext cx="1462088" cy="1600200"/>
            <a:chOff x="5029200" y="3429000"/>
            <a:chExt cx="1462088" cy="1600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029200" y="36576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29200" y="36576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4" name="TextBox 78"/>
            <p:cNvSpPr txBox="1">
              <a:spLocks noChangeArrowheads="1"/>
            </p:cNvSpPr>
            <p:nvPr/>
          </p:nvSpPr>
          <p:spPr bwMode="auto">
            <a:xfrm>
              <a:off x="5562600" y="3429000"/>
              <a:ext cx="9286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log f(E)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257800" y="3657600"/>
              <a:ext cx="228600" cy="762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5480050" y="4414838"/>
              <a:ext cx="87313" cy="593725"/>
            </a:xfrm>
            <a:custGeom>
              <a:avLst/>
              <a:gdLst>
                <a:gd name="connsiteX0" fmla="*/ 0 w 87574"/>
                <a:gd name="connsiteY0" fmla="*/ 0 h 593677"/>
                <a:gd name="connsiteX1" fmla="*/ 75063 w 87574"/>
                <a:gd name="connsiteY1" fmla="*/ 252483 h 593677"/>
                <a:gd name="connsiteX2" fmla="*/ 75063 w 87574"/>
                <a:gd name="connsiteY2" fmla="*/ 593677 h 59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74" h="593677">
                  <a:moveTo>
                    <a:pt x="0" y="0"/>
                  </a:moveTo>
                  <a:cubicBezTo>
                    <a:pt x="31276" y="76768"/>
                    <a:pt x="62553" y="153537"/>
                    <a:pt x="75063" y="252483"/>
                  </a:cubicBezTo>
                  <a:cubicBezTo>
                    <a:pt x="87574" y="351429"/>
                    <a:pt x="75063" y="593677"/>
                    <a:pt x="75063" y="593677"/>
                  </a:cubicBezTo>
                </a:path>
              </a:pathLst>
            </a:cu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2133599" y="3776816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285999" y="3776816"/>
            <a:ext cx="533400" cy="152400"/>
          </a:xfrm>
          <a:prstGeom prst="rightArrow">
            <a:avLst/>
          </a:prstGeom>
          <a:noFill/>
          <a:ln w="12700">
            <a:solidFill>
              <a:srgbClr val="0000FF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2057" name="Group 69"/>
          <p:cNvGrpSpPr>
            <a:grpSpLocks/>
          </p:cNvGrpSpPr>
          <p:nvPr/>
        </p:nvGrpSpPr>
        <p:grpSpPr bwMode="auto">
          <a:xfrm>
            <a:off x="1066799" y="3700616"/>
            <a:ext cx="1143000" cy="369888"/>
            <a:chOff x="4495800" y="4191000"/>
            <a:chExt cx="1143000" cy="36933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953000" y="4343171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TextBox 35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Ef</a:t>
              </a:r>
            </a:p>
          </p:txBody>
        </p:sp>
      </p:grpSp>
      <p:sp>
        <p:nvSpPr>
          <p:cNvPr id="2058" name="TextBox 39"/>
          <p:cNvSpPr txBox="1">
            <a:spLocks noChangeArrowheads="1"/>
          </p:cNvSpPr>
          <p:nvPr/>
        </p:nvSpPr>
        <p:spPr bwMode="auto">
          <a:xfrm>
            <a:off x="838199" y="4157816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Cold injection</a:t>
            </a:r>
          </a:p>
        </p:txBody>
      </p:sp>
      <p:sp>
        <p:nvSpPr>
          <p:cNvPr id="50" name="Isosceles Triangle 49"/>
          <p:cNvSpPr/>
          <p:nvPr/>
        </p:nvSpPr>
        <p:spPr>
          <a:xfrm>
            <a:off x="2362199" y="3243416"/>
            <a:ext cx="152400" cy="685800"/>
          </a:xfrm>
          <a:prstGeom prst="triangle">
            <a:avLst>
              <a:gd name="adj" fmla="val 2381"/>
            </a:avLst>
          </a:prstGeom>
          <a:noFill/>
          <a:ln w="254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2067" name="Group 81"/>
          <p:cNvGrpSpPr>
            <a:grpSpLocks/>
          </p:cNvGrpSpPr>
          <p:nvPr/>
        </p:nvGrpSpPr>
        <p:grpSpPr bwMode="auto">
          <a:xfrm>
            <a:off x="1371599" y="3243416"/>
            <a:ext cx="3124200" cy="1219200"/>
            <a:chOff x="4800600" y="3429000"/>
            <a:chExt cx="3124200" cy="121920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4800600" y="3429000"/>
              <a:ext cx="838200" cy="0"/>
            </a:xfrm>
            <a:prstGeom prst="line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4800600" y="3886200"/>
              <a:ext cx="838200" cy="0"/>
            </a:xfrm>
            <a:prstGeom prst="line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>
              <a:off x="7086600" y="4191000"/>
              <a:ext cx="838200" cy="0"/>
            </a:xfrm>
            <a:prstGeom prst="line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7086600" y="4648200"/>
              <a:ext cx="838200" cy="0"/>
            </a:xfrm>
            <a:prstGeom prst="line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8" name="Group 87"/>
          <p:cNvGrpSpPr>
            <a:grpSpLocks/>
          </p:cNvGrpSpPr>
          <p:nvPr/>
        </p:nvGrpSpPr>
        <p:grpSpPr bwMode="auto">
          <a:xfrm>
            <a:off x="2209799" y="3243416"/>
            <a:ext cx="1600200" cy="1219200"/>
            <a:chOff x="5638693" y="3428992"/>
            <a:chExt cx="1600792" cy="1219142"/>
          </a:xfrm>
        </p:grpSpPr>
        <p:sp>
          <p:nvSpPr>
            <p:cNvPr id="63" name="Freeform 62"/>
            <p:cNvSpPr/>
            <p:nvPr/>
          </p:nvSpPr>
          <p:spPr>
            <a:xfrm flipV="1">
              <a:off x="5638693" y="3886170"/>
              <a:ext cx="381141" cy="685767"/>
            </a:xfrm>
            <a:custGeom>
              <a:avLst/>
              <a:gdLst>
                <a:gd name="connsiteX0" fmla="*/ 0 w 414709"/>
                <a:gd name="connsiteY0" fmla="*/ 384116 h 384116"/>
                <a:gd name="connsiteX1" fmla="*/ 95179 w 414709"/>
                <a:gd name="connsiteY1" fmla="*/ 373918 h 384116"/>
                <a:gd name="connsiteX2" fmla="*/ 101977 w 414709"/>
                <a:gd name="connsiteY2" fmla="*/ 370519 h 384116"/>
                <a:gd name="connsiteX3" fmla="*/ 183560 w 414709"/>
                <a:gd name="connsiteY3" fmla="*/ 302534 h 384116"/>
                <a:gd name="connsiteX4" fmla="*/ 217552 w 414709"/>
                <a:gd name="connsiteY4" fmla="*/ 214153 h 384116"/>
                <a:gd name="connsiteX5" fmla="*/ 241347 w 414709"/>
                <a:gd name="connsiteY5" fmla="*/ 105377 h 384116"/>
                <a:gd name="connsiteX6" fmla="*/ 316131 w 414709"/>
                <a:gd name="connsiteY6" fmla="*/ 27194 h 384116"/>
                <a:gd name="connsiteX7" fmla="*/ 414709 w 414709"/>
                <a:gd name="connsiteY7" fmla="*/ 0 h 3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709" h="384116">
                  <a:moveTo>
                    <a:pt x="0" y="384116"/>
                  </a:moveTo>
                  <a:lnTo>
                    <a:pt x="95179" y="373918"/>
                  </a:lnTo>
                  <a:cubicBezTo>
                    <a:pt x="112175" y="371652"/>
                    <a:pt x="87247" y="382416"/>
                    <a:pt x="101977" y="370519"/>
                  </a:cubicBezTo>
                  <a:cubicBezTo>
                    <a:pt x="116707" y="358622"/>
                    <a:pt x="164298" y="328595"/>
                    <a:pt x="183560" y="302534"/>
                  </a:cubicBezTo>
                  <a:cubicBezTo>
                    <a:pt x="202823" y="276473"/>
                    <a:pt x="207921" y="247013"/>
                    <a:pt x="217552" y="214153"/>
                  </a:cubicBezTo>
                  <a:cubicBezTo>
                    <a:pt x="227183" y="181294"/>
                    <a:pt x="224917" y="136537"/>
                    <a:pt x="241347" y="105377"/>
                  </a:cubicBezTo>
                  <a:cubicBezTo>
                    <a:pt x="257777" y="74217"/>
                    <a:pt x="287237" y="44757"/>
                    <a:pt x="316131" y="27194"/>
                  </a:cubicBezTo>
                  <a:cubicBezTo>
                    <a:pt x="345025" y="9631"/>
                    <a:pt x="379867" y="4815"/>
                    <a:pt x="414709" y="0"/>
                  </a:cubicBezTo>
                </a:path>
              </a:pathLst>
            </a:cu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70" name="Group 71"/>
            <p:cNvGrpSpPr>
              <a:grpSpLocks/>
            </p:cNvGrpSpPr>
            <p:nvPr/>
          </p:nvGrpSpPr>
          <p:grpSpPr bwMode="auto">
            <a:xfrm>
              <a:off x="5638693" y="3428992"/>
              <a:ext cx="1600792" cy="1219142"/>
              <a:chOff x="5638693" y="3428992"/>
              <a:chExt cx="1600792" cy="1219142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6019834" y="4114759"/>
                <a:ext cx="838510" cy="0"/>
              </a:xfrm>
              <a:prstGeom prst="line">
                <a:avLst/>
              </a:pr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019834" y="4571938"/>
                <a:ext cx="838510" cy="0"/>
              </a:xfrm>
              <a:prstGeom prst="line">
                <a:avLst/>
              </a:pr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/>
              <p:cNvSpPr/>
              <p:nvPr/>
            </p:nvSpPr>
            <p:spPr>
              <a:xfrm flipV="1">
                <a:off x="5638693" y="3428992"/>
                <a:ext cx="381141" cy="685767"/>
              </a:xfrm>
              <a:custGeom>
                <a:avLst/>
                <a:gdLst>
                  <a:gd name="connsiteX0" fmla="*/ 0 w 414709"/>
                  <a:gd name="connsiteY0" fmla="*/ 384116 h 384116"/>
                  <a:gd name="connsiteX1" fmla="*/ 95179 w 414709"/>
                  <a:gd name="connsiteY1" fmla="*/ 373918 h 384116"/>
                  <a:gd name="connsiteX2" fmla="*/ 101977 w 414709"/>
                  <a:gd name="connsiteY2" fmla="*/ 370519 h 384116"/>
                  <a:gd name="connsiteX3" fmla="*/ 183560 w 414709"/>
                  <a:gd name="connsiteY3" fmla="*/ 302534 h 384116"/>
                  <a:gd name="connsiteX4" fmla="*/ 217552 w 414709"/>
                  <a:gd name="connsiteY4" fmla="*/ 214153 h 384116"/>
                  <a:gd name="connsiteX5" fmla="*/ 241347 w 414709"/>
                  <a:gd name="connsiteY5" fmla="*/ 105377 h 384116"/>
                  <a:gd name="connsiteX6" fmla="*/ 316131 w 414709"/>
                  <a:gd name="connsiteY6" fmla="*/ 27194 h 384116"/>
                  <a:gd name="connsiteX7" fmla="*/ 414709 w 414709"/>
                  <a:gd name="connsiteY7" fmla="*/ 0 h 38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09" h="384116">
                    <a:moveTo>
                      <a:pt x="0" y="384116"/>
                    </a:moveTo>
                    <a:lnTo>
                      <a:pt x="95179" y="373918"/>
                    </a:lnTo>
                    <a:cubicBezTo>
                      <a:pt x="112175" y="371652"/>
                      <a:pt x="87247" y="382416"/>
                      <a:pt x="101977" y="370519"/>
                    </a:cubicBezTo>
                    <a:cubicBezTo>
                      <a:pt x="116707" y="358622"/>
                      <a:pt x="164298" y="328595"/>
                      <a:pt x="183560" y="302534"/>
                    </a:cubicBezTo>
                    <a:cubicBezTo>
                      <a:pt x="202823" y="276473"/>
                      <a:pt x="207921" y="247013"/>
                      <a:pt x="217552" y="214153"/>
                    </a:cubicBezTo>
                    <a:cubicBezTo>
                      <a:pt x="227183" y="181294"/>
                      <a:pt x="224917" y="136537"/>
                      <a:pt x="241347" y="105377"/>
                    </a:cubicBezTo>
                    <a:cubicBezTo>
                      <a:pt x="257777" y="74217"/>
                      <a:pt x="287237" y="44757"/>
                      <a:pt x="316131" y="27194"/>
                    </a:cubicBezTo>
                    <a:cubicBezTo>
                      <a:pt x="345025" y="9631"/>
                      <a:pt x="379867" y="4815"/>
                      <a:pt x="414709" y="0"/>
                    </a:cubicBezTo>
                  </a:path>
                </a:pathLst>
              </a:cu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flipV="1">
                <a:off x="6858344" y="4114759"/>
                <a:ext cx="381141" cy="76196"/>
              </a:xfrm>
              <a:custGeom>
                <a:avLst/>
                <a:gdLst>
                  <a:gd name="connsiteX0" fmla="*/ 0 w 414709"/>
                  <a:gd name="connsiteY0" fmla="*/ 384116 h 384116"/>
                  <a:gd name="connsiteX1" fmla="*/ 95179 w 414709"/>
                  <a:gd name="connsiteY1" fmla="*/ 373918 h 384116"/>
                  <a:gd name="connsiteX2" fmla="*/ 101977 w 414709"/>
                  <a:gd name="connsiteY2" fmla="*/ 370519 h 384116"/>
                  <a:gd name="connsiteX3" fmla="*/ 183560 w 414709"/>
                  <a:gd name="connsiteY3" fmla="*/ 302534 h 384116"/>
                  <a:gd name="connsiteX4" fmla="*/ 217552 w 414709"/>
                  <a:gd name="connsiteY4" fmla="*/ 214153 h 384116"/>
                  <a:gd name="connsiteX5" fmla="*/ 241347 w 414709"/>
                  <a:gd name="connsiteY5" fmla="*/ 105377 h 384116"/>
                  <a:gd name="connsiteX6" fmla="*/ 316131 w 414709"/>
                  <a:gd name="connsiteY6" fmla="*/ 27194 h 384116"/>
                  <a:gd name="connsiteX7" fmla="*/ 414709 w 414709"/>
                  <a:gd name="connsiteY7" fmla="*/ 0 h 38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09" h="384116">
                    <a:moveTo>
                      <a:pt x="0" y="384116"/>
                    </a:moveTo>
                    <a:lnTo>
                      <a:pt x="95179" y="373918"/>
                    </a:lnTo>
                    <a:cubicBezTo>
                      <a:pt x="112175" y="371652"/>
                      <a:pt x="87247" y="382416"/>
                      <a:pt x="101977" y="370519"/>
                    </a:cubicBezTo>
                    <a:cubicBezTo>
                      <a:pt x="116707" y="358622"/>
                      <a:pt x="164298" y="328595"/>
                      <a:pt x="183560" y="302534"/>
                    </a:cubicBezTo>
                    <a:cubicBezTo>
                      <a:pt x="202823" y="276473"/>
                      <a:pt x="207921" y="247013"/>
                      <a:pt x="217552" y="214153"/>
                    </a:cubicBezTo>
                    <a:cubicBezTo>
                      <a:pt x="227183" y="181294"/>
                      <a:pt x="224917" y="136537"/>
                      <a:pt x="241347" y="105377"/>
                    </a:cubicBezTo>
                    <a:cubicBezTo>
                      <a:pt x="257777" y="74217"/>
                      <a:pt x="287237" y="44757"/>
                      <a:pt x="316131" y="27194"/>
                    </a:cubicBezTo>
                    <a:cubicBezTo>
                      <a:pt x="345025" y="9631"/>
                      <a:pt x="379867" y="4815"/>
                      <a:pt x="414709" y="0"/>
                    </a:cubicBezTo>
                  </a:path>
                </a:pathLst>
              </a:cu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V="1">
                <a:off x="6782116" y="4571938"/>
                <a:ext cx="381141" cy="76196"/>
              </a:xfrm>
              <a:custGeom>
                <a:avLst/>
                <a:gdLst>
                  <a:gd name="connsiteX0" fmla="*/ 0 w 414709"/>
                  <a:gd name="connsiteY0" fmla="*/ 384116 h 384116"/>
                  <a:gd name="connsiteX1" fmla="*/ 95179 w 414709"/>
                  <a:gd name="connsiteY1" fmla="*/ 373918 h 384116"/>
                  <a:gd name="connsiteX2" fmla="*/ 101977 w 414709"/>
                  <a:gd name="connsiteY2" fmla="*/ 370519 h 384116"/>
                  <a:gd name="connsiteX3" fmla="*/ 183560 w 414709"/>
                  <a:gd name="connsiteY3" fmla="*/ 302534 h 384116"/>
                  <a:gd name="connsiteX4" fmla="*/ 217552 w 414709"/>
                  <a:gd name="connsiteY4" fmla="*/ 214153 h 384116"/>
                  <a:gd name="connsiteX5" fmla="*/ 241347 w 414709"/>
                  <a:gd name="connsiteY5" fmla="*/ 105377 h 384116"/>
                  <a:gd name="connsiteX6" fmla="*/ 316131 w 414709"/>
                  <a:gd name="connsiteY6" fmla="*/ 27194 h 384116"/>
                  <a:gd name="connsiteX7" fmla="*/ 414709 w 414709"/>
                  <a:gd name="connsiteY7" fmla="*/ 0 h 38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709" h="384116">
                    <a:moveTo>
                      <a:pt x="0" y="384116"/>
                    </a:moveTo>
                    <a:lnTo>
                      <a:pt x="95179" y="373918"/>
                    </a:lnTo>
                    <a:cubicBezTo>
                      <a:pt x="112175" y="371652"/>
                      <a:pt x="87247" y="382416"/>
                      <a:pt x="101977" y="370519"/>
                    </a:cubicBezTo>
                    <a:cubicBezTo>
                      <a:pt x="116707" y="358622"/>
                      <a:pt x="164298" y="328595"/>
                      <a:pt x="183560" y="302534"/>
                    </a:cubicBezTo>
                    <a:cubicBezTo>
                      <a:pt x="202823" y="276473"/>
                      <a:pt x="207921" y="247013"/>
                      <a:pt x="217552" y="214153"/>
                    </a:cubicBezTo>
                    <a:cubicBezTo>
                      <a:pt x="227183" y="181294"/>
                      <a:pt x="224917" y="136537"/>
                      <a:pt x="241347" y="105377"/>
                    </a:cubicBezTo>
                    <a:cubicBezTo>
                      <a:pt x="257777" y="74217"/>
                      <a:pt x="287237" y="44757"/>
                      <a:pt x="316131" y="27194"/>
                    </a:cubicBezTo>
                    <a:cubicBezTo>
                      <a:pt x="345025" y="9631"/>
                      <a:pt x="379867" y="4815"/>
                      <a:pt x="414709" y="0"/>
                    </a:cubicBezTo>
                  </a:path>
                </a:pathLst>
              </a:custGeom>
              <a:ln>
                <a:solidFill>
                  <a:srgbClr val="0070C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906" y="5183229"/>
            <a:ext cx="2381698" cy="761999"/>
            <a:chOff x="4906" y="5183229"/>
            <a:chExt cx="2381698" cy="761999"/>
          </a:xfrm>
        </p:grpSpPr>
        <p:sp>
          <p:nvSpPr>
            <p:cNvPr id="7" name="TextBox 6"/>
            <p:cNvSpPr txBox="1"/>
            <p:nvPr/>
          </p:nvSpPr>
          <p:spPr>
            <a:xfrm>
              <a:off x="4906" y="5415771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Good TFET</a:t>
              </a:r>
              <a:endParaRPr lang="en-US" sz="2000" b="1" dirty="0"/>
            </a:p>
          </p:txBody>
        </p:sp>
        <p:cxnSp>
          <p:nvCxnSpPr>
            <p:cNvPr id="11" name="Elbow Connector 10"/>
            <p:cNvCxnSpPr>
              <a:stCxn id="7" idx="3"/>
              <a:endCxn id="4" idx="1"/>
            </p:cNvCxnSpPr>
            <p:nvPr/>
          </p:nvCxnSpPr>
          <p:spPr>
            <a:xfrm flipV="1">
              <a:off x="1572964" y="5587737"/>
              <a:ext cx="813639" cy="28089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7" idx="3"/>
            </p:cNvCxnSpPr>
            <p:nvPr/>
          </p:nvCxnSpPr>
          <p:spPr>
            <a:xfrm flipV="1">
              <a:off x="1572964" y="5183229"/>
              <a:ext cx="779593" cy="43259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7" idx="3"/>
            </p:cNvCxnSpPr>
            <p:nvPr/>
          </p:nvCxnSpPr>
          <p:spPr>
            <a:xfrm>
              <a:off x="1572964" y="5615826"/>
              <a:ext cx="813640" cy="32940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Slide Number Placeholder 3"/>
          <p:cNvSpPr txBox="1">
            <a:spLocks/>
          </p:cNvSpPr>
          <p:nvPr/>
        </p:nvSpPr>
        <p:spPr bwMode="auto">
          <a:xfrm>
            <a:off x="7500938" y="6571456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00664" y="1034534"/>
            <a:ext cx="128112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Material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93445" y="6202124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Graphene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nanoribbon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7" name="Elbow Connector 56"/>
          <p:cNvCxnSpPr/>
          <p:nvPr/>
        </p:nvCxnSpPr>
        <p:spPr>
          <a:xfrm rot="5400000" flipH="1" flipV="1">
            <a:off x="1289752" y="3488681"/>
            <a:ext cx="1333501" cy="538168"/>
          </a:xfrm>
          <a:prstGeom prst="bentConnector3">
            <a:avLst>
              <a:gd name="adj1" fmla="val 3588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91483" y="2851304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T(E)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81586" y="1490816"/>
            <a:ext cx="3933825" cy="3501871"/>
            <a:chOff x="5081586" y="1490816"/>
            <a:chExt cx="3933825" cy="3501871"/>
          </a:xfrm>
        </p:grpSpPr>
        <p:sp>
          <p:nvSpPr>
            <p:cNvPr id="70" name="Isosceles Triangle 69"/>
            <p:cNvSpPr/>
            <p:nvPr/>
          </p:nvSpPr>
          <p:spPr>
            <a:xfrm>
              <a:off x="6553199" y="1490816"/>
              <a:ext cx="990600" cy="2362200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6172199" y="3472016"/>
              <a:ext cx="1752600" cy="228600"/>
            </a:xfrm>
            <a:prstGeom prst="rightArrow">
              <a:avLst/>
            </a:prstGeom>
            <a:noFill/>
            <a:ln w="25400">
              <a:solidFill>
                <a:srgbClr val="0000FF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714999" y="3395816"/>
              <a:ext cx="381000" cy="38100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619999" y="1490816"/>
              <a:ext cx="0" cy="236220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74"/>
            <p:cNvSpPr txBox="1">
              <a:spLocks noChangeArrowheads="1"/>
            </p:cNvSpPr>
            <p:nvPr/>
          </p:nvSpPr>
          <p:spPr bwMode="auto">
            <a:xfrm>
              <a:off x="7696199" y="210041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en-US" b="1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0002004"/>
                </p:ext>
              </p:extLst>
            </p:nvPr>
          </p:nvGraphicFramePr>
          <p:xfrm>
            <a:off x="5721349" y="4132416"/>
            <a:ext cx="2690813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4" name="Equation" r:id="rId3" imgW="1612800" imgH="291960" progId="Equation.3">
                    <p:embed/>
                  </p:oleObj>
                </mc:Choice>
                <mc:Fallback>
                  <p:oleObj name="Equation" r:id="rId3" imgW="1612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1349" y="4132416"/>
                          <a:ext cx="2690813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6" name="TextBox 50"/>
            <p:cNvSpPr txBox="1">
              <a:spLocks noChangeArrowheads="1"/>
            </p:cNvSpPr>
            <p:nvPr/>
          </p:nvSpPr>
          <p:spPr bwMode="auto">
            <a:xfrm>
              <a:off x="5081586" y="4684712"/>
              <a:ext cx="3933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b="1"/>
                <a:t>A. Seabaugh, Proceedings of the IEEE, 2010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553199" y="3929216"/>
              <a:ext cx="10668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281489" y="371260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endPara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192451"/>
                </p:ext>
              </p:extLst>
            </p:nvPr>
          </p:nvGraphicFramePr>
          <p:xfrm>
            <a:off x="5714999" y="2921947"/>
            <a:ext cx="33972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5" name="Equation" r:id="rId5" imgW="203040" imgH="203040" progId="Equation.3">
                    <p:embed/>
                  </p:oleObj>
                </mc:Choice>
                <mc:Fallback>
                  <p:oleObj name="Equation" r:id="rId5" imgW="20304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999" y="2921947"/>
                          <a:ext cx="339725" cy="338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200026" y="2548657"/>
            <a:ext cx="8786810" cy="1913959"/>
            <a:chOff x="1143000" y="3418909"/>
            <a:chExt cx="6819900" cy="1314450"/>
          </a:xfrm>
          <a:solidFill>
            <a:srgbClr val="FFD9F5"/>
          </a:solidFill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418909"/>
              <a:ext cx="6819900" cy="9048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947" y="4352359"/>
              <a:ext cx="723900" cy="381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2" grpId="0" animBg="1"/>
      <p:bldP spid="33" grpId="0" animBg="1"/>
      <p:bldP spid="2058" grpId="0"/>
      <p:bldP spid="50" grpId="0" animBg="1"/>
      <p:bldP spid="3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8763000" cy="1905000"/>
          </a:xfrm>
        </p:spPr>
        <p:txBody>
          <a:bodyPr/>
          <a:lstStyle/>
          <a:p>
            <a:r>
              <a:rPr lang="en-US" dirty="0" smtClean="0"/>
              <a:t>Many theoretical studies have been presented, but no actual experimental realization of GNRTFET before.</a:t>
            </a:r>
          </a:p>
          <a:p>
            <a:r>
              <a:rPr lang="en-US" dirty="0" smtClean="0"/>
              <a:t>Collaboration </a:t>
            </a:r>
            <a:r>
              <a:rPr lang="en-US" dirty="0" smtClean="0"/>
              <a:t>with University of </a:t>
            </a:r>
            <a:r>
              <a:rPr lang="en-US" dirty="0" err="1" smtClean="0"/>
              <a:t>NotreDame</a:t>
            </a:r>
            <a:endParaRPr lang="en-US" dirty="0" smtClean="0"/>
          </a:p>
          <a:p>
            <a:pPr lvl="1"/>
            <a:r>
              <a:rPr lang="en-US" dirty="0" smtClean="0"/>
              <a:t>Challenges in doping GNR</a:t>
            </a:r>
          </a:p>
          <a:p>
            <a:pPr lvl="1"/>
            <a:r>
              <a:rPr lang="en-US" dirty="0" smtClean="0"/>
              <a:t>Challenges in creating p-n junction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GNRTFET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9928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2144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56869" y="3048000"/>
            <a:ext cx="4177297" cy="64633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Dr. </a:t>
            </a:r>
            <a:r>
              <a:rPr lang="en-US" altLang="en-US" dirty="0" err="1" smtClean="0">
                <a:solidFill>
                  <a:schemeClr val="bg1"/>
                </a:solidFill>
              </a:rPr>
              <a:t>Wansik</a:t>
            </a:r>
            <a:r>
              <a:rPr lang="en-US" altLang="en-US" dirty="0" smtClean="0">
                <a:solidFill>
                  <a:schemeClr val="bg1"/>
                </a:solidFill>
              </a:rPr>
              <a:t> Hwang, Dr. Susan Fullerton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GNRTFET </a:t>
            </a:r>
            <a:r>
              <a:rPr lang="en-US" altLang="en-US" dirty="0">
                <a:solidFill>
                  <a:schemeClr val="bg1"/>
                </a:solidFill>
              </a:rPr>
              <a:t>experiment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752600" cy="161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10800000">
            <a:off x="2438399" y="3200400"/>
            <a:ext cx="457200" cy="417731"/>
          </a:xfrm>
          <a:prstGeom prst="righ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694331"/>
            <a:ext cx="914400" cy="285886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3000" y="3418909"/>
            <a:ext cx="6819900" cy="1314450"/>
            <a:chOff x="1143000" y="3418909"/>
            <a:chExt cx="6819900" cy="13144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418909"/>
              <a:ext cx="68199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947" y="4352359"/>
              <a:ext cx="7239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in Doping GNRs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57399" y="2333654"/>
            <a:ext cx="1552501" cy="9950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79902" y="2333654"/>
            <a:ext cx="1552501" cy="99508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09900" y="2333654"/>
            <a:ext cx="2070002" cy="99508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err="1"/>
              <a:t>i</a:t>
            </a:r>
            <a:endParaRPr lang="en-US" altLang="en-US" sz="28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221774" y="1670265"/>
            <a:ext cx="2846252" cy="33169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Metal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2526514" y="2569583"/>
            <a:ext cx="614270" cy="523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/>
              <a:t>p+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6197402" y="2569585"/>
            <a:ext cx="614270" cy="523219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/>
              <a:t>n+</a:t>
            </a:r>
          </a:p>
        </p:txBody>
      </p:sp>
      <p:cxnSp>
        <p:nvCxnSpPr>
          <p:cNvPr id="13" name="Straight Connector 12"/>
          <p:cNvCxnSpPr>
            <a:stCxn id="10" idx="0"/>
          </p:cNvCxnSpPr>
          <p:nvPr/>
        </p:nvCxnSpPr>
        <p:spPr bwMode="auto">
          <a:xfrm flipV="1">
            <a:off x="4644901" y="1338571"/>
            <a:ext cx="0" cy="331694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4210326" y="876907"/>
            <a:ext cx="869149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/>
              <a:t>Gate</a:t>
            </a:r>
            <a:endParaRPr lang="en-US" altLang="en-US" sz="24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221774" y="2001959"/>
            <a:ext cx="2846252" cy="33169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Oxide</a:t>
            </a:r>
          </a:p>
        </p:txBody>
      </p:sp>
    </p:spTree>
    <p:extLst>
      <p:ext uri="{BB962C8B-B14F-4D97-AF65-F5344CB8AC3E}">
        <p14:creationId xmlns:p14="http://schemas.microsoft.com/office/powerpoint/2010/main" val="5181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208 -0.1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049740" y="2508481"/>
            <a:ext cx="1552501" cy="10729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72243" y="2333653"/>
            <a:ext cx="1552501" cy="124774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3400" y="3810000"/>
            <a:ext cx="8763000" cy="2514600"/>
          </a:xfrm>
        </p:spPr>
        <p:txBody>
          <a:bodyPr/>
          <a:lstStyle/>
          <a:p>
            <a:r>
              <a:rPr lang="en-US" dirty="0" smtClean="0"/>
              <a:t>Chemical doping: D. B. Farmer et al., APL, 2009</a:t>
            </a:r>
          </a:p>
          <a:p>
            <a:r>
              <a:rPr lang="en-US" dirty="0" smtClean="0"/>
              <a:t>Metallization: </a:t>
            </a:r>
            <a:r>
              <a:rPr lang="en-US" dirty="0"/>
              <a:t>B. Huard, et al., PRB, 2008</a:t>
            </a:r>
          </a:p>
          <a:p>
            <a:r>
              <a:rPr lang="en-US" dirty="0"/>
              <a:t>Substrate doping: H. E. Romero, ACS Nano, </a:t>
            </a:r>
            <a:r>
              <a:rPr lang="en-US" dirty="0" smtClean="0"/>
              <a:t>2008</a:t>
            </a:r>
          </a:p>
          <a:p>
            <a:endParaRPr lang="en-US" dirty="0"/>
          </a:p>
          <a:p>
            <a:r>
              <a:rPr lang="en-US" dirty="0" smtClean="0"/>
              <a:t>Difficult in controlling at </a:t>
            </a:r>
            <a:r>
              <a:rPr lang="en-US" dirty="0" err="1" smtClean="0"/>
              <a:t>nano</a:t>
            </a:r>
            <a:r>
              <a:rPr lang="en-US" dirty="0" smtClean="0"/>
              <a:t>-scale</a:t>
            </a:r>
          </a:p>
          <a:p>
            <a:r>
              <a:rPr lang="en-US" dirty="0" smtClean="0"/>
              <a:t>Not easy to reproduce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</a:t>
            </a:r>
            <a:r>
              <a:rPr lang="en-US" dirty="0" smtClean="0"/>
              <a:t>Doping GNRs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221775" y="876906"/>
            <a:ext cx="2846252" cy="1456746"/>
            <a:chOff x="5715000" y="1388084"/>
            <a:chExt cx="1676400" cy="669316"/>
          </a:xfrm>
        </p:grpSpPr>
        <p:sp>
          <p:nvSpPr>
            <p:cNvPr id="10" name="Rectangle 9"/>
            <p:cNvSpPr/>
            <p:nvPr/>
          </p:nvSpPr>
          <p:spPr>
            <a:xfrm>
              <a:off x="5715000" y="1752600"/>
              <a:ext cx="1676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Metal</a:t>
              </a:r>
            </a:p>
          </p:txBody>
        </p:sp>
        <p:cxnSp>
          <p:nvCxnSpPr>
            <p:cNvPr id="13" name="Straight Connector 12"/>
            <p:cNvCxnSpPr>
              <a:stCxn id="10" idx="0"/>
            </p:cNvCxnSpPr>
            <p:nvPr/>
          </p:nvCxnSpPr>
          <p:spPr>
            <a:xfrm flipV="1">
              <a:off x="65532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6297242" y="1388084"/>
              <a:ext cx="511916" cy="21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 smtClean="0"/>
                <a:t>Gate</a:t>
              </a:r>
              <a:endParaRPr lang="en-US" altLang="en-US" sz="24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5000" y="1905000"/>
              <a:ext cx="16764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Oxide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21494"/>
            <a:ext cx="6819900" cy="904875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47" y="3277737"/>
            <a:ext cx="72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2106891" y="2584681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37905" y="2838817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43972" y="2794754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50270" y="2584681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22340" y="3073701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26470" y="2937992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49891" y="2700812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18865" y="2983228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04098" y="2629917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7112" y="3085281"/>
            <a:ext cx="129618" cy="15266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03217" y="2801748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61441" y="2675154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53745" y="2994808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70693" y="3082848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85089" y="2706888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96587" y="2885227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983691" y="2725415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56982" y="3051751"/>
            <a:ext cx="129618" cy="15266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50219" y="2535316"/>
            <a:ext cx="1552501" cy="7424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73647" y="2561942"/>
            <a:ext cx="1552501" cy="71579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5638801"/>
            <a:ext cx="8915400" cy="828674"/>
          </a:xfrm>
        </p:spPr>
        <p:txBody>
          <a:bodyPr/>
          <a:lstStyle/>
          <a:p>
            <a:r>
              <a:rPr lang="en-US" dirty="0" smtClean="0"/>
              <a:t>Electrostatic doping with PEO: easy to control in </a:t>
            </a:r>
            <a:r>
              <a:rPr lang="en-US" dirty="0" err="1" smtClean="0"/>
              <a:t>nanoscale</a:t>
            </a:r>
            <a:endParaRPr lang="en-US" dirty="0" smtClean="0"/>
          </a:p>
          <a:p>
            <a:r>
              <a:rPr lang="en-US" dirty="0" smtClean="0"/>
              <a:t>Very efficient doping method: high charge density (Philip Kim, 2007)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GNRTFET </a:t>
            </a:r>
            <a:r>
              <a:rPr lang="en-US" dirty="0" smtClean="0"/>
              <a:t>Structure with Electro-static doping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 rot="10800000" flipV="1">
            <a:off x="533400" y="5170057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ko-KR" b="1" dirty="0"/>
              <a:t>W. Hwang, et al., ND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765969"/>
            <a:ext cx="368442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3" y="822026"/>
            <a:ext cx="5034232" cy="236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03" y="3460188"/>
            <a:ext cx="4798220" cy="13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85044" y="476203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PEO: Polymer Electrolyte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057400" y="1676400"/>
            <a:ext cx="1302488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359888" y="914400"/>
            <a:ext cx="205031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9888" y="2286000"/>
            <a:ext cx="2009554" cy="435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27135" y="6482834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n/p&gt;10</a:t>
            </a:r>
            <a:r>
              <a:rPr lang="en-US" baseline="30000" dirty="0" smtClean="0"/>
              <a:t>14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880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dirty="0" smtClean="0"/>
              <a:t>-V</a:t>
            </a:r>
            <a:r>
              <a:rPr lang="en-US" baseline="-25000" dirty="0" smtClean="0"/>
              <a:t>BG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7999" y="1371600"/>
            <a:ext cx="5954341" cy="4876800"/>
            <a:chOff x="3047999" y="1371600"/>
            <a:chExt cx="5954341" cy="487680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9" y="1371600"/>
              <a:ext cx="5954341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91000" y="1524000"/>
              <a:ext cx="381000" cy="3048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5170" y="2001738"/>
              <a:ext cx="14522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W=10 nm</a:t>
              </a:r>
              <a:endParaRPr lang="en-US" sz="16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1583155"/>
              <a:ext cx="5437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G1</a:t>
              </a:r>
              <a:endParaRPr lang="en-US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6199" y="1618229"/>
              <a:ext cx="5437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G2</a:t>
              </a:r>
              <a:endParaRPr lang="en-US" baseline="-25000" dirty="0"/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5150"/>
            <a:ext cx="2095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1887"/>
            <a:ext cx="3552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838200" y="2001738"/>
            <a:ext cx="685800" cy="135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057400" y="2001738"/>
            <a:ext cx="685800" cy="135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09750" y="2001738"/>
            <a:ext cx="0" cy="135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5449" y="43049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9167" y="43049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437" y="4876800"/>
            <a:ext cx="3476625" cy="1524000"/>
          </a:xfrm>
        </p:spPr>
        <p:txBody>
          <a:bodyPr/>
          <a:lstStyle/>
          <a:p>
            <a:r>
              <a:rPr lang="en-US" dirty="0" smtClean="0"/>
              <a:t>Efficiency of doping in GNR with side gates</a:t>
            </a:r>
          </a:p>
          <a:p>
            <a:r>
              <a:rPr lang="en-US" dirty="0" smtClean="0"/>
              <a:t>GNR is originally p-type.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dirty="0" smtClean="0"/>
              <a:t>-V</a:t>
            </a:r>
            <a:r>
              <a:rPr lang="en-US" baseline="-25000" dirty="0" smtClean="0"/>
              <a:t>BG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5150"/>
            <a:ext cx="2095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1887"/>
            <a:ext cx="3552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838200" y="2001738"/>
            <a:ext cx="685800" cy="135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057400" y="2001738"/>
            <a:ext cx="685800" cy="135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09750" y="2001738"/>
            <a:ext cx="0" cy="135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5449" y="43049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9167" y="43049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818" y="4622130"/>
            <a:ext cx="4652963" cy="1931070"/>
          </a:xfrm>
        </p:spPr>
        <p:txBody>
          <a:bodyPr/>
          <a:lstStyle/>
          <a:p>
            <a:r>
              <a:rPr lang="en-US" dirty="0" smtClean="0"/>
              <a:t>Efficiency of doping in GNR with side </a:t>
            </a:r>
            <a:r>
              <a:rPr lang="en-US" dirty="0" smtClean="0"/>
              <a:t>gates</a:t>
            </a:r>
          </a:p>
          <a:p>
            <a:r>
              <a:rPr lang="en-US" dirty="0"/>
              <a:t>GNR is originally </a:t>
            </a:r>
            <a:r>
              <a:rPr lang="en-US" dirty="0" smtClean="0"/>
              <a:t>p-type (on SiO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Double dips in Id-Vg shows p-n junction characteristics.</a:t>
            </a:r>
            <a:endParaRPr lang="en-US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362746" y="891451"/>
            <a:ext cx="3803946" cy="3782813"/>
            <a:chOff x="4362746" y="891451"/>
            <a:chExt cx="3803946" cy="3782813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746" y="891451"/>
              <a:ext cx="3803946" cy="37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415170" y="961887"/>
              <a:ext cx="461630" cy="40971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429345" y="4809059"/>
            <a:ext cx="2310062" cy="575071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15108" y="5186695"/>
            <a:ext cx="2338447" cy="508330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5669" y="549971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fS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7866712" y="513038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fD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7866712" y="5670946"/>
            <a:ext cx="40991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008397" y="5413021"/>
            <a:ext cx="44980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253996" y="3105150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6541329" y="2943087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5472439" y="4403894"/>
            <a:ext cx="2310062" cy="575071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58202" y="4781530"/>
            <a:ext cx="2338447" cy="508330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67400" y="1828840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15108" y="5413021"/>
            <a:ext cx="2451604" cy="271361"/>
          </a:xfrm>
          <a:prstGeom prst="rect">
            <a:avLst/>
          </a:prstGeom>
          <a:solidFill>
            <a:srgbClr val="FFD9F5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068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4.72222E-6 0.06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64" grpId="0" animBg="1"/>
      <p:bldP spid="64" grpId="1" animBg="1"/>
      <p:bldP spid="65" grpId="0" animBg="1"/>
      <p:bldP spid="24" grpId="0" animBg="1"/>
      <p:bldP spid="27" grpId="0" animBg="1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346" y="5410200"/>
            <a:ext cx="9067800" cy="1397214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First </a:t>
            </a:r>
            <a:r>
              <a:rPr lang="en-US" sz="2000" dirty="0"/>
              <a:t>experimental data that shows NDR in </a:t>
            </a:r>
            <a:r>
              <a:rPr lang="en-US" sz="2000" dirty="0" smtClean="0"/>
              <a:t>GNRTFET.</a:t>
            </a:r>
          </a:p>
          <a:p>
            <a:r>
              <a:rPr lang="en-US" sz="2000" dirty="0" smtClean="0"/>
              <a:t>NDR tells that there is a p-n junction with very high doping concentrations.</a:t>
            </a:r>
            <a:endParaRPr lang="en-US" sz="2000" dirty="0"/>
          </a:p>
          <a:p>
            <a:r>
              <a:rPr lang="en-US" sz="2000" dirty="0" smtClean="0"/>
              <a:t>Drift-diffusion simulation gives a qualitative picture, but not quantitative one: quantum transport simulation needed.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vs. Drift-diffusion (</a:t>
            </a:r>
            <a:r>
              <a:rPr lang="en-US" dirty="0" err="1" smtClean="0"/>
              <a:t>NotreDame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9600" y="6516687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3" y="1016726"/>
            <a:ext cx="4567018" cy="4495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730245"/>
            <a:ext cx="13516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762000"/>
            <a:ext cx="20912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Drift-diffusion (ND)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1475" y="281307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81600" y="280671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83529" y="1054621"/>
            <a:ext cx="4265742" cy="4419600"/>
            <a:chOff x="4683529" y="1054621"/>
            <a:chExt cx="4265742" cy="4419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529" y="1054621"/>
              <a:ext cx="4265742" cy="4419600"/>
            </a:xfrm>
            <a:prstGeom prst="rect">
              <a:avLst/>
            </a:prstGeom>
          </p:spPr>
        </p:pic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305080"/>
              <a:ext cx="9810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96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dirty="0" smtClean="0"/>
              <a:t>-V</a:t>
            </a:r>
            <a:r>
              <a:rPr lang="en-US" baseline="-25000" dirty="0" smtClean="0"/>
              <a:t>D</a:t>
            </a:r>
            <a:r>
              <a:rPr lang="en-US" dirty="0" smtClean="0"/>
              <a:t> at V</a:t>
            </a:r>
            <a:r>
              <a:rPr lang="en-US" baseline="-25000" dirty="0" smtClean="0"/>
              <a:t>BG</a:t>
            </a:r>
            <a:r>
              <a:rPr lang="en-US" dirty="0" smtClean="0"/>
              <a:t>=0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6" y="1015491"/>
            <a:ext cx="4567018" cy="449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730245"/>
            <a:ext cx="13516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2577202" y="4676953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65664" y="1048872"/>
            <a:ext cx="3535616" cy="2215549"/>
            <a:chOff x="4665664" y="1048872"/>
            <a:chExt cx="3535616" cy="2215549"/>
          </a:xfrm>
        </p:grpSpPr>
        <p:sp>
          <p:nvSpPr>
            <p:cNvPr id="13" name="Freeform 12"/>
            <p:cNvSpPr/>
            <p:nvPr/>
          </p:nvSpPr>
          <p:spPr>
            <a:xfrm>
              <a:off x="5642364" y="1048872"/>
              <a:ext cx="2293708" cy="1325717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42364" y="1555460"/>
              <a:ext cx="2305050" cy="1268927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712503" y="2349866"/>
              <a:ext cx="1073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62986" y="2347905"/>
              <a:ext cx="1152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740611" y="2410352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fS</a:t>
              </a:r>
              <a:endParaRPr lang="en-US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3199" y="19050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fD</a:t>
              </a:r>
              <a:endParaRPr lang="en-US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68625" y="1342398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DS</a:t>
              </a:r>
              <a:r>
                <a:rPr lang="en-US" dirty="0" smtClean="0"/>
                <a:t>=0 V</a:t>
              </a: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7020871" y="234790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092425" y="235425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186281" y="234790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255976" y="235215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332176" y="234790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400982" y="234763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476987" y="234762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550016" y="234897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621570" y="235532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715426" y="234897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785121" y="235323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861321" y="234897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930127" y="234870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8006132" y="234870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702434" y="236364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73988" y="236999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867844" y="236364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37539" y="236789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013739" y="236364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082545" y="236336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158550" y="236336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6231579" y="236471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303133" y="237106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396989" y="236471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466684" y="236896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542884" y="236471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611690" y="236443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687695" y="2364438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733394" y="289508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P++++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40720" y="289508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65664" y="2455055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BG</a:t>
              </a:r>
              <a:r>
                <a:rPr lang="en-US" dirty="0" smtClean="0"/>
                <a:t>=0 V</a:t>
              </a:r>
              <a:endParaRPr lang="en-US" dirty="0"/>
            </a:p>
          </p:txBody>
        </p:sp>
      </p:grpSp>
      <p:sp>
        <p:nvSpPr>
          <p:cNvPr id="158" name="Oval 157"/>
          <p:cNvSpPr/>
          <p:nvPr/>
        </p:nvSpPr>
        <p:spPr>
          <a:xfrm>
            <a:off x="3429000" y="3695177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50391" y="3597059"/>
            <a:ext cx="3439822" cy="2159787"/>
            <a:chOff x="4750391" y="3250413"/>
            <a:chExt cx="3439822" cy="2159787"/>
          </a:xfrm>
        </p:grpSpPr>
        <p:sp>
          <p:nvSpPr>
            <p:cNvPr id="120" name="Freeform 119"/>
            <p:cNvSpPr/>
            <p:nvPr/>
          </p:nvSpPr>
          <p:spPr>
            <a:xfrm>
              <a:off x="5727091" y="3250413"/>
              <a:ext cx="2293708" cy="1730812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727091" y="3757001"/>
              <a:ext cx="2305050" cy="1653199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5797230" y="4551407"/>
              <a:ext cx="1073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938798" y="4896072"/>
              <a:ext cx="1152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5825338" y="4611893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fS</a:t>
              </a:r>
              <a:endParaRPr lang="en-US" baseline="-250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697770" y="448394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fD</a:t>
              </a:r>
              <a:endParaRPr lang="en-US" baseline="-250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43342" y="4117660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DS</a:t>
              </a:r>
              <a:r>
                <a:rPr lang="en-US" dirty="0" smtClean="0"/>
                <a:t>=1 V</a:t>
              </a:r>
              <a:endParaRPr lang="en-US" dirty="0"/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H="1">
              <a:off x="6996683" y="489607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7068237" y="490242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7162093" y="489607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7231788" y="490032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7307988" y="489607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7376794" y="489579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7452799" y="489579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525828" y="489714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7597382" y="490349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691238" y="489714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760933" y="4901398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7837133" y="489714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7905939" y="489687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7981944" y="489687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5787161" y="456518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858715" y="457153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5952571" y="456518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6022266" y="456943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6098466" y="456518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6167272" y="456490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43277" y="456490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6316306" y="456625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6387860" y="457260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6481716" y="456625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6551411" y="457050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6627611" y="456625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696417" y="456598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772422" y="456597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750391" y="4656596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BG</a:t>
              </a:r>
              <a:r>
                <a:rPr lang="en-US" dirty="0" smtClean="0"/>
                <a:t>=0 V</a:t>
              </a:r>
              <a:endParaRPr lang="en-US" dirty="0"/>
            </a:p>
          </p:txBody>
        </p:sp>
        <p:sp>
          <p:nvSpPr>
            <p:cNvPr id="159" name="Right Arrow 158"/>
            <p:cNvSpPr/>
            <p:nvPr/>
          </p:nvSpPr>
          <p:spPr>
            <a:xfrm>
              <a:off x="6661724" y="4674565"/>
              <a:ext cx="457200" cy="137256"/>
            </a:xfrm>
            <a:prstGeom prst="rightArrow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3048000"/>
            <a:ext cx="19586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Tunneling branch</a:t>
            </a:r>
            <a:endParaRPr lang="en-US" dirty="0"/>
          </a:p>
        </p:txBody>
      </p:sp>
      <p:sp>
        <p:nvSpPr>
          <p:cNvPr id="160" name="Text Placeholder 1"/>
          <p:cNvSpPr txBox="1">
            <a:spLocks/>
          </p:cNvSpPr>
          <p:nvPr/>
        </p:nvSpPr>
        <p:spPr bwMode="auto">
          <a:xfrm>
            <a:off x="255003" y="57150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GNR on SiO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 is p-type doped.</a:t>
            </a:r>
          </a:p>
          <a:p>
            <a:r>
              <a:rPr lang="en-US" kern="0" dirty="0" smtClean="0"/>
              <a:t>Asymmetric doping explains “non”-NDR behavior</a:t>
            </a:r>
          </a:p>
        </p:txBody>
      </p:sp>
    </p:spTree>
    <p:extLst>
      <p:ext uri="{BB962C8B-B14F-4D97-AF65-F5344CB8AC3E}">
        <p14:creationId xmlns:p14="http://schemas.microsoft.com/office/powerpoint/2010/main" val="39542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5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914401"/>
            <a:ext cx="3810000" cy="1524000"/>
          </a:xfrm>
          <a:solidFill>
            <a:srgbClr val="FFC1E0"/>
          </a:solidFill>
        </p:spPr>
        <p:txBody>
          <a:bodyPr/>
          <a:lstStyle/>
          <a:p>
            <a:r>
              <a:rPr lang="en-US" dirty="0" smtClean="0"/>
              <a:t>Challenges for conventional transistor</a:t>
            </a:r>
          </a:p>
          <a:p>
            <a:pPr lvl="1"/>
            <a:r>
              <a:rPr lang="en-US" dirty="0" smtClean="0"/>
              <a:t>Size scaling</a:t>
            </a:r>
          </a:p>
          <a:p>
            <a:pPr lvl="1"/>
            <a:r>
              <a:rPr lang="en-US" dirty="0" smtClean="0"/>
              <a:t>Supply voltage scaling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152400" y="2667000"/>
            <a:ext cx="3810000" cy="1295399"/>
          </a:xfrm>
          <a:prstGeom prst="rect">
            <a:avLst/>
          </a:prstGeom>
          <a:solidFill>
            <a:srgbClr val="ABE9FF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TFET as a solution for low power operation</a:t>
            </a:r>
          </a:p>
          <a:p>
            <a:r>
              <a:rPr lang="en-US" kern="0" dirty="0" smtClean="0"/>
              <a:t>Why GNR TFET?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152400" y="4173632"/>
            <a:ext cx="3810000" cy="1544620"/>
          </a:xfrm>
          <a:prstGeom prst="rect">
            <a:avLst/>
          </a:prstGeom>
          <a:solidFill>
            <a:srgbClr val="D6EDBD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Challenges to GNR TFET</a:t>
            </a:r>
          </a:p>
          <a:p>
            <a:pPr lvl="1"/>
            <a:r>
              <a:rPr lang="en-US" kern="0" dirty="0" smtClean="0"/>
              <a:t>Doping </a:t>
            </a:r>
          </a:p>
          <a:p>
            <a:pPr lvl="1"/>
            <a:r>
              <a:rPr lang="en-US" kern="0" dirty="0" smtClean="0"/>
              <a:t>ON/OFF current</a:t>
            </a:r>
          </a:p>
          <a:p>
            <a:pPr lvl="1"/>
            <a:r>
              <a:rPr lang="en-US" kern="0" dirty="0" smtClean="0"/>
              <a:t>Edge-roughness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52400" y="5943600"/>
            <a:ext cx="3810000" cy="380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Summary/Conclusion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477000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73716" y="1810851"/>
            <a:ext cx="4517859" cy="4001623"/>
            <a:chOff x="4273716" y="1810851"/>
            <a:chExt cx="4517859" cy="4001623"/>
          </a:xfrm>
        </p:grpSpPr>
        <p:grpSp>
          <p:nvGrpSpPr>
            <p:cNvPr id="13" name="Group 12"/>
            <p:cNvGrpSpPr/>
            <p:nvPr/>
          </p:nvGrpSpPr>
          <p:grpSpPr>
            <a:xfrm>
              <a:off x="4273716" y="1810851"/>
              <a:ext cx="4517859" cy="4001623"/>
              <a:chOff x="5791200" y="1460205"/>
              <a:chExt cx="3048000" cy="305752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791200" y="1460205"/>
                <a:ext cx="3048000" cy="3057525"/>
                <a:chOff x="5959549" y="1447800"/>
                <a:chExt cx="3048000" cy="3057525"/>
              </a:xfrm>
            </p:grpSpPr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9549" y="1447800"/>
                  <a:ext cx="3048000" cy="3057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102549" y="3368749"/>
                  <a:ext cx="762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5981700" y="1981200"/>
                <a:ext cx="381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057900" y="2057400"/>
                <a:ext cx="2286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34100" y="2133600"/>
                <a:ext cx="762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6172200" y="1790700"/>
                <a:ext cx="0" cy="1905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6336367" y="4324948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G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5775" y="249271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Vdd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89521" y="1754260"/>
            <a:ext cx="4286248" cy="4114801"/>
            <a:chOff x="4389521" y="1754260"/>
            <a:chExt cx="4286248" cy="4114801"/>
          </a:xfrm>
        </p:grpSpPr>
        <p:grpSp>
          <p:nvGrpSpPr>
            <p:cNvPr id="26" name="Group 25"/>
            <p:cNvGrpSpPr/>
            <p:nvPr/>
          </p:nvGrpSpPr>
          <p:grpSpPr>
            <a:xfrm>
              <a:off x="4389521" y="1754260"/>
              <a:ext cx="4286248" cy="4114801"/>
              <a:chOff x="4389521" y="1754260"/>
              <a:chExt cx="4286248" cy="411480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98" t="6897" r="20743"/>
              <a:stretch/>
            </p:blipFill>
            <p:spPr>
              <a:xfrm>
                <a:off x="4389521" y="1754260"/>
                <a:ext cx="4286248" cy="411480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032164" y="4509614"/>
                <a:ext cx="2608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Credit: Mehdi </a:t>
                </a:r>
                <a:r>
                  <a:rPr lang="en-US" b="1" dirty="0"/>
                  <a:t>Salmani</a:t>
                </a:r>
                <a:endParaRPr lang="en-US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8000999" y="4733924"/>
              <a:ext cx="609601" cy="447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4351610" y="1312130"/>
            <a:ext cx="4402644" cy="2674046"/>
            <a:chOff x="5029200" y="1219200"/>
            <a:chExt cx="3124200" cy="1295400"/>
          </a:xfrm>
        </p:grpSpPr>
        <p:grpSp>
          <p:nvGrpSpPr>
            <p:cNvPr id="32" name="Group 105"/>
            <p:cNvGrpSpPr>
              <a:grpSpLocks/>
            </p:cNvGrpSpPr>
            <p:nvPr/>
          </p:nvGrpSpPr>
          <p:grpSpPr bwMode="auto">
            <a:xfrm>
              <a:off x="5029200" y="1219200"/>
              <a:ext cx="3124200" cy="1295400"/>
              <a:chOff x="4953000" y="1295400"/>
              <a:chExt cx="3124200" cy="1295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953000" y="2133600"/>
                <a:ext cx="914400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5257800" y="1295400"/>
                <a:ext cx="2819400" cy="1295400"/>
                <a:chOff x="5334000" y="1219200"/>
                <a:chExt cx="2819400" cy="12954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7162800" y="2057400"/>
                  <a:ext cx="990600" cy="4572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5943600" y="2057400"/>
                  <a:ext cx="12954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400"/>
                    <a:t>i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715000" y="1752600"/>
                  <a:ext cx="1676400" cy="152400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Metal</a:t>
                  </a:r>
                </a:p>
              </p:txBody>
            </p:sp>
            <p:sp>
              <p:nvSpPr>
                <p:cNvPr id="4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334000" y="2133600"/>
                  <a:ext cx="380160" cy="223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p+</a:t>
                  </a:r>
                </a:p>
              </p:txBody>
            </p:sp>
            <p:sp>
              <p:nvSpPr>
                <p:cNvPr id="45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467600" y="2133600"/>
                  <a:ext cx="380160" cy="223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n+</a:t>
                  </a:r>
                </a:p>
              </p:txBody>
            </p:sp>
            <p:cxnSp>
              <p:nvCxnSpPr>
                <p:cNvPr id="46" name="Straight Connector 45"/>
                <p:cNvCxnSpPr>
                  <a:stCxn id="43" idx="0"/>
                </p:cNvCxnSpPr>
                <p:nvPr/>
              </p:nvCxnSpPr>
              <p:spPr>
                <a:xfrm flipV="1">
                  <a:off x="6553200" y="16002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219200"/>
                  <a:ext cx="300534" cy="223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2400"/>
                    <a:t>G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715000" y="1905000"/>
                  <a:ext cx="1676400" cy="152400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chemeClr val="tx1"/>
                      </a:solidFill>
                    </a:rPr>
                    <a:t>Oxide</a:t>
                  </a:r>
                </a:p>
              </p:txBody>
            </p:sp>
          </p:grpSp>
        </p:grpSp>
        <p:sp>
          <p:nvSpPr>
            <p:cNvPr id="33" name="Rectangle 32"/>
            <p:cNvSpPr/>
            <p:nvPr/>
          </p:nvSpPr>
          <p:spPr bwMode="auto">
            <a:xfrm>
              <a:off x="50292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6200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V="1">
              <a:off x="7924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9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289158" cy="22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400" dirty="0"/>
                <a:t>D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5257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9"/>
            <p:cNvSpPr txBox="1">
              <a:spLocks noChangeArrowheads="1"/>
            </p:cNvSpPr>
            <p:nvPr/>
          </p:nvSpPr>
          <p:spPr bwMode="auto">
            <a:xfrm>
              <a:off x="5105400" y="1371600"/>
              <a:ext cx="276645" cy="22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400"/>
                <a:t>S</a:t>
              </a:r>
            </a:p>
          </p:txBody>
        </p:sp>
      </p:grpSp>
      <p:pic>
        <p:nvPicPr>
          <p:cNvPr id="3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68" y="2615596"/>
            <a:ext cx="5034232" cy="236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890580" y="1688329"/>
            <a:ext cx="5147787" cy="3091309"/>
            <a:chOff x="3979039" y="1751089"/>
            <a:chExt cx="5147787" cy="3091309"/>
          </a:xfrm>
        </p:grpSpPr>
        <p:grpSp>
          <p:nvGrpSpPr>
            <p:cNvPr id="52" name="Group 51"/>
            <p:cNvGrpSpPr/>
            <p:nvPr/>
          </p:nvGrpSpPr>
          <p:grpSpPr>
            <a:xfrm>
              <a:off x="3979039" y="1751089"/>
              <a:ext cx="5147787" cy="3091309"/>
              <a:chOff x="3979039" y="1751089"/>
              <a:chExt cx="5147787" cy="309130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9039" y="1751089"/>
                <a:ext cx="5147787" cy="3091309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8067673" y="4469603"/>
                <a:ext cx="10070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1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86820" y="1883589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Therm.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6858" y="3881419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Therm.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20372" y="2786552"/>
              <a:ext cx="765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Tunn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05500" y="2149091"/>
            <a:ext cx="4703762" cy="2013585"/>
            <a:chOff x="617534" y="3383497"/>
            <a:chExt cx="4703762" cy="2013585"/>
          </a:xfrm>
        </p:grpSpPr>
        <p:sp>
          <p:nvSpPr>
            <p:cNvPr id="58" name="TextBox 8"/>
            <p:cNvSpPr txBox="1">
              <a:spLocks noChangeArrowheads="1"/>
            </p:cNvSpPr>
            <p:nvPr/>
          </p:nvSpPr>
          <p:spPr bwMode="auto">
            <a:xfrm>
              <a:off x="1812921" y="3483509"/>
              <a:ext cx="260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Edge roughness effects</a:t>
              </a:r>
            </a:p>
          </p:txBody>
        </p:sp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46" y="4748747"/>
              <a:ext cx="1028700" cy="638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84" y="3907372"/>
              <a:ext cx="32289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952496" y="3883559"/>
              <a:ext cx="635000" cy="6921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4686296" y="3883559"/>
              <a:ext cx="635000" cy="71596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TextBox 14"/>
            <p:cNvSpPr txBox="1">
              <a:spLocks noChangeArrowheads="1"/>
            </p:cNvSpPr>
            <p:nvPr/>
          </p:nvSpPr>
          <p:spPr bwMode="auto">
            <a:xfrm>
              <a:off x="1095371" y="4034372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</a:p>
          </p:txBody>
        </p:sp>
        <p:sp>
          <p:nvSpPr>
            <p:cNvPr id="64" name="TextBox 15"/>
            <p:cNvSpPr txBox="1">
              <a:spLocks noChangeArrowheads="1"/>
            </p:cNvSpPr>
            <p:nvPr/>
          </p:nvSpPr>
          <p:spPr bwMode="auto">
            <a:xfrm>
              <a:off x="4845046" y="4051834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>
              <a:off x="1797046" y="4453472"/>
              <a:ext cx="285750" cy="18256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66" name="Straight Connector 17"/>
            <p:cNvCxnSpPr>
              <a:cxnSpLocks noChangeShapeType="1"/>
              <a:stCxn id="65" idx="1"/>
            </p:cNvCxnSpPr>
            <p:nvPr/>
          </p:nvCxnSpPr>
          <p:spPr bwMode="auto">
            <a:xfrm flipH="1">
              <a:off x="1454146" y="4543959"/>
              <a:ext cx="342900" cy="2111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18"/>
            <p:cNvCxnSpPr>
              <a:cxnSpLocks noChangeShapeType="1"/>
              <a:stCxn id="65" idx="3"/>
            </p:cNvCxnSpPr>
            <p:nvPr/>
          </p:nvCxnSpPr>
          <p:spPr bwMode="auto">
            <a:xfrm>
              <a:off x="2082796" y="4543959"/>
              <a:ext cx="388938" cy="2111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Right Arrow 19"/>
            <p:cNvSpPr>
              <a:spLocks noChangeArrowheads="1"/>
            </p:cNvSpPr>
            <p:nvPr/>
          </p:nvSpPr>
          <p:spPr bwMode="auto">
            <a:xfrm>
              <a:off x="3140071" y="4636034"/>
              <a:ext cx="277813" cy="166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69" name="Straight Connector 20"/>
            <p:cNvCxnSpPr>
              <a:cxnSpLocks noChangeShapeType="1"/>
              <a:stCxn id="61" idx="1"/>
            </p:cNvCxnSpPr>
            <p:nvPr/>
          </p:nvCxnSpPr>
          <p:spPr bwMode="auto">
            <a:xfrm flipH="1" flipV="1">
              <a:off x="736596" y="4226459"/>
              <a:ext cx="21590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Box 21"/>
            <p:cNvSpPr txBox="1">
              <a:spLocks noChangeArrowheads="1"/>
            </p:cNvSpPr>
            <p:nvPr/>
          </p:nvSpPr>
          <p:spPr bwMode="auto">
            <a:xfrm>
              <a:off x="4795834" y="3383497"/>
              <a:ext cx="423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i="1" dirty="0" err="1"/>
                <a:t>V</a:t>
              </a:r>
              <a:r>
                <a:rPr lang="en-US" altLang="en-US" i="1" baseline="-25000" dirty="0" err="1"/>
                <a:t>d</a:t>
              </a:r>
              <a:endParaRPr lang="en-US" altLang="en-US" i="1" baseline="-25000" dirty="0"/>
            </a:p>
          </p:txBody>
        </p:sp>
        <p:cxnSp>
          <p:nvCxnSpPr>
            <p:cNvPr id="71" name="Straight Connector 22"/>
            <p:cNvCxnSpPr>
              <a:cxnSpLocks noChangeShapeType="1"/>
            </p:cNvCxnSpPr>
            <p:nvPr/>
          </p:nvCxnSpPr>
          <p:spPr bwMode="auto">
            <a:xfrm>
              <a:off x="728659" y="4210584"/>
              <a:ext cx="0" cy="2222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23"/>
            <p:cNvCxnSpPr>
              <a:cxnSpLocks noChangeShapeType="1"/>
            </p:cNvCxnSpPr>
            <p:nvPr/>
          </p:nvCxnSpPr>
          <p:spPr bwMode="auto">
            <a:xfrm>
              <a:off x="657221" y="4488397"/>
              <a:ext cx="15081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24"/>
            <p:cNvCxnSpPr>
              <a:cxnSpLocks noChangeShapeType="1"/>
            </p:cNvCxnSpPr>
            <p:nvPr/>
          </p:nvCxnSpPr>
          <p:spPr bwMode="auto">
            <a:xfrm>
              <a:off x="617534" y="4432834"/>
              <a:ext cx="2222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25"/>
            <p:cNvCxnSpPr>
              <a:cxnSpLocks noChangeShapeType="1"/>
              <a:stCxn id="70" idx="2"/>
              <a:endCxn id="62" idx="0"/>
            </p:cNvCxnSpPr>
            <p:nvPr/>
          </p:nvCxnSpPr>
          <p:spPr bwMode="auto">
            <a:xfrm flipH="1">
              <a:off x="5003796" y="3751797"/>
              <a:ext cx="3175" cy="1317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TextBox 26"/>
            <p:cNvSpPr txBox="1">
              <a:spLocks noChangeArrowheads="1"/>
            </p:cNvSpPr>
            <p:nvPr/>
          </p:nvSpPr>
          <p:spPr bwMode="auto">
            <a:xfrm>
              <a:off x="3148009" y="4763034"/>
              <a:ext cx="333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i="1"/>
                <a:t>I</a:t>
              </a:r>
              <a:r>
                <a:rPr lang="en-US" altLang="en-US" i="1" baseline="-25000"/>
                <a:t>d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4191000" y="4802722"/>
              <a:ext cx="152400" cy="145256"/>
            </a:xfrm>
            <a:prstGeom prst="ellipse">
              <a:avLst/>
            </a:prstGeom>
            <a:solidFill>
              <a:srgbClr val="FF0000"/>
            </a:solidFill>
            <a:ln w="25400"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10607" y="4690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191000" y="5139788"/>
              <a:ext cx="152400" cy="145256"/>
            </a:xfrm>
            <a:prstGeom prst="ellipse">
              <a:avLst/>
            </a:prstGeom>
            <a:solidFill>
              <a:srgbClr val="0000FF"/>
            </a:solidFill>
            <a:ln w="25400"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10607" y="50277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182988" y="3596496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98% tunneling current</a:t>
            </a:r>
          </a:p>
          <a:p>
            <a:r>
              <a:rPr lang="en-US" dirty="0" smtClean="0"/>
              <a:t>→SS degradation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048000" y="4472942"/>
            <a:ext cx="5990367" cy="1245309"/>
            <a:chOff x="1143000" y="3418909"/>
            <a:chExt cx="6819900" cy="131445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418909"/>
              <a:ext cx="68199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947" y="4352359"/>
              <a:ext cx="7239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TextBox 83"/>
          <p:cNvSpPr txBox="1"/>
          <p:nvPr/>
        </p:nvSpPr>
        <p:spPr>
          <a:xfrm>
            <a:off x="5617858" y="4808157"/>
            <a:ext cx="2236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Electrostatic Doping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6" grpId="1" animBg="1"/>
      <p:bldP spid="7" grpId="0" animBg="1"/>
      <p:bldP spid="7" grpId="1" build="allAtOnce" animBg="1"/>
      <p:bldP spid="8" grpId="0" animBg="1"/>
      <p:bldP spid="8" grpId="1" animBg="1"/>
      <p:bldP spid="80" grpId="0"/>
      <p:bldP spid="80" grpId="1"/>
      <p:bldP spid="84" grpId="0" animBg="1"/>
      <p:bldP spid="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5644853"/>
            <a:ext cx="8458200" cy="762000"/>
          </a:xfrm>
        </p:spPr>
        <p:txBody>
          <a:bodyPr/>
          <a:lstStyle/>
          <a:p>
            <a:r>
              <a:rPr lang="en-US" dirty="0" smtClean="0"/>
              <a:t>Asymmetric doping explains “non”-NDR behavior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Id-</a:t>
            </a:r>
            <a:r>
              <a:rPr lang="en-US" dirty="0" err="1" smtClean="0"/>
              <a:t>Vd</a:t>
            </a:r>
            <a:r>
              <a:rPr lang="en-US" dirty="0" smtClean="0"/>
              <a:t> Characteristics with NDR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6" y="1015491"/>
            <a:ext cx="4567018" cy="449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730245"/>
            <a:ext cx="13516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1981200" y="3581400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642364" y="1048873"/>
            <a:ext cx="2293708" cy="1147816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42364" y="1555461"/>
            <a:ext cx="2305050" cy="1039558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759569" y="2345978"/>
            <a:ext cx="1073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84555" y="2120191"/>
            <a:ext cx="1152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40611" y="241035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fS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05915" y="16775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fD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371151" y="104887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DS</a:t>
            </a:r>
            <a:r>
              <a:rPr lang="en-US" dirty="0" smtClean="0"/>
              <a:t>=0 V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942440" y="212019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013994" y="212654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107850" y="212019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177545" y="2124443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253745" y="212019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322551" y="211991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398556" y="211991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471585" y="212126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543139" y="212761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636995" y="212126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706690" y="2125517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782890" y="212126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851696" y="212099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927701" y="212098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49500" y="2359752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821054" y="2366102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914910" y="2359752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984605" y="236400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060805" y="2359752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129611" y="2359477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205616" y="235947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278645" y="236082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350199" y="236717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444055" y="236082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513750" y="2365078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589950" y="236082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658756" y="236055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734761" y="236055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733394" y="28950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40720" y="289508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664" y="245505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r>
              <a:rPr lang="en-US" dirty="0" smtClean="0"/>
              <a:t>=0 V</a:t>
            </a: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10800000">
            <a:off x="6744944" y="2123946"/>
            <a:ext cx="153575" cy="66115"/>
          </a:xfrm>
          <a:prstGeom prst="righ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01893" y="3097705"/>
            <a:ext cx="20954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Thermionic branch</a:t>
            </a: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10800000" flipH="1">
            <a:off x="6696856" y="2679258"/>
            <a:ext cx="348783" cy="215831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3684" y="263972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5644853"/>
            <a:ext cx="84582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Maximum NDR peak occurs when effective doping is symmetric.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NDR due to </a:t>
            </a:r>
            <a:r>
              <a:rPr lang="en-US" dirty="0"/>
              <a:t>E</a:t>
            </a:r>
            <a:r>
              <a:rPr lang="en-US" dirty="0" smtClean="0"/>
              <a:t>saki-diode like behavior.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Id-</a:t>
            </a:r>
            <a:r>
              <a:rPr lang="en-US" dirty="0" err="1" smtClean="0"/>
              <a:t>Vd</a:t>
            </a:r>
            <a:r>
              <a:rPr lang="en-US" dirty="0" smtClean="0"/>
              <a:t> Characteristics with NDR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6" y="1015491"/>
            <a:ext cx="4567018" cy="449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730245"/>
            <a:ext cx="13516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2577202" y="4676953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1" name="Freeform 120"/>
          <p:cNvSpPr/>
          <p:nvPr/>
        </p:nvSpPr>
        <p:spPr>
          <a:xfrm>
            <a:off x="5642364" y="1048872"/>
            <a:ext cx="2293708" cy="1325717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642364" y="1555460"/>
            <a:ext cx="2305050" cy="1268927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5712503" y="2349866"/>
            <a:ext cx="1073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6725795" y="2347905"/>
            <a:ext cx="1389716" cy="1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740611" y="241035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fS</a:t>
            </a:r>
            <a:endParaRPr lang="en-US" baseline="-25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653199" y="1905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fD</a:t>
            </a:r>
            <a:endParaRPr lang="en-US" baseline="-25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168625" y="134239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DS</a:t>
            </a:r>
            <a:r>
              <a:rPr lang="en-US" dirty="0" smtClean="0"/>
              <a:t>=0 V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7020871" y="234790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7092425" y="235425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7186281" y="234790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7255976" y="2352157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7332176" y="234790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400982" y="234763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7476987" y="234762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7550016" y="234897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7621570" y="235532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7715426" y="234897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7785121" y="235323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7861321" y="234897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7930127" y="234870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8006132" y="2348703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702434" y="236364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5773988" y="236999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5867844" y="236364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937539" y="2367892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6013739" y="236364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6082545" y="236336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6158550" y="236336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6231579" y="236471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6303133" y="237106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6396989" y="236471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6466684" y="236896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6542884" y="236471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6611690" y="236443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687695" y="2364438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5733394" y="28950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340720" y="289508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281157" y="3352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BG</a:t>
            </a:r>
            <a:r>
              <a:rPr lang="en-US" dirty="0" smtClean="0"/>
              <a:t>=0 V</a:t>
            </a:r>
            <a:endParaRPr lang="en-US" dirty="0"/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6797944" y="235817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6933963" y="236134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6874144" y="235817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6298920" y="33528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BG</a:t>
            </a:r>
            <a:r>
              <a:rPr lang="en-US" dirty="0" smtClean="0"/>
              <a:t>=1.5 V</a:t>
            </a:r>
            <a:endParaRPr lang="en-US" dirty="0"/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1010772"/>
            <a:ext cx="4569528" cy="4497858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5742002" y="289508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339924" y="289508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N++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0.01873 0 0.03678 0 0.05551 " pathEditMode="relative" ptsTypes="fA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0.01873 0 0.03678 0 0.05551 " pathEditMode="relative" ptsTypes="fA">
                                      <p:cBhvr>
                                        <p:cTn id="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56" grpId="0"/>
      <p:bldP spid="157" grpId="0"/>
      <p:bldP spid="158" grpId="0"/>
      <p:bldP spid="162" grpId="0"/>
      <p:bldP spid="165" grpId="0"/>
      <p:bldP spid="1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5644853"/>
            <a:ext cx="84582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Maximum NDR peak occurs when the doping is symmetric.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NDR due to </a:t>
            </a:r>
            <a:r>
              <a:rPr lang="en-US" dirty="0"/>
              <a:t>E</a:t>
            </a:r>
            <a:r>
              <a:rPr lang="en-US" dirty="0" smtClean="0"/>
              <a:t>saki-diode like behavior.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Id-</a:t>
            </a:r>
            <a:r>
              <a:rPr lang="en-US" dirty="0" err="1" smtClean="0"/>
              <a:t>Vd</a:t>
            </a:r>
            <a:r>
              <a:rPr lang="en-US" dirty="0" smtClean="0"/>
              <a:t> Characteristics with NDR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1" y="1015491"/>
            <a:ext cx="4569528" cy="449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730245"/>
            <a:ext cx="13516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632450" y="3429000"/>
            <a:ext cx="2831292" cy="1843901"/>
            <a:chOff x="5632450" y="3429000"/>
            <a:chExt cx="2831292" cy="1843901"/>
          </a:xfrm>
        </p:grpSpPr>
        <p:sp>
          <p:nvSpPr>
            <p:cNvPr id="24" name="Freeform 23"/>
            <p:cNvSpPr/>
            <p:nvPr/>
          </p:nvSpPr>
          <p:spPr>
            <a:xfrm>
              <a:off x="5721738" y="3429000"/>
              <a:ext cx="2285612" cy="1371600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721738" y="3866718"/>
              <a:ext cx="2285611" cy="1406183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721739" y="4316515"/>
              <a:ext cx="1073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34200" y="4473120"/>
              <a:ext cx="1073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632450" y="4453771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fS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89850" y="394718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fD</a:t>
              </a:r>
              <a:endParaRPr lang="en-US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31087" y="3497386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DS</a:t>
              </a:r>
              <a:r>
                <a:rPr lang="en-US" dirty="0"/>
                <a:t>&gt;</a:t>
              </a:r>
              <a:r>
                <a:rPr lang="en-US" dirty="0" smtClean="0"/>
                <a:t>0 V</a:t>
              </a:r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>
              <a:off x="6943301" y="446679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7014855" y="447314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108711" y="446679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7178406" y="447104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7254606" y="446679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7323412" y="4466518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7399417" y="446651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7472446" y="446786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7544000" y="447421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637856" y="446786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707551" y="447211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7783751" y="446786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852557" y="446759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7928562" y="446759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5701101" y="431527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772655" y="432162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5866511" y="431527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936206" y="431952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012406" y="431527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6081212" y="431499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6157217" y="431499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230246" y="431634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6301800" y="432269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6395656" y="431634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465351" y="4320598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41551" y="431634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6610357" y="431607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6686362" y="431607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ight Arrow 31"/>
            <p:cNvSpPr/>
            <p:nvPr/>
          </p:nvSpPr>
          <p:spPr>
            <a:xfrm>
              <a:off x="6629400" y="4316515"/>
              <a:ext cx="457200" cy="137256"/>
            </a:xfrm>
            <a:prstGeom prst="rightArrow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189016" y="7620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Esaki-diode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3352800" y="3497386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2577202" y="4676953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65664" y="1048872"/>
            <a:ext cx="3738142" cy="2215549"/>
            <a:chOff x="4665664" y="1048872"/>
            <a:chExt cx="3738142" cy="2215549"/>
          </a:xfrm>
        </p:grpSpPr>
        <p:grpSp>
          <p:nvGrpSpPr>
            <p:cNvPr id="117" name="Group 116"/>
            <p:cNvGrpSpPr/>
            <p:nvPr/>
          </p:nvGrpSpPr>
          <p:grpSpPr>
            <a:xfrm>
              <a:off x="5572514" y="1048872"/>
              <a:ext cx="2831292" cy="2215549"/>
              <a:chOff x="5572514" y="1048872"/>
              <a:chExt cx="2831292" cy="221554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5572514" y="1048872"/>
                <a:ext cx="2831292" cy="1775515"/>
                <a:chOff x="5572514" y="1048872"/>
                <a:chExt cx="2831292" cy="1775515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5642364" y="1048872"/>
                  <a:ext cx="2293708" cy="1325717"/>
                </a:xfrm>
                <a:custGeom>
                  <a:avLst/>
                  <a:gdLst>
                    <a:gd name="connsiteX0" fmla="*/ 0 w 2305050"/>
                    <a:gd name="connsiteY0" fmla="*/ 11288 h 1268927"/>
                    <a:gd name="connsiteX1" fmla="*/ 876300 w 2305050"/>
                    <a:gd name="connsiteY1" fmla="*/ 4938 h 1268927"/>
                    <a:gd name="connsiteX2" fmla="*/ 1028700 w 2305050"/>
                    <a:gd name="connsiteY2" fmla="*/ 74788 h 1268927"/>
                    <a:gd name="connsiteX3" fmla="*/ 1073150 w 2305050"/>
                    <a:gd name="connsiteY3" fmla="*/ 335138 h 1268927"/>
                    <a:gd name="connsiteX4" fmla="*/ 1143000 w 2305050"/>
                    <a:gd name="connsiteY4" fmla="*/ 811388 h 1268927"/>
                    <a:gd name="connsiteX5" fmla="*/ 1225550 w 2305050"/>
                    <a:gd name="connsiteY5" fmla="*/ 1154288 h 1268927"/>
                    <a:gd name="connsiteX6" fmla="*/ 1339850 w 2305050"/>
                    <a:gd name="connsiteY6" fmla="*/ 1249538 h 1268927"/>
                    <a:gd name="connsiteX7" fmla="*/ 1492250 w 2305050"/>
                    <a:gd name="connsiteY7" fmla="*/ 1268588 h 1268927"/>
                    <a:gd name="connsiteX8" fmla="*/ 1549400 w 2305050"/>
                    <a:gd name="connsiteY8" fmla="*/ 1262238 h 1268927"/>
                    <a:gd name="connsiteX9" fmla="*/ 2305050 w 2305050"/>
                    <a:gd name="connsiteY9" fmla="*/ 1255888 h 1268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5050" h="1268927">
                      <a:moveTo>
                        <a:pt x="0" y="11288"/>
                      </a:moveTo>
                      <a:cubicBezTo>
                        <a:pt x="352425" y="2821"/>
                        <a:pt x="704850" y="-5645"/>
                        <a:pt x="876300" y="4938"/>
                      </a:cubicBezTo>
                      <a:cubicBezTo>
                        <a:pt x="1047750" y="15521"/>
                        <a:pt x="995892" y="19755"/>
                        <a:pt x="1028700" y="74788"/>
                      </a:cubicBezTo>
                      <a:cubicBezTo>
                        <a:pt x="1061508" y="129821"/>
                        <a:pt x="1054100" y="212371"/>
                        <a:pt x="1073150" y="335138"/>
                      </a:cubicBezTo>
                      <a:cubicBezTo>
                        <a:pt x="1092200" y="457905"/>
                        <a:pt x="1117600" y="674863"/>
                        <a:pt x="1143000" y="811388"/>
                      </a:cubicBezTo>
                      <a:cubicBezTo>
                        <a:pt x="1168400" y="947913"/>
                        <a:pt x="1192742" y="1081263"/>
                        <a:pt x="1225550" y="1154288"/>
                      </a:cubicBezTo>
                      <a:cubicBezTo>
                        <a:pt x="1258358" y="1227313"/>
                        <a:pt x="1295400" y="1230488"/>
                        <a:pt x="1339850" y="1249538"/>
                      </a:cubicBezTo>
                      <a:cubicBezTo>
                        <a:pt x="1384300" y="1268588"/>
                        <a:pt x="1457325" y="1266471"/>
                        <a:pt x="1492250" y="1268588"/>
                      </a:cubicBezTo>
                      <a:cubicBezTo>
                        <a:pt x="1527175" y="1270705"/>
                        <a:pt x="1549400" y="1262238"/>
                        <a:pt x="1549400" y="1262238"/>
                      </a:cubicBezTo>
                      <a:lnTo>
                        <a:pt x="2305050" y="1255888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effectLst>
                  <a:outerShdw blurRad="40000" dist="23000" dir="5400000" sx="1000" sy="1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5642364" y="1555460"/>
                  <a:ext cx="2305050" cy="1268927"/>
                </a:xfrm>
                <a:custGeom>
                  <a:avLst/>
                  <a:gdLst>
                    <a:gd name="connsiteX0" fmla="*/ 0 w 2305050"/>
                    <a:gd name="connsiteY0" fmla="*/ 11288 h 1268927"/>
                    <a:gd name="connsiteX1" fmla="*/ 876300 w 2305050"/>
                    <a:gd name="connsiteY1" fmla="*/ 4938 h 1268927"/>
                    <a:gd name="connsiteX2" fmla="*/ 1028700 w 2305050"/>
                    <a:gd name="connsiteY2" fmla="*/ 74788 h 1268927"/>
                    <a:gd name="connsiteX3" fmla="*/ 1073150 w 2305050"/>
                    <a:gd name="connsiteY3" fmla="*/ 335138 h 1268927"/>
                    <a:gd name="connsiteX4" fmla="*/ 1143000 w 2305050"/>
                    <a:gd name="connsiteY4" fmla="*/ 811388 h 1268927"/>
                    <a:gd name="connsiteX5" fmla="*/ 1225550 w 2305050"/>
                    <a:gd name="connsiteY5" fmla="*/ 1154288 h 1268927"/>
                    <a:gd name="connsiteX6" fmla="*/ 1339850 w 2305050"/>
                    <a:gd name="connsiteY6" fmla="*/ 1249538 h 1268927"/>
                    <a:gd name="connsiteX7" fmla="*/ 1492250 w 2305050"/>
                    <a:gd name="connsiteY7" fmla="*/ 1268588 h 1268927"/>
                    <a:gd name="connsiteX8" fmla="*/ 1549400 w 2305050"/>
                    <a:gd name="connsiteY8" fmla="*/ 1262238 h 1268927"/>
                    <a:gd name="connsiteX9" fmla="*/ 2305050 w 2305050"/>
                    <a:gd name="connsiteY9" fmla="*/ 1255888 h 1268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5050" h="1268927">
                      <a:moveTo>
                        <a:pt x="0" y="11288"/>
                      </a:moveTo>
                      <a:cubicBezTo>
                        <a:pt x="352425" y="2821"/>
                        <a:pt x="704850" y="-5645"/>
                        <a:pt x="876300" y="4938"/>
                      </a:cubicBezTo>
                      <a:cubicBezTo>
                        <a:pt x="1047750" y="15521"/>
                        <a:pt x="995892" y="19755"/>
                        <a:pt x="1028700" y="74788"/>
                      </a:cubicBezTo>
                      <a:cubicBezTo>
                        <a:pt x="1061508" y="129821"/>
                        <a:pt x="1054100" y="212371"/>
                        <a:pt x="1073150" y="335138"/>
                      </a:cubicBezTo>
                      <a:cubicBezTo>
                        <a:pt x="1092200" y="457905"/>
                        <a:pt x="1117600" y="674863"/>
                        <a:pt x="1143000" y="811388"/>
                      </a:cubicBezTo>
                      <a:cubicBezTo>
                        <a:pt x="1168400" y="947913"/>
                        <a:pt x="1192742" y="1081263"/>
                        <a:pt x="1225550" y="1154288"/>
                      </a:cubicBezTo>
                      <a:cubicBezTo>
                        <a:pt x="1258358" y="1227313"/>
                        <a:pt x="1295400" y="1230488"/>
                        <a:pt x="1339850" y="1249538"/>
                      </a:cubicBezTo>
                      <a:cubicBezTo>
                        <a:pt x="1384300" y="1268588"/>
                        <a:pt x="1457325" y="1266471"/>
                        <a:pt x="1492250" y="1268588"/>
                      </a:cubicBezTo>
                      <a:cubicBezTo>
                        <a:pt x="1527175" y="1270705"/>
                        <a:pt x="1549400" y="1262238"/>
                        <a:pt x="1549400" y="1262238"/>
                      </a:cubicBezTo>
                      <a:lnTo>
                        <a:pt x="2305050" y="1255888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effectLst>
                  <a:outerShdw blurRad="40000" dist="23000" dir="5400000" sx="1000" sy="1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642364" y="1936460"/>
                  <a:ext cx="10731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794889" y="1942810"/>
                  <a:ext cx="115252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5572514" y="2005257"/>
                  <a:ext cx="4844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E</a:t>
                  </a:r>
                  <a:r>
                    <a:rPr lang="en-US" baseline="-25000" dirty="0" err="1" smtClean="0"/>
                    <a:t>fS</a:t>
                  </a:r>
                  <a:endParaRPr lang="en-US" baseline="-250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629914" y="1498669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E</a:t>
                  </a:r>
                  <a:r>
                    <a:rPr lang="en-US" baseline="-25000" dirty="0" err="1" smtClean="0"/>
                    <a:t>fD</a:t>
                  </a:r>
                  <a:endParaRPr lang="en-US" baseline="-250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71151" y="1048872"/>
                  <a:ext cx="10326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r>
                    <a:rPr lang="en-US" baseline="-25000" dirty="0" smtClean="0"/>
                    <a:t>DS</a:t>
                  </a:r>
                  <a:r>
                    <a:rPr lang="en-US" dirty="0" smtClean="0"/>
                    <a:t>=0 V</a:t>
                  </a:r>
                  <a:endParaRPr lang="en-US" dirty="0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2774" y="1942810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924328" y="1949160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7018184" y="1942810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7087879" y="1947062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7164079" y="1942810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7232885" y="1942535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7308890" y="194253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7381919" y="194388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7453473" y="195023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7547329" y="194388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7617024" y="1948136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7693224" y="194388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7762030" y="194360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7838035" y="1943608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5632295" y="195023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5703849" y="195658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5797705" y="195023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5867400" y="1954486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5943600" y="195023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012406" y="194995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6088411" y="1949958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6161440" y="1951308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232994" y="1957658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6326850" y="1951308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6396545" y="1955560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472745" y="1951308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6541551" y="1951033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6617556" y="1951032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Box 114"/>
              <p:cNvSpPr txBox="1"/>
              <p:nvPr/>
            </p:nvSpPr>
            <p:spPr>
              <a:xfrm>
                <a:off x="5733394" y="2895089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P++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340720" y="2895089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N++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665664" y="2455055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G</a:t>
              </a:r>
              <a:r>
                <a:rPr lang="en-US" dirty="0" smtClean="0"/>
                <a:t>=1.5 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3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8" grpId="0" animBg="1"/>
      <p:bldP spid="119" grpId="0" animBg="1"/>
      <p:bldP spid="1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</a:t>
            </a:r>
            <a:r>
              <a:rPr lang="en-US" dirty="0" err="1" smtClean="0"/>
              <a:t>Vd</a:t>
            </a:r>
            <a:r>
              <a:rPr lang="en-US" dirty="0" smtClean="0"/>
              <a:t> Characteristics: NDR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" y="1015491"/>
            <a:ext cx="4569528" cy="449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730245"/>
            <a:ext cx="13516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1066800" y="2421036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819150" y="2744431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5644853"/>
            <a:ext cx="84582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Maximum NDR peak occurs when the doping is symmetric.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NDR due to </a:t>
            </a:r>
            <a:r>
              <a:rPr lang="en-US" dirty="0"/>
              <a:t>E</a:t>
            </a:r>
            <a:r>
              <a:rPr lang="en-US" dirty="0" smtClean="0"/>
              <a:t>saki-diode like behavior.</a:t>
            </a: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1009650" y="2682607"/>
            <a:ext cx="114300" cy="12364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037401" y="2573119"/>
            <a:ext cx="3414462" cy="1038554"/>
            <a:chOff x="5037401" y="2573119"/>
            <a:chExt cx="3414462" cy="1038554"/>
          </a:xfrm>
        </p:grpSpPr>
        <p:grpSp>
          <p:nvGrpSpPr>
            <p:cNvPr id="2" name="Group 1"/>
            <p:cNvGrpSpPr/>
            <p:nvPr/>
          </p:nvGrpSpPr>
          <p:grpSpPr>
            <a:xfrm>
              <a:off x="5037401" y="2573119"/>
              <a:ext cx="3414462" cy="1038554"/>
              <a:chOff x="5037401" y="2573119"/>
              <a:chExt cx="3414462" cy="1038554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5551570" y="2573119"/>
                <a:ext cx="2310062" cy="652290"/>
              </a:xfrm>
              <a:custGeom>
                <a:avLst/>
                <a:gdLst>
                  <a:gd name="connsiteX0" fmla="*/ 0 w 2305050"/>
                  <a:gd name="connsiteY0" fmla="*/ 11288 h 1268927"/>
                  <a:gd name="connsiteX1" fmla="*/ 876300 w 2305050"/>
                  <a:gd name="connsiteY1" fmla="*/ 4938 h 1268927"/>
                  <a:gd name="connsiteX2" fmla="*/ 1028700 w 2305050"/>
                  <a:gd name="connsiteY2" fmla="*/ 74788 h 1268927"/>
                  <a:gd name="connsiteX3" fmla="*/ 1073150 w 2305050"/>
                  <a:gd name="connsiteY3" fmla="*/ 335138 h 1268927"/>
                  <a:gd name="connsiteX4" fmla="*/ 1143000 w 2305050"/>
                  <a:gd name="connsiteY4" fmla="*/ 811388 h 1268927"/>
                  <a:gd name="connsiteX5" fmla="*/ 1225550 w 2305050"/>
                  <a:gd name="connsiteY5" fmla="*/ 1154288 h 1268927"/>
                  <a:gd name="connsiteX6" fmla="*/ 1339850 w 2305050"/>
                  <a:gd name="connsiteY6" fmla="*/ 1249538 h 1268927"/>
                  <a:gd name="connsiteX7" fmla="*/ 1492250 w 2305050"/>
                  <a:gd name="connsiteY7" fmla="*/ 1268588 h 1268927"/>
                  <a:gd name="connsiteX8" fmla="*/ 1549400 w 2305050"/>
                  <a:gd name="connsiteY8" fmla="*/ 1262238 h 1268927"/>
                  <a:gd name="connsiteX9" fmla="*/ 2305050 w 2305050"/>
                  <a:gd name="connsiteY9" fmla="*/ 1255888 h 126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5050" h="1268927">
                    <a:moveTo>
                      <a:pt x="0" y="11288"/>
                    </a:moveTo>
                    <a:cubicBezTo>
                      <a:pt x="352425" y="2821"/>
                      <a:pt x="704850" y="-5645"/>
                      <a:pt x="876300" y="4938"/>
                    </a:cubicBezTo>
                    <a:cubicBezTo>
                      <a:pt x="1047750" y="15521"/>
                      <a:pt x="995892" y="19755"/>
                      <a:pt x="1028700" y="74788"/>
                    </a:cubicBezTo>
                    <a:cubicBezTo>
                      <a:pt x="1061508" y="129821"/>
                      <a:pt x="1054100" y="212371"/>
                      <a:pt x="1073150" y="335138"/>
                    </a:cubicBezTo>
                    <a:cubicBezTo>
                      <a:pt x="1092200" y="457905"/>
                      <a:pt x="1117600" y="674863"/>
                      <a:pt x="1143000" y="811388"/>
                    </a:cubicBezTo>
                    <a:cubicBezTo>
                      <a:pt x="1168400" y="947913"/>
                      <a:pt x="1192742" y="1081263"/>
                      <a:pt x="1225550" y="1154288"/>
                    </a:cubicBezTo>
                    <a:cubicBezTo>
                      <a:pt x="1258358" y="1227313"/>
                      <a:pt x="1295400" y="1230488"/>
                      <a:pt x="1339850" y="1249538"/>
                    </a:cubicBezTo>
                    <a:cubicBezTo>
                      <a:pt x="1384300" y="1268588"/>
                      <a:pt x="1457325" y="1266471"/>
                      <a:pt x="1492250" y="1268588"/>
                    </a:cubicBezTo>
                    <a:cubicBezTo>
                      <a:pt x="1527175" y="1270705"/>
                      <a:pt x="1549400" y="1262238"/>
                      <a:pt x="1549400" y="1262238"/>
                    </a:cubicBezTo>
                    <a:lnTo>
                      <a:pt x="2305050" y="125588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5537333" y="2950754"/>
                <a:ext cx="2338447" cy="660919"/>
              </a:xfrm>
              <a:custGeom>
                <a:avLst/>
                <a:gdLst>
                  <a:gd name="connsiteX0" fmla="*/ 0 w 2305050"/>
                  <a:gd name="connsiteY0" fmla="*/ 11288 h 1268927"/>
                  <a:gd name="connsiteX1" fmla="*/ 876300 w 2305050"/>
                  <a:gd name="connsiteY1" fmla="*/ 4938 h 1268927"/>
                  <a:gd name="connsiteX2" fmla="*/ 1028700 w 2305050"/>
                  <a:gd name="connsiteY2" fmla="*/ 74788 h 1268927"/>
                  <a:gd name="connsiteX3" fmla="*/ 1073150 w 2305050"/>
                  <a:gd name="connsiteY3" fmla="*/ 335138 h 1268927"/>
                  <a:gd name="connsiteX4" fmla="*/ 1143000 w 2305050"/>
                  <a:gd name="connsiteY4" fmla="*/ 811388 h 1268927"/>
                  <a:gd name="connsiteX5" fmla="*/ 1225550 w 2305050"/>
                  <a:gd name="connsiteY5" fmla="*/ 1154288 h 1268927"/>
                  <a:gd name="connsiteX6" fmla="*/ 1339850 w 2305050"/>
                  <a:gd name="connsiteY6" fmla="*/ 1249538 h 1268927"/>
                  <a:gd name="connsiteX7" fmla="*/ 1492250 w 2305050"/>
                  <a:gd name="connsiteY7" fmla="*/ 1268588 h 1268927"/>
                  <a:gd name="connsiteX8" fmla="*/ 1549400 w 2305050"/>
                  <a:gd name="connsiteY8" fmla="*/ 1262238 h 1268927"/>
                  <a:gd name="connsiteX9" fmla="*/ 2305050 w 2305050"/>
                  <a:gd name="connsiteY9" fmla="*/ 1255888 h 126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5050" h="1268927">
                    <a:moveTo>
                      <a:pt x="0" y="11288"/>
                    </a:moveTo>
                    <a:cubicBezTo>
                      <a:pt x="352425" y="2821"/>
                      <a:pt x="704850" y="-5645"/>
                      <a:pt x="876300" y="4938"/>
                    </a:cubicBezTo>
                    <a:cubicBezTo>
                      <a:pt x="1047750" y="15521"/>
                      <a:pt x="995892" y="19755"/>
                      <a:pt x="1028700" y="74788"/>
                    </a:cubicBezTo>
                    <a:cubicBezTo>
                      <a:pt x="1061508" y="129821"/>
                      <a:pt x="1054100" y="212371"/>
                      <a:pt x="1073150" y="335138"/>
                    </a:cubicBezTo>
                    <a:cubicBezTo>
                      <a:pt x="1092200" y="457905"/>
                      <a:pt x="1117600" y="674863"/>
                      <a:pt x="1143000" y="811388"/>
                    </a:cubicBezTo>
                    <a:cubicBezTo>
                      <a:pt x="1168400" y="947913"/>
                      <a:pt x="1192742" y="1081263"/>
                      <a:pt x="1225550" y="1154288"/>
                    </a:cubicBezTo>
                    <a:cubicBezTo>
                      <a:pt x="1258358" y="1227313"/>
                      <a:pt x="1295400" y="1230488"/>
                      <a:pt x="1339850" y="1249538"/>
                    </a:cubicBezTo>
                    <a:cubicBezTo>
                      <a:pt x="1384300" y="1268588"/>
                      <a:pt x="1457325" y="1266471"/>
                      <a:pt x="1492250" y="1268588"/>
                    </a:cubicBezTo>
                    <a:cubicBezTo>
                      <a:pt x="1527175" y="1270705"/>
                      <a:pt x="1549400" y="1262238"/>
                      <a:pt x="1549400" y="1262238"/>
                    </a:cubicBezTo>
                    <a:lnTo>
                      <a:pt x="2305050" y="125588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624500" y="3376789"/>
                <a:ext cx="10958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656788" y="2851520"/>
                <a:ext cx="11525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5037401" y="3210149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fS</a:t>
                </a:r>
                <a:endParaRPr lang="en-US" baseline="-250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959420" y="2624417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fD</a:t>
                </a:r>
                <a:endParaRPr lang="en-US" baseline="-25000" dirty="0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>
                <a:off x="6714673" y="285152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6786227" y="285787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880083" y="285152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6949778" y="285577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7025978" y="285152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7094784" y="2851245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7170789" y="285124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7243818" y="285259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7315372" y="285894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7409228" y="285259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7478923" y="2856846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7555123" y="285259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7623929" y="2852319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7699934" y="2852318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5614431" y="3390563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5685985" y="3396913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>
                <a:off x="5779841" y="3390563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5849536" y="3394815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5925736" y="3390563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5994542" y="3390288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6070547" y="3390287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6143576" y="3391637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6215130" y="3397987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6308986" y="3391637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6378681" y="3395889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6454881" y="3391637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6523687" y="339136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6599692" y="3391361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ight Arrow 170"/>
              <p:cNvSpPr/>
              <p:nvPr/>
            </p:nvSpPr>
            <p:spPr>
              <a:xfrm rot="10800000">
                <a:off x="6494280" y="2993749"/>
                <a:ext cx="325018" cy="154440"/>
              </a:xfrm>
              <a:prstGeom prst="rightArrow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" name="Straight Connector 10"/>
            <p:cNvCxnSpPr>
              <a:stCxn id="95" idx="0"/>
            </p:cNvCxnSpPr>
            <p:nvPr/>
          </p:nvCxnSpPr>
          <p:spPr>
            <a:xfrm flipV="1">
              <a:off x="5537333" y="2950754"/>
              <a:ext cx="2323062" cy="587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5555763" y="3227140"/>
              <a:ext cx="2329259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033383" y="1033943"/>
            <a:ext cx="3302474" cy="1219199"/>
            <a:chOff x="5033383" y="1033943"/>
            <a:chExt cx="3302474" cy="1219199"/>
          </a:xfrm>
        </p:grpSpPr>
        <p:grpSp>
          <p:nvGrpSpPr>
            <p:cNvPr id="10" name="Group 9"/>
            <p:cNvGrpSpPr/>
            <p:nvPr/>
          </p:nvGrpSpPr>
          <p:grpSpPr>
            <a:xfrm>
              <a:off x="5033383" y="1033943"/>
              <a:ext cx="3302474" cy="1219199"/>
              <a:chOff x="5145110" y="1295401"/>
              <a:chExt cx="3302474" cy="1219199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5656600" y="1295401"/>
                <a:ext cx="2290814" cy="841666"/>
              </a:xfrm>
              <a:custGeom>
                <a:avLst/>
                <a:gdLst>
                  <a:gd name="connsiteX0" fmla="*/ 0 w 2305050"/>
                  <a:gd name="connsiteY0" fmla="*/ 11288 h 1268927"/>
                  <a:gd name="connsiteX1" fmla="*/ 876300 w 2305050"/>
                  <a:gd name="connsiteY1" fmla="*/ 4938 h 1268927"/>
                  <a:gd name="connsiteX2" fmla="*/ 1028700 w 2305050"/>
                  <a:gd name="connsiteY2" fmla="*/ 74788 h 1268927"/>
                  <a:gd name="connsiteX3" fmla="*/ 1073150 w 2305050"/>
                  <a:gd name="connsiteY3" fmla="*/ 335138 h 1268927"/>
                  <a:gd name="connsiteX4" fmla="*/ 1143000 w 2305050"/>
                  <a:gd name="connsiteY4" fmla="*/ 811388 h 1268927"/>
                  <a:gd name="connsiteX5" fmla="*/ 1225550 w 2305050"/>
                  <a:gd name="connsiteY5" fmla="*/ 1154288 h 1268927"/>
                  <a:gd name="connsiteX6" fmla="*/ 1339850 w 2305050"/>
                  <a:gd name="connsiteY6" fmla="*/ 1249538 h 1268927"/>
                  <a:gd name="connsiteX7" fmla="*/ 1492250 w 2305050"/>
                  <a:gd name="connsiteY7" fmla="*/ 1268588 h 1268927"/>
                  <a:gd name="connsiteX8" fmla="*/ 1549400 w 2305050"/>
                  <a:gd name="connsiteY8" fmla="*/ 1262238 h 1268927"/>
                  <a:gd name="connsiteX9" fmla="*/ 2305050 w 2305050"/>
                  <a:gd name="connsiteY9" fmla="*/ 1255888 h 126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5050" h="1268927">
                    <a:moveTo>
                      <a:pt x="0" y="11288"/>
                    </a:moveTo>
                    <a:cubicBezTo>
                      <a:pt x="352425" y="2821"/>
                      <a:pt x="704850" y="-5645"/>
                      <a:pt x="876300" y="4938"/>
                    </a:cubicBezTo>
                    <a:cubicBezTo>
                      <a:pt x="1047750" y="15521"/>
                      <a:pt x="995892" y="19755"/>
                      <a:pt x="1028700" y="74788"/>
                    </a:cubicBezTo>
                    <a:cubicBezTo>
                      <a:pt x="1061508" y="129821"/>
                      <a:pt x="1054100" y="212371"/>
                      <a:pt x="1073150" y="335138"/>
                    </a:cubicBezTo>
                    <a:cubicBezTo>
                      <a:pt x="1092200" y="457905"/>
                      <a:pt x="1117600" y="674863"/>
                      <a:pt x="1143000" y="811388"/>
                    </a:cubicBezTo>
                    <a:cubicBezTo>
                      <a:pt x="1168400" y="947913"/>
                      <a:pt x="1192742" y="1081263"/>
                      <a:pt x="1225550" y="1154288"/>
                    </a:cubicBezTo>
                    <a:cubicBezTo>
                      <a:pt x="1258358" y="1227313"/>
                      <a:pt x="1295400" y="1230488"/>
                      <a:pt x="1339850" y="1249538"/>
                    </a:cubicBezTo>
                    <a:cubicBezTo>
                      <a:pt x="1384300" y="1268588"/>
                      <a:pt x="1457325" y="1266471"/>
                      <a:pt x="1492250" y="1268588"/>
                    </a:cubicBezTo>
                    <a:cubicBezTo>
                      <a:pt x="1527175" y="1270705"/>
                      <a:pt x="1549400" y="1262238"/>
                      <a:pt x="1549400" y="1262238"/>
                    </a:cubicBezTo>
                    <a:lnTo>
                      <a:pt x="2305050" y="125588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642364" y="1683335"/>
                <a:ext cx="2305050" cy="831265"/>
              </a:xfrm>
              <a:custGeom>
                <a:avLst/>
                <a:gdLst>
                  <a:gd name="connsiteX0" fmla="*/ 0 w 2305050"/>
                  <a:gd name="connsiteY0" fmla="*/ 11288 h 1268927"/>
                  <a:gd name="connsiteX1" fmla="*/ 876300 w 2305050"/>
                  <a:gd name="connsiteY1" fmla="*/ 4938 h 1268927"/>
                  <a:gd name="connsiteX2" fmla="*/ 1028700 w 2305050"/>
                  <a:gd name="connsiteY2" fmla="*/ 74788 h 1268927"/>
                  <a:gd name="connsiteX3" fmla="*/ 1073150 w 2305050"/>
                  <a:gd name="connsiteY3" fmla="*/ 335138 h 1268927"/>
                  <a:gd name="connsiteX4" fmla="*/ 1143000 w 2305050"/>
                  <a:gd name="connsiteY4" fmla="*/ 811388 h 1268927"/>
                  <a:gd name="connsiteX5" fmla="*/ 1225550 w 2305050"/>
                  <a:gd name="connsiteY5" fmla="*/ 1154288 h 1268927"/>
                  <a:gd name="connsiteX6" fmla="*/ 1339850 w 2305050"/>
                  <a:gd name="connsiteY6" fmla="*/ 1249538 h 1268927"/>
                  <a:gd name="connsiteX7" fmla="*/ 1492250 w 2305050"/>
                  <a:gd name="connsiteY7" fmla="*/ 1268588 h 1268927"/>
                  <a:gd name="connsiteX8" fmla="*/ 1549400 w 2305050"/>
                  <a:gd name="connsiteY8" fmla="*/ 1262238 h 1268927"/>
                  <a:gd name="connsiteX9" fmla="*/ 2305050 w 2305050"/>
                  <a:gd name="connsiteY9" fmla="*/ 1255888 h 126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5050" h="1268927">
                    <a:moveTo>
                      <a:pt x="0" y="11288"/>
                    </a:moveTo>
                    <a:cubicBezTo>
                      <a:pt x="352425" y="2821"/>
                      <a:pt x="704850" y="-5645"/>
                      <a:pt x="876300" y="4938"/>
                    </a:cubicBezTo>
                    <a:cubicBezTo>
                      <a:pt x="1047750" y="15521"/>
                      <a:pt x="995892" y="19755"/>
                      <a:pt x="1028700" y="74788"/>
                    </a:cubicBezTo>
                    <a:cubicBezTo>
                      <a:pt x="1061508" y="129821"/>
                      <a:pt x="1054100" y="212371"/>
                      <a:pt x="1073150" y="335138"/>
                    </a:cubicBezTo>
                    <a:cubicBezTo>
                      <a:pt x="1092200" y="457905"/>
                      <a:pt x="1117600" y="674863"/>
                      <a:pt x="1143000" y="811388"/>
                    </a:cubicBezTo>
                    <a:cubicBezTo>
                      <a:pt x="1168400" y="947913"/>
                      <a:pt x="1192742" y="1081263"/>
                      <a:pt x="1225550" y="1154288"/>
                    </a:cubicBezTo>
                    <a:cubicBezTo>
                      <a:pt x="1258358" y="1227313"/>
                      <a:pt x="1295400" y="1230488"/>
                      <a:pt x="1339850" y="1249538"/>
                    </a:cubicBezTo>
                    <a:cubicBezTo>
                      <a:pt x="1384300" y="1268588"/>
                      <a:pt x="1457325" y="1266471"/>
                      <a:pt x="1492250" y="1268588"/>
                    </a:cubicBezTo>
                    <a:cubicBezTo>
                      <a:pt x="1527175" y="1270705"/>
                      <a:pt x="1549400" y="1262238"/>
                      <a:pt x="1549400" y="1262238"/>
                    </a:cubicBezTo>
                    <a:lnTo>
                      <a:pt x="2305050" y="125588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628569" y="2106554"/>
                <a:ext cx="10958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756789" y="1720830"/>
                <a:ext cx="11525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145110" y="193673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fS</a:t>
                </a:r>
                <a:endParaRPr lang="en-US" baseline="-25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55141" y="1531568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fD</a:t>
                </a:r>
                <a:endParaRPr lang="en-US" baseline="-25000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6814674" y="172083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6886228" y="172718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6980084" y="172083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7049779" y="172508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7125979" y="172083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7194785" y="1720555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7270790" y="172055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7343819" y="172190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7415373" y="172825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7509229" y="172190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7578924" y="1726156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7655124" y="172190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7723930" y="1721629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799935" y="1721628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618500" y="2120328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690054" y="2126678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5783910" y="2120328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853605" y="2124580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5929805" y="2120328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998611" y="2120053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6074616" y="212005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6147645" y="212140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6219199" y="212775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6313055" y="212140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6382750" y="2125654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6458950" y="2121402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6527756" y="2121127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6603761" y="2121126"/>
                <a:ext cx="76200" cy="687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 rot="10800000">
                <a:off x="6449696" y="1756302"/>
                <a:ext cx="458772" cy="259659"/>
              </a:xfrm>
              <a:prstGeom prst="rightArrow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76" name="Straight Connector 175"/>
            <p:cNvCxnSpPr/>
            <p:nvPr/>
          </p:nvCxnSpPr>
          <p:spPr>
            <a:xfrm flipV="1">
              <a:off x="5538570" y="1448897"/>
              <a:ext cx="2323062" cy="587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5525650" y="1837509"/>
              <a:ext cx="2329259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48581" y="4097142"/>
            <a:ext cx="3250959" cy="1478969"/>
            <a:chOff x="5148581" y="4097142"/>
            <a:chExt cx="3250959" cy="1478969"/>
          </a:xfrm>
        </p:grpSpPr>
        <p:sp>
          <p:nvSpPr>
            <p:cNvPr id="83" name="Freeform 82"/>
            <p:cNvSpPr/>
            <p:nvPr/>
          </p:nvSpPr>
          <p:spPr>
            <a:xfrm>
              <a:off x="5580553" y="4360272"/>
              <a:ext cx="2310062" cy="575071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566316" y="4737908"/>
              <a:ext cx="2338447" cy="508330"/>
            </a:xfrm>
            <a:custGeom>
              <a:avLst/>
              <a:gdLst>
                <a:gd name="connsiteX0" fmla="*/ 0 w 2305050"/>
                <a:gd name="connsiteY0" fmla="*/ 11288 h 1268927"/>
                <a:gd name="connsiteX1" fmla="*/ 876300 w 2305050"/>
                <a:gd name="connsiteY1" fmla="*/ 4938 h 1268927"/>
                <a:gd name="connsiteX2" fmla="*/ 1028700 w 2305050"/>
                <a:gd name="connsiteY2" fmla="*/ 74788 h 1268927"/>
                <a:gd name="connsiteX3" fmla="*/ 1073150 w 2305050"/>
                <a:gd name="connsiteY3" fmla="*/ 335138 h 1268927"/>
                <a:gd name="connsiteX4" fmla="*/ 1143000 w 2305050"/>
                <a:gd name="connsiteY4" fmla="*/ 811388 h 1268927"/>
                <a:gd name="connsiteX5" fmla="*/ 1225550 w 2305050"/>
                <a:gd name="connsiteY5" fmla="*/ 1154288 h 1268927"/>
                <a:gd name="connsiteX6" fmla="*/ 1339850 w 2305050"/>
                <a:gd name="connsiteY6" fmla="*/ 1249538 h 1268927"/>
                <a:gd name="connsiteX7" fmla="*/ 1492250 w 2305050"/>
                <a:gd name="connsiteY7" fmla="*/ 1268588 h 1268927"/>
                <a:gd name="connsiteX8" fmla="*/ 1549400 w 2305050"/>
                <a:gd name="connsiteY8" fmla="*/ 1262238 h 1268927"/>
                <a:gd name="connsiteX9" fmla="*/ 2305050 w 2305050"/>
                <a:gd name="connsiteY9" fmla="*/ 1255888 h 126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0" h="1268927">
                  <a:moveTo>
                    <a:pt x="0" y="11288"/>
                  </a:moveTo>
                  <a:cubicBezTo>
                    <a:pt x="352425" y="2821"/>
                    <a:pt x="704850" y="-5645"/>
                    <a:pt x="876300" y="4938"/>
                  </a:cubicBezTo>
                  <a:cubicBezTo>
                    <a:pt x="1047750" y="15521"/>
                    <a:pt x="995892" y="19755"/>
                    <a:pt x="1028700" y="74788"/>
                  </a:cubicBezTo>
                  <a:cubicBezTo>
                    <a:pt x="1061508" y="129821"/>
                    <a:pt x="1054100" y="212371"/>
                    <a:pt x="1073150" y="335138"/>
                  </a:cubicBezTo>
                  <a:cubicBezTo>
                    <a:pt x="1092200" y="457905"/>
                    <a:pt x="1117600" y="674863"/>
                    <a:pt x="1143000" y="811388"/>
                  </a:cubicBezTo>
                  <a:cubicBezTo>
                    <a:pt x="1168400" y="947913"/>
                    <a:pt x="1192742" y="1081263"/>
                    <a:pt x="1225550" y="1154288"/>
                  </a:cubicBezTo>
                  <a:cubicBezTo>
                    <a:pt x="1258358" y="1227313"/>
                    <a:pt x="1295400" y="1230488"/>
                    <a:pt x="1339850" y="1249538"/>
                  </a:cubicBezTo>
                  <a:cubicBezTo>
                    <a:pt x="1384300" y="1268588"/>
                    <a:pt x="1457325" y="1266471"/>
                    <a:pt x="1492250" y="1268588"/>
                  </a:cubicBezTo>
                  <a:cubicBezTo>
                    <a:pt x="1527175" y="1270705"/>
                    <a:pt x="1549400" y="1262238"/>
                    <a:pt x="1549400" y="1262238"/>
                  </a:cubicBezTo>
                  <a:lnTo>
                    <a:pt x="2305050" y="1255888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653483" y="5163942"/>
              <a:ext cx="10958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652971" y="4496223"/>
              <a:ext cx="1152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5148581" y="4992774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fS</a:t>
              </a:r>
              <a:endParaRPr lang="en-US" baseline="-25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07097" y="4268843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fD</a:t>
              </a:r>
              <a:endParaRPr lang="en-US" baseline="-25000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H="1">
              <a:off x="6710856" y="449622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6782410" y="450257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876266" y="449622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945961" y="450047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7022161" y="4496223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7090967" y="4495948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7166972" y="449594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7240001" y="449729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7311555" y="450364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7405411" y="449729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7475106" y="4501549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7551306" y="4497297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7620112" y="449702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7696117" y="449702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643414" y="517771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5714968" y="518406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5808824" y="517771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5878519" y="5181968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5954719" y="5177716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023525" y="5177441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6099530" y="517744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6172559" y="517879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6244113" y="518514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337969" y="517879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407664" y="5183042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6483864" y="5178790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6552670" y="5178515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6628675" y="5178514"/>
              <a:ext cx="76200" cy="687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ight Arrow 145"/>
            <p:cNvSpPr/>
            <p:nvPr/>
          </p:nvSpPr>
          <p:spPr>
            <a:xfrm rot="10800000">
              <a:off x="6523263" y="4780902"/>
              <a:ext cx="325018" cy="154440"/>
            </a:xfrm>
            <a:prstGeom prst="rightArrow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7" name="Right Arrow 146"/>
            <p:cNvSpPr/>
            <p:nvPr/>
          </p:nvSpPr>
          <p:spPr>
            <a:xfrm rot="10800000">
              <a:off x="6424268" y="4097142"/>
              <a:ext cx="437587" cy="263130"/>
            </a:xfrm>
            <a:prstGeom prst="rightArrow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519065" y="5271311"/>
              <a:ext cx="487453" cy="304800"/>
            </a:xfrm>
            <a:prstGeom prst="rightArrow">
              <a:avLst/>
            </a:prstGeom>
            <a:noFill/>
            <a:ln w="25400">
              <a:solidFill>
                <a:srgbClr val="FF0000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flipV="1">
              <a:off x="5625525" y="4732029"/>
              <a:ext cx="2259497" cy="588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581114" y="4935343"/>
              <a:ext cx="2329259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08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4" grpId="1" animBg="1"/>
      <p:bldP spid="155" grpId="0" animBg="1"/>
      <p:bldP spid="92" grpId="0" animBg="1"/>
      <p:bldP spid="9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42" y="988231"/>
            <a:ext cx="5702250" cy="56128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Transport Simulation </a:t>
            </a:r>
            <a:r>
              <a:rPr lang="en-US" dirty="0" err="1"/>
              <a:t>vs</a:t>
            </a:r>
            <a:r>
              <a:rPr lang="en-US" dirty="0"/>
              <a:t> Experiment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2300" y="864138"/>
            <a:ext cx="381000" cy="44342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1211863" y="3233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7723" y="1037899"/>
            <a:ext cx="4444277" cy="1781501"/>
            <a:chOff x="295189" y="2739080"/>
            <a:chExt cx="4444277" cy="1781501"/>
          </a:xfrm>
        </p:grpSpPr>
        <p:grpSp>
          <p:nvGrpSpPr>
            <p:cNvPr id="17435" name="Group 17434"/>
            <p:cNvGrpSpPr/>
            <p:nvPr/>
          </p:nvGrpSpPr>
          <p:grpSpPr>
            <a:xfrm>
              <a:off x="295189" y="2900950"/>
              <a:ext cx="4444277" cy="1619631"/>
              <a:chOff x="349735" y="3053079"/>
              <a:chExt cx="4444277" cy="161963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49735" y="3053079"/>
                <a:ext cx="2525538" cy="1267994"/>
                <a:chOff x="5558719" y="1276689"/>
                <a:chExt cx="2525538" cy="126799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558719" y="1276689"/>
                  <a:ext cx="2525538" cy="1267994"/>
                  <a:chOff x="5558719" y="1276689"/>
                  <a:chExt cx="2525538" cy="1267994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5656600" y="1295401"/>
                    <a:ext cx="2290814" cy="841666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5642364" y="1683335"/>
                    <a:ext cx="2305050" cy="831265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628569" y="2106554"/>
                    <a:ext cx="109589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756789" y="1720830"/>
                    <a:ext cx="115252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558719" y="2175351"/>
                    <a:ext cx="4844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fS</a:t>
                    </a:r>
                    <a:endParaRPr lang="en-US" baseline="-250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591814" y="1276689"/>
                    <a:ext cx="4924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fD</a:t>
                    </a:r>
                    <a:endParaRPr lang="en-US" baseline="-25000" dirty="0"/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681467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6886228" y="17271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698008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7049779" y="172508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7125979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194785" y="1720555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7270790" y="17205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734381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7415373" y="17282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750922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7578924" y="172615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7655124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7723930" y="1721629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7799935" y="17216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561850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5690054" y="212667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578391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5853605" y="21245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5929805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5998611" y="2120053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6074616" y="21200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614764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6219199" y="21277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31305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6382750" y="21256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>
                    <a:off x="6458950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527756" y="2121127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6603761" y="212112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ight Arrow 79"/>
                  <p:cNvSpPr/>
                  <p:nvPr/>
                </p:nvSpPr>
                <p:spPr>
                  <a:xfrm rot="10800000">
                    <a:off x="6491811" y="1790700"/>
                    <a:ext cx="416657" cy="329351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25400">
                    <a:solidFill>
                      <a:srgbClr val="7030A0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7219318" y="2146174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N++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31464" y="130450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P++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431" name="Straight Arrow Connector 17430"/>
              <p:cNvCxnSpPr/>
              <p:nvPr/>
            </p:nvCxnSpPr>
            <p:spPr>
              <a:xfrm>
                <a:off x="2788967" y="3731767"/>
                <a:ext cx="2005045" cy="940943"/>
              </a:xfrm>
              <a:prstGeom prst="straightConnector1">
                <a:avLst/>
              </a:prstGeom>
              <a:ln w="47625"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147"/>
            <p:cNvSpPr/>
            <p:nvPr/>
          </p:nvSpPr>
          <p:spPr>
            <a:xfrm>
              <a:off x="341511" y="2739080"/>
              <a:ext cx="2388695" cy="1528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9" y="2540840"/>
            <a:ext cx="3434032" cy="16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656668" y="5055440"/>
            <a:ext cx="2316956" cy="7357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82" name="Straight Connector 81"/>
          <p:cNvCxnSpPr>
            <a:stCxn id="81" idx="0"/>
            <a:endCxn id="81" idx="2"/>
          </p:cNvCxnSpPr>
          <p:nvPr/>
        </p:nvCxnSpPr>
        <p:spPr>
          <a:xfrm>
            <a:off x="1815146" y="5055440"/>
            <a:ext cx="0" cy="73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47927" y="52386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204656" y="523865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85" name="Straight Connector 84"/>
          <p:cNvCxnSpPr>
            <a:endCxn id="81" idx="1"/>
          </p:cNvCxnSpPr>
          <p:nvPr/>
        </p:nvCxnSpPr>
        <p:spPr>
          <a:xfrm flipH="1">
            <a:off x="656668" y="3345766"/>
            <a:ext cx="892420" cy="2077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81" idx="3"/>
          </p:cNvCxnSpPr>
          <p:nvPr/>
        </p:nvCxnSpPr>
        <p:spPr>
          <a:xfrm>
            <a:off x="1763359" y="3345766"/>
            <a:ext cx="1210265" cy="2077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56668" y="4674440"/>
            <a:ext cx="1136460" cy="228600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759224" y="5919482"/>
            <a:ext cx="1214400" cy="228600"/>
          </a:xfrm>
          <a:prstGeom prst="rect">
            <a:avLst/>
          </a:prstGeom>
          <a:solidFill>
            <a:srgbClr val="00B0F0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1217204" y="4364700"/>
            <a:ext cx="13175" cy="298966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2394379" y="6153507"/>
            <a:ext cx="2174" cy="22860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05974" y="41128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540274" y="623171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G2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647983" y="5943600"/>
            <a:ext cx="11451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809478" y="4903040"/>
            <a:ext cx="11641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002597" y="447655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nm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77972" y="596884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nm</a:t>
            </a:r>
            <a:endParaRPr lang="en-US" dirty="0"/>
          </a:p>
        </p:txBody>
      </p:sp>
      <p:sp>
        <p:nvSpPr>
          <p:cNvPr id="97" name="Content Placeholder 14"/>
          <p:cNvSpPr txBox="1">
            <a:spLocks/>
          </p:cNvSpPr>
          <p:nvPr/>
        </p:nvSpPr>
        <p:spPr>
          <a:xfrm>
            <a:off x="3962400" y="3610228"/>
            <a:ext cx="4953000" cy="11785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ko-KR" kern="0" dirty="0" smtClean="0"/>
              <a:t>Open questions</a:t>
            </a:r>
          </a:p>
          <a:p>
            <a:pPr lvl="1"/>
            <a:r>
              <a:rPr lang="en-US" altLang="ko-KR" kern="0" dirty="0" smtClean="0"/>
              <a:t>Can quantum transport model capture Id-</a:t>
            </a:r>
            <a:r>
              <a:rPr lang="en-US" altLang="ko-KR" kern="0" dirty="0" err="1" smtClean="0"/>
              <a:t>Vd</a:t>
            </a:r>
            <a:r>
              <a:rPr lang="en-US" altLang="ko-KR" kern="0" dirty="0" smtClean="0"/>
              <a:t> quantitatively?</a:t>
            </a:r>
          </a:p>
        </p:txBody>
      </p:sp>
    </p:spTree>
    <p:extLst>
      <p:ext uri="{BB962C8B-B14F-4D97-AF65-F5344CB8AC3E}">
        <p14:creationId xmlns:p14="http://schemas.microsoft.com/office/powerpoint/2010/main" val="2240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03" y="1293743"/>
            <a:ext cx="2038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Graphene</a:t>
            </a:r>
            <a:r>
              <a:rPr lang="en-US" dirty="0"/>
              <a:t> Modeling (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p/d </a:t>
            </a:r>
            <a:r>
              <a:rPr lang="en-US" dirty="0"/>
              <a:t>tight binding)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566F0-12D7-4001-A06B-1959C29EFF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4494" y="3219450"/>
            <a:ext cx="3886200" cy="2819400"/>
          </a:xfrm>
          <a:prstGeom prst="rect">
            <a:avLst/>
          </a:prstGeom>
        </p:spPr>
        <p:txBody>
          <a:bodyPr/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 smtClean="0">
                <a:ea typeface="ＭＳ Ｐゴシック" pitchFamily="34" charset="-128"/>
              </a:rPr>
              <a:t>p/d </a:t>
            </a:r>
          </a:p>
          <a:p>
            <a:pPr lvl="1"/>
            <a:r>
              <a:rPr lang="en-US" altLang="en-US" kern="0" dirty="0" smtClean="0">
                <a:ea typeface="ＭＳ Ｐゴシック" pitchFamily="34" charset="-128"/>
              </a:rPr>
              <a:t>Better match with DFT than simple </a:t>
            </a:r>
            <a:r>
              <a:rPr lang="en-US" altLang="en-US" kern="0" dirty="0" err="1" smtClean="0">
                <a:ea typeface="ＭＳ Ｐゴシック" pitchFamily="34" charset="-128"/>
              </a:rPr>
              <a:t>p</a:t>
            </a:r>
            <a:r>
              <a:rPr lang="en-US" altLang="en-US" kern="0" baseline="-25000" dirty="0" err="1" smtClean="0">
                <a:ea typeface="ＭＳ Ｐゴシック" pitchFamily="34" charset="-128"/>
              </a:rPr>
              <a:t>z</a:t>
            </a:r>
            <a:r>
              <a:rPr lang="en-US" altLang="en-US" kern="0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altLang="en-US" kern="0" dirty="0" smtClean="0">
                <a:ea typeface="ＭＳ Ｐゴシック" pitchFamily="34" charset="-128"/>
              </a:rPr>
              <a:t>Explicit treatment of hydrogen atoms</a:t>
            </a:r>
          </a:p>
          <a:p>
            <a:endParaRPr lang="en-US" altLang="en-US" kern="0" dirty="0" smtClean="0">
              <a:ea typeface="ＭＳ Ｐゴシック" pitchFamily="34" charset="-128"/>
            </a:endParaRPr>
          </a:p>
          <a:p>
            <a:endParaRPr lang="en-US" altLang="en-US" kern="0" dirty="0" smtClean="0">
              <a:ea typeface="ＭＳ Ｐゴシック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543050"/>
            <a:ext cx="424815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54763" y="1162050"/>
            <a:ext cx="12842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Bandgap</a:t>
            </a:r>
          </a:p>
        </p:txBody>
      </p:sp>
      <p:sp>
        <p:nvSpPr>
          <p:cNvPr id="10" name="Left Brace 9"/>
          <p:cNvSpPr/>
          <p:nvPr/>
        </p:nvSpPr>
        <p:spPr>
          <a:xfrm>
            <a:off x="1547803" y="1362075"/>
            <a:ext cx="152400" cy="1219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6069" y="1815584"/>
            <a:ext cx="1293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/>
              <a:t>m=3n+1=7</a:t>
            </a:r>
            <a:endParaRPr lang="en-US" altLang="en-US" dirty="0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700203" y="1362075"/>
            <a:ext cx="1905000" cy="1219200"/>
            <a:chOff x="685800" y="1676400"/>
            <a:chExt cx="1905000" cy="121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62000" y="1676400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5800" y="1905000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800" y="2057400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85800" y="2286000"/>
              <a:ext cx="17526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5800" y="2438400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5800" y="2667000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" y="2895600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6583363" y="2381250"/>
            <a:ext cx="9144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35763" y="2990850"/>
            <a:ext cx="762000" cy="685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83363" y="4286250"/>
            <a:ext cx="1066800" cy="609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659563" y="4362450"/>
            <a:ext cx="1219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4163" y="4133850"/>
            <a:ext cx="12954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040563" y="3524250"/>
            <a:ext cx="1295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45163" y="3067050"/>
            <a:ext cx="1371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421563" y="2609850"/>
            <a:ext cx="1371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02363" y="1847850"/>
            <a:ext cx="12954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3776653" y="5854184"/>
            <a:ext cx="5156220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/>
              <a:t>T. Boykin</a:t>
            </a:r>
            <a:r>
              <a:rPr lang="en-US" altLang="en-US" dirty="0"/>
              <a:t>, </a:t>
            </a:r>
            <a:r>
              <a:rPr lang="en-US" altLang="en-US" dirty="0" smtClean="0"/>
              <a:t>M. </a:t>
            </a:r>
            <a:r>
              <a:rPr lang="en-US" altLang="en-US" dirty="0" err="1" smtClean="0"/>
              <a:t>Luisier</a:t>
            </a:r>
            <a:r>
              <a:rPr lang="en-US" altLang="en-US" dirty="0" smtClean="0"/>
              <a:t>, G. Klimeck, et </a:t>
            </a:r>
            <a:r>
              <a:rPr lang="en-US" altLang="en-US" dirty="0"/>
              <a:t>al., JAP2011</a:t>
            </a:r>
          </a:p>
        </p:txBody>
      </p:sp>
    </p:spTree>
    <p:extLst>
      <p:ext uri="{BB962C8B-B14F-4D97-AF65-F5344CB8AC3E}">
        <p14:creationId xmlns:p14="http://schemas.microsoft.com/office/powerpoint/2010/main" val="2247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8763000" cy="5486400"/>
          </a:xfrm>
        </p:spPr>
        <p:txBody>
          <a:bodyPr/>
          <a:lstStyle/>
          <a:p>
            <a:r>
              <a:rPr lang="en-US" dirty="0" smtClean="0"/>
              <a:t>Scattering theory is needed for quantitative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4249" y="1524000"/>
            <a:ext cx="4070345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11" charset="-128"/>
              </a:rPr>
              <a:t>Ballistic simulation→ scattering theory</a:t>
            </a:r>
            <a:endParaRPr lang="en-US" dirty="0">
              <a:ea typeface="ＭＳ Ｐゴシック" pitchFamily="-111" charset="-128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900488" y="1881186"/>
            <a:ext cx="4471987" cy="1335677"/>
            <a:chOff x="3888584" y="2256790"/>
            <a:chExt cx="4471987" cy="133504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3522718"/>
                </p:ext>
              </p:extLst>
            </p:nvPr>
          </p:nvGraphicFramePr>
          <p:xfrm>
            <a:off x="3888584" y="2256790"/>
            <a:ext cx="4471987" cy="1107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9" name="Equation" r:id="rId4" imgW="1739880" imgH="431640" progId="Equation.3">
                    <p:embed/>
                  </p:oleObj>
                </mc:Choice>
                <mc:Fallback>
                  <p:oleObj name="Equation" r:id="rId4" imgW="17398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584" y="2256790"/>
                          <a:ext cx="4471987" cy="1107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5607503" y="3222506"/>
              <a:ext cx="7024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dirty="0"/>
                <a:t>1 </a:t>
              </a:r>
              <a:r>
                <a:rPr lang="el-GR" altLang="en-US" dirty="0"/>
                <a:t>μ</a:t>
              </a:r>
              <a:r>
                <a:rPr lang="en-US" altLang="en-US" dirty="0"/>
                <a:t>m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5500392" y="3130573"/>
              <a:ext cx="228600" cy="761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88665"/>
            <a:ext cx="3908895" cy="3627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114800" y="2876094"/>
            <a:ext cx="707758" cy="2457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20973"/>
              </p:ext>
            </p:extLst>
          </p:nvPr>
        </p:nvGraphicFramePr>
        <p:xfrm>
          <a:off x="457200" y="1491415"/>
          <a:ext cx="30530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Ballistic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83723"/>
              </p:ext>
            </p:extLst>
          </p:nvPr>
        </p:nvGraphicFramePr>
        <p:xfrm>
          <a:off x="5534025" y="4135438"/>
          <a:ext cx="25701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0" name="Equation" r:id="rId7" imgW="990360" imgH="469800" progId="Equation.3">
                  <p:embed/>
                </p:oleObj>
              </mc:Choice>
              <mc:Fallback>
                <p:oleObj name="Equation" r:id="rId7" imgW="9903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4025" y="4135438"/>
                        <a:ext cx="257016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98517"/>
              </p:ext>
            </p:extLst>
          </p:nvPr>
        </p:nvGraphicFramePr>
        <p:xfrm>
          <a:off x="2955383" y="4361040"/>
          <a:ext cx="20970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Equation" r:id="rId9" imgW="1206360" imgH="253800" progId="Equation.3">
                  <p:embed/>
                </p:oleObj>
              </mc:Choice>
              <mc:Fallback>
                <p:oleObj name="Equation" r:id="rId9" imgW="1206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383" y="4361040"/>
                        <a:ext cx="20970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85120"/>
            <a:ext cx="3912715" cy="3630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60515" y="3352800"/>
            <a:ext cx="350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Calculate mean free path </a:t>
            </a:r>
            <a:r>
              <a:rPr lang="el-GR" b="1" i="1" dirty="0" smtClean="0">
                <a:solidFill>
                  <a:srgbClr val="FF0000"/>
                </a:solidFill>
              </a:rPr>
              <a:t>λ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from experiment by fitting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537539"/>
            <a:ext cx="385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S. Kim, </a:t>
            </a:r>
            <a:r>
              <a:rPr lang="en-US" sz="1600" b="1" dirty="0" err="1" smtClean="0"/>
              <a:t>W.Hwang</a:t>
            </a:r>
            <a:r>
              <a:rPr lang="en-US" sz="1600" b="1" dirty="0" smtClean="0"/>
              <a:t>, et al. (unpublished)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32995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LSQ fit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84594" y="221111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=0.3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466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13" grpId="0"/>
      <p:bldP spid="14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639"/>
            <a:ext cx="3485733" cy="3063359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42" y="988231"/>
            <a:ext cx="5702250" cy="56128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Transport Simulation </a:t>
            </a:r>
            <a:r>
              <a:rPr lang="en-US" dirty="0" err="1" smtClean="0"/>
              <a:t>vs</a:t>
            </a:r>
            <a:r>
              <a:rPr lang="en-US" dirty="0" smtClean="0"/>
              <a:t> Experiment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2300" y="864138"/>
            <a:ext cx="381000" cy="44342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1211863" y="3233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6743" y="1085848"/>
            <a:ext cx="4385257" cy="1733552"/>
            <a:chOff x="295189" y="2739080"/>
            <a:chExt cx="4385257" cy="1733552"/>
          </a:xfrm>
        </p:grpSpPr>
        <p:grpSp>
          <p:nvGrpSpPr>
            <p:cNvPr id="17435" name="Group 17434"/>
            <p:cNvGrpSpPr/>
            <p:nvPr/>
          </p:nvGrpSpPr>
          <p:grpSpPr>
            <a:xfrm>
              <a:off x="295189" y="2900950"/>
              <a:ext cx="4385257" cy="1571682"/>
              <a:chOff x="349735" y="3053079"/>
              <a:chExt cx="4385257" cy="157168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49735" y="3053079"/>
                <a:ext cx="2525538" cy="1267994"/>
                <a:chOff x="5558719" y="1276689"/>
                <a:chExt cx="2525538" cy="126799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558719" y="1276689"/>
                  <a:ext cx="2525538" cy="1267994"/>
                  <a:chOff x="5558719" y="1276689"/>
                  <a:chExt cx="2525538" cy="1267994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5656600" y="1295401"/>
                    <a:ext cx="2290814" cy="841666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5642364" y="1683335"/>
                    <a:ext cx="2305050" cy="831265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628569" y="2106554"/>
                    <a:ext cx="109589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756789" y="1720830"/>
                    <a:ext cx="115252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558719" y="2175351"/>
                    <a:ext cx="4844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fS</a:t>
                    </a:r>
                    <a:endParaRPr lang="en-US" baseline="-250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591814" y="1276689"/>
                    <a:ext cx="4924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fD</a:t>
                    </a:r>
                    <a:endParaRPr lang="en-US" baseline="-25000" dirty="0"/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681467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6886228" y="17271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698008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7049779" y="172508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7125979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194785" y="1720555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7270790" y="17205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734381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7415373" y="17282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750922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7578924" y="172615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7655124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7723930" y="1721629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7799935" y="17216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561850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5690054" y="212667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578391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5853605" y="21245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5929805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5998611" y="2120053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6074616" y="21200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614764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6219199" y="21277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31305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6382750" y="21256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>
                    <a:off x="6458950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527756" y="2121127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6603761" y="212112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ight Arrow 79"/>
                  <p:cNvSpPr/>
                  <p:nvPr/>
                </p:nvSpPr>
                <p:spPr>
                  <a:xfrm rot="10800000">
                    <a:off x="6491811" y="1790700"/>
                    <a:ext cx="416657" cy="329351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25400">
                    <a:solidFill>
                      <a:srgbClr val="7030A0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7219318" y="2146174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N++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31464" y="130450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P++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431" name="Straight Arrow Connector 17430"/>
              <p:cNvCxnSpPr/>
              <p:nvPr/>
            </p:nvCxnSpPr>
            <p:spPr>
              <a:xfrm>
                <a:off x="2788967" y="3731766"/>
                <a:ext cx="1946025" cy="892995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147"/>
            <p:cNvSpPr/>
            <p:nvPr/>
          </p:nvSpPr>
          <p:spPr>
            <a:xfrm>
              <a:off x="341511" y="2739080"/>
              <a:ext cx="2388695" cy="1528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95929" y="3394529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/N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=1.1x10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2000" b="1" dirty="0" smtClean="0">
                <a:solidFill>
                  <a:srgbClr val="FF0000"/>
                </a:solidFill>
              </a:rPr>
              <a:t>/cm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6635" y="5638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59730" y="474013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04" y="5029200"/>
            <a:ext cx="54594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Arrow Connector 82"/>
          <p:cNvCxnSpPr/>
          <p:nvPr/>
        </p:nvCxnSpPr>
        <p:spPr>
          <a:xfrm flipV="1">
            <a:off x="3163842" y="5029200"/>
            <a:ext cx="2703558" cy="29711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86600" y="526230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=300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639"/>
            <a:ext cx="3485733" cy="3063359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42" y="988231"/>
            <a:ext cx="5702250" cy="5612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Transport Simulation </a:t>
            </a:r>
            <a:r>
              <a:rPr lang="en-US" dirty="0" err="1"/>
              <a:t>vs</a:t>
            </a:r>
            <a:r>
              <a:rPr lang="en-US" dirty="0"/>
              <a:t> Experiment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2300" y="864138"/>
            <a:ext cx="381000" cy="44342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1211863" y="3233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6743" y="1085848"/>
            <a:ext cx="4385257" cy="1733552"/>
            <a:chOff x="295189" y="2739080"/>
            <a:chExt cx="4385257" cy="1733552"/>
          </a:xfrm>
        </p:grpSpPr>
        <p:grpSp>
          <p:nvGrpSpPr>
            <p:cNvPr id="17435" name="Group 17434"/>
            <p:cNvGrpSpPr/>
            <p:nvPr/>
          </p:nvGrpSpPr>
          <p:grpSpPr>
            <a:xfrm>
              <a:off x="295189" y="2900950"/>
              <a:ext cx="4385257" cy="1571682"/>
              <a:chOff x="349735" y="3053079"/>
              <a:chExt cx="4385257" cy="157168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49735" y="3053079"/>
                <a:ext cx="2525538" cy="1267994"/>
                <a:chOff x="5558719" y="1276689"/>
                <a:chExt cx="2525538" cy="126799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558719" y="1276689"/>
                  <a:ext cx="2525538" cy="1267994"/>
                  <a:chOff x="5558719" y="1276689"/>
                  <a:chExt cx="2525538" cy="1267994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5656600" y="1295401"/>
                    <a:ext cx="2290814" cy="841666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5642364" y="1683335"/>
                    <a:ext cx="2305050" cy="831265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628569" y="2106554"/>
                    <a:ext cx="109589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756789" y="1720830"/>
                    <a:ext cx="115252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558719" y="2175351"/>
                    <a:ext cx="4844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fS</a:t>
                    </a:r>
                    <a:endParaRPr lang="en-US" baseline="-250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591814" y="1276689"/>
                    <a:ext cx="4924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fD</a:t>
                    </a:r>
                    <a:endParaRPr lang="en-US" baseline="-25000" dirty="0"/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681467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6886228" y="17271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698008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7049779" y="172508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7125979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194785" y="1720555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7270790" y="17205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734381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7415373" y="17282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750922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7578924" y="172615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7655124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7723930" y="1721629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7799935" y="17216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561850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5690054" y="212667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578391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5853605" y="21245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5929805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5998611" y="2120053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6074616" y="21200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614764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6219199" y="21277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31305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6382750" y="21256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>
                    <a:off x="6458950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527756" y="2121127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6603761" y="212112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ight Arrow 79"/>
                  <p:cNvSpPr/>
                  <p:nvPr/>
                </p:nvSpPr>
                <p:spPr>
                  <a:xfrm rot="10800000">
                    <a:off x="6491811" y="1790700"/>
                    <a:ext cx="416657" cy="329351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25400">
                    <a:solidFill>
                      <a:srgbClr val="7030A0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7219318" y="2146174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N++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31464" y="130450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P++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431" name="Straight Arrow Connector 17430"/>
              <p:cNvCxnSpPr/>
              <p:nvPr/>
            </p:nvCxnSpPr>
            <p:spPr>
              <a:xfrm>
                <a:off x="2788967" y="3731766"/>
                <a:ext cx="1946025" cy="892995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147"/>
            <p:cNvSpPr/>
            <p:nvPr/>
          </p:nvSpPr>
          <p:spPr>
            <a:xfrm>
              <a:off x="341511" y="2739080"/>
              <a:ext cx="2388695" cy="1528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>
            <a:off x="3162300" y="4038600"/>
            <a:ext cx="21717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5929" y="3394529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/N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=2.2x10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2000" b="1" dirty="0" smtClean="0">
                <a:solidFill>
                  <a:srgbClr val="FF0000"/>
                </a:solidFill>
              </a:rPr>
              <a:t>/cm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6635" y="5638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59730" y="437757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04" y="5029200"/>
            <a:ext cx="54594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086600" y="526230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=300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639"/>
            <a:ext cx="3485733" cy="306336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42" y="988231"/>
            <a:ext cx="5702250" cy="5612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Transport Simulation </a:t>
            </a:r>
            <a:r>
              <a:rPr lang="en-US" dirty="0" err="1"/>
              <a:t>vs</a:t>
            </a:r>
            <a:r>
              <a:rPr lang="en-US" dirty="0"/>
              <a:t> Experiment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2300" y="864138"/>
            <a:ext cx="381000" cy="44342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1211863" y="3233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6743" y="1085848"/>
            <a:ext cx="4459012" cy="1657352"/>
            <a:chOff x="295189" y="2739080"/>
            <a:chExt cx="4459012" cy="1657352"/>
          </a:xfrm>
        </p:grpSpPr>
        <p:grpSp>
          <p:nvGrpSpPr>
            <p:cNvPr id="17435" name="Group 17434"/>
            <p:cNvGrpSpPr/>
            <p:nvPr/>
          </p:nvGrpSpPr>
          <p:grpSpPr>
            <a:xfrm>
              <a:off x="295189" y="2900950"/>
              <a:ext cx="4459012" cy="1495482"/>
              <a:chOff x="349735" y="3053079"/>
              <a:chExt cx="4459012" cy="149548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49735" y="3053079"/>
                <a:ext cx="2525538" cy="1267994"/>
                <a:chOff x="5558719" y="1276689"/>
                <a:chExt cx="2525538" cy="126799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558719" y="1276689"/>
                  <a:ext cx="2525538" cy="1267994"/>
                  <a:chOff x="5558719" y="1276689"/>
                  <a:chExt cx="2525538" cy="1267994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5656600" y="1295401"/>
                    <a:ext cx="2290814" cy="841666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5642364" y="1683335"/>
                    <a:ext cx="2305050" cy="831265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628569" y="2106554"/>
                    <a:ext cx="109589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756789" y="1720830"/>
                    <a:ext cx="115252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558719" y="2175351"/>
                    <a:ext cx="4844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fS</a:t>
                    </a:r>
                    <a:endParaRPr lang="en-US" baseline="-250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591814" y="1276689"/>
                    <a:ext cx="4924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fD</a:t>
                    </a:r>
                    <a:endParaRPr lang="en-US" baseline="-25000" dirty="0"/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681467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6886228" y="17271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698008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7049779" y="172508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7125979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194785" y="1720555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7270790" y="17205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734381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7415373" y="17282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750922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7578924" y="172615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7655124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7723930" y="1721629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7799935" y="17216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561850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5690054" y="212667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578391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5853605" y="21245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5929805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5998611" y="2120053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6074616" y="21200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614764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6219199" y="21277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31305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6382750" y="21256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>
                    <a:off x="6458950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527756" y="2121127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6603761" y="212112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ight Arrow 79"/>
                  <p:cNvSpPr/>
                  <p:nvPr/>
                </p:nvSpPr>
                <p:spPr>
                  <a:xfrm rot="10800000">
                    <a:off x="6491811" y="1790700"/>
                    <a:ext cx="416657" cy="329351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25400">
                    <a:solidFill>
                      <a:srgbClr val="7030A0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7219318" y="2146174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N++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31464" y="130450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P++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431" name="Straight Arrow Connector 17430"/>
              <p:cNvCxnSpPr>
                <a:stCxn id="148" idx="3"/>
              </p:cNvCxnSpPr>
              <p:nvPr/>
            </p:nvCxnSpPr>
            <p:spPr>
              <a:xfrm>
                <a:off x="2784752" y="3655269"/>
                <a:ext cx="2023995" cy="893292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147"/>
            <p:cNvSpPr/>
            <p:nvPr/>
          </p:nvSpPr>
          <p:spPr>
            <a:xfrm>
              <a:off x="341511" y="2739080"/>
              <a:ext cx="2388695" cy="1528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flipV="1">
            <a:off x="3162300" y="3581400"/>
            <a:ext cx="17145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95929" y="3394529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/N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=4.4x10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2000" b="1" dirty="0" smtClean="0">
                <a:solidFill>
                  <a:srgbClr val="FF0000"/>
                </a:solidFill>
              </a:rPr>
              <a:t>/cm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6635" y="5638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21760" y="41148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04" y="5029200"/>
            <a:ext cx="54594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7086600" y="526230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=300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562600"/>
            <a:ext cx="8915400" cy="457200"/>
          </a:xfrm>
        </p:spPr>
        <p:txBody>
          <a:bodyPr/>
          <a:lstStyle/>
          <a:p>
            <a:r>
              <a:rPr lang="en-US" dirty="0"/>
              <a:t>Transistor is </a:t>
            </a:r>
            <a:r>
              <a:rPr lang="en-US" dirty="0" smtClean="0"/>
              <a:t>driving </a:t>
            </a:r>
            <a:r>
              <a:rPr lang="en-US" dirty="0"/>
              <a:t>the </a:t>
            </a:r>
            <a:r>
              <a:rPr lang="en-US" dirty="0" smtClean="0"/>
              <a:t>size and </a:t>
            </a:r>
            <a:r>
              <a:rPr lang="en-US" dirty="0"/>
              <a:t>power scaling of electronic devices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10848" y="6474359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4702" y="3854825"/>
            <a:ext cx="2162772" cy="523220"/>
          </a:xfrm>
          <a:prstGeom prst="rect">
            <a:avLst/>
          </a:prstGeom>
          <a:solidFill>
            <a:srgbClr val="B6DF89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Size Scaling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834650" y="4516773"/>
            <a:ext cx="2483372" cy="523220"/>
          </a:xfrm>
          <a:prstGeom prst="rect">
            <a:avLst/>
          </a:prstGeom>
          <a:solidFill>
            <a:srgbClr val="B6DF89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Power Scaling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54092" y="5039993"/>
            <a:ext cx="30444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Voltage scaling 240V→1.6V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72133" y="3490225"/>
            <a:ext cx="26084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scaling ~cm→~nm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33510" y="937309"/>
            <a:ext cx="1878712" cy="2585039"/>
            <a:chOff x="3976735" y="927785"/>
            <a:chExt cx="1878712" cy="2585039"/>
          </a:xfrm>
        </p:grpSpPr>
        <p:sp>
          <p:nvSpPr>
            <p:cNvPr id="2" name="TextBox 1"/>
            <p:cNvSpPr txBox="1"/>
            <p:nvPr/>
          </p:nvSpPr>
          <p:spPr>
            <a:xfrm>
              <a:off x="4315358" y="2958826"/>
              <a:ext cx="1176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Transistor</a:t>
              </a:r>
              <a:endParaRPr lang="en-US" sz="1600" b="1" dirty="0"/>
            </a:p>
          </p:txBody>
        </p:sp>
        <p:pic>
          <p:nvPicPr>
            <p:cNvPr id="8602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6735" y="927785"/>
              <a:ext cx="1878712" cy="20310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083311" y="3297380"/>
              <a:ext cx="173477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 smtClean="0"/>
                <a:t>www.goldstardsimulations.com</a:t>
              </a:r>
              <a:endParaRPr lang="en-US" sz="800" b="1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4" y="946834"/>
            <a:ext cx="2522345" cy="25223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981200" y="946834"/>
            <a:ext cx="1452310" cy="996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1943305"/>
            <a:ext cx="1452310" cy="1025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42" y="7621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4400" y="845924"/>
            <a:ext cx="4336735" cy="2291703"/>
            <a:chOff x="4724400" y="854501"/>
            <a:chExt cx="4336735" cy="2291703"/>
          </a:xfrm>
        </p:grpSpPr>
        <p:grpSp>
          <p:nvGrpSpPr>
            <p:cNvPr id="10" name="Group 9"/>
            <p:cNvGrpSpPr/>
            <p:nvPr/>
          </p:nvGrpSpPr>
          <p:grpSpPr>
            <a:xfrm>
              <a:off x="4724400" y="967615"/>
              <a:ext cx="3440468" cy="2178589"/>
              <a:chOff x="5137526" y="1020550"/>
              <a:chExt cx="3440468" cy="2178589"/>
            </a:xfrm>
          </p:grpSpPr>
          <p:pic>
            <p:nvPicPr>
              <p:cNvPr id="86022" name="Picture 6" descr="Vacuum tub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526" y="1020550"/>
                <a:ext cx="3440468" cy="18455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31362" y="2860585"/>
                <a:ext cx="240362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Vacuum </a:t>
                </a:r>
                <a:r>
                  <a:rPr lang="en-US" sz="1600" b="1" dirty="0" smtClean="0"/>
                  <a:t>tube (</a:t>
                </a:r>
                <a:r>
                  <a:rPr lang="en-US" sz="1600" b="1" dirty="0" err="1" smtClean="0"/>
                  <a:t>Eniac</a:t>
                </a:r>
                <a:r>
                  <a:rPr lang="en-US" sz="1600" b="1" dirty="0" smtClean="0"/>
                  <a:t>)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934200" y="2558384"/>
                <a:ext cx="152317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>
                    <a:hlinkClick r:id="rId5"/>
                  </a:rPr>
                  <a:t>computermuseum.li</a:t>
                </a:r>
                <a:endParaRPr lang="en-US" sz="1100" b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8305800" y="854501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1946</a:t>
              </a:r>
              <a:endParaRPr lang="en-US" sz="2000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6805"/>
            <a:ext cx="1829928" cy="149688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41" y="3485869"/>
            <a:ext cx="23241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3" y="5033539"/>
            <a:ext cx="2000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7735" y="4863686"/>
            <a:ext cx="19607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www.nokiainnovation.com</a:t>
            </a:r>
            <a:endParaRPr lang="en-U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21407" y="4732882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intel.com</a:t>
            </a:r>
            <a:endParaRPr lang="en-US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6343554"/>
            <a:ext cx="149912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microsoftstore.com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5399" y="84733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3834" y="1339334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intel.com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661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0.00324 L -0.22083 0.0032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23" grpId="0" animBg="1"/>
      <p:bldP spid="9" grpId="0" animBg="1"/>
      <p:bldP spid="29" grpId="0" animBg="1"/>
      <p:bldP spid="22" grpId="0"/>
      <p:bldP spid="32" grpId="0"/>
      <p:bldP spid="33" grpId="0"/>
      <p:bldP spid="34" grpId="0" animBg="1"/>
      <p:bldP spid="11" grpId="0"/>
      <p:bldP spid="11" grpId="2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639"/>
            <a:ext cx="3485733" cy="306336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42" y="988231"/>
            <a:ext cx="5702250" cy="5612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Transport Simulation </a:t>
            </a:r>
            <a:r>
              <a:rPr lang="en-US" dirty="0" err="1"/>
              <a:t>vs</a:t>
            </a:r>
            <a:r>
              <a:rPr lang="en-US" dirty="0"/>
              <a:t> Experiment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2300" y="864138"/>
            <a:ext cx="381000" cy="44342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1211863" y="3233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6743" y="1085848"/>
            <a:ext cx="4461457" cy="1733552"/>
            <a:chOff x="295189" y="2739080"/>
            <a:chExt cx="4461457" cy="1733552"/>
          </a:xfrm>
        </p:grpSpPr>
        <p:grpSp>
          <p:nvGrpSpPr>
            <p:cNvPr id="17435" name="Group 17434"/>
            <p:cNvGrpSpPr/>
            <p:nvPr/>
          </p:nvGrpSpPr>
          <p:grpSpPr>
            <a:xfrm>
              <a:off x="295189" y="2900950"/>
              <a:ext cx="4461457" cy="1571682"/>
              <a:chOff x="349735" y="3053079"/>
              <a:chExt cx="4461457" cy="157168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49735" y="3053079"/>
                <a:ext cx="2525538" cy="1267994"/>
                <a:chOff x="5558719" y="1276689"/>
                <a:chExt cx="2525538" cy="126799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558719" y="1276689"/>
                  <a:ext cx="2525538" cy="1267994"/>
                  <a:chOff x="5558719" y="1276689"/>
                  <a:chExt cx="2525538" cy="1267994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5656600" y="1295401"/>
                    <a:ext cx="2290814" cy="841666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5642364" y="1683335"/>
                    <a:ext cx="2305050" cy="831265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628569" y="2106554"/>
                    <a:ext cx="109589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756789" y="1720830"/>
                    <a:ext cx="115252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558719" y="2175351"/>
                    <a:ext cx="4844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fS</a:t>
                    </a:r>
                    <a:endParaRPr lang="en-US" baseline="-250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591814" y="1276689"/>
                    <a:ext cx="4924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fD</a:t>
                    </a:r>
                    <a:endParaRPr lang="en-US" baseline="-25000" dirty="0"/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681467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6886228" y="17271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698008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7049779" y="172508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7125979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194785" y="1720555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7270790" y="17205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734381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7415373" y="17282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750922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7578924" y="172615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7655124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7723930" y="1721629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7799935" y="17216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561850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5690054" y="212667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578391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5853605" y="21245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5929805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5998611" y="2120053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6074616" y="21200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614764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6219199" y="21277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31305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6382750" y="21256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>
                    <a:off x="6458950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527756" y="2121127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6603761" y="212112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ight Arrow 79"/>
                  <p:cNvSpPr/>
                  <p:nvPr/>
                </p:nvSpPr>
                <p:spPr>
                  <a:xfrm rot="10800000">
                    <a:off x="6491811" y="1790700"/>
                    <a:ext cx="416657" cy="329351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25400">
                    <a:solidFill>
                      <a:srgbClr val="7030A0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7219318" y="2146174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N++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31464" y="130450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P++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431" name="Straight Arrow Connector 17430"/>
              <p:cNvCxnSpPr/>
              <p:nvPr/>
            </p:nvCxnSpPr>
            <p:spPr>
              <a:xfrm>
                <a:off x="2788967" y="3731766"/>
                <a:ext cx="2022225" cy="892995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147"/>
            <p:cNvSpPr/>
            <p:nvPr/>
          </p:nvSpPr>
          <p:spPr>
            <a:xfrm>
              <a:off x="341511" y="2739080"/>
              <a:ext cx="2388695" cy="1528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3108960" y="3033656"/>
            <a:ext cx="1607279" cy="1818043"/>
          </a:xfrm>
          <a:custGeom>
            <a:avLst/>
            <a:gdLst>
              <a:gd name="connsiteX0" fmla="*/ 0 w 1607279"/>
              <a:gd name="connsiteY0" fmla="*/ 1818043 h 1818043"/>
              <a:gd name="connsiteX1" fmla="*/ 1473798 w 1607279"/>
              <a:gd name="connsiteY1" fmla="*/ 720763 h 1818043"/>
              <a:gd name="connsiteX2" fmla="*/ 1538344 w 1607279"/>
              <a:gd name="connsiteY2" fmla="*/ 0 h 18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279" h="1818043">
                <a:moveTo>
                  <a:pt x="0" y="1818043"/>
                </a:moveTo>
                <a:cubicBezTo>
                  <a:pt x="608703" y="1420906"/>
                  <a:pt x="1217407" y="1023770"/>
                  <a:pt x="1473798" y="720763"/>
                </a:cubicBezTo>
                <a:cubicBezTo>
                  <a:pt x="1730189" y="417756"/>
                  <a:pt x="1538344" y="0"/>
                  <a:pt x="1538344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arrow"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95929" y="3394529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/N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=5.5x10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2000" b="1" dirty="0" smtClean="0">
                <a:solidFill>
                  <a:srgbClr val="FF0000"/>
                </a:solidFill>
              </a:rPr>
              <a:t>/cm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6635" y="5638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44361" y="41148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fD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4572000"/>
            <a:ext cx="47115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Experimental data is quantitatively captured.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04" y="5029200"/>
            <a:ext cx="545946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7086600" y="526230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=300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Nanoribbon</a:t>
            </a:r>
            <a:r>
              <a:rPr lang="en-US" dirty="0" smtClean="0"/>
              <a:t> Tunneling Transistor</a:t>
            </a:r>
            <a:endParaRPr lang="en-US" dirty="0"/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>
            <a:off x="304800" y="5410200"/>
            <a:ext cx="8534400" cy="990600"/>
          </a:xfrm>
        </p:spPr>
        <p:txBody>
          <a:bodyPr/>
          <a:lstStyle/>
          <a:p>
            <a:r>
              <a:rPr lang="en-US" dirty="0" smtClean="0"/>
              <a:t>p-</a:t>
            </a:r>
            <a:r>
              <a:rPr lang="en-US" dirty="0" err="1" smtClean="0"/>
              <a:t>i</a:t>
            </a:r>
            <a:r>
              <a:rPr lang="en-US" dirty="0" smtClean="0"/>
              <a:t>-n structure with </a:t>
            </a:r>
            <a:r>
              <a:rPr lang="en-US" dirty="0" smtClean="0">
                <a:solidFill>
                  <a:srgbClr val="FF0000"/>
                </a:solidFill>
              </a:rPr>
              <a:t>varying doping concentrations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Varying width </a:t>
            </a:r>
            <a:r>
              <a:rPr lang="en-US" dirty="0" smtClean="0"/>
              <a:t>from source to drain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9088"/>
            <a:ext cx="7160650" cy="4100441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28593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 30 nm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12971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EOT= 1nm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3346" y="2133600"/>
            <a:ext cx="130580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0.3 V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05200" y="1295400"/>
            <a:ext cx="0" cy="3693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1950" y="4892278"/>
            <a:ext cx="893545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Electrostatic doping </a:t>
            </a:r>
            <a:r>
              <a:rPr lang="en-US" sz="2400" dirty="0"/>
              <a:t>o</a:t>
            </a:r>
            <a:r>
              <a:rPr lang="en-US" sz="2400" dirty="0" smtClean="0"/>
              <a:t>pens a door way to easy band-engineering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1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GNRTFETs</a:t>
            </a:r>
            <a:endParaRPr lang="en-US" dirty="0"/>
          </a:p>
        </p:txBody>
      </p:sp>
      <p:sp>
        <p:nvSpPr>
          <p:cNvPr id="33" name="Text Placeholder 1"/>
          <p:cNvSpPr txBox="1">
            <a:spLocks/>
          </p:cNvSpPr>
          <p:nvPr/>
        </p:nvSpPr>
        <p:spPr bwMode="auto">
          <a:xfrm>
            <a:off x="549504" y="837896"/>
            <a:ext cx="8442096" cy="3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1" kern="0" dirty="0" smtClean="0">
                <a:cs typeface="Times New Roman" panose="02020603050405020304" pitchFamily="18" charset="0"/>
              </a:rPr>
              <a:t>Band-engineering for low OFF-current and high ON-current</a:t>
            </a:r>
          </a:p>
        </p:txBody>
      </p:sp>
      <p:sp>
        <p:nvSpPr>
          <p:cNvPr id="49" name="Text Placeholder 1"/>
          <p:cNvSpPr txBox="1">
            <a:spLocks/>
          </p:cNvSpPr>
          <p:nvPr/>
        </p:nvSpPr>
        <p:spPr bwMode="auto">
          <a:xfrm>
            <a:off x="1000908" y="1257230"/>
            <a:ext cx="8143091" cy="2857570"/>
          </a:xfrm>
          <a:prstGeom prst="rect">
            <a:avLst/>
          </a:prstGeom>
          <a:solidFill>
            <a:srgbClr val="D6ED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dirty="0"/>
              <a:t>2008, Q. Zhang, A. </a:t>
            </a:r>
            <a:r>
              <a:rPr lang="en-US" dirty="0" err="1"/>
              <a:t>Seabaugh</a:t>
            </a:r>
            <a:r>
              <a:rPr lang="en-US" dirty="0"/>
              <a:t>, et al., IEDL (WKB</a:t>
            </a:r>
            <a:r>
              <a:rPr lang="en-US" dirty="0" smtClean="0"/>
              <a:t>): </a:t>
            </a:r>
            <a:r>
              <a:rPr lang="en-US" dirty="0" smtClean="0">
                <a:solidFill>
                  <a:srgbClr val="FF0000"/>
                </a:solidFill>
              </a:rPr>
              <a:t>SS&lt;60 mV/</a:t>
            </a:r>
            <a:r>
              <a:rPr lang="en-US" dirty="0" err="1" smtClean="0">
                <a:solidFill>
                  <a:srgbClr val="FF0000"/>
                </a:solidFill>
              </a:rPr>
              <a:t>dec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2009, P. Zhao, J. </a:t>
            </a:r>
            <a:r>
              <a:rPr lang="en-US" dirty="0" err="1"/>
              <a:t>Guo</a:t>
            </a:r>
            <a:r>
              <a:rPr lang="en-US" dirty="0"/>
              <a:t>, et al., </a:t>
            </a:r>
            <a:r>
              <a:rPr lang="en-US" dirty="0" err="1"/>
              <a:t>Nano</a:t>
            </a:r>
            <a:r>
              <a:rPr lang="en-US" dirty="0"/>
              <a:t> Letters. (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dirty="0"/>
              <a:t> TB</a:t>
            </a:r>
            <a:r>
              <a:rPr lang="en-US" dirty="0" smtClean="0"/>
              <a:t>): </a:t>
            </a:r>
            <a:r>
              <a:rPr lang="en-US" u="sng" dirty="0" err="1" smtClean="0">
                <a:solidFill>
                  <a:srgbClr val="FF0000"/>
                </a:solidFill>
              </a:rPr>
              <a:t>assymetric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doping</a:t>
            </a:r>
            <a:r>
              <a:rPr lang="en-US" dirty="0" smtClean="0">
                <a:solidFill>
                  <a:srgbClr val="FF0000"/>
                </a:solidFill>
              </a:rPr>
              <a:t> effects - reduction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ambipolar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characteristics</a:t>
            </a:r>
          </a:p>
          <a:p>
            <a:pPr lvl="1"/>
            <a:r>
              <a:rPr lang="en-US" dirty="0" smtClean="0"/>
              <a:t>2010</a:t>
            </a:r>
            <a:r>
              <a:rPr lang="en-US" dirty="0"/>
              <a:t>, J. Chauhan, J. </a:t>
            </a:r>
            <a:r>
              <a:rPr lang="en-US" dirty="0" err="1"/>
              <a:t>Guo</a:t>
            </a:r>
            <a:r>
              <a:rPr lang="en-US" dirty="0"/>
              <a:t>, INEC. (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dirty="0"/>
              <a:t> TB</a:t>
            </a:r>
            <a:r>
              <a:rPr lang="en-US" dirty="0" smtClean="0"/>
              <a:t>): </a:t>
            </a:r>
            <a:r>
              <a:rPr lang="en-US" dirty="0" smtClean="0">
                <a:solidFill>
                  <a:srgbClr val="FF0000"/>
                </a:solidFill>
              </a:rPr>
              <a:t>underlap - reduction of </a:t>
            </a:r>
            <a:r>
              <a:rPr lang="en-US" dirty="0" err="1" smtClean="0">
                <a:solidFill>
                  <a:srgbClr val="FF0000"/>
                </a:solidFill>
              </a:rPr>
              <a:t>ambipolar</a:t>
            </a:r>
            <a:r>
              <a:rPr lang="en-US" dirty="0" smtClean="0">
                <a:solidFill>
                  <a:srgbClr val="FF0000"/>
                </a:solidFill>
              </a:rPr>
              <a:t> characteristics</a:t>
            </a:r>
          </a:p>
          <a:p>
            <a:pPr lvl="1"/>
            <a:r>
              <a:rPr lang="en-US" dirty="0" smtClean="0"/>
              <a:t>2010, P. </a:t>
            </a:r>
            <a:r>
              <a:rPr lang="en-US" dirty="0" err="1" smtClean="0"/>
              <a:t>Michetti</a:t>
            </a:r>
            <a:r>
              <a:rPr lang="en-US" dirty="0" smtClean="0"/>
              <a:t>, et al., APL (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dirty="0"/>
              <a:t>TB</a:t>
            </a:r>
            <a:r>
              <a:rPr lang="en-US" dirty="0" smtClean="0"/>
              <a:t>): </a:t>
            </a:r>
            <a:r>
              <a:rPr lang="en-US" u="sng" dirty="0" smtClean="0">
                <a:solidFill>
                  <a:srgbClr val="FF0000"/>
                </a:solidFill>
              </a:rPr>
              <a:t>thermionic</a:t>
            </a:r>
            <a:r>
              <a:rPr lang="en-US" dirty="0" smtClean="0">
                <a:solidFill>
                  <a:srgbClr val="FF0000"/>
                </a:solidFill>
              </a:rPr>
              <a:t> current/V</a:t>
            </a:r>
            <a:r>
              <a:rPr lang="en-US" baseline="-25000" dirty="0" smtClean="0">
                <a:solidFill>
                  <a:srgbClr val="FF0000"/>
                </a:solidFill>
              </a:rPr>
              <a:t>DS</a:t>
            </a:r>
            <a:r>
              <a:rPr lang="en-US" dirty="0" smtClean="0">
                <a:solidFill>
                  <a:srgbClr val="FF0000"/>
                </a:solidFill>
              </a:rPr>
              <a:t> effects</a:t>
            </a:r>
          </a:p>
          <a:p>
            <a:pPr lvl="1"/>
            <a:r>
              <a:rPr lang="en-US" dirty="0" smtClean="0"/>
              <a:t>2010, Y, </a:t>
            </a:r>
            <a:r>
              <a:rPr lang="en-US" dirty="0" err="1" smtClean="0"/>
              <a:t>Kathami</a:t>
            </a:r>
            <a:r>
              <a:rPr lang="en-US" dirty="0"/>
              <a:t> </a:t>
            </a:r>
            <a:r>
              <a:rPr lang="en-US" dirty="0" smtClean="0"/>
              <a:t>et al., DRC 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dirty="0"/>
              <a:t>TB</a:t>
            </a:r>
            <a:r>
              <a:rPr lang="en-US" dirty="0" smtClean="0"/>
              <a:t>): </a:t>
            </a:r>
            <a:r>
              <a:rPr lang="en-US" u="sng" dirty="0" err="1" smtClean="0">
                <a:solidFill>
                  <a:srgbClr val="FF0000"/>
                </a:solidFill>
              </a:rPr>
              <a:t>heterostructure</a:t>
            </a:r>
            <a:r>
              <a:rPr lang="en-US" dirty="0" smtClean="0">
                <a:solidFill>
                  <a:srgbClr val="FF0000"/>
                </a:solidFill>
              </a:rPr>
              <a:t>-varying width to increase ON-current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55" name="Text Placeholder 1"/>
          <p:cNvSpPr txBox="1">
            <a:spLocks/>
          </p:cNvSpPr>
          <p:nvPr/>
        </p:nvSpPr>
        <p:spPr bwMode="auto">
          <a:xfrm>
            <a:off x="0" y="4511405"/>
            <a:ext cx="9163050" cy="484753"/>
          </a:xfrm>
          <a:prstGeom prst="rect">
            <a:avLst/>
          </a:prstGeom>
          <a:solidFill>
            <a:srgbClr val="A7E8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/>
              <a:t>Almost all the study </a:t>
            </a:r>
            <a:r>
              <a:rPr lang="en-US" dirty="0" smtClean="0"/>
              <a:t>have </a:t>
            </a:r>
            <a:r>
              <a:rPr lang="en-US" dirty="0"/>
              <a:t>been done with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dirty="0"/>
              <a:t> TB model</a:t>
            </a:r>
            <a:r>
              <a:rPr lang="en-US" dirty="0" smtClean="0"/>
              <a:t>. What if p/d TB?</a:t>
            </a:r>
            <a:endParaRPr lang="en-US" baseline="-25000" dirty="0"/>
          </a:p>
        </p:txBody>
      </p:sp>
      <p:sp>
        <p:nvSpPr>
          <p:cNvPr id="56" name="Text Placeholder 1"/>
          <p:cNvSpPr txBox="1">
            <a:spLocks/>
          </p:cNvSpPr>
          <p:nvPr/>
        </p:nvSpPr>
        <p:spPr bwMode="auto">
          <a:xfrm>
            <a:off x="0" y="5486141"/>
            <a:ext cx="9163050" cy="789036"/>
          </a:xfrm>
          <a:prstGeom prst="rect">
            <a:avLst/>
          </a:prstGeom>
          <a:solidFill>
            <a:srgbClr val="A7E8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What are the combined effects of doping/width on thermionic/tunneling current in </a:t>
            </a:r>
            <a:r>
              <a:rPr lang="en-US" dirty="0" err="1" smtClean="0"/>
              <a:t>heterostructure</a:t>
            </a:r>
            <a:r>
              <a:rPr lang="en-US" dirty="0" smtClean="0"/>
              <a:t> GNRTFET?</a:t>
            </a:r>
            <a:endParaRPr lang="en-US" dirty="0"/>
          </a:p>
          <a:p>
            <a:endParaRPr lang="en-US" dirty="0"/>
          </a:p>
        </p:txBody>
      </p:sp>
      <p:sp>
        <p:nvSpPr>
          <p:cNvPr id="57" name="Text Placeholder 1"/>
          <p:cNvSpPr txBox="1">
            <a:spLocks/>
          </p:cNvSpPr>
          <p:nvPr/>
        </p:nvSpPr>
        <p:spPr bwMode="auto">
          <a:xfrm>
            <a:off x="0" y="4996158"/>
            <a:ext cx="9143999" cy="489983"/>
          </a:xfrm>
          <a:prstGeom prst="rect">
            <a:avLst/>
          </a:prstGeom>
          <a:solidFill>
            <a:srgbClr val="A7E8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Can GNRTFET compete </a:t>
            </a:r>
            <a:r>
              <a:rPr lang="en-US" dirty="0"/>
              <a:t>with silicon </a:t>
            </a:r>
            <a:r>
              <a:rPr lang="en-US" dirty="0" smtClean="0"/>
              <a:t>FET?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0" y="247445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Theory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00938" y="6400800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GNRTFET Id-Vg (Ballistic)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81" y="1087301"/>
            <a:ext cx="5620454" cy="5296917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518992" y="6500105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585" y="848816"/>
            <a:ext cx="7996292" cy="400110"/>
          </a:xfrm>
          <a:prstGeom prst="rect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is trade off between I</a:t>
            </a:r>
            <a:r>
              <a:rPr lang="en-US" sz="2000" baseline="-25000" dirty="0" smtClean="0"/>
              <a:t>ON</a:t>
            </a:r>
            <a:r>
              <a:rPr lang="en-US" sz="2000" dirty="0" smtClean="0"/>
              <a:t> and I</a:t>
            </a:r>
            <a:r>
              <a:rPr lang="en-US" sz="2000" baseline="-25000" dirty="0" smtClean="0"/>
              <a:t>OFF</a:t>
            </a:r>
            <a:r>
              <a:rPr lang="en-US" sz="2000" dirty="0" smtClean="0"/>
              <a:t> when the width is changed.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70" y="5564726"/>
            <a:ext cx="2296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ITRS LP off-current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requirement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3047" y="4535451"/>
            <a:ext cx="1069723" cy="10292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7341987" y="1793963"/>
            <a:ext cx="167480" cy="533400"/>
          </a:xfrm>
          <a:prstGeom prst="downArrow">
            <a:avLst/>
          </a:prstGeom>
          <a:solidFill>
            <a:srgbClr val="D0EBB3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74405" y="2424056"/>
            <a:ext cx="14414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# of modes↓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7201" y="6014886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norm. by width</a:t>
            </a:r>
            <a:endParaRPr lang="en-US" sz="1600" b="1" dirty="0"/>
          </a:p>
        </p:txBody>
      </p:sp>
      <p:sp>
        <p:nvSpPr>
          <p:cNvPr id="19" name="Down Arrow 18"/>
          <p:cNvSpPr/>
          <p:nvPr/>
        </p:nvSpPr>
        <p:spPr>
          <a:xfrm>
            <a:off x="3814770" y="3016509"/>
            <a:ext cx="228600" cy="2417685"/>
          </a:xfrm>
          <a:prstGeom prst="downArrow">
            <a:avLst/>
          </a:prstGeom>
          <a:solidFill>
            <a:srgbClr val="D0EBB3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32559" y="2919594"/>
            <a:ext cx="5741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r>
              <a:rPr lang="en-US" dirty="0" smtClean="0"/>
              <a:t>↑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31008" y="1793963"/>
            <a:ext cx="655392" cy="999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29200" y="1600200"/>
            <a:ext cx="466794" cy="369332"/>
          </a:xfrm>
          <a:prstGeom prst="rect">
            <a:avLst/>
          </a:prstGeom>
          <a:solidFill>
            <a:srgbClr val="FFD9F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GNRTFET Id-Vg (Ballistic)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5" y="1151176"/>
            <a:ext cx="5620454" cy="5296915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151604" y="6520935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9011" y="4562445"/>
            <a:ext cx="612668" cy="400110"/>
          </a:xfrm>
          <a:prstGeom prst="rect">
            <a:avLst/>
          </a:prstGeom>
          <a:solidFill>
            <a:srgbClr val="FFD9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Flat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090155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norm. by width</a:t>
            </a:r>
            <a:endParaRPr lang="en-US" sz="1600" b="1" dirty="0"/>
          </a:p>
        </p:txBody>
      </p:sp>
      <p:sp>
        <p:nvSpPr>
          <p:cNvPr id="3" name="Right Arrow 2"/>
          <p:cNvSpPr/>
          <p:nvPr/>
        </p:nvSpPr>
        <p:spPr>
          <a:xfrm>
            <a:off x="2438400" y="5355223"/>
            <a:ext cx="652734" cy="228600"/>
          </a:xfrm>
          <a:prstGeom prst="rightArrow">
            <a:avLst/>
          </a:prstGeom>
          <a:solidFill>
            <a:srgbClr val="FFD9F5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757759" y="4648200"/>
            <a:ext cx="652734" cy="228600"/>
          </a:xfrm>
          <a:prstGeom prst="rightArrow">
            <a:avLst/>
          </a:prstGeom>
          <a:solidFill>
            <a:srgbClr val="FFD9F5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917167" y="4383673"/>
            <a:ext cx="652734" cy="228600"/>
          </a:xfrm>
          <a:prstGeom prst="rightArrow">
            <a:avLst/>
          </a:prstGeom>
          <a:solidFill>
            <a:srgbClr val="FFD9F5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3427569" y="2971800"/>
            <a:ext cx="652734" cy="228600"/>
          </a:xfrm>
          <a:prstGeom prst="rightArrow">
            <a:avLst/>
          </a:prstGeom>
          <a:solidFill>
            <a:srgbClr val="D0EBB3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41887" y="2819340"/>
            <a:ext cx="869149" cy="400110"/>
          </a:xfrm>
          <a:prstGeom prst="rect">
            <a:avLst/>
          </a:prstGeom>
          <a:solidFill>
            <a:srgbClr val="D0EB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Sharp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0" y="869017"/>
            <a:ext cx="7388946" cy="400110"/>
          </a:xfrm>
          <a:prstGeom prst="rect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Different shape of I-V curve due to different current mechanism.</a:t>
            </a:r>
          </a:p>
        </p:txBody>
      </p:sp>
    </p:spTree>
    <p:extLst>
      <p:ext uri="{BB962C8B-B14F-4D97-AF65-F5344CB8AC3E}">
        <p14:creationId xmlns:p14="http://schemas.microsoft.com/office/powerpoint/2010/main" val="18763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0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Mechanism in</a:t>
            </a:r>
            <a:br>
              <a:rPr lang="en-US" dirty="0" smtClean="0"/>
            </a:br>
            <a:r>
              <a:rPr lang="en-US" dirty="0" smtClean="0"/>
              <a:t>GNRTFET with w&gt;3.4 nm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8201" y="1516729"/>
            <a:ext cx="8062794" cy="4597425"/>
            <a:chOff x="1283699" y="1130478"/>
            <a:chExt cx="7617295" cy="39112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99" y="1130478"/>
              <a:ext cx="7232828" cy="39112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92998" y="377773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log(DOS)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1553" y="4726451"/>
              <a:ext cx="2483970" cy="314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J(E)=T(E)×(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(E)-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1524" y="2590800"/>
              <a:ext cx="489465" cy="314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FS</a:t>
              </a:r>
              <a:endPara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58119" y="2473309"/>
              <a:ext cx="513695" cy="314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</a:t>
              </a:r>
              <a:endPara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73574" y="17302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Thermionic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0903" y="46932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Thermionic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5346" y="3233248"/>
            <a:ext cx="117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1521" y="4877877"/>
            <a:ext cx="22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OFF-state, V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 .1 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5357" y="1558152"/>
            <a:ext cx="1497364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2.2x10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6538" y="1556911"/>
            <a:ext cx="1447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2.2x10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70" y="761999"/>
            <a:ext cx="2894441" cy="7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97301" y="910754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4.8 </a:t>
            </a:r>
            <a:r>
              <a:rPr lang="en-US" dirty="0"/>
              <a:t>nm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5" y="6097548"/>
            <a:ext cx="9020346" cy="42312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tunneling</a:t>
            </a:r>
            <a:r>
              <a:rPr lang="en-US" dirty="0" smtClean="0">
                <a:solidFill>
                  <a:srgbClr val="FF0000"/>
                </a:solidFill>
              </a:rPr>
              <a:t> dominates the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off</a:t>
            </a:r>
            <a:r>
              <a:rPr lang="en-US" dirty="0" smtClean="0">
                <a:solidFill>
                  <a:srgbClr val="FF0000"/>
                </a:solidFill>
              </a:rPr>
              <a:t> for GNRTFETs with small width (w&gt;3.4 nm).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23830" y="733700"/>
            <a:ext cx="1634" cy="84022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" y="860865"/>
            <a:ext cx="2541080" cy="400110"/>
          </a:xfrm>
          <a:prstGeom prst="rect">
            <a:avLst/>
          </a:prstGeom>
          <a:solidFill>
            <a:srgbClr val="D0EB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Sharp: width&gt;3.7 nm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5410200" y="3095144"/>
            <a:ext cx="415264" cy="184666"/>
          </a:xfrm>
          <a:prstGeom prst="rightArrow">
            <a:avLst/>
          </a:prstGeom>
          <a:solidFill>
            <a:srgbClr val="FF85DF"/>
          </a:solidFill>
          <a:ln w="25400">
            <a:solidFill>
              <a:srgbClr val="FFD9F5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6687331" y="3629214"/>
            <a:ext cx="415264" cy="184666"/>
          </a:xfrm>
          <a:prstGeom prst="rightArrow">
            <a:avLst/>
          </a:prstGeom>
          <a:solidFill>
            <a:srgbClr val="FF85DF"/>
          </a:solidFill>
          <a:ln w="25400">
            <a:solidFill>
              <a:srgbClr val="FFD9F5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GNRTFET Id-Vg (Ballistic)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46" y="1269127"/>
            <a:ext cx="5620454" cy="5296915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151604" y="6520935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0912" y="4680396"/>
            <a:ext cx="612668" cy="400110"/>
          </a:xfrm>
          <a:prstGeom prst="rect">
            <a:avLst/>
          </a:prstGeom>
          <a:solidFill>
            <a:srgbClr val="FFD9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Flat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06901" y="6208106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norm. by width</a:t>
            </a:r>
            <a:endParaRPr lang="en-US" sz="1600" b="1" dirty="0"/>
          </a:p>
        </p:txBody>
      </p:sp>
      <p:sp>
        <p:nvSpPr>
          <p:cNvPr id="3" name="Right Arrow 2"/>
          <p:cNvSpPr/>
          <p:nvPr/>
        </p:nvSpPr>
        <p:spPr>
          <a:xfrm>
            <a:off x="2330301" y="5473174"/>
            <a:ext cx="652734" cy="228600"/>
          </a:xfrm>
          <a:prstGeom prst="rightArrow">
            <a:avLst/>
          </a:prstGeom>
          <a:solidFill>
            <a:srgbClr val="FFD9F5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649660" y="4766151"/>
            <a:ext cx="652734" cy="228600"/>
          </a:xfrm>
          <a:prstGeom prst="rightArrow">
            <a:avLst/>
          </a:prstGeom>
          <a:solidFill>
            <a:srgbClr val="FFD9F5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809068" y="4501624"/>
            <a:ext cx="652734" cy="228600"/>
          </a:xfrm>
          <a:prstGeom prst="rightArrow">
            <a:avLst/>
          </a:prstGeom>
          <a:solidFill>
            <a:srgbClr val="FFD9F5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869017"/>
            <a:ext cx="7388946" cy="400110"/>
          </a:xfrm>
          <a:prstGeom prst="rect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Different shape of I-V curve due to different current mechanism.</a:t>
            </a:r>
          </a:p>
        </p:txBody>
      </p:sp>
    </p:spTree>
    <p:extLst>
      <p:ext uri="{BB962C8B-B14F-4D97-AF65-F5344CB8AC3E}">
        <p14:creationId xmlns:p14="http://schemas.microsoft.com/office/powerpoint/2010/main" val="27923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Mechanism in</a:t>
            </a:r>
            <a:br>
              <a:rPr lang="en-US" dirty="0"/>
            </a:br>
            <a:r>
              <a:rPr lang="en-US" dirty="0"/>
              <a:t>GNRTFET with </a:t>
            </a:r>
            <a:r>
              <a:rPr lang="en-US" dirty="0" smtClean="0"/>
              <a:t>w&lt;3.4 </a:t>
            </a:r>
            <a:r>
              <a:rPr lang="en-US" dirty="0"/>
              <a:t>nm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1" y="1262743"/>
            <a:ext cx="8062794" cy="5105400"/>
            <a:chOff x="1283699" y="914400"/>
            <a:chExt cx="7617295" cy="4343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99" y="914400"/>
              <a:ext cx="7232828" cy="4343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92998" y="377773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log(DOS)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1553" y="4726451"/>
              <a:ext cx="2483970" cy="314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J(E)=T(E)×(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(E)-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1524" y="2590800"/>
              <a:ext cx="489465" cy="314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FS</a:t>
              </a:r>
              <a:endPara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58119" y="2473309"/>
              <a:ext cx="513695" cy="314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</a:t>
              </a:r>
              <a:endPara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73574" y="15636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Thermionic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0903" y="46932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Thermionic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2015" y="3196505"/>
            <a:ext cx="117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1521" y="4877877"/>
            <a:ext cx="22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OFF-state, V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 .1V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5357" y="1558152"/>
            <a:ext cx="1497364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2.2x10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2476" y="1545633"/>
            <a:ext cx="1447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2.2x10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70" y="761999"/>
            <a:ext cx="2894441" cy="7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97301" y="910754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3.4 nm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521" y="6097548"/>
            <a:ext cx="8839200" cy="42312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thermal</a:t>
            </a:r>
            <a:r>
              <a:rPr lang="en-US" dirty="0" smtClean="0">
                <a:solidFill>
                  <a:srgbClr val="FF0000"/>
                </a:solidFill>
              </a:rPr>
              <a:t> dominates the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 err="1" smtClean="0">
                <a:solidFill>
                  <a:srgbClr val="FF0000"/>
                </a:solidFill>
              </a:rPr>
              <a:t>off</a:t>
            </a:r>
            <a:r>
              <a:rPr lang="en-US" dirty="0" smtClean="0">
                <a:solidFill>
                  <a:srgbClr val="FF0000"/>
                </a:solidFill>
              </a:rPr>
              <a:t> for GNRTFETs with small width (w&lt;3.4 nm).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23830" y="733700"/>
            <a:ext cx="1634" cy="84022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" y="860865"/>
            <a:ext cx="2284600" cy="400110"/>
          </a:xfrm>
          <a:prstGeom prst="rect">
            <a:avLst/>
          </a:prstGeom>
          <a:solidFill>
            <a:srgbClr val="FFD9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Flat: width&lt;3.7 nm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9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94" y="1090940"/>
            <a:ext cx="5879080" cy="5540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Id-Vg Characteristics Comparison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05400" y="5275826"/>
            <a:ext cx="1143000" cy="4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effectLst/>
              <a:latin typeface="Calibri"/>
              <a:ea typeface="Malgun Gothic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24413" y="407020"/>
            <a:ext cx="3289574" cy="48820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Malgun Gothic"/>
                <a:cs typeface="Times New Roman"/>
              </a:rPr>
              <a:t>GNR: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=30 nm, V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=0.3 V</a:t>
            </a:r>
            <a:endParaRPr lang="en-US" sz="2000" b="1" dirty="0" smtClean="0">
              <a:solidFill>
                <a:schemeClr val="bg1"/>
              </a:solidFill>
              <a:latin typeface="Times New Roman"/>
              <a:ea typeface="Malgun Gothic"/>
              <a:cs typeface="Times New Rom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226"/>
            <a:ext cx="3760015" cy="7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stCxn id="22530" idx="3"/>
          </p:cNvCxnSpPr>
          <p:nvPr/>
        </p:nvCxnSpPr>
        <p:spPr>
          <a:xfrm>
            <a:off x="3760015" y="1285813"/>
            <a:ext cx="2259785" cy="1000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24413" y="1071367"/>
            <a:ext cx="81304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3.4 nm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42387" y="872465"/>
            <a:ext cx="1634" cy="84022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61568" y="1646938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2.2x10</a:t>
            </a:r>
            <a:r>
              <a:rPr lang="en-US" baseline="30000" dirty="0" smtClean="0"/>
              <a:t>12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2268901" y="16764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2.2x10</a:t>
            </a:r>
            <a:r>
              <a:rPr lang="en-US" baseline="30000" dirty="0" smtClean="0"/>
              <a:t>12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7010400" y="32882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 mV/</a:t>
            </a:r>
            <a:r>
              <a:rPr lang="en-US" dirty="0" err="1" smtClean="0">
                <a:solidFill>
                  <a:srgbClr val="FF0000"/>
                </a:solidFill>
              </a:rPr>
              <a:t>dec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03937" y="5135011"/>
            <a:ext cx="563263" cy="57998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56383" y="5079951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ITRS LP off-current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031" y="6448092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norm. by width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1534" y="3800204"/>
            <a:ext cx="2945066" cy="707886"/>
          </a:xfrm>
          <a:prstGeom prst="rect">
            <a:avLst/>
          </a:prstGeom>
          <a:solidFill>
            <a:srgbClr val="FFD9F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OFF</a:t>
            </a:r>
            <a:r>
              <a:rPr lang="en-US" sz="2000" dirty="0" smtClean="0"/>
              <a:t> slightly larger than ITRS requirement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69760" y="4672277"/>
            <a:ext cx="2668614" cy="400110"/>
          </a:xfrm>
          <a:prstGeom prst="rect">
            <a:avLst/>
          </a:prstGeom>
          <a:solidFill>
            <a:srgbClr val="FFD9F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Band-engineering</a:t>
            </a:r>
            <a:endParaRPr lang="en-US" sz="20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04067" y="5072387"/>
            <a:ext cx="0" cy="164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04496" y="5236574"/>
            <a:ext cx="1799141" cy="707886"/>
          </a:xfrm>
          <a:prstGeom prst="rect">
            <a:avLst/>
          </a:prstGeom>
          <a:solidFill>
            <a:srgbClr val="FFD9F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Minimize I</a:t>
            </a:r>
            <a:r>
              <a:rPr lang="en-US" sz="2000" baseline="-25000" dirty="0" smtClean="0"/>
              <a:t>OFF</a:t>
            </a:r>
          </a:p>
          <a:p>
            <a:r>
              <a:rPr lang="en-US" sz="2000" dirty="0" smtClean="0"/>
              <a:t>Maximize I</a:t>
            </a:r>
            <a:r>
              <a:rPr lang="en-US" sz="2000" baseline="-25000" dirty="0" smtClean="0"/>
              <a:t>ON</a:t>
            </a:r>
            <a:endParaRPr lang="en-US" sz="2000" baseline="-250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04067" y="4508090"/>
            <a:ext cx="0" cy="164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OFF current with </a:t>
            </a:r>
            <a:br>
              <a:rPr lang="en-US" dirty="0" smtClean="0"/>
            </a:br>
            <a:r>
              <a:rPr lang="en-US" dirty="0" err="1" smtClean="0"/>
              <a:t>Heteronegous</a:t>
            </a:r>
            <a:r>
              <a:rPr lang="en-US" dirty="0" smtClean="0"/>
              <a:t>/</a:t>
            </a:r>
            <a:r>
              <a:rPr lang="en-US" dirty="0" err="1" smtClean="0"/>
              <a:t>Assymmetric</a:t>
            </a:r>
            <a:r>
              <a:rPr lang="en-US" dirty="0" smtClean="0"/>
              <a:t>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1760"/>
            <a:ext cx="8561135" cy="5141065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09" y="1262900"/>
            <a:ext cx="3195191" cy="8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19600" y="2119291"/>
            <a:ext cx="2286000" cy="369332"/>
          </a:xfrm>
          <a:prstGeom prst="rect">
            <a:avLst/>
          </a:prstGeom>
          <a:solidFill>
            <a:srgbClr val="FFD9F5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↑6.6x10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→n↓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7038" y="2119291"/>
            <a:ext cx="23124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↓1.1x10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6" y="392875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endParaRPr 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7261" y="390900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endParaRPr 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97427" y="21192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Thermionic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5649" y="55950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Thermionic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7427" y="3908702"/>
            <a:ext cx="117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1580" y="153242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3.4 nm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61567" y="1262900"/>
            <a:ext cx="0" cy="8238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66992" y="1600200"/>
            <a:ext cx="0" cy="4867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66992" y="171760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1.9 </a:t>
            </a:r>
            <a:r>
              <a:rPr lang="en-US" dirty="0"/>
              <a:t>nm</a:t>
            </a:r>
          </a:p>
        </p:txBody>
      </p:sp>
      <p:sp>
        <p:nvSpPr>
          <p:cNvPr id="20" name="Vertical Text Placeholder 2"/>
          <p:cNvSpPr txBox="1">
            <a:spLocks/>
          </p:cNvSpPr>
          <p:nvPr/>
        </p:nvSpPr>
        <p:spPr>
          <a:xfrm>
            <a:off x="152400" y="823846"/>
            <a:ext cx="8534400" cy="1262900"/>
          </a:xfrm>
          <a:prstGeom prst="rect">
            <a:avLst/>
          </a:prstGeom>
        </p:spPr>
        <p:txBody>
          <a:bodyPr/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Thermionic current can be reduced with changing size or doping.</a:t>
            </a:r>
          </a:p>
          <a:p>
            <a:pPr lvl="1"/>
            <a:r>
              <a:rPr lang="en-US" kern="0" dirty="0" smtClean="0"/>
              <a:t>Width variation</a:t>
            </a:r>
          </a:p>
          <a:p>
            <a:pPr lvl="1"/>
            <a:r>
              <a:rPr lang="en-US" kern="0" dirty="0" smtClean="0"/>
              <a:t>Asymmetric doping</a:t>
            </a:r>
            <a:endParaRPr lang="en-US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7981502" y="54103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9782" y="2488623"/>
            <a:ext cx="2556790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P.Zhao</a:t>
            </a:r>
            <a:r>
              <a:rPr lang="en-US" sz="1600" dirty="0" smtClean="0">
                <a:solidFill>
                  <a:schemeClr val="bg1"/>
                </a:solidFill>
              </a:rPr>
              <a:t>,, </a:t>
            </a:r>
            <a:r>
              <a:rPr lang="en-US" sz="1600" dirty="0" err="1" smtClean="0">
                <a:solidFill>
                  <a:schemeClr val="bg1"/>
                </a:solidFill>
              </a:rPr>
              <a:t>NanoLett</a:t>
            </a:r>
            <a:r>
              <a:rPr lang="en-US" sz="1600" dirty="0" smtClean="0">
                <a:solidFill>
                  <a:schemeClr val="bg1"/>
                </a:solidFill>
              </a:rPr>
              <a:t>. (2009)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Lam et al., JJAP (2010)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J.Knoch,VLSITech</a:t>
            </a:r>
            <a:r>
              <a:rPr lang="en-US" sz="1600" dirty="0">
                <a:solidFill>
                  <a:schemeClr val="bg1"/>
                </a:solidFill>
              </a:rPr>
              <a:t>. (2009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5647" y="4572000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width↓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↑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83172" y="2456212"/>
            <a:ext cx="2568011" cy="338554"/>
          </a:xfrm>
          <a:prstGeom prst="rect">
            <a:avLst/>
          </a:prstGeom>
          <a:solidFill>
            <a:srgbClr val="FFD9F5"/>
          </a:solidFill>
        </p:spPr>
        <p:txBody>
          <a:bodyPr wrap="none">
            <a:spAutoFit/>
          </a:bodyPr>
          <a:lstStyle/>
          <a:p>
            <a:r>
              <a:rPr lang="en-US" sz="1600" dirty="0" err="1" smtClean="0"/>
              <a:t>J.Knoch,VLSITech</a:t>
            </a:r>
            <a:r>
              <a:rPr lang="en-US" sz="1600" dirty="0" smtClean="0"/>
              <a:t>. </a:t>
            </a:r>
            <a:r>
              <a:rPr lang="en-US" sz="1600" dirty="0"/>
              <a:t>(2009</a:t>
            </a:r>
            <a:r>
              <a:rPr lang="en-US" sz="1600" dirty="0" smtClean="0"/>
              <a:t>)</a:t>
            </a:r>
          </a:p>
        </p:txBody>
      </p:sp>
      <p:sp>
        <p:nvSpPr>
          <p:cNvPr id="31" name="Left Arrow 30"/>
          <p:cNvSpPr/>
          <p:nvPr/>
        </p:nvSpPr>
        <p:spPr>
          <a:xfrm rot="20656155">
            <a:off x="3863542" y="5188032"/>
            <a:ext cx="3399495" cy="137192"/>
          </a:xfrm>
          <a:prstGeom prst="lef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Left Arrow 32"/>
          <p:cNvSpPr/>
          <p:nvPr/>
        </p:nvSpPr>
        <p:spPr>
          <a:xfrm rot="20656155">
            <a:off x="3696808" y="3387492"/>
            <a:ext cx="2447563" cy="213467"/>
          </a:xfrm>
          <a:prstGeom prst="leftArrow">
            <a:avLst/>
          </a:prstGeom>
          <a:solidFill>
            <a:schemeClr val="accent4"/>
          </a:solidFill>
          <a:ln w="25400">
            <a:solidFill>
              <a:schemeClr val="tx2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Left Arrow 33"/>
          <p:cNvSpPr/>
          <p:nvPr/>
        </p:nvSpPr>
        <p:spPr>
          <a:xfrm>
            <a:off x="4173512" y="2238371"/>
            <a:ext cx="283345" cy="131172"/>
          </a:xfrm>
          <a:prstGeom prst="lef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07010" y="6386790"/>
            <a:ext cx="262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J(E)=T(E)×(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61" y="3176326"/>
            <a:ext cx="2205030" cy="54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37" name="Straight Arrow Connector 14336"/>
          <p:cNvCxnSpPr/>
          <p:nvPr/>
        </p:nvCxnSpPr>
        <p:spPr>
          <a:xfrm>
            <a:off x="7086600" y="3819605"/>
            <a:ext cx="28157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0" name="Down Arrow 14339"/>
          <p:cNvSpPr/>
          <p:nvPr/>
        </p:nvSpPr>
        <p:spPr>
          <a:xfrm>
            <a:off x="7086600" y="3319621"/>
            <a:ext cx="281577" cy="401158"/>
          </a:xfrm>
          <a:prstGeom prst="down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00254" y="3125386"/>
            <a:ext cx="838691" cy="646331"/>
          </a:xfrm>
          <a:prstGeom prst="rect">
            <a:avLst/>
          </a:prstGeom>
          <a:solidFill>
            <a:srgbClr val="E5F4D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width↓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↑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00254" y="3125386"/>
            <a:ext cx="838691" cy="646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00254" y="3125386"/>
            <a:ext cx="786062" cy="646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73218" y="2810366"/>
            <a:ext cx="1400587" cy="369332"/>
          </a:xfrm>
          <a:prstGeom prst="rect">
            <a:avLst/>
          </a:prstGeom>
          <a:solidFill>
            <a:srgbClr val="FFD9F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↑ → SS</a:t>
            </a:r>
            <a:r>
              <a:rPr lang="en-US" dirty="0"/>
              <a:t>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50897" y="36349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" name="TextBox 14335"/>
          <p:cNvSpPr txBox="1"/>
          <p:nvPr/>
        </p:nvSpPr>
        <p:spPr>
          <a:xfrm>
            <a:off x="3494528" y="3794538"/>
            <a:ext cx="2133918" cy="369332"/>
          </a:xfrm>
          <a:prstGeom prst="rect">
            <a:avLst/>
          </a:prstGeom>
          <a:solidFill>
            <a:srgbClr val="E5F4D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Bad for ON-current</a:t>
            </a:r>
            <a:endParaRPr lang="en-US" dirty="0"/>
          </a:p>
        </p:txBody>
      </p:sp>
      <p:sp>
        <p:nvSpPr>
          <p:cNvPr id="14338" name="Freeform 14337"/>
          <p:cNvSpPr/>
          <p:nvPr/>
        </p:nvSpPr>
        <p:spPr>
          <a:xfrm>
            <a:off x="4219575" y="3143250"/>
            <a:ext cx="590550" cy="723900"/>
          </a:xfrm>
          <a:custGeom>
            <a:avLst/>
            <a:gdLst>
              <a:gd name="connsiteX0" fmla="*/ 0 w 590550"/>
              <a:gd name="connsiteY0" fmla="*/ 0 h 723900"/>
              <a:gd name="connsiteX1" fmla="*/ 209550 w 590550"/>
              <a:gd name="connsiteY1" fmla="*/ 523875 h 723900"/>
              <a:gd name="connsiteX2" fmla="*/ 590550 w 59055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723900">
                <a:moveTo>
                  <a:pt x="0" y="0"/>
                </a:moveTo>
                <a:cubicBezTo>
                  <a:pt x="55562" y="201612"/>
                  <a:pt x="111125" y="403225"/>
                  <a:pt x="209550" y="523875"/>
                </a:cubicBezTo>
                <a:cubicBezTo>
                  <a:pt x="307975" y="644525"/>
                  <a:pt x="449262" y="684212"/>
                  <a:pt x="590550" y="72390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2" grpId="0" animBg="1"/>
      <p:bldP spid="24" grpId="0"/>
      <p:bldP spid="30" grpId="0" animBg="1"/>
      <p:bldP spid="31" grpId="0" animBg="1"/>
      <p:bldP spid="33" grpId="0" animBg="1"/>
      <p:bldP spid="34" grpId="0" animBg="1"/>
      <p:bldP spid="14340" grpId="0" animBg="1"/>
      <p:bldP spid="32" grpId="0" animBg="1"/>
      <p:bldP spid="32" grpId="1" animBg="1"/>
      <p:bldP spid="28" grpId="0" animBg="1"/>
      <p:bldP spid="29" grpId="0"/>
      <p:bldP spid="14336" grpId="0" animBg="1"/>
      <p:bldP spid="14336" grpId="1" animBg="1"/>
      <p:bldP spid="14338" grpId="0" animBg="1"/>
      <p:bldP spid="143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0" y="5410200"/>
            <a:ext cx="8763000" cy="914400"/>
          </a:xfrm>
        </p:spPr>
        <p:txBody>
          <a:bodyPr/>
          <a:lstStyle/>
          <a:p>
            <a:r>
              <a:rPr lang="en-US" dirty="0" smtClean="0"/>
              <a:t>ITRS projects that size/supply voltage scales significantly in the future.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Projection for Transistor Scaling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" y="859564"/>
            <a:ext cx="5485816" cy="4500844"/>
          </a:xfrm>
        </p:spPr>
      </p:pic>
      <p:sp>
        <p:nvSpPr>
          <p:cNvPr id="11" name="TextBox 10"/>
          <p:cNvSpPr txBox="1"/>
          <p:nvPr/>
        </p:nvSpPr>
        <p:spPr>
          <a:xfrm>
            <a:off x="7058684" y="272208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</a:rPr>
              <a:t>G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2632" y="17965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Vdd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1200" y="1460205"/>
            <a:ext cx="3048000" cy="3057525"/>
            <a:chOff x="5791200" y="1460205"/>
            <a:chExt cx="3048000" cy="3057525"/>
          </a:xfrm>
        </p:grpSpPr>
        <p:grpSp>
          <p:nvGrpSpPr>
            <p:cNvPr id="10" name="Group 9"/>
            <p:cNvGrpSpPr/>
            <p:nvPr/>
          </p:nvGrpSpPr>
          <p:grpSpPr>
            <a:xfrm>
              <a:off x="5791200" y="1460205"/>
              <a:ext cx="3048000" cy="3057525"/>
              <a:chOff x="5959549" y="1447800"/>
              <a:chExt cx="3048000" cy="3057525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9549" y="1447800"/>
                <a:ext cx="3048000" cy="305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878255" y="4054549"/>
                <a:ext cx="1210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chipworks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102549" y="3368749"/>
                <a:ext cx="762000" cy="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5981700" y="1981200"/>
              <a:ext cx="381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57900" y="2057400"/>
              <a:ext cx="228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34100" y="2133600"/>
              <a:ext cx="76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172200" y="1790700"/>
              <a:ext cx="0" cy="1905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66800" y="4164050"/>
            <a:ext cx="1287532" cy="369332"/>
          </a:xfrm>
          <a:prstGeom prst="rect">
            <a:avLst/>
          </a:prstGeom>
          <a:solidFill>
            <a:srgbClr val="B6DF8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ITRS 2012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83928" y="1975365"/>
            <a:ext cx="2140330" cy="646331"/>
          </a:xfrm>
          <a:prstGeom prst="rect">
            <a:avLst/>
          </a:prstGeom>
          <a:solidFill>
            <a:srgbClr val="A7E8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DIBL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S-to-D </a:t>
            </a:r>
            <a:r>
              <a:rPr lang="en-US" dirty="0" smtClean="0"/>
              <a:t>tunneling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81700" y="1606034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channel effects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85284" y="2019300"/>
            <a:ext cx="0" cy="2055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30182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75%↓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67200" y="1460205"/>
            <a:ext cx="0" cy="1092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18277" y="15504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25%↓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36385" y="6489370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66372" y="2935014"/>
            <a:ext cx="2175442" cy="1200329"/>
          </a:xfrm>
          <a:prstGeom prst="rect">
            <a:avLst/>
          </a:prstGeom>
          <a:solidFill>
            <a:srgbClr val="FFD9F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Vth</a:t>
            </a:r>
            <a:r>
              <a:rPr lang="en-US" dirty="0"/>
              <a:t>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 </a:t>
            </a:r>
            <a:r>
              <a:rPr lang="en-US" dirty="0" smtClean="0"/>
              <a:t>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ON-current reduction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  <a:endCxn id="13" idx="0"/>
          </p:cNvCxnSpPr>
          <p:nvPr/>
        </p:nvCxnSpPr>
        <p:spPr>
          <a:xfrm>
            <a:off x="7454093" y="2621696"/>
            <a:ext cx="0" cy="313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14" y="1046157"/>
            <a:ext cx="5879080" cy="568647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 band-engineering off-current can be reduced significantly.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Id-Vg Characteristics Comparison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37720" y="5303955"/>
            <a:ext cx="1143000" cy="4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effectLst/>
              <a:latin typeface="Calibri"/>
              <a:ea typeface="Malgun Gothic"/>
              <a:cs typeface="Times New Rom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7483" y="1955005"/>
            <a:ext cx="1393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GNRTFET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656192" y="368572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 mV/</a:t>
            </a:r>
            <a:r>
              <a:rPr lang="en-US" dirty="0" err="1" smtClean="0">
                <a:solidFill>
                  <a:srgbClr val="FF0000"/>
                </a:solidFill>
              </a:rPr>
              <a:t>dec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743655" y="4676329"/>
            <a:ext cx="284465" cy="718768"/>
          </a:xfrm>
          <a:prstGeom prst="downArrow">
            <a:avLst/>
          </a:prstGeom>
          <a:solidFill>
            <a:srgbClr val="FF0000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1036" y="5738816"/>
            <a:ext cx="9989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×~1/40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36257" y="5163140"/>
            <a:ext cx="563263" cy="579989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95585" y="4605357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ITRS LP off-current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endCxn id="3" idx="1"/>
          </p:cNvCxnSpPr>
          <p:nvPr/>
        </p:nvCxnSpPr>
        <p:spPr>
          <a:xfrm flipV="1">
            <a:off x="2351673" y="5252865"/>
            <a:ext cx="391982" cy="490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6351" y="6476221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norm. by width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514600"/>
            <a:ext cx="2736647" cy="369332"/>
          </a:xfrm>
          <a:prstGeom prst="rect">
            <a:avLst/>
          </a:prstGeom>
          <a:solidFill>
            <a:srgbClr val="E5F4D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symmetric, </a:t>
            </a:r>
            <a:r>
              <a:rPr lang="en-US" dirty="0" err="1" smtClean="0"/>
              <a:t>homojunction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7822" y="1593055"/>
            <a:ext cx="2941831" cy="369332"/>
          </a:xfrm>
          <a:prstGeom prst="rect">
            <a:avLst/>
          </a:prstGeom>
          <a:solidFill>
            <a:srgbClr val="E5F4D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asymmetric, </a:t>
            </a:r>
            <a:r>
              <a:rPr lang="en-US" dirty="0" err="1" smtClean="0"/>
              <a:t>heterojunction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392956" y="2155060"/>
            <a:ext cx="387764" cy="359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3"/>
          </p:cNvCxnSpPr>
          <p:nvPr/>
        </p:nvCxnSpPr>
        <p:spPr>
          <a:xfrm>
            <a:off x="3569653" y="1777721"/>
            <a:ext cx="468947" cy="177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13" y="942239"/>
            <a:ext cx="5879078" cy="5686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Id-Vg Characteristics Comparison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05400" y="5275826"/>
            <a:ext cx="1143000" cy="4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effectLst/>
              <a:latin typeface="Calibri"/>
              <a:ea typeface="Malgun Gothic"/>
              <a:cs typeface="Times New Rom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5936" y="341614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 mV/</a:t>
            </a:r>
            <a:r>
              <a:rPr lang="en-US" dirty="0" err="1" smtClean="0">
                <a:solidFill>
                  <a:srgbClr val="FF0000"/>
                </a:solidFill>
              </a:rPr>
              <a:t>dec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252488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ea typeface="Malgun Gothic"/>
                <a:cs typeface="Times New Roman"/>
              </a:rPr>
              <a:t>0.5 </a:t>
            </a:r>
            <a:r>
              <a:rPr lang="en-US" b="1" dirty="0">
                <a:solidFill>
                  <a:srgbClr val="FF0000"/>
                </a:solidFill>
                <a:latin typeface="+mn-lt"/>
                <a:ea typeface="Malgun Gothic"/>
                <a:cs typeface="Times New Roman"/>
              </a:rPr>
              <a:t>V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785552" y="3844380"/>
            <a:ext cx="1851661" cy="1326595"/>
            <a:chOff x="4785552" y="3844380"/>
            <a:chExt cx="1851661" cy="132659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52" y="3844380"/>
              <a:ext cx="1785938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415404" y="4801643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+mn-lt"/>
                  <a:ea typeface="Malgun Gothic"/>
                  <a:cs typeface="Times New Roman"/>
                </a:rPr>
                <a:t>L</a:t>
              </a:r>
              <a:r>
                <a:rPr lang="en-US" b="1" baseline="-25000" dirty="0" err="1">
                  <a:solidFill>
                    <a:srgbClr val="FF0000"/>
                  </a:solidFill>
                  <a:latin typeface="+mn-lt"/>
                  <a:ea typeface="Malgun Gothic"/>
                  <a:cs typeface="Times New Roman"/>
                </a:rPr>
                <a:t>g</a:t>
              </a:r>
              <a:r>
                <a:rPr lang="en-US" b="1" dirty="0">
                  <a:solidFill>
                    <a:srgbClr val="FF0000"/>
                  </a:solidFill>
                  <a:latin typeface="+mn-lt"/>
                  <a:ea typeface="Malgun Gothic"/>
                  <a:cs typeface="Times New Roman"/>
                </a:rPr>
                <a:t>=10 nm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28" name="Straight Arrow Connector 27"/>
            <p:cNvCxnSpPr>
              <a:stCxn id="25" idx="2"/>
            </p:cNvCxnSpPr>
            <p:nvPr/>
          </p:nvCxnSpPr>
          <p:spPr>
            <a:xfrm flipV="1">
              <a:off x="5678521" y="4616977"/>
              <a:ext cx="554831" cy="18466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321215" y="4062979"/>
              <a:ext cx="1117614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ea typeface="Malgun Gothic"/>
                  <a:cs typeface="Times New Roman"/>
                </a:rPr>
                <a:t>D=3 nm</a:t>
              </a:r>
              <a:endParaRPr lang="en-US" sz="2000" dirty="0">
                <a:solidFill>
                  <a:schemeClr val="bg1"/>
                </a:solidFill>
                <a:latin typeface="+mn-lt"/>
                <a:ea typeface="Malgun Gothic"/>
                <a:cs typeface="Times New Roman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166552" y="4323011"/>
              <a:ext cx="248852" cy="293966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608492" y="4616977"/>
            <a:ext cx="2247900" cy="461665"/>
          </a:xfrm>
          <a:prstGeom prst="rect">
            <a:avLst/>
          </a:prstGeom>
          <a:solidFill>
            <a:srgbClr val="E5F4D4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P=fCV</a:t>
            </a:r>
            <a:r>
              <a:rPr lang="en-US" sz="24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×1/4</a:t>
            </a:r>
            <a:endParaRPr lang="en-US" sz="2400" baseline="30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03949" y="4629456"/>
            <a:ext cx="1404543" cy="461665"/>
          </a:xfrm>
          <a:prstGeom prst="rect">
            <a:avLst/>
          </a:prstGeom>
          <a:solidFill>
            <a:srgbClr val="E5F4D4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×1/2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4607" y="5091121"/>
            <a:ext cx="1383885" cy="461665"/>
          </a:xfrm>
          <a:prstGeom prst="rect">
            <a:avLst/>
          </a:prstGeom>
          <a:solidFill>
            <a:srgbClr val="E5F4D4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×1/4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08492" y="5098153"/>
            <a:ext cx="2247900" cy="461665"/>
          </a:xfrm>
          <a:prstGeom prst="rect">
            <a:avLst/>
          </a:prstGeom>
          <a:solidFill>
            <a:srgbClr val="E5F4D4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P=fCV</a:t>
            </a:r>
            <a:r>
              <a:rPr lang="en-US" sz="24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×1/16</a:t>
            </a:r>
            <a:endParaRPr lang="en-US" sz="2400" baseline="30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63388" y="533400"/>
            <a:ext cx="4385706" cy="1556439"/>
            <a:chOff x="-63388" y="533400"/>
            <a:chExt cx="4385706" cy="1556439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31" y="895226"/>
              <a:ext cx="3788926" cy="84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18202" y="1149996"/>
              <a:ext cx="81304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/>
                <a:t>3.4 nm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47245" y="895226"/>
              <a:ext cx="0" cy="888847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51213" y="1289620"/>
              <a:ext cx="0" cy="461665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851826" y="1334662"/>
              <a:ext cx="81304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1.9 </a:t>
              </a:r>
              <a:r>
                <a:rPr lang="en-US" sz="1600" dirty="0"/>
                <a:t>nm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63388" y="1751285"/>
              <a:ext cx="1345240" cy="338554"/>
            </a:xfrm>
            <a:prstGeom prst="rect">
              <a:avLst/>
            </a:prstGeom>
            <a:solidFill>
              <a:srgbClr val="E5F4D4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6.6x10</a:t>
              </a:r>
              <a:r>
                <a:rPr lang="en-US" sz="1600" baseline="30000" dirty="0" smtClean="0"/>
                <a:t>12</a:t>
              </a:r>
              <a:r>
                <a:rPr lang="en-US" sz="1600" dirty="0" smtClean="0"/>
                <a:t>cm</a:t>
              </a:r>
              <a:r>
                <a:rPr lang="en-US" sz="1600" baseline="30000" dirty="0" smtClean="0"/>
                <a:t>-2</a:t>
              </a:r>
              <a:endParaRPr lang="en-US" sz="1600" baseline="30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94342" y="895226"/>
              <a:ext cx="1345240" cy="338554"/>
            </a:xfrm>
            <a:prstGeom prst="rect">
              <a:avLst/>
            </a:prstGeom>
            <a:solidFill>
              <a:srgbClr val="E5F4D4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1.1x10</a:t>
              </a:r>
              <a:r>
                <a:rPr lang="en-US" sz="1600" baseline="30000" dirty="0" smtClean="0"/>
                <a:t>12</a:t>
              </a:r>
              <a:r>
                <a:rPr lang="en-US" sz="1600" dirty="0" smtClean="0"/>
                <a:t>cm</a:t>
              </a:r>
              <a:r>
                <a:rPr lang="en-US" sz="1600" baseline="30000" dirty="0" smtClean="0"/>
                <a:t>-2</a:t>
              </a:r>
              <a:endParaRPr lang="en-US" sz="1600" baseline="30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758195" y="1488550"/>
              <a:ext cx="564123" cy="2469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-12780" y="533400"/>
              <a:ext cx="1909169" cy="36182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n-lt"/>
                  <a:ea typeface="Malgun Gothic"/>
                  <a:cs typeface="Times New Roman"/>
                </a:rPr>
                <a:t>GNR: </a:t>
              </a:r>
              <a:r>
                <a:rPr lang="en-US" b="1" dirty="0" err="1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L</a:t>
              </a:r>
              <a:r>
                <a:rPr lang="en-US" b="1" baseline="-25000" dirty="0" err="1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g</a:t>
              </a:r>
              <a:r>
                <a:rPr lang="en-US" b="1" dirty="0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=30 nm</a:t>
              </a:r>
              <a:endParaRPr lang="en-US" b="1" dirty="0" smtClean="0">
                <a:solidFill>
                  <a:schemeClr val="bg1"/>
                </a:solidFill>
                <a:latin typeface="+mn-lt"/>
                <a:ea typeface="Malgun Gothic"/>
                <a:cs typeface="Times New Roman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5702" y="4721828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ITRS LP off-current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93618" y="2267649"/>
            <a:ext cx="2057400" cy="29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293618" y="2431565"/>
            <a:ext cx="3864069" cy="1473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56977" y="179408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0.25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4031" y="6448092"/>
            <a:ext cx="2000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norm. by width/</a:t>
            </a:r>
            <a:r>
              <a:rPr lang="en-US" sz="1600" b="1" dirty="0" err="1" smtClean="0"/>
              <a:t>dia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78521" y="86432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LP2012 (ITRS): 0.9 V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351018" y="1233656"/>
            <a:ext cx="604918" cy="5604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72165" y="1312126"/>
            <a:ext cx="1393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GNRTFET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4751600" y="3862924"/>
            <a:ext cx="132760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SiNWFET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753702" y="1493114"/>
            <a:ext cx="564123" cy="246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63732" y="2875509"/>
            <a:ext cx="6365868" cy="830997"/>
          </a:xfrm>
          <a:prstGeom prst="rect">
            <a:avLst/>
          </a:prstGeom>
          <a:solidFill>
            <a:srgbClr val="FFFF9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Significant reduction of power consumption with optimized GNRTFET</a:t>
            </a:r>
            <a:endParaRPr lang="en-US" sz="2400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438829" y="1488550"/>
            <a:ext cx="1181171" cy="31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20000" y="1290510"/>
            <a:ext cx="15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~400</a:t>
            </a:r>
            <a:r>
              <a:rPr lang="el-GR" b="1" dirty="0"/>
              <a:t> </a:t>
            </a:r>
            <a:r>
              <a:rPr lang="el-GR" b="1" dirty="0" smtClean="0"/>
              <a:t>μ</a:t>
            </a:r>
            <a:r>
              <a:rPr lang="en-US" b="1" dirty="0" smtClean="0"/>
              <a:t>A/</a:t>
            </a:r>
            <a:r>
              <a:rPr lang="el-GR" b="1" dirty="0" smtClean="0"/>
              <a:t>μ</a:t>
            </a:r>
            <a:r>
              <a:rPr lang="en-US" b="1" dirty="0" smtClean="0"/>
              <a:t>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3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 animBg="1"/>
      <p:bldP spid="41" grpId="0" animBg="1"/>
      <p:bldP spid="43" grpId="0" animBg="1"/>
      <p:bldP spid="44" grpId="0" animBg="1"/>
      <p:bldP spid="13" grpId="0"/>
      <p:bldP spid="48" grpId="0"/>
      <p:bldP spid="53" grpId="0" animBg="1"/>
      <p:bldP spid="54" grpId="0" animBg="1"/>
      <p:bldP spid="51" grpId="0" animBg="1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575" y="5562600"/>
            <a:ext cx="8763000" cy="914400"/>
          </a:xfrm>
        </p:spPr>
        <p:txBody>
          <a:bodyPr/>
          <a:lstStyle/>
          <a:p>
            <a:r>
              <a:rPr lang="en-US" dirty="0" smtClean="0"/>
              <a:t>Edge roughness is known to degrade the off-current of GNRTFETs</a:t>
            </a:r>
          </a:p>
          <a:p>
            <a:r>
              <a:rPr lang="en-US" dirty="0" smtClean="0"/>
              <a:t>Tunneling current is dominant compared to thermionic current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Roughness Effects on GNRTFET w=5.1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426"/>
            <a:ext cx="5200650" cy="406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4364" y="5145613"/>
            <a:ext cx="3225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M.Luisier</a:t>
            </a:r>
            <a:r>
              <a:rPr lang="en-US" sz="1600" b="1" dirty="0" smtClean="0"/>
              <a:t>, G. Klimeck, APL2009</a:t>
            </a:r>
            <a:endParaRPr lang="en-US" sz="16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274177"/>
            <a:ext cx="391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452437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DOS/band diagram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30287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w=5.1 nm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1845693" y="3226818"/>
            <a:ext cx="1290191" cy="180972"/>
          </a:xfrm>
          <a:prstGeom prst="rightArrow">
            <a:avLst/>
          </a:prstGeom>
          <a:solidFill>
            <a:srgbClr val="FF0000">
              <a:alpha val="56000"/>
            </a:srgbClr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457200" y="2988677"/>
            <a:ext cx="8474402" cy="752475"/>
          </a:xfrm>
          <a:prstGeom prst="rect">
            <a:avLst/>
          </a:prstGeom>
          <a:solidFill>
            <a:srgbClr val="E5F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Edge roughness limited mobility compared with experimental data → Edge roughness quantitative description?</a:t>
            </a:r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419100" y="1507986"/>
            <a:ext cx="8474402" cy="762234"/>
          </a:xfrm>
          <a:prstGeom prst="rect">
            <a:avLst/>
          </a:prstGeom>
          <a:solidFill>
            <a:srgbClr val="E5F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How much edge roughness affect GNRTFETs with a </a:t>
            </a:r>
            <a:r>
              <a:rPr lang="en-US" dirty="0"/>
              <a:t>small width (w&lt;3.4 nm) </a:t>
            </a:r>
            <a:r>
              <a:rPr lang="en-US" dirty="0" smtClean="0"/>
              <a:t>and p/d TB model?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4896300" y="1400622"/>
            <a:ext cx="218182" cy="180974"/>
          </a:xfrm>
          <a:prstGeom prst="rightArrow">
            <a:avLst/>
          </a:prstGeom>
          <a:solidFill>
            <a:srgbClr val="FF0000">
              <a:alpha val="56000"/>
            </a:srgbClr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6614" y="762000"/>
            <a:ext cx="7447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 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760" y="5514975"/>
            <a:ext cx="57150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effects of edge roughness on mobility is calculated through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the slope of R </a:t>
            </a:r>
            <a:r>
              <a:rPr lang="en-US" alt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vs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 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Edge Roughness Limited Mobility</a:t>
            </a:r>
            <a:endParaRPr lang="en-US" dirty="0"/>
          </a:p>
        </p:txBody>
      </p:sp>
      <p:pic>
        <p:nvPicPr>
          <p:cNvPr id="1031" name="Picture 4" descr="AGNR13_P5_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01480"/>
            <a:ext cx="3545146" cy="35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72200" y="4800600"/>
          <a:ext cx="2055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" name="Equation" r:id="rId4" imgW="1231560" imgH="507960" progId="Equation.3">
                  <p:embed/>
                </p:oleObj>
              </mc:Choice>
              <mc:Fallback>
                <p:oleObj name="Equation" r:id="rId4" imgW="1231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00600"/>
                        <a:ext cx="2055813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89113"/>
              </p:ext>
            </p:extLst>
          </p:nvPr>
        </p:nvGraphicFramePr>
        <p:xfrm>
          <a:off x="6162675" y="5934075"/>
          <a:ext cx="2189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" name="Equation" r:id="rId6" imgW="1346040" imgH="228600" progId="Equation.3">
                  <p:embed/>
                </p:oleObj>
              </mc:Choice>
              <mc:Fallback>
                <p:oleObj name="Equation" r:id="rId6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5934075"/>
                        <a:ext cx="21891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381750" y="2005013"/>
          <a:ext cx="5762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" name="Equation" r:id="rId8" imgW="469800" imgH="431640" progId="Equation.3">
                  <p:embed/>
                </p:oleObj>
              </mc:Choice>
              <mc:Fallback>
                <p:oleObj name="Equation" r:id="rId8" imgW="46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005013"/>
                        <a:ext cx="576263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2493" y="1295400"/>
            <a:ext cx="4153391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Generate random variable v </a:t>
            </a:r>
          </a:p>
          <a:p>
            <a:r>
              <a:rPr lang="en-US" dirty="0" smtClean="0"/>
              <a:t>from 0 to 1 for each edge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atom.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378" y="2088340"/>
            <a:ext cx="3117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Compare v with P (e.g. 0.05)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5371" y="2606974"/>
            <a:ext cx="396999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If v&lt;P remove the atom, if not do not.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4847" y="1066800"/>
            <a:ext cx="4664075" cy="206349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2494" y="851198"/>
            <a:ext cx="4121641" cy="369332"/>
          </a:xfrm>
          <a:prstGeom prst="rect">
            <a:avLst/>
          </a:prstGeom>
          <a:solidFill>
            <a:srgbClr val="D0EB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Edge roughness generation procedure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7534" y="3383497"/>
            <a:ext cx="4703762" cy="2013585"/>
            <a:chOff x="617534" y="3383497"/>
            <a:chExt cx="4703762" cy="2013585"/>
          </a:xfrm>
        </p:grpSpPr>
        <p:sp>
          <p:nvSpPr>
            <p:cNvPr id="1032" name="TextBox 8"/>
            <p:cNvSpPr txBox="1">
              <a:spLocks noChangeArrowheads="1"/>
            </p:cNvSpPr>
            <p:nvPr/>
          </p:nvSpPr>
          <p:spPr bwMode="auto">
            <a:xfrm>
              <a:off x="1812921" y="3483509"/>
              <a:ext cx="2603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Edge roughness effects</a:t>
              </a: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46" y="4748747"/>
              <a:ext cx="1028700" cy="638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584" y="3907372"/>
              <a:ext cx="32289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952496" y="3883559"/>
              <a:ext cx="635000" cy="6921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686296" y="3883559"/>
              <a:ext cx="635000" cy="71596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" name="TextBox 14"/>
            <p:cNvSpPr txBox="1">
              <a:spLocks noChangeArrowheads="1"/>
            </p:cNvSpPr>
            <p:nvPr/>
          </p:nvSpPr>
          <p:spPr bwMode="auto">
            <a:xfrm>
              <a:off x="1095371" y="4034372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</a:p>
          </p:txBody>
        </p:sp>
        <p:sp>
          <p:nvSpPr>
            <p:cNvPr id="1039" name="TextBox 15"/>
            <p:cNvSpPr txBox="1">
              <a:spLocks noChangeArrowheads="1"/>
            </p:cNvSpPr>
            <p:nvPr/>
          </p:nvSpPr>
          <p:spPr bwMode="auto">
            <a:xfrm>
              <a:off x="4845046" y="4051834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797046" y="4453472"/>
              <a:ext cx="285750" cy="18256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41" name="Straight Connector 17"/>
            <p:cNvCxnSpPr>
              <a:cxnSpLocks noChangeShapeType="1"/>
              <a:stCxn id="1040" idx="1"/>
            </p:cNvCxnSpPr>
            <p:nvPr/>
          </p:nvCxnSpPr>
          <p:spPr bwMode="auto">
            <a:xfrm flipH="1">
              <a:off x="1454146" y="4543959"/>
              <a:ext cx="342900" cy="2111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Straight Connector 18"/>
            <p:cNvCxnSpPr>
              <a:cxnSpLocks noChangeShapeType="1"/>
              <a:stCxn id="1040" idx="3"/>
            </p:cNvCxnSpPr>
            <p:nvPr/>
          </p:nvCxnSpPr>
          <p:spPr bwMode="auto">
            <a:xfrm>
              <a:off x="2082796" y="4543959"/>
              <a:ext cx="388938" cy="2111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3" name="Right Arrow 19"/>
            <p:cNvSpPr>
              <a:spLocks noChangeArrowheads="1"/>
            </p:cNvSpPr>
            <p:nvPr/>
          </p:nvSpPr>
          <p:spPr bwMode="auto">
            <a:xfrm>
              <a:off x="3140071" y="4636034"/>
              <a:ext cx="277813" cy="166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44" name="Straight Connector 20"/>
            <p:cNvCxnSpPr>
              <a:cxnSpLocks noChangeShapeType="1"/>
              <a:stCxn id="1036" idx="1"/>
            </p:cNvCxnSpPr>
            <p:nvPr/>
          </p:nvCxnSpPr>
          <p:spPr bwMode="auto">
            <a:xfrm flipH="1" flipV="1">
              <a:off x="736596" y="4226459"/>
              <a:ext cx="21590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5" name="TextBox 21"/>
            <p:cNvSpPr txBox="1">
              <a:spLocks noChangeArrowheads="1"/>
            </p:cNvSpPr>
            <p:nvPr/>
          </p:nvSpPr>
          <p:spPr bwMode="auto">
            <a:xfrm>
              <a:off x="4795834" y="3383497"/>
              <a:ext cx="423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i="1"/>
                <a:t>V</a:t>
              </a:r>
              <a:r>
                <a:rPr lang="en-US" altLang="en-US" i="1" baseline="-25000"/>
                <a:t>d</a:t>
              </a:r>
            </a:p>
          </p:txBody>
        </p:sp>
        <p:cxnSp>
          <p:nvCxnSpPr>
            <p:cNvPr id="1046" name="Straight Connector 22"/>
            <p:cNvCxnSpPr>
              <a:cxnSpLocks noChangeShapeType="1"/>
            </p:cNvCxnSpPr>
            <p:nvPr/>
          </p:nvCxnSpPr>
          <p:spPr bwMode="auto">
            <a:xfrm>
              <a:off x="728659" y="4210584"/>
              <a:ext cx="0" cy="2222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Straight Connector 23"/>
            <p:cNvCxnSpPr>
              <a:cxnSpLocks noChangeShapeType="1"/>
            </p:cNvCxnSpPr>
            <p:nvPr/>
          </p:nvCxnSpPr>
          <p:spPr bwMode="auto">
            <a:xfrm>
              <a:off x="657221" y="4488397"/>
              <a:ext cx="15081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Straight Connector 24"/>
            <p:cNvCxnSpPr>
              <a:cxnSpLocks noChangeShapeType="1"/>
            </p:cNvCxnSpPr>
            <p:nvPr/>
          </p:nvCxnSpPr>
          <p:spPr bwMode="auto">
            <a:xfrm>
              <a:off x="617534" y="4432834"/>
              <a:ext cx="2222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Straight Connector 25"/>
            <p:cNvCxnSpPr>
              <a:cxnSpLocks noChangeShapeType="1"/>
              <a:stCxn id="1045" idx="2"/>
              <a:endCxn id="1037" idx="0"/>
            </p:cNvCxnSpPr>
            <p:nvPr/>
          </p:nvCxnSpPr>
          <p:spPr bwMode="auto">
            <a:xfrm flipH="1">
              <a:off x="5003796" y="3751797"/>
              <a:ext cx="3175" cy="1317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0" name="TextBox 26"/>
            <p:cNvSpPr txBox="1">
              <a:spLocks noChangeArrowheads="1"/>
            </p:cNvSpPr>
            <p:nvPr/>
          </p:nvSpPr>
          <p:spPr bwMode="auto">
            <a:xfrm>
              <a:off x="3148009" y="4763034"/>
              <a:ext cx="333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i="1"/>
                <a:t>I</a:t>
              </a:r>
              <a:r>
                <a:rPr lang="en-US" altLang="en-US" i="1" baseline="-25000"/>
                <a:t>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91000" y="4802722"/>
              <a:ext cx="152400" cy="145256"/>
            </a:xfrm>
            <a:prstGeom prst="ellipse">
              <a:avLst/>
            </a:prstGeom>
            <a:solidFill>
              <a:srgbClr val="FF0000"/>
            </a:solidFill>
            <a:ln w="25400"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0607" y="469068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191000" y="5139788"/>
              <a:ext cx="152400" cy="145256"/>
            </a:xfrm>
            <a:prstGeom prst="ellipse">
              <a:avLst/>
            </a:prstGeom>
            <a:solidFill>
              <a:srgbClr val="0000FF"/>
            </a:solidFill>
            <a:ln w="25400">
              <a:noFill/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10607" y="50277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5600" y="390552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samples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760" y="5514975"/>
            <a:ext cx="57150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effects of edge roughness on mobility is calculated through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the slope of R </a:t>
            </a:r>
            <a:r>
              <a:rPr lang="en-US" alt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vs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 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Edge Roughness Limited Mobility</a:t>
            </a:r>
            <a:endParaRPr lang="en-US" dirty="0"/>
          </a:p>
        </p:txBody>
      </p:sp>
      <p:pic>
        <p:nvPicPr>
          <p:cNvPr id="1031" name="Picture 4" descr="AGNR13_P5_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01480"/>
            <a:ext cx="3545146" cy="35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72200" y="4800600"/>
          <a:ext cx="2055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Equation" r:id="rId4" imgW="1231560" imgH="507960" progId="Equation.3">
                  <p:embed/>
                </p:oleObj>
              </mc:Choice>
              <mc:Fallback>
                <p:oleObj name="Equation" r:id="rId4" imgW="1231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00600"/>
                        <a:ext cx="2055813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482950"/>
              </p:ext>
            </p:extLst>
          </p:nvPr>
        </p:nvGraphicFramePr>
        <p:xfrm>
          <a:off x="6162675" y="5934075"/>
          <a:ext cx="2189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Equation" r:id="rId6" imgW="1346040" imgH="228600" progId="Equation.3">
                  <p:embed/>
                </p:oleObj>
              </mc:Choice>
              <mc:Fallback>
                <p:oleObj name="Equation" r:id="rId6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5934075"/>
                        <a:ext cx="21891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381750" y="2005013"/>
          <a:ext cx="5762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Equation" r:id="rId8" imgW="469800" imgH="431640" progId="Equation.3">
                  <p:embed/>
                </p:oleObj>
              </mc:Choice>
              <mc:Fallback>
                <p:oleObj name="Equation" r:id="rId8" imgW="46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005013"/>
                        <a:ext cx="576263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6145" y="1285875"/>
            <a:ext cx="410845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Generate random variable v </a:t>
            </a:r>
          </a:p>
          <a:p>
            <a:r>
              <a:rPr lang="en-US" dirty="0" smtClean="0"/>
              <a:t>from 0 to 1 for each edge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dirty="0" smtClean="0"/>
              <a:t> atom.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378" y="2088340"/>
            <a:ext cx="3117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Compare v with P (e.g. 0.05)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5371" y="2606974"/>
            <a:ext cx="420083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If v&lt;P remove the H atom, if not do not.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4847" y="1066800"/>
            <a:ext cx="4664075" cy="206349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2494" y="851198"/>
            <a:ext cx="4121641" cy="369332"/>
          </a:xfrm>
          <a:prstGeom prst="rect">
            <a:avLst/>
          </a:prstGeom>
          <a:solidFill>
            <a:srgbClr val="D0EB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Edge roughness generation procedure</a:t>
            </a:r>
            <a:endParaRPr lang="en-US" dirty="0"/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01" y="3874294"/>
            <a:ext cx="3324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907801" y="3798094"/>
            <a:ext cx="636588" cy="6921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1050676" y="3948907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cxnSp>
        <p:nvCxnSpPr>
          <p:cNvPr id="35" name="Straight Connector 30"/>
          <p:cNvCxnSpPr>
            <a:cxnSpLocks noChangeShapeType="1"/>
            <a:stCxn id="33" idx="1"/>
          </p:cNvCxnSpPr>
          <p:nvPr/>
        </p:nvCxnSpPr>
        <p:spPr bwMode="auto">
          <a:xfrm flipH="1" flipV="1">
            <a:off x="693489" y="4140994"/>
            <a:ext cx="214312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1"/>
          <p:cNvCxnSpPr>
            <a:cxnSpLocks noChangeShapeType="1"/>
          </p:cNvCxnSpPr>
          <p:nvPr/>
        </p:nvCxnSpPr>
        <p:spPr bwMode="auto">
          <a:xfrm>
            <a:off x="685551" y="4125119"/>
            <a:ext cx="0" cy="2222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2"/>
          <p:cNvCxnSpPr>
            <a:cxnSpLocks noChangeShapeType="1"/>
          </p:cNvCxnSpPr>
          <p:nvPr/>
        </p:nvCxnSpPr>
        <p:spPr bwMode="auto">
          <a:xfrm>
            <a:off x="614114" y="4402932"/>
            <a:ext cx="15081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3"/>
          <p:cNvCxnSpPr>
            <a:cxnSpLocks noChangeShapeType="1"/>
          </p:cNvCxnSpPr>
          <p:nvPr/>
        </p:nvCxnSpPr>
        <p:spPr bwMode="auto">
          <a:xfrm>
            <a:off x="574426" y="4347369"/>
            <a:ext cx="2222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2246064" y="4388644"/>
            <a:ext cx="285750" cy="18256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0" name="Straight Connector 35"/>
          <p:cNvCxnSpPr>
            <a:cxnSpLocks noChangeShapeType="1"/>
            <a:stCxn id="39" idx="3"/>
          </p:cNvCxnSpPr>
          <p:nvPr/>
        </p:nvCxnSpPr>
        <p:spPr bwMode="auto">
          <a:xfrm>
            <a:off x="2531814" y="4479132"/>
            <a:ext cx="452437" cy="2174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36"/>
          <p:cNvCxnSpPr>
            <a:cxnSpLocks noChangeShapeType="1"/>
            <a:stCxn id="39" idx="1"/>
          </p:cNvCxnSpPr>
          <p:nvPr/>
        </p:nvCxnSpPr>
        <p:spPr bwMode="auto">
          <a:xfrm flipH="1">
            <a:off x="1847601" y="4479132"/>
            <a:ext cx="398463" cy="2174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4717801" y="3798094"/>
            <a:ext cx="636588" cy="71596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4878139" y="3966369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4828926" y="3298032"/>
            <a:ext cx="423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i="1"/>
              <a:t>V</a:t>
            </a:r>
            <a:r>
              <a:rPr lang="en-US" altLang="en-US" i="1" baseline="-25000"/>
              <a:t>d</a:t>
            </a:r>
          </a:p>
        </p:txBody>
      </p:sp>
      <p:cxnSp>
        <p:nvCxnSpPr>
          <p:cNvPr id="45" name="Straight Connector 40"/>
          <p:cNvCxnSpPr>
            <a:cxnSpLocks noChangeShapeType="1"/>
            <a:stCxn id="44" idx="2"/>
            <a:endCxn id="42" idx="0"/>
          </p:cNvCxnSpPr>
          <p:nvPr/>
        </p:nvCxnSpPr>
        <p:spPr bwMode="auto">
          <a:xfrm flipH="1">
            <a:off x="5036889" y="3666332"/>
            <a:ext cx="3175" cy="1317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ight Arrow 41"/>
          <p:cNvSpPr>
            <a:spLocks noChangeArrowheads="1"/>
          </p:cNvSpPr>
          <p:nvPr/>
        </p:nvSpPr>
        <p:spPr bwMode="auto">
          <a:xfrm>
            <a:off x="3160464" y="4539457"/>
            <a:ext cx="277812" cy="1666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3168401" y="4666457"/>
            <a:ext cx="33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i="1"/>
              <a:t>I</a:t>
            </a:r>
            <a:r>
              <a:rPr lang="en-US" altLang="en-US" i="1" baseline="-25000"/>
              <a:t>d</a:t>
            </a:r>
          </a:p>
        </p:txBody>
      </p:sp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5" y="4791076"/>
            <a:ext cx="1162050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1692275" y="3413125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Hydrogen passivation effects</a:t>
            </a:r>
          </a:p>
        </p:txBody>
      </p:sp>
      <p:sp>
        <p:nvSpPr>
          <p:cNvPr id="50" name="Oval 49"/>
          <p:cNvSpPr/>
          <p:nvPr/>
        </p:nvSpPr>
        <p:spPr>
          <a:xfrm>
            <a:off x="4191000" y="4802722"/>
            <a:ext cx="152400" cy="145256"/>
          </a:xfrm>
          <a:prstGeom prst="ellipse">
            <a:avLst/>
          </a:prstGeom>
          <a:solidFill>
            <a:srgbClr val="FF0000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10607" y="46906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191000" y="5139788"/>
            <a:ext cx="152400" cy="145256"/>
          </a:xfrm>
          <a:prstGeom prst="ellipse">
            <a:avLst/>
          </a:prstGeom>
          <a:solidFill>
            <a:srgbClr val="0000FF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10607" y="50277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05600" y="390552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samples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344498"/>
            <a:ext cx="4267004" cy="3962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Width-dependent Mobility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74" y="1998354"/>
            <a:ext cx="4967415" cy="4654690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8851" y="832481"/>
            <a:ext cx="8602749" cy="767719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Hydrogen roughness limited mobility is 2 order of magnitude larger than edge roughness limited mobility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Edge roughness P=3 % describes experimentally fabricated GNRs mobility.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6192" y="4748044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Edge roughness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59989" y="2788037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Hydrogen roughness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7589" y="4062244"/>
            <a:ext cx="2204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Exp. Wang, PRL2008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3313374" y="6314490"/>
            <a:ext cx="175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dirty="0" smtClean="0"/>
              <a:t>n~0.95x10</a:t>
            </a:r>
            <a:r>
              <a:rPr lang="en-US" altLang="en-US" sz="1600" b="1" baseline="30000" dirty="0" smtClean="0"/>
              <a:t>13</a:t>
            </a:r>
            <a:r>
              <a:rPr lang="en-US" altLang="en-US" sz="1600" b="1" dirty="0" smtClean="0"/>
              <a:t>/cm</a:t>
            </a:r>
            <a:r>
              <a:rPr lang="en-US" altLang="en-US" sz="1600" b="1" baseline="30000" dirty="0" smtClean="0"/>
              <a:t>2</a:t>
            </a:r>
            <a:endParaRPr lang="en-US" altLang="en-US" sz="16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8034338" y="2741573"/>
            <a:ext cx="1217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(This work)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99" y="2438022"/>
            <a:ext cx="5117589" cy="383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7650" y="5715000"/>
            <a:ext cx="8877300" cy="856456"/>
          </a:xfrm>
        </p:spPr>
        <p:txBody>
          <a:bodyPr/>
          <a:lstStyle/>
          <a:p>
            <a:r>
              <a:rPr lang="en-US" dirty="0" smtClean="0"/>
              <a:t>OFF-current </a:t>
            </a:r>
            <a:r>
              <a:rPr lang="en-US" dirty="0" smtClean="0"/>
              <a:t>decrease/</a:t>
            </a:r>
            <a:r>
              <a:rPr lang="en-US" dirty="0" err="1" smtClean="0"/>
              <a:t>Vth</a:t>
            </a:r>
            <a:r>
              <a:rPr lang="en-US" dirty="0" smtClean="0"/>
              <a:t> shift: edge-roughness effects on </a:t>
            </a:r>
            <a:r>
              <a:rPr lang="en-US" dirty="0" err="1" smtClean="0"/>
              <a:t>I</a:t>
            </a:r>
            <a:r>
              <a:rPr lang="en-US" b="1" baseline="-25000" dirty="0" err="1" smtClean="0"/>
              <a:t>thermal</a:t>
            </a:r>
            <a:endParaRPr lang="en-US" b="1" baseline="-25000" dirty="0" smtClean="0"/>
          </a:p>
          <a:p>
            <a:r>
              <a:rPr lang="en-US" dirty="0" smtClean="0"/>
              <a:t>ON-current decrease: edge-roughness scattering </a:t>
            </a:r>
            <a:r>
              <a:rPr lang="en-US" dirty="0" smtClean="0"/>
              <a:t>(B~</a:t>
            </a:r>
            <a:r>
              <a:rPr lang="en-US" dirty="0" smtClean="0"/>
              <a:t>63</a:t>
            </a:r>
            <a:r>
              <a:rPr lang="en-US" dirty="0" smtClean="0"/>
              <a:t>%)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Roughness Effects in GNRTFET w=3.4 nm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40655"/>
            <a:ext cx="5257800" cy="5085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6773" y="461593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P=3 %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68286" y="4800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23" y="2819400"/>
            <a:ext cx="3788926" cy="84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02734" y="3025552"/>
            <a:ext cx="889987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3.4 nm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6547" y="2819400"/>
            <a:ext cx="1634" cy="84022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72149" y="3184204"/>
            <a:ext cx="0" cy="442637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72762" y="3210218"/>
            <a:ext cx="889987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1.9 </a:t>
            </a:r>
            <a:r>
              <a:rPr lang="en-US" dirty="0"/>
              <a:t>nm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7548" y="3626841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A</a:t>
            </a:r>
            <a:r>
              <a:rPr lang="en-US" dirty="0" smtClean="0"/>
              <a:t>=6.6x10</a:t>
            </a:r>
            <a:r>
              <a:rPr lang="en-US" baseline="30000" dirty="0" smtClean="0"/>
              <a:t>12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8017" y="3656303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D</a:t>
            </a:r>
            <a:r>
              <a:rPr lang="en-US" dirty="0" smtClean="0"/>
              <a:t>=1.1x10</a:t>
            </a:r>
            <a:r>
              <a:rPr lang="en-US" baseline="30000" dirty="0" smtClean="0"/>
              <a:t>12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2891228" y="4714152"/>
            <a:ext cx="369321" cy="2490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5941692" y="1228023"/>
            <a:ext cx="184666" cy="301632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334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samples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95700" y="2688042"/>
            <a:ext cx="30480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5182" y="251460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∆</a:t>
            </a:r>
            <a:r>
              <a:rPr lang="en-US" dirty="0" err="1" smtClean="0"/>
              <a:t>Vth</a:t>
            </a:r>
            <a:r>
              <a:rPr lang="en-US" dirty="0" smtClean="0"/>
              <a:t>=9mV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90872" y="1411577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ON(rough)</a:t>
            </a:r>
            <a:r>
              <a:rPr lang="en-US" dirty="0" smtClean="0"/>
              <a:t>=270 </a:t>
            </a:r>
            <a:r>
              <a:rPr lang="el-GR" dirty="0" smtClean="0"/>
              <a:t>μ</a:t>
            </a:r>
            <a:r>
              <a:rPr lang="en-US" dirty="0" smtClean="0"/>
              <a:t>A/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90872" y="110184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ON(ball)  </a:t>
            </a:r>
            <a:r>
              <a:rPr lang="en-US" dirty="0" smtClean="0"/>
              <a:t>=424 </a:t>
            </a:r>
            <a:r>
              <a:rPr lang="el-GR" dirty="0" smtClean="0"/>
              <a:t>μ</a:t>
            </a:r>
            <a:r>
              <a:rPr lang="en-US" dirty="0" smtClean="0"/>
              <a:t>A/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00938" y="186320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B=63 %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05050" y="45848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x1/4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73762" y="145185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=18.4 mV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75888" y="119417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Vth,shift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Roughness Effects on Current Spectrum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1" y="800100"/>
            <a:ext cx="8624642" cy="5179202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481020" y="6381748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36004" y="43873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8216" y="290005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endParaRPr 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7260" y="28956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endParaRPr 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4876800" y="1676400"/>
            <a:ext cx="389507" cy="228600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6019800" y="1676400"/>
            <a:ext cx="389507" cy="228600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7315200" y="4648200"/>
            <a:ext cx="457200" cy="228600"/>
          </a:xfrm>
          <a:prstGeom prst="curvedRigh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6371206" y="4648200"/>
            <a:ext cx="410593" cy="228600"/>
          </a:xfrm>
          <a:prstGeom prst="curvedRigh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5638800" y="2590800"/>
            <a:ext cx="838200" cy="309250"/>
          </a:xfrm>
          <a:prstGeom prst="curvedDownArrow">
            <a:avLst/>
          </a:prstGeom>
          <a:solidFill>
            <a:srgbClr val="D6EDBD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6477000" y="2586350"/>
            <a:ext cx="838200" cy="309250"/>
          </a:xfrm>
          <a:prstGeom prst="curvedDownArrow">
            <a:avLst/>
          </a:prstGeom>
          <a:solidFill>
            <a:srgbClr val="D6EDBD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5391149" y="2740975"/>
            <a:ext cx="194754" cy="114300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5683280" y="2974107"/>
            <a:ext cx="838200" cy="309250"/>
          </a:xfrm>
          <a:prstGeom prst="curvedDownArrow">
            <a:avLst/>
          </a:prstGeom>
          <a:solidFill>
            <a:srgbClr val="D6EDBD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6477000" y="2946157"/>
            <a:ext cx="838200" cy="309250"/>
          </a:xfrm>
          <a:prstGeom prst="curvedDownArrow">
            <a:avLst/>
          </a:prstGeom>
          <a:solidFill>
            <a:srgbClr val="D6EDBD"/>
          </a:solidFill>
          <a:ln w="25400">
            <a:solidFill>
              <a:srgbClr val="FF000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Vertical Text Placeholder 16"/>
          <p:cNvSpPr>
            <a:spLocks noGrp="1"/>
          </p:cNvSpPr>
          <p:nvPr>
            <p:ph type="body" orient="vert" idx="1"/>
          </p:nvPr>
        </p:nvSpPr>
        <p:spPr>
          <a:xfrm>
            <a:off x="403521" y="5445902"/>
            <a:ext cx="8534400" cy="1143000"/>
          </a:xfrm>
        </p:spPr>
        <p:txBody>
          <a:bodyPr/>
          <a:lstStyle/>
          <a:p>
            <a:r>
              <a:rPr lang="en-US" dirty="0" smtClean="0"/>
              <a:t>Edge roughness scattering reduces thermionic current.</a:t>
            </a:r>
          </a:p>
          <a:p>
            <a:r>
              <a:rPr lang="en-US" dirty="0" smtClean="0"/>
              <a:t>Tunneling current </a:t>
            </a:r>
            <a:r>
              <a:rPr lang="en-US" dirty="0" smtClean="0"/>
              <a:t>increases </a:t>
            </a:r>
            <a:r>
              <a:rPr lang="en-US" dirty="0" smtClean="0"/>
              <a:t>at some resonant states, but overall decreases due to scattering.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15493" y="1066800"/>
            <a:ext cx="7574509" cy="400110"/>
          </a:xfrm>
          <a:prstGeom prst="rect">
            <a:avLst/>
          </a:prstGeom>
          <a:solidFill>
            <a:srgbClr val="FFD9F5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Edge-roughness </a:t>
            </a:r>
            <a:r>
              <a:rPr lang="en-US" sz="2000" b="1" dirty="0" smtClean="0"/>
              <a:t>mainly reduces</a:t>
            </a:r>
            <a:r>
              <a:rPr lang="en-US" sz="2000" b="1" dirty="0" smtClean="0"/>
              <a:t> OFF-current for small width.</a:t>
            </a:r>
            <a:endParaRPr lang="en-US" sz="2000" b="1" dirty="0"/>
          </a:p>
        </p:txBody>
      </p:sp>
      <p:sp>
        <p:nvSpPr>
          <p:cNvPr id="24" name="Curved Left Arrow 23"/>
          <p:cNvSpPr/>
          <p:nvPr/>
        </p:nvSpPr>
        <p:spPr>
          <a:xfrm flipH="1">
            <a:off x="7326037" y="3100782"/>
            <a:ext cx="217763" cy="140549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flipH="1">
            <a:off x="7663518" y="3117689"/>
            <a:ext cx="217763" cy="140549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>
            <a:off x="5071553" y="2764475"/>
            <a:ext cx="194754" cy="114300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>
            <a:off x="7286266" y="2683825"/>
            <a:ext cx="194754" cy="114300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>
            <a:off x="7624518" y="2672157"/>
            <a:ext cx="194754" cy="114300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Left Arrow 27"/>
          <p:cNvSpPr/>
          <p:nvPr/>
        </p:nvSpPr>
        <p:spPr>
          <a:xfrm flipH="1">
            <a:off x="5053668" y="3224424"/>
            <a:ext cx="217763" cy="140549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5391149" y="3241331"/>
            <a:ext cx="217763" cy="140549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5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r>
              <a:rPr lang="en-US" dirty="0" smtClean="0"/>
              <a:t>Power problems can be overcome by TFETs.</a:t>
            </a:r>
          </a:p>
          <a:p>
            <a:r>
              <a:rPr lang="en-US" dirty="0" smtClean="0"/>
              <a:t>GNRs satisfy requirements for good TFETs.</a:t>
            </a:r>
          </a:p>
          <a:p>
            <a:r>
              <a:rPr lang="en-US" dirty="0" smtClean="0"/>
              <a:t>GNRTFETs can be next generation devices if the following obstacles are overcome</a:t>
            </a:r>
          </a:p>
          <a:p>
            <a:pPr lvl="1"/>
            <a:r>
              <a:rPr lang="en-US" dirty="0" smtClean="0"/>
              <a:t>Easily realizable doping/p-n junction</a:t>
            </a:r>
          </a:p>
          <a:p>
            <a:pPr lvl="1"/>
            <a:r>
              <a:rPr lang="en-US" dirty="0" smtClean="0"/>
              <a:t>OFF-state current is minimized</a:t>
            </a:r>
          </a:p>
          <a:p>
            <a:pPr lvl="1"/>
            <a:r>
              <a:rPr lang="en-US" dirty="0" smtClean="0"/>
              <a:t>Edge roughness is controlled.</a:t>
            </a:r>
          </a:p>
          <a:p>
            <a:r>
              <a:rPr lang="en-US" dirty="0" smtClean="0"/>
              <a:t>This study has shown that</a:t>
            </a:r>
          </a:p>
          <a:p>
            <a:pPr lvl="1"/>
            <a:r>
              <a:rPr lang="en-US" dirty="0" smtClean="0"/>
              <a:t>Electrostatic doping is possible and p-n junction with NDR is demonstrated and quantitatively analyzed.</a:t>
            </a:r>
          </a:p>
          <a:p>
            <a:pPr lvl="1"/>
            <a:r>
              <a:rPr lang="en-US" dirty="0" smtClean="0"/>
              <a:t>OFF-state current can be minimized through engineering </a:t>
            </a:r>
            <a:r>
              <a:rPr lang="en-US" dirty="0" err="1" smtClean="0"/>
              <a:t>bandstructure</a:t>
            </a:r>
            <a:r>
              <a:rPr lang="en-US" dirty="0"/>
              <a:t> </a:t>
            </a:r>
            <a:r>
              <a:rPr lang="en-US" dirty="0" smtClean="0"/>
              <a:t>with doping/width - importance of thermionic current.</a:t>
            </a:r>
          </a:p>
          <a:p>
            <a:pPr lvl="1"/>
            <a:r>
              <a:rPr lang="en-US" dirty="0" smtClean="0"/>
              <a:t>Edge-roughness  with small probability (P=3%) degrades electron mobility significantly - </a:t>
            </a:r>
            <a:r>
              <a:rPr lang="en-US" dirty="0" smtClean="0"/>
              <a:t>good </a:t>
            </a:r>
            <a:r>
              <a:rPr lang="en-US" dirty="0" smtClean="0"/>
              <a:t>edge quality is required.</a:t>
            </a:r>
          </a:p>
          <a:p>
            <a:pPr lvl="1"/>
            <a:r>
              <a:rPr lang="en-US" dirty="0" smtClean="0"/>
              <a:t>Edge roughness can decrease off-current in GNRTFET, but can degrade the on-current at the same time.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Acknowledgement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2742" y="4419600"/>
            <a:ext cx="8532813" cy="2438400"/>
          </a:xfrm>
        </p:spPr>
        <p:txBody>
          <a:bodyPr/>
          <a:lstStyle/>
          <a:p>
            <a:pPr lvl="0" eaLnBrk="1" hangingPunct="1">
              <a:defRPr/>
            </a:pPr>
            <a:r>
              <a:rPr lang="en-US" sz="1900" b="1" dirty="0">
                <a:solidFill>
                  <a:srgbClr val="0000FF"/>
                </a:solidFill>
              </a:rPr>
              <a:t>Post-Doc/Research Faculty </a:t>
            </a:r>
            <a:r>
              <a:rPr lang="en-US" sz="1900" b="1" dirty="0" smtClean="0">
                <a:solidFill>
                  <a:srgbClr val="0000FF"/>
                </a:solidFill>
              </a:rPr>
              <a:t>team (Purdue)</a:t>
            </a:r>
            <a:endParaRPr lang="en-US" sz="1900" b="1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900" dirty="0"/>
              <a:t>Prof. M. </a:t>
            </a:r>
            <a:r>
              <a:rPr lang="en-US" sz="1900" dirty="0" err="1"/>
              <a:t>Povolotskyi</a:t>
            </a:r>
            <a:r>
              <a:rPr lang="en-US" sz="1900" dirty="0"/>
              <a:t>, Prof. T. </a:t>
            </a:r>
            <a:r>
              <a:rPr lang="en-US" sz="1900" dirty="0" err="1"/>
              <a:t>Kubis</a:t>
            </a:r>
            <a:r>
              <a:rPr lang="en-US" sz="1900" dirty="0"/>
              <a:t>, Prof J. </a:t>
            </a:r>
            <a:r>
              <a:rPr lang="en-US" sz="1900" dirty="0" smtClean="0"/>
              <a:t>Fonseca</a:t>
            </a:r>
          </a:p>
          <a:p>
            <a:pPr lvl="0" eaLnBrk="1" hangingPunct="1">
              <a:defRPr/>
            </a:pPr>
            <a:r>
              <a:rPr lang="en-US" sz="1900" b="1" dirty="0" smtClean="0">
                <a:solidFill>
                  <a:srgbClr val="0000FF"/>
                </a:solidFill>
              </a:rPr>
              <a:t>Collaboration/Discussion</a:t>
            </a:r>
            <a:endParaRPr lang="en-US" sz="1900" b="1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900" dirty="0" smtClean="0"/>
              <a:t>Prof. T. Boykin (U. of Alabama)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900" dirty="0" smtClean="0"/>
              <a:t>Dr. Kwok (SRC), </a:t>
            </a:r>
            <a:r>
              <a:rPr lang="en-US" sz="1900" dirty="0"/>
              <a:t>Prof. D. Antoniadis (MIT</a:t>
            </a:r>
            <a:r>
              <a:rPr lang="en-US" sz="1900" dirty="0" smtClean="0"/>
              <a:t>)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900" dirty="0"/>
              <a:t>Prof</a:t>
            </a:r>
            <a:r>
              <a:rPr lang="en-US" sz="1900" dirty="0" smtClean="0"/>
              <a:t>. A. </a:t>
            </a:r>
            <a:r>
              <a:rPr lang="en-US" sz="1900" dirty="0" err="1" smtClean="0"/>
              <a:t>Seabaugh</a:t>
            </a:r>
            <a:r>
              <a:rPr lang="en-US" sz="1900" dirty="0" smtClean="0"/>
              <a:t>, </a:t>
            </a:r>
            <a:r>
              <a:rPr lang="en-US" sz="1900" dirty="0"/>
              <a:t>Prof. </a:t>
            </a:r>
            <a:r>
              <a:rPr lang="en-US" sz="1900" dirty="0" smtClean="0"/>
              <a:t>W. Hwang, </a:t>
            </a:r>
            <a:r>
              <a:rPr lang="en-US" sz="1900" dirty="0"/>
              <a:t>Prof</a:t>
            </a:r>
            <a:r>
              <a:rPr lang="en-US" sz="1900" dirty="0" smtClean="0"/>
              <a:t>. D. Jena (ND)</a:t>
            </a:r>
            <a:endParaRPr lang="en-US" sz="1900" dirty="0"/>
          </a:p>
          <a:p>
            <a:pPr lvl="1" eaLnBrk="1" hangingPunct="1">
              <a:buFont typeface="Arial" charset="0"/>
              <a:buChar char="»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6343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341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5C9803-A117-44BB-A5AE-DDABF782E5AA}" type="slidenum">
              <a:rPr lang="en-US" altLang="en-US" sz="1600" smtClean="0">
                <a:latin typeface="Trebuchet MS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60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4130171" cy="1320785"/>
          </a:xfrm>
          <a:prstGeom prst="rect">
            <a:avLst/>
          </a:prstGeom>
          <a:solidFill>
            <a:schemeClr val="tx2"/>
          </a:solidFill>
          <a:ln w="63500">
            <a:solidFill>
              <a:schemeClr val="accent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en-US" b="1" dirty="0">
                <a:ea typeface="ＭＳ Ｐゴシック" pitchFamily="34" charset="-128"/>
              </a:rPr>
              <a:t>            Prof. Gerhard Klimeck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371600"/>
            <a:ext cx="4191000" cy="1320785"/>
          </a:xfrm>
          <a:prstGeom prst="rect">
            <a:avLst/>
          </a:prstGeom>
          <a:solidFill>
            <a:schemeClr val="tx2"/>
          </a:solidFill>
          <a:ln w="63500">
            <a:solidFill>
              <a:schemeClr val="accent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en-US" b="1" dirty="0">
                <a:ea typeface="ＭＳ Ｐゴシック" pitchFamily="34" charset="-128"/>
              </a:rPr>
              <a:t>            Prof. Mathieu Luisier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43" y="2990850"/>
            <a:ext cx="4130171" cy="1295400"/>
          </a:xfrm>
          <a:prstGeom prst="rect">
            <a:avLst/>
          </a:prstGeom>
          <a:solidFill>
            <a:schemeClr val="tx2"/>
          </a:solidFill>
          <a:ln w="63500">
            <a:solidFill>
              <a:schemeClr val="accent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en-US" b="1" dirty="0">
                <a:ea typeface="ＭＳ Ｐゴシック" pitchFamily="34" charset="-128"/>
              </a:rPr>
              <a:t>            Prof. Mark Lundstrom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3643" y="2914650"/>
            <a:ext cx="4191000" cy="1371600"/>
          </a:xfrm>
          <a:prstGeom prst="rect">
            <a:avLst/>
          </a:prstGeom>
          <a:solidFill>
            <a:schemeClr val="tx2"/>
          </a:solidFill>
          <a:ln w="63500">
            <a:solidFill>
              <a:schemeClr val="accent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en-US" b="1" dirty="0">
                <a:ea typeface="ＭＳ Ｐゴシック" pitchFamily="34" charset="-128"/>
              </a:rPr>
              <a:t>            Prof. </a:t>
            </a:r>
            <a:r>
              <a:rPr lang="en-US" b="1" dirty="0"/>
              <a:t>Supriyo Datta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56335" name="Picture 2" descr="Gerhard Klime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924323" cy="132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1" descr="C:\Users\Lucas\AppData\Local\Microsoft\Windows\Temporary Internet Files\Content.IE5\IOGGE7Q1\MC90044131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814">
            <a:off x="1163638" y="1087438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4" descr="St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4" y="2990851"/>
            <a:ext cx="92432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1" descr="C:\Users\Lucas\AppData\Local\Microsoft\Windows\Temporary Internet Files\Content.IE5\IOGGE7Q1\MC90044131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814">
            <a:off x="1199081" y="2782888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Picture 6" descr="Dat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43" y="2914651"/>
            <a:ext cx="914400" cy="130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Picture 1" descr="C:\Users\Lucas\AppData\Local\Microsoft\Windows\Temporary Internet Files\Content.IE5\IOGGE7Q1\MC90044131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814">
            <a:off x="5567423" y="2592546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1"/>
            <a:ext cx="9266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1" descr="C:\Users\Lucas\AppData\Local\Microsoft\Windows\Temporary Internet Files\Content.IE5\IOGGE7Q1\MC90044131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814">
            <a:off x="5583238" y="1087438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7"/>
          <p:cNvSpPr txBox="1">
            <a:spLocks/>
          </p:cNvSpPr>
          <p:nvPr/>
        </p:nvSpPr>
        <p:spPr bwMode="auto">
          <a:xfrm>
            <a:off x="168565" y="877093"/>
            <a:ext cx="8532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eaLnBrk="1" hangingPunct="1">
              <a:defRPr/>
            </a:pPr>
            <a:r>
              <a:rPr lang="en-US" sz="2000" b="1" dirty="0">
                <a:solidFill>
                  <a:srgbClr val="0000FF"/>
                </a:solidFill>
              </a:rPr>
              <a:t>Overall guidance and </a:t>
            </a:r>
            <a:r>
              <a:rPr lang="en-US" sz="2000" b="1" dirty="0" smtClean="0">
                <a:solidFill>
                  <a:srgbClr val="0000FF"/>
                </a:solidFill>
              </a:rPr>
              <a:t>direction (committee members)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7500938" y="6400800"/>
            <a:ext cx="533400" cy="3413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Performance Projection of ITRS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35"/>
            <a:ext cx="4778286" cy="4016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957845"/>
            <a:ext cx="1223412" cy="369332"/>
          </a:xfrm>
          <a:prstGeom prst="rect">
            <a:avLst/>
          </a:prstGeom>
          <a:solidFill>
            <a:srgbClr val="B6DF8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ITRS2012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4864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ON-current increase as L</a:t>
            </a:r>
            <a:r>
              <a:rPr lang="en-US" baseline="-25000" dirty="0" smtClean="0"/>
              <a:t>G</a:t>
            </a:r>
            <a:r>
              <a:rPr lang="en-US" dirty="0" smtClean="0"/>
              <a:t>↓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098020"/>
              </p:ext>
            </p:extLst>
          </p:nvPr>
        </p:nvGraphicFramePr>
        <p:xfrm>
          <a:off x="5542415" y="1878769"/>
          <a:ext cx="2515426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4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ITRS 2012 (MASTAR)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Analytical model based on drift-diffusion</a:t>
                      </a:r>
                      <a:endParaRPr lang="en-US" dirty="0"/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2D electrostatic</a:t>
                      </a:r>
                      <a:endParaRPr lang="en-US" dirty="0"/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realistic quantum effects</a:t>
                      </a:r>
                      <a:endParaRPr lang="en-US" dirty="0"/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Mobility/</a:t>
                      </a:r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sat</a:t>
                      </a:r>
                      <a:r>
                        <a:rPr lang="en-US" dirty="0" smtClean="0"/>
                        <a:t> fitting</a:t>
                      </a:r>
                      <a:endParaRPr lang="en-US" dirty="0"/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on</a:t>
                      </a:r>
                      <a:r>
                        <a:rPr lang="en-US" dirty="0" smtClean="0"/>
                        <a:t> as a target</a:t>
                      </a:r>
                      <a:endParaRPr lang="en-US" dirty="0"/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778286" y="706399"/>
            <a:ext cx="4300163" cy="6116266"/>
            <a:chOff x="4578016" y="741734"/>
            <a:chExt cx="4300163" cy="611626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16" y="4897330"/>
              <a:ext cx="4155062" cy="196067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608" y="2916130"/>
              <a:ext cx="4198571" cy="1981200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5043230" y="861870"/>
              <a:ext cx="3475914" cy="1835393"/>
              <a:chOff x="5043230" y="861870"/>
              <a:chExt cx="3475914" cy="183539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084563" y="861870"/>
                <a:ext cx="3434581" cy="1835393"/>
                <a:chOff x="5084563" y="861870"/>
                <a:chExt cx="3434581" cy="1835393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5084565" y="861870"/>
                  <a:ext cx="3434579" cy="1835393"/>
                  <a:chOff x="5181600" y="1256133"/>
                  <a:chExt cx="3200403" cy="1715667"/>
                </a:xfrm>
              </p:grpSpPr>
              <p:grpSp>
                <p:nvGrpSpPr>
                  <p:cNvPr id="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181600" y="1480533"/>
                    <a:ext cx="3200403" cy="1491267"/>
                    <a:chOff x="4953000" y="1442433"/>
                    <a:chExt cx="3200403" cy="1491267"/>
                  </a:xfrm>
                </p:grpSpPr>
                <p:grpSp>
                  <p:nvGrpSpPr>
                    <p:cNvPr id="12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53000" y="1563272"/>
                      <a:ext cx="3200403" cy="1370428"/>
                      <a:chOff x="4953000" y="1563272"/>
                      <a:chExt cx="3200403" cy="1370428"/>
                    </a:xfrm>
                  </p:grpSpPr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4953000" y="2057400"/>
                        <a:ext cx="3200403" cy="8763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5400">
                        <a:solidFill>
                          <a:schemeClr val="tx1"/>
                        </a:solidFill>
                      </a:ln>
                      <a:effectLst>
                        <a:outerShdw sx="1000" sy="1000" rotWithShape="0">
                          <a:srgbClr val="000000"/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algn="ctr" eaLnBrk="1" hangingPunct="1"/>
                        <a:r>
                          <a:rPr lang="en-US" altLang="en-US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Channel</a:t>
                        </a:r>
                        <a:endParaRPr lang="en-US" alt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5510319" y="1828798"/>
                        <a:ext cx="2043628" cy="76446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12700">
                        <a:solidFill>
                          <a:schemeClr val="tx1"/>
                        </a:solidFill>
                      </a:ln>
                      <a:effectLst>
                        <a:outerShdw sx="1000" sy="1000" rotWithShape="0">
                          <a:srgbClr val="000000"/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5" name="Straight Connector 24"/>
                      <p:cNvCxnSpPr>
                        <a:stCxn id="22" idx="0"/>
                        <a:endCxn id="27" idx="2"/>
                      </p:cNvCxnSpPr>
                      <p:nvPr/>
                    </p:nvCxnSpPr>
                    <p:spPr>
                      <a:xfrm flipH="1" flipV="1">
                        <a:off x="6531806" y="1563272"/>
                        <a:ext cx="327" cy="26552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oval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5510319" y="1905000"/>
                        <a:ext cx="2043628" cy="1528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chemeClr val="tx1"/>
                        </a:solidFill>
                      </a:ln>
                      <a:effectLst>
                        <a:outerShdw sx="1000" sy="1000" rotWithShape="0">
                          <a:srgbClr val="000000"/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1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Oxide</a:t>
                        </a:r>
                      </a:p>
                    </p:txBody>
                  </p:sp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7391398" y="2057400"/>
                        <a:ext cx="762001" cy="446088"/>
                      </a:xfrm>
                      <a:prstGeom prst="rect">
                        <a:avLst/>
                      </a:prstGeom>
                      <a:solidFill>
                        <a:srgbClr val="ABE9FF"/>
                      </a:solidFill>
                      <a:ln w="25400">
                        <a:solidFill>
                          <a:schemeClr val="tx1"/>
                        </a:solidFill>
                      </a:ln>
                      <a:effectLst>
                        <a:outerShdw sx="1000" sy="1000" rotWithShape="0">
                          <a:srgbClr val="000000"/>
                        </a:outerShdw>
                      </a:effectLst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b="1">
                          <a:solidFill>
                            <a:srgbClr val="FFFFFF"/>
                          </a:solidFill>
                          <a:ea typeface="ＭＳ Ｐゴシック" pitchFamily="34" charset="-128"/>
                        </a:endParaRPr>
                      </a:p>
                    </p:txBody>
                  </p:sp>
                  <p:sp>
                    <p:nvSpPr>
                      <p:cNvPr id="24" name="Text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429442" y="2107824"/>
                        <a:ext cx="660517" cy="316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pitchFamily="34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Drain</a:t>
                        </a:r>
                        <a:endParaRPr lang="en-US" alt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3" name="Rectangle 12"/>
                    <p:cNvSpPr/>
                    <p:nvPr/>
                  </p:nvSpPr>
                  <p:spPr bwMode="auto">
                    <a:xfrm>
                      <a:off x="4953000" y="2014663"/>
                      <a:ext cx="450993" cy="42737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sx="1000" sy="1000" rotWithShape="0">
                        <a:srgbClr val="000000"/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200" b="1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4" name="Rectangle 13"/>
                    <p:cNvSpPr/>
                    <p:nvPr/>
                  </p:nvSpPr>
                  <p:spPr bwMode="auto">
                    <a:xfrm>
                      <a:off x="7772397" y="1981200"/>
                      <a:ext cx="381002" cy="76201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sx="1000" sy="1000" rotWithShape="0">
                        <a:srgbClr val="000000"/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200" b="1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</p:txBody>
                </p:sp>
                <p:cxnSp>
                  <p:nvCxnSpPr>
                    <p:cNvPr id="15" name="Straight Connector 14"/>
                    <p:cNvCxnSpPr>
                      <a:stCxn id="14" idx="0"/>
                      <a:endCxn id="16" idx="2"/>
                    </p:cNvCxnSpPr>
                    <p:nvPr/>
                  </p:nvCxnSpPr>
                  <p:spPr bwMode="auto">
                    <a:xfrm flipV="1">
                      <a:off x="7962897" y="1789084"/>
                      <a:ext cx="0" cy="192116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oval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99187" y="1443844"/>
                      <a:ext cx="327420" cy="345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b="1" dirty="0"/>
                        <a:t>D</a:t>
                      </a:r>
                    </a:p>
                  </p:txBody>
                </p:sp>
                <p:cxnSp>
                  <p:nvCxnSpPr>
                    <p:cNvPr id="18" name="Straight Connector 17"/>
                    <p:cNvCxnSpPr>
                      <a:stCxn id="13" idx="0"/>
                      <a:endCxn id="19" idx="2"/>
                    </p:cNvCxnSpPr>
                    <p:nvPr/>
                  </p:nvCxnSpPr>
                  <p:spPr bwMode="auto">
                    <a:xfrm flipV="1">
                      <a:off x="5178497" y="1787673"/>
                      <a:ext cx="0" cy="22699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oval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20762" y="1442433"/>
                      <a:ext cx="315471" cy="345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b="1" dirty="0"/>
                        <a:t>S</a:t>
                      </a:r>
                    </a:p>
                  </p:txBody>
                </p:sp>
              </p:grpSp>
              <p:sp>
                <p:nvSpPr>
                  <p:cNvPr id="27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3299" y="1256133"/>
                    <a:ext cx="614213" cy="345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Gate</a:t>
                    </a:r>
                    <a:endParaRPr lang="en-US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 bwMode="auto">
                <a:xfrm>
                  <a:off x="5084563" y="1771802"/>
                  <a:ext cx="817757" cy="477218"/>
                </a:xfrm>
                <a:prstGeom prst="rect">
                  <a:avLst/>
                </a:prstGeom>
                <a:solidFill>
                  <a:srgbClr val="ABE9FF"/>
                </a:solidFill>
                <a:ln w="25400">
                  <a:solidFill>
                    <a:schemeClr val="tx1"/>
                  </a:solidFill>
                </a:ln>
                <a:effectLst>
                  <a:outerShdw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33" name="TextBox 36"/>
              <p:cNvSpPr txBox="1">
                <a:spLocks noChangeArrowheads="1"/>
              </p:cNvSpPr>
              <p:nvPr/>
            </p:nvSpPr>
            <p:spPr bwMode="auto">
              <a:xfrm>
                <a:off x="5043230" y="1825745"/>
                <a:ext cx="7852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</a:t>
                </a:r>
                <a:endPara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023508" y="74173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Bulk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22001" y="291646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43516" y="489308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46949" y="146862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=0.1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13178" y="6503747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MIND.jpg                                                       00BE6353reborn                         BC4EB52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059" y="888255"/>
            <a:ext cx="39499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1" y="1868082"/>
            <a:ext cx="26955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Acknowledgement</a:t>
            </a:r>
          </a:p>
        </p:txBody>
      </p:sp>
      <p:pic>
        <p:nvPicPr>
          <p:cNvPr id="55300" name="Picture 4" descr="Research Group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5455"/>
            <a:ext cx="5549639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89" y="3081531"/>
            <a:ext cx="2076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 descr="nanoHUB.org - online simulation and mo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" y="5384924"/>
            <a:ext cx="2461638" cy="8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36" y="4433888"/>
            <a:ext cx="1143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3" descr="ncn-v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" y="4471526"/>
            <a:ext cx="14478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DC61EB-FC3F-4EFF-BF45-C46D078DAA04}" type="slidenum">
              <a:rPr lang="en-US" altLang="en-US" sz="1600" smtClean="0">
                <a:latin typeface="Trebuchet MS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600" smtClean="0"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5530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65" y="4943802"/>
            <a:ext cx="2401593" cy="11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14" y="4565983"/>
            <a:ext cx="4924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geology.isu.edu/dml/logos/logo-NS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29514" y="2845506"/>
            <a:ext cx="914400" cy="9144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" y="3373032"/>
            <a:ext cx="1155831" cy="964567"/>
          </a:xfrm>
          <a:prstGeom prst="rect">
            <a:avLst/>
          </a:prstGeom>
        </p:spPr>
      </p:pic>
      <p:pic>
        <p:nvPicPr>
          <p:cNvPr id="15" name="Picture 11" descr="FCRP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5" r="57190"/>
          <a:stretch>
            <a:fillRect/>
          </a:stretch>
        </p:blipFill>
        <p:spPr bwMode="auto">
          <a:xfrm>
            <a:off x="1224241" y="3373032"/>
            <a:ext cx="1143000" cy="8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 descr="https://www.xsede.org/image/image_gallery?uuid=e3e2336e-ccdf-41e5-af1e-f9abee7b9d93&amp;groupId=10157&amp;t=13733885000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0" y="4925809"/>
            <a:ext cx="2127434" cy="14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14" descr="http://www.nccs.gov/wp-content/media/gallery/logos/nccs/NCCS_lettering_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70563"/>
            <a:ext cx="1619944" cy="10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63" y="6132470"/>
            <a:ext cx="1475023" cy="56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3276600"/>
            <a:ext cx="8763000" cy="3048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smtClean="0">
                <a:latin typeface="Georgia" pitchFamily="18" charset="0"/>
                <a:ea typeface="ＭＳ Ｐゴシック" pitchFamily="34" charset="-128"/>
              </a:rPr>
              <a:t>Thank you!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961471-B8A1-4AD9-815F-D66DF7A546A8}" type="slidenum">
              <a:rPr lang="en-US" altLang="en-US" sz="1600" smtClean="0">
                <a:latin typeface="Trebuchet MS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600" smtClean="0"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Quantum Confinement in Si Inversion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38800"/>
            <a:ext cx="8532813" cy="838201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SC-CV matched QM-CV with increasing </a:t>
            </a:r>
            <a:r>
              <a:rPr lang="en-US" altLang="en-US" dirty="0" err="1" smtClean="0">
                <a:ea typeface="ＭＳ Ｐゴシック" pitchFamily="34" charset="-128"/>
              </a:rPr>
              <a:t>tox</a:t>
            </a:r>
            <a:r>
              <a:rPr lang="en-US" altLang="en-US" dirty="0" smtClean="0">
                <a:ea typeface="ＭＳ Ｐゴシック" pitchFamily="34" charset="-128"/>
              </a:rPr>
              <a:t> by 0.3 nm.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010" y="1556003"/>
            <a:ext cx="3749990" cy="37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337560"/>
              </p:ext>
            </p:extLst>
          </p:nvPr>
        </p:nvGraphicFramePr>
        <p:xfrm>
          <a:off x="2180215" y="2825643"/>
          <a:ext cx="8858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4" imgW="444307" imgH="393529" progId="Equation.3">
                  <p:embed/>
                </p:oleObj>
              </mc:Choice>
              <mc:Fallback>
                <p:oleObj name="Equation" r:id="rId4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215" y="2825643"/>
                        <a:ext cx="885825" cy="665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33600" y="3892443"/>
            <a:ext cx="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3" name="TextBox 6"/>
          <p:cNvSpPr txBox="1">
            <a:spLocks noChangeArrowheads="1"/>
          </p:cNvSpPr>
          <p:nvPr/>
        </p:nvSpPr>
        <p:spPr bwMode="auto">
          <a:xfrm>
            <a:off x="1569028" y="5164031"/>
            <a:ext cx="283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~0.9 nm*</a:t>
            </a:r>
            <a:r>
              <a:rPr lang="el-GR" altLang="en-US" dirty="0"/>
              <a:t>ε</a:t>
            </a:r>
            <a:r>
              <a:rPr lang="en-US" altLang="en-US" baseline="-25000" dirty="0"/>
              <a:t>Si</a:t>
            </a:r>
            <a:r>
              <a:rPr lang="en-US" altLang="en-US" dirty="0"/>
              <a:t>/</a:t>
            </a:r>
            <a:r>
              <a:rPr lang="el-GR" altLang="en-US" dirty="0"/>
              <a:t> ε</a:t>
            </a:r>
            <a:r>
              <a:rPr lang="en-US" altLang="en-US" dirty="0"/>
              <a:t> </a:t>
            </a:r>
            <a:r>
              <a:rPr lang="en-US" altLang="en-US" baseline="-25000" dirty="0"/>
              <a:t>SiO2</a:t>
            </a:r>
            <a:r>
              <a:rPr lang="en-US" altLang="en-US" dirty="0"/>
              <a:t>~0.3 nm</a:t>
            </a:r>
            <a:endParaRPr lang="en-US" alt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33600" y="4806843"/>
            <a:ext cx="152400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74" y="137133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633" y="137133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Oxide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134505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3787" y="1905000"/>
            <a:ext cx="495299" cy="2901843"/>
          </a:xfrm>
          <a:prstGeom prst="rect">
            <a:avLst/>
          </a:prstGeom>
          <a:solidFill>
            <a:srgbClr val="FF505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93" y="1583147"/>
            <a:ext cx="4114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20293" y="4350159"/>
            <a:ext cx="2590800" cy="304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9086" y="1891859"/>
            <a:ext cx="647699" cy="2914984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for bulk </a:t>
            </a:r>
            <a:r>
              <a:rPr lang="en-US" dirty="0" err="1" smtClean="0"/>
              <a:t>callibrated</a:t>
            </a:r>
            <a:r>
              <a:rPr lang="en-US" dirty="0" smtClean="0"/>
              <a:t> with 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1934" y="6104063"/>
            <a:ext cx="393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Bulk: </a:t>
            </a:r>
            <a:r>
              <a:rPr lang="en-US" sz="1400" dirty="0" err="1" smtClean="0">
                <a:solidFill>
                  <a:schemeClr val="tx1"/>
                </a:solidFill>
              </a:rPr>
              <a:t>Bude</a:t>
            </a:r>
            <a:r>
              <a:rPr lang="en-US" sz="1400" dirty="0" smtClean="0">
                <a:solidFill>
                  <a:schemeClr val="tx1"/>
                </a:solidFill>
              </a:rPr>
              <a:t>, SISPAD, 2000 </a:t>
            </a:r>
            <a:r>
              <a:rPr lang="en-US" sz="1400" dirty="0" err="1" smtClean="0">
                <a:solidFill>
                  <a:schemeClr val="tx1"/>
                </a:solidFill>
              </a:rPr>
              <a:t>Lg</a:t>
            </a:r>
            <a:r>
              <a:rPr lang="en-US" sz="1400" dirty="0" smtClean="0">
                <a:solidFill>
                  <a:schemeClr val="tx1"/>
                </a:solidFill>
              </a:rPr>
              <a:t>&gt;40 nm</a:t>
            </a:r>
          </a:p>
        </p:txBody>
      </p:sp>
      <p:pic>
        <p:nvPicPr>
          <p:cNvPr id="5" name="Picture 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6" y="2425924"/>
            <a:ext cx="44481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81" y="2559274"/>
            <a:ext cx="39147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371601"/>
            <a:ext cx="4191000" cy="533400"/>
          </a:xfrm>
        </p:spPr>
        <p:txBody>
          <a:bodyPr/>
          <a:lstStyle/>
          <a:p>
            <a:r>
              <a:rPr lang="en-US" dirty="0" smtClean="0"/>
              <a:t>Monte Carlo Simulation (Bulk)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677814"/>
              </p:ext>
            </p:extLst>
          </p:nvPr>
        </p:nvGraphicFramePr>
        <p:xfrm>
          <a:off x="4636324" y="1219200"/>
          <a:ext cx="26050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Equation" r:id="rId5" imgW="1371600" imgH="457200" progId="Equation.3">
                  <p:embed/>
                </p:oleObj>
              </mc:Choice>
              <mc:Fallback>
                <p:oleObj name="Equation" r:id="rId5" imgW="137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6324" y="1219200"/>
                        <a:ext cx="260508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70444" y="2019163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mobility,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E: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longitudinal electric field,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saturation velocity</a:t>
            </a:r>
          </a:p>
        </p:txBody>
      </p:sp>
    </p:spTree>
    <p:extLst>
      <p:ext uri="{BB962C8B-B14F-4D97-AF65-F5344CB8AC3E}">
        <p14:creationId xmlns:p14="http://schemas.microsoft.com/office/powerpoint/2010/main" val="33952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err="1" smtClean="0"/>
              <a:t>determin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sat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1" y="1834634"/>
            <a:ext cx="42767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2133" y="44887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733" y="3715103"/>
            <a:ext cx="116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Granzner</a:t>
            </a:r>
            <a:r>
              <a:rPr lang="en-US" sz="1400" b="1" dirty="0" smtClean="0">
                <a:solidFill>
                  <a:schemeClr val="tx1"/>
                </a:solidFill>
              </a:rPr>
              <a:t>, 2006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733" y="5562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Assump</a:t>
            </a:r>
            <a:r>
              <a:rPr lang="en-US" b="1" dirty="0" smtClean="0">
                <a:solidFill>
                  <a:schemeClr val="tx1"/>
                </a:solidFill>
              </a:rPr>
              <a:t>.:Monte-Carlo simulation captures the ballistic transport correctly, the ballistic transport in SOI is similar to bulk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384" name="Picture 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89" y="1763197"/>
            <a:ext cx="4419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3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the ballistic mobility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876800" y="4648200"/>
            <a:ext cx="3960813" cy="1981200"/>
          </a:xfrm>
        </p:spPr>
        <p:txBody>
          <a:bodyPr/>
          <a:lstStyle/>
          <a:p>
            <a:r>
              <a:rPr lang="en-US" dirty="0" smtClean="0"/>
              <a:t>Experimental data</a:t>
            </a:r>
          </a:p>
          <a:p>
            <a:pPr lvl="1"/>
            <a:r>
              <a:rPr lang="en-US" sz="1800" dirty="0" smtClean="0"/>
              <a:t>Unstrained: A</a:t>
            </a:r>
            <a:r>
              <a:rPr lang="en-US" sz="1800" dirty="0"/>
              <a:t>. </a:t>
            </a:r>
            <a:r>
              <a:rPr lang="en-US" sz="1800" dirty="0" err="1"/>
              <a:t>Cros</a:t>
            </a:r>
            <a:r>
              <a:rPr lang="en-US" sz="1800" dirty="0"/>
              <a:t> et al., </a:t>
            </a:r>
            <a:r>
              <a:rPr lang="en-US" sz="1800" dirty="0" smtClean="0"/>
              <a:t>IEDM, 2006</a:t>
            </a:r>
          </a:p>
          <a:p>
            <a:pPr lvl="1"/>
            <a:r>
              <a:rPr lang="en-US" sz="1800" dirty="0" smtClean="0"/>
              <a:t>Strained: F</a:t>
            </a:r>
            <a:r>
              <a:rPr lang="en-US" sz="1800" dirty="0"/>
              <a:t>. </a:t>
            </a:r>
            <a:r>
              <a:rPr lang="en-US" sz="1800" dirty="0" err="1"/>
              <a:t>Andrieu</a:t>
            </a:r>
            <a:r>
              <a:rPr lang="en-US" sz="1800" dirty="0"/>
              <a:t> et al., VLSI Tech. Dig., </a:t>
            </a:r>
            <a:r>
              <a:rPr lang="en-US" sz="1800" dirty="0" smtClean="0"/>
              <a:t>2005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88"/>
            <a:ext cx="4997450" cy="4725987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78581"/>
              </p:ext>
            </p:extLst>
          </p:nvPr>
        </p:nvGraphicFramePr>
        <p:xfrm>
          <a:off x="5486400" y="2971800"/>
          <a:ext cx="3008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71800"/>
                        <a:ext cx="30083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1868557"/>
            <a:ext cx="136608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 </a:t>
            </a:r>
            <a:r>
              <a:rPr lang="en-US" sz="2400" dirty="0" err="1" smtClean="0"/>
              <a:t>Vds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21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32 nm (Id-Vg)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18028"/>
            <a:ext cx="8532813" cy="465933"/>
          </a:xfrm>
        </p:spPr>
        <p:txBody>
          <a:bodyPr/>
          <a:lstStyle/>
          <a:p>
            <a:r>
              <a:rPr lang="en-US" dirty="0" smtClean="0"/>
              <a:t>Benchmarked with experimental data at L</a:t>
            </a:r>
            <a:r>
              <a:rPr lang="en-US" baseline="-25000" dirty="0" smtClean="0"/>
              <a:t>G</a:t>
            </a:r>
            <a:r>
              <a:rPr lang="en-US" dirty="0" smtClean="0"/>
              <a:t>=32 nm and 20 nm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" y="990600"/>
            <a:ext cx="4800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5581258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Experimental data: </a:t>
            </a:r>
            <a:r>
              <a:rPr lang="en-US" sz="1600" b="1" dirty="0" err="1" smtClean="0"/>
              <a:t>Natarajan</a:t>
            </a:r>
            <a:r>
              <a:rPr lang="en-US" sz="1600" b="1" dirty="0" smtClean="0"/>
              <a:t> et al., IEDM, 2008 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70" y="1022498"/>
            <a:ext cx="46688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5867400"/>
            <a:ext cx="3200400" cy="457200"/>
          </a:xfrm>
        </p:spPr>
        <p:txBody>
          <a:bodyPr/>
          <a:lstStyle/>
          <a:p>
            <a:r>
              <a:rPr lang="en-US" dirty="0" smtClean="0"/>
              <a:t>Promising SS/Mobility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Nanowire Transistors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286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518" y="4419600"/>
            <a:ext cx="28094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Y. Cui, </a:t>
            </a:r>
            <a:r>
              <a:rPr lang="en-US" dirty="0" err="1" smtClean="0"/>
              <a:t>NanoLetters</a:t>
            </a:r>
            <a:r>
              <a:rPr lang="en-US" dirty="0" smtClean="0"/>
              <a:t>, 2003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833" y="4829989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Diameter:</a:t>
            </a:r>
            <a:r>
              <a:rPr lang="en-US" dirty="0" smtClean="0"/>
              <a:t> 5 nm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(Hole) Mobility: </a:t>
            </a:r>
            <a:r>
              <a:rPr lang="en-US" dirty="0" smtClean="0"/>
              <a:t>average 560 cm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Vs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Projected SS</a:t>
            </a:r>
            <a:r>
              <a:rPr lang="en-US" dirty="0" smtClean="0"/>
              <a:t>~60 mV/</a:t>
            </a:r>
            <a:r>
              <a:rPr lang="en-US" dirty="0" err="1" smtClean="0"/>
              <a:t>dec</a:t>
            </a:r>
            <a:r>
              <a:rPr lang="en-US" dirty="0" smtClean="0"/>
              <a:t> @ </a:t>
            </a:r>
            <a:r>
              <a:rPr lang="en-US" b="1" dirty="0" err="1" smtClean="0">
                <a:solidFill>
                  <a:srgbClr val="00B050"/>
                </a:solidFill>
              </a:rPr>
              <a:t>Lg</a:t>
            </a:r>
            <a:r>
              <a:rPr lang="en-US" b="1" dirty="0" smtClean="0">
                <a:solidFill>
                  <a:srgbClr val="00B050"/>
                </a:solidFill>
              </a:rPr>
              <a:t>=50 nm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94562"/>
            <a:ext cx="22479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69" y="1165666"/>
            <a:ext cx="2509312" cy="26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842266"/>
            <a:ext cx="4173549" cy="29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775069"/>
            <a:ext cx="22878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N.Singh</a:t>
            </a:r>
            <a:r>
              <a:rPr lang="en-US" dirty="0" smtClean="0"/>
              <a:t>, IEDL, 2006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48866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Lg</a:t>
            </a:r>
            <a:r>
              <a:rPr lang="en-US" b="1" dirty="0" smtClean="0">
                <a:solidFill>
                  <a:srgbClr val="00B050"/>
                </a:solidFill>
              </a:rPr>
              <a:t>=180 nm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5638800"/>
            <a:ext cx="8777468" cy="838200"/>
          </a:xfrm>
        </p:spPr>
        <p:txBody>
          <a:bodyPr/>
          <a:lstStyle/>
          <a:p>
            <a:r>
              <a:rPr lang="en-US" dirty="0" smtClean="0"/>
              <a:t>Very small nanowires with a short channel</a:t>
            </a:r>
          </a:p>
          <a:p>
            <a:r>
              <a:rPr lang="en-US" dirty="0" smtClean="0"/>
              <a:t>Still not clear what will happen at a channel length 4.1 nm.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Nanowire FETs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4862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189" y="377773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Suk, IEDM, 2007 (Samsung)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4184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Diameter</a:t>
            </a:r>
            <a:r>
              <a:rPr lang="en-US" dirty="0" smtClean="0"/>
              <a:t>: down to 2 nm </a:t>
            </a:r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Lg</a:t>
            </a:r>
            <a:r>
              <a:rPr lang="en-US" dirty="0" smtClean="0">
                <a:solidFill>
                  <a:srgbClr val="00B050"/>
                </a:solidFill>
              </a:rPr>
              <a:t>=30 nm</a:t>
            </a:r>
          </a:p>
          <a:p>
            <a:r>
              <a:rPr lang="en-US" dirty="0" smtClean="0"/>
              <a:t>Ion~1100 µA/µm (normalized with circ.)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Mobility</a:t>
            </a:r>
            <a:r>
              <a:rPr lang="en-US" dirty="0" smtClean="0"/>
              <a:t> ~125 cm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Vs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SS</a:t>
            </a:r>
            <a:r>
              <a:rPr lang="en-US" dirty="0" smtClean="0"/>
              <a:t> ~ 78 mV/</a:t>
            </a:r>
            <a:r>
              <a:rPr lang="en-US" dirty="0" err="1" smtClean="0"/>
              <a:t>dec</a:t>
            </a:r>
            <a:endParaRPr lang="en-US" dirty="0"/>
          </a:p>
        </p:txBody>
      </p:sp>
      <p:pic>
        <p:nvPicPr>
          <p:cNvPr id="8" name="Picture 4" descr="http://qa.spectrum.ieee.org/image/16183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91" y="952499"/>
            <a:ext cx="404197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1400" y="30480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IBM,2010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91400" y="2743200"/>
            <a:ext cx="1554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IEEE spectrum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4091" y="4243128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Diameter</a:t>
            </a:r>
            <a:r>
              <a:rPr lang="en-US" dirty="0" smtClean="0"/>
              <a:t>: down to 3 nm </a:t>
            </a:r>
            <a:r>
              <a:rPr lang="en-US" dirty="0" smtClean="0">
                <a:solidFill>
                  <a:srgbClr val="00B050"/>
                </a:solidFill>
              </a:rPr>
              <a:t>@</a:t>
            </a:r>
            <a:r>
              <a:rPr lang="en-US" dirty="0" err="1" smtClean="0">
                <a:solidFill>
                  <a:srgbClr val="00B050"/>
                </a:solidFill>
              </a:rPr>
              <a:t>Lg</a:t>
            </a:r>
            <a:r>
              <a:rPr lang="en-US" dirty="0" smtClean="0">
                <a:solidFill>
                  <a:srgbClr val="00B050"/>
                </a:solidFill>
              </a:rPr>
              <a:t>=234 nm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Mobility</a:t>
            </a:r>
            <a:r>
              <a:rPr lang="en-US" dirty="0" smtClean="0"/>
              <a:t> ~40 cm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4091" y="3873796"/>
            <a:ext cx="291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J. W. </a:t>
            </a:r>
            <a:r>
              <a:rPr lang="en-US" altLang="en-US" dirty="0" smtClean="0"/>
              <a:t>Sleights, </a:t>
            </a:r>
            <a:r>
              <a:rPr lang="en-US" dirty="0" smtClean="0"/>
              <a:t>IEDM,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Electrostatics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D307D-F3D3-994F-85C1-599B43E5B80B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2" descr="http://upload.wikimedia.org/wikipedia/commons/thumb/a/a5/MOSFET_Structure.png/220px-MOSFET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95" y="869357"/>
            <a:ext cx="4516874" cy="29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96093" y="2368139"/>
            <a:ext cx="205208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328530" y="4231646"/>
            <a:ext cx="4327451" cy="1874839"/>
          </a:xfrm>
          <a:custGeom>
            <a:avLst/>
            <a:gdLst>
              <a:gd name="connsiteX0" fmla="*/ 0 w 4327451"/>
              <a:gd name="connsiteY0" fmla="*/ 1616261 h 1874839"/>
              <a:gd name="connsiteX1" fmla="*/ 967563 w 4327451"/>
              <a:gd name="connsiteY1" fmla="*/ 1626894 h 1874839"/>
              <a:gd name="connsiteX2" fmla="*/ 1137684 w 4327451"/>
              <a:gd name="connsiteY2" fmla="*/ 1637526 h 1874839"/>
              <a:gd name="connsiteX3" fmla="*/ 1201479 w 4327451"/>
              <a:gd name="connsiteY3" fmla="*/ 1499303 h 1874839"/>
              <a:gd name="connsiteX4" fmla="*/ 1329070 w 4327451"/>
              <a:gd name="connsiteY4" fmla="*/ 882614 h 1874839"/>
              <a:gd name="connsiteX5" fmla="*/ 1552354 w 4327451"/>
              <a:gd name="connsiteY5" fmla="*/ 223396 h 1874839"/>
              <a:gd name="connsiteX6" fmla="*/ 2052084 w 4327451"/>
              <a:gd name="connsiteY6" fmla="*/ 112 h 1874839"/>
              <a:gd name="connsiteX7" fmla="*/ 2636875 w 4327451"/>
              <a:gd name="connsiteY7" fmla="*/ 223396 h 1874839"/>
              <a:gd name="connsiteX8" fmla="*/ 2998382 w 4327451"/>
              <a:gd name="connsiteY8" fmla="*/ 1414242 h 1874839"/>
              <a:gd name="connsiteX9" fmla="*/ 3040912 w 4327451"/>
              <a:gd name="connsiteY9" fmla="*/ 1648159 h 1874839"/>
              <a:gd name="connsiteX10" fmla="*/ 3136605 w 4327451"/>
              <a:gd name="connsiteY10" fmla="*/ 1850177 h 1874839"/>
              <a:gd name="connsiteX11" fmla="*/ 3274828 w 4327451"/>
              <a:gd name="connsiteY11" fmla="*/ 1871442 h 1874839"/>
              <a:gd name="connsiteX12" fmla="*/ 4327451 w 4327451"/>
              <a:gd name="connsiteY12" fmla="*/ 1860810 h 18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7451" h="1874839">
                <a:moveTo>
                  <a:pt x="0" y="1616261"/>
                </a:moveTo>
                <a:lnTo>
                  <a:pt x="967563" y="1626894"/>
                </a:lnTo>
                <a:cubicBezTo>
                  <a:pt x="1157177" y="1630438"/>
                  <a:pt x="1098698" y="1658791"/>
                  <a:pt x="1137684" y="1637526"/>
                </a:cubicBezTo>
                <a:cubicBezTo>
                  <a:pt x="1176670" y="1616261"/>
                  <a:pt x="1169581" y="1625122"/>
                  <a:pt x="1201479" y="1499303"/>
                </a:cubicBezTo>
                <a:cubicBezTo>
                  <a:pt x="1233377" y="1373484"/>
                  <a:pt x="1270591" y="1095265"/>
                  <a:pt x="1329070" y="882614"/>
                </a:cubicBezTo>
                <a:cubicBezTo>
                  <a:pt x="1387549" y="669963"/>
                  <a:pt x="1431852" y="370480"/>
                  <a:pt x="1552354" y="223396"/>
                </a:cubicBezTo>
                <a:cubicBezTo>
                  <a:pt x="1672856" y="76312"/>
                  <a:pt x="1871331" y="112"/>
                  <a:pt x="2052084" y="112"/>
                </a:cubicBezTo>
                <a:cubicBezTo>
                  <a:pt x="2232837" y="112"/>
                  <a:pt x="2479159" y="-12292"/>
                  <a:pt x="2636875" y="223396"/>
                </a:cubicBezTo>
                <a:cubicBezTo>
                  <a:pt x="2794591" y="459084"/>
                  <a:pt x="2931043" y="1176782"/>
                  <a:pt x="2998382" y="1414242"/>
                </a:cubicBezTo>
                <a:cubicBezTo>
                  <a:pt x="3065721" y="1651702"/>
                  <a:pt x="3017875" y="1575503"/>
                  <a:pt x="3040912" y="1648159"/>
                </a:cubicBezTo>
                <a:cubicBezTo>
                  <a:pt x="3063949" y="1720815"/>
                  <a:pt x="3097619" y="1812963"/>
                  <a:pt x="3136605" y="1850177"/>
                </a:cubicBezTo>
                <a:cubicBezTo>
                  <a:pt x="3175591" y="1887391"/>
                  <a:pt x="3274828" y="1871442"/>
                  <a:pt x="3274828" y="1871442"/>
                </a:cubicBezTo>
                <a:lnTo>
                  <a:pt x="4327451" y="186081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4291" y="617168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Conduction-band edge profile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60158" y="43884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12558" y="45408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82185" y="461172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12557" y="4747139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21172" y="4835745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14945" y="4774018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27471" y="49980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46473" y="49980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21171" y="505829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27620" y="5224498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83809" y="520005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36209" y="535245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67613" y="5249675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11054" y="546978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55973" y="5514752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84596" y="5433604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95079" y="5462324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95077" y="5258019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29390" y="567704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1514" y="560970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93678" y="558866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48885" y="569683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82942" y="5070916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3929" y="571455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07306" y="4774018"/>
            <a:ext cx="4327451" cy="1289199"/>
          </a:xfrm>
          <a:custGeom>
            <a:avLst/>
            <a:gdLst>
              <a:gd name="connsiteX0" fmla="*/ 0 w 4327451"/>
              <a:gd name="connsiteY0" fmla="*/ 1616261 h 1874839"/>
              <a:gd name="connsiteX1" fmla="*/ 967563 w 4327451"/>
              <a:gd name="connsiteY1" fmla="*/ 1626894 h 1874839"/>
              <a:gd name="connsiteX2" fmla="*/ 1137684 w 4327451"/>
              <a:gd name="connsiteY2" fmla="*/ 1637526 h 1874839"/>
              <a:gd name="connsiteX3" fmla="*/ 1201479 w 4327451"/>
              <a:gd name="connsiteY3" fmla="*/ 1499303 h 1874839"/>
              <a:gd name="connsiteX4" fmla="*/ 1329070 w 4327451"/>
              <a:gd name="connsiteY4" fmla="*/ 882614 h 1874839"/>
              <a:gd name="connsiteX5" fmla="*/ 1552354 w 4327451"/>
              <a:gd name="connsiteY5" fmla="*/ 223396 h 1874839"/>
              <a:gd name="connsiteX6" fmla="*/ 2052084 w 4327451"/>
              <a:gd name="connsiteY6" fmla="*/ 112 h 1874839"/>
              <a:gd name="connsiteX7" fmla="*/ 2636875 w 4327451"/>
              <a:gd name="connsiteY7" fmla="*/ 223396 h 1874839"/>
              <a:gd name="connsiteX8" fmla="*/ 2998382 w 4327451"/>
              <a:gd name="connsiteY8" fmla="*/ 1414242 h 1874839"/>
              <a:gd name="connsiteX9" fmla="*/ 3040912 w 4327451"/>
              <a:gd name="connsiteY9" fmla="*/ 1648159 h 1874839"/>
              <a:gd name="connsiteX10" fmla="*/ 3136605 w 4327451"/>
              <a:gd name="connsiteY10" fmla="*/ 1850177 h 1874839"/>
              <a:gd name="connsiteX11" fmla="*/ 3274828 w 4327451"/>
              <a:gd name="connsiteY11" fmla="*/ 1871442 h 1874839"/>
              <a:gd name="connsiteX12" fmla="*/ 4327451 w 4327451"/>
              <a:gd name="connsiteY12" fmla="*/ 1860810 h 18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7451" h="1874839">
                <a:moveTo>
                  <a:pt x="0" y="1616261"/>
                </a:moveTo>
                <a:lnTo>
                  <a:pt x="967563" y="1626894"/>
                </a:lnTo>
                <a:cubicBezTo>
                  <a:pt x="1157177" y="1630438"/>
                  <a:pt x="1098698" y="1658791"/>
                  <a:pt x="1137684" y="1637526"/>
                </a:cubicBezTo>
                <a:cubicBezTo>
                  <a:pt x="1176670" y="1616261"/>
                  <a:pt x="1169581" y="1625122"/>
                  <a:pt x="1201479" y="1499303"/>
                </a:cubicBezTo>
                <a:cubicBezTo>
                  <a:pt x="1233377" y="1373484"/>
                  <a:pt x="1270591" y="1095265"/>
                  <a:pt x="1329070" y="882614"/>
                </a:cubicBezTo>
                <a:cubicBezTo>
                  <a:pt x="1387549" y="669963"/>
                  <a:pt x="1431852" y="370480"/>
                  <a:pt x="1552354" y="223396"/>
                </a:cubicBezTo>
                <a:cubicBezTo>
                  <a:pt x="1672856" y="76312"/>
                  <a:pt x="1871331" y="112"/>
                  <a:pt x="2052084" y="112"/>
                </a:cubicBezTo>
                <a:cubicBezTo>
                  <a:pt x="2232837" y="112"/>
                  <a:pt x="2479159" y="-12292"/>
                  <a:pt x="2636875" y="223396"/>
                </a:cubicBezTo>
                <a:cubicBezTo>
                  <a:pt x="2794591" y="459084"/>
                  <a:pt x="2931043" y="1176782"/>
                  <a:pt x="2998382" y="1414242"/>
                </a:cubicBezTo>
                <a:cubicBezTo>
                  <a:pt x="3065721" y="1651702"/>
                  <a:pt x="3017875" y="1575503"/>
                  <a:pt x="3040912" y="1648159"/>
                </a:cubicBezTo>
                <a:cubicBezTo>
                  <a:pt x="3063949" y="1720815"/>
                  <a:pt x="3097619" y="1812963"/>
                  <a:pt x="3136605" y="1850177"/>
                </a:cubicBezTo>
                <a:cubicBezTo>
                  <a:pt x="3175591" y="1887391"/>
                  <a:pt x="3274828" y="1871442"/>
                  <a:pt x="3274828" y="1871442"/>
                </a:cubicBezTo>
                <a:lnTo>
                  <a:pt x="4327451" y="186081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07305" y="5183259"/>
            <a:ext cx="4327451" cy="825280"/>
          </a:xfrm>
          <a:custGeom>
            <a:avLst/>
            <a:gdLst>
              <a:gd name="connsiteX0" fmla="*/ 0 w 4327451"/>
              <a:gd name="connsiteY0" fmla="*/ 1616261 h 1874839"/>
              <a:gd name="connsiteX1" fmla="*/ 967563 w 4327451"/>
              <a:gd name="connsiteY1" fmla="*/ 1626894 h 1874839"/>
              <a:gd name="connsiteX2" fmla="*/ 1137684 w 4327451"/>
              <a:gd name="connsiteY2" fmla="*/ 1637526 h 1874839"/>
              <a:gd name="connsiteX3" fmla="*/ 1201479 w 4327451"/>
              <a:gd name="connsiteY3" fmla="*/ 1499303 h 1874839"/>
              <a:gd name="connsiteX4" fmla="*/ 1329070 w 4327451"/>
              <a:gd name="connsiteY4" fmla="*/ 882614 h 1874839"/>
              <a:gd name="connsiteX5" fmla="*/ 1552354 w 4327451"/>
              <a:gd name="connsiteY5" fmla="*/ 223396 h 1874839"/>
              <a:gd name="connsiteX6" fmla="*/ 2052084 w 4327451"/>
              <a:gd name="connsiteY6" fmla="*/ 112 h 1874839"/>
              <a:gd name="connsiteX7" fmla="*/ 2636875 w 4327451"/>
              <a:gd name="connsiteY7" fmla="*/ 223396 h 1874839"/>
              <a:gd name="connsiteX8" fmla="*/ 2998382 w 4327451"/>
              <a:gd name="connsiteY8" fmla="*/ 1414242 h 1874839"/>
              <a:gd name="connsiteX9" fmla="*/ 3040912 w 4327451"/>
              <a:gd name="connsiteY9" fmla="*/ 1648159 h 1874839"/>
              <a:gd name="connsiteX10" fmla="*/ 3136605 w 4327451"/>
              <a:gd name="connsiteY10" fmla="*/ 1850177 h 1874839"/>
              <a:gd name="connsiteX11" fmla="*/ 3274828 w 4327451"/>
              <a:gd name="connsiteY11" fmla="*/ 1871442 h 1874839"/>
              <a:gd name="connsiteX12" fmla="*/ 4327451 w 4327451"/>
              <a:gd name="connsiteY12" fmla="*/ 1860810 h 18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7451" h="1874839">
                <a:moveTo>
                  <a:pt x="0" y="1616261"/>
                </a:moveTo>
                <a:lnTo>
                  <a:pt x="967563" y="1626894"/>
                </a:lnTo>
                <a:cubicBezTo>
                  <a:pt x="1157177" y="1630438"/>
                  <a:pt x="1098698" y="1658791"/>
                  <a:pt x="1137684" y="1637526"/>
                </a:cubicBezTo>
                <a:cubicBezTo>
                  <a:pt x="1176670" y="1616261"/>
                  <a:pt x="1169581" y="1625122"/>
                  <a:pt x="1201479" y="1499303"/>
                </a:cubicBezTo>
                <a:cubicBezTo>
                  <a:pt x="1233377" y="1373484"/>
                  <a:pt x="1270591" y="1095265"/>
                  <a:pt x="1329070" y="882614"/>
                </a:cubicBezTo>
                <a:cubicBezTo>
                  <a:pt x="1387549" y="669963"/>
                  <a:pt x="1431852" y="370480"/>
                  <a:pt x="1552354" y="223396"/>
                </a:cubicBezTo>
                <a:cubicBezTo>
                  <a:pt x="1672856" y="76312"/>
                  <a:pt x="1871331" y="112"/>
                  <a:pt x="2052084" y="112"/>
                </a:cubicBezTo>
                <a:cubicBezTo>
                  <a:pt x="2232837" y="112"/>
                  <a:pt x="2479159" y="-12292"/>
                  <a:pt x="2636875" y="223396"/>
                </a:cubicBezTo>
                <a:cubicBezTo>
                  <a:pt x="2794591" y="459084"/>
                  <a:pt x="2931043" y="1176782"/>
                  <a:pt x="2998382" y="1414242"/>
                </a:cubicBezTo>
                <a:cubicBezTo>
                  <a:pt x="3065721" y="1651702"/>
                  <a:pt x="3017875" y="1575503"/>
                  <a:pt x="3040912" y="1648159"/>
                </a:cubicBezTo>
                <a:cubicBezTo>
                  <a:pt x="3063949" y="1720815"/>
                  <a:pt x="3097619" y="1812963"/>
                  <a:pt x="3136605" y="1850177"/>
                </a:cubicBezTo>
                <a:cubicBezTo>
                  <a:pt x="3175591" y="1887391"/>
                  <a:pt x="3274828" y="1871442"/>
                  <a:pt x="3274828" y="1871442"/>
                </a:cubicBezTo>
                <a:lnTo>
                  <a:pt x="4327451" y="186081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307306" y="5689594"/>
            <a:ext cx="4327451" cy="291504"/>
          </a:xfrm>
          <a:custGeom>
            <a:avLst/>
            <a:gdLst>
              <a:gd name="connsiteX0" fmla="*/ 0 w 4327451"/>
              <a:gd name="connsiteY0" fmla="*/ 1616261 h 1874839"/>
              <a:gd name="connsiteX1" fmla="*/ 967563 w 4327451"/>
              <a:gd name="connsiteY1" fmla="*/ 1626894 h 1874839"/>
              <a:gd name="connsiteX2" fmla="*/ 1137684 w 4327451"/>
              <a:gd name="connsiteY2" fmla="*/ 1637526 h 1874839"/>
              <a:gd name="connsiteX3" fmla="*/ 1201479 w 4327451"/>
              <a:gd name="connsiteY3" fmla="*/ 1499303 h 1874839"/>
              <a:gd name="connsiteX4" fmla="*/ 1329070 w 4327451"/>
              <a:gd name="connsiteY4" fmla="*/ 882614 h 1874839"/>
              <a:gd name="connsiteX5" fmla="*/ 1552354 w 4327451"/>
              <a:gd name="connsiteY5" fmla="*/ 223396 h 1874839"/>
              <a:gd name="connsiteX6" fmla="*/ 2052084 w 4327451"/>
              <a:gd name="connsiteY6" fmla="*/ 112 h 1874839"/>
              <a:gd name="connsiteX7" fmla="*/ 2636875 w 4327451"/>
              <a:gd name="connsiteY7" fmla="*/ 223396 h 1874839"/>
              <a:gd name="connsiteX8" fmla="*/ 2998382 w 4327451"/>
              <a:gd name="connsiteY8" fmla="*/ 1414242 h 1874839"/>
              <a:gd name="connsiteX9" fmla="*/ 3040912 w 4327451"/>
              <a:gd name="connsiteY9" fmla="*/ 1648159 h 1874839"/>
              <a:gd name="connsiteX10" fmla="*/ 3136605 w 4327451"/>
              <a:gd name="connsiteY10" fmla="*/ 1850177 h 1874839"/>
              <a:gd name="connsiteX11" fmla="*/ 3274828 w 4327451"/>
              <a:gd name="connsiteY11" fmla="*/ 1871442 h 1874839"/>
              <a:gd name="connsiteX12" fmla="*/ 4327451 w 4327451"/>
              <a:gd name="connsiteY12" fmla="*/ 1860810 h 18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7451" h="1874839">
                <a:moveTo>
                  <a:pt x="0" y="1616261"/>
                </a:moveTo>
                <a:lnTo>
                  <a:pt x="967563" y="1626894"/>
                </a:lnTo>
                <a:cubicBezTo>
                  <a:pt x="1157177" y="1630438"/>
                  <a:pt x="1098698" y="1658791"/>
                  <a:pt x="1137684" y="1637526"/>
                </a:cubicBezTo>
                <a:cubicBezTo>
                  <a:pt x="1176670" y="1616261"/>
                  <a:pt x="1169581" y="1625122"/>
                  <a:pt x="1201479" y="1499303"/>
                </a:cubicBezTo>
                <a:cubicBezTo>
                  <a:pt x="1233377" y="1373484"/>
                  <a:pt x="1270591" y="1095265"/>
                  <a:pt x="1329070" y="882614"/>
                </a:cubicBezTo>
                <a:cubicBezTo>
                  <a:pt x="1387549" y="669963"/>
                  <a:pt x="1431852" y="370480"/>
                  <a:pt x="1552354" y="223396"/>
                </a:cubicBezTo>
                <a:cubicBezTo>
                  <a:pt x="1672856" y="76312"/>
                  <a:pt x="1871331" y="112"/>
                  <a:pt x="2052084" y="112"/>
                </a:cubicBezTo>
                <a:cubicBezTo>
                  <a:pt x="2232837" y="112"/>
                  <a:pt x="2479159" y="-12292"/>
                  <a:pt x="2636875" y="223396"/>
                </a:cubicBezTo>
                <a:cubicBezTo>
                  <a:pt x="2794591" y="459084"/>
                  <a:pt x="2931043" y="1176782"/>
                  <a:pt x="2998382" y="1414242"/>
                </a:cubicBezTo>
                <a:cubicBezTo>
                  <a:pt x="3065721" y="1651702"/>
                  <a:pt x="3017875" y="1575503"/>
                  <a:pt x="3040912" y="1648159"/>
                </a:cubicBezTo>
                <a:cubicBezTo>
                  <a:pt x="3063949" y="1720815"/>
                  <a:pt x="3097619" y="1812963"/>
                  <a:pt x="3136605" y="1850177"/>
                </a:cubicBezTo>
                <a:cubicBezTo>
                  <a:pt x="3175591" y="1887391"/>
                  <a:pt x="3274828" y="1871442"/>
                  <a:pt x="3274828" y="1871442"/>
                </a:cubicBezTo>
                <a:lnTo>
                  <a:pt x="4327451" y="186081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46567" y="2934586"/>
            <a:ext cx="1701210" cy="1754372"/>
          </a:xfrm>
          <a:custGeom>
            <a:avLst/>
            <a:gdLst>
              <a:gd name="connsiteX0" fmla="*/ 0 w 1701210"/>
              <a:gd name="connsiteY0" fmla="*/ 1754372 h 1754372"/>
              <a:gd name="connsiteX1" fmla="*/ 616689 w 1701210"/>
              <a:gd name="connsiteY1" fmla="*/ 563526 h 1754372"/>
              <a:gd name="connsiteX2" fmla="*/ 1701210 w 1701210"/>
              <a:gd name="connsiteY2" fmla="*/ 0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0" h="1754372">
                <a:moveTo>
                  <a:pt x="0" y="1754372"/>
                </a:moveTo>
                <a:cubicBezTo>
                  <a:pt x="166577" y="1305146"/>
                  <a:pt x="333154" y="855921"/>
                  <a:pt x="616689" y="563526"/>
                </a:cubicBezTo>
                <a:cubicBezTo>
                  <a:pt x="900224" y="271131"/>
                  <a:pt x="1300717" y="135565"/>
                  <a:pt x="170121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8" idx="0"/>
          </p:cNvCxnSpPr>
          <p:nvPr/>
        </p:nvCxnSpPr>
        <p:spPr>
          <a:xfrm flipV="1">
            <a:off x="446567" y="2647507"/>
            <a:ext cx="0" cy="2041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0"/>
          </p:cNvCxnSpPr>
          <p:nvPr/>
        </p:nvCxnSpPr>
        <p:spPr>
          <a:xfrm>
            <a:off x="446567" y="4688958"/>
            <a:ext cx="2067362" cy="14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4124" y="218347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77655" y="483574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Vg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65419" y="460781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73393" y="393796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51399" y="334666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48757" y="2853438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99325" y="3684325"/>
            <a:ext cx="3842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hlinkClick r:id="rId3"/>
              </a:rPr>
              <a:t>image:http</a:t>
            </a:r>
            <a:r>
              <a:rPr lang="en-US" sz="1400" b="1" dirty="0">
                <a:hlinkClick r:id="rId3"/>
              </a:rPr>
              <a:t>://en.wikipedia.org/wiki/MOSFET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141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82 0.01018 0.12049 0.00115 0.179 0 C 0.20851 -0.00139 0.23785 -0.00301 0.26736 -0.00301 " pathEditMode="relative" ptsTypes="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82 0.01018 0.12049 0.00115 0.179 0 C 0.20851 -0.00139 0.23785 -0.00301 0.26736 -0.00301 " pathEditMode="relative" ptsTypes="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82 0.01018 0.12049 0.00115 0.179 0 C 0.20851 -0.00139 0.23785 -0.00301 0.26736 -0.00301 " pathEditMode="relative" ptsTypes="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Modeling vs. Quantum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491022" y="6508061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35"/>
            <a:ext cx="4778286" cy="4016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957845"/>
            <a:ext cx="1223412" cy="369332"/>
          </a:xfrm>
          <a:prstGeom prst="rect">
            <a:avLst/>
          </a:prstGeom>
          <a:solidFill>
            <a:srgbClr val="B6DF8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ITRS2012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41" y="1262836"/>
            <a:ext cx="4563160" cy="4053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8441" y="935508"/>
            <a:ext cx="406617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DD/QT Simulation Results-ITRS2014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288833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SOI/DG Data: Mehdi Salmani</a:t>
            </a:r>
            <a:endParaRPr lang="en-US" sz="16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66700" y="6140057"/>
            <a:ext cx="8763000" cy="584660"/>
          </a:xfrm>
        </p:spPr>
        <p:txBody>
          <a:bodyPr/>
          <a:lstStyle/>
          <a:p>
            <a:r>
              <a:rPr lang="en-US" dirty="0" smtClean="0"/>
              <a:t>Reducing channel length of Bulk/SOI/DGFET degrades ON-current.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30173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ON-current increase as L</a:t>
            </a:r>
            <a:r>
              <a:rPr lang="en-US" baseline="-25000" dirty="0" smtClean="0"/>
              <a:t>G</a:t>
            </a:r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67175" y="530906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ON-current decrease as L</a:t>
            </a:r>
            <a:r>
              <a:rPr lang="en-US" baseline="-25000" dirty="0" smtClean="0"/>
              <a:t>G</a:t>
            </a:r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91362" y="1973850"/>
            <a:ext cx="144783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Ballistic</a:t>
            </a:r>
          </a:p>
          <a:p>
            <a:r>
              <a:rPr lang="en-US" b="1" dirty="0" smtClean="0">
                <a:latin typeface="+mn-lt"/>
              </a:rPr>
              <a:t>+Scattering</a:t>
            </a:r>
            <a:endParaRPr lang="en-US" b="1" dirty="0">
              <a:latin typeface="+mn-lt"/>
            </a:endParaRPr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6165089" y="2057400"/>
            <a:ext cx="464311" cy="12515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165089" y="2182555"/>
            <a:ext cx="464311" cy="2289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14461" y="1561494"/>
            <a:ext cx="7873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>QCDD</a:t>
            </a:r>
            <a:endParaRPr lang="en-US" sz="1600" b="1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5701856" y="1730771"/>
            <a:ext cx="9275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6949" y="146862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=0.1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4932402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=0.1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754" y="865854"/>
            <a:ext cx="3758446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Drift diffusion </a:t>
            </a:r>
            <a:r>
              <a:rPr lang="en-US" dirty="0"/>
              <a:t>with quantum </a:t>
            </a:r>
            <a:r>
              <a:rPr lang="en-US" dirty="0" smtClean="0"/>
              <a:t>corrections (IEEE, TED, submitted)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confinement (calibrated with 1D </a:t>
            </a:r>
            <a:r>
              <a:rPr lang="en-US" dirty="0" err="1" smtClean="0"/>
              <a:t>Schroe</a:t>
            </a:r>
            <a:r>
              <a:rPr lang="en-US" dirty="0" smtClean="0"/>
              <a:t>.-Poisson)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ballistic mobility (good match with exp.)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quasi-ballistic transport (calibrated with M.C.)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Calibrated with exp. (Samsung 20 nm/Intel 32 nm)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7754" y="3811779"/>
                <a:ext cx="3758446" cy="160729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+mn-lt"/>
                  </a:rPr>
                  <a:t>Ballistic+Scattering</a:t>
                </a:r>
                <a:endParaRPr lang="en-US" b="1" dirty="0" smtClean="0">
                  <a:latin typeface="+mn-lt"/>
                </a:endParaRPr>
              </a:p>
              <a:p>
                <a:r>
                  <a:rPr lang="en-US" b="1" dirty="0" smtClean="0">
                    <a:latin typeface="+mn-lt"/>
                  </a:rPr>
                  <a:t>Quantum transport: ballistic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𝑻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1" i="1">
                            <a:latin typeface="Cambria Math"/>
                          </a:rPr>
                          <m:t>λ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𝒍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𝑰𝒔𝒄𝒂𝒕𝒕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𝑰𝒃𝒂𝒍𝒍</m:t>
                        </m:r>
                      </m:den>
                    </m:f>
                  </m:oMath>
                </a14:m>
                <a:endParaRPr lang="en-US" b="1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/>
                      </a:rPr>
                      <m:t>λ</m:t>
                    </m:r>
                  </m:oMath>
                </a14:m>
                <a:r>
                  <a:rPr lang="en-US" b="1" dirty="0" smtClean="0">
                    <a:latin typeface="+mn-lt"/>
                  </a:rPr>
                  <a:t>: mean free path calculated from experimental mobility</a:t>
                </a:r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4" y="3811779"/>
                <a:ext cx="3758446" cy="1607299"/>
              </a:xfrm>
              <a:prstGeom prst="rect">
                <a:avLst/>
              </a:prstGeom>
              <a:blipFill rotWithShape="1">
                <a:blip r:embed="rId5"/>
                <a:stretch>
                  <a:fillRect l="-1459" t="-1894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7754" y="5493726"/>
            <a:ext cx="3758446" cy="646331"/>
          </a:xfrm>
          <a:prstGeom prst="rect">
            <a:avLst/>
          </a:prstGeom>
          <a:solidFill>
            <a:srgbClr val="FFD9F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Series Resistance: I</a:t>
            </a:r>
            <a:r>
              <a:rPr lang="en-US" b="1" baseline="-25000" dirty="0" smtClean="0">
                <a:latin typeface="+mn-lt"/>
              </a:rPr>
              <a:t>ON</a:t>
            </a:r>
            <a:r>
              <a:rPr lang="en-US" b="1" dirty="0" smtClean="0">
                <a:latin typeface="+mn-lt"/>
              </a:rPr>
              <a:t> reduction by 33% (same as previous ITRS)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9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0" grpId="0" animBg="1"/>
      <p:bldP spid="21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Channel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D307D-F3D3-994F-85C1-599B43E5B80B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2" descr="http://upload.wikimedia.org/wikipedia/commons/thumb/a/a5/MOSFET_Structure.png/220px-MOSFET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95" y="869357"/>
            <a:ext cx="4516874" cy="29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96093" y="2368139"/>
            <a:ext cx="205208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124" y="598701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Conduction-band edge profile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60158" y="43884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12558" y="45408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82185" y="461172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12557" y="4747139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21172" y="4835745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14945" y="4774018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27471" y="49980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46473" y="49980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21171" y="505829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27620" y="5224498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83809" y="520005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36209" y="535245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67613" y="5249675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11054" y="546978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55973" y="5514752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84596" y="5433604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95079" y="5462324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95077" y="5258019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29390" y="567704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1514" y="560970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93678" y="558866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48885" y="569683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82942" y="5070916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3929" y="571455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92332" y="2961027"/>
            <a:ext cx="1701210" cy="1754372"/>
          </a:xfrm>
          <a:custGeom>
            <a:avLst/>
            <a:gdLst>
              <a:gd name="connsiteX0" fmla="*/ 0 w 1701210"/>
              <a:gd name="connsiteY0" fmla="*/ 1754372 h 1754372"/>
              <a:gd name="connsiteX1" fmla="*/ 616689 w 1701210"/>
              <a:gd name="connsiteY1" fmla="*/ 563526 h 1754372"/>
              <a:gd name="connsiteX2" fmla="*/ 1701210 w 1701210"/>
              <a:gd name="connsiteY2" fmla="*/ 0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0" h="1754372">
                <a:moveTo>
                  <a:pt x="0" y="1754372"/>
                </a:moveTo>
                <a:cubicBezTo>
                  <a:pt x="166577" y="1305146"/>
                  <a:pt x="333154" y="855921"/>
                  <a:pt x="616689" y="563526"/>
                </a:cubicBezTo>
                <a:cubicBezTo>
                  <a:pt x="900224" y="271131"/>
                  <a:pt x="1300717" y="135565"/>
                  <a:pt x="170121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55611" y="2686213"/>
            <a:ext cx="0" cy="2041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5611" y="4727664"/>
            <a:ext cx="2067362" cy="14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4124" y="218347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77655" y="483574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Vg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56863" y="396440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97164" y="345425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154" y="306861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99325" y="3684325"/>
            <a:ext cx="3842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hlinkClick r:id="rId3"/>
              </a:rPr>
              <a:t>image:http</a:t>
            </a:r>
            <a:r>
              <a:rPr lang="en-US" sz="1400" b="1" dirty="0">
                <a:hlinkClick r:id="rId3"/>
              </a:rPr>
              <a:t>://en.wikipedia.org/wiki/MOSFET</a:t>
            </a:r>
            <a:endParaRPr lang="en-US" sz="1400" b="1" dirty="0"/>
          </a:p>
        </p:txBody>
      </p:sp>
      <p:sp>
        <p:nvSpPr>
          <p:cNvPr id="51" name="Freeform 50"/>
          <p:cNvSpPr/>
          <p:nvPr/>
        </p:nvSpPr>
        <p:spPr>
          <a:xfrm>
            <a:off x="527714" y="3149761"/>
            <a:ext cx="1865827" cy="1553374"/>
          </a:xfrm>
          <a:custGeom>
            <a:avLst/>
            <a:gdLst>
              <a:gd name="connsiteX0" fmla="*/ 0 w 1701210"/>
              <a:gd name="connsiteY0" fmla="*/ 1754372 h 1754372"/>
              <a:gd name="connsiteX1" fmla="*/ 616689 w 1701210"/>
              <a:gd name="connsiteY1" fmla="*/ 563526 h 1754372"/>
              <a:gd name="connsiteX2" fmla="*/ 1701210 w 1701210"/>
              <a:gd name="connsiteY2" fmla="*/ 0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0" h="1754372">
                <a:moveTo>
                  <a:pt x="0" y="1754372"/>
                </a:moveTo>
                <a:cubicBezTo>
                  <a:pt x="166577" y="1305146"/>
                  <a:pt x="333154" y="855921"/>
                  <a:pt x="616689" y="563526"/>
                </a:cubicBezTo>
                <a:cubicBezTo>
                  <a:pt x="900224" y="271131"/>
                  <a:pt x="1300717" y="135565"/>
                  <a:pt x="17012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09284" y="4731064"/>
            <a:ext cx="3689497" cy="1890037"/>
          </a:xfrm>
          <a:custGeom>
            <a:avLst/>
            <a:gdLst>
              <a:gd name="connsiteX0" fmla="*/ 0 w 3689497"/>
              <a:gd name="connsiteY0" fmla="*/ 1233801 h 1890037"/>
              <a:gd name="connsiteX1" fmla="*/ 978195 w 3689497"/>
              <a:gd name="connsiteY1" fmla="*/ 1223169 h 1890037"/>
              <a:gd name="connsiteX2" fmla="*/ 1127051 w 3689497"/>
              <a:gd name="connsiteY2" fmla="*/ 1180638 h 1890037"/>
              <a:gd name="connsiteX3" fmla="*/ 1339702 w 3689497"/>
              <a:gd name="connsiteY3" fmla="*/ 149280 h 1890037"/>
              <a:gd name="connsiteX4" fmla="*/ 1531088 w 3689497"/>
              <a:gd name="connsiteY4" fmla="*/ 32322 h 1890037"/>
              <a:gd name="connsiteX5" fmla="*/ 1786269 w 3689497"/>
              <a:gd name="connsiteY5" fmla="*/ 404462 h 1890037"/>
              <a:gd name="connsiteX6" fmla="*/ 2179674 w 3689497"/>
              <a:gd name="connsiteY6" fmla="*/ 1520880 h 1890037"/>
              <a:gd name="connsiteX7" fmla="*/ 2732567 w 3689497"/>
              <a:gd name="connsiteY7" fmla="*/ 1850489 h 1890037"/>
              <a:gd name="connsiteX8" fmla="*/ 3689497 w 3689497"/>
              <a:gd name="connsiteY8" fmla="*/ 1871755 h 189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7" h="1890037">
                <a:moveTo>
                  <a:pt x="0" y="1233801"/>
                </a:moveTo>
                <a:lnTo>
                  <a:pt x="978195" y="1223169"/>
                </a:lnTo>
                <a:cubicBezTo>
                  <a:pt x="1166037" y="1214309"/>
                  <a:pt x="1066800" y="1359620"/>
                  <a:pt x="1127051" y="1180638"/>
                </a:cubicBezTo>
                <a:cubicBezTo>
                  <a:pt x="1187302" y="1001656"/>
                  <a:pt x="1272363" y="340666"/>
                  <a:pt x="1339702" y="149280"/>
                </a:cubicBezTo>
                <a:cubicBezTo>
                  <a:pt x="1407041" y="-42106"/>
                  <a:pt x="1456660" y="-10208"/>
                  <a:pt x="1531088" y="32322"/>
                </a:cubicBezTo>
                <a:cubicBezTo>
                  <a:pt x="1605516" y="74852"/>
                  <a:pt x="1678171" y="156369"/>
                  <a:pt x="1786269" y="404462"/>
                </a:cubicBezTo>
                <a:cubicBezTo>
                  <a:pt x="1894367" y="652555"/>
                  <a:pt x="2021958" y="1279875"/>
                  <a:pt x="2179674" y="1520880"/>
                </a:cubicBezTo>
                <a:cubicBezTo>
                  <a:pt x="2337390" y="1761885"/>
                  <a:pt x="2480930" y="1792010"/>
                  <a:pt x="2732567" y="1850489"/>
                </a:cubicBezTo>
                <a:cubicBezTo>
                  <a:pt x="2984204" y="1908968"/>
                  <a:pt x="3336850" y="1890361"/>
                  <a:pt x="3689497" y="18717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30549" y="5101030"/>
            <a:ext cx="3646967" cy="1545316"/>
          </a:xfrm>
          <a:custGeom>
            <a:avLst/>
            <a:gdLst>
              <a:gd name="connsiteX0" fmla="*/ 0 w 3646967"/>
              <a:gd name="connsiteY0" fmla="*/ 885100 h 1545316"/>
              <a:gd name="connsiteX1" fmla="*/ 1084521 w 3646967"/>
              <a:gd name="connsiteY1" fmla="*/ 895733 h 1545316"/>
              <a:gd name="connsiteX2" fmla="*/ 1116418 w 3646967"/>
              <a:gd name="connsiteY2" fmla="*/ 863835 h 1545316"/>
              <a:gd name="connsiteX3" fmla="*/ 1350335 w 3646967"/>
              <a:gd name="connsiteY3" fmla="*/ 140821 h 1545316"/>
              <a:gd name="connsiteX4" fmla="*/ 1477925 w 3646967"/>
              <a:gd name="connsiteY4" fmla="*/ 23863 h 1545316"/>
              <a:gd name="connsiteX5" fmla="*/ 1796902 w 3646967"/>
              <a:gd name="connsiteY5" fmla="*/ 449165 h 1545316"/>
              <a:gd name="connsiteX6" fmla="*/ 2073349 w 3646967"/>
              <a:gd name="connsiteY6" fmla="*/ 1129649 h 1545316"/>
              <a:gd name="connsiteX7" fmla="*/ 2562446 w 3646967"/>
              <a:gd name="connsiteY7" fmla="*/ 1501789 h 1545316"/>
              <a:gd name="connsiteX8" fmla="*/ 3646967 w 3646967"/>
              <a:gd name="connsiteY8" fmla="*/ 1523054 h 15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6967" h="1545316">
                <a:moveTo>
                  <a:pt x="0" y="885100"/>
                </a:moveTo>
                <a:lnTo>
                  <a:pt x="1084521" y="895733"/>
                </a:lnTo>
                <a:cubicBezTo>
                  <a:pt x="1270591" y="892189"/>
                  <a:pt x="1072116" y="989654"/>
                  <a:pt x="1116418" y="863835"/>
                </a:cubicBezTo>
                <a:cubicBezTo>
                  <a:pt x="1160720" y="738016"/>
                  <a:pt x="1290084" y="280816"/>
                  <a:pt x="1350335" y="140821"/>
                </a:cubicBezTo>
                <a:cubicBezTo>
                  <a:pt x="1410586" y="826"/>
                  <a:pt x="1403497" y="-27528"/>
                  <a:pt x="1477925" y="23863"/>
                </a:cubicBezTo>
                <a:cubicBezTo>
                  <a:pt x="1552353" y="75254"/>
                  <a:pt x="1697665" y="264867"/>
                  <a:pt x="1796902" y="449165"/>
                </a:cubicBezTo>
                <a:cubicBezTo>
                  <a:pt x="1896139" y="633463"/>
                  <a:pt x="1945758" y="954212"/>
                  <a:pt x="2073349" y="1129649"/>
                </a:cubicBezTo>
                <a:cubicBezTo>
                  <a:pt x="2200940" y="1305086"/>
                  <a:pt x="2300176" y="1436222"/>
                  <a:pt x="2562446" y="1501789"/>
                </a:cubicBezTo>
                <a:cubicBezTo>
                  <a:pt x="2824716" y="1567356"/>
                  <a:pt x="3235841" y="1545205"/>
                  <a:pt x="3646967" y="15230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541181" y="5605268"/>
            <a:ext cx="3615070" cy="1070372"/>
          </a:xfrm>
          <a:custGeom>
            <a:avLst/>
            <a:gdLst>
              <a:gd name="connsiteX0" fmla="*/ 0 w 3615070"/>
              <a:gd name="connsiteY0" fmla="*/ 402127 h 1070372"/>
              <a:gd name="connsiteX1" fmla="*/ 1105786 w 3615070"/>
              <a:gd name="connsiteY1" fmla="*/ 402127 h 1070372"/>
              <a:gd name="connsiteX2" fmla="*/ 1127052 w 3615070"/>
              <a:gd name="connsiteY2" fmla="*/ 391495 h 1070372"/>
              <a:gd name="connsiteX3" fmla="*/ 1318438 w 3615070"/>
              <a:gd name="connsiteY3" fmla="*/ 72518 h 1070372"/>
              <a:gd name="connsiteX4" fmla="*/ 1520456 w 3615070"/>
              <a:gd name="connsiteY4" fmla="*/ 8723 h 1070372"/>
              <a:gd name="connsiteX5" fmla="*/ 1807535 w 3615070"/>
              <a:gd name="connsiteY5" fmla="*/ 210741 h 1070372"/>
              <a:gd name="connsiteX6" fmla="*/ 1998921 w 3615070"/>
              <a:gd name="connsiteY6" fmla="*/ 604146 h 1070372"/>
              <a:gd name="connsiteX7" fmla="*/ 2530549 w 3615070"/>
              <a:gd name="connsiteY7" fmla="*/ 1029448 h 1070372"/>
              <a:gd name="connsiteX8" fmla="*/ 3615070 w 3615070"/>
              <a:gd name="connsiteY8" fmla="*/ 1029448 h 10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5070" h="1070372">
                <a:moveTo>
                  <a:pt x="0" y="402127"/>
                </a:moveTo>
                <a:lnTo>
                  <a:pt x="1105786" y="402127"/>
                </a:lnTo>
                <a:cubicBezTo>
                  <a:pt x="1293628" y="400355"/>
                  <a:pt x="1091610" y="446430"/>
                  <a:pt x="1127052" y="391495"/>
                </a:cubicBezTo>
                <a:cubicBezTo>
                  <a:pt x="1162494" y="336560"/>
                  <a:pt x="1252871" y="136313"/>
                  <a:pt x="1318438" y="72518"/>
                </a:cubicBezTo>
                <a:cubicBezTo>
                  <a:pt x="1384005" y="8723"/>
                  <a:pt x="1438940" y="-14314"/>
                  <a:pt x="1520456" y="8723"/>
                </a:cubicBezTo>
                <a:cubicBezTo>
                  <a:pt x="1601972" y="31760"/>
                  <a:pt x="1727791" y="111504"/>
                  <a:pt x="1807535" y="210741"/>
                </a:cubicBezTo>
                <a:cubicBezTo>
                  <a:pt x="1887279" y="309978"/>
                  <a:pt x="1878419" y="467695"/>
                  <a:pt x="1998921" y="604146"/>
                </a:cubicBezTo>
                <a:cubicBezTo>
                  <a:pt x="2119423" y="740597"/>
                  <a:pt x="2261191" y="958564"/>
                  <a:pt x="2530549" y="1029448"/>
                </a:cubicBezTo>
                <a:cubicBezTo>
                  <a:pt x="2799907" y="1100332"/>
                  <a:pt x="3207488" y="1064890"/>
                  <a:pt x="3615070" y="10294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583172" y="2690037"/>
            <a:ext cx="1307805" cy="244549"/>
          </a:xfrm>
          <a:custGeom>
            <a:avLst/>
            <a:gdLst>
              <a:gd name="connsiteX0" fmla="*/ 0 w 1307805"/>
              <a:gd name="connsiteY0" fmla="*/ 0 h 244549"/>
              <a:gd name="connsiteX1" fmla="*/ 595423 w 1307805"/>
              <a:gd name="connsiteY1" fmla="*/ 244549 h 244549"/>
              <a:gd name="connsiteX2" fmla="*/ 1307805 w 1307805"/>
              <a:gd name="connsiteY2" fmla="*/ 0 h 2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5" h="244549">
                <a:moveTo>
                  <a:pt x="0" y="0"/>
                </a:moveTo>
                <a:cubicBezTo>
                  <a:pt x="188728" y="122274"/>
                  <a:pt x="377456" y="244549"/>
                  <a:pt x="595423" y="244549"/>
                </a:cubicBezTo>
                <a:cubicBezTo>
                  <a:pt x="813390" y="244549"/>
                  <a:pt x="1060597" y="122274"/>
                  <a:pt x="1307805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19800" y="4334689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DIBL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Vth</a:t>
            </a:r>
            <a:r>
              <a:rPr lang="en-US" dirty="0"/>
              <a:t>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SS degradation</a:t>
            </a:r>
          </a:p>
        </p:txBody>
      </p:sp>
    </p:spTree>
    <p:extLst>
      <p:ext uri="{BB962C8B-B14F-4D97-AF65-F5344CB8AC3E}">
        <p14:creationId xmlns:p14="http://schemas.microsoft.com/office/powerpoint/2010/main" val="4145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82 0.01018 0.12049 0.00115 0.179 0 C 0.20851 -0.00139 0.23785 -0.00301 0.26736 -0.00301 " pathEditMode="relative" ptsTypes="ff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82 0.01018 0.12049 0.00115 0.179 0 C 0.20851 -0.00139 0.23785 -0.00301 0.26736 -0.00301 " pathEditMode="relative" ptsTypes="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82 0.01018 0.12049 0.00115 0.179 0 C 0.20851 -0.00139 0.23785 -0.00301 0.26736 -0.00301 " pathEditMode="relative" ptsTypes="ff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507 0.00162 0.09444 0.00278 0.18837 0.00139 C 0.21389 -0.00879 0.24583 -0.00625 0.27205 -0.00625 " pathEditMode="relative" ptsTypes="ff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51 -0.00116 0.01528 -0.00255 0.02327 -0.00625 C 0.10764 0.01343 0.19653 -0.00764 0.28264 -0.00764 " pathEditMode="relative" ptsTypes="ff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11" grpId="0" animBg="1"/>
      <p:bldP spid="39" grpId="0" animBg="1"/>
      <p:bldP spid="39" grpId="1" animBg="1"/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Channel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D307D-F3D3-994F-85C1-599B43E5B80B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2" descr="http://upload.wikimedia.org/wikipedia/commons/thumb/a/a5/MOSFET_Structure.png/220px-MOSFET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95" y="869357"/>
            <a:ext cx="4516874" cy="29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96093" y="2368139"/>
            <a:ext cx="205208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124" y="598701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Conduction-band edge profile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60158" y="43884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12558" y="45408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82185" y="461172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12557" y="4747139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21172" y="4835745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14945" y="4774018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27471" y="49980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46473" y="499804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21171" y="505829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27620" y="5224498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83809" y="520005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36209" y="535245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67613" y="5249675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11054" y="546978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55973" y="5514752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84596" y="5433604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95079" y="5462324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95077" y="5258019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29390" y="5677047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1514" y="560970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93678" y="558866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48885" y="5696830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82942" y="5070916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3929" y="571455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92332" y="2961027"/>
            <a:ext cx="1701210" cy="1754372"/>
          </a:xfrm>
          <a:custGeom>
            <a:avLst/>
            <a:gdLst>
              <a:gd name="connsiteX0" fmla="*/ 0 w 1701210"/>
              <a:gd name="connsiteY0" fmla="*/ 1754372 h 1754372"/>
              <a:gd name="connsiteX1" fmla="*/ 616689 w 1701210"/>
              <a:gd name="connsiteY1" fmla="*/ 563526 h 1754372"/>
              <a:gd name="connsiteX2" fmla="*/ 1701210 w 1701210"/>
              <a:gd name="connsiteY2" fmla="*/ 0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0" h="1754372">
                <a:moveTo>
                  <a:pt x="0" y="1754372"/>
                </a:moveTo>
                <a:cubicBezTo>
                  <a:pt x="166577" y="1305146"/>
                  <a:pt x="333154" y="855921"/>
                  <a:pt x="616689" y="563526"/>
                </a:cubicBezTo>
                <a:cubicBezTo>
                  <a:pt x="900224" y="271131"/>
                  <a:pt x="1300717" y="135565"/>
                  <a:pt x="170121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55611" y="2686213"/>
            <a:ext cx="0" cy="2041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5611" y="4727664"/>
            <a:ext cx="2067362" cy="14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4124" y="218347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77655" y="483574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Vg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56863" y="396440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97164" y="3454251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154" y="3068613"/>
            <a:ext cx="162295" cy="1622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99325" y="3684325"/>
            <a:ext cx="3842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hlinkClick r:id="rId3"/>
              </a:rPr>
              <a:t>image:http</a:t>
            </a:r>
            <a:r>
              <a:rPr lang="en-US" sz="1400" b="1" dirty="0">
                <a:hlinkClick r:id="rId3"/>
              </a:rPr>
              <a:t>://en.wikipedia.org/wiki/MOSFET</a:t>
            </a:r>
            <a:endParaRPr lang="en-US" sz="1400" b="1" dirty="0"/>
          </a:p>
        </p:txBody>
      </p:sp>
      <p:sp>
        <p:nvSpPr>
          <p:cNvPr id="51" name="Freeform 50"/>
          <p:cNvSpPr/>
          <p:nvPr/>
        </p:nvSpPr>
        <p:spPr>
          <a:xfrm>
            <a:off x="527714" y="3149761"/>
            <a:ext cx="1865827" cy="1553374"/>
          </a:xfrm>
          <a:custGeom>
            <a:avLst/>
            <a:gdLst>
              <a:gd name="connsiteX0" fmla="*/ 0 w 1701210"/>
              <a:gd name="connsiteY0" fmla="*/ 1754372 h 1754372"/>
              <a:gd name="connsiteX1" fmla="*/ 616689 w 1701210"/>
              <a:gd name="connsiteY1" fmla="*/ 563526 h 1754372"/>
              <a:gd name="connsiteX2" fmla="*/ 1701210 w 1701210"/>
              <a:gd name="connsiteY2" fmla="*/ 0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0" h="1754372">
                <a:moveTo>
                  <a:pt x="0" y="1754372"/>
                </a:moveTo>
                <a:cubicBezTo>
                  <a:pt x="166577" y="1305146"/>
                  <a:pt x="333154" y="855921"/>
                  <a:pt x="616689" y="563526"/>
                </a:cubicBezTo>
                <a:cubicBezTo>
                  <a:pt x="900224" y="271131"/>
                  <a:pt x="1300717" y="135565"/>
                  <a:pt x="17012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09284" y="4731064"/>
            <a:ext cx="3689497" cy="1890037"/>
          </a:xfrm>
          <a:custGeom>
            <a:avLst/>
            <a:gdLst>
              <a:gd name="connsiteX0" fmla="*/ 0 w 3689497"/>
              <a:gd name="connsiteY0" fmla="*/ 1233801 h 1890037"/>
              <a:gd name="connsiteX1" fmla="*/ 978195 w 3689497"/>
              <a:gd name="connsiteY1" fmla="*/ 1223169 h 1890037"/>
              <a:gd name="connsiteX2" fmla="*/ 1127051 w 3689497"/>
              <a:gd name="connsiteY2" fmla="*/ 1180638 h 1890037"/>
              <a:gd name="connsiteX3" fmla="*/ 1339702 w 3689497"/>
              <a:gd name="connsiteY3" fmla="*/ 149280 h 1890037"/>
              <a:gd name="connsiteX4" fmla="*/ 1531088 w 3689497"/>
              <a:gd name="connsiteY4" fmla="*/ 32322 h 1890037"/>
              <a:gd name="connsiteX5" fmla="*/ 1786269 w 3689497"/>
              <a:gd name="connsiteY5" fmla="*/ 404462 h 1890037"/>
              <a:gd name="connsiteX6" fmla="*/ 2179674 w 3689497"/>
              <a:gd name="connsiteY6" fmla="*/ 1520880 h 1890037"/>
              <a:gd name="connsiteX7" fmla="*/ 2732567 w 3689497"/>
              <a:gd name="connsiteY7" fmla="*/ 1850489 h 1890037"/>
              <a:gd name="connsiteX8" fmla="*/ 3689497 w 3689497"/>
              <a:gd name="connsiteY8" fmla="*/ 1871755 h 189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7" h="1890037">
                <a:moveTo>
                  <a:pt x="0" y="1233801"/>
                </a:moveTo>
                <a:lnTo>
                  <a:pt x="978195" y="1223169"/>
                </a:lnTo>
                <a:cubicBezTo>
                  <a:pt x="1166037" y="1214309"/>
                  <a:pt x="1066800" y="1359620"/>
                  <a:pt x="1127051" y="1180638"/>
                </a:cubicBezTo>
                <a:cubicBezTo>
                  <a:pt x="1187302" y="1001656"/>
                  <a:pt x="1272363" y="340666"/>
                  <a:pt x="1339702" y="149280"/>
                </a:cubicBezTo>
                <a:cubicBezTo>
                  <a:pt x="1407041" y="-42106"/>
                  <a:pt x="1456660" y="-10208"/>
                  <a:pt x="1531088" y="32322"/>
                </a:cubicBezTo>
                <a:cubicBezTo>
                  <a:pt x="1605516" y="74852"/>
                  <a:pt x="1678171" y="156369"/>
                  <a:pt x="1786269" y="404462"/>
                </a:cubicBezTo>
                <a:cubicBezTo>
                  <a:pt x="1894367" y="652555"/>
                  <a:pt x="2021958" y="1279875"/>
                  <a:pt x="2179674" y="1520880"/>
                </a:cubicBezTo>
                <a:cubicBezTo>
                  <a:pt x="2337390" y="1761885"/>
                  <a:pt x="2480930" y="1792010"/>
                  <a:pt x="2732567" y="1850489"/>
                </a:cubicBezTo>
                <a:cubicBezTo>
                  <a:pt x="2984204" y="1908968"/>
                  <a:pt x="3336850" y="1890361"/>
                  <a:pt x="3689497" y="18717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30549" y="5101030"/>
            <a:ext cx="3646967" cy="1545316"/>
          </a:xfrm>
          <a:custGeom>
            <a:avLst/>
            <a:gdLst>
              <a:gd name="connsiteX0" fmla="*/ 0 w 3646967"/>
              <a:gd name="connsiteY0" fmla="*/ 885100 h 1545316"/>
              <a:gd name="connsiteX1" fmla="*/ 1084521 w 3646967"/>
              <a:gd name="connsiteY1" fmla="*/ 895733 h 1545316"/>
              <a:gd name="connsiteX2" fmla="*/ 1116418 w 3646967"/>
              <a:gd name="connsiteY2" fmla="*/ 863835 h 1545316"/>
              <a:gd name="connsiteX3" fmla="*/ 1350335 w 3646967"/>
              <a:gd name="connsiteY3" fmla="*/ 140821 h 1545316"/>
              <a:gd name="connsiteX4" fmla="*/ 1477925 w 3646967"/>
              <a:gd name="connsiteY4" fmla="*/ 23863 h 1545316"/>
              <a:gd name="connsiteX5" fmla="*/ 1796902 w 3646967"/>
              <a:gd name="connsiteY5" fmla="*/ 449165 h 1545316"/>
              <a:gd name="connsiteX6" fmla="*/ 2073349 w 3646967"/>
              <a:gd name="connsiteY6" fmla="*/ 1129649 h 1545316"/>
              <a:gd name="connsiteX7" fmla="*/ 2562446 w 3646967"/>
              <a:gd name="connsiteY7" fmla="*/ 1501789 h 1545316"/>
              <a:gd name="connsiteX8" fmla="*/ 3646967 w 3646967"/>
              <a:gd name="connsiteY8" fmla="*/ 1523054 h 15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6967" h="1545316">
                <a:moveTo>
                  <a:pt x="0" y="885100"/>
                </a:moveTo>
                <a:lnTo>
                  <a:pt x="1084521" y="895733"/>
                </a:lnTo>
                <a:cubicBezTo>
                  <a:pt x="1270591" y="892189"/>
                  <a:pt x="1072116" y="989654"/>
                  <a:pt x="1116418" y="863835"/>
                </a:cubicBezTo>
                <a:cubicBezTo>
                  <a:pt x="1160720" y="738016"/>
                  <a:pt x="1290084" y="280816"/>
                  <a:pt x="1350335" y="140821"/>
                </a:cubicBezTo>
                <a:cubicBezTo>
                  <a:pt x="1410586" y="826"/>
                  <a:pt x="1403497" y="-27528"/>
                  <a:pt x="1477925" y="23863"/>
                </a:cubicBezTo>
                <a:cubicBezTo>
                  <a:pt x="1552353" y="75254"/>
                  <a:pt x="1697665" y="264867"/>
                  <a:pt x="1796902" y="449165"/>
                </a:cubicBezTo>
                <a:cubicBezTo>
                  <a:pt x="1896139" y="633463"/>
                  <a:pt x="1945758" y="954212"/>
                  <a:pt x="2073349" y="1129649"/>
                </a:cubicBezTo>
                <a:cubicBezTo>
                  <a:pt x="2200940" y="1305086"/>
                  <a:pt x="2300176" y="1436222"/>
                  <a:pt x="2562446" y="1501789"/>
                </a:cubicBezTo>
                <a:cubicBezTo>
                  <a:pt x="2824716" y="1567356"/>
                  <a:pt x="3235841" y="1545205"/>
                  <a:pt x="3646967" y="15230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541181" y="5605268"/>
            <a:ext cx="3615070" cy="1070372"/>
          </a:xfrm>
          <a:custGeom>
            <a:avLst/>
            <a:gdLst>
              <a:gd name="connsiteX0" fmla="*/ 0 w 3615070"/>
              <a:gd name="connsiteY0" fmla="*/ 402127 h 1070372"/>
              <a:gd name="connsiteX1" fmla="*/ 1105786 w 3615070"/>
              <a:gd name="connsiteY1" fmla="*/ 402127 h 1070372"/>
              <a:gd name="connsiteX2" fmla="*/ 1127052 w 3615070"/>
              <a:gd name="connsiteY2" fmla="*/ 391495 h 1070372"/>
              <a:gd name="connsiteX3" fmla="*/ 1318438 w 3615070"/>
              <a:gd name="connsiteY3" fmla="*/ 72518 h 1070372"/>
              <a:gd name="connsiteX4" fmla="*/ 1520456 w 3615070"/>
              <a:gd name="connsiteY4" fmla="*/ 8723 h 1070372"/>
              <a:gd name="connsiteX5" fmla="*/ 1807535 w 3615070"/>
              <a:gd name="connsiteY5" fmla="*/ 210741 h 1070372"/>
              <a:gd name="connsiteX6" fmla="*/ 1998921 w 3615070"/>
              <a:gd name="connsiteY6" fmla="*/ 604146 h 1070372"/>
              <a:gd name="connsiteX7" fmla="*/ 2530549 w 3615070"/>
              <a:gd name="connsiteY7" fmla="*/ 1029448 h 1070372"/>
              <a:gd name="connsiteX8" fmla="*/ 3615070 w 3615070"/>
              <a:gd name="connsiteY8" fmla="*/ 1029448 h 10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5070" h="1070372">
                <a:moveTo>
                  <a:pt x="0" y="402127"/>
                </a:moveTo>
                <a:lnTo>
                  <a:pt x="1105786" y="402127"/>
                </a:lnTo>
                <a:cubicBezTo>
                  <a:pt x="1293628" y="400355"/>
                  <a:pt x="1091610" y="446430"/>
                  <a:pt x="1127052" y="391495"/>
                </a:cubicBezTo>
                <a:cubicBezTo>
                  <a:pt x="1162494" y="336560"/>
                  <a:pt x="1252871" y="136313"/>
                  <a:pt x="1318438" y="72518"/>
                </a:cubicBezTo>
                <a:cubicBezTo>
                  <a:pt x="1384005" y="8723"/>
                  <a:pt x="1438940" y="-14314"/>
                  <a:pt x="1520456" y="8723"/>
                </a:cubicBezTo>
                <a:cubicBezTo>
                  <a:pt x="1601972" y="31760"/>
                  <a:pt x="1727791" y="111504"/>
                  <a:pt x="1807535" y="210741"/>
                </a:cubicBezTo>
                <a:cubicBezTo>
                  <a:pt x="1887279" y="309978"/>
                  <a:pt x="1878419" y="467695"/>
                  <a:pt x="1998921" y="604146"/>
                </a:cubicBezTo>
                <a:cubicBezTo>
                  <a:pt x="2119423" y="740597"/>
                  <a:pt x="2261191" y="958564"/>
                  <a:pt x="2530549" y="1029448"/>
                </a:cubicBezTo>
                <a:cubicBezTo>
                  <a:pt x="2799907" y="1100332"/>
                  <a:pt x="3207488" y="1064890"/>
                  <a:pt x="3615070" y="10294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583172" y="2690037"/>
            <a:ext cx="1307805" cy="244549"/>
          </a:xfrm>
          <a:custGeom>
            <a:avLst/>
            <a:gdLst>
              <a:gd name="connsiteX0" fmla="*/ 0 w 1307805"/>
              <a:gd name="connsiteY0" fmla="*/ 0 h 244549"/>
              <a:gd name="connsiteX1" fmla="*/ 595423 w 1307805"/>
              <a:gd name="connsiteY1" fmla="*/ 244549 h 244549"/>
              <a:gd name="connsiteX2" fmla="*/ 1307805 w 1307805"/>
              <a:gd name="connsiteY2" fmla="*/ 0 h 2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7805" h="244549">
                <a:moveTo>
                  <a:pt x="0" y="0"/>
                </a:moveTo>
                <a:cubicBezTo>
                  <a:pt x="188728" y="122274"/>
                  <a:pt x="377456" y="244549"/>
                  <a:pt x="595423" y="244549"/>
                </a:cubicBezTo>
                <a:cubicBezTo>
                  <a:pt x="813390" y="244549"/>
                  <a:pt x="1060597" y="122274"/>
                  <a:pt x="1307805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791200" y="4326345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DIBL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Vth</a:t>
            </a:r>
            <a:r>
              <a:rPr lang="en-US" dirty="0"/>
              <a:t>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SS degradation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91200" y="5362352"/>
            <a:ext cx="325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Reduce </a:t>
            </a:r>
            <a:r>
              <a:rPr lang="en-US" dirty="0" err="1" smtClean="0">
                <a:solidFill>
                  <a:srgbClr val="FF0000"/>
                </a:solidFill>
              </a:rPr>
              <a:t>Tox</a:t>
            </a:r>
            <a:r>
              <a:rPr lang="en-US" dirty="0" smtClean="0">
                <a:solidFill>
                  <a:srgbClr val="FF0000"/>
                </a:solidFill>
              </a:rPr>
              <a:t>-utilizing high-K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Halo doping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583172" y="1110734"/>
            <a:ext cx="3164508" cy="1701577"/>
            <a:chOff x="3583172" y="1110734"/>
            <a:chExt cx="3164508" cy="170157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147110" y="1371600"/>
              <a:ext cx="9141" cy="279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147110" y="1879673"/>
              <a:ext cx="0" cy="278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03877" y="1110734"/>
              <a:ext cx="543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Tox</a:t>
              </a:r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583172" y="2438400"/>
              <a:ext cx="455428" cy="3739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44409" y="2422451"/>
              <a:ext cx="455428" cy="3739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7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Nanowire Transistors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65085"/>
              </p:ext>
            </p:extLst>
          </p:nvPr>
        </p:nvGraphicFramePr>
        <p:xfrm>
          <a:off x="161260" y="1066800"/>
          <a:ext cx="8860596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78"/>
                <a:gridCol w="1681607"/>
                <a:gridCol w="1224280"/>
                <a:gridCol w="718279"/>
                <a:gridCol w="718279"/>
                <a:gridCol w="1173354"/>
                <a:gridCol w="1161055"/>
                <a:gridCol w="1453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</a:p>
                    <a:p>
                      <a:r>
                        <a:rPr lang="en-US" dirty="0" smtClean="0"/>
                        <a:t>/Journal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</a:p>
                    <a:p>
                      <a:r>
                        <a:rPr lang="en-US" dirty="0" smtClean="0"/>
                        <a:t>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Lg</a:t>
                      </a:r>
                      <a:r>
                        <a:rPr lang="en-US" dirty="0" smtClean="0"/>
                        <a:t>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EOT</a:t>
                      </a:r>
                    </a:p>
                    <a:p>
                      <a:r>
                        <a:rPr lang="en-US" dirty="0" smtClean="0"/>
                        <a:t>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</a:t>
                      </a:r>
                    </a:p>
                    <a:p>
                      <a:r>
                        <a:rPr lang="en-US" dirty="0" smtClean="0"/>
                        <a:t>(mV/</a:t>
                      </a:r>
                      <a:r>
                        <a:rPr lang="en-US" dirty="0" err="1" smtClean="0"/>
                        <a:t>dec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</a:t>
                      </a:r>
                    </a:p>
                    <a:p>
                      <a:r>
                        <a:rPr lang="en-US" dirty="0" smtClean="0"/>
                        <a:t>(cm2/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(µA/µm)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Y.Cui,N.Lett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Singh,IEDL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 (dia.)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K.Yeo,IEDM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~1440 (dia.)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S.Suk,IEDM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~1100 (</a:t>
                      </a:r>
                      <a:r>
                        <a:rPr lang="en-US" dirty="0" err="1" smtClean="0"/>
                        <a:t>cir.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J.S.Sleights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IEDM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60" y="4228875"/>
            <a:ext cx="3571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5260" y="598147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14260" y="5524275"/>
            <a:ext cx="381000" cy="41249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4060" y="53396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70115" y="45262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Drain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106080" y="5054744"/>
            <a:ext cx="184666" cy="184666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45029" y="5001471"/>
            <a:ext cx="184666" cy="184666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7060" y="5288918"/>
            <a:ext cx="184666" cy="184666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7" idx="6"/>
          </p:cNvCxnSpPr>
          <p:nvPr/>
        </p:nvCxnSpPr>
        <p:spPr>
          <a:xfrm flipV="1">
            <a:off x="4729695" y="4895550"/>
            <a:ext cx="684565" cy="198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33732" y="5179600"/>
            <a:ext cx="684565" cy="198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73025" y="4934794"/>
            <a:ext cx="684565" cy="198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E:\Seagate Backup\LUCAS-PC\E\SG_backup\datanew\Graphene\Edge_Rough\figures\png\band_comp_agnr13-12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79788"/>
            <a:ext cx="36607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err="1" smtClean="0"/>
              <a:t>Bandstructure</a:t>
            </a:r>
            <a:r>
              <a:rPr lang="en-US" dirty="0" smtClean="0"/>
              <a:t> Effects</a:t>
            </a:r>
            <a:endParaRPr lang="en-US" dirty="0"/>
          </a:p>
        </p:txBody>
      </p:sp>
      <p:pic>
        <p:nvPicPr>
          <p:cNvPr id="7" name="Content Placeholder 3" descr="GNR_geo_p50_s1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46213"/>
            <a:ext cx="1103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NR_geo_p50_s2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447800"/>
            <a:ext cx="1103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NR_geo_p50_s3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1103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97025" y="904875"/>
            <a:ext cx="2428875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Hydrogen Passivation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38200" y="3379788"/>
            <a:ext cx="3744913" cy="3478212"/>
            <a:chOff x="762000" y="3379787"/>
            <a:chExt cx="3744310" cy="3478213"/>
          </a:xfrm>
        </p:grpSpPr>
        <p:pic>
          <p:nvPicPr>
            <p:cNvPr id="13333" name="Picture 3" descr="E:\Seagate Backup\LUCAS-PC\E\SG_backup\datanew\Graphene\Hydro\band_filling\figures\png\band_comp_sub_v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379787"/>
              <a:ext cx="3660775" cy="34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TextBox 18"/>
            <p:cNvSpPr txBox="1">
              <a:spLocks noChangeArrowheads="1"/>
            </p:cNvSpPr>
            <p:nvPr/>
          </p:nvSpPr>
          <p:spPr bwMode="auto">
            <a:xfrm>
              <a:off x="2057400" y="4065587"/>
              <a:ext cx="1431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 baseline="30000">
                  <a:solidFill>
                    <a:srgbClr val="FF0000"/>
                  </a:solidFill>
                </a:rPr>
                <a:t>nd</a:t>
              </a:r>
              <a:r>
                <a:rPr lang="en-US" altLang="en-US">
                  <a:solidFill>
                    <a:srgbClr val="FF0000"/>
                  </a:solidFill>
                </a:rPr>
                <a:t> subband</a:t>
              </a:r>
            </a:p>
          </p:txBody>
        </p:sp>
        <p:sp>
          <p:nvSpPr>
            <p:cNvPr id="13335" name="TextBox 19"/>
            <p:cNvSpPr txBox="1">
              <a:spLocks noChangeArrowheads="1"/>
            </p:cNvSpPr>
            <p:nvPr/>
          </p:nvSpPr>
          <p:spPr bwMode="auto">
            <a:xfrm>
              <a:off x="3124200" y="5437187"/>
              <a:ext cx="1382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  <a:r>
                <a:rPr lang="en-US" altLang="en-US" baseline="30000"/>
                <a:t>st</a:t>
              </a:r>
              <a:r>
                <a:rPr lang="en-US" altLang="en-US"/>
                <a:t> subband</a:t>
              </a:r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41450"/>
            <a:ext cx="1257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48400" y="914400"/>
            <a:ext cx="1954213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Edge Roughness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77038" y="1452563"/>
            <a:ext cx="638175" cy="1577975"/>
          </a:xfrm>
          <a:prstGeom prst="rect">
            <a:avLst/>
          </a:prstGeom>
          <a:noFill/>
          <a:ln w="31750" algn="ctr">
            <a:solidFill>
              <a:srgbClr val="2A1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21563" y="1439863"/>
            <a:ext cx="638175" cy="1579562"/>
          </a:xfrm>
          <a:prstGeom prst="rect">
            <a:avLst/>
          </a:prstGeom>
          <a:noFill/>
          <a:ln w="31750" algn="ctr">
            <a:solidFill>
              <a:srgbClr val="6B6B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67475" y="3005138"/>
            <a:ext cx="962025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AGNR-13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21563" y="3019425"/>
            <a:ext cx="962025" cy="3079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AGNR-12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24600" y="411480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 baseline="30000">
                <a:solidFill>
                  <a:srgbClr val="FF0000"/>
                </a:solidFill>
              </a:rPr>
              <a:t>nd</a:t>
            </a:r>
            <a:r>
              <a:rPr lang="en-US" altLang="en-US">
                <a:solidFill>
                  <a:srgbClr val="FF0000"/>
                </a:solidFill>
              </a:rPr>
              <a:t> subband</a:t>
            </a:r>
          </a:p>
        </p:txBody>
      </p:sp>
      <p:sp>
        <p:nvSpPr>
          <p:cNvPr id="13328" name="TextBox 33"/>
          <p:cNvSpPr txBox="1">
            <a:spLocks noChangeArrowheads="1"/>
          </p:cNvSpPr>
          <p:nvPr/>
        </p:nvSpPr>
        <p:spPr bwMode="auto">
          <a:xfrm>
            <a:off x="5334000" y="6019800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subband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754938" y="5822950"/>
            <a:ext cx="1389062" cy="595313"/>
            <a:chOff x="7625750" y="5236233"/>
            <a:chExt cx="1388853" cy="595224"/>
          </a:xfrm>
        </p:grpSpPr>
        <p:sp>
          <p:nvSpPr>
            <p:cNvPr id="13331" name="Rectangle 40"/>
            <p:cNvSpPr>
              <a:spLocks noChangeArrowheads="1"/>
            </p:cNvSpPr>
            <p:nvPr/>
          </p:nvSpPr>
          <p:spPr bwMode="auto">
            <a:xfrm>
              <a:off x="7625750" y="5236234"/>
              <a:ext cx="1345721" cy="59522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7640723" y="5236233"/>
              <a:ext cx="1373880" cy="572321"/>
              <a:chOff x="7875917" y="5615796"/>
              <a:chExt cx="1373880" cy="572321"/>
            </a:xfrm>
            <a:noFill/>
          </p:grpSpPr>
          <p:sp>
            <p:nvSpPr>
              <p:cNvPr id="43" name="Rectangle 42"/>
              <p:cNvSpPr/>
              <p:nvPr/>
            </p:nvSpPr>
            <p:spPr bwMode="auto">
              <a:xfrm>
                <a:off x="7875917" y="5633049"/>
                <a:ext cx="1293962" cy="54346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>
                <a:off x="7911414" y="5753819"/>
                <a:ext cx="388189" cy="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7908539" y="6026989"/>
                <a:ext cx="388189" cy="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TextBox 45"/>
              <p:cNvSpPr txBox="1"/>
              <p:nvPr/>
            </p:nvSpPr>
            <p:spPr>
              <a:xfrm>
                <a:off x="8302103" y="5615796"/>
                <a:ext cx="938077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AGNR 13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311720" y="5880340"/>
                <a:ext cx="938077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AGNR 12</a:t>
                </a:r>
              </a:p>
            </p:txBody>
          </p:sp>
        </p:grpSp>
      </p:grp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2657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Mobility </a:t>
            </a:r>
            <a:r>
              <a:rPr lang="en-US" dirty="0" err="1" smtClean="0"/>
              <a:t>vs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53340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Edge roughness dominates the experimental mobility at even small probability!!</a:t>
            </a:r>
          </a:p>
          <a:p>
            <a:r>
              <a:rPr lang="en-US" altLang="en-US" smtClean="0">
                <a:ea typeface="ＭＳ Ｐゴシック" pitchFamily="34" charset="-128"/>
              </a:rPr>
              <a:t>Hydrogen passivation less effective than edge roughness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292" name="Picture 3" descr="mu_AGNR13_edge_hyd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31165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365500" y="3089275"/>
            <a:ext cx="2265363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/>
              <a:t>Experiment: Wang, PRL2008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460875" y="2260600"/>
            <a:ext cx="12588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Hydro. Pass.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259263" y="3862388"/>
            <a:ext cx="158591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Edge roughness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6194425" y="1579563"/>
            <a:ext cx="196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n~ 0.95x10</a:t>
            </a:r>
            <a:r>
              <a:rPr lang="en-US" altLang="en-US" baseline="30000"/>
              <a:t>13</a:t>
            </a:r>
            <a:r>
              <a:rPr lang="en-US" altLang="en-US"/>
              <a:t>/cm</a:t>
            </a:r>
            <a:r>
              <a:rPr lang="en-US" altLang="en-US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91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50"/>
          <p:cNvGrpSpPr>
            <a:grpSpLocks/>
          </p:cNvGrpSpPr>
          <p:nvPr/>
        </p:nvGrpSpPr>
        <p:grpSpPr bwMode="auto">
          <a:xfrm>
            <a:off x="5181600" y="3581400"/>
            <a:ext cx="3086100" cy="3048000"/>
            <a:chOff x="5181600" y="3581400"/>
            <a:chExt cx="3086100" cy="3048000"/>
          </a:xfrm>
        </p:grpSpPr>
        <p:pic>
          <p:nvPicPr>
            <p:cNvPr id="1088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581400"/>
              <a:ext cx="30861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6934200" y="3733800"/>
              <a:ext cx="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TextBox 49"/>
            <p:cNvSpPr txBox="1">
              <a:spLocks noChangeArrowheads="1"/>
            </p:cNvSpPr>
            <p:nvPr/>
          </p:nvSpPr>
          <p:spPr bwMode="auto">
            <a:xfrm>
              <a:off x="7086600" y="38862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Vg↑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Fundamental Limit of Conventional Transistor</a:t>
            </a:r>
            <a:endParaRPr lang="en-US" dirty="0"/>
          </a:p>
        </p:txBody>
      </p:sp>
      <p:sp>
        <p:nvSpPr>
          <p:cNvPr id="14394" name="TextBox 78"/>
          <p:cNvSpPr txBox="1">
            <a:spLocks noChangeArrowheads="1"/>
          </p:cNvSpPr>
          <p:nvPr/>
        </p:nvSpPr>
        <p:spPr bwMode="auto">
          <a:xfrm>
            <a:off x="5638800" y="31242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log f(E), </a:t>
            </a:r>
            <a:r>
              <a:rPr lang="en-US" altLang="en-US">
                <a:solidFill>
                  <a:srgbClr val="FF0000"/>
                </a:solidFill>
              </a:rPr>
              <a:t>DOS(E)</a:t>
            </a:r>
          </a:p>
        </p:txBody>
      </p:sp>
      <p:sp>
        <p:nvSpPr>
          <p:cNvPr id="92" name="Oval 91"/>
          <p:cNvSpPr/>
          <p:nvPr/>
        </p:nvSpPr>
        <p:spPr>
          <a:xfrm>
            <a:off x="5257800" y="38862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C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3" name="Right Arrow 92"/>
          <p:cNvSpPr/>
          <p:nvPr/>
        </p:nvSpPr>
        <p:spPr>
          <a:xfrm>
            <a:off x="5410200" y="3886200"/>
            <a:ext cx="533400" cy="152400"/>
          </a:xfrm>
          <a:prstGeom prst="rightArrow">
            <a:avLst/>
          </a:prstGeom>
          <a:noFill/>
          <a:ln w="12700">
            <a:solidFill>
              <a:srgbClr val="CC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505200" y="38862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Hot injection</a:t>
            </a:r>
          </a:p>
        </p:txBody>
      </p:sp>
      <p:sp>
        <p:nvSpPr>
          <p:cNvPr id="14378" name="TextBox 68"/>
          <p:cNvSpPr txBox="1">
            <a:spLocks noChangeArrowheads="1"/>
          </p:cNvSpPr>
          <p:nvPr/>
        </p:nvSpPr>
        <p:spPr bwMode="auto">
          <a:xfrm>
            <a:off x="381000" y="5105400"/>
            <a:ext cx="470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Subthreshold Swing = 1/Subthreshold Slope</a:t>
            </a:r>
          </a:p>
        </p:txBody>
      </p:sp>
      <p:sp>
        <p:nvSpPr>
          <p:cNvPr id="14381" name="TextBox 84"/>
          <p:cNvSpPr txBox="1">
            <a:spLocks noChangeArrowheads="1"/>
          </p:cNvSpPr>
          <p:nvPr/>
        </p:nvSpPr>
        <p:spPr bwMode="auto">
          <a:xfrm>
            <a:off x="1600200" y="3733800"/>
            <a:ext cx="172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SS≥60 mV/dec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219200" y="3276600"/>
            <a:ext cx="457200" cy="990600"/>
            <a:chOff x="1219200" y="3276600"/>
            <a:chExt cx="457200" cy="990600"/>
          </a:xfrm>
        </p:grpSpPr>
        <p:sp>
          <p:nvSpPr>
            <p:cNvPr id="31" name="Oval 30"/>
            <p:cNvSpPr/>
            <p:nvPr/>
          </p:nvSpPr>
          <p:spPr bwMode="auto">
            <a:xfrm>
              <a:off x="12954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4478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H="1">
              <a:off x="1219200" y="3276600"/>
              <a:ext cx="457200" cy="9906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762000" y="1676400"/>
            <a:ext cx="3319463" cy="3265488"/>
            <a:chOff x="762000" y="1676400"/>
            <a:chExt cx="3319463" cy="3265488"/>
          </a:xfrm>
        </p:grpSpPr>
        <p:sp>
          <p:nvSpPr>
            <p:cNvPr id="1073" name="TextBox 105"/>
            <p:cNvSpPr txBox="1">
              <a:spLocks noChangeArrowheads="1"/>
            </p:cNvSpPr>
            <p:nvPr/>
          </p:nvSpPr>
          <p:spPr bwMode="auto">
            <a:xfrm>
              <a:off x="3657600" y="4572000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g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V="1">
              <a:off x="1219200" y="2057400"/>
              <a:ext cx="0" cy="2514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066800" y="4495800"/>
              <a:ext cx="2743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121"/>
            <p:cNvSpPr/>
            <p:nvPr/>
          </p:nvSpPr>
          <p:spPr>
            <a:xfrm>
              <a:off x="1219200" y="2362200"/>
              <a:ext cx="2143125" cy="1905000"/>
            </a:xfrm>
            <a:custGeom>
              <a:avLst/>
              <a:gdLst>
                <a:gd name="connsiteX0" fmla="*/ 0 w 2176818"/>
                <a:gd name="connsiteY0" fmla="*/ 2067635 h 2067635"/>
                <a:gd name="connsiteX1" fmla="*/ 928048 w 2176818"/>
                <a:gd name="connsiteY1" fmla="*/ 477671 h 2067635"/>
                <a:gd name="connsiteX2" fmla="*/ 2176818 w 2176818"/>
                <a:gd name="connsiteY2" fmla="*/ 0 h 206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6818" h="2067635">
                  <a:moveTo>
                    <a:pt x="0" y="2067635"/>
                  </a:moveTo>
                  <a:cubicBezTo>
                    <a:pt x="282622" y="1444956"/>
                    <a:pt x="565245" y="822277"/>
                    <a:pt x="928048" y="477671"/>
                  </a:cubicBezTo>
                  <a:cubicBezTo>
                    <a:pt x="1290851" y="133065"/>
                    <a:pt x="1733834" y="66532"/>
                    <a:pt x="2176818" y="0"/>
                  </a:cubicBezTo>
                </a:path>
              </a:pathLst>
            </a:custGeom>
            <a:ln w="158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7" name="TextBox 123"/>
            <p:cNvSpPr txBox="1">
              <a:spLocks noChangeArrowheads="1"/>
            </p:cNvSpPr>
            <p:nvPr/>
          </p:nvSpPr>
          <p:spPr bwMode="auto">
            <a:xfrm>
              <a:off x="3048000" y="4572000"/>
              <a:ext cx="508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V</a:t>
              </a:r>
              <a:r>
                <a:rPr lang="en-US" altLang="en-US" baseline="-25000"/>
                <a:t>dd</a:t>
              </a:r>
            </a:p>
          </p:txBody>
        </p:sp>
        <p:sp>
          <p:nvSpPr>
            <p:cNvPr id="1078" name="TextBox 87"/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704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log I</a:t>
              </a:r>
              <a:r>
                <a:rPr lang="en-US" altLang="en-US" baseline="-25000"/>
                <a:t>d</a:t>
              </a:r>
            </a:p>
          </p:txBody>
        </p:sp>
        <p:sp>
          <p:nvSpPr>
            <p:cNvPr id="1079" name="TextBox 127"/>
            <p:cNvSpPr txBox="1">
              <a:spLocks noChangeArrowheads="1"/>
            </p:cNvSpPr>
            <p:nvPr/>
          </p:nvSpPr>
          <p:spPr bwMode="auto">
            <a:xfrm>
              <a:off x="1066800" y="45720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0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1676400" y="2819400"/>
              <a:ext cx="381000" cy="1111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209800" y="28194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133600" y="25908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3" name="TextBox 62"/>
            <p:cNvSpPr txBox="1">
              <a:spLocks noChangeArrowheads="1"/>
            </p:cNvSpPr>
            <p:nvPr/>
          </p:nvSpPr>
          <p:spPr bwMode="auto">
            <a:xfrm>
              <a:off x="1600200" y="2209800"/>
              <a:ext cx="121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Threshold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276600" y="43434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7" name="Text Placeholder 69"/>
          <p:cNvSpPr txBox="1">
            <a:spLocks/>
          </p:cNvSpPr>
          <p:nvPr/>
        </p:nvSpPr>
        <p:spPr bwMode="auto">
          <a:xfrm>
            <a:off x="304800" y="58674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/>
              <a:t>Hot injection limits the SS of conventional transistors.</a:t>
            </a:r>
            <a:endParaRPr lang="en-US" altLang="en-US" sz="2200" baseline="-25000"/>
          </a:p>
        </p:txBody>
      </p:sp>
      <p:grpSp>
        <p:nvGrpSpPr>
          <p:cNvPr id="1039" name="Group 54"/>
          <p:cNvGrpSpPr>
            <a:grpSpLocks/>
          </p:cNvGrpSpPr>
          <p:nvPr/>
        </p:nvGrpSpPr>
        <p:grpSpPr bwMode="auto">
          <a:xfrm>
            <a:off x="5029200" y="1371600"/>
            <a:ext cx="3124200" cy="1143000"/>
            <a:chOff x="5029200" y="1371600"/>
            <a:chExt cx="3124200" cy="1143000"/>
          </a:xfrm>
        </p:grpSpPr>
        <p:grpSp>
          <p:nvGrpSpPr>
            <p:cNvPr id="1059" name="Group 39"/>
            <p:cNvGrpSpPr>
              <a:grpSpLocks/>
            </p:cNvGrpSpPr>
            <p:nvPr/>
          </p:nvGrpSpPr>
          <p:grpSpPr bwMode="auto">
            <a:xfrm>
              <a:off x="5029200" y="1600200"/>
              <a:ext cx="3124200" cy="914400"/>
              <a:chOff x="5029200" y="1600200"/>
              <a:chExt cx="31242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029200" y="2057400"/>
                <a:ext cx="3124200" cy="4572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43600" y="2057400"/>
                <a:ext cx="1219200" cy="45720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p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715000" y="1752600"/>
                <a:ext cx="1676400" cy="1524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Metal</a:t>
                </a:r>
              </a:p>
            </p:txBody>
          </p:sp>
          <p:sp>
            <p:nvSpPr>
              <p:cNvPr id="1069" name="TextBox 35"/>
              <p:cNvSpPr txBox="1">
                <a:spLocks noChangeArrowheads="1"/>
              </p:cNvSpPr>
              <p:nvPr/>
            </p:nvSpPr>
            <p:spPr bwMode="auto">
              <a:xfrm>
                <a:off x="5334000" y="2133600"/>
                <a:ext cx="4476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n+</a:t>
                </a:r>
              </a:p>
            </p:txBody>
          </p:sp>
          <p:sp>
            <p:nvSpPr>
              <p:cNvPr id="1070" name="TextBox 36"/>
              <p:cNvSpPr txBox="1">
                <a:spLocks noChangeArrowheads="1"/>
              </p:cNvSpPr>
              <p:nvPr/>
            </p:nvSpPr>
            <p:spPr bwMode="auto">
              <a:xfrm>
                <a:off x="7467600" y="2133600"/>
                <a:ext cx="4476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n+</a:t>
                </a:r>
              </a:p>
            </p:txBody>
          </p:sp>
          <p:cxnSp>
            <p:nvCxnSpPr>
              <p:cNvPr id="39" name="Straight Connector 38"/>
              <p:cNvCxnSpPr>
                <a:stCxn id="35" idx="0"/>
              </p:cNvCxnSpPr>
              <p:nvPr/>
            </p:nvCxnSpPr>
            <p:spPr>
              <a:xfrm flipV="1">
                <a:off x="6553200" y="16002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5715000" y="1905000"/>
                <a:ext cx="1676400" cy="1524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Oxide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 bwMode="auto">
            <a:xfrm>
              <a:off x="50292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6200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flipV="1">
              <a:off x="7924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3" name="TextBox 39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flipV="1">
              <a:off x="5257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5" name="TextBox 39"/>
            <p:cNvSpPr txBox="1">
              <a:spLocks noChangeArrowheads="1"/>
            </p:cNvSpPr>
            <p:nvPr/>
          </p:nvSpPr>
          <p:spPr bwMode="auto">
            <a:xfrm>
              <a:off x="5105400" y="137160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</a:p>
          </p:txBody>
        </p:sp>
      </p:grpSp>
      <p:sp>
        <p:nvSpPr>
          <p:cNvPr id="1040" name="TextBox 55"/>
          <p:cNvSpPr txBox="1">
            <a:spLocks noChangeArrowheads="1"/>
          </p:cNvSpPr>
          <p:nvPr/>
        </p:nvSpPr>
        <p:spPr bwMode="auto">
          <a:xfrm>
            <a:off x="6324600" y="12192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Vg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791200" y="2133600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086600" y="21336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Id</a:t>
            </a: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6324600" y="4495800"/>
            <a:ext cx="604838" cy="1055688"/>
            <a:chOff x="5638800" y="4876800"/>
            <a:chExt cx="604882" cy="1055132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5638800" y="5105280"/>
              <a:ext cx="0" cy="4569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638800" y="5562239"/>
              <a:ext cx="4572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7" name="TextBox 65"/>
            <p:cNvSpPr txBox="1">
              <a:spLocks noChangeArrowheads="1"/>
            </p:cNvSpPr>
            <p:nvPr/>
          </p:nvSpPr>
          <p:spPr bwMode="auto">
            <a:xfrm>
              <a:off x="5943600" y="55626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  <p:sp>
          <p:nvSpPr>
            <p:cNvPr id="1058" name="TextBox 66"/>
            <p:cNvSpPr txBox="1">
              <a:spLocks noChangeArrowheads="1"/>
            </p:cNvSpPr>
            <p:nvPr/>
          </p:nvSpPr>
          <p:spPr bwMode="auto">
            <a:xfrm>
              <a:off x="5638800" y="487680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495800" y="3429000"/>
            <a:ext cx="1219200" cy="1828800"/>
            <a:chOff x="4495800" y="3429000"/>
            <a:chExt cx="1219200" cy="1828800"/>
          </a:xfrm>
        </p:grpSpPr>
        <p:sp>
          <p:nvSpPr>
            <p:cNvPr id="83" name="Freeform 82"/>
            <p:cNvSpPr/>
            <p:nvPr/>
          </p:nvSpPr>
          <p:spPr bwMode="auto">
            <a:xfrm>
              <a:off x="5486400" y="4343400"/>
              <a:ext cx="87313" cy="593725"/>
            </a:xfrm>
            <a:custGeom>
              <a:avLst/>
              <a:gdLst>
                <a:gd name="connsiteX0" fmla="*/ 0 w 87574"/>
                <a:gd name="connsiteY0" fmla="*/ 0 h 593677"/>
                <a:gd name="connsiteX1" fmla="*/ 75063 w 87574"/>
                <a:gd name="connsiteY1" fmla="*/ 252483 h 593677"/>
                <a:gd name="connsiteX2" fmla="*/ 75063 w 87574"/>
                <a:gd name="connsiteY2" fmla="*/ 593677 h 59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74" h="593677">
                  <a:moveTo>
                    <a:pt x="0" y="0"/>
                  </a:moveTo>
                  <a:cubicBezTo>
                    <a:pt x="31276" y="76768"/>
                    <a:pt x="62553" y="153537"/>
                    <a:pt x="75063" y="252483"/>
                  </a:cubicBezTo>
                  <a:cubicBezTo>
                    <a:pt x="87574" y="351429"/>
                    <a:pt x="75063" y="593677"/>
                    <a:pt x="75063" y="593677"/>
                  </a:cubicBezTo>
                </a:path>
              </a:pathLst>
            </a:cu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47" name="Group 65"/>
            <p:cNvGrpSpPr>
              <a:grpSpLocks/>
            </p:cNvGrpSpPr>
            <p:nvPr/>
          </p:nvGrpSpPr>
          <p:grpSpPr bwMode="auto">
            <a:xfrm>
              <a:off x="4495800" y="3429000"/>
              <a:ext cx="1219200" cy="1828800"/>
              <a:chOff x="4495800" y="3429000"/>
              <a:chExt cx="1219200" cy="1828800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4953000" y="3429000"/>
                <a:ext cx="0" cy="18288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953000" y="3429000"/>
                <a:ext cx="7620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5029200" y="3429000"/>
                <a:ext cx="457200" cy="9144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1" name="Group 69"/>
              <p:cNvGrpSpPr>
                <a:grpSpLocks/>
              </p:cNvGrpSpPr>
              <p:nvPr/>
            </p:nvGrpSpPr>
            <p:grpSpPr bwMode="auto">
              <a:xfrm>
                <a:off x="4495800" y="4343400"/>
                <a:ext cx="1143000" cy="369888"/>
                <a:chOff x="4495800" y="4267200"/>
                <a:chExt cx="1143000" cy="369332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953000" y="4419371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4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4495800" y="4267200"/>
                  <a:ext cx="40267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Ef</a:t>
                  </a:r>
                </a:p>
              </p:txBody>
            </p:sp>
          </p:grpSp>
          <p:sp>
            <p:nvSpPr>
              <p:cNvPr id="70" name="Freeform 69"/>
              <p:cNvSpPr/>
              <p:nvPr/>
            </p:nvSpPr>
            <p:spPr>
              <a:xfrm>
                <a:off x="4953000" y="3429000"/>
                <a:ext cx="609600" cy="1143000"/>
              </a:xfrm>
              <a:custGeom>
                <a:avLst/>
                <a:gdLst>
                  <a:gd name="connsiteX0" fmla="*/ 0 w 475129"/>
                  <a:gd name="connsiteY0" fmla="*/ 1156447 h 1156447"/>
                  <a:gd name="connsiteX1" fmla="*/ 268941 w 475129"/>
                  <a:gd name="connsiteY1" fmla="*/ 959223 h 1156447"/>
                  <a:gd name="connsiteX2" fmla="*/ 421341 w 475129"/>
                  <a:gd name="connsiteY2" fmla="*/ 466165 h 1156447"/>
                  <a:gd name="connsiteX3" fmla="*/ 475129 w 475129"/>
                  <a:gd name="connsiteY3" fmla="*/ 0 h 1156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129" h="1156447">
                    <a:moveTo>
                      <a:pt x="0" y="1156447"/>
                    </a:moveTo>
                    <a:cubicBezTo>
                      <a:pt x="99359" y="1115358"/>
                      <a:pt x="198718" y="1074270"/>
                      <a:pt x="268941" y="959223"/>
                    </a:cubicBezTo>
                    <a:cubicBezTo>
                      <a:pt x="339164" y="844176"/>
                      <a:pt x="386976" y="626036"/>
                      <a:pt x="421341" y="466165"/>
                    </a:cubicBezTo>
                    <a:cubicBezTo>
                      <a:pt x="455706" y="306295"/>
                      <a:pt x="465417" y="153147"/>
                      <a:pt x="475129" y="0"/>
                    </a:cubicBezTo>
                  </a:path>
                </a:pathLst>
              </a:custGeom>
              <a:ln>
                <a:solidFill>
                  <a:srgbClr val="CC0000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`</a:t>
                </a:r>
              </a:p>
            </p:txBody>
          </p:sp>
        </p:grpSp>
      </p:grpSp>
      <p:sp>
        <p:nvSpPr>
          <p:cNvPr id="77" name="Down Arrow 76"/>
          <p:cNvSpPr/>
          <p:nvPr/>
        </p:nvSpPr>
        <p:spPr>
          <a:xfrm>
            <a:off x="3962400" y="3200400"/>
            <a:ext cx="228600" cy="228600"/>
          </a:xfrm>
          <a:prstGeom prst="downArrow">
            <a:avLst/>
          </a:prstGeom>
          <a:noFill/>
          <a:ln w="12700"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0" name="Object 64"/>
          <p:cNvGraphicFramePr>
            <a:graphicFrameLocks noChangeAspect="1"/>
          </p:cNvGraphicFramePr>
          <p:nvPr/>
        </p:nvGraphicFramePr>
        <p:xfrm>
          <a:off x="3276600" y="2514600"/>
          <a:ext cx="15668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6" name="Equation" r:id="rId4" imgW="1218960" imgH="533160" progId="Equation.3">
                  <p:embed/>
                </p:oleObj>
              </mc:Choice>
              <mc:Fallback>
                <p:oleObj name="Equation" r:id="rId4" imgW="12189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4600"/>
                        <a:ext cx="1566863" cy="6858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1" name="Object 65"/>
          <p:cNvGraphicFramePr>
            <a:graphicFrameLocks noChangeAspect="1"/>
          </p:cNvGraphicFramePr>
          <p:nvPr/>
        </p:nvGraphicFramePr>
        <p:xfrm>
          <a:off x="3429000" y="3429000"/>
          <a:ext cx="12239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7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223963" cy="3587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00938" y="6400800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4" grpId="0"/>
      <p:bldP spid="71" grpId="0"/>
      <p:bldP spid="14378" grpId="0"/>
      <p:bldP spid="14381" grpId="0"/>
      <p:bldP spid="14347" grpId="0"/>
      <p:bldP spid="7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896203"/>
            <a:ext cx="6117002" cy="57648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SiNW</a:t>
            </a:r>
            <a:r>
              <a:rPr lang="en-US" dirty="0" smtClean="0"/>
              <a:t> vs. 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9994" y="84621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Ballistic Simulation Results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43715"/>
              </p:ext>
            </p:extLst>
          </p:nvPr>
        </p:nvGraphicFramePr>
        <p:xfrm>
          <a:off x="5926194" y="1353404"/>
          <a:ext cx="19929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380"/>
                <a:gridCol w="13655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ON</a:t>
                      </a:r>
                      <a:r>
                        <a:rPr lang="en-US" baseline="0" dirty="0" smtClean="0"/>
                        <a:t>(µA/µm)</a:t>
                      </a:r>
                      <a:endParaRPr lang="en-US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1766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Freeform 12"/>
          <p:cNvSpPr/>
          <p:nvPr/>
        </p:nvSpPr>
        <p:spPr>
          <a:xfrm>
            <a:off x="7255264" y="1889243"/>
            <a:ext cx="255376" cy="378561"/>
          </a:xfrm>
          <a:custGeom>
            <a:avLst/>
            <a:gdLst>
              <a:gd name="connsiteX0" fmla="*/ 0 w 255376"/>
              <a:gd name="connsiteY0" fmla="*/ 340242 h 340242"/>
              <a:gd name="connsiteX1" fmla="*/ 255181 w 255376"/>
              <a:gd name="connsiteY1" fmla="*/ 148856 h 340242"/>
              <a:gd name="connsiteX2" fmla="*/ 42530 w 255376"/>
              <a:gd name="connsiteY2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76" h="340242">
                <a:moveTo>
                  <a:pt x="0" y="340242"/>
                </a:moveTo>
                <a:cubicBezTo>
                  <a:pt x="124046" y="272902"/>
                  <a:pt x="248093" y="205563"/>
                  <a:pt x="255181" y="148856"/>
                </a:cubicBezTo>
                <a:cubicBezTo>
                  <a:pt x="262269" y="92149"/>
                  <a:pt x="74428" y="24809"/>
                  <a:pt x="4253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7728" y="188924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x1.7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94" y="1371332"/>
            <a:ext cx="1378146" cy="7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65" y="2849062"/>
            <a:ext cx="3157628" cy="14900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8" name="Straight Arrow Connector 17"/>
          <p:cNvCxnSpPr>
            <a:stCxn id="22" idx="0"/>
          </p:cNvCxnSpPr>
          <p:nvPr/>
        </p:nvCxnSpPr>
        <p:spPr>
          <a:xfrm flipH="1" flipV="1">
            <a:off x="4152350" y="2725004"/>
            <a:ext cx="265458" cy="499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</p:cNvCxnSpPr>
          <p:nvPr/>
        </p:nvCxnSpPr>
        <p:spPr>
          <a:xfrm>
            <a:off x="4484940" y="1740675"/>
            <a:ext cx="187227" cy="333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69086" y="2101192"/>
            <a:ext cx="5693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52350" y="3224733"/>
            <a:ext cx="5309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89811" y="632542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DG </a:t>
            </a:r>
            <a:r>
              <a:rPr lang="en-US" b="1" dirty="0"/>
              <a:t>Data: Mehdi Salmani</a:t>
            </a:r>
          </a:p>
        </p:txBody>
      </p:sp>
    </p:spTree>
    <p:extLst>
      <p:ext uri="{BB962C8B-B14F-4D97-AF65-F5344CB8AC3E}">
        <p14:creationId xmlns:p14="http://schemas.microsoft.com/office/powerpoint/2010/main" val="14833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SiNW</a:t>
            </a:r>
            <a:r>
              <a:rPr lang="en-US" dirty="0" smtClean="0"/>
              <a:t>/GNR FET (quasi-1D)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6521" y="158170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SiNWFET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1536"/>
            <a:ext cx="6381124" cy="3524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665" y="468255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GNR FET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1381" y="993778"/>
            <a:ext cx="3571875" cy="1914525"/>
            <a:chOff x="-1019175" y="2646135"/>
            <a:chExt cx="3571875" cy="19145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9175" y="2646135"/>
              <a:ext cx="357187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638798" y="419132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219200" y="3819631"/>
              <a:ext cx="381000" cy="412492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947533" y="378452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1692" y="304585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Drain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2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Transistors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664535" y="5486400"/>
            <a:ext cx="8077199" cy="7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err="1" smtClean="0"/>
              <a:t>L</a:t>
            </a:r>
            <a:r>
              <a:rPr lang="en-US" kern="0" baseline="-25000" dirty="0" err="1" smtClean="0"/>
              <a:t>ch</a:t>
            </a:r>
            <a:r>
              <a:rPr lang="en-US" kern="0" dirty="0" smtClean="0"/>
              <a:t> can be scaled very aggressively with quasi-1D structure.</a:t>
            </a:r>
          </a:p>
          <a:p>
            <a:r>
              <a:rPr lang="en-US" kern="0" dirty="0" err="1" smtClean="0"/>
              <a:t>V</a:t>
            </a:r>
            <a:r>
              <a:rPr lang="en-US" kern="0" baseline="-25000" dirty="0" err="1" smtClean="0"/>
              <a:t>dd</a:t>
            </a:r>
            <a:r>
              <a:rPr lang="en-US" kern="0" dirty="0" smtClean="0"/>
              <a:t> is not easy to scale. </a:t>
            </a:r>
            <a:r>
              <a:rPr lang="en-US" kern="0" dirty="0" smtClean="0">
                <a:solidFill>
                  <a:srgbClr val="FF0000"/>
                </a:solidFill>
              </a:rPr>
              <a:t>WHY?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66800"/>
            <a:ext cx="49224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98" y="1159392"/>
            <a:ext cx="4207810" cy="3717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957845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ITRS2012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957844"/>
            <a:ext cx="28735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DD/QT 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scaling blocked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62" y="914400"/>
            <a:ext cx="59040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97402" y="914400"/>
            <a:ext cx="2362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Free lunch is over</a:t>
            </a:r>
            <a:r>
              <a:rPr lang="en-US" altLang="en-US" dirty="0"/>
              <a:t>, Herb Sutter, </a:t>
            </a:r>
          </a:p>
          <a:p>
            <a:pPr eaLnBrk="1" hangingPunct="1"/>
            <a:r>
              <a:rPr lang="en-US" altLang="en-US" sz="1400" dirty="0"/>
              <a:t>Dr. Dobb’s Journal, 2005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6650" y="2250558"/>
            <a:ext cx="14798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scaling!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76275"/>
            <a:ext cx="1905000" cy="12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1242" y="5518298"/>
            <a:ext cx="5423280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Power </a:t>
            </a:r>
            <a:r>
              <a:rPr lang="en-US" altLang="en-US" sz="2400" dirty="0">
                <a:solidFill>
                  <a:schemeClr val="bg1"/>
                </a:solidFill>
              </a:rPr>
              <a:t>problem becomes very serious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→Frequency stopped increasing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06668" y="3733800"/>
                <a:ext cx="1654558" cy="47000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𝑷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𝒇𝑪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68" y="3733800"/>
                <a:ext cx="1654558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10800000">
            <a:off x="8382000" y="3276600"/>
            <a:ext cx="304800" cy="228600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8763000" cy="1371600"/>
          </a:xfrm>
        </p:spPr>
        <p:txBody>
          <a:bodyPr/>
          <a:lstStyle/>
          <a:p>
            <a:r>
              <a:rPr lang="en-US" dirty="0"/>
              <a:t>Significant short channel effects (DIBL, S-to-D tunneling effects)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Channel Effects/S-D tunneling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799"/>
            <a:ext cx="4168688" cy="3861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529074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SOI/DG Data: Mehdi Salmani</a:t>
            </a:r>
            <a:endParaRPr lang="en-US" sz="1600" b="1" dirty="0"/>
          </a:p>
        </p:txBody>
      </p:sp>
      <p:sp>
        <p:nvSpPr>
          <p:cNvPr id="12" name="Down Arrow 11"/>
          <p:cNvSpPr/>
          <p:nvPr/>
        </p:nvSpPr>
        <p:spPr>
          <a:xfrm>
            <a:off x="2846202" y="3759423"/>
            <a:ext cx="188876" cy="2791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63865" y="1344408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Barrier Controlled Device has NO Barrier??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25813" y="1905000"/>
            <a:ext cx="4357802" cy="3891643"/>
            <a:chOff x="4725813" y="1905000"/>
            <a:chExt cx="4357802" cy="38916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813" y="1905000"/>
              <a:ext cx="4188173" cy="38916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72200" y="2839929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anose="02020603050405020304" pitchFamily="18" charset="0"/>
                  <a:cs typeface="Times" panose="02020603050405020304" pitchFamily="18" charset="0"/>
                </a:rPr>
                <a:t>@OFF</a:t>
              </a:r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39876" y="218895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(%)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086600" y="2751040"/>
              <a:ext cx="188876" cy="27917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8" t="6897" r="20743"/>
          <a:stretch/>
        </p:blipFill>
        <p:spPr>
          <a:xfrm>
            <a:off x="4580113" y="1783895"/>
            <a:ext cx="4286248" cy="41148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24400" y="2514600"/>
            <a:ext cx="4343400" cy="609600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993259" y="1828799"/>
            <a:ext cx="0" cy="685801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53400" y="4724400"/>
            <a:ext cx="533400" cy="348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1233" y="5562600"/>
            <a:ext cx="843775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We may need a fundamentally different </a:t>
            </a:r>
            <a:r>
              <a:rPr lang="en-US" sz="2400" b="1" dirty="0" smtClean="0"/>
              <a:t>device structure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that </a:t>
            </a:r>
            <a:r>
              <a:rPr lang="en-US" sz="2400" b="1" dirty="0" smtClean="0"/>
              <a:t>can utilize tunneling!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2988" y="3596496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98% tunneling current</a:t>
            </a:r>
          </a:p>
          <a:p>
            <a:r>
              <a:rPr lang="en-US" dirty="0" smtClean="0"/>
              <a:t>→SS 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07014 -0.1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18" grpId="0" animBg="1"/>
      <p:bldP spid="13" grpId="0" animBg="1"/>
      <p:bldP spid="22" grpId="0" animBg="1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1" descr="TFET_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2"/>
          <a:stretch>
            <a:fillRect/>
          </a:stretch>
        </p:blipFill>
        <p:spPr bwMode="auto">
          <a:xfrm>
            <a:off x="3962400" y="3630613"/>
            <a:ext cx="49815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MOSFET </a:t>
            </a:r>
            <a:r>
              <a:rPr lang="en-US" dirty="0" err="1" smtClean="0">
                <a:ea typeface="ＭＳ Ｐゴシック" pitchFamily="34" charset="-128"/>
              </a:rPr>
              <a:t>vs</a:t>
            </a:r>
            <a:r>
              <a:rPr lang="en-US" dirty="0" smtClean="0">
                <a:ea typeface="ＭＳ Ｐゴシック" pitchFamily="34" charset="-128"/>
              </a:rPr>
              <a:t> TFET: Injection Mechanism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52400" y="762000"/>
            <a:ext cx="42672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6688" indent="-166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3888" indent="-166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</a:rPr>
              <a:t>Problem with V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DD</a:t>
            </a:r>
            <a:r>
              <a:rPr lang="en-US" altLang="en-US" sz="2400" b="1" dirty="0">
                <a:solidFill>
                  <a:srgbClr val="C00000"/>
                </a:solidFill>
              </a:rPr>
              <a:t> Scaling:</a:t>
            </a:r>
          </a:p>
          <a:p>
            <a:pPr eaLnBrk="1" hangingPunct="1"/>
            <a:endParaRPr lang="en-US" altLang="en-US" sz="8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 err="1"/>
              <a:t>Subthreshold</a:t>
            </a:r>
            <a:r>
              <a:rPr lang="en-US" altLang="en-US" sz="2000" dirty="0"/>
              <a:t> Swing (SS) limited to 60 mV/</a:t>
            </a:r>
            <a:r>
              <a:rPr lang="en-US" altLang="en-US" sz="2000" dirty="0" err="1"/>
              <a:t>dec</a:t>
            </a:r>
            <a:endParaRPr lang="en-US" altLang="en-US" sz="20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/>
              <a:t>Large I</a:t>
            </a:r>
            <a:r>
              <a:rPr lang="en-US" altLang="en-US" sz="2000" baseline="-25000" dirty="0"/>
              <a:t>ON</a:t>
            </a:r>
            <a:r>
              <a:rPr lang="en-US" altLang="en-US" sz="2000" dirty="0"/>
              <a:t>/I</a:t>
            </a:r>
            <a:r>
              <a:rPr lang="en-US" altLang="en-US" sz="2000" baseline="-25000" dirty="0"/>
              <a:t>OFF</a:t>
            </a:r>
            <a:r>
              <a:rPr lang="en-US" altLang="en-US" sz="2000" dirty="0"/>
              <a:t> ratio =&gt; large V</a:t>
            </a:r>
            <a:r>
              <a:rPr lang="en-US" altLang="en-US" sz="2000" baseline="-25000" dirty="0"/>
              <a:t>DD</a:t>
            </a:r>
            <a:r>
              <a:rPr lang="en-US" altLang="en-US" sz="2000" dirty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/>
              <a:t>High Power Consumption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/>
              <a:t>V</a:t>
            </a:r>
            <a:r>
              <a:rPr lang="en-US" altLang="en-US" sz="2000" baseline="-25000" dirty="0"/>
              <a:t>DD </a:t>
            </a:r>
            <a:r>
              <a:rPr lang="en-US" altLang="en-US" sz="2000" dirty="0"/>
              <a:t>scaling not possible: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dirty="0"/>
              <a:t>either increase of I</a:t>
            </a:r>
            <a:r>
              <a:rPr lang="en-US" altLang="en-US" sz="2000" baseline="-25000" dirty="0"/>
              <a:t>OFF</a:t>
            </a:r>
            <a:r>
              <a:rPr lang="en-US" altLang="en-US" sz="2000" dirty="0"/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dirty="0"/>
              <a:t>or decreases of I</a:t>
            </a:r>
            <a:r>
              <a:rPr lang="en-US" altLang="en-US" sz="2000" baseline="-25000" dirty="0"/>
              <a:t>ON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b="1" dirty="0">
                <a:solidFill>
                  <a:srgbClr val="009900"/>
                </a:solidFill>
              </a:rPr>
              <a:t>Solution: BTB Tunneling</a:t>
            </a:r>
          </a:p>
          <a:p>
            <a:pPr eaLnBrk="1" hangingPunct="1"/>
            <a:endParaRPr lang="en-US" altLang="en-US" sz="8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/>
              <a:t>No lower limit on the SS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/>
              <a:t>Low Power Consumption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/>
              <a:t>Various designs and </a:t>
            </a:r>
            <a:r>
              <a:rPr lang="en-US" altLang="en-US" sz="2000" dirty="0" smtClean="0"/>
              <a:t>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 smtClean="0"/>
              <a:t>Less heat generation</a:t>
            </a:r>
            <a:endParaRPr lang="en-US" altLang="en-US" sz="20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000" b="1" dirty="0">
                <a:solidFill>
                  <a:srgbClr val="0000FF"/>
                </a:solidFill>
              </a:rPr>
              <a:t>Biggest Challenges: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</a:rPr>
              <a:t>High I</a:t>
            </a:r>
            <a:r>
              <a:rPr lang="en-US" altLang="en-US" sz="2000" b="1" baseline="-25000" dirty="0">
                <a:solidFill>
                  <a:srgbClr val="0000FF"/>
                </a:solidFill>
              </a:rPr>
              <a:t>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</a:rPr>
              <a:t>Steep 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</a:rPr>
              <a:t>Low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I</a:t>
            </a:r>
            <a:r>
              <a:rPr lang="en-US" altLang="en-US" sz="2000" b="1" baseline="-25000" dirty="0" smtClean="0">
                <a:solidFill>
                  <a:srgbClr val="0000FF"/>
                </a:solidFill>
              </a:rPr>
              <a:t>OFF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572000" y="1222375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ea typeface="ＭＳ Ｐゴシック"/>
                <a:cs typeface="ＭＳ Ｐゴシック"/>
              </a:rPr>
              <a:t>Hot Injection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19600" y="5184775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ea typeface="ＭＳ Ｐゴシック"/>
                <a:cs typeface="ＭＳ Ｐゴシック"/>
              </a:rPr>
              <a:t>Cold Injection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29400" y="3051175"/>
            <a:ext cx="6461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OFF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613775" y="84137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0400" y="1527175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0" y="1069975"/>
            <a:ext cx="560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V</a:t>
            </a:r>
            <a:r>
              <a:rPr lang="en-US" altLang="en-US" b="1" baseline="-25000"/>
              <a:t>DD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10400" y="4651375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86600" y="4270375"/>
            <a:ext cx="560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V</a:t>
            </a:r>
            <a:r>
              <a:rPr lang="en-US" altLang="en-US" b="1" baseline="-25000"/>
              <a:t>DD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613775" y="343217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00" y="343217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9900"/>
                </a:solidFill>
              </a:rPr>
              <a:t>ON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29400" y="5641975"/>
            <a:ext cx="6461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OFF</a:t>
            </a:r>
          </a:p>
        </p:txBody>
      </p:sp>
      <p:pic>
        <p:nvPicPr>
          <p:cNvPr id="20496" name="Picture 31" descr="TFET_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6"/>
          <a:stretch>
            <a:fillRect/>
          </a:stretch>
        </p:blipFill>
        <p:spPr bwMode="auto">
          <a:xfrm>
            <a:off x="3956050" y="911225"/>
            <a:ext cx="49815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TextBox 16"/>
          <p:cNvSpPr txBox="1">
            <a:spLocks noChangeArrowheads="1"/>
          </p:cNvSpPr>
          <p:nvPr/>
        </p:nvSpPr>
        <p:spPr bwMode="auto">
          <a:xfrm>
            <a:off x="2590800" y="6400800"/>
            <a:ext cx="448945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/>
              <a:t>From Gerhard Klimeck’s Physics Seminar 2010</a:t>
            </a:r>
          </a:p>
        </p:txBody>
      </p:sp>
      <p:sp>
        <p:nvSpPr>
          <p:cNvPr id="20498" name="TextBox 17"/>
          <p:cNvSpPr txBox="1">
            <a:spLocks noChangeArrowheads="1"/>
          </p:cNvSpPr>
          <p:nvPr/>
        </p:nvSpPr>
        <p:spPr bwMode="auto">
          <a:xfrm>
            <a:off x="5334000" y="762000"/>
            <a:ext cx="2249488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/>
              <a:t>Mathieu Lusier, OMEN</a:t>
            </a:r>
          </a:p>
        </p:txBody>
      </p:sp>
      <p:cxnSp>
        <p:nvCxnSpPr>
          <p:cNvPr id="27" name="Elbow Connector 26"/>
          <p:cNvCxnSpPr>
            <a:stCxn id="31" idx="1"/>
          </p:cNvCxnSpPr>
          <p:nvPr/>
        </p:nvCxnSpPr>
        <p:spPr>
          <a:xfrm rot="10800000">
            <a:off x="1676400" y="6011864"/>
            <a:ext cx="381000" cy="1166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1" idx="1"/>
          </p:cNvCxnSpPr>
          <p:nvPr/>
        </p:nvCxnSpPr>
        <p:spPr>
          <a:xfrm rot="10800000" flipV="1">
            <a:off x="1676400" y="6128544"/>
            <a:ext cx="381000" cy="272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57400" y="5943600"/>
            <a:ext cx="565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Inherent in TFET, but caused by external </a:t>
            </a:r>
            <a:r>
              <a:rPr lang="en-US" altLang="en-US" dirty="0" err="1"/>
              <a:t>factors:IR,IT</a:t>
            </a:r>
            <a:endParaRPr lang="en-US" altLang="en-US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76400" y="5592283"/>
            <a:ext cx="259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Material Characteristics</a:t>
            </a:r>
          </a:p>
        </p:txBody>
      </p:sp>
      <p:sp>
        <p:nvSpPr>
          <p:cNvPr id="20503" name="TextBox 3"/>
          <p:cNvSpPr txBox="1">
            <a:spLocks noChangeArrowheads="1"/>
          </p:cNvSpPr>
          <p:nvPr/>
        </p:nvSpPr>
        <p:spPr bwMode="auto">
          <a:xfrm>
            <a:off x="7696200" y="648811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125491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 Problem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54738" y="1676400"/>
            <a:ext cx="0" cy="1374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30925" y="4497130"/>
            <a:ext cx="0" cy="455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85531" y="3701266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 Problem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Eniac</a:t>
            </a:r>
            <a:r>
              <a:rPr lang="en-US" dirty="0" smtClean="0"/>
              <a:t> vs. Intel Core Duo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566F0-12D7-4001-A06B-1959C29EFF1E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4" name="Picture 2" descr="http://asset2.cbsistatic.com/cnwk.1d/i/ne/p/2006/eniac_3chart329x2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68" y="914400"/>
            <a:ext cx="6248400" cy="55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4290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03049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03306" y="3429000"/>
            <a:ext cx="0" cy="26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97633" y="4043305"/>
            <a:ext cx="0" cy="276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79637" y="48768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00070" y="4889611"/>
            <a:ext cx="0" cy="276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85109" y="530432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597633" y="5355116"/>
            <a:ext cx="0" cy="267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effective mobility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566F0-12D7-4001-A06B-1959C29EFF1E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58587"/>
              </p:ext>
            </p:extLst>
          </p:nvPr>
        </p:nvGraphicFramePr>
        <p:xfrm>
          <a:off x="1422400" y="3200400"/>
          <a:ext cx="6294438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9" name="Equation" r:id="rId3" imgW="2361960" imgH="939600" progId="Equation.3">
                  <p:embed/>
                </p:oleObj>
              </mc:Choice>
              <mc:Fallback>
                <p:oleObj name="Equation" r:id="rId3" imgW="23619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400" y="3200400"/>
                        <a:ext cx="6294438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8100"/>
              </p:ext>
            </p:extLst>
          </p:nvPr>
        </p:nvGraphicFramePr>
        <p:xfrm>
          <a:off x="1905000" y="1295400"/>
          <a:ext cx="54165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0" name="Equation" r:id="rId5" imgW="2031840" imgH="431640" progId="Equation.3">
                  <p:embed/>
                </p:oleObj>
              </mc:Choice>
              <mc:Fallback>
                <p:oleObj name="Equation" r:id="rId5" imgW="2031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4165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600" y="910535"/>
            <a:ext cx="3048000" cy="3057525"/>
            <a:chOff x="5959549" y="1447800"/>
            <a:chExt cx="3048000" cy="305752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549" y="1447800"/>
              <a:ext cx="3048000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999519" y="1456340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chipworks</a:t>
              </a:r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815" y="4522392"/>
            <a:ext cx="8763000" cy="1192607"/>
          </a:xfrm>
        </p:spPr>
        <p:txBody>
          <a:bodyPr/>
          <a:lstStyle/>
          <a:p>
            <a:r>
              <a:rPr lang="en-US" dirty="0" smtClean="0"/>
              <a:t>Simulate </a:t>
            </a:r>
            <a:r>
              <a:rPr lang="en-US" dirty="0" smtClean="0">
                <a:solidFill>
                  <a:srgbClr val="FF0000"/>
                </a:solidFill>
              </a:rPr>
              <a:t>intrinsic device characteristics </a:t>
            </a:r>
            <a:r>
              <a:rPr lang="en-US" dirty="0" smtClean="0"/>
              <a:t>assuming series </a:t>
            </a:r>
            <a:r>
              <a:rPr lang="en-US" dirty="0"/>
              <a:t>resistance reduces on-current by ~</a:t>
            </a:r>
            <a:r>
              <a:rPr lang="en-US" dirty="0" smtClean="0"/>
              <a:t>1/3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2D electrostatics</a:t>
            </a:r>
            <a:r>
              <a:rPr lang="en-US" dirty="0" smtClean="0"/>
              <a:t>: must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Analysis: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605099"/>
            <a:ext cx="2133600" cy="10968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02" y="891363"/>
            <a:ext cx="3877098" cy="361862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200400" y="891365"/>
            <a:ext cx="1380702" cy="1713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3701950"/>
            <a:ext cx="1380702" cy="808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830" y="5765390"/>
            <a:ext cx="3377912" cy="64633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Quantum Transport for SOI/DG</a:t>
            </a:r>
          </a:p>
          <a:p>
            <a:r>
              <a:rPr lang="en-US" dirty="0" smtClean="0"/>
              <a:t>:</a:t>
            </a:r>
            <a:r>
              <a:rPr lang="en-US" dirty="0" err="1" smtClean="0"/>
              <a:t>Ballistic+Scattering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5200" y="5254006"/>
            <a:ext cx="55626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Drift diffusion </a:t>
            </a:r>
            <a:r>
              <a:rPr lang="en-US" dirty="0"/>
              <a:t>with quantum corrections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confinement (calibrated with 1D </a:t>
            </a:r>
            <a:r>
              <a:rPr lang="en-US" dirty="0" err="1" smtClean="0"/>
              <a:t>Schroe</a:t>
            </a:r>
            <a:r>
              <a:rPr lang="en-US" dirty="0" smtClean="0"/>
              <a:t>.-Poisson)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ballistic mobility (good match with exp.)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qausi</a:t>
            </a:r>
            <a:r>
              <a:rPr lang="en-US" dirty="0" smtClean="0"/>
              <a:t>-ballistic transport (calibrated with M.C.)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Calibrated with exp. (Samsung 20 nm/Intel 32 nm)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6625" y="4884674"/>
            <a:ext cx="29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IEEE TED, 2013 submitted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5486400"/>
            <a:ext cx="8763000" cy="990600"/>
          </a:xfrm>
        </p:spPr>
        <p:txBody>
          <a:bodyPr/>
          <a:lstStyle/>
          <a:p>
            <a:r>
              <a:rPr lang="en-US" dirty="0" smtClean="0"/>
              <a:t>2D electrostatic captured: intrinsic </a:t>
            </a:r>
            <a:r>
              <a:rPr lang="en-US" dirty="0"/>
              <a:t>p</a:t>
            </a:r>
            <a:r>
              <a:rPr lang="en-US" dirty="0" smtClean="0"/>
              <a:t>erformance degradation of Bulk in shorter channel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Problem with Bulk MOSFET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" y="916930"/>
            <a:ext cx="4894007" cy="4291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8342" y="1323636"/>
            <a:ext cx="4762842" cy="369332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Anlaytical</a:t>
            </a:r>
            <a:r>
              <a:rPr lang="en-US" dirty="0" smtClean="0"/>
              <a:t> model with arbitrary(?) parameters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91558" y="1671099"/>
            <a:ext cx="3993401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Realistic simulation: 2D electrostatics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05996" y="1299998"/>
            <a:ext cx="1277482" cy="371101"/>
          </a:xfrm>
          <a:prstGeom prst="rect">
            <a:avLst/>
          </a:prstGeom>
          <a:noFill/>
          <a:ln w="25400">
            <a:solidFill>
              <a:srgbClr val="FF99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05996" y="1692968"/>
            <a:ext cx="1256379" cy="347463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456264">
            <a:off x="2450283" y="2374975"/>
            <a:ext cx="485398" cy="392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89005" y="2857589"/>
            <a:ext cx="141577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Decreasing!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3795017">
            <a:off x="1500281" y="1409219"/>
            <a:ext cx="289061" cy="672027"/>
          </a:xfrm>
          <a:prstGeom prst="downArrow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1143000"/>
            <a:ext cx="1505540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Increasing??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33111"/>
              </p:ext>
            </p:extLst>
          </p:nvPr>
        </p:nvGraphicFramePr>
        <p:xfrm>
          <a:off x="4114800" y="2743200"/>
          <a:ext cx="46871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426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ITRS 2012 (MASTAR)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QCDD (new ITRS)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geometry input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2D electrostatics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 as a input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 as an 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SCE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 captured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on</a:t>
                      </a:r>
                      <a:r>
                        <a:rPr lang="en-US" dirty="0" smtClean="0"/>
                        <a:t> as a target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on</a:t>
                      </a:r>
                      <a:r>
                        <a:rPr lang="en-US" dirty="0" smtClean="0"/>
                        <a:t> as an output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5486400"/>
            <a:ext cx="8763000" cy="990600"/>
          </a:xfrm>
        </p:spPr>
        <p:txBody>
          <a:bodyPr/>
          <a:lstStyle/>
          <a:p>
            <a:r>
              <a:rPr lang="en-US" dirty="0" smtClean="0"/>
              <a:t>2D electrostatic captured: intrinsic </a:t>
            </a:r>
            <a:r>
              <a:rPr lang="en-US" dirty="0"/>
              <a:t>p</a:t>
            </a:r>
            <a:r>
              <a:rPr lang="en-US" dirty="0" smtClean="0"/>
              <a:t>erformance degradation of Bulk in shorter channel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Problem with Bulk MOSFET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" y="914400"/>
            <a:ext cx="4894005" cy="429680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62575"/>
              </p:ext>
            </p:extLst>
          </p:nvPr>
        </p:nvGraphicFramePr>
        <p:xfrm>
          <a:off x="4876800" y="1131964"/>
          <a:ext cx="398094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80"/>
                <a:gridCol w="2167319"/>
                <a:gridCol w="7290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Lg</a:t>
                      </a:r>
                      <a:r>
                        <a:rPr lang="en-US" dirty="0" smtClean="0"/>
                        <a:t>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Natarajan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(Intel)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H.Ohta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(Fujitsu)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E. Morifuji (Toshiba)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Uejima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(NEC)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 (Samsung)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B. Doyle (Intel)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Bin Yu (AMD)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A.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Hokazono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(Toshiba)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B. Doyle (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intel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H. Wakabayashi (NEC)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 rot="2456264">
            <a:off x="2450283" y="2374975"/>
            <a:ext cx="485398" cy="392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9005" y="2857589"/>
            <a:ext cx="141577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Decreasing!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3795017">
            <a:off x="1500281" y="1409219"/>
            <a:ext cx="289061" cy="672027"/>
          </a:xfrm>
          <a:prstGeom prst="downArrow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90800" y="1299998"/>
            <a:ext cx="1192678" cy="371101"/>
          </a:xfrm>
          <a:prstGeom prst="rect">
            <a:avLst/>
          </a:prstGeom>
          <a:noFill/>
          <a:ln w="25400">
            <a:solidFill>
              <a:srgbClr val="FF99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90800" y="1692968"/>
            <a:ext cx="1171575" cy="347463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" y="1143000"/>
            <a:ext cx="1505540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Increasing??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48" y="3810000"/>
            <a:ext cx="6298946" cy="29723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SOI/</a:t>
            </a:r>
            <a:r>
              <a:rPr lang="en-US" dirty="0" err="1" smtClean="0"/>
              <a:t>FinFET</a:t>
            </a:r>
            <a:r>
              <a:rPr lang="en-US" dirty="0"/>
              <a:t> </a:t>
            </a:r>
            <a:r>
              <a:rPr lang="en-US" dirty="0" smtClean="0"/>
              <a:t>(quasi-2D)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18" y="1219200"/>
            <a:ext cx="5813406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8324" y="222146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=1/4×L</a:t>
            </a:r>
            <a:r>
              <a:rPr lang="en-US" b="1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endParaRPr lang="en-US" b="1" baseline="-25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1094" y="5111491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=1/2×L</a:t>
            </a:r>
            <a:r>
              <a:rPr lang="en-US" b="1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endParaRPr lang="en-US" b="1" baseline="-25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795" y="27871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SOIFET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063" y="5029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FinFET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58456"/>
            <a:ext cx="8991600" cy="841744"/>
          </a:xfrm>
        </p:spPr>
        <p:txBody>
          <a:bodyPr/>
          <a:lstStyle/>
          <a:p>
            <a:r>
              <a:rPr lang="en-US" dirty="0" smtClean="0"/>
              <a:t>SOI/DG </a:t>
            </a:r>
            <a:r>
              <a:rPr lang="en-US" dirty="0" err="1" smtClean="0"/>
              <a:t>FinFET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etter electrostatics → reduced short channel effects</a:t>
            </a:r>
          </a:p>
          <a:p>
            <a:r>
              <a:rPr lang="en-US" dirty="0" smtClean="0"/>
              <a:t>Quantum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calculate mobility or mean free path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609600" y="4095750"/>
            <a:ext cx="83820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µ</a:t>
            </a:r>
            <a:r>
              <a:rPr lang="en-US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is long channel mobility:</a:t>
            </a:r>
          </a:p>
          <a:p>
            <a:r>
              <a:rPr lang="en-US">
                <a:solidFill>
                  <a:schemeClr val="tx1"/>
                </a:solidFill>
              </a:rPr>
              <a:t>	1. Experiment  </a:t>
            </a:r>
          </a:p>
          <a:p>
            <a:r>
              <a:rPr lang="en-US">
                <a:solidFill>
                  <a:schemeClr val="tx1"/>
                </a:solidFill>
              </a:rPr>
              <a:t>	2. Calculations</a:t>
            </a:r>
          </a:p>
          <a:p>
            <a:r>
              <a:rPr lang="en-US">
                <a:solidFill>
                  <a:schemeClr val="tx1"/>
                </a:solidFill>
              </a:rPr>
              <a:t>		a) Benchmark with experiment like what we did for IBM 22nm SOI           		(lack of experiments)</a:t>
            </a:r>
          </a:p>
          <a:p>
            <a:r>
              <a:rPr lang="en-US">
                <a:solidFill>
                  <a:schemeClr val="tx1"/>
                </a:solidFill>
              </a:rPr>
              <a:t>		b) Atomistic modeling (very expensive)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		c) Simple available mobility models for bulk (it wont work well for 		ultra scaled devices)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067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38400"/>
            <a:ext cx="8724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Difficult Supply Voltage Scaling</a:t>
            </a:r>
            <a:endParaRPr lang="en-US" dirty="0"/>
          </a:p>
        </p:txBody>
      </p:sp>
      <p:sp>
        <p:nvSpPr>
          <p:cNvPr id="14378" name="TextBox 68"/>
          <p:cNvSpPr txBox="1">
            <a:spLocks noChangeArrowheads="1"/>
          </p:cNvSpPr>
          <p:nvPr/>
        </p:nvSpPr>
        <p:spPr bwMode="auto">
          <a:xfrm>
            <a:off x="381000" y="5105400"/>
            <a:ext cx="470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Subthreshold Swing = 1/Subthreshold Slope</a:t>
            </a:r>
          </a:p>
        </p:txBody>
      </p:sp>
      <p:sp>
        <p:nvSpPr>
          <p:cNvPr id="14381" name="TextBox 84"/>
          <p:cNvSpPr txBox="1">
            <a:spLocks noChangeArrowheads="1"/>
          </p:cNvSpPr>
          <p:nvPr/>
        </p:nvSpPr>
        <p:spPr bwMode="auto">
          <a:xfrm>
            <a:off x="1600200" y="3733800"/>
            <a:ext cx="172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SS≥60 mV/</a:t>
            </a:r>
            <a:r>
              <a:rPr lang="en-US" altLang="en-US" dirty="0" err="1"/>
              <a:t>dec</a:t>
            </a:r>
            <a:endParaRPr lang="en-US" altLang="en-US" dirty="0"/>
          </a:p>
        </p:txBody>
      </p:sp>
      <p:cxnSp>
        <p:nvCxnSpPr>
          <p:cNvPr id="44" name="Straight Connector 43"/>
          <p:cNvCxnSpPr/>
          <p:nvPr/>
        </p:nvCxnSpPr>
        <p:spPr bwMode="auto">
          <a:xfrm flipH="1">
            <a:off x="1219200" y="3177363"/>
            <a:ext cx="457200" cy="1089837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3" name="TextBox 105"/>
          <p:cNvSpPr txBox="1">
            <a:spLocks noChangeArrowheads="1"/>
          </p:cNvSpPr>
          <p:nvPr/>
        </p:nvSpPr>
        <p:spPr bwMode="auto">
          <a:xfrm>
            <a:off x="3657600" y="4572000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V</a:t>
            </a:r>
            <a:r>
              <a:rPr lang="en-US" altLang="en-US" baseline="-25000"/>
              <a:t>g</a:t>
            </a:r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1219200" y="20574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 bwMode="auto">
          <a:xfrm>
            <a:off x="1066800" y="449580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 bwMode="auto">
          <a:xfrm>
            <a:off x="1219200" y="2362200"/>
            <a:ext cx="2143125" cy="1905000"/>
          </a:xfrm>
          <a:custGeom>
            <a:avLst/>
            <a:gdLst>
              <a:gd name="connsiteX0" fmla="*/ 0 w 2176818"/>
              <a:gd name="connsiteY0" fmla="*/ 2067635 h 2067635"/>
              <a:gd name="connsiteX1" fmla="*/ 928048 w 2176818"/>
              <a:gd name="connsiteY1" fmla="*/ 477671 h 2067635"/>
              <a:gd name="connsiteX2" fmla="*/ 2176818 w 2176818"/>
              <a:gd name="connsiteY2" fmla="*/ 0 h 20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6818" h="2067635">
                <a:moveTo>
                  <a:pt x="0" y="2067635"/>
                </a:moveTo>
                <a:cubicBezTo>
                  <a:pt x="282622" y="1444956"/>
                  <a:pt x="565245" y="822277"/>
                  <a:pt x="928048" y="477671"/>
                </a:cubicBezTo>
                <a:cubicBezTo>
                  <a:pt x="1290851" y="133065"/>
                  <a:pt x="1733834" y="66532"/>
                  <a:pt x="2176818" y="0"/>
                </a:cubicBezTo>
              </a:path>
            </a:pathLst>
          </a:custGeom>
          <a:ln w="158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7" name="TextBox 123"/>
          <p:cNvSpPr txBox="1">
            <a:spLocks noChangeArrowheads="1"/>
          </p:cNvSpPr>
          <p:nvPr/>
        </p:nvSpPr>
        <p:spPr bwMode="auto">
          <a:xfrm>
            <a:off x="3048000" y="4572000"/>
            <a:ext cx="50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err="1"/>
              <a:t>V</a:t>
            </a:r>
            <a:r>
              <a:rPr lang="en-US" altLang="en-US" baseline="-25000" dirty="0" err="1"/>
              <a:t>dd</a:t>
            </a:r>
            <a:endParaRPr lang="en-US" altLang="en-US" baseline="-25000" dirty="0"/>
          </a:p>
        </p:txBody>
      </p:sp>
      <p:sp>
        <p:nvSpPr>
          <p:cNvPr id="1078" name="TextBox 87"/>
          <p:cNvSpPr txBox="1">
            <a:spLocks noChangeArrowheads="1"/>
          </p:cNvSpPr>
          <p:nvPr/>
        </p:nvSpPr>
        <p:spPr bwMode="auto">
          <a:xfrm>
            <a:off x="762000" y="1676400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log I</a:t>
            </a:r>
            <a:r>
              <a:rPr lang="en-US" altLang="en-US" baseline="-25000"/>
              <a:t>d</a:t>
            </a:r>
          </a:p>
        </p:txBody>
      </p:sp>
      <p:sp>
        <p:nvSpPr>
          <p:cNvPr id="1079" name="TextBox 127"/>
          <p:cNvSpPr txBox="1">
            <a:spLocks noChangeArrowheads="1"/>
          </p:cNvSpPr>
          <p:nvPr/>
        </p:nvSpPr>
        <p:spPr bwMode="auto">
          <a:xfrm>
            <a:off x="1066800" y="4572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276600" y="4343400"/>
            <a:ext cx="0" cy="15240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7" name="Text Placeholder 69"/>
          <p:cNvSpPr txBox="1">
            <a:spLocks/>
          </p:cNvSpPr>
          <p:nvPr/>
        </p:nvSpPr>
        <p:spPr bwMode="auto">
          <a:xfrm>
            <a:off x="364331" y="56388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dirty="0" smtClean="0"/>
              <a:t>Supply voltage scaling is hampered by </a:t>
            </a:r>
            <a:r>
              <a:rPr lang="en-US" altLang="en-US" sz="2200" dirty="0" err="1" smtClean="0"/>
              <a:t>unscalable</a:t>
            </a:r>
            <a:r>
              <a:rPr lang="en-US" altLang="en-US" sz="2200" dirty="0" smtClean="0"/>
              <a:t> SS</a:t>
            </a:r>
            <a:endParaRPr lang="en-US" altLang="en-US" sz="2200" baseline="-25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dirty="0" smtClean="0"/>
              <a:t>Short channel effects make it even worse.</a:t>
            </a:r>
          </a:p>
        </p:txBody>
      </p:sp>
      <p:sp>
        <p:nvSpPr>
          <p:cNvPr id="73" name="Freeform 72"/>
          <p:cNvSpPr/>
          <p:nvPr/>
        </p:nvSpPr>
        <p:spPr>
          <a:xfrm>
            <a:off x="1223169" y="2743200"/>
            <a:ext cx="1672431" cy="1524000"/>
          </a:xfrm>
          <a:custGeom>
            <a:avLst/>
            <a:gdLst>
              <a:gd name="connsiteX0" fmla="*/ 0 w 1988289"/>
              <a:gd name="connsiteY0" fmla="*/ 2137144 h 2137144"/>
              <a:gd name="connsiteX1" fmla="*/ 914400 w 1988289"/>
              <a:gd name="connsiteY1" fmla="*/ 457200 h 2137144"/>
              <a:gd name="connsiteX2" fmla="*/ 1988289 w 1988289"/>
              <a:gd name="connsiteY2" fmla="*/ 0 h 21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89" h="2137144">
                <a:moveTo>
                  <a:pt x="0" y="2137144"/>
                </a:moveTo>
                <a:cubicBezTo>
                  <a:pt x="291509" y="1475267"/>
                  <a:pt x="583019" y="813391"/>
                  <a:pt x="914400" y="457200"/>
                </a:cubicBezTo>
                <a:cubicBezTo>
                  <a:pt x="1245781" y="101009"/>
                  <a:pt x="1617035" y="50504"/>
                  <a:pt x="1988289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0103" y="1066800"/>
            <a:ext cx="4805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057167" y="40277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ITRS2012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0019" y="238981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89931" y="176958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2026 (Old ITRS)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9525" y="290143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2026 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206230" y="2198451"/>
            <a:ext cx="1712068" cy="2062264"/>
          </a:xfrm>
          <a:custGeom>
            <a:avLst/>
            <a:gdLst>
              <a:gd name="connsiteX0" fmla="*/ 0 w 1712068"/>
              <a:gd name="connsiteY0" fmla="*/ 2062264 h 2062264"/>
              <a:gd name="connsiteX1" fmla="*/ 904672 w 1712068"/>
              <a:gd name="connsiteY1" fmla="*/ 447472 h 2062264"/>
              <a:gd name="connsiteX2" fmla="*/ 1712068 w 1712068"/>
              <a:gd name="connsiteY2" fmla="*/ 0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068" h="2062264">
                <a:moveTo>
                  <a:pt x="0" y="2062264"/>
                </a:moveTo>
                <a:cubicBezTo>
                  <a:pt x="309663" y="1426723"/>
                  <a:pt x="619327" y="791183"/>
                  <a:pt x="904672" y="447472"/>
                </a:cubicBezTo>
                <a:cubicBezTo>
                  <a:pt x="1190017" y="103761"/>
                  <a:pt x="1580744" y="74579"/>
                  <a:pt x="1712068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40" y="1073853"/>
            <a:ext cx="4563160" cy="40530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76800" y="747036"/>
            <a:ext cx="3121367" cy="646331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Stop scaling </a:t>
            </a:r>
            <a:r>
              <a:rPr lang="en-US" dirty="0" err="1" smtClean="0"/>
              <a:t>Vdd</a:t>
            </a:r>
            <a:r>
              <a:rPr lang="en-US" dirty="0" smtClean="0"/>
              <a:t>/L</a:t>
            </a:r>
            <a:r>
              <a:rPr lang="en-US" baseline="-25000" dirty="0" smtClean="0"/>
              <a:t>G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at least slow down scaling</a:t>
            </a:r>
          </a:p>
        </p:txBody>
      </p:sp>
    </p:spTree>
    <p:extLst>
      <p:ext uri="{BB962C8B-B14F-4D97-AF65-F5344CB8AC3E}">
        <p14:creationId xmlns:p14="http://schemas.microsoft.com/office/powerpoint/2010/main" val="10693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89 0.00486 -0.02778 0.00162 -0.04201 0.00162 " pathEditMode="relative" ptsTypes="fA">
                                      <p:cBhvr>
                                        <p:cTn id="27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89 0.00486 -0.02778 0.00162 -0.04201 0.00162 " pathEditMode="relative" ptsTypes="fA">
                                      <p:cBhvr>
                                        <p:cTn id="2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/>
      <p:bldP spid="14381" grpId="0"/>
      <p:bldP spid="1077" grpId="0"/>
      <p:bldP spid="1077" grpId="1"/>
      <p:bldP spid="14347" grpId="0"/>
      <p:bldP spid="73" grpId="0" animBg="1"/>
      <p:bldP spid="15" grpId="0"/>
      <p:bldP spid="16" grpId="0"/>
      <p:bldP spid="17" grpId="0" animBg="1"/>
      <p:bldP spid="2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Current/Thermionic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5472"/>
              </p:ext>
            </p:extLst>
          </p:nvPr>
        </p:nvGraphicFramePr>
        <p:xfrm>
          <a:off x="2590800" y="1828800"/>
          <a:ext cx="36976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05"/>
                <a:gridCol w="627380"/>
                <a:gridCol w="635317"/>
                <a:gridCol w="15313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S</a:t>
                      </a:r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D</a:t>
                      </a:r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S/D Width↑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th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tunneling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SS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↑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57439"/>
              </p:ext>
            </p:extLst>
          </p:nvPr>
        </p:nvGraphicFramePr>
        <p:xfrm>
          <a:off x="2785863" y="3515261"/>
          <a:ext cx="31599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05"/>
                <a:gridCol w="627380"/>
                <a:gridCol w="635317"/>
                <a:gridCol w="993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S</a:t>
                      </a:r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D</a:t>
                      </a:r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Width↑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tunneling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↓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2600" y="1066800"/>
            <a:ext cx="62484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Much slow supply voltage scaling? Why?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676400"/>
            <a:ext cx="5485816" cy="45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7692" y="4798460"/>
            <a:ext cx="33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Obstacle: short channel effects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Slow Supply Voltage Scaling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8192" y="19050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ITRS 2012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37884" y="2743200"/>
            <a:ext cx="0" cy="2055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0" y="374215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75%↓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19800" y="2438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70877" y="22743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of GNRs (ND)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789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1293167"/>
            <a:ext cx="386977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77800" dist="508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a typeface="ＭＳ Ｐゴシック" pitchFamily="-111" charset="-128"/>
              </a:rPr>
              <a:t>Wafer scale multiple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-111" charset="-128"/>
              </a:rPr>
              <a:t>GNRs</a:t>
            </a:r>
            <a:endParaRPr lang="en-US" sz="2400" dirty="0">
              <a:solidFill>
                <a:schemeClr val="bg1"/>
              </a:solidFill>
              <a:ea typeface="ＭＳ Ｐゴシック" pitchFamily="-11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5867400"/>
            <a:ext cx="2446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Picture: </a:t>
            </a:r>
            <a:r>
              <a:rPr lang="en-US" sz="1600" b="1" dirty="0" err="1" smtClean="0"/>
              <a:t>Wansik</a:t>
            </a:r>
            <a:r>
              <a:rPr lang="en-US" sz="1600" b="1" dirty="0" smtClean="0"/>
              <a:t> Hwang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33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EOT=90 nm</a:t>
            </a:r>
          </a:p>
          <a:p>
            <a:r>
              <a:rPr lang="en-US" dirty="0" smtClean="0"/>
              <a:t>Back-gate</a:t>
            </a:r>
          </a:p>
          <a:p>
            <a:r>
              <a:rPr lang="en-US" dirty="0" smtClean="0"/>
              <a:t>Poor 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Id-Vg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1525"/>
            <a:ext cx="6191250" cy="525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</a:t>
            </a:r>
            <a:r>
              <a:rPr lang="en-US" dirty="0" err="1" smtClean="0"/>
              <a:t>dopiong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24070" y="1816303"/>
            <a:ext cx="385947" cy="404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32" y="1609878"/>
            <a:ext cx="2921839" cy="182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58" y="3129909"/>
            <a:ext cx="2095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63732" y="1682109"/>
            <a:ext cx="453311" cy="336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94185" y="2898609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SG2=2 V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7807" y="4692134"/>
            <a:ext cx="26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 Hwang (unpublished)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9788"/>
            <a:ext cx="4653918" cy="304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4686383"/>
            <a:ext cx="31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Efetov</a:t>
            </a:r>
            <a:r>
              <a:rPr lang="en-US" dirty="0" smtClean="0"/>
              <a:t>, P. Kim, 2010, PRL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Ballistic simulation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Ballistic Simulation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91724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88828" y="5180689"/>
            <a:ext cx="7774172" cy="1220111"/>
          </a:xfrm>
        </p:spPr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nanoribbon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bandgap</a:t>
            </a:r>
            <a:r>
              <a:rPr lang="en-US" dirty="0" smtClean="0"/>
              <a:t>/effective mass compared to other material</a:t>
            </a:r>
          </a:p>
          <a:p>
            <a:pPr lvl="1"/>
            <a:r>
              <a:rPr lang="en-US" dirty="0" smtClean="0"/>
              <a:t>Small screening length (1D)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Nanoribbon</a:t>
            </a:r>
            <a:r>
              <a:rPr lang="en-US" dirty="0" smtClean="0"/>
              <a:t> for Tunneling Transistors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0" y="914400"/>
            <a:ext cx="4800600" cy="4267200"/>
            <a:chOff x="4453252" y="819150"/>
            <a:chExt cx="4431393" cy="37063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52" y="819150"/>
              <a:ext cx="4431393" cy="370633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10885" y="3563477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3n+1 group</a:t>
              </a:r>
              <a:endParaRPr lang="en-US" dirty="0"/>
            </a:p>
          </p:txBody>
        </p:sp>
      </p:grp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500938" y="6400800"/>
            <a:ext cx="533400" cy="341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87648"/>
            <a:ext cx="128112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Material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62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08" y="988231"/>
            <a:ext cx="5699120" cy="56128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I</a:t>
            </a:r>
            <a:r>
              <a:rPr lang="en-US" baseline="-25000" dirty="0" smtClean="0"/>
              <a:t>D</a:t>
            </a:r>
            <a:r>
              <a:rPr lang="en-US" dirty="0" smtClean="0"/>
              <a:t>-V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15801" y="4718052"/>
            <a:ext cx="381000" cy="44342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1211863" y="3233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endParaRPr lang="en-US" baseline="-25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9625" y="2738310"/>
            <a:ext cx="5088175" cy="2018052"/>
            <a:chOff x="269731" y="4495800"/>
            <a:chExt cx="5088175" cy="2018052"/>
          </a:xfrm>
        </p:grpSpPr>
        <p:grpSp>
          <p:nvGrpSpPr>
            <p:cNvPr id="14" name="Group 13"/>
            <p:cNvGrpSpPr/>
            <p:nvPr/>
          </p:nvGrpSpPr>
          <p:grpSpPr>
            <a:xfrm>
              <a:off x="269731" y="4575734"/>
              <a:ext cx="5088175" cy="1938118"/>
              <a:chOff x="269731" y="4575734"/>
              <a:chExt cx="5088175" cy="193811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69731" y="4575734"/>
                <a:ext cx="5088175" cy="1428729"/>
                <a:chOff x="231631" y="4267199"/>
                <a:chExt cx="5088175" cy="1428729"/>
              </a:xfrm>
            </p:grpSpPr>
            <p:sp>
              <p:nvSpPr>
                <p:cNvPr id="85" name="Freeform 84"/>
                <p:cNvSpPr/>
                <p:nvPr/>
              </p:nvSpPr>
              <p:spPr>
                <a:xfrm>
                  <a:off x="473844" y="4267199"/>
                  <a:ext cx="2310599" cy="982900"/>
                </a:xfrm>
                <a:custGeom>
                  <a:avLst/>
                  <a:gdLst>
                    <a:gd name="connsiteX0" fmla="*/ 0 w 2305050"/>
                    <a:gd name="connsiteY0" fmla="*/ 11288 h 1268927"/>
                    <a:gd name="connsiteX1" fmla="*/ 876300 w 2305050"/>
                    <a:gd name="connsiteY1" fmla="*/ 4938 h 1268927"/>
                    <a:gd name="connsiteX2" fmla="*/ 1028700 w 2305050"/>
                    <a:gd name="connsiteY2" fmla="*/ 74788 h 1268927"/>
                    <a:gd name="connsiteX3" fmla="*/ 1073150 w 2305050"/>
                    <a:gd name="connsiteY3" fmla="*/ 335138 h 1268927"/>
                    <a:gd name="connsiteX4" fmla="*/ 1143000 w 2305050"/>
                    <a:gd name="connsiteY4" fmla="*/ 811388 h 1268927"/>
                    <a:gd name="connsiteX5" fmla="*/ 1225550 w 2305050"/>
                    <a:gd name="connsiteY5" fmla="*/ 1154288 h 1268927"/>
                    <a:gd name="connsiteX6" fmla="*/ 1339850 w 2305050"/>
                    <a:gd name="connsiteY6" fmla="*/ 1249538 h 1268927"/>
                    <a:gd name="connsiteX7" fmla="*/ 1492250 w 2305050"/>
                    <a:gd name="connsiteY7" fmla="*/ 1268588 h 1268927"/>
                    <a:gd name="connsiteX8" fmla="*/ 1549400 w 2305050"/>
                    <a:gd name="connsiteY8" fmla="*/ 1262238 h 1268927"/>
                    <a:gd name="connsiteX9" fmla="*/ 2305050 w 2305050"/>
                    <a:gd name="connsiteY9" fmla="*/ 1255888 h 1268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5050" h="1268927">
                      <a:moveTo>
                        <a:pt x="0" y="11288"/>
                      </a:moveTo>
                      <a:cubicBezTo>
                        <a:pt x="352425" y="2821"/>
                        <a:pt x="704850" y="-5645"/>
                        <a:pt x="876300" y="4938"/>
                      </a:cubicBezTo>
                      <a:cubicBezTo>
                        <a:pt x="1047750" y="15521"/>
                        <a:pt x="995892" y="19755"/>
                        <a:pt x="1028700" y="74788"/>
                      </a:cubicBezTo>
                      <a:cubicBezTo>
                        <a:pt x="1061508" y="129821"/>
                        <a:pt x="1054100" y="212371"/>
                        <a:pt x="1073150" y="335138"/>
                      </a:cubicBezTo>
                      <a:cubicBezTo>
                        <a:pt x="1092200" y="457905"/>
                        <a:pt x="1117600" y="674863"/>
                        <a:pt x="1143000" y="811388"/>
                      </a:cubicBezTo>
                      <a:cubicBezTo>
                        <a:pt x="1168400" y="947913"/>
                        <a:pt x="1192742" y="1081263"/>
                        <a:pt x="1225550" y="1154288"/>
                      </a:cubicBezTo>
                      <a:cubicBezTo>
                        <a:pt x="1258358" y="1227313"/>
                        <a:pt x="1295400" y="1230488"/>
                        <a:pt x="1339850" y="1249538"/>
                      </a:cubicBezTo>
                      <a:cubicBezTo>
                        <a:pt x="1384300" y="1268588"/>
                        <a:pt x="1457325" y="1266471"/>
                        <a:pt x="1492250" y="1268588"/>
                      </a:cubicBezTo>
                      <a:cubicBezTo>
                        <a:pt x="1527175" y="1270705"/>
                        <a:pt x="1549400" y="1262238"/>
                        <a:pt x="1549400" y="1262238"/>
                      </a:cubicBezTo>
                      <a:lnTo>
                        <a:pt x="2305050" y="1255888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effectLst>
                  <a:outerShdw blurRad="40000" dist="23000" dir="5400000" sx="1000" sy="1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479394" y="4677945"/>
                  <a:ext cx="2290922" cy="960853"/>
                </a:xfrm>
                <a:custGeom>
                  <a:avLst/>
                  <a:gdLst>
                    <a:gd name="connsiteX0" fmla="*/ 0 w 2305050"/>
                    <a:gd name="connsiteY0" fmla="*/ 11288 h 1268927"/>
                    <a:gd name="connsiteX1" fmla="*/ 876300 w 2305050"/>
                    <a:gd name="connsiteY1" fmla="*/ 4938 h 1268927"/>
                    <a:gd name="connsiteX2" fmla="*/ 1028700 w 2305050"/>
                    <a:gd name="connsiteY2" fmla="*/ 74788 h 1268927"/>
                    <a:gd name="connsiteX3" fmla="*/ 1073150 w 2305050"/>
                    <a:gd name="connsiteY3" fmla="*/ 335138 h 1268927"/>
                    <a:gd name="connsiteX4" fmla="*/ 1143000 w 2305050"/>
                    <a:gd name="connsiteY4" fmla="*/ 811388 h 1268927"/>
                    <a:gd name="connsiteX5" fmla="*/ 1225550 w 2305050"/>
                    <a:gd name="connsiteY5" fmla="*/ 1154288 h 1268927"/>
                    <a:gd name="connsiteX6" fmla="*/ 1339850 w 2305050"/>
                    <a:gd name="connsiteY6" fmla="*/ 1249538 h 1268927"/>
                    <a:gd name="connsiteX7" fmla="*/ 1492250 w 2305050"/>
                    <a:gd name="connsiteY7" fmla="*/ 1268588 h 1268927"/>
                    <a:gd name="connsiteX8" fmla="*/ 1549400 w 2305050"/>
                    <a:gd name="connsiteY8" fmla="*/ 1262238 h 1268927"/>
                    <a:gd name="connsiteX9" fmla="*/ 2305050 w 2305050"/>
                    <a:gd name="connsiteY9" fmla="*/ 1255888 h 1268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05050" h="1268927">
                      <a:moveTo>
                        <a:pt x="0" y="11288"/>
                      </a:moveTo>
                      <a:cubicBezTo>
                        <a:pt x="352425" y="2821"/>
                        <a:pt x="704850" y="-5645"/>
                        <a:pt x="876300" y="4938"/>
                      </a:cubicBezTo>
                      <a:cubicBezTo>
                        <a:pt x="1047750" y="15521"/>
                        <a:pt x="995892" y="19755"/>
                        <a:pt x="1028700" y="74788"/>
                      </a:cubicBezTo>
                      <a:cubicBezTo>
                        <a:pt x="1061508" y="129821"/>
                        <a:pt x="1054100" y="212371"/>
                        <a:pt x="1073150" y="335138"/>
                      </a:cubicBezTo>
                      <a:cubicBezTo>
                        <a:pt x="1092200" y="457905"/>
                        <a:pt x="1117600" y="674863"/>
                        <a:pt x="1143000" y="811388"/>
                      </a:cubicBezTo>
                      <a:cubicBezTo>
                        <a:pt x="1168400" y="947913"/>
                        <a:pt x="1192742" y="1081263"/>
                        <a:pt x="1225550" y="1154288"/>
                      </a:cubicBezTo>
                      <a:cubicBezTo>
                        <a:pt x="1258358" y="1227313"/>
                        <a:pt x="1295400" y="1230488"/>
                        <a:pt x="1339850" y="1249538"/>
                      </a:cubicBezTo>
                      <a:cubicBezTo>
                        <a:pt x="1384300" y="1268588"/>
                        <a:pt x="1457325" y="1266471"/>
                        <a:pt x="1492250" y="1268588"/>
                      </a:cubicBezTo>
                      <a:cubicBezTo>
                        <a:pt x="1527175" y="1270705"/>
                        <a:pt x="1549400" y="1262238"/>
                        <a:pt x="1549400" y="1262238"/>
                      </a:cubicBezTo>
                      <a:lnTo>
                        <a:pt x="2305050" y="1255888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effectLst>
                  <a:outerShdw blurRad="40000" dist="23000" dir="5400000" sx="1000" sy="1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55043" y="5236601"/>
                  <a:ext cx="1095893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691080" y="5023679"/>
                  <a:ext cx="115252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231631" y="5326596"/>
                  <a:ext cx="4844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E</a:t>
                  </a:r>
                  <a:r>
                    <a:rPr lang="en-US" baseline="-25000" dirty="0" err="1" smtClean="0"/>
                    <a:t>fS</a:t>
                  </a:r>
                  <a:endParaRPr lang="en-US" baseline="-25000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381293" y="4582425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E</a:t>
                  </a:r>
                  <a:r>
                    <a:rPr lang="en-US" baseline="-25000" dirty="0" err="1" smtClean="0"/>
                    <a:t>fD</a:t>
                  </a:r>
                  <a:endParaRPr lang="en-US" baseline="-25000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1748965" y="502367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1820519" y="503002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1914375" y="502367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1984070" y="5027931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2060270" y="502367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2129076" y="502340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2205081" y="5023403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278110" y="5024753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2349664" y="5031103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2443520" y="5024753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2513215" y="5029005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2589415" y="5024753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2658221" y="5024478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2734226" y="5024477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444974" y="5250375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516528" y="5256725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610384" y="5250375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680079" y="5254627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756279" y="5250375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825085" y="5250100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901090" y="525009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974119" y="525144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1045673" y="525779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1139529" y="525144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1209224" y="5255701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1285424" y="5251449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1354230" y="5251174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1430235" y="5251173"/>
                  <a:ext cx="76200" cy="687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Right Arrow 119"/>
                <p:cNvSpPr/>
                <p:nvPr/>
              </p:nvSpPr>
              <p:spPr>
                <a:xfrm rot="10800000">
                  <a:off x="1388427" y="5047278"/>
                  <a:ext cx="325018" cy="154440"/>
                </a:xfrm>
                <a:prstGeom prst="rightArrow">
                  <a:avLst/>
                </a:prstGeom>
                <a:solidFill>
                  <a:srgbClr val="C00000"/>
                </a:solidFill>
                <a:ln w="25400">
                  <a:solidFill>
                    <a:srgbClr val="C00000"/>
                  </a:solidFill>
                </a:ln>
                <a:effectLst>
                  <a:outerShdw blurRad="40000" dist="23000" dir="5400000" sx="1000" sy="1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582631" y="4308614"/>
                  <a:ext cx="7425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P+++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2153318" y="5250099"/>
                  <a:ext cx="4860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N+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17429" name="Straight Arrow Connector 17428"/>
                <p:cNvCxnSpPr>
                  <a:stCxn id="21" idx="3"/>
                </p:cNvCxnSpPr>
                <p:nvPr/>
              </p:nvCxnSpPr>
              <p:spPr>
                <a:xfrm>
                  <a:off x="2873736" y="4951325"/>
                  <a:ext cx="2446070" cy="687473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1" name="Straight Connector 250"/>
              <p:cNvCxnSpPr/>
              <p:nvPr/>
            </p:nvCxnSpPr>
            <p:spPr>
              <a:xfrm flipV="1">
                <a:off x="1587260" y="6144520"/>
                <a:ext cx="0" cy="144049"/>
              </a:xfrm>
              <a:prstGeom prst="line">
                <a:avLst/>
              </a:prstGeom>
              <a:ln>
                <a:headEnd type="oval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501092" y="6027044"/>
                <a:ext cx="2275602" cy="117476"/>
              </a:xfrm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1667329" y="6144520"/>
                <a:ext cx="4587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G</a:t>
                </a:r>
                <a:endParaRPr lang="en-US" baseline="-250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54970" y="4495800"/>
              <a:ext cx="2556866" cy="1528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7114" y="1025909"/>
            <a:ext cx="4414886" cy="1792335"/>
            <a:chOff x="295189" y="2739080"/>
            <a:chExt cx="4414886" cy="1792335"/>
          </a:xfrm>
        </p:grpSpPr>
        <p:grpSp>
          <p:nvGrpSpPr>
            <p:cNvPr id="17435" name="Group 17434"/>
            <p:cNvGrpSpPr/>
            <p:nvPr/>
          </p:nvGrpSpPr>
          <p:grpSpPr>
            <a:xfrm>
              <a:off x="295189" y="2900950"/>
              <a:ext cx="4414886" cy="1630465"/>
              <a:chOff x="349735" y="3053079"/>
              <a:chExt cx="4414886" cy="163046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49735" y="3053079"/>
                <a:ext cx="2525538" cy="1267994"/>
                <a:chOff x="5558719" y="1276689"/>
                <a:chExt cx="2525538" cy="126799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558719" y="1276689"/>
                  <a:ext cx="2525538" cy="1267994"/>
                  <a:chOff x="5558719" y="1276689"/>
                  <a:chExt cx="2525538" cy="1267994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5656600" y="1295401"/>
                    <a:ext cx="2290814" cy="841666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>
                    <a:off x="5642364" y="1683335"/>
                    <a:ext cx="2305050" cy="831265"/>
                  </a:xfrm>
                  <a:custGeom>
                    <a:avLst/>
                    <a:gdLst>
                      <a:gd name="connsiteX0" fmla="*/ 0 w 2305050"/>
                      <a:gd name="connsiteY0" fmla="*/ 11288 h 1268927"/>
                      <a:gd name="connsiteX1" fmla="*/ 876300 w 2305050"/>
                      <a:gd name="connsiteY1" fmla="*/ 4938 h 1268927"/>
                      <a:gd name="connsiteX2" fmla="*/ 1028700 w 2305050"/>
                      <a:gd name="connsiteY2" fmla="*/ 74788 h 1268927"/>
                      <a:gd name="connsiteX3" fmla="*/ 1073150 w 2305050"/>
                      <a:gd name="connsiteY3" fmla="*/ 335138 h 1268927"/>
                      <a:gd name="connsiteX4" fmla="*/ 1143000 w 2305050"/>
                      <a:gd name="connsiteY4" fmla="*/ 811388 h 1268927"/>
                      <a:gd name="connsiteX5" fmla="*/ 1225550 w 2305050"/>
                      <a:gd name="connsiteY5" fmla="*/ 1154288 h 1268927"/>
                      <a:gd name="connsiteX6" fmla="*/ 1339850 w 2305050"/>
                      <a:gd name="connsiteY6" fmla="*/ 1249538 h 1268927"/>
                      <a:gd name="connsiteX7" fmla="*/ 1492250 w 2305050"/>
                      <a:gd name="connsiteY7" fmla="*/ 1268588 h 1268927"/>
                      <a:gd name="connsiteX8" fmla="*/ 1549400 w 2305050"/>
                      <a:gd name="connsiteY8" fmla="*/ 1262238 h 1268927"/>
                      <a:gd name="connsiteX9" fmla="*/ 2305050 w 2305050"/>
                      <a:gd name="connsiteY9" fmla="*/ 1255888 h 126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05050" h="1268927">
                        <a:moveTo>
                          <a:pt x="0" y="11288"/>
                        </a:moveTo>
                        <a:cubicBezTo>
                          <a:pt x="352425" y="2821"/>
                          <a:pt x="704850" y="-5645"/>
                          <a:pt x="876300" y="4938"/>
                        </a:cubicBezTo>
                        <a:cubicBezTo>
                          <a:pt x="1047750" y="15521"/>
                          <a:pt x="995892" y="19755"/>
                          <a:pt x="1028700" y="74788"/>
                        </a:cubicBezTo>
                        <a:cubicBezTo>
                          <a:pt x="1061508" y="129821"/>
                          <a:pt x="1054100" y="212371"/>
                          <a:pt x="1073150" y="335138"/>
                        </a:cubicBezTo>
                        <a:cubicBezTo>
                          <a:pt x="1092200" y="457905"/>
                          <a:pt x="1117600" y="674863"/>
                          <a:pt x="1143000" y="811388"/>
                        </a:cubicBezTo>
                        <a:cubicBezTo>
                          <a:pt x="1168400" y="947913"/>
                          <a:pt x="1192742" y="1081263"/>
                          <a:pt x="1225550" y="1154288"/>
                        </a:cubicBezTo>
                        <a:cubicBezTo>
                          <a:pt x="1258358" y="1227313"/>
                          <a:pt x="1295400" y="1230488"/>
                          <a:pt x="1339850" y="1249538"/>
                        </a:cubicBezTo>
                        <a:cubicBezTo>
                          <a:pt x="1384300" y="1268588"/>
                          <a:pt x="1457325" y="1266471"/>
                          <a:pt x="1492250" y="1268588"/>
                        </a:cubicBezTo>
                        <a:cubicBezTo>
                          <a:pt x="1527175" y="1270705"/>
                          <a:pt x="1549400" y="1262238"/>
                          <a:pt x="1549400" y="1262238"/>
                        </a:cubicBezTo>
                        <a:lnTo>
                          <a:pt x="2305050" y="1255888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628569" y="2106554"/>
                    <a:ext cx="109589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756789" y="1720830"/>
                    <a:ext cx="1152525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558719" y="2175351"/>
                    <a:ext cx="4844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fS</a:t>
                    </a:r>
                    <a:endParaRPr lang="en-US" baseline="-250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591814" y="1276689"/>
                    <a:ext cx="4924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E</a:t>
                    </a:r>
                    <a:r>
                      <a:rPr lang="en-US" baseline="-25000" dirty="0" err="1" smtClean="0"/>
                      <a:t>fD</a:t>
                    </a:r>
                    <a:endParaRPr lang="en-US" baseline="-25000" dirty="0"/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681467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6886228" y="17271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6980084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7049779" y="172508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7125979" y="172083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194785" y="1720555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7270790" y="17205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734381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7415373" y="17282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7509229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7578924" y="172615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7655124" y="172190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7723930" y="1721629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7799935" y="17216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H="1">
                    <a:off x="561850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5690054" y="212667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5783910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5853605" y="2124580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5929805" y="2120328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5998611" y="2120053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6074616" y="21200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614764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6219199" y="212775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313055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6382750" y="2125654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H="1">
                    <a:off x="6458950" y="2121402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H="1">
                    <a:off x="6527756" y="2121127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6603761" y="2121126"/>
                    <a:ext cx="76200" cy="6879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ight Arrow 79"/>
                  <p:cNvSpPr/>
                  <p:nvPr/>
                </p:nvSpPr>
                <p:spPr>
                  <a:xfrm rot="10800000">
                    <a:off x="6491811" y="1790700"/>
                    <a:ext cx="416657" cy="329351"/>
                  </a:xfrm>
                  <a:prstGeom prst="rightArrow">
                    <a:avLst/>
                  </a:prstGeom>
                  <a:solidFill>
                    <a:srgbClr val="7030A0"/>
                  </a:solidFill>
                  <a:ln w="25400">
                    <a:solidFill>
                      <a:srgbClr val="7030A0"/>
                    </a:solidFill>
                  </a:ln>
                  <a:effectLst>
                    <a:outerShdw blurRad="40000" dist="23000" dir="5400000" sx="1000" sy="1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7219318" y="2146174"/>
                  <a:ext cx="620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N++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731464" y="1304508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P++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431" name="Straight Arrow Connector 17430"/>
              <p:cNvCxnSpPr/>
              <p:nvPr/>
            </p:nvCxnSpPr>
            <p:spPr>
              <a:xfrm>
                <a:off x="2788967" y="3731767"/>
                <a:ext cx="1975654" cy="951777"/>
              </a:xfrm>
              <a:prstGeom prst="straightConnector1">
                <a:avLst/>
              </a:prstGeom>
              <a:ln w="47625"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Rectangle 147"/>
            <p:cNvSpPr/>
            <p:nvPr/>
          </p:nvSpPr>
          <p:spPr>
            <a:xfrm>
              <a:off x="341511" y="2739080"/>
              <a:ext cx="2388695" cy="1528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40000" dist="23000" dir="5400000" sx="1000" sy="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3" name="Freeform 212"/>
          <p:cNvSpPr/>
          <p:nvPr/>
        </p:nvSpPr>
        <p:spPr>
          <a:xfrm>
            <a:off x="398406" y="5014496"/>
            <a:ext cx="2290814" cy="912480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384170" y="5393878"/>
            <a:ext cx="2305050" cy="910631"/>
          </a:xfrm>
          <a:custGeom>
            <a:avLst/>
            <a:gdLst>
              <a:gd name="connsiteX0" fmla="*/ 0 w 2305050"/>
              <a:gd name="connsiteY0" fmla="*/ 11288 h 1268927"/>
              <a:gd name="connsiteX1" fmla="*/ 876300 w 2305050"/>
              <a:gd name="connsiteY1" fmla="*/ 4938 h 1268927"/>
              <a:gd name="connsiteX2" fmla="*/ 1028700 w 2305050"/>
              <a:gd name="connsiteY2" fmla="*/ 74788 h 1268927"/>
              <a:gd name="connsiteX3" fmla="*/ 1073150 w 2305050"/>
              <a:gd name="connsiteY3" fmla="*/ 335138 h 1268927"/>
              <a:gd name="connsiteX4" fmla="*/ 1143000 w 2305050"/>
              <a:gd name="connsiteY4" fmla="*/ 811388 h 1268927"/>
              <a:gd name="connsiteX5" fmla="*/ 1225550 w 2305050"/>
              <a:gd name="connsiteY5" fmla="*/ 1154288 h 1268927"/>
              <a:gd name="connsiteX6" fmla="*/ 1339850 w 2305050"/>
              <a:gd name="connsiteY6" fmla="*/ 1249538 h 1268927"/>
              <a:gd name="connsiteX7" fmla="*/ 1492250 w 2305050"/>
              <a:gd name="connsiteY7" fmla="*/ 1268588 h 1268927"/>
              <a:gd name="connsiteX8" fmla="*/ 1549400 w 2305050"/>
              <a:gd name="connsiteY8" fmla="*/ 1262238 h 1268927"/>
              <a:gd name="connsiteX9" fmla="*/ 2305050 w 2305050"/>
              <a:gd name="connsiteY9" fmla="*/ 1255888 h 12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050" h="1268927">
                <a:moveTo>
                  <a:pt x="0" y="11288"/>
                </a:moveTo>
                <a:cubicBezTo>
                  <a:pt x="352425" y="2821"/>
                  <a:pt x="704850" y="-5645"/>
                  <a:pt x="876300" y="4938"/>
                </a:cubicBezTo>
                <a:cubicBezTo>
                  <a:pt x="1047750" y="15521"/>
                  <a:pt x="995892" y="19755"/>
                  <a:pt x="1028700" y="74788"/>
                </a:cubicBezTo>
                <a:cubicBezTo>
                  <a:pt x="1061508" y="129821"/>
                  <a:pt x="1054100" y="212371"/>
                  <a:pt x="1073150" y="335138"/>
                </a:cubicBezTo>
                <a:cubicBezTo>
                  <a:pt x="1092200" y="457905"/>
                  <a:pt x="1117600" y="674863"/>
                  <a:pt x="1143000" y="811388"/>
                </a:cubicBezTo>
                <a:cubicBezTo>
                  <a:pt x="1168400" y="947913"/>
                  <a:pt x="1192742" y="1081263"/>
                  <a:pt x="1225550" y="1154288"/>
                </a:cubicBezTo>
                <a:cubicBezTo>
                  <a:pt x="1258358" y="1227313"/>
                  <a:pt x="1295400" y="1230488"/>
                  <a:pt x="1339850" y="1249538"/>
                </a:cubicBezTo>
                <a:cubicBezTo>
                  <a:pt x="1384300" y="1268588"/>
                  <a:pt x="1457325" y="1266471"/>
                  <a:pt x="1492250" y="1268588"/>
                </a:cubicBezTo>
                <a:cubicBezTo>
                  <a:pt x="1527175" y="1270705"/>
                  <a:pt x="1549400" y="1262238"/>
                  <a:pt x="1549400" y="1262238"/>
                </a:cubicBezTo>
                <a:lnTo>
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299881" y="5399263"/>
            <a:ext cx="1095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493525" y="5353130"/>
            <a:ext cx="1152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300525" y="596526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fS</a:t>
            </a:r>
            <a:endParaRPr lang="en-US" baseline="-25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2299587" y="49768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fD</a:t>
            </a:r>
            <a:endParaRPr lang="en-US" baseline="-25000" dirty="0"/>
          </a:p>
        </p:txBody>
      </p:sp>
      <p:cxnSp>
        <p:nvCxnSpPr>
          <p:cNvPr id="219" name="Straight Connector 218"/>
          <p:cNvCxnSpPr/>
          <p:nvPr/>
        </p:nvCxnSpPr>
        <p:spPr>
          <a:xfrm flipH="1">
            <a:off x="1551410" y="535313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1622964" y="535948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1716820" y="535313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1786515" y="5357382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1862715" y="535313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1931521" y="535285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>
            <a:off x="2007526" y="535285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>
            <a:off x="2080555" y="535420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>
            <a:off x="2152109" y="536055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2245965" y="535420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>
            <a:off x="2315660" y="535845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>
            <a:off x="2391860" y="5354204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2460666" y="535392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2536671" y="5353928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00525" y="541521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372079" y="542156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465935" y="541521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535630" y="5419463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>
            <a:off x="611830" y="5415211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680636" y="5414936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H="1">
            <a:off x="756641" y="541493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>
            <a:off x="829670" y="541628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901224" y="542263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>
            <a:off x="995080" y="541628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H="1">
            <a:off x="1064775" y="5420537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>
            <a:off x="1140975" y="5416285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1209781" y="5416010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1285786" y="5416009"/>
            <a:ext cx="76200" cy="687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961124" y="593608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N++++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82810" y="503596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2851111" y="5435976"/>
            <a:ext cx="3473489" cy="99577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ight Arrow 140"/>
          <p:cNvSpPr/>
          <p:nvPr/>
        </p:nvSpPr>
        <p:spPr>
          <a:xfrm rot="10800000">
            <a:off x="1278355" y="4861492"/>
            <a:ext cx="255262" cy="125859"/>
          </a:xfrm>
          <a:prstGeom prst="rightArrow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284671" y="4735634"/>
            <a:ext cx="2556866" cy="166350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E:\Seagate Backup\LUCAS-PC\E\SG_backup\datanew\Graphene\Edge_Rough\figures\png\band_comp_agnr13-12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79788"/>
            <a:ext cx="36607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err="1" smtClean="0"/>
              <a:t>Bandstructure</a:t>
            </a:r>
            <a:r>
              <a:rPr lang="en-US" dirty="0" smtClean="0"/>
              <a:t> Effects</a:t>
            </a:r>
            <a:endParaRPr lang="en-US" dirty="0"/>
          </a:p>
        </p:txBody>
      </p:sp>
      <p:pic>
        <p:nvPicPr>
          <p:cNvPr id="7" name="Content Placeholder 3" descr="GNR_geo_p50_s1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46213"/>
            <a:ext cx="1103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NR_geo_p50_s2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447800"/>
            <a:ext cx="1103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NR_geo_p50_s3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1103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97025" y="904875"/>
            <a:ext cx="2428875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Hydrogen Passivation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38200" y="3379788"/>
            <a:ext cx="3744913" cy="3478212"/>
            <a:chOff x="762000" y="3379787"/>
            <a:chExt cx="3744310" cy="3478213"/>
          </a:xfrm>
        </p:grpSpPr>
        <p:pic>
          <p:nvPicPr>
            <p:cNvPr id="13333" name="Picture 3" descr="E:\Seagate Backup\LUCAS-PC\E\SG_backup\datanew\Graphene\Hydro\band_filling\figures\png\band_comp_sub_v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379787"/>
              <a:ext cx="3660775" cy="34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TextBox 18"/>
            <p:cNvSpPr txBox="1">
              <a:spLocks noChangeArrowheads="1"/>
            </p:cNvSpPr>
            <p:nvPr/>
          </p:nvSpPr>
          <p:spPr bwMode="auto">
            <a:xfrm>
              <a:off x="2057400" y="4065587"/>
              <a:ext cx="1431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 baseline="30000">
                  <a:solidFill>
                    <a:srgbClr val="FF0000"/>
                  </a:solidFill>
                </a:rPr>
                <a:t>nd</a:t>
              </a:r>
              <a:r>
                <a:rPr lang="en-US" altLang="en-US">
                  <a:solidFill>
                    <a:srgbClr val="FF0000"/>
                  </a:solidFill>
                </a:rPr>
                <a:t> subband</a:t>
              </a:r>
            </a:p>
          </p:txBody>
        </p:sp>
        <p:sp>
          <p:nvSpPr>
            <p:cNvPr id="13335" name="TextBox 19"/>
            <p:cNvSpPr txBox="1">
              <a:spLocks noChangeArrowheads="1"/>
            </p:cNvSpPr>
            <p:nvPr/>
          </p:nvSpPr>
          <p:spPr bwMode="auto">
            <a:xfrm>
              <a:off x="3124200" y="5437187"/>
              <a:ext cx="1382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  <a:r>
                <a:rPr lang="en-US" altLang="en-US" baseline="30000"/>
                <a:t>st</a:t>
              </a:r>
              <a:r>
                <a:rPr lang="en-US" altLang="en-US"/>
                <a:t> subband</a:t>
              </a:r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41450"/>
            <a:ext cx="1257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48400" y="914400"/>
            <a:ext cx="1954213" cy="3698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Edge Roughness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77038" y="1452563"/>
            <a:ext cx="638175" cy="1577975"/>
          </a:xfrm>
          <a:prstGeom prst="rect">
            <a:avLst/>
          </a:prstGeom>
          <a:noFill/>
          <a:ln w="31750" algn="ctr">
            <a:solidFill>
              <a:srgbClr val="2A1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21563" y="1439863"/>
            <a:ext cx="638175" cy="1579562"/>
          </a:xfrm>
          <a:prstGeom prst="rect">
            <a:avLst/>
          </a:prstGeom>
          <a:noFill/>
          <a:ln w="31750" algn="ctr">
            <a:solidFill>
              <a:srgbClr val="6B6B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67475" y="3005138"/>
            <a:ext cx="962025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AGNR-13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21563" y="3019425"/>
            <a:ext cx="962025" cy="3079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AGNR-12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24600" y="411480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 baseline="30000">
                <a:solidFill>
                  <a:srgbClr val="FF0000"/>
                </a:solidFill>
              </a:rPr>
              <a:t>nd</a:t>
            </a:r>
            <a:r>
              <a:rPr lang="en-US" altLang="en-US">
                <a:solidFill>
                  <a:srgbClr val="FF0000"/>
                </a:solidFill>
              </a:rPr>
              <a:t> subband</a:t>
            </a:r>
          </a:p>
        </p:txBody>
      </p:sp>
      <p:sp>
        <p:nvSpPr>
          <p:cNvPr id="13328" name="TextBox 33"/>
          <p:cNvSpPr txBox="1">
            <a:spLocks noChangeArrowheads="1"/>
          </p:cNvSpPr>
          <p:nvPr/>
        </p:nvSpPr>
        <p:spPr bwMode="auto">
          <a:xfrm>
            <a:off x="5334000" y="6019800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subband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754938" y="5822950"/>
            <a:ext cx="1389062" cy="595313"/>
            <a:chOff x="7625750" y="5236233"/>
            <a:chExt cx="1388853" cy="595224"/>
          </a:xfrm>
        </p:grpSpPr>
        <p:sp>
          <p:nvSpPr>
            <p:cNvPr id="13331" name="Rectangle 40"/>
            <p:cNvSpPr>
              <a:spLocks noChangeArrowheads="1"/>
            </p:cNvSpPr>
            <p:nvPr/>
          </p:nvSpPr>
          <p:spPr bwMode="auto">
            <a:xfrm>
              <a:off x="7625750" y="5236234"/>
              <a:ext cx="1345721" cy="59522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7640723" y="5236233"/>
              <a:ext cx="1373880" cy="572321"/>
              <a:chOff x="7875917" y="5615796"/>
              <a:chExt cx="1373880" cy="572321"/>
            </a:xfrm>
            <a:noFill/>
          </p:grpSpPr>
          <p:sp>
            <p:nvSpPr>
              <p:cNvPr id="43" name="Rectangle 42"/>
              <p:cNvSpPr/>
              <p:nvPr/>
            </p:nvSpPr>
            <p:spPr bwMode="auto">
              <a:xfrm>
                <a:off x="7875917" y="5633049"/>
                <a:ext cx="1293962" cy="543465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>
                <a:off x="7911414" y="5753819"/>
                <a:ext cx="388189" cy="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7908539" y="6026989"/>
                <a:ext cx="388189" cy="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TextBox 45"/>
              <p:cNvSpPr txBox="1"/>
              <p:nvPr/>
            </p:nvSpPr>
            <p:spPr>
              <a:xfrm>
                <a:off x="8302103" y="5615796"/>
                <a:ext cx="938077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AGNR 13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311720" y="5880340"/>
                <a:ext cx="938077" cy="30777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AGNR 12</a:t>
                </a:r>
              </a:p>
            </p:txBody>
          </p:sp>
        </p:grpSp>
      </p:grp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2657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3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roughness effects on p/d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pz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1200"/>
            <a:ext cx="8534400" cy="609600"/>
          </a:xfrm>
        </p:spPr>
        <p:txBody>
          <a:bodyPr/>
          <a:lstStyle/>
          <a:p>
            <a:r>
              <a:rPr lang="en-US" dirty="0" smtClean="0"/>
              <a:t>p/d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pz</a:t>
            </a:r>
            <a:r>
              <a:rPr lang="en-US" dirty="0" smtClean="0"/>
              <a:t>: current increases when w=4.7 nm.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952EBB-F722-4B74-BABC-95E4CA211C6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4121"/>
            <a:ext cx="4209294" cy="407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361316" cy="4218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114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p/d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1175" y="40862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1529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w=4.7 nm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1850" y="410527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w=4.7 nm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14675" y="371689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P=3 %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2451" y="368462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50"/>
          <p:cNvGrpSpPr>
            <a:grpSpLocks/>
          </p:cNvGrpSpPr>
          <p:nvPr/>
        </p:nvGrpSpPr>
        <p:grpSpPr bwMode="auto">
          <a:xfrm>
            <a:off x="5181600" y="3581400"/>
            <a:ext cx="3086100" cy="3048000"/>
            <a:chOff x="5181600" y="3581400"/>
            <a:chExt cx="3086100" cy="3048000"/>
          </a:xfrm>
        </p:grpSpPr>
        <p:pic>
          <p:nvPicPr>
            <p:cNvPr id="1088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581400"/>
              <a:ext cx="30861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6934200" y="3733800"/>
              <a:ext cx="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TextBox 49"/>
            <p:cNvSpPr txBox="1">
              <a:spLocks noChangeArrowheads="1"/>
            </p:cNvSpPr>
            <p:nvPr/>
          </p:nvSpPr>
          <p:spPr bwMode="auto">
            <a:xfrm>
              <a:off x="7086600" y="3886200"/>
              <a:ext cx="582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Vg↑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Fundamental Limit of Conventional Transistor</a:t>
            </a:r>
            <a:endParaRPr lang="en-US" dirty="0"/>
          </a:p>
        </p:txBody>
      </p:sp>
      <p:sp>
        <p:nvSpPr>
          <p:cNvPr id="14394" name="TextBox 78"/>
          <p:cNvSpPr txBox="1">
            <a:spLocks noChangeArrowheads="1"/>
          </p:cNvSpPr>
          <p:nvPr/>
        </p:nvSpPr>
        <p:spPr bwMode="auto">
          <a:xfrm>
            <a:off x="5638800" y="3124200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log </a:t>
            </a:r>
            <a:r>
              <a:rPr lang="en-US" altLang="en-US" dirty="0" smtClean="0"/>
              <a:t>f(E)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057775" y="3609975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C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3" name="Right Arrow 92"/>
          <p:cNvSpPr/>
          <p:nvPr/>
        </p:nvSpPr>
        <p:spPr>
          <a:xfrm>
            <a:off x="5219700" y="3619500"/>
            <a:ext cx="533400" cy="152400"/>
          </a:xfrm>
          <a:prstGeom prst="rightArrow">
            <a:avLst/>
          </a:prstGeom>
          <a:noFill/>
          <a:ln w="12700">
            <a:solidFill>
              <a:srgbClr val="CC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505200" y="38862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Hot injection</a:t>
            </a:r>
          </a:p>
        </p:txBody>
      </p:sp>
      <p:sp>
        <p:nvSpPr>
          <p:cNvPr id="14378" name="TextBox 68"/>
          <p:cNvSpPr txBox="1">
            <a:spLocks noChangeArrowheads="1"/>
          </p:cNvSpPr>
          <p:nvPr/>
        </p:nvSpPr>
        <p:spPr bwMode="auto">
          <a:xfrm>
            <a:off x="304800" y="5181600"/>
            <a:ext cx="5801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/>
              <a:t>Reducing supply voltage has big impacts on on-current</a:t>
            </a:r>
          </a:p>
          <a:p>
            <a:pPr eaLnBrk="1" hangingPunct="1"/>
            <a:r>
              <a:rPr lang="en-US" altLang="en-US" dirty="0" smtClean="0"/>
              <a:t>because of SS&gt;60 mV/</a:t>
            </a:r>
            <a:r>
              <a:rPr lang="en-US" altLang="en-US" dirty="0" err="1" smtClean="0"/>
              <a:t>dec</a:t>
            </a:r>
            <a:r>
              <a:rPr lang="en-US" altLang="en-US" dirty="0" smtClean="0"/>
              <a:t> limit.</a:t>
            </a:r>
            <a:endParaRPr lang="en-US" altLang="en-US" dirty="0"/>
          </a:p>
        </p:txBody>
      </p:sp>
      <p:sp>
        <p:nvSpPr>
          <p:cNvPr id="14381" name="TextBox 84"/>
          <p:cNvSpPr txBox="1">
            <a:spLocks noChangeArrowheads="1"/>
          </p:cNvSpPr>
          <p:nvPr/>
        </p:nvSpPr>
        <p:spPr bwMode="auto">
          <a:xfrm>
            <a:off x="1600200" y="3733800"/>
            <a:ext cx="172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SS≥60 mV/dec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219200" y="3276600"/>
            <a:ext cx="457200" cy="990600"/>
            <a:chOff x="1219200" y="3276600"/>
            <a:chExt cx="457200" cy="990600"/>
          </a:xfrm>
        </p:grpSpPr>
        <p:sp>
          <p:nvSpPr>
            <p:cNvPr id="31" name="Oval 30"/>
            <p:cNvSpPr/>
            <p:nvPr/>
          </p:nvSpPr>
          <p:spPr bwMode="auto">
            <a:xfrm>
              <a:off x="12954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4478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H="1">
              <a:off x="1219200" y="3276600"/>
              <a:ext cx="457200" cy="9906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3" name="TextBox 105"/>
          <p:cNvSpPr txBox="1">
            <a:spLocks noChangeArrowheads="1"/>
          </p:cNvSpPr>
          <p:nvPr/>
        </p:nvSpPr>
        <p:spPr bwMode="auto">
          <a:xfrm>
            <a:off x="3657600" y="4572000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V</a:t>
            </a:r>
            <a:r>
              <a:rPr lang="en-US" altLang="en-US" baseline="-25000"/>
              <a:t>g</a:t>
            </a:r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1219200" y="20574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 bwMode="auto">
          <a:xfrm>
            <a:off x="1066800" y="449580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 bwMode="auto">
          <a:xfrm>
            <a:off x="1219200" y="2362200"/>
            <a:ext cx="2143125" cy="1905000"/>
          </a:xfrm>
          <a:custGeom>
            <a:avLst/>
            <a:gdLst>
              <a:gd name="connsiteX0" fmla="*/ 0 w 2176818"/>
              <a:gd name="connsiteY0" fmla="*/ 2067635 h 2067635"/>
              <a:gd name="connsiteX1" fmla="*/ 928048 w 2176818"/>
              <a:gd name="connsiteY1" fmla="*/ 477671 h 2067635"/>
              <a:gd name="connsiteX2" fmla="*/ 2176818 w 2176818"/>
              <a:gd name="connsiteY2" fmla="*/ 0 h 20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6818" h="2067635">
                <a:moveTo>
                  <a:pt x="0" y="2067635"/>
                </a:moveTo>
                <a:cubicBezTo>
                  <a:pt x="282622" y="1444956"/>
                  <a:pt x="565245" y="822277"/>
                  <a:pt x="928048" y="477671"/>
                </a:cubicBezTo>
                <a:cubicBezTo>
                  <a:pt x="1290851" y="133065"/>
                  <a:pt x="1733834" y="66532"/>
                  <a:pt x="2176818" y="0"/>
                </a:cubicBezTo>
              </a:path>
            </a:pathLst>
          </a:custGeom>
          <a:ln w="15875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7" name="TextBox 123"/>
          <p:cNvSpPr txBox="1">
            <a:spLocks noChangeArrowheads="1"/>
          </p:cNvSpPr>
          <p:nvPr/>
        </p:nvSpPr>
        <p:spPr bwMode="auto">
          <a:xfrm>
            <a:off x="3048000" y="4572000"/>
            <a:ext cx="50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err="1"/>
              <a:t>V</a:t>
            </a:r>
            <a:r>
              <a:rPr lang="en-US" altLang="en-US" baseline="-25000" dirty="0" err="1"/>
              <a:t>dd</a:t>
            </a:r>
            <a:endParaRPr lang="en-US" altLang="en-US" baseline="-25000" dirty="0"/>
          </a:p>
        </p:txBody>
      </p:sp>
      <p:sp>
        <p:nvSpPr>
          <p:cNvPr id="1078" name="TextBox 87"/>
          <p:cNvSpPr txBox="1">
            <a:spLocks noChangeArrowheads="1"/>
          </p:cNvSpPr>
          <p:nvPr/>
        </p:nvSpPr>
        <p:spPr bwMode="auto">
          <a:xfrm>
            <a:off x="762000" y="1676400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log I</a:t>
            </a:r>
            <a:r>
              <a:rPr lang="en-US" altLang="en-US" baseline="-25000"/>
              <a:t>d</a:t>
            </a:r>
          </a:p>
        </p:txBody>
      </p:sp>
      <p:sp>
        <p:nvSpPr>
          <p:cNvPr id="1079" name="TextBox 127"/>
          <p:cNvSpPr txBox="1">
            <a:spLocks noChangeArrowheads="1"/>
          </p:cNvSpPr>
          <p:nvPr/>
        </p:nvSpPr>
        <p:spPr bwMode="auto">
          <a:xfrm>
            <a:off x="1066800" y="4572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276600" y="4343400"/>
            <a:ext cx="0" cy="152400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7" name="Text Placeholder 69"/>
          <p:cNvSpPr txBox="1">
            <a:spLocks/>
          </p:cNvSpPr>
          <p:nvPr/>
        </p:nvSpPr>
        <p:spPr bwMode="auto">
          <a:xfrm>
            <a:off x="304800" y="58674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dirty="0"/>
              <a:t>Hot injection limits the SS of conventional transistors.</a:t>
            </a:r>
            <a:endParaRPr lang="en-US" altLang="en-US" sz="2200" baseline="-25000" dirty="0"/>
          </a:p>
        </p:txBody>
      </p:sp>
      <p:grpSp>
        <p:nvGrpSpPr>
          <p:cNvPr id="1039" name="Group 54"/>
          <p:cNvGrpSpPr>
            <a:grpSpLocks/>
          </p:cNvGrpSpPr>
          <p:nvPr/>
        </p:nvGrpSpPr>
        <p:grpSpPr bwMode="auto">
          <a:xfrm>
            <a:off x="5029200" y="1371600"/>
            <a:ext cx="3124200" cy="1143000"/>
            <a:chOff x="5029200" y="1371600"/>
            <a:chExt cx="3124200" cy="1143000"/>
          </a:xfrm>
        </p:grpSpPr>
        <p:grpSp>
          <p:nvGrpSpPr>
            <p:cNvPr id="1059" name="Group 39"/>
            <p:cNvGrpSpPr>
              <a:grpSpLocks/>
            </p:cNvGrpSpPr>
            <p:nvPr/>
          </p:nvGrpSpPr>
          <p:grpSpPr bwMode="auto">
            <a:xfrm>
              <a:off x="5029200" y="1600200"/>
              <a:ext cx="3124200" cy="914400"/>
              <a:chOff x="5029200" y="1600200"/>
              <a:chExt cx="31242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029200" y="2057400"/>
                <a:ext cx="3124200" cy="4572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43600" y="2057400"/>
                <a:ext cx="1219200" cy="45720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p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715000" y="1752600"/>
                <a:ext cx="1676400" cy="1524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Metal</a:t>
                </a:r>
              </a:p>
            </p:txBody>
          </p:sp>
          <p:sp>
            <p:nvSpPr>
              <p:cNvPr id="1069" name="TextBox 35"/>
              <p:cNvSpPr txBox="1">
                <a:spLocks noChangeArrowheads="1"/>
              </p:cNvSpPr>
              <p:nvPr/>
            </p:nvSpPr>
            <p:spPr bwMode="auto">
              <a:xfrm>
                <a:off x="5334000" y="2133600"/>
                <a:ext cx="4476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n+</a:t>
                </a:r>
              </a:p>
            </p:txBody>
          </p:sp>
          <p:sp>
            <p:nvSpPr>
              <p:cNvPr id="1070" name="TextBox 36"/>
              <p:cNvSpPr txBox="1">
                <a:spLocks noChangeArrowheads="1"/>
              </p:cNvSpPr>
              <p:nvPr/>
            </p:nvSpPr>
            <p:spPr bwMode="auto">
              <a:xfrm>
                <a:off x="7467600" y="2133600"/>
                <a:ext cx="4476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n+</a:t>
                </a:r>
              </a:p>
            </p:txBody>
          </p:sp>
          <p:cxnSp>
            <p:nvCxnSpPr>
              <p:cNvPr id="39" name="Straight Connector 38"/>
              <p:cNvCxnSpPr>
                <a:stCxn id="35" idx="0"/>
              </p:cNvCxnSpPr>
              <p:nvPr/>
            </p:nvCxnSpPr>
            <p:spPr>
              <a:xfrm flipV="1">
                <a:off x="6553200" y="16002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5715000" y="1905000"/>
                <a:ext cx="1676400" cy="1524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Oxide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 bwMode="auto">
            <a:xfrm>
              <a:off x="50292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620000" y="1905000"/>
              <a:ext cx="5334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flipV="1">
              <a:off x="7924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3" name="TextBox 39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flipV="1">
              <a:off x="5257800" y="1752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5" name="TextBox 39"/>
            <p:cNvSpPr txBox="1">
              <a:spLocks noChangeArrowheads="1"/>
            </p:cNvSpPr>
            <p:nvPr/>
          </p:nvSpPr>
          <p:spPr bwMode="auto">
            <a:xfrm>
              <a:off x="5105400" y="137160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</a:t>
              </a:r>
            </a:p>
          </p:txBody>
        </p:sp>
      </p:grpSp>
      <p:sp>
        <p:nvSpPr>
          <p:cNvPr id="1040" name="TextBox 55"/>
          <p:cNvSpPr txBox="1">
            <a:spLocks noChangeArrowheads="1"/>
          </p:cNvSpPr>
          <p:nvPr/>
        </p:nvSpPr>
        <p:spPr bwMode="auto">
          <a:xfrm>
            <a:off x="6324600" y="12192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Vg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791200" y="2133600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086600" y="21336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Id</a:t>
            </a: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6324600" y="4495800"/>
            <a:ext cx="604838" cy="1055688"/>
            <a:chOff x="5638800" y="4876800"/>
            <a:chExt cx="604882" cy="1055132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5638800" y="5105280"/>
              <a:ext cx="0" cy="4569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638800" y="5562239"/>
              <a:ext cx="4572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7" name="TextBox 65"/>
            <p:cNvSpPr txBox="1">
              <a:spLocks noChangeArrowheads="1"/>
            </p:cNvSpPr>
            <p:nvPr/>
          </p:nvSpPr>
          <p:spPr bwMode="auto">
            <a:xfrm>
              <a:off x="5943600" y="55626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  <p:sp>
          <p:nvSpPr>
            <p:cNvPr id="1058" name="TextBox 66"/>
            <p:cNvSpPr txBox="1">
              <a:spLocks noChangeArrowheads="1"/>
            </p:cNvSpPr>
            <p:nvPr/>
          </p:nvSpPr>
          <p:spPr bwMode="auto">
            <a:xfrm>
              <a:off x="5638800" y="487680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495800" y="3429000"/>
            <a:ext cx="1219200" cy="1828800"/>
            <a:chOff x="4495800" y="3429000"/>
            <a:chExt cx="1219200" cy="1828800"/>
          </a:xfrm>
        </p:grpSpPr>
        <p:sp>
          <p:nvSpPr>
            <p:cNvPr id="83" name="Freeform 82"/>
            <p:cNvSpPr/>
            <p:nvPr/>
          </p:nvSpPr>
          <p:spPr bwMode="auto">
            <a:xfrm>
              <a:off x="5486400" y="4343400"/>
              <a:ext cx="87313" cy="593725"/>
            </a:xfrm>
            <a:custGeom>
              <a:avLst/>
              <a:gdLst>
                <a:gd name="connsiteX0" fmla="*/ 0 w 87574"/>
                <a:gd name="connsiteY0" fmla="*/ 0 h 593677"/>
                <a:gd name="connsiteX1" fmla="*/ 75063 w 87574"/>
                <a:gd name="connsiteY1" fmla="*/ 252483 h 593677"/>
                <a:gd name="connsiteX2" fmla="*/ 75063 w 87574"/>
                <a:gd name="connsiteY2" fmla="*/ 593677 h 59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74" h="593677">
                  <a:moveTo>
                    <a:pt x="0" y="0"/>
                  </a:moveTo>
                  <a:cubicBezTo>
                    <a:pt x="31276" y="76768"/>
                    <a:pt x="62553" y="153537"/>
                    <a:pt x="75063" y="252483"/>
                  </a:cubicBezTo>
                  <a:cubicBezTo>
                    <a:pt x="87574" y="351429"/>
                    <a:pt x="75063" y="593677"/>
                    <a:pt x="75063" y="593677"/>
                  </a:cubicBezTo>
                </a:path>
              </a:pathLst>
            </a:cu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47" name="Group 65"/>
            <p:cNvGrpSpPr>
              <a:grpSpLocks/>
            </p:cNvGrpSpPr>
            <p:nvPr/>
          </p:nvGrpSpPr>
          <p:grpSpPr bwMode="auto">
            <a:xfrm>
              <a:off x="4495800" y="3429000"/>
              <a:ext cx="1219200" cy="1828800"/>
              <a:chOff x="4495800" y="3429000"/>
              <a:chExt cx="1219200" cy="1828800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4953000" y="3429000"/>
                <a:ext cx="0" cy="18288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953000" y="3429000"/>
                <a:ext cx="7620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5029200" y="3429000"/>
                <a:ext cx="457200" cy="9144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1" name="Group 69"/>
              <p:cNvGrpSpPr>
                <a:grpSpLocks/>
              </p:cNvGrpSpPr>
              <p:nvPr/>
            </p:nvGrpSpPr>
            <p:grpSpPr bwMode="auto">
              <a:xfrm>
                <a:off x="4495800" y="4343400"/>
                <a:ext cx="1143000" cy="369888"/>
                <a:chOff x="4495800" y="4267200"/>
                <a:chExt cx="1143000" cy="369332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953000" y="4419371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4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4495800" y="4267200"/>
                  <a:ext cx="40267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Ef</a:t>
                  </a:r>
                </a:p>
              </p:txBody>
            </p:sp>
          </p:grpSp>
        </p:grpSp>
      </p:grpSp>
      <p:sp>
        <p:nvSpPr>
          <p:cNvPr id="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00938" y="6400800"/>
            <a:ext cx="533400" cy="341313"/>
          </a:xfrm>
        </p:spPr>
        <p:txBody>
          <a:bodyPr/>
          <a:lstStyle/>
          <a:p>
            <a:pPr>
              <a:defRPr/>
            </a:pPr>
            <a:fld id="{FB1696B3-2CE0-4BE9-BDCA-2FAF238C14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04800" y="1078471"/>
            <a:ext cx="4643259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Need completely different structure/material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22638" y="2318544"/>
            <a:ext cx="39687" cy="2177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915839" y="2438400"/>
            <a:ext cx="19843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1206230" y="2318543"/>
            <a:ext cx="1729452" cy="1942171"/>
          </a:xfrm>
          <a:custGeom>
            <a:avLst/>
            <a:gdLst>
              <a:gd name="connsiteX0" fmla="*/ 0 w 1712068"/>
              <a:gd name="connsiteY0" fmla="*/ 2062264 h 2062264"/>
              <a:gd name="connsiteX1" fmla="*/ 904672 w 1712068"/>
              <a:gd name="connsiteY1" fmla="*/ 447472 h 2062264"/>
              <a:gd name="connsiteX2" fmla="*/ 1712068 w 1712068"/>
              <a:gd name="connsiteY2" fmla="*/ 0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068" h="2062264">
                <a:moveTo>
                  <a:pt x="0" y="2062264"/>
                </a:moveTo>
                <a:cubicBezTo>
                  <a:pt x="309663" y="1426723"/>
                  <a:pt x="619327" y="791183"/>
                  <a:pt x="904672" y="447472"/>
                </a:cubicBezTo>
                <a:cubicBezTo>
                  <a:pt x="1190017" y="103761"/>
                  <a:pt x="1580744" y="74579"/>
                  <a:pt x="1712068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2922995" y="2280166"/>
            <a:ext cx="19843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32 0.00139 -0.02309 0.00555 -0.03541 0.00555 " pathEditMode="relative" ptsTypes="fA">
                                      <p:cBhvr>
                                        <p:cTn id="6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32 0.00139 -0.02309 0.00555 -0.03541 0.00555 " pathEditMode="relative" ptsTypes="f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4" grpId="0"/>
      <p:bldP spid="92" grpId="0" animBg="1"/>
      <p:bldP spid="93" grpId="0" animBg="1"/>
      <p:bldP spid="71" grpId="0"/>
      <p:bldP spid="1077" grpId="0"/>
      <p:bldP spid="14347" grpId="0"/>
      <p:bldP spid="1040" grpId="0"/>
      <p:bldP spid="59" grpId="0"/>
      <p:bldP spid="67" grpId="0" animBg="1"/>
      <p:bldP spid="66" grpId="0" animBg="1"/>
      <p:bldP spid="77" grpId="0" animBg="1"/>
    </p:bldLst>
  </p:timing>
</p:sld>
</file>

<file path=ppt/theme/theme1.xml><?xml version="1.0" encoding="utf-8"?>
<a:theme xmlns:a="http://schemas.openxmlformats.org/drawingml/2006/main" name="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  <a:effectLst>
          <a:outerShdw sx="1000" sy="1000" rotWithShape="0">
            <a:srgbClr val="000000"/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  <a:effectLst>
          <a:outerShdw blurRad="40000" dist="23000" dir="5400000" sx="1000" sy="1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70896</TotalTime>
  <Words>3799</Words>
  <Application>Microsoft Office PowerPoint</Application>
  <PresentationFormat>On-screen Show (4:3)</PresentationFormat>
  <Paragraphs>1143</Paragraphs>
  <Slides>87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nanoHUB-v2</vt:lpstr>
      <vt:lpstr>1_nanoHUB-v2</vt:lpstr>
      <vt:lpstr>Equation</vt:lpstr>
      <vt:lpstr>Theoretical and Experimental Study on Graphene Nanoribbon Tunneling Transistor</vt:lpstr>
      <vt:lpstr>Outline</vt:lpstr>
      <vt:lpstr>Transistor Scaling</vt:lpstr>
      <vt:lpstr>Future Projection for Transistor Scaling</vt:lpstr>
      <vt:lpstr>Transistor Performance Projection of ITRS</vt:lpstr>
      <vt:lpstr>Analytical Modeling vs. Quantum Transport</vt:lpstr>
      <vt:lpstr>Short Channel Effects/S-D tunneling</vt:lpstr>
      <vt:lpstr>Slow Supply Voltage Scaling</vt:lpstr>
      <vt:lpstr>Fundamental Limit of Conventional Transistor</vt:lpstr>
      <vt:lpstr>Tunneling Transistor for Low Power</vt:lpstr>
      <vt:lpstr>Choice of Material/Structure for Good TFET</vt:lpstr>
      <vt:lpstr>GNRTFET Experiment</vt:lpstr>
      <vt:lpstr>Challenge in Doping GNRs</vt:lpstr>
      <vt:lpstr>Challenge in Doping GNRs</vt:lpstr>
      <vt:lpstr>GNRTFET Structure with Electro-static doping</vt:lpstr>
      <vt:lpstr>ID-VBG Characteristics</vt:lpstr>
      <vt:lpstr>ID-VBG Characteristics</vt:lpstr>
      <vt:lpstr>Experiment vs. Drift-diffusion (NotreDame)</vt:lpstr>
      <vt:lpstr>ID-VD at VBG=0 V</vt:lpstr>
      <vt:lpstr>Experimental Id-Vd Characteristics with NDR</vt:lpstr>
      <vt:lpstr>Experimental Id-Vd Characteristics with NDR</vt:lpstr>
      <vt:lpstr>Experimental Id-Vd Characteristics with NDR</vt:lpstr>
      <vt:lpstr>Id-Vd Characteristics: NDR</vt:lpstr>
      <vt:lpstr>Quantum Transport Simulation vs Experiment</vt:lpstr>
      <vt:lpstr>Graphene Modeling (pz vs p/d tight binding)</vt:lpstr>
      <vt:lpstr>Scattering Theory</vt:lpstr>
      <vt:lpstr>Quantum Transport Simulation vs Experiment</vt:lpstr>
      <vt:lpstr>Quantum Transport Simulation vs Experiment</vt:lpstr>
      <vt:lpstr>Quantum Transport Simulation vs Experiment</vt:lpstr>
      <vt:lpstr>Quantum Transport Simulation vs Experiment</vt:lpstr>
      <vt:lpstr>Graphene Nanoribbon Tunneling Transistor</vt:lpstr>
      <vt:lpstr>Optimizing GNRTFETs</vt:lpstr>
      <vt:lpstr>GNRTFET Id-Vg (Ballistic)</vt:lpstr>
      <vt:lpstr>GNRTFET Id-Vg (Ballistic)</vt:lpstr>
      <vt:lpstr>Current Mechanism in GNRTFET with w&gt;3.4 nm</vt:lpstr>
      <vt:lpstr>GNRTFET Id-Vg (Ballistic)</vt:lpstr>
      <vt:lpstr>Current Mechanism in GNRTFET with w&lt;3.4 nm</vt:lpstr>
      <vt:lpstr>Id-Vg Characteristics Comparison</vt:lpstr>
      <vt:lpstr>Reducing OFF current with  Heteronegous/Assymmetric Structure</vt:lpstr>
      <vt:lpstr>Id-Vg Characteristics Comparison</vt:lpstr>
      <vt:lpstr>Id-Vg Characteristics Comparison</vt:lpstr>
      <vt:lpstr>Edge Roughness Effects on GNRTFET w=5.1 nm</vt:lpstr>
      <vt:lpstr>Edge Roughness Limited Mobility</vt:lpstr>
      <vt:lpstr>Edge Roughness Limited Mobility</vt:lpstr>
      <vt:lpstr>Width-dependent Mobility</vt:lpstr>
      <vt:lpstr>Edge Roughness Effects in GNRTFET w=3.4 nm</vt:lpstr>
      <vt:lpstr>Edge Roughness Effects on Current Spectrum</vt:lpstr>
      <vt:lpstr>Summary/Conclusion</vt:lpstr>
      <vt:lpstr>Acknowledgement</vt:lpstr>
      <vt:lpstr>Acknowledgement</vt:lpstr>
      <vt:lpstr>PowerPoint Presentation</vt:lpstr>
      <vt:lpstr>Quantum Confinement in Si Inversion Layer</vt:lpstr>
      <vt:lpstr>DD for bulk callibrated with MC</vt:lpstr>
      <vt:lpstr>How to determin vsat?</vt:lpstr>
      <vt:lpstr>Impacts of the ballistic mobility</vt:lpstr>
      <vt:lpstr>Intel 32 nm (Id-Vg)</vt:lpstr>
      <vt:lpstr>Nanowire Transistors</vt:lpstr>
      <vt:lpstr>Scaled Nanowire FETs</vt:lpstr>
      <vt:lpstr>MOSFET Electrostatics</vt:lpstr>
      <vt:lpstr>Short Channel Effects</vt:lpstr>
      <vt:lpstr>Short Channel Effects</vt:lpstr>
      <vt:lpstr>Nanowire Transistors</vt:lpstr>
      <vt:lpstr>Bandstructure Effects</vt:lpstr>
      <vt:lpstr>Mobility vs Experiment</vt:lpstr>
      <vt:lpstr>Fundamental Limit of Conventional Transistor</vt:lpstr>
      <vt:lpstr>SiNW vs. DG</vt:lpstr>
      <vt:lpstr>SiNW/GNR FET (quasi-1D)</vt:lpstr>
      <vt:lpstr>Scaling Transistors</vt:lpstr>
      <vt:lpstr>CPU clock scaling blocked</vt:lpstr>
      <vt:lpstr>MOSFET vs TFET: Injection Mechanism</vt:lpstr>
      <vt:lpstr>Eniac vs. Intel Core Duo</vt:lpstr>
      <vt:lpstr>Derivation of effective mobility</vt:lpstr>
      <vt:lpstr>Quantitative Analysis: Simulation</vt:lpstr>
      <vt:lpstr>Fundamental Problem with Bulk MOSFET</vt:lpstr>
      <vt:lpstr>Fundamental Problem with Bulk MOSFET</vt:lpstr>
      <vt:lpstr>SOI/FinFET (quasi-2D)</vt:lpstr>
      <vt:lpstr>How to calculate mobility or mean free path</vt:lpstr>
      <vt:lpstr>Difficult Supply Voltage Scaling</vt:lpstr>
      <vt:lpstr>Tunneling Current/Thermionic Current</vt:lpstr>
      <vt:lpstr>Fabrication of GNRs (ND)</vt:lpstr>
      <vt:lpstr>Id-Vg Characteristics</vt:lpstr>
      <vt:lpstr>Electrostatic dopiong</vt:lpstr>
      <vt:lpstr>Ballistic Simulation Result</vt:lpstr>
      <vt:lpstr>Graphene Nanoribbon for Tunneling Transistors</vt:lpstr>
      <vt:lpstr>Closer Look at ID-VD</vt:lpstr>
      <vt:lpstr>Bandstructure Effects</vt:lpstr>
      <vt:lpstr>Edge roughness effects on p/d vs pz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Mindy McCutchan</dc:creator>
  <cp:lastModifiedBy>Kim Sung Geun</cp:lastModifiedBy>
  <cp:revision>3558</cp:revision>
  <dcterms:created xsi:type="dcterms:W3CDTF">2008-09-01T01:37:35Z</dcterms:created>
  <dcterms:modified xsi:type="dcterms:W3CDTF">2013-11-24T21:39:47Z</dcterms:modified>
</cp:coreProperties>
</file>