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2" r:id="rId6"/>
  </p:sldMasterIdLst>
  <p:notesMasterIdLst>
    <p:notesMasterId r:id="rId33"/>
  </p:notesMasterIdLst>
  <p:handoutMasterIdLst>
    <p:handoutMasterId r:id="rId34"/>
  </p:handoutMasterIdLst>
  <p:sldIdLst>
    <p:sldId id="256" r:id="rId7"/>
    <p:sldId id="369" r:id="rId8"/>
    <p:sldId id="379" r:id="rId9"/>
    <p:sldId id="380" r:id="rId10"/>
    <p:sldId id="410" r:id="rId11"/>
    <p:sldId id="413" r:id="rId12"/>
    <p:sldId id="414" r:id="rId13"/>
    <p:sldId id="381" r:id="rId14"/>
    <p:sldId id="384" r:id="rId15"/>
    <p:sldId id="408" r:id="rId16"/>
    <p:sldId id="398" r:id="rId17"/>
    <p:sldId id="390" r:id="rId18"/>
    <p:sldId id="391" r:id="rId19"/>
    <p:sldId id="392" r:id="rId20"/>
    <p:sldId id="394" r:id="rId21"/>
    <p:sldId id="420" r:id="rId22"/>
    <p:sldId id="386" r:id="rId23"/>
    <p:sldId id="396" r:id="rId24"/>
    <p:sldId id="338" r:id="rId25"/>
    <p:sldId id="342" r:id="rId26"/>
    <p:sldId id="343" r:id="rId27"/>
    <p:sldId id="353" r:id="rId28"/>
    <p:sldId id="426" r:id="rId29"/>
    <p:sldId id="421" r:id="rId30"/>
    <p:sldId id="422" r:id="rId31"/>
    <p:sldId id="4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4F9"/>
    <a:srgbClr val="1E04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4659" autoAdjust="0"/>
  </p:normalViewPr>
  <p:slideViewPr>
    <p:cSldViewPr>
      <p:cViewPr>
        <p:scale>
          <a:sx n="100" d="100"/>
          <a:sy n="10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C51E0-FEA6-41E5-90BF-831F76BCC57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883C-3CA1-4713-871F-D3129748D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F3A8-BD1F-4847-B204-728C1911208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4293-8C74-4F12-827C-59EDA72F4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96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B2B11-A9FF-4E9B-8374-9AED00C0B6E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Self-consistent</a:t>
            </a:r>
            <a:r>
              <a:rPr lang="en-US" baseline="0" dirty="0" smtClean="0"/>
              <a:t>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Si: weak</a:t>
            </a:r>
            <a:r>
              <a:rPr lang="en-US" baseline="0" dirty="0" smtClean="0"/>
              <a:t> spin-orbit coupling, week electron-phonon coupling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Degeneracy: 1) Intuitive answer: one state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six state 2)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 coupling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model  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48015-E319-6A46-B490-9F0E73074EB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97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r>
              <a:rPr lang="en-US"/>
              <a:t>5 Atomic layer (approx 8A) thick silicon (001) thin film.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682B7-4778-6041-9814-2F1A1DA6363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r>
              <a:rPr lang="en-US"/>
              <a:t>5 Atomic layer (approx 8A) thick silicon (001) thin film.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(clear</a:t>
            </a:r>
            <a:r>
              <a:rPr lang="en-US" baseline="0" dirty="0" smtClean="0"/>
              <a:t> statement</a:t>
            </a:r>
            <a:r>
              <a:rPr lang="en-US" dirty="0" smtClean="0"/>
              <a:t>) Low T 1.5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4293-8C74-4F12-827C-59EDA72F48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96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B2B11-A9FF-4E9B-8374-9AED00C0B6E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/>
            <a:endParaRPr lang="en-US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/>
              <a:t>Purdue, Norfolk State, Northwestern, UC Berkeley, Univ. of Illinois, UTEP</a:t>
            </a:r>
            <a:endParaRPr lang="en-US" i="1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199F-AA78-4CCA-86B1-DE613BB8A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3199F-AA78-4CCA-86B1-DE613BB8A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3199F-AA78-4CCA-86B1-DE613BB8A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/>
            <a:endParaRPr lang="en-US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/>
              <a:t>Purdue, Norfolk State, Northwestern, MIT, Molecular Foundry, UC Berkeley, Univ. of Illinois, UTEP</a:t>
            </a:r>
            <a:endParaRPr lang="en-US" i="1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0"/>
          </p:nvPr>
        </p:nvSpPr>
        <p:spPr>
          <a:xfrm>
            <a:off x="4724400" y="914400"/>
            <a:ext cx="41910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Chart Placeholder 3"/>
          <p:cNvSpPr>
            <a:spLocks noGrp="1"/>
          </p:cNvSpPr>
          <p:nvPr>
            <p:ph type="chart" sz="half" idx="10"/>
          </p:nvPr>
        </p:nvSpPr>
        <p:spPr>
          <a:xfrm>
            <a:off x="4648200" y="3733800"/>
            <a:ext cx="4191000" cy="2667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3199F-AA78-4CCA-86B1-DE613BB8A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D0F36-EDB3-4F04-ACE6-09F74F195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3747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78BCDA"/>
                </a:solidFill>
                <a:latin typeface="Trebuchet MS" charset="0"/>
              </a:rPr>
              <a:t>Network for Computational Nanotechnology (NCN)</a:t>
            </a:r>
          </a:p>
          <a:p>
            <a:pPr algn="ctr"/>
            <a:endParaRPr lang="en-US" sz="2800" b="1" i="1">
              <a:solidFill>
                <a:srgbClr val="78BCDA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000000"/>
                </a:solidFill>
              </a:rPr>
              <a:t>Purdue, Norfolk State, Northwestern, MIT, Molecular Foundry, UC Berkeley, Univ. of Illinois, UTEP</a:t>
            </a: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C09FA-4252-49B0-9AC8-5E566DD6D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776E9-B8AF-472A-BCC9-3FC5CA4E8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2F3A9-210A-414F-B6AF-89FB20ACF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D0F36-EDB3-4F04-ACE6-09F74F195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/>
            <a:endParaRPr lang="en-US" sz="2800" b="1" i="1">
              <a:solidFill>
                <a:schemeClr val="folHlink"/>
              </a:solidFill>
              <a:latin typeface="Trebuchet MS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/>
              <a:t>Purdue, Norfolk State, Northwestern, UC Berkeley, Univ. of Illinois, UTEP</a:t>
            </a:r>
            <a:endParaRPr lang="en-US" i="1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D0F36-EDB3-4F04-ACE6-09F74F195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D0F36-EDB3-4F04-ACE6-09F74F195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theme" Target="../theme/theme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5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ackground-titl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fld id="{B1CD0F36-EDB3-4F04-ACE6-09F74F1951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647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  <a:cs typeface="ＭＳ Ｐゴシック" charset="-128"/>
              </a:rPr>
              <a:t>Zhengping</a:t>
            </a:r>
            <a:r>
              <a:rPr lang="en-US" sz="1200" baseline="0" dirty="0" smtClean="0">
                <a:latin typeface="Trebuchet MS" charset="0"/>
                <a:cs typeface="ＭＳ Ｐゴシック" charset="-128"/>
              </a:rPr>
              <a:t> Jiang</a:t>
            </a:r>
            <a:r>
              <a:rPr lang="en-US" sz="1200" dirty="0" smtClean="0">
                <a:latin typeface="Trebuchet MS" charset="0"/>
                <a:cs typeface="ＭＳ Ｐゴシック" charset="-128"/>
              </a:rPr>
              <a:t>           </a:t>
            </a:r>
            <a:endParaRPr lang="en-US" sz="1200" dirty="0">
              <a:latin typeface="Trebuchet MS" charset="0"/>
              <a:cs typeface="ＭＳ Ｐゴシック" charset="-128"/>
            </a:endParaRPr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background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ncnnew_nanohu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 descr="ncnnew_nanohub_whit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background-tw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6" name="Picture 13" descr="nsf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1431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  <a:cs typeface="ＭＳ Ｐゴシック" charset="-128"/>
              </a:rPr>
              <a:t>Zhengping Jiang</a:t>
            </a:r>
            <a:endParaRPr lang="en-US" sz="1200" dirty="0">
              <a:latin typeface="Trebuchet MS" charset="0"/>
              <a:cs typeface="ＭＳ Ｐゴシック" charset="-128"/>
            </a:endParaRPr>
          </a:p>
        </p:txBody>
      </p:sp>
      <p:pic>
        <p:nvPicPr>
          <p:cNvPr id="5128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ncnnew_nanohu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 descr="ncnnew_nanohub_whi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ackground-titl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fld id="{B1CD0F36-EDB3-4F04-ACE6-09F74F195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647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  <a:cs typeface="ＭＳ Ｐゴシック" charset="-128"/>
              </a:rPr>
              <a:t>Zhengping</a:t>
            </a:r>
            <a:r>
              <a:rPr lang="en-US" sz="1200" baseline="0" dirty="0" smtClean="0">
                <a:latin typeface="Trebuchet MS" charset="0"/>
                <a:cs typeface="ＭＳ Ｐゴシック" charset="-128"/>
              </a:rPr>
              <a:t> Jiang</a:t>
            </a:r>
            <a:r>
              <a:rPr lang="en-US" sz="1200" dirty="0" smtClean="0">
                <a:latin typeface="Trebuchet MS" charset="0"/>
                <a:cs typeface="ＭＳ Ｐゴシック" charset="-128"/>
              </a:rPr>
              <a:t>           </a:t>
            </a:r>
            <a:endParaRPr lang="en-US" sz="1200" dirty="0">
              <a:latin typeface="Trebuchet MS" charset="0"/>
              <a:cs typeface="ＭＳ Ｐゴシック" charset="-128"/>
            </a:endParaRPr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background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ncnnew_nanohu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 descr="ncnnew_nanohub_whi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background-tw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6" name="Picture 13" descr="nsf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1431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  <a:cs typeface="ＭＳ Ｐゴシック" charset="-128"/>
              </a:rPr>
              <a:t>Zhengping Jiang</a:t>
            </a:r>
            <a:endParaRPr lang="en-US" sz="1200" dirty="0">
              <a:latin typeface="Trebuchet MS" charset="0"/>
              <a:cs typeface="ＭＳ Ｐゴシック" charset="-128"/>
            </a:endParaRPr>
          </a:p>
        </p:txBody>
      </p:sp>
      <p:pic>
        <p:nvPicPr>
          <p:cNvPr id="5128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ncnnew_nanohu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 descr="ncnnew_nanohub_whi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476A-C71C-460A-8B7D-BF9F57560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754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</a:rPr>
              <a:t>Zhengping Jiang</a:t>
            </a:r>
            <a:endParaRPr lang="en-US" sz="1200" dirty="0">
              <a:latin typeface="Trebuchet MS" charset="0"/>
            </a:endParaRPr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199F-AA78-4CCA-86B1-DE613BB8A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7" r:id="rId6"/>
    <p:sldLayoutId id="2147483688" r:id="rId7"/>
    <p:sldLayoutId id="2147483689" r:id="rId8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ackground-titl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Trebuchet MS" charset="0"/>
              </a:defRPr>
            </a:lvl1pPr>
          </a:lstStyle>
          <a:p>
            <a:fld id="{02262C6C-3DB6-4055-BC2B-3830B270622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4" name="Picture 13" descr="nsf4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6477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latin typeface="Trebuchet MS" charset="0"/>
              </a:rPr>
              <a:t>Gerhard Klimeck    &lt;= place your logo and name here by “View-&gt;Master-&gt;Slide Master”           </a:t>
            </a:r>
          </a:p>
        </p:txBody>
      </p:sp>
      <p:pic>
        <p:nvPicPr>
          <p:cNvPr id="2056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background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ncnnew_nanohu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ncnnew_nanohub_whit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Office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63775"/>
            <a:ext cx="8458200" cy="1470025"/>
          </a:xfrm>
        </p:spPr>
        <p:txBody>
          <a:bodyPr/>
          <a:lstStyle/>
          <a:p>
            <a:r>
              <a:rPr lang="en-US" sz="3200" dirty="0" smtClean="0"/>
              <a:t>Atomistic Modeling of Nanostructures</a:t>
            </a:r>
            <a:br>
              <a:rPr lang="en-US" sz="3200" dirty="0" smtClean="0"/>
            </a:br>
            <a:r>
              <a:rPr lang="en-US" sz="2400" dirty="0" smtClean="0"/>
              <a:t>-Effects of disorder on valley splitting-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267200"/>
            <a:ext cx="5410200" cy="1676400"/>
          </a:xfrm>
        </p:spPr>
        <p:txBody>
          <a:bodyPr/>
          <a:lstStyle/>
          <a:p>
            <a:r>
              <a:rPr lang="en-US" sz="1800" dirty="0" smtClean="0"/>
              <a:t>Zhengping Jiang</a:t>
            </a:r>
          </a:p>
          <a:p>
            <a:r>
              <a:rPr lang="en-US" sz="1800" dirty="0" smtClean="0"/>
              <a:t>Committee: Prof. Gerhard Klimeck (Chair)</a:t>
            </a:r>
          </a:p>
          <a:p>
            <a:r>
              <a:rPr lang="en-US" sz="1800" dirty="0" smtClean="0"/>
              <a:t>Prof. </a:t>
            </a:r>
            <a:r>
              <a:rPr lang="en-US" sz="1800" dirty="0" err="1" smtClean="0"/>
              <a:t>Supriyo</a:t>
            </a:r>
            <a:r>
              <a:rPr lang="en-US" sz="1800" dirty="0" smtClean="0"/>
              <a:t> Datta, Prof. Alejandro Strachan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362200" y="152400"/>
            <a:ext cx="6516688" cy="520700"/>
          </a:xfrm>
        </p:spPr>
        <p:txBody>
          <a:bodyPr/>
          <a:lstStyle/>
          <a:p>
            <a:r>
              <a:rPr lang="en-US" dirty="0" smtClean="0"/>
              <a:t>Realization of a Si based QC architecture</a:t>
            </a:r>
          </a:p>
        </p:txBody>
      </p:sp>
      <p:pic>
        <p:nvPicPr>
          <p:cNvPr id="13323" name="Picture 3" descr="250px-DoubleQuantumD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04950"/>
            <a:ext cx="2724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475" y="1047750"/>
            <a:ext cx="222408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7"/>
          <p:cNvSpPr>
            <a:spLocks noChangeArrowheads="1"/>
          </p:cNvSpPr>
          <p:nvPr/>
        </p:nvSpPr>
        <p:spPr bwMode="auto">
          <a:xfrm rot="-1060450">
            <a:off x="5240338" y="1841500"/>
            <a:ext cx="304800" cy="22225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34125" y="1206500"/>
            <a:ext cx="2428875" cy="1200150"/>
            <a:chOff x="3020" y="1327"/>
            <a:chExt cx="1780" cy="981"/>
          </a:xfrm>
        </p:grpSpPr>
        <p:pic>
          <p:nvPicPr>
            <p:cNvPr id="2052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1356"/>
              <a:ext cx="1488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Rectangle 10"/>
            <p:cNvSpPr>
              <a:spLocks noChangeArrowheads="1"/>
            </p:cNvSpPr>
            <p:nvPr/>
          </p:nvSpPr>
          <p:spPr bwMode="auto">
            <a:xfrm>
              <a:off x="3020" y="1336"/>
              <a:ext cx="262" cy="9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4" name="Rectangle 11"/>
            <p:cNvSpPr>
              <a:spLocks noChangeArrowheads="1"/>
            </p:cNvSpPr>
            <p:nvPr/>
          </p:nvSpPr>
          <p:spPr bwMode="auto">
            <a:xfrm>
              <a:off x="3020" y="1775"/>
              <a:ext cx="262" cy="5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Text Box 12"/>
            <p:cNvSpPr txBox="1">
              <a:spLocks noChangeArrowheads="1"/>
            </p:cNvSpPr>
            <p:nvPr/>
          </p:nvSpPr>
          <p:spPr bwMode="auto">
            <a:xfrm rot="-5400000">
              <a:off x="3059" y="1901"/>
              <a:ext cx="26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Si</a:t>
              </a:r>
            </a:p>
          </p:txBody>
        </p:sp>
        <p:sp>
          <p:nvSpPr>
            <p:cNvPr id="20526" name="Text Box 13"/>
            <p:cNvSpPr txBox="1">
              <a:spLocks noChangeArrowheads="1"/>
            </p:cNvSpPr>
            <p:nvPr/>
          </p:nvSpPr>
          <p:spPr bwMode="auto">
            <a:xfrm rot="-5400000">
              <a:off x="2949" y="1440"/>
              <a:ext cx="42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SiGe</a:t>
              </a:r>
            </a:p>
          </p:txBody>
        </p:sp>
      </p:grp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5622925" y="2025650"/>
            <a:ext cx="635000" cy="317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Line 20"/>
          <p:cNvSpPr>
            <a:spLocks noChangeShapeType="1"/>
          </p:cNvSpPr>
          <p:nvPr/>
        </p:nvSpPr>
        <p:spPr bwMode="auto">
          <a:xfrm flipV="1">
            <a:off x="5559425" y="1200150"/>
            <a:ext cx="6985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2" name="Rectangle 21"/>
          <p:cNvSpPr>
            <a:spLocks noChangeArrowheads="1"/>
          </p:cNvSpPr>
          <p:nvPr/>
        </p:nvSpPr>
        <p:spPr bwMode="auto">
          <a:xfrm rot="-4452731">
            <a:off x="2514600" y="2152650"/>
            <a:ext cx="3048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Rectangle 37"/>
          <p:cNvSpPr>
            <a:spLocks noChangeArrowheads="1"/>
          </p:cNvSpPr>
          <p:nvPr/>
        </p:nvSpPr>
        <p:spPr bwMode="auto">
          <a:xfrm>
            <a:off x="6981825" y="8953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r>
              <a:rPr lang="en-US" sz="1600" dirty="0">
                <a:solidFill>
                  <a:srgbClr val="000000"/>
                </a:solidFill>
              </a:rPr>
              <a:t>Alloy disorder</a:t>
            </a:r>
          </a:p>
        </p:txBody>
      </p:sp>
      <p:sp>
        <p:nvSpPr>
          <p:cNvPr id="13334" name="AutoShape 65"/>
          <p:cNvSpPr>
            <a:spLocks noChangeArrowheads="1"/>
          </p:cNvSpPr>
          <p:nvPr/>
        </p:nvSpPr>
        <p:spPr bwMode="auto">
          <a:xfrm>
            <a:off x="2743200" y="1428750"/>
            <a:ext cx="9144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TextBox 33"/>
          <p:cNvSpPr txBox="1">
            <a:spLocks noChangeArrowheads="1"/>
          </p:cNvSpPr>
          <p:nvPr/>
        </p:nvSpPr>
        <p:spPr bwMode="auto">
          <a:xfrm>
            <a:off x="152400" y="1058863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Quantum Computing devices </a:t>
            </a:r>
          </a:p>
        </p:txBody>
      </p:sp>
      <p:sp>
        <p:nvSpPr>
          <p:cNvPr id="20510" name="Rectangle 37"/>
          <p:cNvSpPr>
            <a:spLocks noChangeArrowheads="1"/>
          </p:cNvSpPr>
          <p:nvPr/>
        </p:nvSpPr>
        <p:spPr bwMode="auto">
          <a:xfrm>
            <a:off x="3200400" y="3425825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Friesen et al., PRB, </a:t>
            </a:r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0876" y="43821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52400" y="3962400"/>
            <a:ext cx="48006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Quantities show potential effects:</a:t>
            </a:r>
          </a:p>
          <a:p>
            <a:pPr marL="454025" lvl="1" indent="-16986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en-US" sz="1600" kern="0" dirty="0" smtClean="0">
                <a:solidFill>
                  <a:srgbClr val="000000"/>
                </a:solidFill>
                <a:ea typeface="ＭＳ Ｐゴシック" charset="-128"/>
              </a:rPr>
              <a:t>Electric field: top and back gate</a:t>
            </a:r>
          </a:p>
          <a:p>
            <a:pPr marL="454025" lvl="1" indent="-16986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en-US" sz="1600" kern="0" dirty="0" smtClean="0">
                <a:solidFill>
                  <a:srgbClr val="000000"/>
                </a:solidFill>
                <a:ea typeface="ＭＳ Ｐゴシック" charset="-128"/>
              </a:rPr>
              <a:t>Strain: </a:t>
            </a:r>
            <a:r>
              <a:rPr lang="en-US" sz="1600" kern="0" dirty="0" err="1" smtClean="0">
                <a:solidFill>
                  <a:srgbClr val="000000"/>
                </a:solidFill>
                <a:ea typeface="ＭＳ Ｐゴシック" charset="-128"/>
              </a:rPr>
              <a:t>SiGe</a:t>
            </a:r>
            <a:r>
              <a:rPr lang="en-US" sz="1600" kern="0" dirty="0" smtClean="0">
                <a:solidFill>
                  <a:srgbClr val="000000"/>
                </a:solidFill>
                <a:ea typeface="ＭＳ Ｐゴシック" charset="-128"/>
              </a:rPr>
              <a:t> lattice mismatch</a:t>
            </a:r>
          </a:p>
          <a:p>
            <a:pPr marL="454025" lvl="1" indent="-16986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en-US" sz="1600" kern="0" dirty="0" smtClean="0">
                <a:solidFill>
                  <a:srgbClr val="000000"/>
                </a:solidFill>
                <a:ea typeface="ＭＳ Ｐゴシック" charset="-128"/>
              </a:rPr>
              <a:t>Well width</a:t>
            </a:r>
          </a:p>
          <a:p>
            <a:pPr marL="454025" lvl="1" indent="-16986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</a:pPr>
            <a:r>
              <a:rPr lang="en-US" sz="1600" kern="0" dirty="0" smtClean="0">
                <a:solidFill>
                  <a:srgbClr val="000000"/>
                </a:solidFill>
                <a:ea typeface="ＭＳ Ｐゴシック" charset="-128"/>
              </a:rPr>
              <a:t>Barrier disorder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6000" y="3962400"/>
            <a:ext cx="2819400" cy="1981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Understand effects of these quantities and find a effective simulation model.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7724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64740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Kharche</a:t>
            </a:r>
            <a:r>
              <a:rPr lang="en-US" sz="1400" dirty="0" smtClean="0"/>
              <a:t> et al., APL., 2007</a:t>
            </a:r>
            <a:endParaRPr lang="en-US" sz="1400" dirty="0"/>
          </a:p>
        </p:txBody>
      </p:sp>
      <p:sp>
        <p:nvSpPr>
          <p:cNvPr id="34" name="Right Arrow 33"/>
          <p:cNvSpPr/>
          <p:nvPr/>
        </p:nvSpPr>
        <p:spPr>
          <a:xfrm>
            <a:off x="5181600" y="4572000"/>
            <a:ext cx="7620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Valley splitting in (100) SiGe/Si/SiGe</a:t>
            </a:r>
          </a:p>
          <a:p>
            <a:r>
              <a:rPr lang="en-US" dirty="0" smtClean="0"/>
              <a:t>Approaches</a:t>
            </a:r>
          </a:p>
          <a:p>
            <a:r>
              <a:rPr lang="en-US" dirty="0" smtClean="0"/>
              <a:t>Electric field and well width dependence</a:t>
            </a:r>
          </a:p>
          <a:p>
            <a:pPr lvl="1"/>
            <a:r>
              <a:rPr lang="en-US" dirty="0" smtClean="0"/>
              <a:t>QW with no disorder barrier</a:t>
            </a:r>
          </a:p>
          <a:p>
            <a:pPr lvl="1"/>
            <a:r>
              <a:rPr lang="en-US" dirty="0" smtClean="0"/>
              <a:t>QW with SiGe barrier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Dependence of VS on barrier disorder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Disorder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Ordered barrier and random alloy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barrer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Ordered barrier and partially ordered barrier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splitting in (100) SiGe/Si/SiGe QW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dirty="0" smtClean="0"/>
              <a:t>Modeling real strain in Si QW.</a:t>
            </a:r>
          </a:p>
          <a:p>
            <a:r>
              <a:rPr lang="en-US" sz="1600" dirty="0" smtClean="0"/>
              <a:t>Modeling valley splitting in quantum well structure with SiGe barrier.</a:t>
            </a:r>
          </a:p>
          <a:p>
            <a:pPr>
              <a:buNone/>
            </a:pPr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Bandstructure: Nearest neighbor sp3d5s* tight - binding model</a:t>
            </a:r>
          </a:p>
          <a:p>
            <a:pPr marL="169863" lvl="1">
              <a:buFontTx/>
              <a:buChar char="•"/>
            </a:pPr>
            <a:endParaRPr lang="en-US" dirty="0" smtClean="0"/>
          </a:p>
          <a:p>
            <a:pPr marL="169863" lvl="1">
              <a:buNone/>
            </a:pPr>
            <a:r>
              <a:rPr lang="en-US" sz="1800" dirty="0" smtClean="0"/>
              <a:t>Results: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Experimental observed tri-mode bond length distribution.</a:t>
            </a:r>
          </a:p>
          <a:p>
            <a:pPr marL="169863" lvl="1">
              <a:buFontTx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282625" name="Picture 1" descr="D:\Thesis\Thesis figure\chapter5\figure_chapter5\figure_chapter5\done\bonddist.png"/>
          <p:cNvPicPr>
            <a:picLocks noChangeAspect="1" noChangeArrowheads="1"/>
          </p:cNvPicPr>
          <p:nvPr/>
        </p:nvPicPr>
        <p:blipFill>
          <a:blip r:embed="rId3" cstate="print"/>
          <a:srcRect l="49067" t="15427" r="9333" b="11846"/>
          <a:stretch>
            <a:fillRect/>
          </a:stretch>
        </p:blipFill>
        <p:spPr bwMode="auto">
          <a:xfrm>
            <a:off x="5029200" y="3827584"/>
            <a:ext cx="3401291" cy="28780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6095999" y="1524000"/>
            <a:ext cx="1594493" cy="1066801"/>
            <a:chOff x="6095999" y="1524000"/>
            <a:chExt cx="1594493" cy="1066801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8764" t="-492" r="28696" b="54452"/>
            <a:stretch>
              <a:fillRect/>
            </a:stretch>
          </p:blipFill>
          <p:spPr bwMode="auto">
            <a:xfrm rot="5400000">
              <a:off x="5829299" y="1790700"/>
              <a:ext cx="1066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5012" r="32448" b="54452"/>
            <a:stretch>
              <a:fillRect/>
            </a:stretch>
          </p:blipFill>
          <p:spPr bwMode="auto">
            <a:xfrm rot="5400000">
              <a:off x="6893246" y="1793554"/>
              <a:ext cx="1066800" cy="52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r="48507" b="54452"/>
            <a:stretch>
              <a:fillRect/>
            </a:stretch>
          </p:blipFill>
          <p:spPr bwMode="auto">
            <a:xfrm rot="5400000">
              <a:off x="6370477" y="1782923"/>
              <a:ext cx="1045539" cy="52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6629400" y="1524000"/>
            <a:ext cx="533400" cy="1066800"/>
            <a:chOff x="8305800" y="1600200"/>
            <a:chExt cx="533400" cy="1066800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53960" r="47459"/>
            <a:stretch>
              <a:fillRect/>
            </a:stretch>
          </p:blipFill>
          <p:spPr bwMode="auto">
            <a:xfrm rot="5400000">
              <a:off x="8039100" y="1866900"/>
              <a:ext cx="1066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8305800" y="1600200"/>
              <a:ext cx="533400" cy="1066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91400" y="1524000"/>
            <a:ext cx="1594493" cy="1066801"/>
            <a:chOff x="6095999" y="1524000"/>
            <a:chExt cx="1594493" cy="1066801"/>
          </a:xfrm>
        </p:grpSpPr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8764" t="-492" r="28696" b="54452"/>
            <a:stretch>
              <a:fillRect/>
            </a:stretch>
          </p:blipFill>
          <p:spPr bwMode="auto">
            <a:xfrm rot="5400000">
              <a:off x="5829299" y="1790700"/>
              <a:ext cx="1066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5012" r="32448" b="54452"/>
            <a:stretch>
              <a:fillRect/>
            </a:stretch>
          </p:blipFill>
          <p:spPr bwMode="auto">
            <a:xfrm rot="5400000">
              <a:off x="6893246" y="1793554"/>
              <a:ext cx="1066800" cy="52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r="48507" b="54452"/>
            <a:stretch>
              <a:fillRect/>
            </a:stretch>
          </p:blipFill>
          <p:spPr bwMode="auto">
            <a:xfrm rot="5400000">
              <a:off x="6370477" y="1782923"/>
              <a:ext cx="1045539" cy="52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4800600" y="1524000"/>
            <a:ext cx="1594493" cy="1066801"/>
            <a:chOff x="6095999" y="1524000"/>
            <a:chExt cx="1594493" cy="1066801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8764" t="-492" r="28696" b="54452"/>
            <a:stretch>
              <a:fillRect/>
            </a:stretch>
          </p:blipFill>
          <p:spPr bwMode="auto">
            <a:xfrm rot="5400000">
              <a:off x="5829299" y="1790700"/>
              <a:ext cx="1066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5012" r="32448" b="54452"/>
            <a:stretch>
              <a:fillRect/>
            </a:stretch>
          </p:blipFill>
          <p:spPr bwMode="auto">
            <a:xfrm rot="5400000">
              <a:off x="6893246" y="1793554"/>
              <a:ext cx="1066800" cy="52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r="48507" b="54452"/>
            <a:stretch>
              <a:fillRect/>
            </a:stretch>
          </p:blipFill>
          <p:spPr bwMode="auto">
            <a:xfrm rot="5400000">
              <a:off x="6370477" y="1782923"/>
              <a:ext cx="1045539" cy="52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Rectangle 39"/>
          <p:cNvSpPr/>
          <p:nvPr/>
        </p:nvSpPr>
        <p:spPr>
          <a:xfrm>
            <a:off x="4876800" y="2743201"/>
            <a:ext cx="40386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SiGe volume in strain calculation to mimic relaxed SiGe substrate and strained Si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638800" y="990600"/>
            <a:ext cx="2133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Lattice mismatch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76400" y="5562600"/>
            <a:ext cx="3429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Bond length changes with Ge composition but tends to preserve their bulk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splitting in (100) </a:t>
            </a:r>
            <a:r>
              <a:rPr lang="en-US" dirty="0" err="1" smtClean="0"/>
              <a:t>SiGe/Si/SiGe</a:t>
            </a:r>
            <a:r>
              <a:rPr lang="en-US" dirty="0" smtClean="0"/>
              <a:t> QW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u="sng" dirty="0" smtClean="0"/>
              <a:t>Valley splitting dependence on well width with </a:t>
            </a:r>
            <a:r>
              <a:rPr lang="en-US" sz="1600" u="sng" dirty="0" smtClean="0">
                <a:solidFill>
                  <a:srgbClr val="FF0000"/>
                </a:solidFill>
              </a:rPr>
              <a:t>smooth</a:t>
            </a:r>
            <a:r>
              <a:rPr lang="en-US" sz="1600" u="sng" dirty="0" smtClean="0"/>
              <a:t> barrier.(no SiGe)</a:t>
            </a:r>
          </a:p>
          <a:p>
            <a:r>
              <a:rPr lang="en-US" sz="1600" u="sng" dirty="0" smtClean="0"/>
              <a:t>Valley splitting dependence on electric field.</a:t>
            </a:r>
          </a:p>
          <a:p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Bandstructure: Nearest neighbor sp3d5s* tight - binding model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Smooth barrier simulated by carbon TB parameters.</a:t>
            </a:r>
          </a:p>
          <a:p>
            <a:pPr marL="169863" lvl="1">
              <a:buFontTx/>
              <a:buChar char="•"/>
            </a:pPr>
            <a:endParaRPr lang="en-US" dirty="0" smtClean="0"/>
          </a:p>
          <a:p>
            <a:pPr marL="169863" lvl="1">
              <a:buNone/>
            </a:pPr>
            <a:r>
              <a:rPr lang="en-US" sz="1800" dirty="0" smtClean="0"/>
              <a:t>Results:</a:t>
            </a:r>
          </a:p>
          <a:p>
            <a:pPr marL="169863" lvl="1">
              <a:buFontTx/>
              <a:buChar char="•"/>
            </a:pPr>
            <a:r>
              <a:rPr lang="en-US" u="sng" dirty="0" smtClean="0"/>
              <a:t>Strong oscillation with well width in flat QW.</a:t>
            </a:r>
          </a:p>
          <a:p>
            <a:pPr marL="169863" lvl="1">
              <a:buFontTx/>
              <a:buChar char="•"/>
            </a:pPr>
            <a:r>
              <a:rPr lang="en-US" u="sng" dirty="0" smtClean="0"/>
              <a:t>Suppression of oscillation in electric field.</a:t>
            </a:r>
          </a:p>
          <a:p>
            <a:pPr marL="169863" lvl="1">
              <a:buFontTx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800600" y="1112282"/>
            <a:ext cx="4225239" cy="3026938"/>
            <a:chOff x="4800600" y="1112282"/>
            <a:chExt cx="4225239" cy="3026938"/>
          </a:xfrm>
        </p:grpSpPr>
        <p:sp>
          <p:nvSpPr>
            <p:cNvPr id="10" name="Rectangle 49"/>
            <p:cNvSpPr>
              <a:spLocks noChangeArrowheads="1"/>
            </p:cNvSpPr>
            <p:nvPr/>
          </p:nvSpPr>
          <p:spPr bwMode="auto">
            <a:xfrm>
              <a:off x="6477000" y="3874532"/>
              <a:ext cx="254883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lvl="1">
                <a:lnSpc>
                  <a:spcPct val="80000"/>
                </a:lnSpc>
                <a:buFont typeface="Arial" pitchFamily="-96" charset="0"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Boykin et al., APL. </a:t>
              </a:r>
              <a:r>
                <a:rPr lang="en-US" sz="1400" dirty="0" smtClean="0">
                  <a:solidFill>
                    <a:srgbClr val="000000"/>
                  </a:solidFill>
                </a:rPr>
                <a:t>2004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800600" y="1112282"/>
              <a:ext cx="3276600" cy="2838450"/>
              <a:chOff x="4800600" y="1112282"/>
              <a:chExt cx="3276600" cy="2838450"/>
            </a:xfrm>
          </p:grpSpPr>
          <p:graphicFrame>
            <p:nvGraphicFramePr>
              <p:cNvPr id="22530" name="Object 2"/>
              <p:cNvGraphicFramePr>
                <a:graphicFrameLocks noChangeAspect="1"/>
              </p:cNvGraphicFramePr>
              <p:nvPr/>
            </p:nvGraphicFramePr>
            <p:xfrm>
              <a:off x="4800600" y="1112282"/>
              <a:ext cx="3276600" cy="2838450"/>
            </p:xfrm>
            <a:graphic>
              <a:graphicData uri="http://schemas.openxmlformats.org/presentationml/2006/ole">
                <p:oleObj spid="_x0000_s280578" name="Document" r:id="rId4" imgW="2667000" imgH="2310384" progId="Word.Document.8">
                  <p:embed/>
                </p:oleObj>
              </a:graphicData>
            </a:graphic>
          </p:graphicFrame>
          <p:sp>
            <p:nvSpPr>
              <p:cNvPr id="31" name="Rounded Rectangle 30"/>
              <p:cNvSpPr/>
              <p:nvPr/>
            </p:nvSpPr>
            <p:spPr>
              <a:xfrm>
                <a:off x="6324600" y="1207532"/>
                <a:ext cx="1600200" cy="4572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no disorder</a:t>
                </a:r>
                <a:endParaRPr lang="en-US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800600" y="762000"/>
            <a:ext cx="4191000" cy="1664732"/>
            <a:chOff x="4800600" y="762000"/>
            <a:chExt cx="4191000" cy="1664732"/>
          </a:xfrm>
        </p:grpSpPr>
        <p:sp>
          <p:nvSpPr>
            <p:cNvPr id="36" name="Rounded Rectangle 35"/>
            <p:cNvSpPr/>
            <p:nvPr/>
          </p:nvSpPr>
          <p:spPr>
            <a:xfrm>
              <a:off x="6705600" y="1664732"/>
              <a:ext cx="1295400" cy="762000"/>
            </a:xfrm>
            <a:prstGeom prst="roundRect">
              <a:avLst/>
            </a:prstGeom>
            <a:noFill/>
            <a:ln w="38100">
              <a:solidFill>
                <a:srgbClr val="0B44F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7810500" y="1549638"/>
              <a:ext cx="990600" cy="1588"/>
            </a:xfrm>
            <a:prstGeom prst="straightConnector1">
              <a:avLst/>
            </a:prstGeom>
            <a:ln>
              <a:solidFill>
                <a:srgbClr val="0B44F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6" idx="3"/>
            </p:cNvCxnSpPr>
            <p:nvPr/>
          </p:nvCxnSpPr>
          <p:spPr>
            <a:xfrm rot="10800000">
              <a:off x="8001000" y="2045732"/>
              <a:ext cx="304800" cy="0"/>
            </a:xfrm>
            <a:prstGeom prst="line">
              <a:avLst/>
            </a:prstGeom>
            <a:ln>
              <a:solidFill>
                <a:srgbClr val="0B44F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800600" y="762000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Smooth VS variation with electric field</a:t>
              </a:r>
              <a:endParaRPr lang="en-US" u="sng" dirty="0"/>
            </a:p>
          </p:txBody>
        </p:sp>
      </p:grpSp>
      <p:grpSp>
        <p:nvGrpSpPr>
          <p:cNvPr id="55" name="Group 18"/>
          <p:cNvGrpSpPr>
            <a:grpSpLocks/>
          </p:cNvGrpSpPr>
          <p:nvPr/>
        </p:nvGrpSpPr>
        <p:grpSpPr bwMode="auto">
          <a:xfrm>
            <a:off x="6605587" y="5703175"/>
            <a:ext cx="1624013" cy="990600"/>
            <a:chOff x="1212" y="3251"/>
            <a:chExt cx="1023" cy="693"/>
          </a:xfrm>
        </p:grpSpPr>
        <p:pic>
          <p:nvPicPr>
            <p:cNvPr id="56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-290" t="28912" r="290" b="61026"/>
            <a:stretch>
              <a:fillRect/>
            </a:stretch>
          </p:blipFill>
          <p:spPr bwMode="auto">
            <a:xfrm rot="5385901">
              <a:off x="997" y="3466"/>
              <a:ext cx="69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l="-290" t="28912" r="290" b="61026"/>
            <a:stretch>
              <a:fillRect/>
            </a:stretch>
          </p:blipFill>
          <p:spPr bwMode="auto">
            <a:xfrm rot="5385901">
              <a:off x="1254" y="3467"/>
              <a:ext cx="69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 l="-290" t="28912" r="290" b="61026"/>
            <a:stretch>
              <a:fillRect/>
            </a:stretch>
          </p:blipFill>
          <p:spPr bwMode="auto">
            <a:xfrm rot="5385901">
              <a:off x="1507" y="3467"/>
              <a:ext cx="69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l="-290" t="28912" r="290" b="61026"/>
            <a:stretch>
              <a:fillRect/>
            </a:stretch>
          </p:blipFill>
          <p:spPr bwMode="auto">
            <a:xfrm rot="5385901">
              <a:off x="1759" y="3468"/>
              <a:ext cx="69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0" name="Picture 23"/>
          <p:cNvPicPr>
            <a:picLocks noChangeAspect="1" noChangeArrowheads="1"/>
          </p:cNvPicPr>
          <p:nvPr/>
        </p:nvPicPr>
        <p:blipFill>
          <a:blip r:embed="rId5" cstate="print"/>
          <a:srcRect l="-290" t="28912" r="290" b="61026"/>
          <a:stretch>
            <a:fillRect/>
          </a:stretch>
        </p:blipFill>
        <p:spPr bwMode="auto">
          <a:xfrm rot="5385901">
            <a:off x="4514461" y="5991343"/>
            <a:ext cx="9906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4"/>
          <p:cNvPicPr>
            <a:picLocks noChangeAspect="1" noChangeArrowheads="1"/>
          </p:cNvPicPr>
          <p:nvPr/>
        </p:nvPicPr>
        <p:blipFill>
          <a:blip r:embed="rId5" cstate="print"/>
          <a:srcRect l="-290" t="28912" r="290" b="61026"/>
          <a:stretch>
            <a:fillRect/>
          </a:stretch>
        </p:blipFill>
        <p:spPr bwMode="auto">
          <a:xfrm rot="5385901">
            <a:off x="4976562" y="5992128"/>
            <a:ext cx="989071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Group 25"/>
          <p:cNvGrpSpPr>
            <a:grpSpLocks/>
          </p:cNvGrpSpPr>
          <p:nvPr/>
        </p:nvGrpSpPr>
        <p:grpSpPr bwMode="auto">
          <a:xfrm>
            <a:off x="5730875" y="5704761"/>
            <a:ext cx="822325" cy="989171"/>
            <a:chOff x="701" y="3252"/>
            <a:chExt cx="518" cy="692"/>
          </a:xfrm>
        </p:grpSpPr>
        <p:pic>
          <p:nvPicPr>
            <p:cNvPr id="63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 l="-290" t="28912" r="290" b="61026"/>
            <a:stretch>
              <a:fillRect/>
            </a:stretch>
          </p:blipFill>
          <p:spPr bwMode="auto">
            <a:xfrm rot="5385901">
              <a:off x="486" y="3467"/>
              <a:ext cx="69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 l="-290" t="28912" r="290" b="61026"/>
            <a:stretch>
              <a:fillRect/>
            </a:stretch>
          </p:blipFill>
          <p:spPr bwMode="auto">
            <a:xfrm rot="5385901">
              <a:off x="743" y="3468"/>
              <a:ext cx="69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72" name="Straight Connector 71"/>
          <p:cNvCxnSpPr/>
          <p:nvPr/>
        </p:nvCxnSpPr>
        <p:spPr>
          <a:xfrm flipV="1">
            <a:off x="4800600" y="5322174"/>
            <a:ext cx="33528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4495800" y="5474574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7848600" y="5017374"/>
            <a:ext cx="609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4953000" y="5398374"/>
            <a:ext cx="6096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410200" y="5322174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6248400" y="5245974"/>
            <a:ext cx="609600" cy="0"/>
          </a:xfrm>
          <a:prstGeom prst="line">
            <a:avLst/>
          </a:prstGeom>
          <a:ln>
            <a:solidFill>
              <a:srgbClr val="0B44F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76800" y="5398374"/>
            <a:ext cx="3048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953000" y="5474574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105400" y="5550774"/>
            <a:ext cx="990600" cy="0"/>
          </a:xfrm>
          <a:prstGeom prst="line">
            <a:avLst/>
          </a:prstGeom>
          <a:ln>
            <a:solidFill>
              <a:srgbClr val="0B44F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4419600" y="4191000"/>
            <a:ext cx="4114800" cy="826532"/>
            <a:chOff x="4419600" y="4191000"/>
            <a:chExt cx="4114800" cy="826532"/>
          </a:xfrm>
        </p:grpSpPr>
        <p:sp>
          <p:nvSpPr>
            <p:cNvPr id="89" name="TextBox 88"/>
            <p:cNvSpPr txBox="1"/>
            <p:nvPr/>
          </p:nvSpPr>
          <p:spPr>
            <a:xfrm>
              <a:off x="4419600" y="46789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WF confinement</a:t>
              </a:r>
              <a:endParaRPr lang="en-US" sz="16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48400" y="4331732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Effective W not change</a:t>
              </a:r>
              <a:endParaRPr lang="en-US" sz="16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495800" y="4560332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800600" y="4191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</a:t>
              </a:r>
              <a:endParaRPr lang="en-US" b="1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76800" y="5410200"/>
            <a:ext cx="3352800" cy="609600"/>
            <a:chOff x="381000" y="5943600"/>
            <a:chExt cx="33528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81000" y="6553200"/>
              <a:ext cx="3352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76200" y="6248400"/>
              <a:ext cx="609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3429000" y="6248400"/>
              <a:ext cx="609600" cy="0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85800" y="6248400"/>
              <a:ext cx="6096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447800" y="6248400"/>
              <a:ext cx="60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2133600" y="6248400"/>
              <a:ext cx="609600" cy="0"/>
            </a:xfrm>
            <a:prstGeom prst="line">
              <a:avLst/>
            </a:prstGeom>
            <a:ln w="38100">
              <a:solidFill>
                <a:srgbClr val="0B44F9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57200" y="6019800"/>
              <a:ext cx="381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3400" y="6172200"/>
              <a:ext cx="990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85800" y="6324600"/>
              <a:ext cx="1371600" cy="0"/>
            </a:xfrm>
            <a:prstGeom prst="line">
              <a:avLst/>
            </a:prstGeom>
            <a:ln>
              <a:solidFill>
                <a:srgbClr val="0B44F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62000" y="6477000"/>
              <a:ext cx="2514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splitting in (100) </a:t>
            </a:r>
            <a:r>
              <a:rPr lang="en-US" dirty="0" err="1" smtClean="0"/>
              <a:t>SiGe/Si/SiGe</a:t>
            </a:r>
            <a:r>
              <a:rPr lang="en-US" dirty="0" smtClean="0"/>
              <a:t> QW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u="sng" dirty="0" smtClean="0"/>
              <a:t>VS dependence on well width with </a:t>
            </a:r>
            <a:r>
              <a:rPr lang="en-US" sz="1600" u="sng" dirty="0" smtClean="0">
                <a:solidFill>
                  <a:srgbClr val="FF0000"/>
                </a:solidFill>
              </a:rPr>
              <a:t>disorder</a:t>
            </a:r>
            <a:r>
              <a:rPr lang="en-US" sz="1600" u="sng" dirty="0" smtClean="0"/>
              <a:t> barrier.</a:t>
            </a:r>
          </a:p>
          <a:p>
            <a:r>
              <a:rPr lang="en-US" sz="1600" u="sng" dirty="0" smtClean="0"/>
              <a:t>Match VS with experimental width and electric field.</a:t>
            </a:r>
          </a:p>
          <a:p>
            <a:pPr lvl="1"/>
            <a:r>
              <a:rPr lang="en-US" sz="1400" u="sng" dirty="0" smtClean="0"/>
              <a:t>2MV/m electric field</a:t>
            </a:r>
          </a:p>
          <a:p>
            <a:pPr lvl="1"/>
            <a:r>
              <a:rPr lang="en-US" sz="1400" u="sng" dirty="0" smtClean="0"/>
              <a:t>Si well thickness: 3.8~20nm</a:t>
            </a:r>
          </a:p>
          <a:p>
            <a:pPr lvl="1"/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err="1" smtClean="0"/>
              <a:t>Bandstructure</a:t>
            </a:r>
            <a:r>
              <a:rPr lang="en-US" dirty="0" smtClean="0"/>
              <a:t>: Nearest neighbor sp3d5s* tight - binding model</a:t>
            </a:r>
          </a:p>
          <a:p>
            <a:pPr marL="520701" lvl="2">
              <a:buFontTx/>
              <a:buChar char="•"/>
            </a:pPr>
            <a:endParaRPr lang="en-US" dirty="0" smtClean="0"/>
          </a:p>
          <a:p>
            <a:pPr marL="169863" lvl="1">
              <a:buNone/>
            </a:pPr>
            <a:r>
              <a:rPr lang="en-US" sz="1800" dirty="0" smtClean="0"/>
              <a:t>Results:</a:t>
            </a:r>
          </a:p>
          <a:p>
            <a:pPr marL="169863" lvl="1">
              <a:buFontTx/>
              <a:buChar char="•"/>
            </a:pPr>
            <a:r>
              <a:rPr lang="en-US" u="sng" dirty="0" smtClean="0"/>
              <a:t>Qualitative agreement with experiments.(trend &amp; error)</a:t>
            </a:r>
          </a:p>
          <a:p>
            <a:pPr marL="169863" lvl="1">
              <a:buFontTx/>
              <a:buChar char="•"/>
            </a:pPr>
            <a:r>
              <a:rPr lang="en-US" u="sng" dirty="0" smtClean="0"/>
              <a:t>Disorder mixes valley splitting values for thin QWs.</a:t>
            </a:r>
          </a:p>
          <a:p>
            <a:pPr marL="169863" lvl="1">
              <a:buFontTx/>
              <a:buChar char="•"/>
            </a:pPr>
            <a:endParaRPr lang="en-US" dirty="0" smtClean="0"/>
          </a:p>
          <a:p>
            <a:pPr marL="169863" lvl="1">
              <a:buFontTx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" name="Chart Placeholder 8" descr="E2_width_ramper_points_exp_v3.png"/>
          <p:cNvPicPr>
            <a:picLocks noGrp="1"/>
          </p:cNvPicPr>
          <p:nvPr>
            <p:ph type="chart"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614487"/>
            <a:ext cx="3505200" cy="371951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53000" y="1371600"/>
            <a:ext cx="4038600" cy="5486400"/>
            <a:chOff x="4953000" y="1371600"/>
            <a:chExt cx="4038600" cy="54864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5524500" y="3328987"/>
              <a:ext cx="2819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4953000" y="5638800"/>
              <a:ext cx="38862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Exp: At 2MV/m, well width did not change for W&gt;9nm*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05400" y="64008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*K. Sasaki, APL (2009)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6020594" y="4114006"/>
              <a:ext cx="4572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6857206" y="4585493"/>
              <a:ext cx="3048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53400" y="4648200"/>
              <a:ext cx="153195" cy="150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772400" y="64886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67600" y="13716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Exp. Data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7163594" y="1523206"/>
              <a:ext cx="3048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 rot="16200000">
              <a:off x="7543799" y="4724400"/>
              <a:ext cx="381000" cy="1447800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248400" y="4342606"/>
              <a:ext cx="3048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8154195" y="4724400"/>
              <a:ext cx="153195" cy="150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8192296" y="4686300"/>
              <a:ext cx="76201" cy="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6019800" y="2362200"/>
            <a:ext cx="533400" cy="1371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splitting in (100) </a:t>
            </a:r>
            <a:r>
              <a:rPr lang="en-US" dirty="0" err="1" smtClean="0"/>
              <a:t>SiGe/Si/SiGe</a:t>
            </a:r>
            <a:r>
              <a:rPr lang="en-US" dirty="0" smtClean="0"/>
              <a:t> QW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u="sng" dirty="0" smtClean="0"/>
              <a:t>VS dependence on electric field.</a:t>
            </a:r>
          </a:p>
          <a:p>
            <a:r>
              <a:rPr lang="en-US" sz="1600" u="sng" dirty="0" smtClean="0"/>
              <a:t>Predict VS in high electric field.</a:t>
            </a:r>
          </a:p>
          <a:p>
            <a:pPr lvl="1"/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Bandstructure: Nearest neighbor sp3d5s* tight - binding model</a:t>
            </a:r>
          </a:p>
          <a:p>
            <a:pPr marL="520701" lvl="2">
              <a:buFontTx/>
              <a:buChar char="•"/>
            </a:pPr>
            <a:endParaRPr lang="en-US" dirty="0" smtClean="0"/>
          </a:p>
          <a:p>
            <a:pPr marL="169863" lvl="1">
              <a:buNone/>
            </a:pPr>
            <a:r>
              <a:rPr lang="en-US" sz="1800" dirty="0" smtClean="0"/>
              <a:t>Results:</a:t>
            </a:r>
          </a:p>
          <a:p>
            <a:pPr marL="169863" lvl="1">
              <a:buFontTx/>
              <a:buChar char="•"/>
            </a:pPr>
            <a:r>
              <a:rPr lang="en-US" sz="1600" u="sng" dirty="0" smtClean="0"/>
              <a:t>Uncertainty due to disorder is huge in high field. </a:t>
            </a:r>
          </a:p>
          <a:p>
            <a:pPr marL="169863" lvl="1">
              <a:buFontTx/>
              <a:buChar char="•"/>
            </a:pPr>
            <a:r>
              <a:rPr lang="en-US" u="sng" dirty="0" smtClean="0"/>
              <a:t>In contrast to smooth barrier simulation:</a:t>
            </a:r>
          </a:p>
          <a:p>
            <a:pPr marL="520701" lvl="2">
              <a:buFontTx/>
              <a:buChar char="•"/>
            </a:pPr>
            <a:r>
              <a:rPr lang="en-US" sz="1600" u="sng" dirty="0" smtClean="0"/>
              <a:t>Electric field != smooth VS variation</a:t>
            </a:r>
          </a:p>
          <a:p>
            <a:pPr marL="169863" lvl="1">
              <a:buFontTx/>
              <a:buChar char="•"/>
            </a:pPr>
            <a:endParaRPr lang="en-US" dirty="0" smtClean="0"/>
          </a:p>
          <a:p>
            <a:pPr marL="169863" lvl="1">
              <a:buFontTx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Chart Placeholder 6"/>
          <p:cNvPicPr>
            <a:picLocks noGrp="1"/>
          </p:cNvPicPr>
          <p:nvPr>
            <p:ph type="chart"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3200400" cy="31242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5181600" y="4495800"/>
            <a:ext cx="762000" cy="990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00" y="2819400"/>
            <a:ext cx="533400" cy="1676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9" idx="0"/>
          </p:cNvCxnSpPr>
          <p:nvPr/>
        </p:nvCxnSpPr>
        <p:spPr>
          <a:xfrm rot="16200000" flipV="1">
            <a:off x="7410450" y="234315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34000" y="1371600"/>
            <a:ext cx="32766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 electric field: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WF is pushed to interface.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Strong alloy scattering.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Uncertainty due to disorder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Valley splitting in (100) SiGe/Si/SiGe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Electric field and well width dependence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QW with no disorder barrier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QW with SiGe barrier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000" dirty="0" smtClean="0"/>
              <a:t>Dependence of VS on barrier disorder</a:t>
            </a:r>
          </a:p>
          <a:p>
            <a:r>
              <a:rPr lang="en-US" dirty="0" smtClean="0"/>
              <a:t>Approaches</a:t>
            </a:r>
          </a:p>
          <a:p>
            <a:r>
              <a:rPr lang="en-US" dirty="0" smtClean="0"/>
              <a:t>Disorder effects</a:t>
            </a:r>
          </a:p>
          <a:p>
            <a:pPr lvl="1"/>
            <a:r>
              <a:rPr lang="en-US" dirty="0" smtClean="0"/>
              <a:t>Ordered barrier and random alloy </a:t>
            </a:r>
            <a:r>
              <a:rPr lang="en-US" dirty="0" err="1" smtClean="0"/>
              <a:t>barrer</a:t>
            </a:r>
            <a:endParaRPr lang="en-US" dirty="0" smtClean="0"/>
          </a:p>
          <a:p>
            <a:pPr lvl="1"/>
            <a:r>
              <a:rPr lang="en-US" dirty="0" smtClean="0"/>
              <a:t>Ordered barrier and partially ordered barrier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of VS on barrier disorder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dirty="0" smtClean="0"/>
              <a:t>Understand how disorder affects VS.</a:t>
            </a:r>
          </a:p>
          <a:p>
            <a:r>
              <a:rPr lang="en-US" sz="1600" dirty="0" smtClean="0"/>
              <a:t>Effects of different bonds in VS.</a:t>
            </a:r>
          </a:p>
          <a:p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err="1" smtClean="0"/>
              <a:t>Bandstructure</a:t>
            </a:r>
            <a:r>
              <a:rPr lang="en-US" dirty="0" smtClean="0"/>
              <a:t>: Nearest neighbor sp3d5s* tight - binding model</a:t>
            </a:r>
          </a:p>
          <a:p>
            <a:r>
              <a:rPr lang="en-US" sz="1600" dirty="0" smtClean="0"/>
              <a:t>Geometry construction powered by atomistic modeling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25% atom replaced by </a:t>
            </a:r>
            <a:r>
              <a:rPr lang="en-US" dirty="0" err="1" smtClean="0"/>
              <a:t>Ge</a:t>
            </a:r>
            <a:endParaRPr lang="en-US" dirty="0" smtClean="0"/>
          </a:p>
          <a:p>
            <a:pPr lvl="1"/>
            <a:r>
              <a:rPr lang="en-US" dirty="0" smtClean="0"/>
              <a:t>Ge disconnected cell</a:t>
            </a:r>
          </a:p>
          <a:p>
            <a:pPr lvl="1"/>
            <a:r>
              <a:rPr lang="en-US" dirty="0" smtClean="0"/>
              <a:t>Ge adjacent cell</a:t>
            </a:r>
          </a:p>
          <a:p>
            <a:endParaRPr lang="en-US" dirty="0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1524000" y="4191000"/>
          <a:ext cx="1100138" cy="381000"/>
        </p:xfrm>
        <a:graphic>
          <a:graphicData uri="http://schemas.openxmlformats.org/presentationml/2006/ole">
            <p:oleObj spid="_x0000_s275458" name="Equation" r:id="rId4" imgW="660240" imgH="228600" progId="">
              <p:embed/>
            </p:oleObj>
          </a:graphicData>
        </a:graphic>
      </p:graphicFrame>
      <p:pic>
        <p:nvPicPr>
          <p:cNvPr id="8" name="Chart Placeholder 8"/>
          <p:cNvPicPr>
            <a:picLocks/>
          </p:cNvPicPr>
          <p:nvPr/>
        </p:nvPicPr>
        <p:blipFill>
          <a:blip r:embed="rId5" cstate="print"/>
          <a:srcRect t="7255" r="50909" b="56472"/>
          <a:stretch>
            <a:fillRect/>
          </a:stretch>
        </p:blipFill>
        <p:spPr bwMode="auto">
          <a:xfrm>
            <a:off x="5486400" y="914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772400" y="63496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886200" y="2667000"/>
            <a:ext cx="4724400" cy="3124200"/>
            <a:chOff x="3886200" y="2667000"/>
            <a:chExt cx="4724400" cy="3124200"/>
          </a:xfrm>
        </p:grpSpPr>
        <p:grpSp>
          <p:nvGrpSpPr>
            <p:cNvPr id="9" name="Group 8"/>
            <p:cNvGrpSpPr/>
            <p:nvPr/>
          </p:nvGrpSpPr>
          <p:grpSpPr>
            <a:xfrm>
              <a:off x="3886200" y="3254433"/>
              <a:ext cx="4724400" cy="2536767"/>
              <a:chOff x="3048000" y="3657600"/>
              <a:chExt cx="4724400" cy="2632494"/>
            </a:xfrm>
          </p:grpSpPr>
          <p:grpSp>
            <p:nvGrpSpPr>
              <p:cNvPr id="10" name="Group 19"/>
              <p:cNvGrpSpPr/>
              <p:nvPr/>
            </p:nvGrpSpPr>
            <p:grpSpPr>
              <a:xfrm>
                <a:off x="3048000" y="3657600"/>
                <a:ext cx="4724400" cy="2632494"/>
                <a:chOff x="2667000" y="3886200"/>
                <a:chExt cx="4724400" cy="2632494"/>
              </a:xfrm>
            </p:grpSpPr>
            <p:grpSp>
              <p:nvGrpSpPr>
                <p:cNvPr id="12" name="Group 17"/>
                <p:cNvGrpSpPr/>
                <p:nvPr/>
              </p:nvGrpSpPr>
              <p:grpSpPr>
                <a:xfrm>
                  <a:off x="3352800" y="3886200"/>
                  <a:ext cx="3583774" cy="1799130"/>
                  <a:chOff x="3352800" y="3886200"/>
                  <a:chExt cx="3583774" cy="1799130"/>
                </a:xfrm>
              </p:grpSpPr>
              <p:pic>
                <p:nvPicPr>
                  <p:cNvPr id="15" name="Picture 14" descr="56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3379054" y="3900845"/>
                    <a:ext cx="1421546" cy="13716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3" descr="167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5638800" y="3900845"/>
                    <a:ext cx="1297774" cy="1371600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733800" y="5334000"/>
                    <a:ext cx="914400" cy="351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(a)</a:t>
                    </a:r>
                    <a:endParaRPr lang="en-US" sz="1600" dirty="0"/>
                  </a:p>
                </p:txBody>
              </p:sp>
              <p:sp>
                <p:nvSpPr>
                  <p:cNvPr id="18" name="TextBox 5"/>
                  <p:cNvSpPr txBox="1"/>
                  <p:nvPr/>
                </p:nvSpPr>
                <p:spPr>
                  <a:xfrm>
                    <a:off x="6019800" y="5300246"/>
                    <a:ext cx="914400" cy="351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/>
                      <a:t>(b)</a:t>
                    </a:r>
                    <a:endParaRPr lang="en-US" sz="1600" dirty="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 rot="2586209">
                    <a:off x="5784833" y="3886200"/>
                    <a:ext cx="381000" cy="83820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352800" y="4191000"/>
                    <a:ext cx="1066800" cy="457200"/>
                  </a:xfrm>
                  <a:prstGeom prst="ellipse">
                    <a:avLst/>
                  </a:prstGeom>
                  <a:noFill/>
                  <a:ln>
                    <a:solidFill>
                      <a:srgbClr val="0B44F9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ounded Rectangle 12"/>
                <p:cNvSpPr/>
                <p:nvPr/>
              </p:nvSpPr>
              <p:spPr>
                <a:xfrm>
                  <a:off x="2667000" y="5648864"/>
                  <a:ext cx="2514600" cy="838200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indent="-342900"/>
                  <a:r>
                    <a:rPr lang="en-US" sz="1600" dirty="0" smtClean="0"/>
                    <a:t>Replace #4 and #6. </a:t>
                  </a:r>
                </a:p>
                <a:p>
                  <a:pPr marL="342900" indent="-342900"/>
                  <a:r>
                    <a:rPr lang="en-US" sz="1600" dirty="0" smtClean="0"/>
                    <a:t>Only Si-Ge bond exist.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5257800" y="5756694"/>
                  <a:ext cx="2133600" cy="762000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indent="-342900"/>
                  <a:r>
                    <a:rPr lang="en-US" sz="1600" dirty="0" smtClean="0"/>
                    <a:t>Replace #2 and #6.</a:t>
                  </a:r>
                </a:p>
                <a:p>
                  <a:pPr marL="342900" indent="-342900"/>
                  <a:r>
                    <a:rPr lang="en-US" sz="1600" dirty="0" smtClean="0"/>
                    <a:t>Si-Ge and Ge-Ge </a:t>
                  </a:r>
                </a:p>
                <a:p>
                  <a:pPr marL="342900" indent="-342900"/>
                  <a:r>
                    <a:rPr lang="en-US" sz="1600" dirty="0" smtClean="0"/>
                    <a:t>bond in crystal.</a:t>
                  </a:r>
                </a:p>
              </p:txBody>
            </p:sp>
          </p:grpSp>
          <p:pic>
            <p:nvPicPr>
              <p:cNvPr id="11" name="Picture 10" descr="atom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0614501">
                <a:off x="6102135" y="4730072"/>
                <a:ext cx="216658" cy="233323"/>
              </a:xfrm>
              <a:prstGeom prst="rect">
                <a:avLst/>
              </a:prstGeom>
            </p:spPr>
          </p:pic>
        </p:grpSp>
        <p:cxnSp>
          <p:nvCxnSpPr>
            <p:cNvPr id="22" name="Straight Arrow Connector 21"/>
            <p:cNvCxnSpPr/>
            <p:nvPr/>
          </p:nvCxnSpPr>
          <p:spPr>
            <a:xfrm rot="10800000" flipV="1">
              <a:off x="5181600" y="2667000"/>
              <a:ext cx="762000" cy="587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7022869" y="2654531"/>
              <a:ext cx="660862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648200" y="3401291"/>
              <a:ext cx="3423193" cy="1111454"/>
              <a:chOff x="4648200" y="3429000"/>
              <a:chExt cx="3423193" cy="1153396"/>
            </a:xfrm>
          </p:grpSpPr>
          <p:pic>
            <p:nvPicPr>
              <p:cNvPr id="25" name="Picture 24" descr="atom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0614501">
                <a:off x="7854735" y="4044272"/>
                <a:ext cx="216658" cy="233323"/>
              </a:xfrm>
              <a:prstGeom prst="rect">
                <a:avLst/>
              </a:prstGeom>
            </p:spPr>
          </p:pic>
          <p:pic>
            <p:nvPicPr>
              <p:cNvPr id="275459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39000" y="3429000"/>
                <a:ext cx="2190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34000" y="3733800"/>
                <a:ext cx="2190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8200" y="3733800"/>
                <a:ext cx="2190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7" descr="atom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0614501">
                <a:off x="5340134" y="4349073"/>
                <a:ext cx="216658" cy="233323"/>
              </a:xfrm>
              <a:prstGeom prst="rect">
                <a:avLst/>
              </a:prstGeom>
            </p:spPr>
          </p:pic>
          <p:pic>
            <p:nvPicPr>
              <p:cNvPr id="29" name="Picture 28" descr="atom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0614501">
                <a:off x="4654335" y="4349072"/>
                <a:ext cx="216658" cy="2333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of VS on barrier disorder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dirty="0" smtClean="0"/>
              <a:t>Understand how disorder affects VS.</a:t>
            </a:r>
          </a:p>
          <a:p>
            <a:r>
              <a:rPr lang="en-US" sz="1600" dirty="0" smtClean="0"/>
              <a:t>Effects of different bonds in VS.</a:t>
            </a:r>
          </a:p>
          <a:p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err="1" smtClean="0"/>
              <a:t>Bandstructure</a:t>
            </a:r>
            <a:r>
              <a:rPr lang="en-US" dirty="0" smtClean="0"/>
              <a:t>: Nearest neighbor sp3d5s* tight - binding model</a:t>
            </a:r>
          </a:p>
          <a:p>
            <a:r>
              <a:rPr lang="en-US" sz="1600" dirty="0" smtClean="0"/>
              <a:t>Geometry construction powered by atomistic modeling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Results:</a:t>
            </a:r>
          </a:p>
          <a:p>
            <a:r>
              <a:rPr lang="en-US" sz="1600" dirty="0" smtClean="0"/>
              <a:t>Different bond types have different effects on VS.</a:t>
            </a:r>
          </a:p>
          <a:p>
            <a:r>
              <a:rPr lang="en-US" sz="1600" dirty="0" smtClean="0"/>
              <a:t>Different bonds show different scattering potential for electrons.*</a:t>
            </a:r>
          </a:p>
        </p:txBody>
      </p:sp>
      <p:pic>
        <p:nvPicPr>
          <p:cNvPr id="28" name="Chart Placeholder 8"/>
          <p:cNvPicPr>
            <a:picLocks/>
          </p:cNvPicPr>
          <p:nvPr/>
        </p:nvPicPr>
        <p:blipFill>
          <a:blip r:embed="rId3" cstate="print"/>
          <a:srcRect t="7255" r="69530" b="56472"/>
          <a:stretch>
            <a:fillRect/>
          </a:stretch>
        </p:blipFill>
        <p:spPr bwMode="auto">
          <a:xfrm>
            <a:off x="3886200" y="11430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4384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Saumitra</a:t>
            </a:r>
            <a:r>
              <a:rPr lang="en-US" dirty="0" smtClean="0"/>
              <a:t> etc. APL (2011)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81600" y="990600"/>
            <a:ext cx="3581400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Notes: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Build barrier with one cell 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-&gt; ordered barrier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Random place Ge in barrier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-&gt; disorder barrier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7352769" y="45339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543269" y="4038600"/>
            <a:ext cx="152400" cy="152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8069" y="5105400"/>
            <a:ext cx="152400" cy="152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76600"/>
            <a:ext cx="3504669" cy="3352800"/>
            <a:chOff x="4953000" y="3276600"/>
            <a:chExt cx="3504669" cy="3352800"/>
          </a:xfrm>
        </p:grpSpPr>
        <p:pic>
          <p:nvPicPr>
            <p:cNvPr id="24" name="Picture 23" descr="disorder_v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3276600"/>
              <a:ext cx="3504669" cy="3352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10200" y="3377625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(# in fig.: Ge atom position)</a:t>
              </a:r>
            </a:p>
            <a:p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Atomistic simulation considers geometry construction intuitively. </a:t>
            </a:r>
          </a:p>
          <a:p>
            <a:endParaRPr lang="en-US" dirty="0" smtClean="0"/>
          </a:p>
          <a:p>
            <a:r>
              <a:rPr lang="en-US" dirty="0" smtClean="0"/>
              <a:t>Atomistic simulation reproduce bond length disorder in real structures.</a:t>
            </a:r>
          </a:p>
          <a:p>
            <a:endParaRPr lang="en-US" dirty="0" smtClean="0"/>
          </a:p>
          <a:p>
            <a:r>
              <a:rPr lang="en-US" dirty="0" smtClean="0"/>
              <a:t>Valley splitting is sensitive to surface condition.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Dependence on electric field and well width</a:t>
            </a:r>
          </a:p>
          <a:p>
            <a:pPr lvl="1"/>
            <a:r>
              <a:rPr lang="en-US" dirty="0" smtClean="0"/>
              <a:t>VS oscillates with well width in low electric field.</a:t>
            </a:r>
          </a:p>
          <a:p>
            <a:pPr lvl="1"/>
            <a:r>
              <a:rPr lang="en-US" dirty="0" smtClean="0"/>
              <a:t>High electric field suppress oscillation with well width, but disorder will bring in big uncertainty.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Dependence on disorder</a:t>
            </a:r>
          </a:p>
          <a:p>
            <a:pPr lvl="1"/>
            <a:r>
              <a:rPr lang="en-US" dirty="0" smtClean="0"/>
              <a:t>Ge-Ge bond plays important role in determining VS.</a:t>
            </a:r>
          </a:p>
          <a:p>
            <a:pPr lvl="1"/>
            <a:r>
              <a:rPr lang="en-US" dirty="0" smtClean="0"/>
              <a:t>Disorder provides rough scattering potential and hence reduce valley orbit coupling.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Nanoelectronic Device Scaling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953000" y="3124200"/>
            <a:ext cx="3276600" cy="9906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One bit, typically: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DRAM: MOS transistor + capacitor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72400" y="617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36898" name="Picture 2" descr="http://upload.wikimedia.org/wikipedia/commons/d/d3/RAM_n.jpg"/>
          <p:cNvPicPr>
            <a:picLocks noChangeAspect="1" noChangeArrowheads="1"/>
          </p:cNvPicPr>
          <p:nvPr/>
        </p:nvPicPr>
        <p:blipFill>
          <a:blip r:embed="rId3" cstate="print"/>
          <a:srcRect t="81907" b="1263"/>
          <a:stretch>
            <a:fillRect/>
          </a:stretch>
        </p:blipFill>
        <p:spPr bwMode="auto">
          <a:xfrm rot="2125999">
            <a:off x="127000" y="1103210"/>
            <a:ext cx="1572437" cy="414709"/>
          </a:xfrm>
          <a:prstGeom prst="rect">
            <a:avLst/>
          </a:prstGeom>
          <a:noFill/>
        </p:spPr>
      </p:pic>
      <p:sp>
        <p:nvSpPr>
          <p:cNvPr id="44" name="Right Arrow 43"/>
          <p:cNvSpPr/>
          <p:nvPr/>
        </p:nvSpPr>
        <p:spPr>
          <a:xfrm>
            <a:off x="5334000" y="1447800"/>
            <a:ext cx="914400" cy="457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04800" y="2057400"/>
            <a:ext cx="1295400" cy="533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 2G</a:t>
            </a:r>
          </a:p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1655946" y="1055412"/>
            <a:ext cx="1885950" cy="1535388"/>
            <a:chOff x="1655946" y="1055412"/>
            <a:chExt cx="1885950" cy="1535388"/>
          </a:xfrm>
        </p:grpSpPr>
        <p:pic>
          <p:nvPicPr>
            <p:cNvPr id="2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041160">
              <a:off x="1655946" y="1055412"/>
              <a:ext cx="1733550" cy="457200"/>
            </a:xfrm>
            <a:prstGeom prst="rect">
              <a:avLst/>
            </a:prstGeom>
            <a:noFill/>
          </p:spPr>
        </p:pic>
        <p:pic>
          <p:nvPicPr>
            <p:cNvPr id="3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041160">
              <a:off x="1808346" y="1588812"/>
              <a:ext cx="1733550" cy="457200"/>
            </a:xfrm>
            <a:prstGeom prst="rect">
              <a:avLst/>
            </a:prstGeom>
            <a:noFill/>
          </p:spPr>
        </p:pic>
        <p:sp>
          <p:nvSpPr>
            <p:cNvPr id="87" name="Rounded Rectangle 86"/>
            <p:cNvSpPr/>
            <p:nvPr/>
          </p:nvSpPr>
          <p:spPr>
            <a:xfrm>
              <a:off x="1828800" y="2057400"/>
              <a:ext cx="1524000" cy="5334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Laptop 2*2G</a:t>
              </a:r>
            </a:p>
            <a:p>
              <a:pPr algn="ctr"/>
              <a:r>
                <a:rPr lang="en-US" dirty="0" smtClean="0"/>
                <a:t>2009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68385" y="1008766"/>
            <a:ext cx="1789415" cy="1582034"/>
            <a:chOff x="3468385" y="1008766"/>
            <a:chExt cx="1789415" cy="1582034"/>
          </a:xfrm>
        </p:grpSpPr>
        <p:pic>
          <p:nvPicPr>
            <p:cNvPr id="3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>
              <a:off x="3468385" y="1008766"/>
              <a:ext cx="1733550" cy="457200"/>
            </a:xfrm>
            <a:prstGeom prst="rect">
              <a:avLst/>
            </a:prstGeom>
            <a:noFill/>
          </p:spPr>
        </p:pic>
        <p:pic>
          <p:nvPicPr>
            <p:cNvPr id="3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>
              <a:off x="3468385" y="1313566"/>
              <a:ext cx="1733550" cy="457200"/>
            </a:xfrm>
            <a:prstGeom prst="rect">
              <a:avLst/>
            </a:prstGeom>
            <a:noFill/>
          </p:spPr>
        </p:pic>
        <p:pic>
          <p:nvPicPr>
            <p:cNvPr id="3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>
              <a:off x="3468385" y="1618366"/>
              <a:ext cx="1733550" cy="457200"/>
            </a:xfrm>
            <a:prstGeom prst="rect">
              <a:avLst/>
            </a:prstGeom>
            <a:noFill/>
          </p:spPr>
        </p:pic>
        <p:pic>
          <p:nvPicPr>
            <p:cNvPr id="4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>
              <a:off x="3468385" y="1923166"/>
              <a:ext cx="1733550" cy="457200"/>
            </a:xfrm>
            <a:prstGeom prst="rect">
              <a:avLst/>
            </a:prstGeom>
            <a:noFill/>
          </p:spPr>
        </p:pic>
        <p:sp>
          <p:nvSpPr>
            <p:cNvPr id="88" name="Rounded Rectangle 87"/>
            <p:cNvSpPr/>
            <p:nvPr/>
          </p:nvSpPr>
          <p:spPr>
            <a:xfrm>
              <a:off x="3733800" y="2057400"/>
              <a:ext cx="1524000" cy="5334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PC 4*2G</a:t>
              </a:r>
            </a:p>
            <a:p>
              <a:pPr algn="ctr"/>
              <a:r>
                <a:rPr lang="en-US" dirty="0" smtClean="0"/>
                <a:t>2010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543310" y="813499"/>
            <a:ext cx="1686290" cy="1723019"/>
            <a:chOff x="6543310" y="813499"/>
            <a:chExt cx="1686290" cy="1723019"/>
          </a:xfrm>
        </p:grpSpPr>
        <p:pic>
          <p:nvPicPr>
            <p:cNvPr id="4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543310" y="889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543310" y="1194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543310" y="1499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543310" y="1804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695710" y="1042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695710" y="1346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695710" y="1651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695710" y="1956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848110" y="1194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848110" y="1499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848110" y="1804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6848110" y="2108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00510" y="1346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5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00510" y="1651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00510" y="1956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00510" y="2261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152910" y="1499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152910" y="1804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152910" y="2108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152910" y="2413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88000" y="813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88000" y="1118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88000" y="1423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6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088000" y="1727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240400" y="965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240400" y="1270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240400" y="1575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240400" y="1880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392800" y="1118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392800" y="1423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392800" y="1727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392800" y="2032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545200" y="1270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545200" y="1575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545200" y="1880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545200" y="2185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697600" y="1423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697600" y="1727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697600" y="2032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3" cstate="print"/>
            <a:srcRect t="81907" b="1263"/>
            <a:stretch>
              <a:fillRect/>
            </a:stretch>
          </p:blipFill>
          <p:spPr bwMode="auto">
            <a:xfrm rot="2218507" flipV="1">
              <a:off x="7697600" y="2337499"/>
              <a:ext cx="465689" cy="122819"/>
            </a:xfrm>
            <a:prstGeom prst="rect">
              <a:avLst/>
            </a:prstGeom>
            <a:noFill/>
          </p:spPr>
        </p:pic>
        <p:sp>
          <p:nvSpPr>
            <p:cNvPr id="89" name="Rounded Rectangle 88"/>
            <p:cNvSpPr/>
            <p:nvPr/>
          </p:nvSpPr>
          <p:spPr>
            <a:xfrm>
              <a:off x="6705600" y="1981200"/>
              <a:ext cx="1524000" cy="5334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Future?</a:t>
              </a:r>
            </a:p>
            <a:p>
              <a:pPr algn="ctr"/>
              <a:r>
                <a:rPr lang="en-US" dirty="0" smtClean="0"/>
                <a:t>2^n*2G</a:t>
              </a:r>
              <a:endParaRPr lang="en-US" dirty="0"/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5105400" y="4343400"/>
            <a:ext cx="3124200" cy="1295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Future:</a:t>
            </a:r>
          </a:p>
          <a:p>
            <a:pPr algn="ctr"/>
            <a:r>
              <a:rPr lang="en-US" dirty="0" smtClean="0"/>
              <a:t>More info in one memory unit or decrease size.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152400" y="3124200"/>
            <a:ext cx="5257800" cy="3048000"/>
            <a:chOff x="152400" y="3124200"/>
            <a:chExt cx="5257800" cy="3048000"/>
          </a:xfrm>
        </p:grpSpPr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152400" y="5715000"/>
              <a:ext cx="2743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Acknowledgement: Robert </a:t>
              </a:r>
              <a:r>
                <a:rPr lang="en-US" sz="1200" dirty="0" err="1"/>
                <a:t>Chau</a:t>
              </a:r>
              <a:r>
                <a:rPr lang="en-US" sz="1200" dirty="0"/>
                <a:t>, Intel</a:t>
              </a: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80456" y="3124200"/>
              <a:ext cx="5029744" cy="3048000"/>
              <a:chOff x="380456" y="3124200"/>
              <a:chExt cx="5029744" cy="304800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81000" y="3124200"/>
                <a:ext cx="5029200" cy="3048000"/>
                <a:chOff x="381000" y="3124200"/>
                <a:chExt cx="5029200" cy="304800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381000" y="3124200"/>
                  <a:ext cx="3962400" cy="2590800"/>
                  <a:chOff x="381000" y="914400"/>
                  <a:chExt cx="5257800" cy="3124200"/>
                </a:xfrm>
              </p:grpSpPr>
              <p:pic>
                <p:nvPicPr>
                  <p:cNvPr id="19460" name="Picture 3" descr="Device_scaling_Robert_Chaui_Inte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r="26112" b="17848"/>
                  <a:stretch>
                    <a:fillRect/>
                  </a:stretch>
                </p:blipFill>
                <p:spPr bwMode="auto">
                  <a:xfrm>
                    <a:off x="381000" y="914400"/>
                    <a:ext cx="4800600" cy="311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0" name="Rectangle 39"/>
                  <p:cNvSpPr/>
                  <p:nvPr/>
                </p:nvSpPr>
                <p:spPr>
                  <a:xfrm>
                    <a:off x="5029200" y="3581400"/>
                    <a:ext cx="6096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Oval 18"/>
                <p:cNvSpPr/>
                <p:nvPr/>
              </p:nvSpPr>
              <p:spPr>
                <a:xfrm>
                  <a:off x="2971800" y="4114800"/>
                  <a:ext cx="1295400" cy="1524000"/>
                </a:xfrm>
                <a:prstGeom prst="ellipse">
                  <a:avLst/>
                </a:prstGeom>
                <a:noFill/>
                <a:ln>
                  <a:solidFill>
                    <a:srgbClr val="0B44F9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2971800" y="5715000"/>
                  <a:ext cx="2438400" cy="45720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MOS: ~60nm with pitch</a:t>
                  </a:r>
                  <a:endParaRPr lang="en-US" sz="1600" dirty="0"/>
                </a:p>
              </p:txBody>
            </p:sp>
          </p:grpSp>
          <p:sp>
            <p:nvSpPr>
              <p:cNvPr id="24" name="Right Arrow 23"/>
              <p:cNvSpPr/>
              <p:nvPr/>
            </p:nvSpPr>
            <p:spPr>
              <a:xfrm rot="1264677">
                <a:off x="380456" y="3358816"/>
                <a:ext cx="4341933" cy="381000"/>
              </a:xfrm>
              <a:prstGeom prst="rightArrow">
                <a:avLst>
                  <a:gd name="adj1" fmla="val 50000"/>
                  <a:gd name="adj2" fmla="val 22352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Rounded Rectangle 96"/>
          <p:cNvSpPr/>
          <p:nvPr/>
        </p:nvSpPr>
        <p:spPr>
          <a:xfrm>
            <a:off x="1600200" y="2590800"/>
            <a:ext cx="6248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makes life simple, not heavy.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90" grpId="0" animBg="1"/>
      <p:bldP spid="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Valley degeneracy in Si (110) </a:t>
            </a:r>
            <a:r>
              <a:rPr lang="en-US" sz="2000" dirty="0" err="1" smtClean="0"/>
              <a:t>QWs</a:t>
            </a:r>
            <a:endParaRPr lang="en-US" sz="2000" dirty="0" smtClean="0"/>
          </a:p>
          <a:p>
            <a:r>
              <a:rPr lang="en-US" dirty="0" smtClean="0"/>
              <a:t>match experimental observation by introducing </a:t>
            </a:r>
            <a:r>
              <a:rPr lang="en-US" dirty="0" err="1" smtClean="0"/>
              <a:t>miscut</a:t>
            </a:r>
            <a:r>
              <a:rPr lang="en-US" dirty="0" smtClean="0"/>
              <a:t> in QW.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Valley splitting in Si (100) </a:t>
            </a:r>
            <a:r>
              <a:rPr lang="en-US" sz="2000" dirty="0" err="1" smtClean="0"/>
              <a:t>QWs</a:t>
            </a:r>
            <a:endParaRPr lang="en-US" sz="2000" dirty="0" smtClean="0"/>
          </a:p>
          <a:p>
            <a:r>
              <a:rPr lang="en-US" dirty="0" smtClean="0"/>
              <a:t>Valley splitting dependence on electric field and well width.</a:t>
            </a:r>
          </a:p>
          <a:p>
            <a:r>
              <a:rPr lang="en-US" sz="1800" dirty="0" smtClean="0"/>
              <a:t>Strain effects on valley splitting.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Alloy disorder in </a:t>
            </a:r>
            <a:r>
              <a:rPr lang="en-US" sz="2000" dirty="0" err="1" smtClean="0"/>
              <a:t>SiGe</a:t>
            </a:r>
            <a:endParaRPr lang="en-US" sz="2000" dirty="0" smtClean="0"/>
          </a:p>
          <a:p>
            <a:r>
              <a:rPr lang="en-US" dirty="0" smtClean="0"/>
              <a:t>Match experimental band structure by band unfolding.</a:t>
            </a:r>
          </a:p>
          <a:p>
            <a:r>
              <a:rPr lang="en-US" dirty="0" smtClean="0"/>
              <a:t>Effects of disorder on valley splitting.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Software development: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RTDNEGF in </a:t>
            </a:r>
            <a:r>
              <a:rPr lang="en-US" dirty="0" err="1" smtClean="0"/>
              <a:t>nanoHUB</a:t>
            </a:r>
            <a:r>
              <a:rPr lang="en-US" dirty="0" smtClean="0"/>
              <a:t>: Resonance finding algorithm &amp; RGF</a:t>
            </a:r>
          </a:p>
          <a:p>
            <a:endParaRPr lang="en-US" dirty="0" smtClean="0"/>
          </a:p>
          <a:p>
            <a:r>
              <a:rPr lang="en-US" dirty="0" smtClean="0"/>
              <a:t>NEMO3D: band-unfolding algorithm, VCA, Parallel computation benchmark</a:t>
            </a:r>
          </a:p>
          <a:p>
            <a:endParaRPr lang="en-US" dirty="0" smtClean="0"/>
          </a:p>
          <a:p>
            <a:r>
              <a:rPr lang="en-US" dirty="0" smtClean="0"/>
              <a:t>NEMO5: Resonance finding algorithm, semi-classical solver, effective mass Hamiltonian constructor etc.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057400"/>
            <a:ext cx="8763000" cy="4267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Committee members: </a:t>
            </a:r>
          </a:p>
          <a:p>
            <a:pPr algn="ctr">
              <a:buNone/>
            </a:pPr>
            <a:r>
              <a:rPr lang="en-US" dirty="0" smtClean="0"/>
              <a:t>Professor Klimeck, Professor Strachan and Professor Datta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Funding and support from my advisors.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Professor Timothy Boykin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Klimeck Group Members &amp; Alumni</a:t>
            </a:r>
          </a:p>
          <a:p>
            <a:pPr algn="ctr">
              <a:buNone/>
            </a:pPr>
            <a:r>
              <a:rPr lang="en-US" dirty="0" err="1" smtClean="0"/>
              <a:t>Labmates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62200" y="2667000"/>
            <a:ext cx="4114800" cy="8382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  <p:pic>
        <p:nvPicPr>
          <p:cNvPr id="417794" name="Picture 2" descr="D-Wave Orion quantum compu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3181648" cy="22098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990600" y="1371600"/>
            <a:ext cx="1828800" cy="1799219"/>
            <a:chOff x="6543310" y="813499"/>
            <a:chExt cx="1619979" cy="1723019"/>
          </a:xfrm>
        </p:grpSpPr>
        <p:pic>
          <p:nvPicPr>
            <p:cNvPr id="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543310" y="889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543310" y="1194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543310" y="1499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543310" y="1804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695710" y="1042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695710" y="1346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695710" y="1651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695710" y="1956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848110" y="1194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848110" y="1499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848110" y="1804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6848110" y="2108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00510" y="1346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1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00510" y="1651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00510" y="1956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00510" y="2261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152910" y="1499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152910" y="1804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152910" y="2108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152910" y="2413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88000" y="813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88000" y="1118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88000" y="1423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2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088000" y="1727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240400" y="965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240400" y="1270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240400" y="1575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240400" y="1880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392800" y="1118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392800" y="1423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6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392800" y="1727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7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392800" y="2032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8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545200" y="1270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39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545200" y="15754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0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545200" y="18802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1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545200" y="2185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2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697600" y="14230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3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697600" y="17278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4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697600" y="2032699"/>
              <a:ext cx="465689" cy="122819"/>
            </a:xfrm>
            <a:prstGeom prst="rect">
              <a:avLst/>
            </a:prstGeom>
            <a:noFill/>
          </p:spPr>
        </p:pic>
        <p:pic>
          <p:nvPicPr>
            <p:cNvPr id="45" name="Picture 2" descr="http://upload.wikimedia.org/wikipedia/commons/d/d3/RAM_n.jpg"/>
            <p:cNvPicPr>
              <a:picLocks noChangeAspect="1" noChangeArrowheads="1"/>
            </p:cNvPicPr>
            <p:nvPr/>
          </p:nvPicPr>
          <p:blipFill>
            <a:blip r:embed="rId4" cstate="print"/>
            <a:srcRect t="81907" b="1263"/>
            <a:stretch>
              <a:fillRect/>
            </a:stretch>
          </p:blipFill>
          <p:spPr bwMode="auto">
            <a:xfrm rot="2218507" flipV="1">
              <a:off x="7697600" y="2337499"/>
              <a:ext cx="465689" cy="122819"/>
            </a:xfrm>
            <a:prstGeom prst="rect">
              <a:avLst/>
            </a:prstGeom>
            <a:noFill/>
          </p:spPr>
        </p:pic>
      </p:grpSp>
      <p:pic>
        <p:nvPicPr>
          <p:cNvPr id="417796" name="Picture 4" descr="quantum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600200"/>
            <a:ext cx="2819400" cy="2072260"/>
          </a:xfrm>
          <a:prstGeom prst="rect">
            <a:avLst/>
          </a:prstGeom>
          <a:noFill/>
        </p:spPr>
      </p:pic>
      <p:sp>
        <p:nvSpPr>
          <p:cNvPr id="48" name="Curved Right Arrow 47"/>
          <p:cNvSpPr/>
          <p:nvPr/>
        </p:nvSpPr>
        <p:spPr>
          <a:xfrm rot="19246437">
            <a:off x="1606634" y="3598520"/>
            <a:ext cx="838200" cy="1524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Right Arrow 48"/>
          <p:cNvSpPr/>
          <p:nvPr/>
        </p:nvSpPr>
        <p:spPr>
          <a:xfrm rot="14181527">
            <a:off x="6848260" y="3971451"/>
            <a:ext cx="838200" cy="1524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of VS on barrier disorder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Objective:</a:t>
            </a:r>
          </a:p>
          <a:p>
            <a:r>
              <a:rPr lang="en-US" sz="1600" dirty="0" smtClean="0"/>
              <a:t>Understand how disorder affects VS.</a:t>
            </a:r>
          </a:p>
          <a:p>
            <a:r>
              <a:rPr lang="en-US" sz="1600" dirty="0" smtClean="0"/>
              <a:t>Effects of different bonds in VS.</a:t>
            </a:r>
          </a:p>
          <a:p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Method:</a:t>
            </a:r>
          </a:p>
          <a:p>
            <a:r>
              <a:rPr lang="en-US" sz="1600" dirty="0" smtClean="0"/>
              <a:t>Strain: VFF Keating model</a:t>
            </a:r>
          </a:p>
          <a:p>
            <a:pPr marL="169863" lvl="1">
              <a:buFontTx/>
              <a:buChar char="•"/>
            </a:pPr>
            <a:r>
              <a:rPr lang="en-US" dirty="0" err="1" smtClean="0"/>
              <a:t>Bandstructure</a:t>
            </a:r>
            <a:r>
              <a:rPr lang="en-US" dirty="0" smtClean="0"/>
              <a:t>: Nearest neighbor sp3d5s* tight - binding model</a:t>
            </a:r>
          </a:p>
          <a:p>
            <a:r>
              <a:rPr lang="en-US" sz="1600" dirty="0" smtClean="0"/>
              <a:t>Geometry construction powered by atomistic modeling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Results:</a:t>
            </a:r>
          </a:p>
          <a:p>
            <a:r>
              <a:rPr lang="en-US" sz="1600" dirty="0" smtClean="0"/>
              <a:t>Different bond types have different effects on VS. </a:t>
            </a:r>
          </a:p>
          <a:p>
            <a:r>
              <a:rPr lang="en-US" sz="1600" u="sng" dirty="0" smtClean="0"/>
              <a:t>Disorder provides rough scattering potential, which will suppress valley orbit coupling.*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Chart Placeholder 8"/>
          <p:cNvPicPr>
            <a:picLocks/>
          </p:cNvPicPr>
          <p:nvPr/>
        </p:nvPicPr>
        <p:blipFill>
          <a:blip r:embed="rId3" cstate="print"/>
          <a:srcRect t="7255" r="69530" b="56472"/>
          <a:stretch>
            <a:fillRect/>
          </a:stretch>
        </p:blipFill>
        <p:spPr bwMode="auto">
          <a:xfrm>
            <a:off x="3962400" y="11430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/>
          <p:nvPr/>
        </p:nvGrpSpPr>
        <p:grpSpPr>
          <a:xfrm>
            <a:off x="5257800" y="3276600"/>
            <a:ext cx="3281340" cy="3429000"/>
            <a:chOff x="5257800" y="2819400"/>
            <a:chExt cx="3281340" cy="3429000"/>
          </a:xfrm>
        </p:grpSpPr>
        <p:pic>
          <p:nvPicPr>
            <p:cNvPr id="9" name="Picture 8" descr="26_34_8nm_v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2819400"/>
              <a:ext cx="3281340" cy="34290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315200" y="3810000"/>
              <a:ext cx="381000" cy="6096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4876800"/>
              <a:ext cx="381000" cy="76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7277100" y="40005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7277894" y="5218906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6172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*D. </a:t>
            </a:r>
            <a:r>
              <a:rPr lang="en-US" sz="1600" dirty="0" err="1" smtClean="0"/>
              <a:t>Culcer</a:t>
            </a:r>
            <a:r>
              <a:rPr lang="en-US" sz="1600" dirty="0" smtClean="0"/>
              <a:t> etc. PRB 82 (2010)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334000" y="990600"/>
            <a:ext cx="3581400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Cell {46}: flat scattering potential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Cell {56}: Periodic scattering potential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Cell {26}: Scattering potential with Ge-Ge bond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Cell {26/34}: 50%{26} + 50%{34}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4538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# in fig.: Ge atom position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Wavefunction penetration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Effects of electric field</a:t>
            </a:r>
          </a:p>
          <a:p>
            <a:pPr lvl="1"/>
            <a:r>
              <a:rPr lang="en-US" dirty="0" smtClean="0"/>
              <a:t>Wavefunction piles up near barrier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smtClean="0"/>
              <a:t>How much WF is inside barrier?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" name="Chart Placeholder 5"/>
          <p:cNvPicPr>
            <a:picLocks/>
          </p:cNvPicPr>
          <p:nvPr/>
        </p:nvPicPr>
        <p:blipFill>
          <a:blip r:embed="rId3" cstate="print"/>
          <a:srcRect t="51429" r="51406"/>
          <a:stretch>
            <a:fillRect/>
          </a:stretch>
        </p:blipFill>
        <p:spPr bwMode="auto">
          <a:xfrm>
            <a:off x="4800600" y="16002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6400800" y="2590800"/>
            <a:ext cx="1219200" cy="685800"/>
          </a:xfrm>
          <a:prstGeom prst="straightConnector1">
            <a:avLst/>
          </a:prstGeom>
          <a:ln>
            <a:solidFill>
              <a:srgbClr val="1E04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144294" y="31615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" name="Chart Placeholder 5" descr="wf_E_v2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2743200"/>
            <a:ext cx="2759529" cy="27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wf.png"/>
          <p:cNvPicPr>
            <a:picLocks noChangeAspect="1"/>
          </p:cNvPicPr>
          <p:nvPr/>
        </p:nvPicPr>
        <p:blipFill>
          <a:blip r:embed="rId5" cstate="print"/>
          <a:srcRect l="60834" t="24189" r="26666" b="12190"/>
          <a:stretch>
            <a:fillRect/>
          </a:stretch>
        </p:blipFill>
        <p:spPr>
          <a:xfrm>
            <a:off x="3619197" y="3171749"/>
            <a:ext cx="648003" cy="1818437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990600" y="4800600"/>
            <a:ext cx="2438400" cy="457200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429000" y="41910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800600" y="1676400"/>
            <a:ext cx="533400" cy="2438400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876800" y="5029200"/>
            <a:ext cx="37338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Up to 3% WF will penetrate into Barrier.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High Ge gives less WF penetration due to strong potential barrier.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Barrier potential comes from band offset</a:t>
            </a:r>
          </a:p>
          <a:p>
            <a:r>
              <a:rPr lang="en-US" dirty="0" smtClean="0"/>
              <a:t>Random alloy materials do not have translational symmetry</a:t>
            </a:r>
          </a:p>
          <a:p>
            <a:r>
              <a:rPr lang="en-US" dirty="0" smtClean="0"/>
              <a:t>Electronic dispersion from band unfolding</a:t>
            </a:r>
          </a:p>
          <a:p>
            <a:endParaRPr lang="en-US" dirty="0" smtClean="0"/>
          </a:p>
        </p:txBody>
      </p:sp>
      <p:pic>
        <p:nvPicPr>
          <p:cNvPr id="4" name="Picture 3" descr="ek_r_26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95550"/>
            <a:ext cx="3810000" cy="3438525"/>
          </a:xfrm>
          <a:prstGeom prst="rect">
            <a:avLst/>
          </a:prstGeom>
        </p:spPr>
      </p:pic>
      <p:pic>
        <p:nvPicPr>
          <p:cNvPr id="5" name="Picture 4" descr="ek_46_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505075"/>
            <a:ext cx="3810000" cy="3438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5400" y="2124075"/>
            <a:ext cx="2133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samples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0" y="2124075"/>
            <a:ext cx="2133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Ordered samples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5943600"/>
            <a:ext cx="4724400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Dispersion is not directly related to VS.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WF in Si is composed of </a:t>
            </a:r>
            <a:r>
              <a:rPr lang="en-US" sz="1400" dirty="0" err="1" smtClean="0"/>
              <a:t>Pz</a:t>
            </a:r>
            <a:r>
              <a:rPr lang="en-US" sz="1400" dirty="0" smtClean="0"/>
              <a:t> orbit. Difference in E-K might be related to orbit info.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733800" y="4714875"/>
            <a:ext cx="3962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029200" y="4257675"/>
            <a:ext cx="12192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~70meV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7696200" y="4029075"/>
            <a:ext cx="457200" cy="990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10400" y="5105400"/>
            <a:ext cx="19050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Cell {26} is more transparent.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quantum computation is pursued?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Concept of Quantum computation: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0" y="1752600"/>
            <a:ext cx="2590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we realize it?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867400" y="990600"/>
            <a:ext cx="2438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Electrical engineer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00200" y="1447800"/>
            <a:ext cx="914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514600" y="1447800"/>
            <a:ext cx="914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1143000" y="22860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a|1&gt;+b|0&gt;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52400" y="1371600"/>
            <a:ext cx="1295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6200" y="2286000"/>
            <a:ext cx="1295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qubit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676400" y="3886200"/>
            <a:ext cx="1066800" cy="990600"/>
            <a:chOff x="1676400" y="4191000"/>
            <a:chExt cx="1066800" cy="990600"/>
          </a:xfrm>
        </p:grpSpPr>
        <p:sp>
          <p:nvSpPr>
            <p:cNvPr id="41" name="Oval 40"/>
            <p:cNvSpPr/>
            <p:nvPr/>
          </p:nvSpPr>
          <p:spPr>
            <a:xfrm>
              <a:off x="1676400" y="4191000"/>
              <a:ext cx="1066800" cy="990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905000" y="4572000"/>
              <a:ext cx="533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05000" y="4876800"/>
              <a:ext cx="533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905794" y="44950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2134791" y="4952603"/>
              <a:ext cx="3040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791200" y="3505200"/>
            <a:ext cx="26670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small?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4800600" y="2438400"/>
            <a:ext cx="3581400" cy="914400"/>
            <a:chOff x="4800600" y="2438400"/>
            <a:chExt cx="3581400" cy="914400"/>
          </a:xfrm>
        </p:grpSpPr>
        <p:sp>
          <p:nvSpPr>
            <p:cNvPr id="52" name="Rounded Rectangle 51"/>
            <p:cNvSpPr/>
            <p:nvPr/>
          </p:nvSpPr>
          <p:spPr>
            <a:xfrm>
              <a:off x="6934200" y="2514600"/>
              <a:ext cx="14478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Spin !</a:t>
              </a:r>
              <a:endParaRPr lang="en-US" dirty="0"/>
            </a:p>
          </p:txBody>
        </p:sp>
        <p:pic>
          <p:nvPicPr>
            <p:cNvPr id="334850" name="Picture 2" descr="http://www.physicsforidiots.com/ParticlesandForces/spin.jpg"/>
            <p:cNvPicPr>
              <a:picLocks noChangeAspect="1" noChangeArrowheads="1"/>
            </p:cNvPicPr>
            <p:nvPr/>
          </p:nvPicPr>
          <p:blipFill>
            <a:blip r:embed="rId3" cstate="print"/>
            <a:srcRect l="4878" t="5369" r="59350" b="58837"/>
            <a:stretch>
              <a:fillRect/>
            </a:stretch>
          </p:blipFill>
          <p:spPr bwMode="auto">
            <a:xfrm>
              <a:off x="4800600" y="2438400"/>
              <a:ext cx="838200" cy="762000"/>
            </a:xfrm>
            <a:prstGeom prst="rect">
              <a:avLst/>
            </a:prstGeom>
            <a:noFill/>
          </p:spPr>
        </p:pic>
        <p:pic>
          <p:nvPicPr>
            <p:cNvPr id="54" name="Picture 2" descr="http://www.physicsforidiots.com/ParticlesandForces/spin.jpg"/>
            <p:cNvPicPr>
              <a:picLocks noChangeAspect="1" noChangeArrowheads="1"/>
            </p:cNvPicPr>
            <p:nvPr/>
          </p:nvPicPr>
          <p:blipFill>
            <a:blip r:embed="rId3" cstate="print"/>
            <a:srcRect l="4878" t="5369" r="59350" b="58837"/>
            <a:stretch>
              <a:fillRect/>
            </a:stretch>
          </p:blipFill>
          <p:spPr bwMode="auto">
            <a:xfrm rot="10800000">
              <a:off x="6019800" y="2590800"/>
              <a:ext cx="838200" cy="762000"/>
            </a:xfrm>
            <a:prstGeom prst="rect">
              <a:avLst/>
            </a:prstGeom>
            <a:noFill/>
          </p:spPr>
        </p:pic>
      </p:grpSp>
      <p:sp>
        <p:nvSpPr>
          <p:cNvPr id="63" name="Rounded Rectangle 62"/>
          <p:cNvSpPr/>
          <p:nvPr/>
        </p:nvSpPr>
        <p:spPr>
          <a:xfrm>
            <a:off x="6248400" y="5562600"/>
            <a:ext cx="28194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comparable or even </a:t>
            </a:r>
          </a:p>
          <a:p>
            <a:pPr algn="ctr"/>
            <a:r>
              <a:rPr lang="en-US" dirty="0" smtClean="0"/>
              <a:t>smaller than DRAM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52400" y="3048000"/>
            <a:ext cx="4267200" cy="2743200"/>
            <a:chOff x="152400" y="3048000"/>
            <a:chExt cx="4267200" cy="2743200"/>
          </a:xfrm>
        </p:grpSpPr>
        <p:sp>
          <p:nvSpPr>
            <p:cNvPr id="38" name="Oval 37"/>
            <p:cNvSpPr/>
            <p:nvPr/>
          </p:nvSpPr>
          <p:spPr>
            <a:xfrm>
              <a:off x="304800" y="3048000"/>
              <a:ext cx="1981200" cy="609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Computer</a:t>
              </a:r>
            </a:p>
            <a:p>
              <a:pPr algn="ctr"/>
              <a:r>
                <a:rPr lang="en-US" sz="1600" dirty="0" smtClean="0"/>
                <a:t> science</a:t>
              </a:r>
              <a:endParaRPr lang="en-US" sz="16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52400" y="4953000"/>
              <a:ext cx="15240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Logician</a:t>
              </a:r>
              <a:endParaRPr lang="en-US" sz="16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71800" y="3733800"/>
              <a:ext cx="1447800" cy="609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Physicist</a:t>
              </a:r>
              <a:endParaRPr lang="en-US" sz="16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514600" y="5105400"/>
              <a:ext cx="1371600" cy="685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…</a:t>
              </a:r>
              <a:endParaRPr lang="en-US" sz="4800" dirty="0"/>
            </a:p>
          </p:txBody>
        </p:sp>
        <p:cxnSp>
          <p:nvCxnSpPr>
            <p:cNvPr id="65" name="Straight Connector 64"/>
            <p:cNvCxnSpPr>
              <a:stCxn id="38" idx="4"/>
            </p:cNvCxnSpPr>
            <p:nvPr/>
          </p:nvCxnSpPr>
          <p:spPr>
            <a:xfrm rot="16200000" flipH="1">
              <a:off x="1295400" y="3657600"/>
              <a:ext cx="4572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590800" y="4724400"/>
              <a:ext cx="609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39" idx="0"/>
            </p:cNvCxnSpPr>
            <p:nvPr/>
          </p:nvCxnSpPr>
          <p:spPr>
            <a:xfrm rot="5400000">
              <a:off x="1262880" y="4383251"/>
              <a:ext cx="221270" cy="9182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0" idx="2"/>
            </p:cNvCxnSpPr>
            <p:nvPr/>
          </p:nvCxnSpPr>
          <p:spPr>
            <a:xfrm rot="5400000" flipH="1" flipV="1">
              <a:off x="2743200" y="4038600"/>
              <a:ext cx="2286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874" y="4114800"/>
            <a:ext cx="28729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ounded Rectangle 78"/>
          <p:cNvSpPr/>
          <p:nvPr/>
        </p:nvSpPr>
        <p:spPr>
          <a:xfrm>
            <a:off x="533400" y="5867400"/>
            <a:ext cx="32766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information in one qubit!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4876800" y="6172200"/>
            <a:ext cx="2819400" cy="533400"/>
          </a:xfrm>
          <a:prstGeom prst="roundRect">
            <a:avLst/>
          </a:prstGeom>
          <a:ln>
            <a:solidFill>
              <a:srgbClr val="0B44F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are we waiting for?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53" grpId="0" animBg="1"/>
      <p:bldP spid="63" grpId="0" animBg="1"/>
      <p:bldP spid="79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6" descr="SRC_ECB_Si_spds_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24023" t="10433" r="19220" b="13251"/>
          <a:stretch>
            <a:fillRect/>
          </a:stretch>
        </p:blipFill>
        <p:spPr bwMode="auto">
          <a:xfrm>
            <a:off x="6172200" y="1981200"/>
            <a:ext cx="2286000" cy="222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9913" y="152400"/>
            <a:ext cx="8574087" cy="520700"/>
          </a:xfrm>
        </p:spPr>
        <p:txBody>
          <a:bodyPr/>
          <a:lstStyle/>
          <a:p>
            <a:r>
              <a:rPr lang="en-US" dirty="0" smtClean="0"/>
              <a:t>Challenge to realize qubit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914400"/>
            <a:ext cx="8610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Quantum computing dilemma:</a:t>
            </a:r>
          </a:p>
          <a:p>
            <a:r>
              <a:rPr lang="en-US" dirty="0" smtClean="0"/>
              <a:t>Manipulate qubit by external force.</a:t>
            </a:r>
          </a:p>
          <a:p>
            <a:r>
              <a:rPr lang="en-US" dirty="0" smtClean="0"/>
              <a:t>Isolation from external force to maintain quantum information between gate operations.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2362200"/>
            <a:ext cx="3886200" cy="533400"/>
          </a:xfrm>
          <a:prstGeom prst="roundRect">
            <a:avLst/>
          </a:prstGeom>
          <a:ln>
            <a:solidFill>
              <a:srgbClr val="1E04B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material could be used?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0"/>
            <a:ext cx="5105400" cy="2667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27063" lvl="1" indent="-16986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 smtClean="0">
                <a:ea typeface="ＭＳ Ｐゴシック" charset="-128"/>
                <a:cs typeface="ＭＳ Ｐゴシック" charset="-128"/>
              </a:rPr>
              <a:t>			silicon</a:t>
            </a:r>
          </a:p>
          <a:p>
            <a:pPr marL="169863" indent="-169863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en-US" kern="0" dirty="0" smtClean="0">
                <a:ea typeface="ＭＳ Ｐゴシック" charset="-128"/>
                <a:cs typeface="ＭＳ Ｐゴシック" charset="-128"/>
              </a:rPr>
              <a:t>Closest to mainstream semiconductor technology.</a:t>
            </a: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en-US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Long </a:t>
            </a:r>
            <a:r>
              <a:rPr lang="en-US" kern="0" dirty="0" smtClean="0">
                <a:ea typeface="ＭＳ Ｐゴシック" charset="-128"/>
                <a:cs typeface="ＭＳ Ｐゴシック" charset="-128"/>
              </a:rPr>
              <a:t>spin coherence time. Existence of spin‐free nuclear isotopes.</a:t>
            </a:r>
          </a:p>
          <a:p>
            <a:pPr marL="169863" indent="-169863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ü"/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Font typeface="Lucida Grande"/>
              <a:buChar char="x"/>
              <a:defRPr/>
            </a:pPr>
            <a:r>
              <a:rPr lang="en-US" dirty="0" smtClean="0"/>
              <a:t>Valley degeneracy could be problem in qubit operation.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38800" y="4343400"/>
            <a:ext cx="3352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Valley degeneracy is potential source for decoherence.*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876800" y="35814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438400" y="5638800"/>
            <a:ext cx="44958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use silicon, degeneracy must be lifted.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*B. </a:t>
            </a:r>
            <a:r>
              <a:rPr lang="en-US" dirty="0" err="1" smtClean="0"/>
              <a:t>Koiller</a:t>
            </a:r>
            <a:r>
              <a:rPr lang="en-US" dirty="0" smtClean="0"/>
              <a:t> et al. PRL 88 (2002)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splitting – lift valley degeneracy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endParaRPr lang="en-US" sz="1700" kern="1200" dirty="0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700" kern="1200" dirty="0" smtClean="0">
              <a:solidFill>
                <a:srgbClr val="000000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17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Biaxial strain splits </a:t>
            </a:r>
            <a:r>
              <a:rPr lang="en-US" sz="1700" b="1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six-fold*</a:t>
            </a:r>
            <a:r>
              <a:rPr lang="en-US" sz="17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 valley-degeneracy into</a:t>
            </a:r>
          </a:p>
          <a:p>
            <a:pPr marL="342900" indent="-342900">
              <a:spcBef>
                <a:spcPct val="0"/>
              </a:spcBef>
            </a:pPr>
            <a:r>
              <a:rPr lang="en-US" sz="17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Lower </a:t>
            </a:r>
            <a:r>
              <a:rPr lang="en-US" sz="1700" b="1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two-fold </a:t>
            </a:r>
            <a:r>
              <a:rPr lang="en-US" sz="17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degeneracy </a:t>
            </a:r>
          </a:p>
          <a:p>
            <a:pPr marL="342900" indent="-342900">
              <a:spcBef>
                <a:spcPct val="0"/>
              </a:spcBef>
            </a:pPr>
            <a:r>
              <a:rPr lang="en-US" sz="17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Higher </a:t>
            </a:r>
            <a:r>
              <a:rPr lang="en-US" sz="1700" b="1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four-fold</a:t>
            </a:r>
            <a:r>
              <a:rPr lang="en-US" sz="17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rPr>
              <a:t> degeneracy </a:t>
            </a: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457200" y="3657600"/>
            <a:ext cx="1790700" cy="1676400"/>
            <a:chOff x="3453" y="1162"/>
            <a:chExt cx="1464" cy="909"/>
          </a:xfrm>
        </p:grpSpPr>
        <p:pic>
          <p:nvPicPr>
            <p:cNvPr id="13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1268"/>
              <a:ext cx="1190" cy="803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31"/>
            <p:cNvSpPr>
              <a:spLocks noChangeShapeType="1"/>
            </p:cNvSpPr>
            <p:nvPr/>
          </p:nvSpPr>
          <p:spPr bwMode="auto">
            <a:xfrm flipV="1">
              <a:off x="4065" y="1638"/>
              <a:ext cx="687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flipH="1" flipV="1">
              <a:off x="3876" y="1371"/>
              <a:ext cx="183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 flipV="1">
              <a:off x="4056" y="1227"/>
              <a:ext cx="3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4709" y="1534"/>
              <a:ext cx="20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k</a:t>
              </a:r>
              <a:r>
                <a:rPr lang="en-US" sz="1400" i="1" baseline="-250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x</a:t>
              </a: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3707" y="1279"/>
              <a:ext cx="20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k</a:t>
              </a:r>
              <a:r>
                <a:rPr lang="en-US" sz="1400" i="1" baseline="-250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y</a:t>
              </a:r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4049" y="1162"/>
              <a:ext cx="20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k</a:t>
              </a:r>
              <a:r>
                <a:rPr lang="en-US" sz="1400" i="1" baseline="-250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z</a:t>
              </a:r>
            </a:p>
          </p:txBody>
        </p:sp>
      </p:grp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4813300" y="1516062"/>
            <a:ext cx="43307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Lowest two-fold degenerate </a:t>
            </a:r>
            <a:r>
              <a:rPr lang="en-US" sz="17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valleys split</a:t>
            </a: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in the presence of sharp confinement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potentials in </a:t>
            </a:r>
            <a:r>
              <a:rPr lang="en-US" sz="17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QWs</a:t>
            </a: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5078414" y="3116261"/>
            <a:ext cx="3487738" cy="1487488"/>
            <a:chOff x="3163" y="2795"/>
            <a:chExt cx="2197" cy="937"/>
          </a:xfrm>
        </p:grpSpPr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163" y="2804"/>
              <a:ext cx="678" cy="433"/>
            </a:xfrm>
            <a:prstGeom prst="rect">
              <a:avLst/>
            </a:prstGeom>
            <a:solidFill>
              <a:srgbClr val="17FF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163" y="2953"/>
              <a:ext cx="678" cy="1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QW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3921" y="29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044" y="2795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044" y="310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3921" y="2948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3921" y="3098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332" y="3520"/>
              <a:ext cx="10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Valley-splitting</a:t>
              </a:r>
            </a:p>
          </p:txBody>
        </p:sp>
      </p:grp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4832350" y="4403725"/>
            <a:ext cx="4356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2713" indent="-112713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12713" indent="-112713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Valley-splitting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is a critical design parameter for QC devices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marL="112713" indent="-112713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-&gt; remove degeneracy.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714500" y="3771106"/>
            <a:ext cx="601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3273424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9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fold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2590800" y="2590800"/>
            <a:ext cx="1676400" cy="2743200"/>
            <a:chOff x="2590800" y="2590800"/>
            <a:chExt cx="1676400" cy="27432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667000" y="3579812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67000" y="2970212"/>
              <a:ext cx="990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895600" y="3198812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fold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95600" y="2590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fold</a:t>
              </a:r>
              <a:endParaRPr lang="en-US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590800" y="3657600"/>
              <a:ext cx="1676400" cy="1676400"/>
              <a:chOff x="2590800" y="3657600"/>
              <a:chExt cx="1676400" cy="1676400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>
                <a:off x="2590800" y="3657600"/>
                <a:ext cx="1676400" cy="1676400"/>
                <a:chOff x="3453" y="1162"/>
                <a:chExt cx="1464" cy="909"/>
              </a:xfrm>
            </p:grpSpPr>
            <p:pic>
              <p:nvPicPr>
                <p:cNvPr id="52" name="Picture 3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3" y="1268"/>
                  <a:ext cx="1190" cy="8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76" y="1371"/>
                  <a:ext cx="183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056" y="1227"/>
                  <a:ext cx="3" cy="4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709" y="1534"/>
                  <a:ext cx="20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i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k</a:t>
                  </a:r>
                  <a:r>
                    <a:rPr lang="en-US" sz="1400" i="1" baseline="-25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x</a:t>
                  </a:r>
                </a:p>
              </p:txBody>
            </p:sp>
            <p:sp>
              <p:nvSpPr>
                <p:cNvPr id="6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07" y="1279"/>
                  <a:ext cx="20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i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k</a:t>
                  </a:r>
                  <a:r>
                    <a:rPr lang="en-US" sz="1400" i="1" baseline="-25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y</a:t>
                  </a:r>
                </a:p>
              </p:txBody>
            </p:sp>
            <p:sp>
              <p:nvSpPr>
                <p:cNvPr id="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49" y="1162"/>
                  <a:ext cx="20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i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k</a:t>
                  </a:r>
                  <a:r>
                    <a:rPr lang="en-US" sz="1400" i="1" baseline="-250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z</a:t>
                  </a:r>
                </a:p>
              </p:txBody>
            </p:sp>
            <p:sp>
              <p:nvSpPr>
                <p:cNvPr id="5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065" y="1638"/>
                  <a:ext cx="687" cy="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3200400" y="3962400"/>
                <a:ext cx="1524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00400" y="5029200"/>
                <a:ext cx="1524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590800" y="4572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81400" y="44196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5185420">
                <a:off x="3247784" y="4769333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3092338">
                <a:off x="2927491" y="4190927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Right Arrow 69"/>
          <p:cNvSpPr/>
          <p:nvPr/>
        </p:nvSpPr>
        <p:spPr>
          <a:xfrm>
            <a:off x="1828800" y="3124200"/>
            <a:ext cx="685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838200" y="5562600"/>
            <a:ext cx="2895600" cy="838200"/>
            <a:chOff x="838200" y="5562600"/>
            <a:chExt cx="2895600" cy="838200"/>
          </a:xfrm>
        </p:grpSpPr>
        <p:sp>
          <p:nvSpPr>
            <p:cNvPr id="44" name="Rectangle 43"/>
            <p:cNvSpPr/>
            <p:nvPr/>
          </p:nvSpPr>
          <p:spPr>
            <a:xfrm>
              <a:off x="838200" y="5562600"/>
              <a:ext cx="9144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67000" y="5715000"/>
              <a:ext cx="10668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3200" y="5562600"/>
              <a:ext cx="9144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905000" y="5867400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457200" y="914400"/>
            <a:ext cx="3733800" cy="457200"/>
          </a:xfrm>
          <a:prstGeom prst="roundRect">
            <a:avLst/>
          </a:prstGeom>
          <a:ln>
            <a:solidFill>
              <a:srgbClr val="1E04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to lift valley degeneracy?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2514600" y="6477000"/>
            <a:ext cx="44196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*Spin degeneracy is not included here.</a:t>
            </a:r>
            <a:endParaRPr lang="en-US" dirty="0"/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6629400" y="2667000"/>
            <a:ext cx="2057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Energy spacing between two resulting energy level.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7467600" y="3810000"/>
            <a:ext cx="4572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70" grpId="0" animBg="1"/>
      <p:bldP spid="74" grpId="0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210" name="Rectangle 58"/>
          <p:cNvSpPr>
            <a:spLocks noChangeArrowheads="1"/>
          </p:cNvSpPr>
          <p:nvPr/>
        </p:nvSpPr>
        <p:spPr bwMode="auto">
          <a:xfrm>
            <a:off x="6403975" y="6192838"/>
            <a:ext cx="2740025" cy="665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4625" y="4140200"/>
            <a:ext cx="4929188" cy="2024063"/>
            <a:chOff x="110" y="2608"/>
            <a:chExt cx="3105" cy="12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0" y="2608"/>
              <a:ext cx="3105" cy="1275"/>
              <a:chOff x="110" y="2608"/>
              <a:chExt cx="3105" cy="1275"/>
            </a:xfrm>
          </p:grpSpPr>
          <p:graphicFrame>
            <p:nvGraphicFramePr>
              <p:cNvPr id="1969156" name="Object 4"/>
              <p:cNvGraphicFramePr>
                <a:graphicFrameLocks noChangeAspect="1"/>
              </p:cNvGraphicFramePr>
              <p:nvPr/>
            </p:nvGraphicFramePr>
            <p:xfrm>
              <a:off x="110" y="3264"/>
              <a:ext cx="628" cy="414"/>
            </p:xfrm>
            <a:graphic>
              <a:graphicData uri="http://schemas.openxmlformats.org/presentationml/2006/ole">
                <p:oleObj spid="_x0000_s328706" name="Equation" r:id="rId4" imgW="585000" imgH="383760" progId="Equation.3">
                  <p:embed/>
                </p:oleObj>
              </a:graphicData>
            </a:graphic>
          </p:graphicFrame>
          <p:sp>
            <p:nvSpPr>
              <p:cNvPr id="1969157" name="Rectangle 5"/>
              <p:cNvSpPr>
                <a:spLocks noChangeArrowheads="1"/>
              </p:cNvSpPr>
              <p:nvPr/>
            </p:nvSpPr>
            <p:spPr bwMode="auto">
              <a:xfrm>
                <a:off x="911" y="3312"/>
                <a:ext cx="99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12700">
                    <a:solidFill>
                      <a:srgbClr val="CECEC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Helvetica" charset="0"/>
                    <a:ea typeface="ＭＳ Ｐゴシック" charset="0"/>
                  </a:rPr>
                  <a:t>Parabolic</a:t>
                </a:r>
              </a:p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Helvetica" charset="0"/>
                    <a:ea typeface="ＭＳ Ｐゴシック" charset="0"/>
                  </a:rPr>
                  <a:t>Dispersion</a:t>
                </a:r>
              </a:p>
            </p:txBody>
          </p:sp>
          <p:pic>
            <p:nvPicPr>
              <p:cNvPr id="196915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="" val="0"/>
                  </a:ext>
                </a:extLst>
              </a:blip>
              <a:srcRect l="56438"/>
              <a:stretch>
                <a:fillRect/>
              </a:stretch>
            </p:blipFill>
            <p:spPr bwMode="auto">
              <a:xfrm>
                <a:off x="2491" y="2608"/>
                <a:ext cx="724" cy="1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69159" name="Rectangle 7"/>
            <p:cNvSpPr>
              <a:spLocks noChangeArrowheads="1"/>
            </p:cNvSpPr>
            <p:nvPr/>
          </p:nvSpPr>
          <p:spPr bwMode="auto">
            <a:xfrm>
              <a:off x="2572" y="2679"/>
              <a:ext cx="2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1969160" name="Rectangle 8"/>
            <p:cNvSpPr>
              <a:spLocks noChangeArrowheads="1"/>
            </p:cNvSpPr>
            <p:nvPr/>
          </p:nvSpPr>
          <p:spPr bwMode="auto">
            <a:xfrm>
              <a:off x="2544" y="3717"/>
              <a:ext cx="109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1" name="Rectangle 9"/>
            <p:cNvSpPr>
              <a:spLocks noChangeArrowheads="1"/>
            </p:cNvSpPr>
            <p:nvPr/>
          </p:nvSpPr>
          <p:spPr bwMode="auto">
            <a:xfrm>
              <a:off x="2777" y="3633"/>
              <a:ext cx="109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2" name="Rectangle 10"/>
            <p:cNvSpPr>
              <a:spLocks noChangeArrowheads="1"/>
            </p:cNvSpPr>
            <p:nvPr/>
          </p:nvSpPr>
          <p:spPr bwMode="auto">
            <a:xfrm>
              <a:off x="2928" y="3696"/>
              <a:ext cx="192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3" name="Rectangle 11"/>
            <p:cNvSpPr>
              <a:spLocks noChangeArrowheads="1"/>
            </p:cNvSpPr>
            <p:nvPr/>
          </p:nvSpPr>
          <p:spPr bwMode="auto">
            <a:xfrm>
              <a:off x="2671" y="3398"/>
              <a:ext cx="114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4" name="Rectangle 12"/>
            <p:cNvSpPr>
              <a:spLocks noChangeArrowheads="1"/>
            </p:cNvSpPr>
            <p:nvPr/>
          </p:nvSpPr>
          <p:spPr bwMode="auto">
            <a:xfrm>
              <a:off x="2863" y="3404"/>
              <a:ext cx="132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5" name="Rectangle 13"/>
            <p:cNvSpPr>
              <a:spLocks noChangeArrowheads="1"/>
            </p:cNvSpPr>
            <p:nvPr/>
          </p:nvSpPr>
          <p:spPr bwMode="auto">
            <a:xfrm>
              <a:off x="3037" y="3710"/>
              <a:ext cx="169" cy="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6" name="Rectangle 14"/>
            <p:cNvSpPr>
              <a:spLocks noChangeArrowheads="1"/>
            </p:cNvSpPr>
            <p:nvPr/>
          </p:nvSpPr>
          <p:spPr bwMode="auto">
            <a:xfrm>
              <a:off x="2615" y="3716"/>
              <a:ext cx="169" cy="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7" name="Line 15"/>
            <p:cNvSpPr>
              <a:spLocks noChangeShapeType="1"/>
            </p:cNvSpPr>
            <p:nvPr/>
          </p:nvSpPr>
          <p:spPr bwMode="auto">
            <a:xfrm flipV="1">
              <a:off x="2833" y="2640"/>
              <a:ext cx="0" cy="987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8" name="Line 16"/>
            <p:cNvSpPr>
              <a:spLocks noChangeShapeType="1"/>
            </p:cNvSpPr>
            <p:nvPr/>
          </p:nvSpPr>
          <p:spPr bwMode="auto">
            <a:xfrm flipV="1">
              <a:off x="2471" y="3626"/>
              <a:ext cx="717" cy="1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69" name="Rectangle 17"/>
            <p:cNvSpPr>
              <a:spLocks noChangeArrowheads="1"/>
            </p:cNvSpPr>
            <p:nvPr/>
          </p:nvSpPr>
          <p:spPr bwMode="auto">
            <a:xfrm>
              <a:off x="2934" y="364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k</a:t>
              </a:r>
            </a:p>
          </p:txBody>
        </p:sp>
      </p:grpSp>
      <p:sp>
        <p:nvSpPr>
          <p:cNvPr id="1969170" name="Rectangle 18"/>
          <p:cNvSpPr>
            <a:spLocks noGrp="1" noChangeArrowheads="1"/>
          </p:cNvSpPr>
          <p:nvPr>
            <p:ph type="title"/>
          </p:nvPr>
        </p:nvSpPr>
        <p:spPr>
          <a:xfrm>
            <a:off x="473075" y="42863"/>
            <a:ext cx="8574088" cy="642937"/>
          </a:xfrm>
        </p:spPr>
        <p:txBody>
          <a:bodyPr/>
          <a:lstStyle/>
          <a:p>
            <a:r>
              <a:rPr lang="en-US" dirty="0" smtClean="0"/>
              <a:t>Simple quantum well states</a:t>
            </a:r>
            <a:endParaRPr lang="en-US" dirty="0"/>
          </a:p>
        </p:txBody>
      </p:sp>
      <p:sp>
        <p:nvSpPr>
          <p:cNvPr id="1969173" name="Text Box 21"/>
          <p:cNvSpPr txBox="1">
            <a:spLocks noChangeArrowheads="1"/>
          </p:cNvSpPr>
          <p:nvPr/>
        </p:nvSpPr>
        <p:spPr bwMode="auto">
          <a:xfrm>
            <a:off x="4316413" y="1127125"/>
            <a:ext cx="4640262" cy="9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CECEC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Helvetica" charset="0"/>
              </a:rPr>
              <a:t>Most basic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Helvetica" charset="0"/>
              </a:rPr>
              <a:t>quantum mechanical problem: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Helvetica" charset="0"/>
              </a:rPr>
              <a:t>Particle in a </a:t>
            </a:r>
            <a:r>
              <a:rPr lang="en-US" sz="2000" b="1" dirty="0" smtClean="0">
                <a:solidFill>
                  <a:srgbClr val="000000"/>
                </a:solidFill>
                <a:latin typeface="Helvetica" charset="0"/>
              </a:rPr>
              <a:t>box</a:t>
            </a:r>
            <a:endParaRPr lang="en-US" sz="20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969176" name="Rectangle 24"/>
          <p:cNvSpPr>
            <a:spLocks noChangeArrowheads="1"/>
          </p:cNvSpPr>
          <p:nvPr/>
        </p:nvSpPr>
        <p:spPr bwMode="auto">
          <a:xfrm>
            <a:off x="166688" y="4586287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CECEC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Schr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ödinger </a:t>
            </a:r>
            <a:r>
              <a:rPr lang="en-US" altLang="ja-JP" sz="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Equation</a:t>
            </a:r>
            <a:endParaRPr lang="en-US" sz="2000" dirty="0">
              <a:solidFill>
                <a:srgbClr val="000000"/>
              </a:solidFill>
              <a:latin typeface="Helvetica" charset="0"/>
              <a:ea typeface="ＭＳ Ｐゴシック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165725" y="4784725"/>
            <a:ext cx="3978275" cy="533400"/>
            <a:chOff x="3254" y="3014"/>
            <a:chExt cx="2506" cy="336"/>
          </a:xfrm>
        </p:grpSpPr>
        <p:graphicFrame>
          <p:nvGraphicFramePr>
            <p:cNvPr id="1969178" name="Object 26"/>
            <p:cNvGraphicFramePr>
              <a:graphicFrameLocks noChangeAspect="1"/>
            </p:cNvGraphicFramePr>
            <p:nvPr/>
          </p:nvGraphicFramePr>
          <p:xfrm>
            <a:off x="3254" y="3097"/>
            <a:ext cx="775" cy="227"/>
          </p:xfrm>
          <a:graphic>
            <a:graphicData uri="http://schemas.openxmlformats.org/presentationml/2006/ole">
              <p:oleObj spid="_x0000_s328708" name="Equation" r:id="rId6" imgW="722160" imgH="200880" progId="Equation.3">
                <p:embed/>
              </p:oleObj>
            </a:graphicData>
          </a:graphic>
        </p:graphicFrame>
        <p:graphicFrame>
          <p:nvGraphicFramePr>
            <p:cNvPr id="1969179" name="Object 27"/>
            <p:cNvGraphicFramePr>
              <a:graphicFrameLocks noChangeAspect="1"/>
            </p:cNvGraphicFramePr>
            <p:nvPr/>
          </p:nvGraphicFramePr>
          <p:xfrm>
            <a:off x="4045" y="3092"/>
            <a:ext cx="775" cy="227"/>
          </p:xfrm>
          <a:graphic>
            <a:graphicData uri="http://schemas.openxmlformats.org/presentationml/2006/ole">
              <p:oleObj spid="_x0000_s328709" name="Equation" r:id="rId7" imgW="722160" imgH="200880" progId="Equation.3">
                <p:embed/>
              </p:oleObj>
            </a:graphicData>
          </a:graphic>
        </p:graphicFrame>
        <p:sp>
          <p:nvSpPr>
            <p:cNvPr id="1969180" name="Rectangle 28"/>
            <p:cNvSpPr>
              <a:spLocks noChangeArrowheads="1"/>
            </p:cNvSpPr>
            <p:nvPr/>
          </p:nvSpPr>
          <p:spPr bwMode="auto">
            <a:xfrm>
              <a:off x="4766" y="3014"/>
              <a:ext cx="99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</a:rPr>
                <a:t>2 propagating states</a:t>
              </a:r>
            </a:p>
          </p:txBody>
        </p:sp>
      </p:grpSp>
      <p:sp>
        <p:nvSpPr>
          <p:cNvPr id="1969181" name="Rectangle 29"/>
          <p:cNvSpPr>
            <a:spLocks noChangeArrowheads="1"/>
          </p:cNvSpPr>
          <p:nvPr/>
        </p:nvSpPr>
        <p:spPr bwMode="auto">
          <a:xfrm>
            <a:off x="2917825" y="3795713"/>
            <a:ext cx="311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CECEC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L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819400" y="3781425"/>
            <a:ext cx="6137275" cy="1479550"/>
            <a:chOff x="1894" y="2382"/>
            <a:chExt cx="3866" cy="932"/>
          </a:xfrm>
        </p:grpSpPr>
        <p:sp>
          <p:nvSpPr>
            <p:cNvPr id="1969183" name="Line 31"/>
            <p:cNvSpPr>
              <a:spLocks noChangeShapeType="1"/>
            </p:cNvSpPr>
            <p:nvPr/>
          </p:nvSpPr>
          <p:spPr bwMode="auto">
            <a:xfrm>
              <a:off x="1894" y="2382"/>
              <a:ext cx="6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969184" name="Object 32"/>
            <p:cNvGraphicFramePr>
              <a:graphicFrameLocks noChangeAspect="1"/>
            </p:cNvGraphicFramePr>
            <p:nvPr/>
          </p:nvGraphicFramePr>
          <p:xfrm>
            <a:off x="3798" y="2493"/>
            <a:ext cx="476" cy="423"/>
          </p:xfrm>
          <a:graphic>
            <a:graphicData uri="http://schemas.openxmlformats.org/presentationml/2006/ole">
              <p:oleObj spid="_x0000_s328710" name="Equation" r:id="rId8" imgW="444240" imgH="393480" progId="Equation.3">
                <p:embed/>
              </p:oleObj>
            </a:graphicData>
          </a:graphic>
        </p:graphicFrame>
        <p:sp>
          <p:nvSpPr>
            <p:cNvPr id="1969185" name="Rectangle 33"/>
            <p:cNvSpPr>
              <a:spLocks noChangeArrowheads="1"/>
            </p:cNvSpPr>
            <p:nvPr/>
          </p:nvSpPr>
          <p:spPr bwMode="auto">
            <a:xfrm>
              <a:off x="4766" y="2575"/>
              <a:ext cx="99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</a:rPr>
                <a:t>quantize</a:t>
              </a:r>
              <a:r>
                <a:rPr lang="en-US" sz="1600">
                  <a:solidFill>
                    <a:srgbClr val="FFFFFF"/>
                  </a:solidFill>
                  <a:latin typeface="Helvetica" charset="0"/>
                  <a:ea typeface="ＭＳ Ｐゴシック" charset="0"/>
                </a:rPr>
                <a:t> k</a:t>
              </a:r>
            </a:p>
          </p:txBody>
        </p:sp>
        <p:sp>
          <p:nvSpPr>
            <p:cNvPr id="1969186" name="Oval 34"/>
            <p:cNvSpPr>
              <a:spLocks noChangeArrowheads="1"/>
            </p:cNvSpPr>
            <p:nvPr/>
          </p:nvSpPr>
          <p:spPr bwMode="auto">
            <a:xfrm>
              <a:off x="3078" y="3224"/>
              <a:ext cx="90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ECEC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69187" name="Oval 35"/>
            <p:cNvSpPr>
              <a:spLocks noChangeArrowheads="1"/>
            </p:cNvSpPr>
            <p:nvPr/>
          </p:nvSpPr>
          <p:spPr bwMode="auto">
            <a:xfrm>
              <a:off x="2710" y="3224"/>
              <a:ext cx="90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ECEC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209800" y="1384300"/>
            <a:ext cx="1905000" cy="2287588"/>
            <a:chOff x="1258" y="872"/>
            <a:chExt cx="1200" cy="1441"/>
          </a:xfrm>
        </p:grpSpPr>
        <p:pic>
          <p:nvPicPr>
            <p:cNvPr id="1969189" name="Picture 37" descr="SRC_Esub_analytical_ncell_1_Si_spds_SO"/>
            <p:cNvPicPr>
              <a:picLocks noChangeAspect="1" noChangeArrowheads="1"/>
            </p:cNvPicPr>
            <p:nvPr/>
          </p:nvPicPr>
          <p:blipFill>
            <a:blip r:embed="rId9" cstate="print">
              <a:lum contrast="24000"/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 l="19443" r="19798"/>
            <a:stretch>
              <a:fillRect/>
            </a:stretch>
          </p:blipFill>
          <p:spPr bwMode="auto">
            <a:xfrm>
              <a:off x="1258" y="872"/>
              <a:ext cx="1200" cy="1441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9190" name="Text Box 38"/>
            <p:cNvSpPr txBox="1">
              <a:spLocks noChangeArrowheads="1"/>
            </p:cNvSpPr>
            <p:nvPr/>
          </p:nvSpPr>
          <p:spPr bwMode="auto">
            <a:xfrm>
              <a:off x="1810" y="1658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1</a:t>
              </a:r>
              <a:r>
                <a:rPr lang="en-US" baseline="30000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st</a:t>
              </a:r>
              <a:endParaRPr lang="en-US">
                <a:solidFill>
                  <a:srgbClr val="000005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9191" name="Text Box 39"/>
            <p:cNvSpPr txBox="1">
              <a:spLocks noChangeArrowheads="1"/>
            </p:cNvSpPr>
            <p:nvPr/>
          </p:nvSpPr>
          <p:spPr bwMode="auto">
            <a:xfrm>
              <a:off x="1804" y="1091"/>
              <a:ext cx="3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2</a:t>
              </a:r>
              <a:r>
                <a:rPr lang="en-US" baseline="30000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nd</a:t>
              </a:r>
              <a:endParaRPr lang="en-US">
                <a:solidFill>
                  <a:srgbClr val="000005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9192" name="Rectangle 40"/>
            <p:cNvSpPr>
              <a:spLocks noChangeArrowheads="1"/>
            </p:cNvSpPr>
            <p:nvPr/>
          </p:nvSpPr>
          <p:spPr bwMode="auto">
            <a:xfrm>
              <a:off x="1672" y="1089"/>
              <a:ext cx="535" cy="29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789613" y="5800725"/>
            <a:ext cx="2981325" cy="657225"/>
            <a:chOff x="3647" y="3738"/>
            <a:chExt cx="1878" cy="414"/>
          </a:xfrm>
        </p:grpSpPr>
        <p:graphicFrame>
          <p:nvGraphicFramePr>
            <p:cNvPr id="1969194" name="Object 42"/>
            <p:cNvGraphicFramePr>
              <a:graphicFrameLocks noChangeAspect="1"/>
            </p:cNvGraphicFramePr>
            <p:nvPr/>
          </p:nvGraphicFramePr>
          <p:xfrm>
            <a:off x="3647" y="3738"/>
            <a:ext cx="815" cy="414"/>
          </p:xfrm>
          <a:graphic>
            <a:graphicData uri="http://schemas.openxmlformats.org/presentationml/2006/ole">
              <p:oleObj spid="_x0000_s328711" name="Equation" r:id="rId10" imgW="758520" imgH="383760" progId="Equation.3">
                <p:embed/>
              </p:oleObj>
            </a:graphicData>
          </a:graphic>
        </p:graphicFrame>
        <p:graphicFrame>
          <p:nvGraphicFramePr>
            <p:cNvPr id="1969195" name="Object 43"/>
            <p:cNvGraphicFramePr>
              <a:graphicFrameLocks noChangeAspect="1"/>
            </p:cNvGraphicFramePr>
            <p:nvPr/>
          </p:nvGraphicFramePr>
          <p:xfrm>
            <a:off x="5031" y="3739"/>
            <a:ext cx="494" cy="388"/>
          </p:xfrm>
          <a:graphic>
            <a:graphicData uri="http://schemas.openxmlformats.org/presentationml/2006/ole">
              <p:oleObj spid="_x0000_s328712" name="Equation" r:id="rId11" imgW="456840" imgH="356400" progId="Equation.3">
                <p:embed/>
              </p:oleObj>
            </a:graphicData>
          </a:graphic>
        </p:graphicFrame>
      </p:grpSp>
      <p:pic>
        <p:nvPicPr>
          <p:cNvPr id="1969196" name="Picture 44" descr="SRC_Esub_analytical_ncell_1_Si_spds_SO"/>
          <p:cNvPicPr>
            <a:picLocks noChangeAspect="1" noChangeArrowheads="1"/>
          </p:cNvPicPr>
          <p:nvPr/>
        </p:nvPicPr>
        <p:blipFill>
          <a:blip r:embed="rId9" cstate="print">
            <a:lum contrast="24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19443" r="19798"/>
          <a:stretch>
            <a:fillRect/>
          </a:stretch>
        </p:blipFill>
        <p:spPr bwMode="auto">
          <a:xfrm>
            <a:off x="2209800" y="1392238"/>
            <a:ext cx="1905000" cy="228758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69197" name="Text Box 45"/>
          <p:cNvSpPr txBox="1">
            <a:spLocks noChangeArrowheads="1"/>
          </p:cNvSpPr>
          <p:nvPr/>
        </p:nvSpPr>
        <p:spPr bwMode="auto">
          <a:xfrm>
            <a:off x="2924175" y="1739900"/>
            <a:ext cx="47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5"/>
                </a:solidFill>
                <a:latin typeface="Tahoma" charset="0"/>
                <a:ea typeface="ＭＳ Ｐゴシック" charset="0"/>
                <a:cs typeface="Arial" charset="0"/>
              </a:rPr>
              <a:t>2</a:t>
            </a:r>
            <a:r>
              <a:rPr lang="en-US" baseline="30000">
                <a:solidFill>
                  <a:srgbClr val="000005"/>
                </a:solidFill>
                <a:latin typeface="Tahoma" charset="0"/>
                <a:ea typeface="ＭＳ Ｐゴシック" charset="0"/>
                <a:cs typeface="Arial" charset="0"/>
              </a:rPr>
              <a:t>nd</a:t>
            </a:r>
            <a:endParaRPr lang="en-US">
              <a:solidFill>
                <a:srgbClr val="000005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969198" name="Rectangle 46"/>
          <p:cNvSpPr>
            <a:spLocks noChangeArrowheads="1"/>
          </p:cNvSpPr>
          <p:nvPr/>
        </p:nvSpPr>
        <p:spPr bwMode="auto">
          <a:xfrm>
            <a:off x="2895600" y="1736725"/>
            <a:ext cx="849313" cy="466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686050" y="2087563"/>
            <a:ext cx="6457950" cy="3765550"/>
            <a:chOff x="1694" y="1315"/>
            <a:chExt cx="4068" cy="2372"/>
          </a:xfrm>
        </p:grpSpPr>
        <p:graphicFrame>
          <p:nvGraphicFramePr>
            <p:cNvPr id="1969200" name="Object 48"/>
            <p:cNvGraphicFramePr>
              <a:graphicFrameLocks noChangeAspect="1"/>
            </p:cNvGraphicFramePr>
            <p:nvPr/>
          </p:nvGraphicFramePr>
          <p:xfrm>
            <a:off x="3567" y="3411"/>
            <a:ext cx="975" cy="214"/>
          </p:xfrm>
          <a:graphic>
            <a:graphicData uri="http://schemas.openxmlformats.org/presentationml/2006/ole">
              <p:oleObj spid="_x0000_s328713" name="Equation" r:id="rId12" imgW="914040" imgH="191880" progId="">
                <p:embed/>
              </p:oleObj>
            </a:graphicData>
          </a:graphic>
        </p:graphicFrame>
        <p:sp>
          <p:nvSpPr>
            <p:cNvPr id="1969201" name="Rectangle 49"/>
            <p:cNvSpPr>
              <a:spLocks noChangeArrowheads="1"/>
            </p:cNvSpPr>
            <p:nvPr/>
          </p:nvSpPr>
          <p:spPr bwMode="auto">
            <a:xfrm>
              <a:off x="4768" y="3351"/>
              <a:ext cx="99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</a:rPr>
                <a:t>1 bound</a:t>
              </a:r>
              <a:b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</a:rPr>
              </a:br>
              <a:r>
                <a:rPr lang="en-US" sz="1600">
                  <a:solidFill>
                    <a:srgbClr val="000000"/>
                  </a:solidFill>
                  <a:latin typeface="Helvetica" charset="0"/>
                  <a:ea typeface="ＭＳ Ｐゴシック" charset="0"/>
                </a:rPr>
                <a:t>state</a:t>
              </a:r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1694" y="1663"/>
              <a:ext cx="546" cy="334"/>
              <a:chOff x="1694" y="1663"/>
              <a:chExt cx="546" cy="334"/>
            </a:xfrm>
          </p:grpSpPr>
          <p:sp>
            <p:nvSpPr>
              <p:cNvPr id="1969203" name="Rectangle 51"/>
              <p:cNvSpPr>
                <a:spLocks noChangeArrowheads="1"/>
              </p:cNvSpPr>
              <p:nvPr/>
            </p:nvSpPr>
            <p:spPr bwMode="auto">
              <a:xfrm>
                <a:off x="1694" y="1703"/>
                <a:ext cx="535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9204" name="Text Box 52"/>
              <p:cNvSpPr txBox="1">
                <a:spLocks noChangeArrowheads="1"/>
              </p:cNvSpPr>
              <p:nvPr/>
            </p:nvSpPr>
            <p:spPr bwMode="auto">
              <a:xfrm>
                <a:off x="1970" y="1663"/>
                <a:ext cx="27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5"/>
                    </a:solidFill>
                    <a:latin typeface="Tahoma" charset="0"/>
                    <a:ea typeface="ＭＳ Ｐゴシック" charset="0"/>
                    <a:cs typeface="Arial" charset="0"/>
                  </a:rPr>
                  <a:t>1</a:t>
                </a:r>
                <a:r>
                  <a:rPr lang="en-US" baseline="30000" dirty="0">
                    <a:solidFill>
                      <a:srgbClr val="000005"/>
                    </a:solidFill>
                    <a:latin typeface="Tahoma" charset="0"/>
                    <a:ea typeface="ＭＳ Ｐゴシック" charset="0"/>
                    <a:cs typeface="Arial" charset="0"/>
                  </a:rPr>
                  <a:t>st</a:t>
                </a:r>
                <a:endParaRPr lang="en-US" dirty="0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2754" y="1315"/>
              <a:ext cx="904" cy="1128"/>
              <a:chOff x="2754" y="1315"/>
              <a:chExt cx="904" cy="1128"/>
            </a:xfrm>
          </p:grpSpPr>
          <p:pic>
            <p:nvPicPr>
              <p:cNvPr id="1969206" name="Picture 54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" y="1348"/>
                <a:ext cx="902" cy="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12700">
                    <a:solidFill>
                      <a:srgbClr val="CECEC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969207" name="Rectangle 55"/>
              <p:cNvSpPr>
                <a:spLocks noChangeArrowheads="1"/>
              </p:cNvSpPr>
              <p:nvPr/>
            </p:nvSpPr>
            <p:spPr bwMode="auto">
              <a:xfrm>
                <a:off x="3159" y="2229"/>
                <a:ext cx="116" cy="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12700">
                    <a:solidFill>
                      <a:srgbClr val="CECEC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9208" name="Freeform 56"/>
              <p:cNvSpPr>
                <a:spLocks/>
              </p:cNvSpPr>
              <p:nvPr/>
            </p:nvSpPr>
            <p:spPr bwMode="auto">
              <a:xfrm>
                <a:off x="2805" y="1315"/>
                <a:ext cx="853" cy="822"/>
              </a:xfrm>
              <a:custGeom>
                <a:avLst/>
                <a:gdLst>
                  <a:gd name="T0" fmla="*/ 0 w 1046"/>
                  <a:gd name="T1" fmla="*/ 1001 h 1007"/>
                  <a:gd name="T2" fmla="*/ 78 w 1046"/>
                  <a:gd name="T3" fmla="*/ 965 h 1007"/>
                  <a:gd name="T4" fmla="*/ 156 w 1046"/>
                  <a:gd name="T5" fmla="*/ 802 h 1007"/>
                  <a:gd name="T6" fmla="*/ 246 w 1046"/>
                  <a:gd name="T7" fmla="*/ 538 h 1007"/>
                  <a:gd name="T8" fmla="*/ 433 w 1046"/>
                  <a:gd name="T9" fmla="*/ 81 h 1007"/>
                  <a:gd name="T10" fmla="*/ 523 w 1046"/>
                  <a:gd name="T11" fmla="*/ 51 h 1007"/>
                  <a:gd name="T12" fmla="*/ 577 w 1046"/>
                  <a:gd name="T13" fmla="*/ 57 h 1007"/>
                  <a:gd name="T14" fmla="*/ 673 w 1046"/>
                  <a:gd name="T15" fmla="*/ 213 h 1007"/>
                  <a:gd name="T16" fmla="*/ 788 w 1046"/>
                  <a:gd name="T17" fmla="*/ 484 h 1007"/>
                  <a:gd name="T18" fmla="*/ 878 w 1046"/>
                  <a:gd name="T19" fmla="*/ 712 h 1007"/>
                  <a:gd name="T20" fmla="*/ 926 w 1046"/>
                  <a:gd name="T21" fmla="*/ 875 h 1007"/>
                  <a:gd name="T22" fmla="*/ 980 w 1046"/>
                  <a:gd name="T23" fmla="*/ 959 h 1007"/>
                  <a:gd name="T24" fmla="*/ 1046 w 1046"/>
                  <a:gd name="T25" fmla="*/ 1007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6" h="1007">
                    <a:moveTo>
                      <a:pt x="0" y="1001"/>
                    </a:moveTo>
                    <a:cubicBezTo>
                      <a:pt x="26" y="999"/>
                      <a:pt x="52" y="998"/>
                      <a:pt x="78" y="965"/>
                    </a:cubicBezTo>
                    <a:cubicBezTo>
                      <a:pt x="104" y="932"/>
                      <a:pt x="128" y="873"/>
                      <a:pt x="156" y="802"/>
                    </a:cubicBezTo>
                    <a:cubicBezTo>
                      <a:pt x="184" y="731"/>
                      <a:pt x="200" y="658"/>
                      <a:pt x="246" y="538"/>
                    </a:cubicBezTo>
                    <a:cubicBezTo>
                      <a:pt x="292" y="418"/>
                      <a:pt x="387" y="162"/>
                      <a:pt x="433" y="81"/>
                    </a:cubicBezTo>
                    <a:cubicBezTo>
                      <a:pt x="479" y="0"/>
                      <a:pt x="499" y="55"/>
                      <a:pt x="523" y="51"/>
                    </a:cubicBezTo>
                    <a:cubicBezTo>
                      <a:pt x="547" y="47"/>
                      <a:pt x="552" y="30"/>
                      <a:pt x="577" y="57"/>
                    </a:cubicBezTo>
                    <a:cubicBezTo>
                      <a:pt x="602" y="84"/>
                      <a:pt x="638" y="142"/>
                      <a:pt x="673" y="213"/>
                    </a:cubicBezTo>
                    <a:cubicBezTo>
                      <a:pt x="708" y="284"/>
                      <a:pt x="754" y="401"/>
                      <a:pt x="788" y="484"/>
                    </a:cubicBezTo>
                    <a:cubicBezTo>
                      <a:pt x="822" y="567"/>
                      <a:pt x="855" y="647"/>
                      <a:pt x="878" y="712"/>
                    </a:cubicBezTo>
                    <a:cubicBezTo>
                      <a:pt x="901" y="777"/>
                      <a:pt x="909" y="834"/>
                      <a:pt x="926" y="875"/>
                    </a:cubicBezTo>
                    <a:cubicBezTo>
                      <a:pt x="943" y="916"/>
                      <a:pt x="960" y="937"/>
                      <a:pt x="980" y="959"/>
                    </a:cubicBezTo>
                    <a:cubicBezTo>
                      <a:pt x="1000" y="981"/>
                      <a:pt x="1035" y="1000"/>
                      <a:pt x="1046" y="1007"/>
                    </a:cubicBezTo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rgbClr val="00000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81400" y="6553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 err="1" smtClean="0"/>
              <a:t>Neerav</a:t>
            </a:r>
            <a:r>
              <a:rPr lang="en-US" dirty="0" smtClean="0"/>
              <a:t> for figures.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218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43763" y="4206875"/>
            <a:ext cx="1758950" cy="2116138"/>
            <a:chOff x="854" y="2832"/>
            <a:chExt cx="1108" cy="1333"/>
          </a:xfrm>
        </p:grpSpPr>
        <p:pic>
          <p:nvPicPr>
            <p:cNvPr id="22128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" y="2872"/>
              <a:ext cx="1106" cy="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212868" name="Rectangle 4"/>
            <p:cNvSpPr>
              <a:spLocks noChangeArrowheads="1"/>
            </p:cNvSpPr>
            <p:nvPr/>
          </p:nvSpPr>
          <p:spPr bwMode="auto">
            <a:xfrm>
              <a:off x="1365" y="3951"/>
              <a:ext cx="1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869" name="Freeform 5"/>
            <p:cNvSpPr>
              <a:spLocks/>
            </p:cNvSpPr>
            <p:nvPr/>
          </p:nvSpPr>
          <p:spPr bwMode="auto">
            <a:xfrm>
              <a:off x="916" y="2832"/>
              <a:ext cx="1046" cy="1007"/>
            </a:xfrm>
            <a:custGeom>
              <a:avLst/>
              <a:gdLst>
                <a:gd name="T0" fmla="*/ 0 w 1046"/>
                <a:gd name="T1" fmla="*/ 1001 h 1007"/>
                <a:gd name="T2" fmla="*/ 78 w 1046"/>
                <a:gd name="T3" fmla="*/ 965 h 1007"/>
                <a:gd name="T4" fmla="*/ 156 w 1046"/>
                <a:gd name="T5" fmla="*/ 802 h 1007"/>
                <a:gd name="T6" fmla="*/ 246 w 1046"/>
                <a:gd name="T7" fmla="*/ 538 h 1007"/>
                <a:gd name="T8" fmla="*/ 433 w 1046"/>
                <a:gd name="T9" fmla="*/ 81 h 1007"/>
                <a:gd name="T10" fmla="*/ 523 w 1046"/>
                <a:gd name="T11" fmla="*/ 51 h 1007"/>
                <a:gd name="T12" fmla="*/ 577 w 1046"/>
                <a:gd name="T13" fmla="*/ 57 h 1007"/>
                <a:gd name="T14" fmla="*/ 673 w 1046"/>
                <a:gd name="T15" fmla="*/ 213 h 1007"/>
                <a:gd name="T16" fmla="*/ 788 w 1046"/>
                <a:gd name="T17" fmla="*/ 484 h 1007"/>
                <a:gd name="T18" fmla="*/ 878 w 1046"/>
                <a:gd name="T19" fmla="*/ 712 h 1007"/>
                <a:gd name="T20" fmla="*/ 926 w 1046"/>
                <a:gd name="T21" fmla="*/ 875 h 1007"/>
                <a:gd name="T22" fmla="*/ 980 w 1046"/>
                <a:gd name="T23" fmla="*/ 959 h 1007"/>
                <a:gd name="T24" fmla="*/ 1046 w 1046"/>
                <a:gd name="T25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1007">
                  <a:moveTo>
                    <a:pt x="0" y="1001"/>
                  </a:moveTo>
                  <a:cubicBezTo>
                    <a:pt x="26" y="999"/>
                    <a:pt x="52" y="998"/>
                    <a:pt x="78" y="965"/>
                  </a:cubicBezTo>
                  <a:cubicBezTo>
                    <a:pt x="104" y="932"/>
                    <a:pt x="128" y="873"/>
                    <a:pt x="156" y="802"/>
                  </a:cubicBezTo>
                  <a:cubicBezTo>
                    <a:pt x="184" y="731"/>
                    <a:pt x="200" y="658"/>
                    <a:pt x="246" y="538"/>
                  </a:cubicBezTo>
                  <a:cubicBezTo>
                    <a:pt x="292" y="418"/>
                    <a:pt x="387" y="162"/>
                    <a:pt x="433" y="81"/>
                  </a:cubicBezTo>
                  <a:cubicBezTo>
                    <a:pt x="479" y="0"/>
                    <a:pt x="499" y="55"/>
                    <a:pt x="523" y="51"/>
                  </a:cubicBezTo>
                  <a:cubicBezTo>
                    <a:pt x="547" y="47"/>
                    <a:pt x="552" y="30"/>
                    <a:pt x="577" y="57"/>
                  </a:cubicBezTo>
                  <a:cubicBezTo>
                    <a:pt x="602" y="84"/>
                    <a:pt x="638" y="142"/>
                    <a:pt x="673" y="213"/>
                  </a:cubicBezTo>
                  <a:cubicBezTo>
                    <a:pt x="708" y="284"/>
                    <a:pt x="754" y="401"/>
                    <a:pt x="788" y="484"/>
                  </a:cubicBezTo>
                  <a:cubicBezTo>
                    <a:pt x="822" y="567"/>
                    <a:pt x="855" y="647"/>
                    <a:pt x="878" y="712"/>
                  </a:cubicBezTo>
                  <a:cubicBezTo>
                    <a:pt x="901" y="777"/>
                    <a:pt x="909" y="834"/>
                    <a:pt x="926" y="875"/>
                  </a:cubicBezTo>
                  <a:cubicBezTo>
                    <a:pt x="943" y="916"/>
                    <a:pt x="960" y="937"/>
                    <a:pt x="980" y="959"/>
                  </a:cubicBezTo>
                  <a:cubicBezTo>
                    <a:pt x="1000" y="981"/>
                    <a:pt x="1035" y="1000"/>
                    <a:pt x="1046" y="1007"/>
                  </a:cubicBezTo>
                </a:path>
              </a:pathLst>
            </a:custGeom>
            <a:solidFill>
              <a:schemeClr val="bg1"/>
            </a:solidFill>
            <a:ln w="38100" cap="flat" cmpd="sng">
              <a:solidFill>
                <a:srgbClr val="00000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45350" y="4270375"/>
            <a:ext cx="1755775" cy="2052638"/>
            <a:chOff x="3539" y="682"/>
            <a:chExt cx="1434" cy="1677"/>
          </a:xfrm>
        </p:grpSpPr>
        <p:pic>
          <p:nvPicPr>
            <p:cNvPr id="221287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" y="682"/>
              <a:ext cx="1434" cy="1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212872" name="Rectangle 8"/>
            <p:cNvSpPr>
              <a:spLocks noChangeArrowheads="1"/>
            </p:cNvSpPr>
            <p:nvPr/>
          </p:nvSpPr>
          <p:spPr bwMode="auto">
            <a:xfrm>
              <a:off x="4201" y="2082"/>
              <a:ext cx="15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12873" name="Rectangle 9"/>
          <p:cNvSpPr>
            <a:spLocks noGrp="1" noChangeArrowheads="1"/>
          </p:cNvSpPr>
          <p:nvPr>
            <p:ph type="title"/>
          </p:nvPr>
        </p:nvSpPr>
        <p:spPr>
          <a:xfrm>
            <a:off x="473075" y="0"/>
            <a:ext cx="8574088" cy="681037"/>
          </a:xfrm>
        </p:spPr>
        <p:txBody>
          <a:bodyPr/>
          <a:lstStyle/>
          <a:p>
            <a:r>
              <a:rPr lang="en-US" dirty="0" smtClean="0"/>
              <a:t>Valley splitting: Quantum </a:t>
            </a:r>
            <a:r>
              <a:rPr lang="en-US" dirty="0"/>
              <a:t>Wells</a:t>
            </a:r>
            <a:br>
              <a:rPr lang="en-US" dirty="0"/>
            </a:br>
            <a:r>
              <a:rPr lang="en-US" dirty="0"/>
              <a:t>Special Considerations in Si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828925" y="1300162"/>
            <a:ext cx="1905000" cy="2287588"/>
            <a:chOff x="2280" y="872"/>
            <a:chExt cx="1200" cy="1441"/>
          </a:xfrm>
        </p:grpSpPr>
        <p:pic>
          <p:nvPicPr>
            <p:cNvPr id="2212878" name="Picture 14" descr="SRC_Esub_analytical_ncell_1_Si_spds_SO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 l="19443" r="19798"/>
            <a:stretch>
              <a:fillRect/>
            </a:stretch>
          </p:blipFill>
          <p:spPr bwMode="auto">
            <a:xfrm>
              <a:off x="2280" y="872"/>
              <a:ext cx="1200" cy="1441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2879" name="Text Box 15"/>
            <p:cNvSpPr txBox="1">
              <a:spLocks noChangeArrowheads="1"/>
            </p:cNvSpPr>
            <p:nvPr/>
          </p:nvSpPr>
          <p:spPr bwMode="auto">
            <a:xfrm>
              <a:off x="2832" y="1658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1</a:t>
              </a:r>
              <a:r>
                <a:rPr lang="en-US" baseline="30000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st</a:t>
              </a:r>
              <a:endParaRPr lang="en-US">
                <a:solidFill>
                  <a:srgbClr val="000005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12880" name="Text Box 16"/>
            <p:cNvSpPr txBox="1">
              <a:spLocks noChangeArrowheads="1"/>
            </p:cNvSpPr>
            <p:nvPr/>
          </p:nvSpPr>
          <p:spPr bwMode="auto">
            <a:xfrm>
              <a:off x="2826" y="1091"/>
              <a:ext cx="3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2</a:t>
              </a:r>
              <a:r>
                <a:rPr lang="en-US" baseline="30000">
                  <a:solidFill>
                    <a:srgbClr val="000005"/>
                  </a:solidFill>
                  <a:latin typeface="Tahoma" charset="0"/>
                  <a:ea typeface="ＭＳ Ｐゴシック" charset="0"/>
                  <a:cs typeface="Arial" charset="0"/>
                </a:rPr>
                <a:t>nd</a:t>
              </a:r>
              <a:endParaRPr lang="en-US">
                <a:solidFill>
                  <a:srgbClr val="000005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12881" name="Rectangle 17"/>
          <p:cNvSpPr>
            <a:spLocks noChangeArrowheads="1"/>
          </p:cNvSpPr>
          <p:nvPr/>
        </p:nvSpPr>
        <p:spPr bwMode="auto">
          <a:xfrm>
            <a:off x="5084763" y="4351338"/>
            <a:ext cx="2255837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CECEC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2 valleys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4 propagating states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Helvetica" charset="0"/>
              <a:ea typeface="ＭＳ Ｐゴシック" charset="0"/>
            </a:endParaRP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Helvetica" charset="0"/>
              <a:ea typeface="ＭＳ Ｐゴシック" charset="0"/>
            </a:endParaRP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2 bound states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1,2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envelope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fast oscillations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2882" name="Line 18"/>
          <p:cNvSpPr>
            <a:spLocks noChangeShapeType="1"/>
          </p:cNvSpPr>
          <p:nvPr/>
        </p:nvSpPr>
        <p:spPr bwMode="auto">
          <a:xfrm>
            <a:off x="6219825" y="4983163"/>
            <a:ext cx="0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2883" name="Rectangle 19"/>
          <p:cNvSpPr>
            <a:spLocks noChangeArrowheads="1"/>
          </p:cNvSpPr>
          <p:nvPr/>
        </p:nvSpPr>
        <p:spPr bwMode="auto">
          <a:xfrm>
            <a:off x="3484563" y="1665287"/>
            <a:ext cx="874712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173538" y="1295400"/>
            <a:ext cx="2455862" cy="2287587"/>
            <a:chOff x="2105" y="869"/>
            <a:chExt cx="1547" cy="1441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452" y="869"/>
              <a:ext cx="1200" cy="1441"/>
              <a:chOff x="3504" y="878"/>
              <a:chExt cx="1200" cy="1441"/>
            </a:xfrm>
          </p:grpSpPr>
          <p:pic>
            <p:nvPicPr>
              <p:cNvPr id="2212886" name="Picture 22" descr="SRC_Esub_numerical_ncell_1_Si_spds_SO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24000"/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="" val="0"/>
                  </a:ext>
                </a:extLst>
              </a:blip>
              <a:srcRect l="19443" r="19798"/>
              <a:stretch>
                <a:fillRect/>
              </a:stretch>
            </p:blipFill>
            <p:spPr bwMode="auto">
              <a:xfrm>
                <a:off x="3504" y="878"/>
                <a:ext cx="1200" cy="1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12887" name="Oval 23"/>
              <p:cNvSpPr>
                <a:spLocks noChangeArrowheads="1"/>
              </p:cNvSpPr>
              <p:nvPr/>
            </p:nvSpPr>
            <p:spPr bwMode="auto">
              <a:xfrm>
                <a:off x="4008" y="1838"/>
                <a:ext cx="96" cy="9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88" name="Freeform 24"/>
              <p:cNvSpPr>
                <a:spLocks/>
              </p:cNvSpPr>
              <p:nvPr/>
            </p:nvSpPr>
            <p:spPr bwMode="auto">
              <a:xfrm>
                <a:off x="4200" y="1154"/>
                <a:ext cx="1" cy="259"/>
              </a:xfrm>
              <a:custGeom>
                <a:avLst/>
                <a:gdLst>
                  <a:gd name="T0" fmla="*/ 0 w 1"/>
                  <a:gd name="T1" fmla="*/ 0 h 108"/>
                  <a:gd name="T2" fmla="*/ 1 w 1"/>
                  <a:gd name="T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8">
                    <a:moveTo>
                      <a:pt x="0" y="0"/>
                    </a:moveTo>
                    <a:lnTo>
                      <a:pt x="1" y="1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stealth" w="med" len="sm"/>
                <a:tailEnd type="stealth" w="med" len="sm"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89" name="Oval 25"/>
              <p:cNvSpPr>
                <a:spLocks noChangeAspect="1" noChangeArrowheads="1"/>
              </p:cNvSpPr>
              <p:nvPr/>
            </p:nvSpPr>
            <p:spPr bwMode="auto">
              <a:xfrm>
                <a:off x="4182" y="2042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0" name="Oval 26"/>
              <p:cNvSpPr>
                <a:spLocks noChangeArrowheads="1"/>
              </p:cNvSpPr>
              <p:nvPr/>
            </p:nvSpPr>
            <p:spPr bwMode="auto">
              <a:xfrm>
                <a:off x="4038" y="1076"/>
                <a:ext cx="300" cy="40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1" name="Oval 27"/>
              <p:cNvSpPr>
                <a:spLocks noChangeAspect="1" noChangeArrowheads="1"/>
              </p:cNvSpPr>
              <p:nvPr/>
            </p:nvSpPr>
            <p:spPr bwMode="auto">
              <a:xfrm>
                <a:off x="4278" y="2042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2" name="Oval 28"/>
              <p:cNvSpPr>
                <a:spLocks noChangeAspect="1" noChangeArrowheads="1"/>
              </p:cNvSpPr>
              <p:nvPr/>
            </p:nvSpPr>
            <p:spPr bwMode="auto">
              <a:xfrm>
                <a:off x="4076" y="2040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3" name="Oval 29"/>
              <p:cNvSpPr>
                <a:spLocks noChangeAspect="1" noChangeArrowheads="1"/>
              </p:cNvSpPr>
              <p:nvPr/>
            </p:nvSpPr>
            <p:spPr bwMode="auto">
              <a:xfrm>
                <a:off x="4388" y="2042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4" name="Oval 30"/>
              <p:cNvSpPr>
                <a:spLocks noChangeAspect="1" noChangeArrowheads="1"/>
              </p:cNvSpPr>
              <p:nvPr/>
            </p:nvSpPr>
            <p:spPr bwMode="auto">
              <a:xfrm>
                <a:off x="3966" y="2042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5" name="Oval 31"/>
              <p:cNvSpPr>
                <a:spLocks noChangeAspect="1" noChangeArrowheads="1"/>
              </p:cNvSpPr>
              <p:nvPr/>
            </p:nvSpPr>
            <p:spPr bwMode="auto">
              <a:xfrm>
                <a:off x="3858" y="2042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6" name="Oval 32"/>
              <p:cNvSpPr>
                <a:spLocks noChangeAspect="1" noChangeArrowheads="1"/>
              </p:cNvSpPr>
              <p:nvPr/>
            </p:nvSpPr>
            <p:spPr bwMode="auto">
              <a:xfrm>
                <a:off x="4496" y="2042"/>
                <a:ext cx="58" cy="5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2897" name="Freeform 33"/>
              <p:cNvSpPr>
                <a:spLocks/>
              </p:cNvSpPr>
              <p:nvPr/>
            </p:nvSpPr>
            <p:spPr bwMode="auto">
              <a:xfrm>
                <a:off x="4613" y="1670"/>
                <a:ext cx="1" cy="403"/>
              </a:xfrm>
              <a:custGeom>
                <a:avLst/>
                <a:gdLst>
                  <a:gd name="T0" fmla="*/ 0 w 1"/>
                  <a:gd name="T1" fmla="*/ 0 h 108"/>
                  <a:gd name="T2" fmla="*/ 1 w 1"/>
                  <a:gd name="T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08">
                    <a:moveTo>
                      <a:pt x="0" y="0"/>
                    </a:moveTo>
                    <a:lnTo>
                      <a:pt x="1" y="108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 type="stealth" w="med" len="sm"/>
                <a:tailEnd type="stealth" w="med" len="sm"/>
              </a:ln>
              <a:effectLst/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12898" name="Freeform 34"/>
            <p:cNvSpPr>
              <a:spLocks/>
            </p:cNvSpPr>
            <p:nvPr/>
          </p:nvSpPr>
          <p:spPr bwMode="auto">
            <a:xfrm>
              <a:off x="2105" y="1870"/>
              <a:ext cx="833" cy="11"/>
            </a:xfrm>
            <a:custGeom>
              <a:avLst/>
              <a:gdLst>
                <a:gd name="T0" fmla="*/ 0 w 833"/>
                <a:gd name="T1" fmla="*/ 0 h 11"/>
                <a:gd name="T2" fmla="*/ 833 w 833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3" h="11">
                  <a:moveTo>
                    <a:pt x="0" y="0"/>
                  </a:moveTo>
                  <a:lnTo>
                    <a:pt x="833" y="11"/>
                  </a:lnTo>
                </a:path>
              </a:pathLst>
            </a:custGeom>
            <a:noFill/>
            <a:ln w="12700">
              <a:solidFill>
                <a:srgbClr val="000005"/>
              </a:solidFill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000005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899" name="Rectangle 35"/>
            <p:cNvSpPr>
              <a:spLocks noChangeArrowheads="1"/>
            </p:cNvSpPr>
            <p:nvPr/>
          </p:nvSpPr>
          <p:spPr bwMode="auto">
            <a:xfrm>
              <a:off x="2898" y="1032"/>
              <a:ext cx="5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2212900" name="Picture 36" descr="SRC_ECB_Si_spds_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24023" r="19220" b="13251"/>
          <a:stretch>
            <a:fillRect/>
          </a:stretch>
        </p:blipFill>
        <p:spPr bwMode="auto">
          <a:xfrm>
            <a:off x="169863" y="3905250"/>
            <a:ext cx="21764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425825" y="3781425"/>
            <a:ext cx="1677988" cy="2386013"/>
            <a:chOff x="2158" y="2382"/>
            <a:chExt cx="1057" cy="1503"/>
          </a:xfrm>
        </p:grpSpPr>
        <p:sp>
          <p:nvSpPr>
            <p:cNvPr id="2212902" name="Line 38"/>
            <p:cNvSpPr>
              <a:spLocks noChangeShapeType="1"/>
            </p:cNvSpPr>
            <p:nvPr/>
          </p:nvSpPr>
          <p:spPr bwMode="auto">
            <a:xfrm>
              <a:off x="2158" y="2382"/>
              <a:ext cx="6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2212904" name="Picture 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 l="56438"/>
            <a:stretch>
              <a:fillRect/>
            </a:stretch>
          </p:blipFill>
          <p:spPr bwMode="auto">
            <a:xfrm>
              <a:off x="2491" y="2608"/>
              <a:ext cx="724" cy="1275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2905" name="Rectangle 41"/>
            <p:cNvSpPr>
              <a:spLocks noChangeArrowheads="1"/>
            </p:cNvSpPr>
            <p:nvPr/>
          </p:nvSpPr>
          <p:spPr bwMode="auto">
            <a:xfrm>
              <a:off x="2517" y="2718"/>
              <a:ext cx="60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k</a:t>
              </a:r>
              <a:r>
                <a:rPr lang="en-US" baseline="-25000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1,2</a:t>
              </a:r>
              <a:r>
                <a:rPr lang="en-US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=</a:t>
              </a:r>
              <a:r>
                <a:rPr lang="en-US">
                  <a:solidFill>
                    <a:srgbClr val="000005"/>
                  </a:solidFill>
                  <a:latin typeface="Symbol" charset="0"/>
                  <a:ea typeface="ＭＳ Ｐゴシック" charset="0"/>
                  <a:sym typeface="Symbol" charset="0"/>
                </a:rPr>
                <a:t></a:t>
              </a:r>
              <a:r>
                <a:rPr lang="en-US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/L</a:t>
              </a:r>
            </a:p>
          </p:txBody>
        </p:sp>
        <p:sp>
          <p:nvSpPr>
            <p:cNvPr id="2212906" name="Rectangle 42"/>
            <p:cNvSpPr>
              <a:spLocks noChangeArrowheads="1"/>
            </p:cNvSpPr>
            <p:nvPr/>
          </p:nvSpPr>
          <p:spPr bwMode="auto">
            <a:xfrm>
              <a:off x="2544" y="3717"/>
              <a:ext cx="109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07" name="Rectangle 43"/>
            <p:cNvSpPr>
              <a:spLocks noChangeArrowheads="1"/>
            </p:cNvSpPr>
            <p:nvPr/>
          </p:nvSpPr>
          <p:spPr bwMode="auto">
            <a:xfrm>
              <a:off x="2777" y="3633"/>
              <a:ext cx="109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08" name="Rectangle 44"/>
            <p:cNvSpPr>
              <a:spLocks noChangeArrowheads="1"/>
            </p:cNvSpPr>
            <p:nvPr/>
          </p:nvSpPr>
          <p:spPr bwMode="auto">
            <a:xfrm>
              <a:off x="2880" y="3729"/>
              <a:ext cx="192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09" name="Rectangle 45"/>
            <p:cNvSpPr>
              <a:spLocks noChangeArrowheads="1"/>
            </p:cNvSpPr>
            <p:nvPr/>
          </p:nvSpPr>
          <p:spPr bwMode="auto">
            <a:xfrm>
              <a:off x="2517" y="2712"/>
              <a:ext cx="60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k</a:t>
              </a:r>
              <a:r>
                <a:rPr lang="en-US" baseline="-25000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1,2</a:t>
              </a:r>
              <a:r>
                <a:rPr lang="en-US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=</a:t>
              </a:r>
              <a:r>
                <a:rPr lang="en-US">
                  <a:solidFill>
                    <a:srgbClr val="000005"/>
                  </a:solidFill>
                  <a:latin typeface="Symbol" charset="0"/>
                  <a:ea typeface="ＭＳ Ｐゴシック" charset="0"/>
                  <a:sym typeface="Symbol" charset="0"/>
                </a:rPr>
                <a:t></a:t>
              </a:r>
              <a:r>
                <a:rPr lang="en-US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/L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922713" y="4151313"/>
            <a:ext cx="1181100" cy="2024062"/>
            <a:chOff x="2471" y="2615"/>
            <a:chExt cx="744" cy="1275"/>
          </a:xfrm>
        </p:grpSpPr>
        <p:pic>
          <p:nvPicPr>
            <p:cNvPr id="2212911" name="Picture 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 l="56438"/>
            <a:stretch>
              <a:fillRect/>
            </a:stretch>
          </p:blipFill>
          <p:spPr bwMode="auto">
            <a:xfrm>
              <a:off x="2491" y="2615"/>
              <a:ext cx="724" cy="1275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2912" name="Rectangle 48"/>
            <p:cNvSpPr>
              <a:spLocks noChangeArrowheads="1"/>
            </p:cNvSpPr>
            <p:nvPr/>
          </p:nvSpPr>
          <p:spPr bwMode="auto">
            <a:xfrm>
              <a:off x="2572" y="2686"/>
              <a:ext cx="2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2212913" name="Rectangle 49"/>
            <p:cNvSpPr>
              <a:spLocks noChangeArrowheads="1"/>
            </p:cNvSpPr>
            <p:nvPr/>
          </p:nvSpPr>
          <p:spPr bwMode="auto">
            <a:xfrm>
              <a:off x="2544" y="3724"/>
              <a:ext cx="109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14" name="Rectangle 50"/>
            <p:cNvSpPr>
              <a:spLocks noChangeArrowheads="1"/>
            </p:cNvSpPr>
            <p:nvPr/>
          </p:nvSpPr>
          <p:spPr bwMode="auto">
            <a:xfrm>
              <a:off x="2777" y="3640"/>
              <a:ext cx="109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15" name="Rectangle 51"/>
            <p:cNvSpPr>
              <a:spLocks noChangeArrowheads="1"/>
            </p:cNvSpPr>
            <p:nvPr/>
          </p:nvSpPr>
          <p:spPr bwMode="auto">
            <a:xfrm>
              <a:off x="2868" y="3730"/>
              <a:ext cx="192" cy="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16" name="Rectangle 52"/>
            <p:cNvSpPr>
              <a:spLocks noChangeArrowheads="1"/>
            </p:cNvSpPr>
            <p:nvPr/>
          </p:nvSpPr>
          <p:spPr bwMode="auto">
            <a:xfrm>
              <a:off x="2671" y="3405"/>
              <a:ext cx="114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17" name="Rectangle 53"/>
            <p:cNvSpPr>
              <a:spLocks noChangeArrowheads="1"/>
            </p:cNvSpPr>
            <p:nvPr/>
          </p:nvSpPr>
          <p:spPr bwMode="auto">
            <a:xfrm>
              <a:off x="2863" y="3411"/>
              <a:ext cx="132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18" name="Rectangle 54"/>
            <p:cNvSpPr>
              <a:spLocks noChangeArrowheads="1"/>
            </p:cNvSpPr>
            <p:nvPr/>
          </p:nvSpPr>
          <p:spPr bwMode="auto">
            <a:xfrm>
              <a:off x="3037" y="3717"/>
              <a:ext cx="169" cy="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19" name="Rectangle 55"/>
            <p:cNvSpPr>
              <a:spLocks noChangeArrowheads="1"/>
            </p:cNvSpPr>
            <p:nvPr/>
          </p:nvSpPr>
          <p:spPr bwMode="auto">
            <a:xfrm>
              <a:off x="2615" y="3723"/>
              <a:ext cx="169" cy="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20" name="Line 56"/>
            <p:cNvSpPr>
              <a:spLocks noChangeShapeType="1"/>
            </p:cNvSpPr>
            <p:nvPr/>
          </p:nvSpPr>
          <p:spPr bwMode="auto">
            <a:xfrm flipV="1">
              <a:off x="2833" y="2647"/>
              <a:ext cx="0" cy="987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21" name="Line 57"/>
            <p:cNvSpPr>
              <a:spLocks noChangeShapeType="1"/>
            </p:cNvSpPr>
            <p:nvPr/>
          </p:nvSpPr>
          <p:spPr bwMode="auto">
            <a:xfrm flipV="1">
              <a:off x="2471" y="3633"/>
              <a:ext cx="717" cy="1"/>
            </a:xfrm>
            <a:prstGeom prst="line">
              <a:avLst/>
            </a:prstGeom>
            <a:noFill/>
            <a:ln w="28575">
              <a:solidFill>
                <a:srgbClr val="00000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12922" name="Rectangle 58"/>
            <p:cNvSpPr>
              <a:spLocks noChangeArrowheads="1"/>
            </p:cNvSpPr>
            <p:nvPr/>
          </p:nvSpPr>
          <p:spPr bwMode="auto">
            <a:xfrm>
              <a:off x="2934" y="365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CECEC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5"/>
                  </a:solidFill>
                  <a:latin typeface="Helvetica" charset="0"/>
                  <a:ea typeface="ＭＳ Ｐゴシック" charset="0"/>
                </a:rPr>
                <a:t>k</a:t>
              </a:r>
            </a:p>
          </p:txBody>
        </p:sp>
      </p:grpSp>
      <p:pic>
        <p:nvPicPr>
          <p:cNvPr id="2212923" name="Picture 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146550"/>
            <a:ext cx="2638425" cy="20240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267200" y="6324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T. Boykin et al. PRB 70 (2004)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949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2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12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12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12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12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81" grpId="0" build="p" autoUpdateAnimBg="0"/>
      <p:bldP spid="22128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9913" y="152400"/>
            <a:ext cx="8574087" cy="520700"/>
          </a:xfrm>
        </p:spPr>
        <p:txBody>
          <a:bodyPr/>
          <a:lstStyle/>
          <a:p>
            <a:r>
              <a:rPr lang="en-US" dirty="0" smtClean="0"/>
              <a:t>Can we build QC now?</a:t>
            </a: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1219200" y="990600"/>
            <a:ext cx="68580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Quantum computation requirements: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 level system: spin degree of freedom.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Non-degenerate state well separated from excited states.</a:t>
            </a:r>
          </a:p>
        </p:txBody>
      </p:sp>
      <p:grpSp>
        <p:nvGrpSpPr>
          <p:cNvPr id="41" name="Group 184"/>
          <p:cNvGrpSpPr>
            <a:grpSpLocks/>
          </p:cNvGrpSpPr>
          <p:nvPr/>
        </p:nvGrpSpPr>
        <p:grpSpPr bwMode="auto">
          <a:xfrm>
            <a:off x="4343400" y="2666999"/>
            <a:ext cx="3959225" cy="2055811"/>
            <a:chOff x="864" y="1740"/>
            <a:chExt cx="2494" cy="1295"/>
          </a:xfrm>
        </p:grpSpPr>
        <p:sp>
          <p:nvSpPr>
            <p:cNvPr id="42" name="Text Box 185"/>
            <p:cNvSpPr txBox="1">
              <a:spLocks noChangeArrowheads="1"/>
            </p:cNvSpPr>
            <p:nvPr/>
          </p:nvSpPr>
          <p:spPr bwMode="auto">
            <a:xfrm>
              <a:off x="2480" y="1836"/>
              <a:ext cx="87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Valley + spin </a:t>
              </a:r>
            </a:p>
            <a:p>
              <a:r>
                <a:rPr lang="en-US" sz="1600"/>
                <a:t>splitting</a:t>
              </a:r>
            </a:p>
          </p:txBody>
        </p:sp>
        <p:sp>
          <p:nvSpPr>
            <p:cNvPr id="43" name="Line 186"/>
            <p:cNvSpPr>
              <a:spLocks noChangeAspect="1" noChangeShapeType="1"/>
            </p:cNvSpPr>
            <p:nvPr/>
          </p:nvSpPr>
          <p:spPr bwMode="auto">
            <a:xfrm flipV="1">
              <a:off x="1675" y="1908"/>
              <a:ext cx="264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Line 187"/>
            <p:cNvSpPr>
              <a:spLocks noChangeAspect="1" noChangeShapeType="1"/>
            </p:cNvSpPr>
            <p:nvPr/>
          </p:nvSpPr>
          <p:spPr bwMode="auto">
            <a:xfrm>
              <a:off x="1675" y="2119"/>
              <a:ext cx="264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5" name="Line 188"/>
            <p:cNvSpPr>
              <a:spLocks noChangeAspect="1" noChangeShapeType="1"/>
            </p:cNvSpPr>
            <p:nvPr/>
          </p:nvSpPr>
          <p:spPr bwMode="auto">
            <a:xfrm>
              <a:off x="1934" y="1908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89"/>
            <p:cNvSpPr>
              <a:spLocks noChangeAspect="1" noChangeShapeType="1"/>
            </p:cNvSpPr>
            <p:nvPr/>
          </p:nvSpPr>
          <p:spPr bwMode="auto">
            <a:xfrm flipV="1">
              <a:off x="1675" y="2512"/>
              <a:ext cx="264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Line 190"/>
            <p:cNvSpPr>
              <a:spLocks noChangeAspect="1" noChangeShapeType="1"/>
            </p:cNvSpPr>
            <p:nvPr/>
          </p:nvSpPr>
          <p:spPr bwMode="auto">
            <a:xfrm>
              <a:off x="1675" y="2724"/>
              <a:ext cx="264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Line 191"/>
            <p:cNvSpPr>
              <a:spLocks noChangeAspect="1" noChangeShapeType="1"/>
            </p:cNvSpPr>
            <p:nvPr/>
          </p:nvSpPr>
          <p:spPr bwMode="auto">
            <a:xfrm>
              <a:off x="864" y="2430"/>
              <a:ext cx="3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Line 192"/>
            <p:cNvSpPr>
              <a:spLocks noChangeAspect="1" noChangeShapeType="1"/>
            </p:cNvSpPr>
            <p:nvPr/>
          </p:nvSpPr>
          <p:spPr bwMode="auto">
            <a:xfrm>
              <a:off x="1934" y="2285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Line 193"/>
            <p:cNvSpPr>
              <a:spLocks noChangeAspect="1" noChangeShapeType="1"/>
            </p:cNvSpPr>
            <p:nvPr/>
          </p:nvSpPr>
          <p:spPr bwMode="auto">
            <a:xfrm>
              <a:off x="1927" y="2512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Line 194"/>
            <p:cNvSpPr>
              <a:spLocks noChangeAspect="1" noChangeShapeType="1"/>
            </p:cNvSpPr>
            <p:nvPr/>
          </p:nvSpPr>
          <p:spPr bwMode="auto">
            <a:xfrm>
              <a:off x="1927" y="2882"/>
              <a:ext cx="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52" name="Group 195"/>
            <p:cNvGrpSpPr>
              <a:grpSpLocks/>
            </p:cNvGrpSpPr>
            <p:nvPr/>
          </p:nvGrpSpPr>
          <p:grpSpPr bwMode="auto">
            <a:xfrm>
              <a:off x="2171" y="1788"/>
              <a:ext cx="130" cy="589"/>
              <a:chOff x="1596" y="1761"/>
              <a:chExt cx="141" cy="663"/>
            </a:xfrm>
          </p:grpSpPr>
          <p:grpSp>
            <p:nvGrpSpPr>
              <p:cNvPr id="58" name="Group 196"/>
              <p:cNvGrpSpPr>
                <a:grpSpLocks/>
              </p:cNvGrpSpPr>
              <p:nvPr/>
            </p:nvGrpSpPr>
            <p:grpSpPr bwMode="auto">
              <a:xfrm>
                <a:off x="1596" y="2172"/>
                <a:ext cx="138" cy="252"/>
                <a:chOff x="1460" y="2401"/>
                <a:chExt cx="138" cy="252"/>
              </a:xfrm>
            </p:grpSpPr>
            <p:sp>
              <p:nvSpPr>
                <p:cNvPr id="81" name="Oval 197"/>
                <p:cNvSpPr>
                  <a:spLocks noChangeArrowheads="1"/>
                </p:cNvSpPr>
                <p:nvPr/>
              </p:nvSpPr>
              <p:spPr bwMode="auto">
                <a:xfrm>
                  <a:off x="1460" y="2401"/>
                  <a:ext cx="138" cy="252"/>
                </a:xfrm>
                <a:prstGeom prst="ellipse">
                  <a:avLst/>
                </a:prstGeom>
                <a:solidFill>
                  <a:srgbClr val="17FF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2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1533" y="2442"/>
                  <a:ext cx="0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71" name="Group 199"/>
              <p:cNvGrpSpPr>
                <a:grpSpLocks/>
              </p:cNvGrpSpPr>
              <p:nvPr/>
            </p:nvGrpSpPr>
            <p:grpSpPr bwMode="auto">
              <a:xfrm>
                <a:off x="1599" y="1761"/>
                <a:ext cx="138" cy="252"/>
                <a:chOff x="1962" y="2391"/>
                <a:chExt cx="138" cy="252"/>
              </a:xfrm>
            </p:grpSpPr>
            <p:sp>
              <p:nvSpPr>
                <p:cNvPr id="79" name="Oval 200"/>
                <p:cNvSpPr>
                  <a:spLocks noChangeArrowheads="1"/>
                </p:cNvSpPr>
                <p:nvPr/>
              </p:nvSpPr>
              <p:spPr bwMode="auto">
                <a:xfrm>
                  <a:off x="1962" y="2391"/>
                  <a:ext cx="138" cy="252"/>
                </a:xfrm>
                <a:prstGeom prst="ellipse">
                  <a:avLst/>
                </a:prstGeom>
                <a:solidFill>
                  <a:srgbClr val="17FF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0" name="Line 201"/>
                <p:cNvSpPr>
                  <a:spLocks noChangeShapeType="1"/>
                </p:cNvSpPr>
                <p:nvPr/>
              </p:nvSpPr>
              <p:spPr bwMode="auto">
                <a:xfrm>
                  <a:off x="2035" y="2435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53" name="Line 202"/>
            <p:cNvSpPr>
              <a:spLocks noChangeAspect="1" noChangeShapeType="1"/>
            </p:cNvSpPr>
            <p:nvPr/>
          </p:nvSpPr>
          <p:spPr bwMode="auto">
            <a:xfrm>
              <a:off x="1966" y="1909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5" name="Line 204"/>
            <p:cNvSpPr>
              <a:spLocks noChangeAspect="1" noChangeShapeType="1"/>
            </p:cNvSpPr>
            <p:nvPr/>
          </p:nvSpPr>
          <p:spPr bwMode="auto">
            <a:xfrm>
              <a:off x="1550" y="2114"/>
              <a:ext cx="0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7" name="Text Box 206"/>
            <p:cNvSpPr txBox="1">
              <a:spLocks noChangeArrowheads="1"/>
            </p:cNvSpPr>
            <p:nvPr/>
          </p:nvSpPr>
          <p:spPr bwMode="auto">
            <a:xfrm>
              <a:off x="1283" y="1740"/>
              <a:ext cx="55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Valley </a:t>
              </a:r>
            </a:p>
            <a:p>
              <a:r>
                <a:rPr lang="en-US" sz="1600" dirty="0"/>
                <a:t>splitting</a:t>
              </a:r>
            </a:p>
          </p:txBody>
        </p:sp>
        <p:grpSp>
          <p:nvGrpSpPr>
            <p:cNvPr id="72" name="Group 207"/>
            <p:cNvGrpSpPr>
              <a:grpSpLocks/>
            </p:cNvGrpSpPr>
            <p:nvPr/>
          </p:nvGrpSpPr>
          <p:grpSpPr bwMode="auto">
            <a:xfrm>
              <a:off x="2157" y="2407"/>
              <a:ext cx="130" cy="582"/>
              <a:chOff x="-416" y="1870"/>
              <a:chExt cx="141" cy="655"/>
            </a:xfrm>
          </p:grpSpPr>
          <p:grpSp>
            <p:nvGrpSpPr>
              <p:cNvPr id="77" name="Group 208"/>
              <p:cNvGrpSpPr>
                <a:grpSpLocks/>
              </p:cNvGrpSpPr>
              <p:nvPr/>
            </p:nvGrpSpPr>
            <p:grpSpPr bwMode="auto">
              <a:xfrm>
                <a:off x="-416" y="2273"/>
                <a:ext cx="138" cy="252"/>
                <a:chOff x="1460" y="2401"/>
                <a:chExt cx="138" cy="252"/>
              </a:xfrm>
            </p:grpSpPr>
            <p:sp>
              <p:nvSpPr>
                <p:cNvPr id="75" name="Oval 209"/>
                <p:cNvSpPr>
                  <a:spLocks noChangeArrowheads="1"/>
                </p:cNvSpPr>
                <p:nvPr/>
              </p:nvSpPr>
              <p:spPr bwMode="auto">
                <a:xfrm>
                  <a:off x="1460" y="2401"/>
                  <a:ext cx="138" cy="25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76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1533" y="2442"/>
                  <a:ext cx="0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78" name="Group 211"/>
              <p:cNvGrpSpPr>
                <a:grpSpLocks/>
              </p:cNvGrpSpPr>
              <p:nvPr/>
            </p:nvGrpSpPr>
            <p:grpSpPr bwMode="auto">
              <a:xfrm>
                <a:off x="-413" y="1870"/>
                <a:ext cx="138" cy="252"/>
                <a:chOff x="1962" y="2391"/>
                <a:chExt cx="138" cy="252"/>
              </a:xfrm>
            </p:grpSpPr>
            <p:sp>
              <p:nvSpPr>
                <p:cNvPr id="73" name="Oval 212"/>
                <p:cNvSpPr>
                  <a:spLocks noChangeArrowheads="1"/>
                </p:cNvSpPr>
                <p:nvPr/>
              </p:nvSpPr>
              <p:spPr bwMode="auto">
                <a:xfrm>
                  <a:off x="1962" y="2391"/>
                  <a:ext cx="138" cy="25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74" name="Line 213"/>
                <p:cNvSpPr>
                  <a:spLocks noChangeShapeType="1"/>
                </p:cNvSpPr>
                <p:nvPr/>
              </p:nvSpPr>
              <p:spPr bwMode="auto">
                <a:xfrm>
                  <a:off x="2035" y="2435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59" name="Line 214"/>
            <p:cNvSpPr>
              <a:spLocks noChangeAspect="1" noChangeShapeType="1"/>
            </p:cNvSpPr>
            <p:nvPr/>
          </p:nvSpPr>
          <p:spPr bwMode="auto">
            <a:xfrm>
              <a:off x="1966" y="2521"/>
              <a:ext cx="0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1" name="AutoShape 216"/>
            <p:cNvSpPr>
              <a:spLocks/>
            </p:cNvSpPr>
            <p:nvPr/>
          </p:nvSpPr>
          <p:spPr bwMode="auto">
            <a:xfrm>
              <a:off x="2495" y="2459"/>
              <a:ext cx="97" cy="527"/>
            </a:xfrm>
            <a:prstGeom prst="rightBrace">
              <a:avLst>
                <a:gd name="adj1" fmla="val 45275"/>
                <a:gd name="adj2" fmla="val 50000"/>
              </a:avLst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2" name="Text Box 217"/>
            <p:cNvSpPr txBox="1">
              <a:spLocks noChangeArrowheads="1"/>
            </p:cNvSpPr>
            <p:nvPr/>
          </p:nvSpPr>
          <p:spPr bwMode="auto">
            <a:xfrm>
              <a:off x="2568" y="2617"/>
              <a:ext cx="7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C6600"/>
                  </a:solidFill>
                </a:rPr>
                <a:t>QC states</a:t>
              </a:r>
            </a:p>
          </p:txBody>
        </p:sp>
        <p:sp>
          <p:nvSpPr>
            <p:cNvPr id="63" name="Text Box 218"/>
            <p:cNvSpPr txBox="1">
              <a:spLocks noChangeAspect="1" noChangeArrowheads="1"/>
            </p:cNvSpPr>
            <p:nvPr/>
          </p:nvSpPr>
          <p:spPr bwMode="auto">
            <a:xfrm>
              <a:off x="2316" y="2802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ea typeface="Arial" pitchFamily="-96" charset="0"/>
                  <a:cs typeface="Arial" pitchFamily="-96" charset="0"/>
                </a:rPr>
                <a:t>E</a:t>
              </a:r>
              <a:r>
                <a:rPr lang="en-US" baseline="-25000" dirty="0">
                  <a:ea typeface="Arial" pitchFamily="-96" charset="0"/>
                  <a:cs typeface="Arial" pitchFamily="-96" charset="0"/>
                </a:rPr>
                <a:t>0</a:t>
              </a:r>
              <a:endParaRPr lang="el-GR" baseline="-25000" dirty="0"/>
            </a:p>
          </p:txBody>
        </p:sp>
        <p:sp>
          <p:nvSpPr>
            <p:cNvPr id="64" name="Text Box 219"/>
            <p:cNvSpPr txBox="1">
              <a:spLocks noChangeAspect="1" noChangeArrowheads="1"/>
            </p:cNvSpPr>
            <p:nvPr/>
          </p:nvSpPr>
          <p:spPr bwMode="auto">
            <a:xfrm>
              <a:off x="2316" y="2432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ea typeface="Arial" pitchFamily="-96" charset="0"/>
                  <a:cs typeface="Arial" pitchFamily="-96" charset="0"/>
                </a:rPr>
                <a:t>E</a:t>
              </a:r>
              <a:r>
                <a:rPr lang="en-US" baseline="-25000">
                  <a:ea typeface="Arial" pitchFamily="-96" charset="0"/>
                  <a:cs typeface="Arial" pitchFamily="-96" charset="0"/>
                </a:rPr>
                <a:t>1</a:t>
              </a:r>
              <a:endParaRPr lang="el-GR" baseline="-25000"/>
            </a:p>
          </p:txBody>
        </p:sp>
        <p:sp>
          <p:nvSpPr>
            <p:cNvPr id="65" name="Text Box 220"/>
            <p:cNvSpPr txBox="1">
              <a:spLocks noChangeAspect="1" noChangeArrowheads="1"/>
            </p:cNvSpPr>
            <p:nvPr/>
          </p:nvSpPr>
          <p:spPr bwMode="auto">
            <a:xfrm>
              <a:off x="2316" y="2191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ea typeface="Arial" pitchFamily="-96" charset="0"/>
                  <a:cs typeface="Arial" pitchFamily="-96" charset="0"/>
                </a:rPr>
                <a:t>E</a:t>
              </a:r>
              <a:r>
                <a:rPr lang="en-US" baseline="-25000">
                  <a:ea typeface="Arial" pitchFamily="-96" charset="0"/>
                  <a:cs typeface="Arial" pitchFamily="-96" charset="0"/>
                </a:rPr>
                <a:t>2</a:t>
              </a:r>
              <a:endParaRPr lang="el-GR" baseline="-25000"/>
            </a:p>
          </p:txBody>
        </p:sp>
        <p:sp>
          <p:nvSpPr>
            <p:cNvPr id="66" name="Text Box 221"/>
            <p:cNvSpPr txBox="1">
              <a:spLocks noChangeAspect="1" noChangeArrowheads="1"/>
            </p:cNvSpPr>
            <p:nvPr/>
          </p:nvSpPr>
          <p:spPr bwMode="auto">
            <a:xfrm>
              <a:off x="2312" y="1820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ea typeface="Arial" pitchFamily="-96" charset="0"/>
                  <a:cs typeface="Arial" pitchFamily="-96" charset="0"/>
                </a:rPr>
                <a:t>E</a:t>
              </a:r>
              <a:r>
                <a:rPr lang="en-US" baseline="-25000">
                  <a:ea typeface="Arial" pitchFamily="-96" charset="0"/>
                  <a:cs typeface="Arial" pitchFamily="-96" charset="0"/>
                </a:rPr>
                <a:t>3</a:t>
              </a:r>
              <a:endParaRPr lang="el-GR" baseline="-25000"/>
            </a:p>
          </p:txBody>
        </p:sp>
        <p:sp>
          <p:nvSpPr>
            <p:cNvPr id="67" name="Line 222"/>
            <p:cNvSpPr>
              <a:spLocks noChangeShapeType="1"/>
            </p:cNvSpPr>
            <p:nvPr/>
          </p:nvSpPr>
          <p:spPr bwMode="auto">
            <a:xfrm flipH="1">
              <a:off x="1166" y="2114"/>
              <a:ext cx="217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8" name="Line 223"/>
            <p:cNvSpPr>
              <a:spLocks noChangeShapeType="1"/>
            </p:cNvSpPr>
            <p:nvPr/>
          </p:nvSpPr>
          <p:spPr bwMode="auto">
            <a:xfrm>
              <a:off x="1174" y="2432"/>
              <a:ext cx="20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9" name="Line 224"/>
            <p:cNvSpPr>
              <a:spLocks noChangeAspect="1" noChangeShapeType="1"/>
            </p:cNvSpPr>
            <p:nvPr/>
          </p:nvSpPr>
          <p:spPr bwMode="auto">
            <a:xfrm>
              <a:off x="1378" y="2728"/>
              <a:ext cx="3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0" name="Line 225"/>
            <p:cNvSpPr>
              <a:spLocks noChangeAspect="1" noChangeShapeType="1"/>
            </p:cNvSpPr>
            <p:nvPr/>
          </p:nvSpPr>
          <p:spPr bwMode="auto">
            <a:xfrm>
              <a:off x="1385" y="2109"/>
              <a:ext cx="3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4648200" y="5029200"/>
            <a:ext cx="3733800" cy="990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Sufficient valley splitting is required to preserve quantum information.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7772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228600" y="2743200"/>
            <a:ext cx="4267200" cy="3505200"/>
            <a:chOff x="228600" y="2743200"/>
            <a:chExt cx="4267200" cy="3505200"/>
          </a:xfrm>
        </p:grpSpPr>
        <p:grpSp>
          <p:nvGrpSpPr>
            <p:cNvPr id="4" name="Group 144"/>
            <p:cNvGrpSpPr>
              <a:grpSpLocks/>
            </p:cNvGrpSpPr>
            <p:nvPr/>
          </p:nvGrpSpPr>
          <p:grpSpPr bwMode="auto">
            <a:xfrm>
              <a:off x="660400" y="2743200"/>
              <a:ext cx="3832225" cy="1828800"/>
              <a:chOff x="-480" y="2177"/>
              <a:chExt cx="2414" cy="1152"/>
            </a:xfrm>
          </p:grpSpPr>
          <p:sp>
            <p:nvSpPr>
              <p:cNvPr id="5" name="Line 145"/>
              <p:cNvSpPr>
                <a:spLocks noChangeShapeType="1"/>
              </p:cNvSpPr>
              <p:nvPr/>
            </p:nvSpPr>
            <p:spPr bwMode="auto">
              <a:xfrm flipH="1">
                <a:off x="418" y="2320"/>
                <a:ext cx="229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6" name="Line 146"/>
              <p:cNvSpPr>
                <a:spLocks noChangeShapeType="1"/>
              </p:cNvSpPr>
              <p:nvPr/>
            </p:nvSpPr>
            <p:spPr bwMode="auto">
              <a:xfrm>
                <a:off x="426" y="2614"/>
                <a:ext cx="213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7" name="Line 147"/>
              <p:cNvSpPr>
                <a:spLocks noChangeAspect="1" noChangeShapeType="1"/>
              </p:cNvSpPr>
              <p:nvPr/>
            </p:nvSpPr>
            <p:spPr bwMode="auto">
              <a:xfrm>
                <a:off x="-480" y="2807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8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-160" y="2611"/>
                <a:ext cx="280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9" name="Line 149"/>
              <p:cNvSpPr>
                <a:spLocks noChangeAspect="1" noChangeShapeType="1"/>
              </p:cNvSpPr>
              <p:nvPr/>
            </p:nvSpPr>
            <p:spPr bwMode="auto">
              <a:xfrm>
                <a:off x="-160" y="2807"/>
                <a:ext cx="28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" name="Line 150"/>
              <p:cNvSpPr>
                <a:spLocks noChangeShapeType="1"/>
              </p:cNvSpPr>
              <p:nvPr/>
            </p:nvSpPr>
            <p:spPr bwMode="auto">
              <a:xfrm flipH="1">
                <a:off x="410" y="2649"/>
                <a:ext cx="229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" name="Line 151"/>
              <p:cNvSpPr>
                <a:spLocks noChangeShapeType="1"/>
              </p:cNvSpPr>
              <p:nvPr/>
            </p:nvSpPr>
            <p:spPr bwMode="auto">
              <a:xfrm>
                <a:off x="419" y="2942"/>
                <a:ext cx="213" cy="2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" name="Line 152"/>
              <p:cNvSpPr>
                <a:spLocks noChangeAspect="1" noChangeShapeType="1"/>
              </p:cNvSpPr>
              <p:nvPr/>
            </p:nvSpPr>
            <p:spPr bwMode="auto">
              <a:xfrm>
                <a:off x="113" y="2951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3" name="Line 153"/>
              <p:cNvSpPr>
                <a:spLocks noChangeAspect="1" noChangeShapeType="1"/>
              </p:cNvSpPr>
              <p:nvPr/>
            </p:nvSpPr>
            <p:spPr bwMode="auto">
              <a:xfrm>
                <a:off x="105" y="2615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4" name="Line 154"/>
              <p:cNvSpPr>
                <a:spLocks noChangeAspect="1" noChangeShapeType="1"/>
              </p:cNvSpPr>
              <p:nvPr/>
            </p:nvSpPr>
            <p:spPr bwMode="auto">
              <a:xfrm>
                <a:off x="644" y="2321"/>
                <a:ext cx="4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5" name="Line 155"/>
              <p:cNvSpPr>
                <a:spLocks noChangeAspect="1" noChangeShapeType="1"/>
              </p:cNvSpPr>
              <p:nvPr/>
            </p:nvSpPr>
            <p:spPr bwMode="auto">
              <a:xfrm>
                <a:off x="644" y="2650"/>
                <a:ext cx="4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" name="Line 156"/>
              <p:cNvSpPr>
                <a:spLocks noChangeAspect="1" noChangeShapeType="1"/>
              </p:cNvSpPr>
              <p:nvPr/>
            </p:nvSpPr>
            <p:spPr bwMode="auto">
              <a:xfrm>
                <a:off x="636" y="2887"/>
                <a:ext cx="4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" name="Line 157"/>
              <p:cNvSpPr>
                <a:spLocks noChangeAspect="1" noChangeShapeType="1"/>
              </p:cNvSpPr>
              <p:nvPr/>
            </p:nvSpPr>
            <p:spPr bwMode="auto">
              <a:xfrm>
                <a:off x="636" y="3216"/>
                <a:ext cx="4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grpSp>
            <p:nvGrpSpPr>
              <p:cNvPr id="18" name="Group 158"/>
              <p:cNvGrpSpPr>
                <a:grpSpLocks/>
              </p:cNvGrpSpPr>
              <p:nvPr/>
            </p:nvGrpSpPr>
            <p:grpSpPr bwMode="auto">
              <a:xfrm>
                <a:off x="871" y="2783"/>
                <a:ext cx="134" cy="207"/>
                <a:chOff x="1460" y="2401"/>
                <a:chExt cx="138" cy="252"/>
              </a:xfrm>
            </p:grpSpPr>
            <p:sp>
              <p:nvSpPr>
                <p:cNvPr id="39" name="Oval 159"/>
                <p:cNvSpPr>
                  <a:spLocks noChangeArrowheads="1"/>
                </p:cNvSpPr>
                <p:nvPr/>
              </p:nvSpPr>
              <p:spPr bwMode="auto">
                <a:xfrm>
                  <a:off x="1460" y="2401"/>
                  <a:ext cx="138" cy="252"/>
                </a:xfrm>
                <a:prstGeom prst="ellipse">
                  <a:avLst/>
                </a:prstGeom>
                <a:solidFill>
                  <a:srgbClr val="17FF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40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533" y="2442"/>
                  <a:ext cx="0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19" name="Group 161"/>
              <p:cNvGrpSpPr>
                <a:grpSpLocks/>
              </p:cNvGrpSpPr>
              <p:nvPr/>
            </p:nvGrpSpPr>
            <p:grpSpPr bwMode="auto">
              <a:xfrm>
                <a:off x="873" y="2219"/>
                <a:ext cx="134" cy="207"/>
                <a:chOff x="1962" y="2391"/>
                <a:chExt cx="138" cy="252"/>
              </a:xfrm>
            </p:grpSpPr>
            <p:sp>
              <p:nvSpPr>
                <p:cNvPr id="37" name="Oval 162"/>
                <p:cNvSpPr>
                  <a:spLocks noChangeArrowheads="1"/>
                </p:cNvSpPr>
                <p:nvPr/>
              </p:nvSpPr>
              <p:spPr bwMode="auto">
                <a:xfrm>
                  <a:off x="1962" y="2391"/>
                  <a:ext cx="138" cy="252"/>
                </a:xfrm>
                <a:prstGeom prst="ellipse">
                  <a:avLst/>
                </a:prstGeom>
                <a:solidFill>
                  <a:srgbClr val="17FF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38" name="Line 163"/>
                <p:cNvSpPr>
                  <a:spLocks noChangeShapeType="1"/>
                </p:cNvSpPr>
                <p:nvPr/>
              </p:nvSpPr>
              <p:spPr bwMode="auto">
                <a:xfrm>
                  <a:off x="2035" y="2435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20" name="Group 164"/>
              <p:cNvGrpSpPr>
                <a:grpSpLocks/>
              </p:cNvGrpSpPr>
              <p:nvPr/>
            </p:nvGrpSpPr>
            <p:grpSpPr bwMode="auto">
              <a:xfrm>
                <a:off x="876" y="3122"/>
                <a:ext cx="134" cy="207"/>
                <a:chOff x="1460" y="2401"/>
                <a:chExt cx="138" cy="252"/>
              </a:xfrm>
            </p:grpSpPr>
            <p:sp>
              <p:nvSpPr>
                <p:cNvPr id="35" name="Oval 165"/>
                <p:cNvSpPr>
                  <a:spLocks noChangeArrowheads="1"/>
                </p:cNvSpPr>
                <p:nvPr/>
              </p:nvSpPr>
              <p:spPr bwMode="auto">
                <a:xfrm>
                  <a:off x="1460" y="2401"/>
                  <a:ext cx="138" cy="25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36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533" y="2442"/>
                  <a:ext cx="0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21" name="Group 167"/>
              <p:cNvGrpSpPr>
                <a:grpSpLocks/>
              </p:cNvGrpSpPr>
              <p:nvPr/>
            </p:nvGrpSpPr>
            <p:grpSpPr bwMode="auto">
              <a:xfrm>
                <a:off x="879" y="2540"/>
                <a:ext cx="134" cy="208"/>
                <a:chOff x="1962" y="2391"/>
                <a:chExt cx="138" cy="252"/>
              </a:xfrm>
            </p:grpSpPr>
            <p:sp>
              <p:nvSpPr>
                <p:cNvPr id="33" name="Oval 168"/>
                <p:cNvSpPr>
                  <a:spLocks noChangeArrowheads="1"/>
                </p:cNvSpPr>
                <p:nvPr/>
              </p:nvSpPr>
              <p:spPr bwMode="auto">
                <a:xfrm>
                  <a:off x="1962" y="2391"/>
                  <a:ext cx="138" cy="25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34" name="Line 169"/>
                <p:cNvSpPr>
                  <a:spLocks noChangeShapeType="1"/>
                </p:cNvSpPr>
                <p:nvPr/>
              </p:nvSpPr>
              <p:spPr bwMode="auto">
                <a:xfrm>
                  <a:off x="2035" y="2435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22" name="Line 170"/>
              <p:cNvSpPr>
                <a:spLocks noChangeAspect="1" noChangeShapeType="1"/>
              </p:cNvSpPr>
              <p:nvPr/>
            </p:nvSpPr>
            <p:spPr bwMode="auto">
              <a:xfrm>
                <a:off x="711" y="2651"/>
                <a:ext cx="0" cy="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4" name="Line 172"/>
              <p:cNvSpPr>
                <a:spLocks noChangeAspect="1" noChangeShapeType="1"/>
              </p:cNvSpPr>
              <p:nvPr/>
            </p:nvSpPr>
            <p:spPr bwMode="auto">
              <a:xfrm>
                <a:off x="173" y="262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6" name="Line 174"/>
              <p:cNvSpPr>
                <a:spLocks noChangeAspect="1" noChangeShapeType="1"/>
              </p:cNvSpPr>
              <p:nvPr/>
            </p:nvSpPr>
            <p:spPr bwMode="auto">
              <a:xfrm>
                <a:off x="680" y="2329"/>
                <a:ext cx="0" cy="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8" name="Text Box 176"/>
              <p:cNvSpPr txBox="1">
                <a:spLocks noChangeArrowheads="1"/>
              </p:cNvSpPr>
              <p:nvPr/>
            </p:nvSpPr>
            <p:spPr bwMode="auto">
              <a:xfrm>
                <a:off x="1056" y="2177"/>
                <a:ext cx="87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/>
                  <a:t>Valley + spin </a:t>
                </a:r>
              </a:p>
              <a:p>
                <a:r>
                  <a:rPr lang="en-US" sz="1600" dirty="0"/>
                  <a:t>splitting</a:t>
                </a:r>
              </a:p>
            </p:txBody>
          </p:sp>
          <p:sp>
            <p:nvSpPr>
              <p:cNvPr id="29" name="Text Box 177"/>
              <p:cNvSpPr txBox="1">
                <a:spLocks noChangeArrowheads="1"/>
              </p:cNvSpPr>
              <p:nvPr/>
            </p:nvSpPr>
            <p:spPr bwMode="auto">
              <a:xfrm>
                <a:off x="-86" y="2211"/>
                <a:ext cx="55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Valley </a:t>
                </a:r>
              </a:p>
              <a:p>
                <a:r>
                  <a:rPr lang="en-US" sz="1600"/>
                  <a:t>splitting</a:t>
                </a:r>
              </a:p>
            </p:txBody>
          </p:sp>
          <p:sp>
            <p:nvSpPr>
              <p:cNvPr id="30" name="Line 178"/>
              <p:cNvSpPr>
                <a:spLocks noChangeShapeType="1"/>
              </p:cNvSpPr>
              <p:nvPr/>
            </p:nvSpPr>
            <p:spPr bwMode="auto">
              <a:xfrm flipH="1" flipV="1">
                <a:off x="1056" y="2736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1" name="Line 179"/>
              <p:cNvSpPr>
                <a:spLocks noChangeShapeType="1"/>
              </p:cNvSpPr>
              <p:nvPr/>
            </p:nvSpPr>
            <p:spPr bwMode="auto">
              <a:xfrm flipH="1">
                <a:off x="1008" y="292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32" name="Rectangle 180"/>
              <p:cNvSpPr>
                <a:spLocks noChangeArrowheads="1"/>
              </p:cNvSpPr>
              <p:nvPr/>
            </p:nvSpPr>
            <p:spPr bwMode="auto">
              <a:xfrm>
                <a:off x="1042" y="2976"/>
                <a:ext cx="76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CC6600"/>
                    </a:solidFill>
                  </a:rPr>
                  <a:t>QC states</a:t>
                </a:r>
              </a:p>
            </p:txBody>
          </p:sp>
        </p:grpSp>
        <p:sp>
          <p:nvSpPr>
            <p:cNvPr id="84" name="Rounded Rectangle 83"/>
            <p:cNvSpPr/>
            <p:nvPr/>
          </p:nvSpPr>
          <p:spPr>
            <a:xfrm>
              <a:off x="609600" y="4953000"/>
              <a:ext cx="3886200" cy="1295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Insufficient valley splitting: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1600" dirty="0" smtClean="0"/>
                <a:t>Interaction with environment destroy origin phase of states.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1600" dirty="0" smtClean="0"/>
                <a:t>Error when reading out states.</a:t>
              </a:r>
              <a:endParaRPr lang="en-US" sz="16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28600" y="3429000"/>
              <a:ext cx="10668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 fold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362200" y="152400"/>
            <a:ext cx="6516688" cy="520700"/>
          </a:xfrm>
        </p:spPr>
        <p:txBody>
          <a:bodyPr/>
          <a:lstStyle/>
          <a:p>
            <a:r>
              <a:rPr lang="en-US" dirty="0" smtClean="0"/>
              <a:t>Realization of a Si based QC architecture</a:t>
            </a:r>
          </a:p>
        </p:txBody>
      </p:sp>
      <p:pic>
        <p:nvPicPr>
          <p:cNvPr id="13323" name="Picture 3" descr="250px-DoubleQuantumD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04950"/>
            <a:ext cx="2724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2476500" y="1047750"/>
            <a:ext cx="3421063" cy="2417763"/>
            <a:chOff x="2476500" y="1047750"/>
            <a:chExt cx="3421063" cy="2417763"/>
          </a:xfrm>
        </p:grpSpPr>
        <p:pic>
          <p:nvPicPr>
            <p:cNvPr id="133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75" y="1047750"/>
              <a:ext cx="2224088" cy="241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Rectangle 21"/>
            <p:cNvSpPr>
              <a:spLocks noChangeArrowheads="1"/>
            </p:cNvSpPr>
            <p:nvPr/>
          </p:nvSpPr>
          <p:spPr bwMode="auto">
            <a:xfrm rot="-4452731">
              <a:off x="2514600" y="2152650"/>
              <a:ext cx="3048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4" name="AutoShape 65"/>
            <p:cNvSpPr>
              <a:spLocks noChangeArrowheads="1"/>
            </p:cNvSpPr>
            <p:nvPr/>
          </p:nvSpPr>
          <p:spPr bwMode="auto">
            <a:xfrm>
              <a:off x="2743200" y="1428750"/>
              <a:ext cx="914400" cy="685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07" name="TextBox 33"/>
          <p:cNvSpPr txBox="1">
            <a:spLocks noChangeArrowheads="1"/>
          </p:cNvSpPr>
          <p:nvPr/>
        </p:nvSpPr>
        <p:spPr bwMode="auto">
          <a:xfrm>
            <a:off x="152400" y="1058863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Quantum Computing devices </a:t>
            </a:r>
          </a:p>
        </p:txBody>
      </p:sp>
      <p:sp>
        <p:nvSpPr>
          <p:cNvPr id="20510" name="Rectangle 37"/>
          <p:cNvSpPr>
            <a:spLocks noChangeArrowheads="1"/>
          </p:cNvSpPr>
          <p:nvPr/>
        </p:nvSpPr>
        <p:spPr bwMode="auto">
          <a:xfrm>
            <a:off x="3200400" y="3425825"/>
            <a:ext cx="3200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Friesen et al., PRB, 2003</a:t>
            </a:r>
          </a:p>
          <a:p>
            <a:r>
              <a:rPr lang="en-US" sz="1400" dirty="0" err="1"/>
              <a:t>Goswami</a:t>
            </a:r>
            <a:r>
              <a:rPr lang="en-US" sz="1400" dirty="0"/>
              <a:t> et al., </a:t>
            </a:r>
            <a:r>
              <a:rPr lang="en-US" sz="1400" dirty="0">
                <a:solidFill>
                  <a:srgbClr val="000000"/>
                </a:solidFill>
              </a:rPr>
              <a:t>Nature Physics, 2007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0876" y="43821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52400" y="3962400"/>
            <a:ext cx="56388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choose </a:t>
            </a:r>
            <a:r>
              <a:rPr lang="en-US" dirty="0" err="1" smtClean="0"/>
              <a:t>SiGe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SiGe substrate provide tensile strain to Si, which lifts degeneracy (6 to 2).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Relaxed SiGe confines electron in Si. (2 to 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Confinement potential and strain could be tuned by </a:t>
            </a:r>
            <a:r>
              <a:rPr lang="en-US" dirty="0" err="1" smtClean="0"/>
              <a:t>Ge</a:t>
            </a:r>
            <a:r>
              <a:rPr lang="en-US" dirty="0" smtClean="0"/>
              <a:t> composition, which could be used to control valley splitting.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28600" y="6019800"/>
            <a:ext cx="51816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Disorder in alloy must be considered!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7724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105400" y="4133850"/>
            <a:ext cx="3962400" cy="2647950"/>
            <a:chOff x="5105400" y="4133850"/>
            <a:chExt cx="3962400" cy="2647950"/>
          </a:xfrm>
        </p:grpSpPr>
        <p:pic>
          <p:nvPicPr>
            <p:cNvPr id="42" name="Picture 2" descr="Neerav_fig_BothDisord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9963" y="4133850"/>
              <a:ext cx="3017837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Straight Arrow Connector 44"/>
            <p:cNvCxnSpPr/>
            <p:nvPr/>
          </p:nvCxnSpPr>
          <p:spPr>
            <a:xfrm rot="10800000" flipV="1">
              <a:off x="5105400" y="5867400"/>
              <a:ext cx="1524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553200" y="4191000"/>
              <a:ext cx="2438400" cy="21336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6474023"/>
              <a:ext cx="259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Kharche</a:t>
              </a:r>
              <a:r>
                <a:rPr lang="en-US" sz="1400" dirty="0" smtClean="0"/>
                <a:t> et al., APL., 2007</a:t>
              </a:r>
              <a:endParaRPr lang="en-US" sz="1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867400" y="4419600"/>
              <a:ext cx="685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240338" y="895350"/>
            <a:ext cx="3522662" cy="1511300"/>
            <a:chOff x="5240338" y="895350"/>
            <a:chExt cx="3522662" cy="1511300"/>
          </a:xfrm>
        </p:grpSpPr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 rot="-1060450">
              <a:off x="5240338" y="1841500"/>
              <a:ext cx="304800" cy="22225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6334125" y="1206500"/>
              <a:ext cx="2428875" cy="1200150"/>
              <a:chOff x="3020" y="1327"/>
              <a:chExt cx="1780" cy="981"/>
            </a:xfrm>
          </p:grpSpPr>
          <p:pic>
            <p:nvPicPr>
              <p:cNvPr id="20522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12" y="1356"/>
                <a:ext cx="1488" cy="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3" name="Rectangle 10"/>
              <p:cNvSpPr>
                <a:spLocks noChangeArrowheads="1"/>
              </p:cNvSpPr>
              <p:nvPr/>
            </p:nvSpPr>
            <p:spPr bwMode="auto">
              <a:xfrm>
                <a:off x="3020" y="1336"/>
                <a:ext cx="262" cy="9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4" name="Rectangle 11"/>
              <p:cNvSpPr>
                <a:spLocks noChangeArrowheads="1"/>
              </p:cNvSpPr>
              <p:nvPr/>
            </p:nvSpPr>
            <p:spPr bwMode="auto">
              <a:xfrm>
                <a:off x="3020" y="1775"/>
                <a:ext cx="262" cy="53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5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059" y="1901"/>
                <a:ext cx="26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Si</a:t>
                </a:r>
              </a:p>
            </p:txBody>
          </p:sp>
          <p:sp>
            <p:nvSpPr>
              <p:cNvPr id="20526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2949" y="1440"/>
                <a:ext cx="427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SiGe</a:t>
                </a:r>
              </a:p>
            </p:txBody>
          </p:sp>
        </p:grp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>
              <a:off x="5622925" y="2025650"/>
              <a:ext cx="635000" cy="317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1" name="Line 20"/>
            <p:cNvSpPr>
              <a:spLocks noChangeShapeType="1"/>
            </p:cNvSpPr>
            <p:nvPr/>
          </p:nvSpPr>
          <p:spPr bwMode="auto">
            <a:xfrm flipV="1">
              <a:off x="5559425" y="1200150"/>
              <a:ext cx="698500" cy="609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Rectangle 37"/>
            <p:cNvSpPr>
              <a:spLocks noChangeArrowheads="1"/>
            </p:cNvSpPr>
            <p:nvPr/>
          </p:nvSpPr>
          <p:spPr bwMode="auto">
            <a:xfrm>
              <a:off x="6981825" y="895350"/>
              <a:ext cx="160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68275" indent="-168275"/>
              <a:r>
                <a:rPr lang="en-US" sz="1600" dirty="0">
                  <a:solidFill>
                    <a:srgbClr val="000000"/>
                  </a:solidFill>
                </a:rPr>
                <a:t>Alloy disorder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</p:bldLst>
  </p:timing>
</p:sld>
</file>

<file path=ppt/theme/theme1.xml><?xml version="1.0" encoding="utf-8"?>
<a:theme xmlns:a="http://schemas.openxmlformats.org/drawingml/2006/main" name="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E7B95C"/>
      </a:accent4>
      <a:accent5>
        <a:srgbClr val="FF000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2009_NCN_presentation_template</Template>
  <TotalTime>7884</TotalTime>
  <Words>1794</Words>
  <Application>Microsoft Office PowerPoint</Application>
  <PresentationFormat>On-screen Show (4:3)</PresentationFormat>
  <Paragraphs>438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nanoHUB-v2</vt:lpstr>
      <vt:lpstr>1_nanoHUB-v2</vt:lpstr>
      <vt:lpstr>2_nanoHUB-v2</vt:lpstr>
      <vt:lpstr>3_nanoHUB-v2</vt:lpstr>
      <vt:lpstr>4_nanoHUB-v2</vt:lpstr>
      <vt:lpstr>5_nanoHUB-v2</vt:lpstr>
      <vt:lpstr>Equation</vt:lpstr>
      <vt:lpstr>Document</vt:lpstr>
      <vt:lpstr>Atomistic Modeling of Nanostructures -Effects of disorder on valley splitting-</vt:lpstr>
      <vt:lpstr>Nanoelectronic Device Scaling</vt:lpstr>
      <vt:lpstr>Why quantum computation is pursued?</vt:lpstr>
      <vt:lpstr>Challenge to realize qubit</vt:lpstr>
      <vt:lpstr>valley splitting – lift valley degeneracy</vt:lpstr>
      <vt:lpstr>Simple quantum well states</vt:lpstr>
      <vt:lpstr>Valley splitting: Quantum Wells Special Considerations in Si</vt:lpstr>
      <vt:lpstr>Can we build QC now?</vt:lpstr>
      <vt:lpstr>Realization of a Si based QC architecture</vt:lpstr>
      <vt:lpstr>Realization of a Si based QC architecture</vt:lpstr>
      <vt:lpstr>Simulation results</vt:lpstr>
      <vt:lpstr>Valley splitting in (100) SiGe/Si/SiGe QW</vt:lpstr>
      <vt:lpstr>Valley splitting in (100) SiGe/Si/SiGe QW</vt:lpstr>
      <vt:lpstr>Valley splitting in (100) SiGe/Si/SiGe QW</vt:lpstr>
      <vt:lpstr>Valley splitting in (100) SiGe/Si/SiGe QW</vt:lpstr>
      <vt:lpstr>Simulation results</vt:lpstr>
      <vt:lpstr>dependence of VS on barrier disorder</vt:lpstr>
      <vt:lpstr>dependence of VS on barrier disorder</vt:lpstr>
      <vt:lpstr>conclusions</vt:lpstr>
      <vt:lpstr>Summary of contributions</vt:lpstr>
      <vt:lpstr>acknowledgement</vt:lpstr>
      <vt:lpstr>Slide 22</vt:lpstr>
      <vt:lpstr>Slide 23</vt:lpstr>
      <vt:lpstr>dependence of VS on barrier disorder</vt:lpstr>
      <vt:lpstr>Wavefunction penetration</vt:lpstr>
      <vt:lpstr>Dispersion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ZhengpingJiang</dc:creator>
  <cp:lastModifiedBy>ZhengpingJiang</cp:lastModifiedBy>
  <cp:revision>908</cp:revision>
  <dcterms:created xsi:type="dcterms:W3CDTF">2011-04-13T16:53:22Z</dcterms:created>
  <dcterms:modified xsi:type="dcterms:W3CDTF">2011-05-18T21:52:35Z</dcterms:modified>
</cp:coreProperties>
</file>