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19"/>
  </p:notesMasterIdLst>
  <p:sldIdLst>
    <p:sldId id="296" r:id="rId2"/>
    <p:sldId id="319" r:id="rId3"/>
    <p:sldId id="321" r:id="rId4"/>
    <p:sldId id="298" r:id="rId5"/>
    <p:sldId id="312" r:id="rId6"/>
    <p:sldId id="322" r:id="rId7"/>
    <p:sldId id="313" r:id="rId8"/>
    <p:sldId id="314" r:id="rId9"/>
    <p:sldId id="325" r:id="rId10"/>
    <p:sldId id="315" r:id="rId11"/>
    <p:sldId id="330" r:id="rId12"/>
    <p:sldId id="329" r:id="rId13"/>
    <p:sldId id="331" r:id="rId14"/>
    <p:sldId id="317" r:id="rId15"/>
    <p:sldId id="328" r:id="rId16"/>
    <p:sldId id="332" r:id="rId17"/>
    <p:sldId id="33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0C0C0"/>
    <a:srgbClr val="324664"/>
    <a:srgbClr val="415F8A"/>
    <a:srgbClr val="578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5" autoAdjust="0"/>
    <p:restoredTop sz="94568" autoAdjust="0"/>
  </p:normalViewPr>
  <p:slideViewPr>
    <p:cSldViewPr>
      <p:cViewPr varScale="1">
        <p:scale>
          <a:sx n="106" d="100"/>
          <a:sy n="106" d="100"/>
        </p:scale>
        <p:origin x="10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8631AB-766C-4E83-A947-3D7057EF7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18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87C2-2F61-4AA4-83D0-EBE3EA3722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5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87C2-2F61-4AA4-83D0-EBE3EA37226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>
                <a:solidFill>
                  <a:schemeClr val="folHlink"/>
                </a:solidFill>
                <a:latin typeface="Trebuchet MS" charset="0"/>
              </a:rPr>
              <a:t>Network for Computational Nanotechnology (NCN)</a:t>
            </a:r>
          </a:p>
          <a:p>
            <a:pPr algn="ctr">
              <a:defRPr/>
            </a:pPr>
            <a:endParaRPr lang="en-US" sz="2800" b="1" i="1">
              <a:solidFill>
                <a:schemeClr val="folHlink"/>
              </a:solidFill>
              <a:latin typeface="Trebuchet MS" charset="0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1"/>
              <a:t>Purdue, Norfolk State, Northwestern, MIT, Molecular Foundry, UC Berkeley, Univ. of Illinois, UTEP</a:t>
            </a:r>
            <a:endParaRPr lang="en-US" i="1"/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/>
        </p:nvSpPr>
        <p:spPr bwMode="auto">
          <a:xfrm>
            <a:off x="990600" y="6534150"/>
            <a:ext cx="7543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200" dirty="0">
              <a:latin typeface="Trebuchet MS" charset="0"/>
            </a:endParaRPr>
          </a:p>
        </p:txBody>
      </p:sp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ncnnew_nanohub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001000" y="6477000"/>
            <a:ext cx="609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39DC0432-9E48-4E19-A96A-39109C3098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8" r:id="rId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0" Type="http://schemas.openxmlformats.org/officeDocument/2006/relationships/image" Target="../media/image31.png"/><Relationship Id="rId4" Type="http://schemas.openxmlformats.org/officeDocument/2006/relationships/image" Target="../media/image19.wmf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Helvetica" charset="0"/>
              </a:rPr>
              <a:t>Tight-Binding Modeling of Intermediate Valence</a:t>
            </a:r>
            <a:br>
              <a:rPr lang="en-US" dirty="0" smtClean="0">
                <a:solidFill>
                  <a:schemeClr val="tx1"/>
                </a:solidFill>
                <a:latin typeface="Helvetica" charset="0"/>
              </a:rPr>
            </a:br>
            <a:r>
              <a:rPr lang="en-US" dirty="0" smtClean="0">
                <a:solidFill>
                  <a:schemeClr val="tx1"/>
                </a:solidFill>
                <a:latin typeface="Helvetica" charset="0"/>
              </a:rPr>
              <a:t>Compound SmSe for Piezoelectronic Devices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4267200"/>
            <a:ext cx="6172200" cy="1524000"/>
          </a:xfrm>
        </p:spPr>
        <p:txBody>
          <a:bodyPr/>
          <a:lstStyle/>
          <a:p>
            <a:pPr algn="r" defTabSz="4389438">
              <a:buNone/>
            </a:pPr>
            <a:r>
              <a:rPr lang="en-US" sz="1600" dirty="0" smtClean="0">
                <a:latin typeface="Trebuchet MS" pitchFamily="34" charset="0"/>
              </a:rPr>
              <a:t>Zhengping Jiang*, Yaohua Tan, </a:t>
            </a:r>
            <a:r>
              <a:rPr lang="en-US" sz="1600" dirty="0" err="1" smtClean="0">
                <a:latin typeface="Trebuchet MS" pitchFamily="34" charset="0"/>
              </a:rPr>
              <a:t>Micheal</a:t>
            </a:r>
            <a:r>
              <a:rPr lang="en-US" sz="1600" dirty="0" smtClean="0">
                <a:latin typeface="Trebuchet MS" pitchFamily="34" charset="0"/>
              </a:rPr>
              <a:t> Povolotskyi, </a:t>
            </a:r>
          </a:p>
          <a:p>
            <a:pPr algn="r" defTabSz="4389438">
              <a:buNone/>
            </a:pPr>
            <a:r>
              <a:rPr lang="en-US" sz="1600" dirty="0" err="1" smtClean="0">
                <a:latin typeface="Trebuchet MS" pitchFamily="34" charset="0"/>
              </a:rPr>
              <a:t>Tillmann</a:t>
            </a:r>
            <a:r>
              <a:rPr lang="en-US" sz="1600" dirty="0" smtClean="0">
                <a:latin typeface="Trebuchet MS" pitchFamily="34" charset="0"/>
              </a:rPr>
              <a:t> </a:t>
            </a:r>
            <a:r>
              <a:rPr lang="en-US" sz="1600" dirty="0" err="1" smtClean="0">
                <a:latin typeface="Trebuchet MS" pitchFamily="34" charset="0"/>
              </a:rPr>
              <a:t>Kubis</a:t>
            </a:r>
            <a:r>
              <a:rPr lang="en-US" sz="1600" dirty="0" smtClean="0">
                <a:latin typeface="Trebuchet MS" pitchFamily="34" charset="0"/>
              </a:rPr>
              <a:t>, </a:t>
            </a:r>
            <a:r>
              <a:rPr lang="en-US" sz="1600" u="sng" dirty="0" smtClean="0">
                <a:latin typeface="Trebuchet MS" pitchFamily="34" charset="0"/>
              </a:rPr>
              <a:t>Gerhard Klimeck </a:t>
            </a:r>
            <a:r>
              <a:rPr lang="en-US" sz="1600" dirty="0" smtClean="0">
                <a:latin typeface="Trebuchet MS" pitchFamily="34" charset="0"/>
              </a:rPr>
              <a:t>(Purdue University)</a:t>
            </a:r>
          </a:p>
          <a:p>
            <a:pPr algn="r" defTabSz="4389438">
              <a:buNone/>
            </a:pPr>
            <a:r>
              <a:rPr lang="en-US" sz="1600" dirty="0" smtClean="0">
                <a:latin typeface="Trebuchet MS" pitchFamily="34" charset="0"/>
              </a:rPr>
              <a:t>Marcelo Kuroda, Dennis </a:t>
            </a:r>
            <a:r>
              <a:rPr lang="en-US" sz="1600" dirty="0" err="1" smtClean="0">
                <a:latin typeface="Trebuchet MS" pitchFamily="34" charset="0"/>
              </a:rPr>
              <a:t>Newns</a:t>
            </a:r>
            <a:r>
              <a:rPr lang="en-US" sz="1600" dirty="0" smtClean="0">
                <a:latin typeface="Trebuchet MS" pitchFamily="34" charset="0"/>
              </a:rPr>
              <a:t>, Glenn </a:t>
            </a:r>
            <a:r>
              <a:rPr lang="en-US" sz="1600" dirty="0" err="1" smtClean="0">
                <a:latin typeface="Trebuchet MS" pitchFamily="34" charset="0"/>
              </a:rPr>
              <a:t>Martyna</a:t>
            </a:r>
            <a:r>
              <a:rPr lang="en-US" sz="1600" dirty="0" smtClean="0">
                <a:latin typeface="Trebuchet MS" pitchFamily="34" charset="0"/>
              </a:rPr>
              <a:t> (IBM) </a:t>
            </a:r>
          </a:p>
          <a:p>
            <a:pPr algn="r" defTabSz="4389438">
              <a:buNone/>
            </a:pPr>
            <a:r>
              <a:rPr lang="en-US" sz="1600" dirty="0" smtClean="0">
                <a:latin typeface="Trebuchet MS" pitchFamily="34" charset="0"/>
              </a:rPr>
              <a:t>Timothy Boykin (The University of Alabama in Huntsville)</a:t>
            </a:r>
          </a:p>
          <a:p>
            <a:pPr marL="0" indent="0" algn="ctr">
              <a:buFontTx/>
              <a:buNone/>
            </a:pPr>
            <a:r>
              <a:rPr lang="en-US" sz="1400" dirty="0" smtClean="0">
                <a:latin typeface="Helvetica" charset="0"/>
              </a:rPr>
              <a:t>*jiang32@purdue.edu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ZhengpingJiang\Dropbox\SmSe_apl\figures\figure1\2in1.png"/>
          <p:cNvPicPr>
            <a:picLocks noChangeAspect="1" noChangeArrowheads="1"/>
          </p:cNvPicPr>
          <p:nvPr/>
        </p:nvPicPr>
        <p:blipFill>
          <a:blip r:embed="rId2"/>
          <a:srcRect l="64000" b="1634"/>
          <a:stretch>
            <a:fillRect/>
          </a:stretch>
        </p:blipFill>
        <p:spPr bwMode="auto">
          <a:xfrm>
            <a:off x="533400" y="1202796"/>
            <a:ext cx="3124200" cy="45884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Determine tight binding model</a:t>
            </a:r>
            <a:endParaRPr lang="en-US" dirty="0"/>
          </a:p>
        </p:txBody>
      </p:sp>
      <p:pic>
        <p:nvPicPr>
          <p:cNvPr id="3" name="Picture 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8"/>
          <a:stretch>
            <a:fillRect/>
          </a:stretch>
        </p:blipFill>
        <p:spPr bwMode="auto">
          <a:xfrm>
            <a:off x="3962400" y="609600"/>
            <a:ext cx="365638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2819400"/>
            <a:ext cx="762000" cy="205740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592094" y="2019300"/>
            <a:ext cx="1600200" cy="1588"/>
          </a:xfrm>
          <a:prstGeom prst="straightConnector1">
            <a:avLst/>
          </a:prstGeom>
          <a:ln>
            <a:solidFill>
              <a:srgbClr val="7030A0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14400" y="3276600"/>
            <a:ext cx="990600" cy="838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057400" y="4953000"/>
            <a:ext cx="1600200" cy="533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4114800"/>
            <a:ext cx="381000" cy="12192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67200" y="5726668"/>
            <a:ext cx="40386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 TB model: sp3d5f7s* + SO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3810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SmSe: DFT bandstructure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41910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DFT decomposition: DOS into angular momentum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600" dirty="0" smtClean="0"/>
              <a:t>Se p-orbital: lower valence band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600" dirty="0" err="1" smtClean="0"/>
              <a:t>Sm</a:t>
            </a:r>
            <a:r>
              <a:rPr lang="en-US" sz="1600" dirty="0" smtClean="0"/>
              <a:t> d-orbital: conduction band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600" dirty="0" err="1" smtClean="0"/>
              <a:t>Sm</a:t>
            </a:r>
            <a:r>
              <a:rPr lang="en-US" sz="1600" dirty="0" smtClean="0"/>
              <a:t> f-orbital: top valence band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600" dirty="0" smtClean="0"/>
              <a:t>Splitting of f-orbital: covered through SO coupling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838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DFT density of states:</a:t>
            </a:r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543800" y="1447800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f-electron splitting due to strong correlation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9" grpId="0" animBg="1"/>
      <p:bldP spid="10" grpId="0" animBg="1"/>
      <p:bldP spid="11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effects on bandstructure of </a:t>
            </a:r>
            <a:r>
              <a:rPr lang="en-US" dirty="0" err="1" smtClean="0"/>
              <a:t>SmSe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43000" y="6172200"/>
            <a:ext cx="6477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Bandgap</a:t>
            </a:r>
            <a:r>
              <a:rPr lang="en-US" dirty="0" smtClean="0"/>
              <a:t> is closing with strain in linear trend</a:t>
            </a:r>
            <a:endParaRPr lang="en-US" dirty="0"/>
          </a:p>
          <a:p>
            <a:pPr algn="ctr"/>
            <a:r>
              <a:rPr lang="en-US" dirty="0" smtClean="0"/>
              <a:t>TB matches DFT trend!</a:t>
            </a:r>
          </a:p>
        </p:txBody>
      </p:sp>
      <p:pic>
        <p:nvPicPr>
          <p:cNvPr id="16" name="Picture 2" descr="C:\Users\ZhengpingJiang\Dropbox\SmSe_apl\figures\figure3\pi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412884"/>
            <a:ext cx="3010102" cy="2835516"/>
          </a:xfrm>
          <a:prstGeom prst="rect">
            <a:avLst/>
          </a:prstGeom>
          <a:noFill/>
        </p:spPr>
      </p:pic>
      <p:pic>
        <p:nvPicPr>
          <p:cNvPr id="18" name="Picture 3" descr="C:\Users\ZhengpingJiang\Dropbox\SmSe_apl\figures\figure3\pik2.png"/>
          <p:cNvPicPr>
            <a:picLocks noChangeAspect="1" noChangeArrowheads="1"/>
          </p:cNvPicPr>
          <p:nvPr/>
        </p:nvPicPr>
        <p:blipFill>
          <a:blip r:embed="rId3"/>
          <a:srcRect b="53398"/>
          <a:stretch>
            <a:fillRect/>
          </a:stretch>
        </p:blipFill>
        <p:spPr bwMode="auto">
          <a:xfrm>
            <a:off x="3276358" y="914400"/>
            <a:ext cx="3124442" cy="1371600"/>
          </a:xfrm>
          <a:prstGeom prst="rect">
            <a:avLst/>
          </a:prstGeom>
          <a:noFill/>
        </p:spPr>
      </p:pic>
      <p:pic>
        <p:nvPicPr>
          <p:cNvPr id="19" name="Picture 3" descr="C:\Users\ZhengpingJiang\Dropbox\SmSe_apl\figures\figure3\pik2.png"/>
          <p:cNvPicPr>
            <a:picLocks noChangeAspect="1" noChangeArrowheads="1"/>
          </p:cNvPicPr>
          <p:nvPr/>
        </p:nvPicPr>
        <p:blipFill>
          <a:blip r:embed="rId3"/>
          <a:srcRect t="48821"/>
          <a:stretch>
            <a:fillRect/>
          </a:stretch>
        </p:blipFill>
        <p:spPr bwMode="auto">
          <a:xfrm>
            <a:off x="6172200" y="914400"/>
            <a:ext cx="3003078" cy="1447800"/>
          </a:xfrm>
          <a:prstGeom prst="rect">
            <a:avLst/>
          </a:prstGeom>
          <a:noFill/>
        </p:spPr>
      </p:pic>
      <p:pic>
        <p:nvPicPr>
          <p:cNvPr id="20" name="Picture 4" descr="C:\Users\ZhengpingJiang\Dropbox\SmSe_apl\figures\figure1\2in1.png"/>
          <p:cNvPicPr>
            <a:picLocks noChangeAspect="1" noChangeArrowheads="1"/>
          </p:cNvPicPr>
          <p:nvPr/>
        </p:nvPicPr>
        <p:blipFill>
          <a:blip r:embed="rId4"/>
          <a:srcRect r="62625"/>
          <a:stretch>
            <a:fillRect/>
          </a:stretch>
        </p:blipFill>
        <p:spPr bwMode="auto">
          <a:xfrm>
            <a:off x="228600" y="1295400"/>
            <a:ext cx="2847975" cy="4095750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4800600" y="2209798"/>
            <a:ext cx="1219200" cy="1143002"/>
            <a:chOff x="4800600" y="2209798"/>
            <a:chExt cx="1219200" cy="1143002"/>
          </a:xfrm>
        </p:grpSpPr>
        <p:sp>
          <p:nvSpPr>
            <p:cNvPr id="14" name="Cube 13"/>
            <p:cNvSpPr/>
            <p:nvPr/>
          </p:nvSpPr>
          <p:spPr>
            <a:xfrm>
              <a:off x="4800600" y="2514600"/>
              <a:ext cx="838200" cy="8382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 flipV="1">
              <a:off x="5486400" y="2895599"/>
              <a:ext cx="533400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4953794" y="2437605"/>
              <a:ext cx="4572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4914900" y="3009900"/>
              <a:ext cx="304799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391400" y="2515395"/>
            <a:ext cx="1219200" cy="837406"/>
            <a:chOff x="7239000" y="2515395"/>
            <a:chExt cx="1219200" cy="837406"/>
          </a:xfrm>
        </p:grpSpPr>
        <p:sp>
          <p:nvSpPr>
            <p:cNvPr id="30" name="Rectangle 29"/>
            <p:cNvSpPr/>
            <p:nvPr/>
          </p:nvSpPr>
          <p:spPr>
            <a:xfrm>
              <a:off x="7239000" y="2667000"/>
              <a:ext cx="1219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239000" y="2819400"/>
              <a:ext cx="1219200" cy="2286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7696201" y="2667001"/>
              <a:ext cx="30479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7696599" y="3200005"/>
              <a:ext cx="304799" cy="79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28600" y="1154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Bandstructure without strain</a:t>
            </a:r>
            <a:endParaRPr lang="en-US" dirty="0"/>
          </a:p>
        </p:txBody>
      </p:sp>
      <p:pic>
        <p:nvPicPr>
          <p:cNvPr id="21" name="Picture 4" descr="C:\Users\ZhengpingJiang\Dropbox\SmSe_apl\figures\figure1\2in1.png"/>
          <p:cNvPicPr>
            <a:picLocks noChangeAspect="1" noChangeArrowheads="1"/>
          </p:cNvPicPr>
          <p:nvPr/>
        </p:nvPicPr>
        <p:blipFill rotWithShape="1">
          <a:blip r:embed="rId4"/>
          <a:srcRect l="5087" t="49920" r="66720" b="33255"/>
          <a:stretch/>
        </p:blipFill>
        <p:spPr bwMode="auto">
          <a:xfrm>
            <a:off x="39297" y="3086100"/>
            <a:ext cx="3800897" cy="1219200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52400" y="3352800"/>
            <a:ext cx="2971800" cy="68580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76575" y="280328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Energy range most relevant to transport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4305299" y="4191000"/>
            <a:ext cx="800101" cy="15240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952379" y="227931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Energy range most relevant to transport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972502" y="3759875"/>
            <a:ext cx="2095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Parameter fitted to band structure of hydrostatic strain and applied to clamped (uniaxial) strain with no modification.</a:t>
            </a:r>
          </a:p>
        </p:txBody>
      </p:sp>
    </p:spTree>
    <p:extLst>
      <p:ext uri="{BB962C8B-B14F-4D97-AF65-F5344CB8AC3E}">
        <p14:creationId xmlns:p14="http://schemas.microsoft.com/office/powerpoint/2010/main" val="33478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3" grpId="1" animBg="1"/>
      <p:bldP spid="4" grpId="0"/>
      <p:bldP spid="4" grpId="1"/>
      <p:bldP spid="5" grpId="0" animBg="1"/>
      <p:bldP spid="2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Transport simulation</a:t>
            </a:r>
            <a:endParaRPr lang="zh-CN" altLang="en-US" dirty="0"/>
          </a:p>
        </p:txBody>
      </p:sp>
      <p:pic>
        <p:nvPicPr>
          <p:cNvPr id="4" name="Picture 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/>
          <a:stretch>
            <a:fillRect/>
          </a:stretch>
        </p:blipFill>
        <p:spPr bwMode="auto">
          <a:xfrm>
            <a:off x="1504478" y="965577"/>
            <a:ext cx="2877022" cy="321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838200" y="4222098"/>
            <a:ext cx="7162800" cy="1264301"/>
            <a:chOff x="838200" y="4222099"/>
            <a:chExt cx="6781800" cy="1219200"/>
          </a:xfrm>
        </p:grpSpPr>
        <p:pic>
          <p:nvPicPr>
            <p:cNvPr id="3" name="Picture 2" descr="C:\Users\ZhengpingJiang\Dropbox\SmSe_apl\figures\figure5\transmission3.png"/>
            <p:cNvPicPr>
              <a:picLocks noChangeAspect="1" noChangeArrowheads="1"/>
            </p:cNvPicPr>
            <p:nvPr/>
          </p:nvPicPr>
          <p:blipFill rotWithShape="1">
            <a:blip r:embed="rId3"/>
            <a:srcRect b="76216"/>
            <a:stretch/>
          </p:blipFill>
          <p:spPr bwMode="auto">
            <a:xfrm>
              <a:off x="1143000" y="4222099"/>
              <a:ext cx="6477000" cy="1219200"/>
            </a:xfrm>
            <a:prstGeom prst="rect">
              <a:avLst/>
            </a:prstGeom>
            <a:noFill/>
          </p:spPr>
        </p:pic>
        <p:sp>
          <p:nvSpPr>
            <p:cNvPr id="5" name="矩形 4"/>
            <p:cNvSpPr/>
            <p:nvPr/>
          </p:nvSpPr>
          <p:spPr>
            <a:xfrm>
              <a:off x="838200" y="4222099"/>
              <a:ext cx="838200" cy="3499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椭圆 7"/>
          <p:cNvSpPr/>
          <p:nvPr/>
        </p:nvSpPr>
        <p:spPr>
          <a:xfrm>
            <a:off x="2295289" y="1676400"/>
            <a:ext cx="1295400" cy="6858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91844" y="2139522"/>
            <a:ext cx="3790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PR layer is measured in thin film.</a:t>
            </a:r>
          </a:p>
          <a:p>
            <a:pPr algn="ctr"/>
            <a:r>
              <a:rPr lang="en-US" altLang="zh-CN" dirty="0" smtClean="0"/>
              <a:t>Lateral length &gt; Thickness</a:t>
            </a:r>
          </a:p>
          <a:p>
            <a:pPr algn="ctr"/>
            <a:endParaRPr lang="en-US" altLang="zh-CN" dirty="0"/>
          </a:p>
          <a:p>
            <a:pPr algn="ctr"/>
            <a:r>
              <a:rPr lang="en-US" altLang="zh-CN" dirty="0" smtClean="0"/>
              <a:t>Simulation is approximated by 1-D model.</a:t>
            </a:r>
          </a:p>
          <a:p>
            <a:pPr algn="ctr"/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2091017" y="2362200"/>
            <a:ext cx="499783" cy="2209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66800" y="5650044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Extract 1-D simulation model with and without electric field.</a:t>
            </a:r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7696200" y="3810000"/>
            <a:ext cx="1447800" cy="1014742"/>
            <a:chOff x="7696200" y="3810000"/>
            <a:chExt cx="1447800" cy="1014742"/>
          </a:xfrm>
        </p:grpSpPr>
        <p:cxnSp>
          <p:nvCxnSpPr>
            <p:cNvPr id="15" name="直接箭头连接符 14"/>
            <p:cNvCxnSpPr/>
            <p:nvPr/>
          </p:nvCxnSpPr>
          <p:spPr>
            <a:xfrm flipV="1">
              <a:off x="8153400" y="4222098"/>
              <a:ext cx="0" cy="3628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H="1">
              <a:off x="8006281" y="4609086"/>
              <a:ext cx="152400" cy="2156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7696200" y="3810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Periodic BC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49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3" name="Picture 2" descr="C:\Users\ZhengpingJiang\Dropbox\SmSe_apl\figures\figure5\transmission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425" y="990600"/>
            <a:ext cx="5667375" cy="4485323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1219200" y="5638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Modeled imaginary band (b) and transmission (c) of </a:t>
            </a:r>
            <a:r>
              <a:rPr lang="en-US" altLang="zh-CN" dirty="0" err="1" smtClean="0"/>
              <a:t>SmSe</a:t>
            </a:r>
            <a:r>
              <a:rPr lang="en-US" altLang="zh-CN" dirty="0" smtClean="0"/>
              <a:t> thin film.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79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Piezoelectronic</a:t>
            </a:r>
            <a:r>
              <a:rPr lang="en-US" dirty="0" smtClean="0"/>
              <a:t> Transistor shows promising properties to overcome 60mV/</a:t>
            </a:r>
            <a:r>
              <a:rPr lang="en-US" dirty="0" err="1" smtClean="0"/>
              <a:t>dec</a:t>
            </a:r>
            <a:r>
              <a:rPr lang="en-US" dirty="0" smtClean="0"/>
              <a:t> limit.</a:t>
            </a:r>
          </a:p>
          <a:p>
            <a:pPr lvl="1"/>
            <a:r>
              <a:rPr lang="en-US" dirty="0" smtClean="0"/>
              <a:t>Internal transduction</a:t>
            </a:r>
          </a:p>
          <a:p>
            <a:pPr lvl="1"/>
            <a:r>
              <a:rPr lang="en-US" dirty="0" smtClean="0"/>
              <a:t>Internal “voltage” step-up</a:t>
            </a:r>
          </a:p>
          <a:p>
            <a:endParaRPr lang="en-US" dirty="0" smtClean="0"/>
          </a:p>
          <a:p>
            <a:r>
              <a:rPr lang="en-US" dirty="0" smtClean="0"/>
              <a:t>Metal-Insulator Transition in </a:t>
            </a:r>
            <a:r>
              <a:rPr lang="en-US" dirty="0" err="1" smtClean="0"/>
              <a:t>piezoresistive</a:t>
            </a:r>
            <a:r>
              <a:rPr lang="en-US" dirty="0" smtClean="0"/>
              <a:t> material is critical</a:t>
            </a:r>
          </a:p>
          <a:p>
            <a:endParaRPr lang="en-US" dirty="0" smtClean="0"/>
          </a:p>
          <a:p>
            <a:r>
              <a:rPr lang="en-US" dirty="0" smtClean="0"/>
              <a:t>Tight binding model could reproduce MIT from bandstructure effects</a:t>
            </a:r>
          </a:p>
          <a:p>
            <a:pPr lvl="1"/>
            <a:r>
              <a:rPr lang="en-US" dirty="0" smtClean="0"/>
              <a:t>Second nearest neighbor TB model: sp3d5f7s*+SO</a:t>
            </a:r>
          </a:p>
          <a:p>
            <a:pPr lvl="1"/>
            <a:r>
              <a:rPr lang="en-US" dirty="0" smtClean="0"/>
              <a:t>Strain model</a:t>
            </a:r>
          </a:p>
          <a:p>
            <a:endParaRPr lang="en-US" dirty="0" smtClean="0"/>
          </a:p>
          <a:p>
            <a:r>
              <a:rPr lang="en-US" dirty="0" smtClean="0"/>
              <a:t>Need modeling of Metal-SmSe interface and e-e scattering for f-electrons (work in progress)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2971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THANKS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09600" y="906502"/>
            <a:ext cx="7306129" cy="369332"/>
            <a:chOff x="938779" y="-661174"/>
            <a:chExt cx="7306129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938779" y="-661174"/>
              <a:ext cx="7306129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b="1" dirty="0" smtClean="0"/>
                <a:t>Step:  </a:t>
              </a:r>
              <a:r>
                <a:rPr lang="en-US" i="1" dirty="0" err="1" smtClean="0"/>
                <a:t>ab</a:t>
              </a:r>
              <a:r>
                <a:rPr lang="en-US" i="1" dirty="0" smtClean="0"/>
                <a:t>-initio</a:t>
              </a:r>
              <a:r>
                <a:rPr lang="en-US" dirty="0" smtClean="0"/>
                <a:t> calculation </a:t>
              </a:r>
              <a:r>
                <a:rPr lang="en-US" dirty="0" smtClean="0">
                  <a:sym typeface="Wingdings" pitchFamily="2" charset="2"/>
                </a:rPr>
                <a:t> </a:t>
              </a:r>
              <a:r>
                <a:rPr lang="en-US" i="1" dirty="0" err="1" smtClean="0">
                  <a:sym typeface="Wingdings" pitchFamily="2" charset="2"/>
                </a:rPr>
                <a:t>E</a:t>
              </a:r>
              <a:r>
                <a:rPr lang="en-US" i="1" baseline="-25000" dirty="0" err="1" smtClean="0">
                  <a:sym typeface="Wingdings" pitchFamily="2" charset="2"/>
                </a:rPr>
                <a:t>i</a:t>
              </a:r>
              <a:r>
                <a:rPr lang="en-US" dirty="0" smtClean="0">
                  <a:sym typeface="Wingdings" pitchFamily="2" charset="2"/>
                </a:rPr>
                <a:t>(</a:t>
              </a:r>
              <a:r>
                <a:rPr lang="en-US" i="1" dirty="0" smtClean="0">
                  <a:sym typeface="Wingdings" pitchFamily="2" charset="2"/>
                </a:rPr>
                <a:t>k</a:t>
              </a:r>
              <a:r>
                <a:rPr lang="en-US" dirty="0" smtClean="0">
                  <a:sym typeface="Wingdings" pitchFamily="2" charset="2"/>
                </a:rPr>
                <a:t>), </a:t>
              </a:r>
              <a:r>
                <a:rPr lang="el-GR" i="1" dirty="0" smtClean="0">
                  <a:sym typeface="Wingdings" pitchFamily="2" charset="2"/>
                </a:rPr>
                <a:t>φ</a:t>
              </a:r>
              <a:r>
                <a:rPr lang="en-US" i="1" baseline="-25000" dirty="0" smtClean="0">
                  <a:sym typeface="Wingdings" pitchFamily="2" charset="2"/>
                </a:rPr>
                <a:t>i,k</a:t>
              </a:r>
              <a:r>
                <a:rPr lang="en-US" dirty="0" smtClean="0">
                  <a:sym typeface="Wingdings" pitchFamily="2" charset="2"/>
                </a:rPr>
                <a:t>(</a:t>
              </a:r>
              <a:r>
                <a:rPr lang="en-US" i="1" dirty="0" smtClean="0">
                  <a:sym typeface="Wingdings" pitchFamily="2" charset="2"/>
                </a:rPr>
                <a:t>r</a:t>
              </a:r>
              <a:r>
                <a:rPr lang="en-US" dirty="0" smtClean="0">
                  <a:sym typeface="Wingdings" pitchFamily="2" charset="2"/>
                </a:rPr>
                <a:t>), </a:t>
              </a:r>
              <a:r>
                <a:rPr lang="en-US" altLang="zh-CN" i="1" dirty="0" smtClean="0"/>
                <a:t>H</a:t>
              </a:r>
              <a:r>
                <a:rPr lang="en-US" altLang="zh-CN" i="1" baseline="-25000" dirty="0" smtClean="0"/>
                <a:t>ab-initio</a:t>
              </a:r>
              <a:endParaRPr lang="en-US" dirty="0" smtClean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9182" y="-624819"/>
              <a:ext cx="587218" cy="303080"/>
            </a:xfrm>
            <a:prstGeom prst="rect">
              <a:avLst/>
            </a:prstGeom>
          </p:spPr>
        </p:pic>
      </p:grpSp>
      <p:pic>
        <p:nvPicPr>
          <p:cNvPr id="22" name="Picture 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8"/>
          <a:stretch>
            <a:fillRect/>
          </a:stretch>
        </p:blipFill>
        <p:spPr bwMode="auto">
          <a:xfrm>
            <a:off x="1143000" y="1282090"/>
            <a:ext cx="4563766" cy="389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609600" y="3446151"/>
            <a:ext cx="6553200" cy="1202049"/>
            <a:chOff x="609600" y="3124200"/>
            <a:chExt cx="6553200" cy="1202049"/>
          </a:xfrm>
        </p:grpSpPr>
        <p:sp>
          <p:nvSpPr>
            <p:cNvPr id="12" name="TextBox 11"/>
            <p:cNvSpPr txBox="1"/>
            <p:nvPr/>
          </p:nvSpPr>
          <p:spPr>
            <a:xfrm>
              <a:off x="609600" y="3124200"/>
              <a:ext cx="6553200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/>
              <a:r>
                <a:rPr lang="en-US" b="1" dirty="0" smtClean="0"/>
                <a:t>2.  Step:</a:t>
              </a:r>
              <a:br>
                <a:rPr lang="en-US" b="1" dirty="0" smtClean="0"/>
              </a:br>
              <a:r>
                <a:rPr lang="en-US" dirty="0" smtClean="0"/>
                <a:t>Define analytical formula for TB basis functions</a:t>
              </a:r>
              <a:br>
                <a:rPr lang="en-US" dirty="0" smtClean="0"/>
              </a:br>
              <a:r>
                <a:rPr lang="en-US" i="1" dirty="0" smtClean="0">
                  <a:sym typeface="Symbol"/>
                </a:rPr>
                <a:t></a:t>
              </a:r>
              <a:r>
                <a:rPr lang="en-US" i="1" baseline="-25000" dirty="0" err="1" smtClean="0"/>
                <a:t>n,l,m</a:t>
              </a:r>
              <a:r>
                <a:rPr lang="en-US" dirty="0" smtClean="0"/>
                <a:t> (</a:t>
              </a:r>
              <a:r>
                <a:rPr lang="en-US" i="1" dirty="0" smtClean="0"/>
                <a:t>r,</a:t>
              </a:r>
              <a:r>
                <a:rPr lang="en-US" i="1" dirty="0" smtClean="0">
                  <a:sym typeface="Symbol"/>
                </a:rPr>
                <a:t></a:t>
              </a:r>
              <a:r>
                <a:rPr lang="en-US" i="1" dirty="0" smtClean="0"/>
                <a:t>,</a:t>
              </a:r>
              <a:r>
                <a:rPr lang="en-US" i="1" dirty="0" smtClean="0">
                  <a:sym typeface="Symbol"/>
                </a:rPr>
                <a:t></a:t>
              </a:r>
              <a:r>
                <a:rPr lang="en-US" dirty="0" smtClean="0"/>
                <a:t>) </a:t>
              </a:r>
              <a:r>
                <a:rPr lang="en-US" i="1" dirty="0" smtClean="0"/>
                <a:t>= </a:t>
              </a:r>
              <a:r>
                <a:rPr lang="en-US" i="1" dirty="0" err="1" smtClean="0">
                  <a:solidFill>
                    <a:srgbClr val="FF0000"/>
                  </a:solidFill>
                </a:rPr>
                <a:t>R</a:t>
              </a:r>
              <a:r>
                <a:rPr lang="en-US" i="1" baseline="-25000" dirty="0" err="1" smtClean="0">
                  <a:solidFill>
                    <a:srgbClr val="FF0000"/>
                  </a:solidFill>
                </a:rPr>
                <a:t>n,l</a:t>
              </a:r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i="1" dirty="0" smtClean="0">
                  <a:solidFill>
                    <a:srgbClr val="FF0000"/>
                  </a:solidFill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</a:rPr>
                <a:t>)</a:t>
              </a:r>
              <a:r>
                <a:rPr lang="en-US" i="1" dirty="0" err="1" smtClean="0">
                  <a:solidFill>
                    <a:srgbClr val="130BAD"/>
                  </a:solidFill>
                </a:rPr>
                <a:t>Y</a:t>
              </a:r>
              <a:r>
                <a:rPr lang="en-US" i="1" baseline="-25000" dirty="0" err="1" smtClean="0">
                  <a:solidFill>
                    <a:srgbClr val="130BAD"/>
                  </a:solidFill>
                </a:rPr>
                <a:t>l,m</a:t>
              </a:r>
              <a:r>
                <a:rPr lang="en-US" dirty="0" smtClean="0">
                  <a:solidFill>
                    <a:srgbClr val="130BAD"/>
                  </a:solidFill>
                </a:rPr>
                <a:t>(</a:t>
              </a:r>
              <a:r>
                <a:rPr lang="en-US" i="1" dirty="0" smtClean="0">
                  <a:solidFill>
                    <a:srgbClr val="130BAD"/>
                  </a:solidFill>
                  <a:sym typeface="Symbol"/>
                </a:rPr>
                <a:t></a:t>
              </a:r>
              <a:r>
                <a:rPr lang="en-US" i="1" dirty="0" smtClean="0">
                  <a:solidFill>
                    <a:srgbClr val="130BAD"/>
                  </a:solidFill>
                </a:rPr>
                <a:t>,</a:t>
              </a:r>
              <a:r>
                <a:rPr lang="en-US" i="1" dirty="0" smtClean="0">
                  <a:solidFill>
                    <a:srgbClr val="130BAD"/>
                  </a:solidFill>
                  <a:sym typeface="Symbol"/>
                </a:rPr>
                <a:t></a:t>
              </a:r>
              <a:r>
                <a:rPr lang="en-US" dirty="0" smtClean="0">
                  <a:solidFill>
                    <a:srgbClr val="130BAD"/>
                  </a:solidFill>
                </a:rPr>
                <a:t>)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 </a:t>
              </a:r>
              <a:r>
                <a:rPr lang="en-US" i="1" dirty="0" err="1" smtClean="0">
                  <a:solidFill>
                    <a:srgbClr val="130BAD"/>
                  </a:solidFill>
                </a:rPr>
                <a:t>Y</a:t>
              </a:r>
              <a:r>
                <a:rPr lang="en-US" i="1" baseline="-25000" dirty="0" err="1" smtClean="0">
                  <a:solidFill>
                    <a:srgbClr val="130BAD"/>
                  </a:solidFill>
                </a:rPr>
                <a:t>l,m</a:t>
              </a:r>
              <a:r>
                <a:rPr lang="en-US" dirty="0" smtClean="0">
                  <a:solidFill>
                    <a:srgbClr val="130BAD"/>
                  </a:solidFill>
                </a:rPr>
                <a:t>(</a:t>
              </a:r>
              <a:r>
                <a:rPr lang="en-US" i="1" dirty="0" smtClean="0">
                  <a:solidFill>
                    <a:srgbClr val="130BAD"/>
                  </a:solidFill>
                  <a:sym typeface="Symbol"/>
                </a:rPr>
                <a:t></a:t>
              </a:r>
              <a:r>
                <a:rPr lang="en-US" i="1" dirty="0" smtClean="0">
                  <a:solidFill>
                    <a:srgbClr val="130BAD"/>
                  </a:solidFill>
                </a:rPr>
                <a:t>,</a:t>
              </a:r>
              <a:r>
                <a:rPr lang="en-US" i="1" dirty="0" smtClean="0">
                  <a:solidFill>
                    <a:srgbClr val="130BAD"/>
                  </a:solidFill>
                  <a:sym typeface="Symbol"/>
                </a:rPr>
                <a:t></a:t>
              </a:r>
              <a:r>
                <a:rPr lang="en-US" dirty="0" smtClean="0">
                  <a:solidFill>
                    <a:srgbClr val="130BAD"/>
                  </a:solidFill>
                </a:rPr>
                <a:t>) is </a:t>
              </a:r>
              <a:r>
                <a:rPr lang="en-US" altLang="zh-CN" dirty="0" err="1" smtClean="0">
                  <a:solidFill>
                    <a:srgbClr val="130BAD"/>
                  </a:solidFill>
                </a:rPr>
                <a:t>Tesseral</a:t>
              </a:r>
              <a:r>
                <a:rPr lang="en-US" altLang="zh-CN" dirty="0" smtClean="0">
                  <a:solidFill>
                    <a:srgbClr val="130BAD"/>
                  </a:solidFill>
                </a:rPr>
                <a:t> function</a:t>
              </a:r>
              <a:r>
                <a:rPr lang="en-US" dirty="0" smtClean="0"/>
                <a:t>, </a:t>
              </a:r>
              <a:r>
                <a:rPr lang="en-US" i="1" dirty="0" err="1" smtClean="0">
                  <a:solidFill>
                    <a:srgbClr val="FF0000"/>
                  </a:solidFill>
                </a:rPr>
                <a:t>R</a:t>
              </a:r>
              <a:r>
                <a:rPr lang="en-US" i="1" baseline="-25000" dirty="0" err="1" smtClean="0">
                  <a:solidFill>
                    <a:srgbClr val="FF0000"/>
                  </a:solidFill>
                </a:rPr>
                <a:t>n,l</a:t>
              </a:r>
              <a:r>
                <a:rPr lang="en-US" dirty="0" smtClean="0">
                  <a:solidFill>
                    <a:srgbClr val="FF0000"/>
                  </a:solidFill>
                </a:rPr>
                <a:t>(</a:t>
              </a:r>
              <a:r>
                <a:rPr lang="en-US" i="1" dirty="0" smtClean="0">
                  <a:solidFill>
                    <a:srgbClr val="FF0000"/>
                  </a:solidFill>
                </a:rPr>
                <a:t>r</a:t>
              </a:r>
              <a:r>
                <a:rPr lang="en-US" dirty="0" smtClean="0">
                  <a:solidFill>
                    <a:srgbClr val="FF0000"/>
                  </a:solidFill>
                </a:rPr>
                <a:t>) is </a:t>
              </a:r>
              <a:r>
                <a:rPr lang="en-US" b="1" dirty="0" smtClean="0">
                  <a:solidFill>
                    <a:srgbClr val="FF0000"/>
                  </a:solidFill>
                </a:rPr>
                <a:t>to be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parametrized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0646" y="3724364"/>
              <a:ext cx="3124199" cy="3198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670" y="4042444"/>
              <a:ext cx="903240" cy="283805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22491" y="4040441"/>
              <a:ext cx="594436" cy="2840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3028083"/>
            <a:ext cx="1752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err="1" smtClean="0"/>
              <a:t>Ab</a:t>
            </a:r>
            <a:r>
              <a:rPr lang="en-US" i="1" dirty="0" smtClean="0"/>
              <a:t>-initio</a:t>
            </a:r>
            <a:r>
              <a:rPr lang="en-US" dirty="0" smtClean="0"/>
              <a:t> band structure </a:t>
            </a:r>
            <a:r>
              <a:rPr lang="en-US" altLang="zh-CN" i="1" dirty="0" err="1" smtClean="0">
                <a:sym typeface="Wingdings" pitchFamily="2" charset="2"/>
              </a:rPr>
              <a:t>E</a:t>
            </a:r>
            <a:r>
              <a:rPr lang="en-US" altLang="zh-CN" i="1" baseline="-25000" dirty="0" err="1" smtClean="0">
                <a:sym typeface="Wingdings" pitchFamily="2" charset="2"/>
              </a:rPr>
              <a:t>i</a:t>
            </a:r>
            <a:r>
              <a:rPr lang="en-US" altLang="zh-CN" dirty="0" smtClean="0">
                <a:sym typeface="Wingdings" pitchFamily="2" charset="2"/>
              </a:rPr>
              <a:t>(</a:t>
            </a:r>
            <a:r>
              <a:rPr lang="en-US" altLang="zh-CN" i="1" dirty="0" smtClean="0">
                <a:sym typeface="Wingdings" pitchFamily="2" charset="2"/>
              </a:rPr>
              <a:t>k</a:t>
            </a:r>
            <a:r>
              <a:rPr lang="en-US" altLang="zh-CN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pic>
        <p:nvPicPr>
          <p:cNvPr id="1026" name="Picture 2" descr="D:\Work\Tex\Office_File\2012_05_14_report\IWCE_Slides\figure\WF_contour.png"/>
          <p:cNvPicPr>
            <a:picLocks noChangeAspect="1" noChangeArrowheads="1"/>
          </p:cNvPicPr>
          <p:nvPr/>
        </p:nvPicPr>
        <p:blipFill>
          <a:blip r:embed="rId8" cstate="print"/>
          <a:srcRect t="4660" r="6383" b="-181"/>
          <a:stretch>
            <a:fillRect/>
          </a:stretch>
        </p:blipFill>
        <p:spPr bwMode="auto">
          <a:xfrm>
            <a:off x="5486400" y="1447800"/>
            <a:ext cx="3352800" cy="3124200"/>
          </a:xfrm>
          <a:prstGeom prst="rect">
            <a:avLst/>
          </a:prstGeom>
          <a:noFill/>
        </p:spPr>
      </p:pic>
      <p:grpSp>
        <p:nvGrpSpPr>
          <p:cNvPr id="24" name="组合 23"/>
          <p:cNvGrpSpPr/>
          <p:nvPr/>
        </p:nvGrpSpPr>
        <p:grpSpPr>
          <a:xfrm>
            <a:off x="6172200" y="4597624"/>
            <a:ext cx="2514600" cy="493819"/>
            <a:chOff x="6172200" y="4597624"/>
            <a:chExt cx="2514600" cy="493819"/>
          </a:xfrm>
        </p:grpSpPr>
        <p:sp>
          <p:nvSpPr>
            <p:cNvPr id="14" name="TextBox 13"/>
            <p:cNvSpPr txBox="1"/>
            <p:nvPr/>
          </p:nvSpPr>
          <p:spPr>
            <a:xfrm>
              <a:off x="6172200" y="4659868"/>
              <a:ext cx="2514600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Wave functions </a:t>
              </a:r>
              <a:r>
                <a:rPr lang="el-GR" altLang="zh-CN" i="1" dirty="0" smtClean="0">
                  <a:solidFill>
                    <a:schemeClr val="bg1"/>
                  </a:solidFill>
                  <a:sym typeface="Wingdings" pitchFamily="2" charset="2"/>
                </a:rPr>
                <a:t>φ</a:t>
              </a:r>
              <a:r>
                <a:rPr lang="en-US" altLang="zh-CN" i="1" baseline="-25000" dirty="0" smtClean="0">
                  <a:solidFill>
                    <a:schemeClr val="bg1"/>
                  </a:solidFill>
                  <a:sym typeface="Wingdings" pitchFamily="2" charset="2"/>
                </a:rPr>
                <a:t>i,k</a:t>
              </a:r>
              <a:r>
                <a:rPr lang="en-US" altLang="zh-CN" dirty="0" smtClean="0">
                  <a:solidFill>
                    <a:schemeClr val="bg1"/>
                  </a:solidFill>
                  <a:sym typeface="Wingdings" pitchFamily="2" charset="2"/>
                </a:rPr>
                <a:t>(</a:t>
              </a:r>
              <a:r>
                <a:rPr lang="en-US" altLang="zh-CN" i="1" dirty="0" smtClean="0">
                  <a:solidFill>
                    <a:schemeClr val="bg1"/>
                  </a:solidFill>
                  <a:sym typeface="Wingdings" pitchFamily="2" charset="2"/>
                </a:rPr>
                <a:t>r</a:t>
              </a:r>
              <a:r>
                <a:rPr lang="en-US" altLang="zh-CN" dirty="0" smtClean="0">
                  <a:solidFill>
                    <a:schemeClr val="bg1"/>
                  </a:solidFill>
                  <a:sym typeface="Wingdings" pitchFamily="2" charset="2"/>
                </a:rPr>
                <a:t>)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07176" y="4597624"/>
              <a:ext cx="829128" cy="493819"/>
            </a:xfrm>
            <a:prstGeom prst="rect">
              <a:avLst/>
            </a:prstGeom>
          </p:spPr>
        </p:pic>
      </p:grpSp>
      <p:pic>
        <p:nvPicPr>
          <p:cNvPr id="15" name="Picture 6" descr="D:\Work\Tex\Office_File\2012_05_14_report\IWCE_Slides\figure\Orbitals.png"/>
          <p:cNvPicPr>
            <a:picLocks noChangeAspect="1" noChangeArrowheads="1"/>
          </p:cNvPicPr>
          <p:nvPr/>
        </p:nvPicPr>
        <p:blipFill>
          <a:blip r:embed="rId10" cstate="print"/>
          <a:srcRect l="6999" t="2151" r="6212" b="16092"/>
          <a:stretch>
            <a:fillRect/>
          </a:stretch>
        </p:blipFill>
        <p:spPr bwMode="auto">
          <a:xfrm>
            <a:off x="3467100" y="1814266"/>
            <a:ext cx="5514975" cy="3380146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3950048" y="896047"/>
            <a:ext cx="1841152" cy="749873"/>
            <a:chOff x="3950048" y="896047"/>
            <a:chExt cx="1841152" cy="749873"/>
          </a:xfrm>
        </p:grpSpPr>
        <p:sp>
          <p:nvSpPr>
            <p:cNvPr id="16" name="Rectangle 15"/>
            <p:cNvSpPr/>
            <p:nvPr/>
          </p:nvSpPr>
          <p:spPr>
            <a:xfrm>
              <a:off x="4038600" y="990600"/>
              <a:ext cx="1609736" cy="52322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chemeClr val="bg1"/>
                  </a:solidFill>
                </a:rPr>
                <a:t>Y</a:t>
              </a:r>
              <a:r>
                <a:rPr lang="en-US" altLang="zh-CN" sz="2800" i="1" baseline="-25000" dirty="0" smtClean="0">
                  <a:solidFill>
                    <a:schemeClr val="bg1"/>
                  </a:solidFill>
                </a:rPr>
                <a:t>l,m</a:t>
              </a:r>
              <a:r>
                <a:rPr lang="en-US" altLang="zh-CN" sz="2800" dirty="0" smtClean="0">
                  <a:solidFill>
                    <a:schemeClr val="bg1"/>
                  </a:solidFill>
                </a:rPr>
                <a:t>(</a:t>
              </a:r>
              <a:r>
                <a:rPr lang="en-US" altLang="zh-CN" sz="2800" i="1" dirty="0" err="1" smtClean="0">
                  <a:solidFill>
                    <a:schemeClr val="bg1"/>
                  </a:solidFill>
                  <a:sym typeface="Symbol"/>
                </a:rPr>
                <a:t>θ</a:t>
              </a:r>
              <a:r>
                <a:rPr lang="en-US" altLang="zh-CN" sz="2800" i="1" dirty="0" err="1" smtClean="0">
                  <a:solidFill>
                    <a:schemeClr val="bg1"/>
                  </a:solidFill>
                </a:rPr>
                <a:t>,</a:t>
              </a:r>
              <a:r>
                <a:rPr lang="en-US" altLang="zh-CN" sz="2800" i="1" dirty="0" err="1" smtClean="0">
                  <a:solidFill>
                    <a:schemeClr val="bg1"/>
                  </a:solidFill>
                  <a:sym typeface="Symbol"/>
                </a:rPr>
                <a:t>φ</a:t>
              </a:r>
              <a:r>
                <a:rPr lang="en-US" altLang="zh-CN" sz="2800" dirty="0" smtClean="0">
                  <a:solidFill>
                    <a:schemeClr val="bg1"/>
                  </a:solidFill>
                </a:rPr>
                <a:t>) 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50048" y="896047"/>
              <a:ext cx="1841152" cy="749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826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6615 -0.1187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94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17205 -0.1719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-8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5 -0.07222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6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844 -0.3724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12951 0.3277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6" y="1638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36597 0.61481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3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(continue)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565759"/>
            <a:ext cx="6553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4.  Step: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dirty="0" smtClean="0"/>
              <a:t>basis transformation (</a:t>
            </a:r>
            <a:r>
              <a:rPr lang="en-US" dirty="0" smtClean="0"/>
              <a:t>low rank approximation):</a:t>
            </a:r>
          </a:p>
          <a:p>
            <a:pPr marL="342900" indent="-342900" algn="ctr"/>
            <a:r>
              <a:rPr lang="en-US" i="1" dirty="0" err="1" smtClean="0"/>
              <a:t>H</a:t>
            </a:r>
            <a:r>
              <a:rPr lang="en-US" i="1" baseline="-25000" dirty="0" err="1" smtClean="0"/>
              <a:t>ab</a:t>
            </a:r>
            <a:r>
              <a:rPr lang="en-US" i="1" baseline="-25000" dirty="0" smtClean="0"/>
              <a:t>-initio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H</a:t>
            </a:r>
            <a:r>
              <a:rPr lang="en-US" i="1" baseline="-25000" dirty="0" smtClean="0">
                <a:sym typeface="Wingdings" pitchFamily="2" charset="2"/>
              </a:rPr>
              <a:t>TB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Approximate </a:t>
            </a:r>
            <a:r>
              <a:rPr lang="en-US" i="1" dirty="0" smtClean="0">
                <a:sym typeface="Wingdings" pitchFamily="2" charset="2"/>
              </a:rPr>
              <a:t>H</a:t>
            </a:r>
            <a:r>
              <a:rPr lang="en-US" i="1" baseline="-25000" dirty="0" smtClean="0">
                <a:sym typeface="Wingdings" pitchFamily="2" charset="2"/>
              </a:rPr>
              <a:t>TB</a:t>
            </a:r>
            <a:r>
              <a:rPr lang="en-US" dirty="0" smtClean="0"/>
              <a:t>  by two center integrals;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766088"/>
            <a:ext cx="6553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b="1" dirty="0" smtClean="0"/>
              <a:t>Step:</a:t>
            </a:r>
          </a:p>
          <a:p>
            <a:pPr marL="342900" indent="-342900"/>
            <a:r>
              <a:rPr lang="en-US" b="1" dirty="0" smtClean="0"/>
              <a:t>	</a:t>
            </a:r>
            <a:r>
              <a:rPr lang="en-US" dirty="0" smtClean="0"/>
              <a:t>Compare the TB results (band structure, wave functions) to </a:t>
            </a:r>
            <a:r>
              <a:rPr lang="en-US" i="1" dirty="0" err="1" smtClean="0"/>
              <a:t>ab</a:t>
            </a:r>
            <a:r>
              <a:rPr lang="en-US" i="1" dirty="0" smtClean="0"/>
              <a:t>-initio</a:t>
            </a:r>
            <a:r>
              <a:rPr lang="en-US" dirty="0" smtClean="0"/>
              <a:t> results; Measure the overlaps of basis functions;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86000" y="4061488"/>
            <a:ext cx="1143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05201" y="3756688"/>
            <a:ext cx="1142999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24400" y="3756688"/>
            <a:ext cx="4572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57800" y="4213888"/>
            <a:ext cx="605155" cy="2689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43600" y="4061488"/>
            <a:ext cx="571800" cy="571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 descr="C:\Documents and Settings\tanyaohua\My Documents\Downloads\CodeCogsEqn (31).png"/>
          <p:cNvPicPr>
            <a:picLocks noChangeAspect="1" noChangeArrowheads="1"/>
          </p:cNvPicPr>
          <p:nvPr/>
        </p:nvPicPr>
        <p:blipFill>
          <a:blip r:embed="rId2" cstate="print"/>
          <a:srcRect r="43333" b="-11944"/>
          <a:stretch>
            <a:fillRect/>
          </a:stretch>
        </p:blipFill>
        <p:spPr bwMode="auto">
          <a:xfrm>
            <a:off x="5905200" y="4290088"/>
            <a:ext cx="1149262" cy="270415"/>
          </a:xfrm>
          <a:prstGeom prst="rect">
            <a:avLst/>
          </a:prstGeom>
          <a:noFill/>
        </p:spPr>
      </p:pic>
      <p:pic>
        <p:nvPicPr>
          <p:cNvPr id="15" name="Picture 5" descr="C:\Documents and Settings\tanyaohua\My Documents\Downloads\CodeCogsEqn (31).png"/>
          <p:cNvPicPr>
            <a:picLocks noChangeAspect="1" noChangeArrowheads="1"/>
          </p:cNvPicPr>
          <p:nvPr/>
        </p:nvPicPr>
        <p:blipFill>
          <a:blip r:embed="rId2" cstate="print"/>
          <a:srcRect l="73333"/>
          <a:stretch>
            <a:fillRect/>
          </a:stretch>
        </p:blipFill>
        <p:spPr bwMode="auto">
          <a:xfrm>
            <a:off x="8343600" y="4213888"/>
            <a:ext cx="540829" cy="241562"/>
          </a:xfrm>
          <a:prstGeom prst="rect">
            <a:avLst/>
          </a:prstGeom>
          <a:noFill/>
        </p:spPr>
      </p:pic>
      <p:pic>
        <p:nvPicPr>
          <p:cNvPr id="16" name="Picture 7" descr="C:\Documents and Settings\tanyaohua\My Documents\Downloads\CodeCogsEqn (33).png"/>
          <p:cNvPicPr>
            <a:picLocks noChangeAspect="1" noChangeArrowheads="1"/>
          </p:cNvPicPr>
          <p:nvPr/>
        </p:nvPicPr>
        <p:blipFill>
          <a:blip r:embed="rId3" cstate="print"/>
          <a:srcRect l="47059" t="-7658" r="29412"/>
          <a:stretch>
            <a:fillRect/>
          </a:stretch>
        </p:blipFill>
        <p:spPr bwMode="auto">
          <a:xfrm>
            <a:off x="5067000" y="4061488"/>
            <a:ext cx="270415" cy="338019"/>
          </a:xfrm>
          <a:prstGeom prst="rect">
            <a:avLst/>
          </a:prstGeom>
          <a:noFill/>
        </p:spPr>
      </p:pic>
      <p:pic>
        <p:nvPicPr>
          <p:cNvPr id="17" name="Picture 7" descr="C:\Documents and Settings\tanyaohua\My Documents\Downloads\CodeCogsEqn (33).png"/>
          <p:cNvPicPr>
            <a:picLocks noChangeAspect="1" noChangeArrowheads="1"/>
          </p:cNvPicPr>
          <p:nvPr/>
        </p:nvPicPr>
        <p:blipFill>
          <a:blip r:embed="rId3" cstate="print"/>
          <a:srcRect l="70588" t="-7658"/>
          <a:stretch>
            <a:fillRect/>
          </a:stretch>
        </p:blipFill>
        <p:spPr bwMode="auto">
          <a:xfrm>
            <a:off x="7200600" y="4061488"/>
            <a:ext cx="338019" cy="338019"/>
          </a:xfrm>
          <a:prstGeom prst="rect">
            <a:avLst/>
          </a:prstGeom>
          <a:noFill/>
        </p:spPr>
      </p:pic>
      <p:sp>
        <p:nvSpPr>
          <p:cNvPr id="18" name="Curved Left Arrow 17"/>
          <p:cNvSpPr/>
          <p:nvPr/>
        </p:nvSpPr>
        <p:spPr>
          <a:xfrm flipV="1">
            <a:off x="7239000" y="1089688"/>
            <a:ext cx="609600" cy="22098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300" y="618823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J. Slater &amp; </a:t>
            </a:r>
            <a:r>
              <a:rPr lang="en-US" altLang="zh-CN" sz="1600" dirty="0" err="1" smtClean="0"/>
              <a:t>G.Koster</a:t>
            </a:r>
            <a:r>
              <a:rPr lang="en-US" altLang="zh-CN" sz="1600" dirty="0" smtClean="0"/>
              <a:t> PR. 94,1498(1964)</a:t>
            </a:r>
          </a:p>
          <a:p>
            <a:r>
              <a:rPr lang="en-US" altLang="zh-CN" sz="1600" dirty="0" smtClean="0"/>
              <a:t>A. </a:t>
            </a:r>
            <a:r>
              <a:rPr lang="en-US" altLang="zh-CN" sz="1600" dirty="0" err="1" smtClean="0"/>
              <a:t>Podolskiy</a:t>
            </a:r>
            <a:r>
              <a:rPr lang="en-US" altLang="zh-CN" sz="1600" dirty="0" smtClean="0"/>
              <a:t> &amp; P. </a:t>
            </a:r>
            <a:r>
              <a:rPr lang="en-US" altLang="zh-CN" sz="1600" dirty="0" err="1" smtClean="0"/>
              <a:t>Vogl</a:t>
            </a:r>
            <a:r>
              <a:rPr lang="en-US" altLang="zh-CN" sz="1600" dirty="0" smtClean="0"/>
              <a:t> PRB 69, 233101 (2004) 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6200" y="1699288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Iteratively optimize the TB results</a:t>
            </a:r>
            <a:endParaRPr lang="zh-CN" altLang="en-US" dirty="0"/>
          </a:p>
        </p:txBody>
      </p:sp>
      <p:pic>
        <p:nvPicPr>
          <p:cNvPr id="21" name="Picture 2" descr="C:\Documents and Settings\tanyaohua\My Documents\Downloads\CodeCogsEqn (35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9088"/>
            <a:ext cx="4572000" cy="762000"/>
          </a:xfrm>
          <a:prstGeom prst="rect">
            <a:avLst/>
          </a:prstGeom>
          <a:noFill/>
        </p:spPr>
      </p:pic>
      <p:grpSp>
        <p:nvGrpSpPr>
          <p:cNvPr id="8" name="组合 7"/>
          <p:cNvGrpSpPr/>
          <p:nvPr/>
        </p:nvGrpSpPr>
        <p:grpSpPr>
          <a:xfrm>
            <a:off x="609600" y="900557"/>
            <a:ext cx="6553200" cy="724318"/>
            <a:chOff x="609600" y="900557"/>
            <a:chExt cx="6553200" cy="724318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900557"/>
              <a:ext cx="655320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 startAt="3"/>
              </a:pPr>
              <a:r>
                <a:rPr lang="en-US" b="1" dirty="0" smtClean="0"/>
                <a:t>Step: </a:t>
              </a:r>
              <a:r>
                <a:rPr lang="en-US" dirty="0" smtClean="0"/>
                <a:t>Parameterize</a:t>
              </a:r>
              <a:endParaRPr lang="en-US" dirty="0" smtClean="0"/>
            </a:p>
            <a:p>
              <a:pPr marL="342900" indent="-342900"/>
              <a:r>
                <a:rPr lang="en-US" altLang="zh-CN" i="1" dirty="0" smtClean="0"/>
                <a:t>      </a:t>
              </a:r>
              <a:r>
                <a:rPr lang="en-US" altLang="zh-CN" dirty="0" smtClean="0"/>
                <a:t>get</a:t>
              </a:r>
              <a:r>
                <a:rPr lang="en-US" altLang="zh-CN" i="1" dirty="0" smtClean="0"/>
                <a:t> </a:t>
              </a:r>
              <a:r>
                <a:rPr lang="en-US" altLang="zh-CN" dirty="0" smtClean="0"/>
                <a:t>transform matrix </a:t>
              </a:r>
              <a:r>
                <a:rPr lang="en-US" altLang="zh-CN" i="1" dirty="0" smtClean="0"/>
                <a:t>U: </a:t>
              </a:r>
              <a:r>
                <a:rPr lang="en-US" altLang="zh-CN" i="1" dirty="0" err="1" smtClean="0"/>
                <a:t>ab</a:t>
              </a:r>
              <a:r>
                <a:rPr lang="en-US" altLang="zh-CN" i="1" dirty="0" smtClean="0"/>
                <a:t>-initio </a:t>
              </a:r>
              <a:r>
                <a:rPr lang="en-US" altLang="zh-CN" dirty="0" smtClean="0"/>
                <a:t>basis </a:t>
              </a:r>
              <a:r>
                <a:rPr lang="en-US" altLang="zh-CN" dirty="0" smtClean="0">
                  <a:sym typeface="Wingdings" pitchFamily="2" charset="2"/>
                </a:rPr>
                <a:t> TB </a:t>
              </a:r>
              <a:r>
                <a:rPr lang="en-US" altLang="zh-CN" dirty="0" smtClean="0">
                  <a:sym typeface="Wingdings" pitchFamily="2" charset="2"/>
                </a:rPr>
                <a:t>basis</a:t>
              </a:r>
              <a:endParaRPr lang="en-US" dirty="0" smtClean="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1800" y="900557"/>
              <a:ext cx="847417" cy="49381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9721" y="1099179"/>
              <a:ext cx="798279" cy="525696"/>
            </a:xfrm>
            <a:prstGeom prst="rect">
              <a:avLst/>
            </a:prstGeom>
          </p:spPr>
        </p:pic>
      </p:grpSp>
      <p:sp>
        <p:nvSpPr>
          <p:cNvPr id="24" name="TextBox 22"/>
          <p:cNvSpPr txBox="1"/>
          <p:nvPr/>
        </p:nvSpPr>
        <p:spPr>
          <a:xfrm>
            <a:off x="609600" y="5144869"/>
            <a:ext cx="6553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altLang="zh-CN" b="1" dirty="0" smtClean="0"/>
              <a:t>Step</a:t>
            </a:r>
            <a:r>
              <a:rPr lang="zh-CN" altLang="en-US" b="1" dirty="0" smtClean="0"/>
              <a:t>：</a:t>
            </a:r>
            <a:endParaRPr lang="en-US" altLang="zh-CN" b="1" dirty="0"/>
          </a:p>
          <a:p>
            <a:r>
              <a:rPr lang="en-US" b="1" dirty="0" smtClean="0"/>
              <a:t>      </a:t>
            </a:r>
            <a:r>
              <a:rPr lang="en-US" dirty="0" smtClean="0"/>
              <a:t>Parameter </a:t>
            </a:r>
            <a:r>
              <a:rPr lang="en-US" dirty="0" smtClean="0"/>
              <a:t>refinement by simplex method</a:t>
            </a:r>
            <a:endParaRPr lang="en-US" dirty="0"/>
          </a:p>
          <a:p>
            <a:pPr marL="342900" indent="-342900"/>
            <a:r>
              <a:rPr lang="en-US" dirty="0" smtClean="0"/>
              <a:t>	→ Target: </a:t>
            </a:r>
            <a:r>
              <a:rPr lang="en-US" dirty="0" err="1" smtClean="0"/>
              <a:t>Ek</a:t>
            </a:r>
            <a:r>
              <a:rPr lang="en-US" dirty="0" smtClean="0"/>
              <a:t> along high symmetry directions</a:t>
            </a:r>
          </a:p>
        </p:txBody>
      </p:sp>
    </p:spTree>
    <p:extLst>
      <p:ext uri="{BB962C8B-B14F-4D97-AF65-F5344CB8AC3E}">
        <p14:creationId xmlns:p14="http://schemas.microsoft.com/office/powerpoint/2010/main" val="169750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31" grpId="0"/>
      <p:bldP spid="19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Beyond Moore’s Law</a:t>
            </a:r>
          </a:p>
          <a:p>
            <a:pPr lvl="1"/>
            <a:r>
              <a:rPr lang="en-US" dirty="0" smtClean="0"/>
              <a:t>Next Generation Switch</a:t>
            </a:r>
          </a:p>
          <a:p>
            <a:r>
              <a:rPr lang="en-US" dirty="0" smtClean="0"/>
              <a:t>Piezoelectronic Transistor</a:t>
            </a:r>
          </a:p>
          <a:p>
            <a:pPr lvl="1"/>
            <a:r>
              <a:rPr lang="en-US" dirty="0" smtClean="0"/>
              <a:t>Device Design</a:t>
            </a:r>
          </a:p>
          <a:p>
            <a:pPr lvl="1"/>
            <a:r>
              <a:rPr lang="en-US" dirty="0" smtClean="0"/>
              <a:t>Working Principle</a:t>
            </a:r>
          </a:p>
          <a:p>
            <a:r>
              <a:rPr lang="en-US" dirty="0" smtClean="0"/>
              <a:t>Metal Insulator Transition in </a:t>
            </a:r>
            <a:r>
              <a:rPr lang="en-US" dirty="0" err="1" smtClean="0"/>
              <a:t>SmSe</a:t>
            </a:r>
            <a:endParaRPr lang="en-US" dirty="0" smtClean="0"/>
          </a:p>
          <a:p>
            <a:r>
              <a:rPr lang="en-US" dirty="0" smtClean="0"/>
              <a:t>Tight Binding Parameterization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Moore’s Law </a:t>
            </a:r>
            <a:endParaRPr lang="en-US" dirty="0"/>
          </a:p>
        </p:txBody>
      </p:sp>
      <p:pic>
        <p:nvPicPr>
          <p:cNvPr id="5" name="Picture 4" descr="road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80"/>
            <a:ext cx="4953000" cy="320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09600" y="4648200"/>
            <a:ext cx="73152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Heat dissipation prevents any performance improvement through increasing clock frequency!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5715000"/>
            <a:ext cx="7315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Thinking Beyond Moore’s Law → Beyond Si FET</a:t>
            </a:r>
            <a:endParaRPr lang="en-US" dirty="0"/>
          </a:p>
        </p:txBody>
      </p:sp>
      <p:pic>
        <p:nvPicPr>
          <p:cNvPr id="8" name="Picture 14" descr="The 22nm 3D Tri-Gate Transis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171" y="1752600"/>
            <a:ext cx="144842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6948627" y="762000"/>
            <a:ext cx="2195373" cy="2211477"/>
            <a:chOff x="6324600" y="2362200"/>
            <a:chExt cx="2195373" cy="2211477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2362200"/>
              <a:ext cx="2195373" cy="221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6515100" y="3162300"/>
              <a:ext cx="762000" cy="5334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57200" y="41148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Technology drives device to scaling limit.</a:t>
            </a:r>
            <a:endParaRPr lang="en-US" sz="1600" dirty="0"/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8317" y="2743200"/>
            <a:ext cx="244608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486400" y="1153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Latest Generation </a:t>
            </a:r>
            <a:r>
              <a:rPr lang="en-US" sz="1400" dirty="0" err="1" smtClean="0"/>
              <a:t>FinFET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791200" y="40502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60mV/</a:t>
            </a:r>
            <a:r>
              <a:rPr lang="en-US" dirty="0" err="1" smtClean="0"/>
              <a:t>dec</a:t>
            </a:r>
            <a:r>
              <a:rPr lang="en-US" dirty="0" smtClean="0"/>
              <a:t> barrier still exist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Switch</a:t>
            </a:r>
            <a:endParaRPr lang="en-US" dirty="0"/>
          </a:p>
        </p:txBody>
      </p:sp>
      <p:pic>
        <p:nvPicPr>
          <p:cNvPr id="40961" name="Picture 1" descr="C:\Users\ZhengpingJiang\AppData\Roaming\Tencent\Users\409475001\QQ\WinTemp\RichOle\E71H[OPG{Y}B0X73NMZO4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4620445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62600" y="838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Lucida Calligraphy" pitchFamily="66" charset="0"/>
              </a:rPr>
              <a:t>Energy Filtering</a:t>
            </a:r>
            <a:endParaRPr lang="en-US" sz="2000" b="1" dirty="0">
              <a:latin typeface="Lucida Calligraphy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810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Lucida Calligraphy" pitchFamily="66" charset="0"/>
              </a:rPr>
              <a:t>Internal Voltage Step-up</a:t>
            </a:r>
            <a:endParaRPr lang="en-US" sz="2000" b="1" dirty="0">
              <a:latin typeface="Lucida Calligraphy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810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ucida Calligraphy" pitchFamily="66" charset="0"/>
              </a:rPr>
              <a:t>Internal Transduction</a:t>
            </a:r>
            <a:endParaRPr lang="en-US" sz="2000" b="1" dirty="0">
              <a:latin typeface="Lucida Calligraphy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94233" y="1524000"/>
            <a:ext cx="3192567" cy="1600200"/>
            <a:chOff x="5494233" y="1676400"/>
            <a:chExt cx="3192567" cy="1600200"/>
          </a:xfrm>
        </p:grpSpPr>
        <p:grpSp>
          <p:nvGrpSpPr>
            <p:cNvPr id="15" name="Group 14"/>
            <p:cNvGrpSpPr/>
            <p:nvPr/>
          </p:nvGrpSpPr>
          <p:grpSpPr>
            <a:xfrm>
              <a:off x="5494233" y="1676400"/>
              <a:ext cx="3192567" cy="1600200"/>
              <a:chOff x="5494233" y="1676400"/>
              <a:chExt cx="3192567" cy="1600200"/>
            </a:xfrm>
          </p:grpSpPr>
          <p:pic>
            <p:nvPicPr>
              <p:cNvPr id="12" name="Picture 6" descr="fig1_ldos_s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7" r="4262"/>
              <a:stretch>
                <a:fillRect/>
              </a:stretch>
            </p:blipFill>
            <p:spPr bwMode="auto">
              <a:xfrm>
                <a:off x="5494233" y="1676400"/>
                <a:ext cx="3192567" cy="1600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638800" y="1676400"/>
                <a:ext cx="685800" cy="685800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ight Arrow 15"/>
            <p:cNvSpPr/>
            <p:nvPr/>
          </p:nvSpPr>
          <p:spPr>
            <a:xfrm>
              <a:off x="6096000" y="2362200"/>
              <a:ext cx="1600200" cy="22860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72200" y="1295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tencil Std" pitchFamily="82" charset="0"/>
              </a:rPr>
              <a:t>TFET</a:t>
            </a:r>
            <a:endParaRPr lang="en-US" dirty="0">
              <a:latin typeface="Stencil Std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4267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tencil Std" pitchFamily="82" charset="0"/>
              </a:rPr>
              <a:t>Ferroelectronic</a:t>
            </a:r>
            <a:r>
              <a:rPr lang="en-US" dirty="0" smtClean="0">
                <a:latin typeface="Stencil Std" pitchFamily="82" charset="0"/>
              </a:rPr>
              <a:t> FET &amp; quantum capacitive device</a:t>
            </a:r>
            <a:endParaRPr lang="en-US" dirty="0">
              <a:latin typeface="Stencil Std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0" y="4267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tencil Std" pitchFamily="82" charset="0"/>
              </a:rPr>
              <a:t>Spin </a:t>
            </a:r>
            <a:r>
              <a:rPr lang="en-US" dirty="0" err="1" smtClean="0">
                <a:latin typeface="Stencil Std" pitchFamily="82" charset="0"/>
              </a:rPr>
              <a:t>fet</a:t>
            </a:r>
            <a:r>
              <a:rPr lang="en-US" dirty="0" smtClean="0">
                <a:latin typeface="Stencil Std" pitchFamily="82" charset="0"/>
              </a:rPr>
              <a:t> &amp; nano-electromechanical switch</a:t>
            </a:r>
            <a:endParaRPr lang="en-US" dirty="0">
              <a:latin typeface="Stencil Std" pitchFamily="8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14400" y="5715000"/>
            <a:ext cx="72390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Subthreshold Swing → Circumvent the Boltzmann distribution or break the direct voltage-barrier relation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3124200"/>
            <a:ext cx="3505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Quantum tunneling instead of thermal emission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0200" y="4953000"/>
            <a:ext cx="3505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Lower voltage to flip spin then modulate barrier height</a:t>
            </a:r>
            <a:endParaRPr 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946919"/>
            <a:ext cx="3276600" cy="601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8" grpId="0"/>
      <p:bldP spid="19" grpId="0"/>
      <p:bldP spid="20" grpId="0"/>
      <p:bldP spid="21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Piezoelectronic Transistor (PET)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Lucida Calligraphy" pitchFamily="66" charset="0"/>
              </a:rPr>
              <a:t>Energy Filtering</a:t>
            </a:r>
            <a:endParaRPr lang="en-US" sz="2000" b="1" dirty="0">
              <a:latin typeface="Lucida Calligraphy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600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Lucida Calligraphy" pitchFamily="66" charset="0"/>
              </a:rPr>
              <a:t>Internal Voltage Step-up</a:t>
            </a:r>
            <a:endParaRPr lang="en-US" sz="2000" b="1" dirty="0">
              <a:latin typeface="Lucida Calligraphy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914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ucida Calligraphy" pitchFamily="66" charset="0"/>
              </a:rPr>
              <a:t>Internal Transduction</a:t>
            </a:r>
            <a:endParaRPr lang="en-US" sz="2000" b="1" dirty="0">
              <a:latin typeface="Lucida Calligraphy" pitchFamily="66" charset="0"/>
            </a:endParaRPr>
          </a:p>
        </p:txBody>
      </p:sp>
      <p:pic>
        <p:nvPicPr>
          <p:cNvPr id="6" name="Picture 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/>
          <a:stretch>
            <a:fillRect/>
          </a:stretch>
        </p:blipFill>
        <p:spPr bwMode="auto">
          <a:xfrm>
            <a:off x="2362200" y="2209800"/>
            <a:ext cx="342794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0800000">
            <a:off x="4191000" y="3429000"/>
            <a:ext cx="1219200" cy="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2895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</a:t>
            </a:r>
            <a:r>
              <a:rPr lang="en-US" dirty="0" err="1" smtClean="0"/>
              <a:t>iezo</a:t>
            </a:r>
            <a:r>
              <a:rPr lang="en-US" b="1" dirty="0" err="1" smtClean="0"/>
              <a:t>R</a:t>
            </a:r>
            <a:r>
              <a:rPr lang="en-US" dirty="0" err="1" smtClean="0"/>
              <a:t>esistive</a:t>
            </a:r>
            <a:r>
              <a:rPr lang="en-US" dirty="0" smtClean="0"/>
              <a:t> Material </a:t>
            </a:r>
          </a:p>
          <a:p>
            <a:pPr algn="ctr"/>
            <a:r>
              <a:rPr lang="en-US" dirty="0" smtClean="0"/>
              <a:t>(e.g. SmSe)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44590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Relaxor</a:t>
            </a:r>
            <a:r>
              <a:rPr lang="en-US" dirty="0" smtClean="0"/>
              <a:t> </a:t>
            </a:r>
            <a:r>
              <a:rPr lang="en-US" b="1" dirty="0" err="1" smtClean="0"/>
              <a:t>P</a:t>
            </a:r>
            <a:r>
              <a:rPr lang="en-US" dirty="0" err="1" smtClean="0"/>
              <a:t>iezo</a:t>
            </a:r>
            <a:r>
              <a:rPr lang="en-US" b="1" dirty="0" err="1" smtClean="0"/>
              <a:t>E</a:t>
            </a:r>
            <a:r>
              <a:rPr lang="en-US" dirty="0" err="1" smtClean="0"/>
              <a:t>lectric</a:t>
            </a:r>
            <a:r>
              <a:rPr lang="en-US" dirty="0" smtClean="0"/>
              <a:t> Material </a:t>
            </a:r>
            <a:br>
              <a:rPr lang="en-US" dirty="0" smtClean="0"/>
            </a:br>
            <a:r>
              <a:rPr lang="en-US" dirty="0" smtClean="0"/>
              <a:t>     (e.g. PMN-PT)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343400" y="4724398"/>
            <a:ext cx="1066800" cy="1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43600" y="236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Channels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6200" y="2362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Contacts</a:t>
            </a:r>
            <a:endParaRPr lang="en-US" dirty="0"/>
          </a:p>
        </p:txBody>
      </p:sp>
      <p:sp>
        <p:nvSpPr>
          <p:cNvPr id="35" name="Left Brace 34"/>
          <p:cNvSpPr/>
          <p:nvPr/>
        </p:nvSpPr>
        <p:spPr>
          <a:xfrm>
            <a:off x="2057400" y="3886200"/>
            <a:ext cx="228600" cy="1371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57200" y="4343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Voltage INPUT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31636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OUTPUT</a:t>
            </a:r>
            <a:endParaRPr lang="en-US" dirty="0"/>
          </a:p>
        </p:txBody>
      </p:sp>
      <p:sp>
        <p:nvSpPr>
          <p:cNvPr id="38" name="Left Brace 37"/>
          <p:cNvSpPr/>
          <p:nvPr/>
        </p:nvSpPr>
        <p:spPr>
          <a:xfrm>
            <a:off x="2057400" y="3200400"/>
            <a:ext cx="228600" cy="609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791200" y="2819400"/>
            <a:ext cx="2743200" cy="838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81000" y="1219200"/>
            <a:ext cx="3733800" cy="6858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638800" y="4343400"/>
            <a:ext cx="3200400" cy="8382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257800" y="1219200"/>
            <a:ext cx="3200400" cy="6858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295400" y="5867400"/>
            <a:ext cx="69342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of PE and PR enable </a:t>
            </a:r>
            <a:r>
              <a:rPr lang="en-US" b="1" dirty="0" smtClean="0"/>
              <a:t>internal voltage step-up </a:t>
            </a:r>
            <a:r>
              <a:rPr lang="en-US" dirty="0" smtClean="0"/>
              <a:t>and </a:t>
            </a:r>
            <a:r>
              <a:rPr lang="en-US" b="1" dirty="0" smtClean="0"/>
              <a:t>internal transduction</a:t>
            </a:r>
            <a:r>
              <a:rPr lang="en-US" dirty="0" smtClean="0"/>
              <a:t> of acoustic and electrical signals.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486400" y="3657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Pressure induced metal insulator transition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562600" y="522106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Deformation due to E 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7516E-6 L -0.24166 -0.03331 " pathEditMode="relative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6891E-6 L -0.02084 0.070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4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principle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2389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Lucida Calligraphy" pitchFamily="66" charset="0"/>
              </a:rPr>
              <a:t>Internal Voltage Step-up</a:t>
            </a:r>
            <a:endParaRPr lang="en-US" sz="2000" b="1" dirty="0">
              <a:latin typeface="Lucida Calligraphy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143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ucida Calligraphy" pitchFamily="66" charset="0"/>
              </a:rPr>
              <a:t>Internal Transduction</a:t>
            </a:r>
            <a:endParaRPr lang="en-US" sz="2000" b="1" dirty="0">
              <a:latin typeface="Lucida Calligraphy" pitchFamily="66" charset="0"/>
            </a:endParaRPr>
          </a:p>
        </p:txBody>
      </p:sp>
      <p:pic>
        <p:nvPicPr>
          <p:cNvPr id="6" name="Picture 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/>
          <a:stretch>
            <a:fillRect/>
          </a:stretch>
        </p:blipFill>
        <p:spPr bwMode="auto">
          <a:xfrm>
            <a:off x="381000" y="2209800"/>
            <a:ext cx="342794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19600" y="2935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Pressure</a:t>
            </a:r>
          </a:p>
          <a:p>
            <a:pPr algn="ctr"/>
            <a:r>
              <a:rPr lang="en-US" dirty="0" smtClean="0"/>
              <a:t>on PR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600" y="2838271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PR: insulator to metal transition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5867400" y="3119735"/>
            <a:ext cx="9906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22"/>
          <p:cNvGrpSpPr/>
          <p:nvPr/>
        </p:nvGrpSpPr>
        <p:grpSpPr>
          <a:xfrm>
            <a:off x="4419600" y="4306669"/>
            <a:ext cx="4114800" cy="646331"/>
            <a:chOff x="4419600" y="4840069"/>
            <a:chExt cx="4114800" cy="646331"/>
          </a:xfrm>
        </p:grpSpPr>
        <p:sp>
          <p:nvSpPr>
            <p:cNvPr id="15" name="TextBox 14"/>
            <p:cNvSpPr txBox="1"/>
            <p:nvPr/>
          </p:nvSpPr>
          <p:spPr>
            <a:xfrm>
              <a:off x="4419600" y="4964668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Deformation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4840069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Gate Voltage</a:t>
              </a:r>
            </a:p>
            <a:p>
              <a:pPr algn="ctr"/>
              <a:r>
                <a:rPr lang="en-US" dirty="0" smtClean="0"/>
                <a:t>Vg</a:t>
              </a:r>
              <a:endParaRPr lang="en-US" dirty="0"/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5943600" y="5017936"/>
              <a:ext cx="990600" cy="304800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Down Arrow 23"/>
          <p:cNvSpPr/>
          <p:nvPr/>
        </p:nvSpPr>
        <p:spPr>
          <a:xfrm rot="10800000">
            <a:off x="1600200" y="4191000"/>
            <a:ext cx="609600" cy="838200"/>
          </a:xfrm>
          <a:prstGeom prst="downArrow">
            <a:avLst/>
          </a:prstGeom>
          <a:gradFill>
            <a:gsLst>
              <a:gs pos="0">
                <a:schemeClr val="accent5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5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rved Left Arrow 24"/>
          <p:cNvSpPr/>
          <p:nvPr/>
        </p:nvSpPr>
        <p:spPr>
          <a:xfrm rot="10800000">
            <a:off x="3886200" y="3200400"/>
            <a:ext cx="685800" cy="1371600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10800000">
            <a:off x="1828800" y="3505200"/>
            <a:ext cx="381000" cy="3810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rved Left Arrow 26"/>
          <p:cNvSpPr/>
          <p:nvPr/>
        </p:nvSpPr>
        <p:spPr>
          <a:xfrm>
            <a:off x="8305800" y="3276600"/>
            <a:ext cx="685800" cy="1371600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 rot="16200000">
            <a:off x="1143000" y="3657600"/>
            <a:ext cx="381000" cy="3810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5400000">
            <a:off x="1447800" y="3124200"/>
            <a:ext cx="381000" cy="3810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191000" y="5715000"/>
            <a:ext cx="4648200" cy="6858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does PET achieve SS&lt;60mV/</a:t>
            </a:r>
            <a:r>
              <a:rPr lang="en-US" dirty="0" err="1" smtClean="0"/>
              <a:t>dec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962400" y="1828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Voltage applied on Gate – Common terminals:</a:t>
            </a:r>
          </a:p>
          <a:p>
            <a:pPr algn="ctr"/>
            <a:r>
              <a:rPr lang="en-US" dirty="0" smtClean="0"/>
              <a:t>Deformation inside PE channel</a:t>
            </a:r>
          </a:p>
          <a:p>
            <a:pPr algn="ctr"/>
            <a:r>
              <a:rPr lang="en-US" b="1" dirty="0" smtClean="0"/>
              <a:t>Electrical → Acoustic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" y="5029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Vg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724400" y="495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in PE channel</a:t>
            </a:r>
          </a:p>
          <a:p>
            <a:pPr algn="ctr"/>
            <a:r>
              <a:rPr lang="en-US" b="1" dirty="0" smtClean="0"/>
              <a:t>Acoustic → Electrical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uiExpand="1" build="allAtOnce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and Electrical Features</a:t>
            </a:r>
            <a:endParaRPr lang="en-US" dirty="0"/>
          </a:p>
        </p:txBody>
      </p:sp>
      <p:pic>
        <p:nvPicPr>
          <p:cNvPr id="6" name="Picture 34" descr="HMAY~B%HVHZ45ZHUDZU~`4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9" r="12558" b="5479"/>
          <a:stretch>
            <a:fillRect/>
          </a:stretch>
        </p:blipFill>
        <p:spPr bwMode="auto">
          <a:xfrm>
            <a:off x="7239000" y="34290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43800" y="3276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SmSe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5209401"/>
            <a:ext cx="304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Phys. </a:t>
            </a:r>
            <a:r>
              <a:rPr lang="en-US" sz="1200" dirty="0" smtClean="0"/>
              <a:t>Rev. </a:t>
            </a:r>
            <a:r>
              <a:rPr lang="en-US" sz="1200" dirty="0" err="1" smtClean="0"/>
              <a:t>Lett</a:t>
            </a:r>
            <a:r>
              <a:rPr lang="en-US" sz="1200" dirty="0"/>
              <a:t>. 25, 1430 (1970)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2400" y="990600"/>
            <a:ext cx="3886200" cy="4286310"/>
            <a:chOff x="-2" y="1200090"/>
            <a:chExt cx="4630366" cy="4972110"/>
          </a:xfrm>
        </p:grpSpPr>
        <p:grpSp>
          <p:nvGrpSpPr>
            <p:cNvPr id="16" name="Group 15"/>
            <p:cNvGrpSpPr/>
            <p:nvPr/>
          </p:nvGrpSpPr>
          <p:grpSpPr>
            <a:xfrm>
              <a:off x="381000" y="2438400"/>
              <a:ext cx="3427941" cy="3733800"/>
              <a:chOff x="381000" y="2667000"/>
              <a:chExt cx="3427941" cy="3733800"/>
            </a:xfrm>
          </p:grpSpPr>
          <p:pic>
            <p:nvPicPr>
              <p:cNvPr id="3" name="Picture 3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78"/>
              <a:stretch>
                <a:fillRect/>
              </a:stretch>
            </p:blipFill>
            <p:spPr bwMode="auto">
              <a:xfrm>
                <a:off x="381000" y="2667000"/>
                <a:ext cx="3427941" cy="3733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Down Arrow 3"/>
              <p:cNvSpPr/>
              <p:nvPr/>
            </p:nvSpPr>
            <p:spPr>
              <a:xfrm rot="10800000">
                <a:off x="1600200" y="4495800"/>
                <a:ext cx="609600" cy="838200"/>
              </a:xfrm>
              <a:prstGeom prst="downArrow">
                <a:avLst/>
              </a:prstGeom>
              <a:gradFill>
                <a:gsLst>
                  <a:gs pos="0">
                    <a:schemeClr val="accent5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Down Arrow 4"/>
              <p:cNvSpPr/>
              <p:nvPr/>
            </p:nvSpPr>
            <p:spPr>
              <a:xfrm rot="10800000">
                <a:off x="1828800" y="3810000"/>
                <a:ext cx="381000" cy="381000"/>
              </a:xfrm>
              <a:prstGeom prst="downArrow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0790" y="1200090"/>
              <a:ext cx="4539574" cy="464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Lucida Calligraphy" pitchFamily="66" charset="0"/>
                </a:rPr>
                <a:t>Internal Transduction</a:t>
              </a:r>
              <a:endParaRPr lang="en-US" sz="2000" b="1" dirty="0">
                <a:latin typeface="Lucida Calligraphy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" y="1828800"/>
              <a:ext cx="426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Lucida Calligraphy" pitchFamily="66" charset="0"/>
                </a:rPr>
                <a:t>Internal Voltage Step-up</a:t>
              </a:r>
              <a:endParaRPr lang="en-US" sz="2000" b="1" dirty="0">
                <a:latin typeface="Lucida Calligraphy" pitchFamily="66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76400" y="6504801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smtClean="0"/>
              <a:t>D. M. Newns, B. G. Elmegreen, X. H. Liu and G. J. Martyna, Advanced Materials (2012).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1219200" y="5867400"/>
            <a:ext cx="70866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PET is capable of high performance and large scale integration!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914400"/>
            <a:ext cx="510540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Large Area / Volume Ratio Between PE/PR</a:t>
            </a:r>
            <a:endParaRPr lang="en-US" sz="1600" dirty="0"/>
          </a:p>
        </p:txBody>
      </p:sp>
      <p:pic>
        <p:nvPicPr>
          <p:cNvPr id="23" name="Picture 2" descr="http://thealphaproject.org/wp-content/uploads/2012/02/hamm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447800"/>
            <a:ext cx="1143000" cy="1143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419600" y="145946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Hammer-Nail Effect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886200" y="1905000"/>
            <a:ext cx="33528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Small Deformation in PE → Large Strain in PR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886200" y="2861846"/>
            <a:ext cx="5105400" cy="338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High response PE and big conductance change in PR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3429000" y="3429000"/>
            <a:ext cx="3352800" cy="198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High response Relaxor Piezoelectric Material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Sound velocity in nanostructure → high speed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Small Volume Change → Big Resistivity Change in PR</a:t>
            </a:r>
            <a:endParaRPr lang="en-US" sz="16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209401"/>
            <a:ext cx="1828046" cy="594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9" grpId="0"/>
      <p:bldP spid="21" grpId="0" animBg="1"/>
      <p:bldP spid="22" grpId="0" animBg="1"/>
      <p:bldP spid="26" grpId="0"/>
      <p:bldP spid="27" grpId="0" animBg="1"/>
      <p:bldP spid="28" grpId="0" animBg="1"/>
      <p:bldP spid="29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Metal-Insulator Transition in SmSe</a:t>
            </a:r>
            <a:endParaRPr lang="en-US" dirty="0"/>
          </a:p>
        </p:txBody>
      </p:sp>
      <p:pic>
        <p:nvPicPr>
          <p:cNvPr id="8" name="Picture 34" descr="HMAY~B%HVHZ45ZHUDZU~`4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9" r="12558" b="5479"/>
          <a:stretch>
            <a:fillRect/>
          </a:stretch>
        </p:blipFill>
        <p:spPr bwMode="auto">
          <a:xfrm>
            <a:off x="1143000" y="1219200"/>
            <a:ext cx="2286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8"/>
          <a:stretch>
            <a:fillRect/>
          </a:stretch>
        </p:blipFill>
        <p:spPr bwMode="auto">
          <a:xfrm>
            <a:off x="4573213" y="609600"/>
            <a:ext cx="3656387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25613" y="838200"/>
            <a:ext cx="3276600" cy="1790700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Conventional </a:t>
            </a:r>
            <a:r>
              <a:rPr lang="en-US" sz="2800" dirty="0" err="1" smtClean="0">
                <a:solidFill>
                  <a:srgbClr val="FF0000"/>
                </a:solidFill>
              </a:rPr>
              <a:t>Ec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5613" y="3105150"/>
            <a:ext cx="3276600" cy="838200"/>
          </a:xfrm>
          <a:prstGeom prst="rect">
            <a:avLst/>
          </a:prstGeom>
          <a:solidFill>
            <a:schemeClr val="bg2">
              <a:alpha val="3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Conventional </a:t>
            </a:r>
            <a:r>
              <a:rPr lang="en-US" sz="2400" dirty="0" err="1" smtClean="0">
                <a:solidFill>
                  <a:schemeClr val="tx1"/>
                </a:solidFill>
              </a:rPr>
              <a:t>Ev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5613" y="2733675"/>
            <a:ext cx="3276600" cy="85725"/>
          </a:xfrm>
          <a:prstGeom prst="rect">
            <a:avLst/>
          </a:prstGeom>
          <a:solidFill>
            <a:schemeClr val="tx2">
              <a:alpha val="23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95400" y="4038604"/>
            <a:ext cx="1524000" cy="1996438"/>
            <a:chOff x="533400" y="4419600"/>
            <a:chExt cx="3276600" cy="1151791"/>
          </a:xfrm>
        </p:grpSpPr>
        <p:sp>
          <p:nvSpPr>
            <p:cNvPr id="12" name="Rectangle 11"/>
            <p:cNvSpPr/>
            <p:nvPr/>
          </p:nvSpPr>
          <p:spPr>
            <a:xfrm>
              <a:off x="533400" y="4419600"/>
              <a:ext cx="3276600" cy="438150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5d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3400" y="5342791"/>
              <a:ext cx="3276600" cy="228600"/>
            </a:xfrm>
            <a:prstGeom prst="rect">
              <a:avLst/>
            </a:prstGeom>
            <a:solidFill>
              <a:schemeClr val="bg2">
                <a:alpha val="3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4p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3400" y="5037260"/>
              <a:ext cx="3276600" cy="85725"/>
            </a:xfrm>
            <a:prstGeom prst="rect">
              <a:avLst/>
            </a:prstGeom>
            <a:solidFill>
              <a:schemeClr val="tx2">
                <a:alpha val="23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4f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838200" y="4953001"/>
            <a:ext cx="2667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19400" y="4572001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 = 0.45eV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91200" y="4038601"/>
            <a:ext cx="1524000" cy="1996439"/>
            <a:chOff x="533400" y="4419600"/>
            <a:chExt cx="3276600" cy="1151792"/>
          </a:xfrm>
        </p:grpSpPr>
        <p:sp>
          <p:nvSpPr>
            <p:cNvPr id="22" name="Rectangle 21"/>
            <p:cNvSpPr/>
            <p:nvPr/>
          </p:nvSpPr>
          <p:spPr>
            <a:xfrm>
              <a:off x="533400" y="4419600"/>
              <a:ext cx="3276600" cy="571499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5d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33400" y="5342792"/>
              <a:ext cx="3276600" cy="228600"/>
            </a:xfrm>
            <a:prstGeom prst="rect">
              <a:avLst/>
            </a:prstGeom>
            <a:solidFill>
              <a:schemeClr val="bg2">
                <a:alpha val="31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4p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3400" y="4947137"/>
              <a:ext cx="3276600" cy="175848"/>
            </a:xfrm>
            <a:prstGeom prst="rect">
              <a:avLst/>
            </a:prstGeom>
            <a:solidFill>
              <a:schemeClr val="tx2">
                <a:alpha val="23000"/>
              </a:schemeClr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4f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334000" y="4953003"/>
            <a:ext cx="2667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3657600" y="4953001"/>
            <a:ext cx="1371600" cy="838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533400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Insulating material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0" y="533400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Conducting material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6096000"/>
            <a:ext cx="56388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Scaling limit of PET determined by onset of tunneling.</a:t>
            </a:r>
          </a:p>
          <a:p>
            <a:pPr algn="ctr"/>
            <a:r>
              <a:rPr lang="en-US" dirty="0" smtClean="0"/>
              <a:t>Quantum transport for MIT in tight-binding.</a:t>
            </a:r>
            <a:endParaRPr 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352800" y="2477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f-electron band, New </a:t>
            </a:r>
            <a:r>
              <a:rPr lang="en-US" altLang="zh-CN" dirty="0" err="1" smtClean="0"/>
              <a:t>Ev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/>
      <p:bldP spid="27" grpId="0" animBg="1"/>
      <p:bldP spid="30" grpId="0"/>
      <p:bldP spid="31" grpId="0"/>
      <p:bldP spid="26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3352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1. </a:t>
            </a:r>
            <a:r>
              <a:rPr lang="en-US" i="1" dirty="0" err="1" smtClean="0"/>
              <a:t>ab</a:t>
            </a:r>
            <a:r>
              <a:rPr lang="en-US" i="1" dirty="0" smtClean="0"/>
              <a:t>-initio</a:t>
            </a:r>
            <a:r>
              <a:rPr lang="en-US" dirty="0" smtClean="0"/>
              <a:t> calculation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076271"/>
            <a:ext cx="65532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2. Determine TB model and fitting variables</a:t>
            </a:r>
          </a:p>
          <a:p>
            <a:pPr marL="342900" indent="-342900"/>
            <a:r>
              <a:rPr lang="en-US" dirty="0" smtClean="0"/>
              <a:t>	→ Analytical formula for TB basis functions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130BAD"/>
                </a:solidFill>
              </a:rPr>
              <a:t>            is </a:t>
            </a:r>
            <a:r>
              <a:rPr lang="en-US" altLang="zh-CN" dirty="0" smtClean="0">
                <a:solidFill>
                  <a:srgbClr val="130BAD"/>
                </a:solidFill>
              </a:rPr>
              <a:t>Tesseral function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FF0000"/>
                </a:solidFill>
              </a:rPr>
              <a:t>       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to be parameterized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314271"/>
            <a:ext cx="1752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err="1" smtClean="0"/>
              <a:t>Ab</a:t>
            </a:r>
            <a:r>
              <a:rPr lang="en-US" i="1" dirty="0" smtClean="0"/>
              <a:t>-initio</a:t>
            </a:r>
            <a:r>
              <a:rPr lang="en-US" dirty="0" smtClean="0"/>
              <a:t> band structure </a:t>
            </a:r>
            <a:r>
              <a:rPr lang="en-US" altLang="zh-CN" i="1" dirty="0" err="1" smtClean="0">
                <a:sym typeface="Wingdings" pitchFamily="2" charset="2"/>
              </a:rPr>
              <a:t>E</a:t>
            </a:r>
            <a:r>
              <a:rPr lang="en-US" altLang="zh-CN" i="1" baseline="-25000" dirty="0" err="1" smtClean="0">
                <a:sym typeface="Wingdings" pitchFamily="2" charset="2"/>
              </a:rPr>
              <a:t>i</a:t>
            </a:r>
            <a:r>
              <a:rPr lang="en-US" altLang="zh-CN" dirty="0" smtClean="0">
                <a:sym typeface="Wingdings" pitchFamily="2" charset="2"/>
              </a:rPr>
              <a:t>(</a:t>
            </a:r>
            <a:r>
              <a:rPr lang="en-US" altLang="zh-CN" i="1" dirty="0" smtClean="0">
                <a:sym typeface="Wingdings" pitchFamily="2" charset="2"/>
              </a:rPr>
              <a:t>k</a:t>
            </a:r>
            <a:r>
              <a:rPr lang="en-US" altLang="zh-CN" dirty="0" smtClean="0">
                <a:sym typeface="Wingdings" pitchFamily="2" charset="2"/>
              </a:rPr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1402139"/>
            <a:ext cx="25146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Wave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146667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GGA + U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3475672"/>
            <a:ext cx="65532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/>
              <a:t>3.  Iteratively optimization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dirty="0" smtClean="0"/>
              <a:t>DFT Hamiltonian to TB Hamiltonian: basis transformation</a:t>
            </a:r>
            <a:endParaRPr lang="en-US" dirty="0" smtClean="0"/>
          </a:p>
          <a:p>
            <a:pPr marL="342900" indent="-342900" algn="ctr"/>
            <a:r>
              <a:rPr lang="en-US" i="1" dirty="0" smtClean="0"/>
              <a:t>H</a:t>
            </a:r>
            <a:r>
              <a:rPr lang="en-US" i="1" baseline="-25000" dirty="0" smtClean="0"/>
              <a:t>ab-initio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H</a:t>
            </a:r>
            <a:r>
              <a:rPr lang="en-US" i="1" baseline="-25000" dirty="0" smtClean="0">
                <a:sym typeface="Wingdings" pitchFamily="2" charset="2"/>
              </a:rPr>
              <a:t>TB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Approximate </a:t>
            </a:r>
            <a:r>
              <a:rPr lang="en-US" i="1" dirty="0" smtClean="0">
                <a:sym typeface="Wingdings" pitchFamily="2" charset="2"/>
              </a:rPr>
              <a:t>H</a:t>
            </a:r>
            <a:r>
              <a:rPr lang="en-US" i="1" baseline="-25000" dirty="0" smtClean="0">
                <a:sym typeface="Wingdings" pitchFamily="2" charset="2"/>
              </a:rPr>
              <a:t>TB</a:t>
            </a:r>
            <a:r>
              <a:rPr lang="en-US" dirty="0" smtClean="0"/>
              <a:t>  by two center integrals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Compare </a:t>
            </a:r>
            <a:r>
              <a:rPr lang="en-US" dirty="0" err="1" smtClean="0"/>
              <a:t>Ek</a:t>
            </a:r>
            <a:r>
              <a:rPr lang="en-US" dirty="0" smtClean="0"/>
              <a:t> with DFT and redo Step 3.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5144869"/>
            <a:ext cx="6553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dirty="0" smtClean="0"/>
              <a:t>Parameter refinement by simplex method</a:t>
            </a:r>
            <a:endParaRPr lang="en-US" dirty="0"/>
          </a:p>
          <a:p>
            <a:pPr marL="342900" indent="-342900"/>
            <a:r>
              <a:rPr lang="en-US" dirty="0" smtClean="0"/>
              <a:t>	→ Target: </a:t>
            </a:r>
            <a:r>
              <a:rPr lang="en-US" dirty="0" err="1" smtClean="0"/>
              <a:t>Ek</a:t>
            </a:r>
            <a:r>
              <a:rPr lang="en-US" dirty="0" smtClean="0"/>
              <a:t> along high symmetry directions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2639627"/>
            <a:ext cx="3124199" cy="319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966461"/>
            <a:ext cx="903240" cy="283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971800"/>
            <a:ext cx="533400" cy="2549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365" y="1453907"/>
            <a:ext cx="599436" cy="28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NCN_presentation_template_V15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NCN_presentation_template_V15</Template>
  <TotalTime>3584</TotalTime>
  <Words>805</Words>
  <Application>Microsoft Office PowerPoint</Application>
  <PresentationFormat>全屏显示(4:3)</PresentationFormat>
  <Paragraphs>168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ＭＳ Ｐゴシック</vt:lpstr>
      <vt:lpstr>Stencil Std</vt:lpstr>
      <vt:lpstr>Arial</vt:lpstr>
      <vt:lpstr>Helvetica</vt:lpstr>
      <vt:lpstr>Lucida Calligraphy</vt:lpstr>
      <vt:lpstr>Symbol</vt:lpstr>
      <vt:lpstr>Trebuchet MS</vt:lpstr>
      <vt:lpstr>Wingdings</vt:lpstr>
      <vt:lpstr>Wingdings 3</vt:lpstr>
      <vt:lpstr>NCN_presentation_template_V15</vt:lpstr>
      <vt:lpstr>Tight-Binding Modeling of Intermediate Valence Compound SmSe for Piezoelectronic Devices</vt:lpstr>
      <vt:lpstr>Outline</vt:lpstr>
      <vt:lpstr>Beyond Moore’s Law </vt:lpstr>
      <vt:lpstr>Next Switch</vt:lpstr>
      <vt:lpstr>Piezoelectronic Transistor (PET)</vt:lpstr>
      <vt:lpstr>Working principle</vt:lpstr>
      <vt:lpstr>Mechanical and Electrical Features</vt:lpstr>
      <vt:lpstr>Metal-Insulator Transition in SmSe</vt:lpstr>
      <vt:lpstr>Methods</vt:lpstr>
      <vt:lpstr>Determine tight binding model</vt:lpstr>
      <vt:lpstr>Strain effects on bandstructure of SmSe</vt:lpstr>
      <vt:lpstr>Transport simulation</vt:lpstr>
      <vt:lpstr>Results</vt:lpstr>
      <vt:lpstr>Summary</vt:lpstr>
      <vt:lpstr>PowerPoint 演示文稿</vt:lpstr>
      <vt:lpstr>Method</vt:lpstr>
      <vt:lpstr>Method (continue)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ZhengpingJiang</dc:creator>
  <cp:lastModifiedBy>Windows User</cp:lastModifiedBy>
  <cp:revision>397</cp:revision>
  <dcterms:created xsi:type="dcterms:W3CDTF">2012-10-23T01:13:08Z</dcterms:created>
  <dcterms:modified xsi:type="dcterms:W3CDTF">2013-06-05T02:46:09Z</dcterms:modified>
</cp:coreProperties>
</file>