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  <p:sldMasterId r:id="rId2"/>
  </p:sldMasterIdLst>
  <p:notesMasterIdLst>
    <p:notesMasterId r:id="rId15"/>
  </p:notesMasterIdLst>
  <p:sldIdLst>
    <p:sldId id="292" r:id="rId3"/>
    <p:sldId id="313" r:id="rId4"/>
    <p:sldId id="328" r:id="rId5"/>
    <p:sldId id="330" r:id="rId6"/>
    <p:sldId id="329" r:id="rId7"/>
    <p:sldId id="314" r:id="rId8"/>
    <p:sldId id="315" r:id="rId9"/>
    <p:sldId id="333" r:id="rId10"/>
    <p:sldId id="331" r:id="rId11"/>
    <p:sldId id="319" r:id="rId12"/>
    <p:sldId id="325" r:id="rId13"/>
    <p:sldId id="332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FF"/>
    <a:srgbClr val="00FF00"/>
    <a:srgbClr val="FF0000"/>
    <a:srgbClr val="FF0066"/>
    <a:srgbClr val="0000FF"/>
    <a:srgbClr val="FF9900"/>
    <a:srgbClr val="C0C0C0"/>
    <a:srgbClr val="3246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938" autoAdjust="0"/>
    <p:restoredTop sz="90762" autoAdjust="0"/>
  </p:normalViewPr>
  <p:slideViewPr>
    <p:cSldViewPr>
      <p:cViewPr>
        <p:scale>
          <a:sx n="100" d="100"/>
          <a:sy n="100" d="100"/>
        </p:scale>
        <p:origin x="-4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 b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 b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endParaRPr lang="ko-KR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 b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endParaRPr lang="ko-K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 b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defRPr>
            </a:lvl1pPr>
          </a:lstStyle>
          <a:p>
            <a:fld id="{8E413DD5-6B64-334A-BDB0-4C4F22BD434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D7075-499D-8A4A-A964-77A4A7AA9731}" type="slidenum">
              <a:rPr lang="ko-KR" altLang="en-US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D7075-499D-8A4A-A964-77A4A7AA9731}" type="slidenum">
              <a:rPr lang="ko-KR" altLang="en-US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3DD5-6B64-334A-BDB0-4C4F22BD4345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3DD5-6B64-334A-BDB0-4C4F22BD4345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noheader-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38125" y="73025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800" i="1">
                <a:solidFill>
                  <a:schemeClr val="folHlink"/>
                </a:solidFill>
                <a:effectLst/>
                <a:latin typeface="Trebuchet MS" charset="0"/>
                <a:ea typeface="ＭＳ Ｐゴシック" charset="-128"/>
                <a:cs typeface="ＭＳ Ｐゴシック" charset="-128"/>
              </a:rPr>
              <a:t>Network for Computational Nanotechnology (NCN)</a:t>
            </a:r>
          </a:p>
          <a:p>
            <a:pPr algn="ctr" eaLnBrk="1" hangingPunct="1">
              <a:spcBef>
                <a:spcPct val="0"/>
              </a:spcBef>
            </a:pPr>
            <a:endParaRPr lang="ko-KR" altLang="en-US" sz="2800" i="1">
              <a:solidFill>
                <a:schemeClr val="folHlink"/>
              </a:solidFill>
              <a:effectLst/>
              <a:latin typeface="Trebuchet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13" descr="ncn-v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30464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nsf4c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ncn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ko-KR" altLang="en-US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굴림" charset="-127"/>
              <a:cs typeface="굴림" charset="-127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 userDrawn="1"/>
        </p:nvSpPr>
        <p:spPr bwMode="auto">
          <a:xfrm>
            <a:off x="0" y="1219200"/>
            <a:ext cx="9144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1600" b="0" i="1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UC Berkeley, Univ.of Illinois, Norfolk State, Northwestern, Purdue, UTEP</a:t>
            </a:r>
            <a:endParaRPr lang="en-US" altLang="ko-KR" sz="1800" b="0" i="1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2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2215D-53D5-8246-8B16-64E5EA3ADEA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8610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D5B90-D51F-5E4A-B5AB-3AD28655A88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31F25-6078-4D40-8AF3-6673187919C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94EAF-1421-EB41-8DFD-E64F874E391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91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8200"/>
            <a:ext cx="4191000" cy="5562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noheader-pp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12192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ko-KR" altLang="en-US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ea typeface="굴림" charset="-127"/>
              <a:cs typeface="굴림" charset="-127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/>
                <a:latin typeface="Trebuchet MS" charset="0"/>
                <a:ea typeface="ＭＳ Ｐゴシック" charset="-128"/>
                <a:cs typeface="ＭＳ Ｐゴシック" charset="-128"/>
              </a:defRPr>
            </a:lvl1pPr>
          </a:lstStyle>
          <a:p>
            <a:fld id="{21CD33B9-51D8-8040-8B89-C222D341D5C7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31" name="Picture 13" descr="nsf4c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ncn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noheader-p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ko-KR" altLang="en-US" sz="1800" b="0"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pic>
        <p:nvPicPr>
          <p:cNvPr id="2054" name="Picture 13" descr="nsf4c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ncn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67675" y="64516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990600" y="6534150"/>
            <a:ext cx="1431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1200" b="0">
                <a:solidFill>
                  <a:schemeClr val="tx1"/>
                </a:solidFill>
                <a:effectLst/>
                <a:latin typeface="Trebuchet MS" charset="0"/>
                <a:ea typeface="ＭＳ Ｐゴシック" charset="-128"/>
                <a:cs typeface="ＭＳ Ｐゴシック" charset="-128"/>
              </a:rPr>
              <a:t>Hoon Ryu</a:t>
            </a:r>
          </a:p>
        </p:txBody>
      </p:sp>
      <p:pic>
        <p:nvPicPr>
          <p:cNvPr id="2057" name="Picture 2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15641" y="213360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Quantum Transport in Ultra-scaled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ko-KR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Phosphorus-doped Silicon (</a:t>
            </a:r>
            <a:r>
              <a:rPr lang="en-US" altLang="ko-KR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Si:P</a:t>
            </a:r>
            <a:r>
              <a:rPr lang="en-US" altLang="ko-KR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) </a:t>
            </a:r>
            <a:r>
              <a:rPr lang="en-US" altLang="ko-KR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Nanowires</a:t>
            </a:r>
            <a:r>
              <a:rPr lang="en-US" altLang="ko-KR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endParaRPr lang="ko-KR" altLang="en-US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177209" y="3886200"/>
            <a:ext cx="5814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Hoon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en-US" altLang="ko-KR" sz="2000" b="0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Ryu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, </a:t>
            </a:r>
            <a:r>
              <a:rPr lang="en-US" altLang="ko-KR" sz="2000" b="0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Sunhee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Lee and </a:t>
            </a:r>
            <a:r>
              <a:rPr lang="en-US" altLang="ko-KR" sz="2000" b="0" u="sng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Gerhard </a:t>
            </a:r>
            <a:r>
              <a:rPr lang="en-US" altLang="ko-KR" sz="2000" b="0" u="sng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Klimeck</a:t>
            </a:r>
            <a:endParaRPr lang="ko-KR" altLang="en-US" sz="2000" b="0" u="sng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419600" y="4235132"/>
            <a:ext cx="3279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dirty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(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Purdue University, USA)</a:t>
            </a:r>
            <a:endParaRPr lang="ko-KR" altLang="en-US" sz="2000" b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64664" y="478149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B.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Weber, 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S. </a:t>
            </a:r>
            <a:r>
              <a:rPr lang="en-US" altLang="ko-KR" sz="2000" b="0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Mahapatra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and</a:t>
            </a: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 </a:t>
            </a:r>
            <a:r>
              <a:rPr lang="en-US" altLang="ko-KR" sz="2000" b="0" u="sng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M. </a:t>
            </a:r>
            <a:r>
              <a:rPr lang="en-US" altLang="ko-KR" sz="2000" b="0" u="sng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Y. Simmons</a:t>
            </a:r>
            <a:endParaRPr lang="ko-KR" altLang="en-US" sz="2000" b="0" u="sng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59247" y="5162490"/>
            <a:ext cx="5105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(University of New South Wales, Australia)</a:t>
            </a:r>
            <a:endParaRPr lang="ko-KR" altLang="en-US" sz="2000" b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95800" y="569589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u="sng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L. </a:t>
            </a:r>
            <a:r>
              <a:rPr lang="en-US" altLang="ko-KR" sz="2000" b="0" u="sng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C. L. </a:t>
            </a:r>
            <a:r>
              <a:rPr lang="en-US" altLang="ko-KR" sz="2000" b="0" u="sng" dirty="0" err="1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Hollenberg</a:t>
            </a:r>
            <a:endParaRPr lang="ko-KR" altLang="en-US" sz="2000" b="0" u="sng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86200" y="600069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000" b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(University of Melbourne, Australia)</a:t>
            </a:r>
            <a:endParaRPr lang="ko-KR" altLang="en-US" sz="2000" b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Comparison of channel conductance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pic>
        <p:nvPicPr>
          <p:cNvPr id="7" name="Picture 6" descr="Ne_G_TB.eps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277" y="1692475"/>
            <a:ext cx="4572000" cy="4114800"/>
          </a:xfrm>
          <a:prstGeom prst="rect">
            <a:avLst/>
          </a:prstGeom>
        </p:spPr>
      </p:pic>
      <p:pic>
        <p:nvPicPr>
          <p:cNvPr id="8" name="Picture 7" descr="Vg_G_Exp.eps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35677" y="1676400"/>
            <a:ext cx="4572000" cy="4114800"/>
          </a:xfrm>
          <a:prstGeom prst="rect">
            <a:avLst/>
          </a:prstGeom>
        </p:spPr>
      </p:pic>
      <p:sp>
        <p:nvSpPr>
          <p:cNvPr id="12" name="텍스트 개체 틀 5"/>
          <p:cNvSpPr>
            <a:spLocks/>
          </p:cNvSpPr>
          <p:nvPr/>
        </p:nvSpPr>
        <p:spPr bwMode="auto">
          <a:xfrm>
            <a:off x="0" y="1219200"/>
            <a:ext cx="7543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Experiment vs. Calculation in the ballistic regime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5" name="텍스트 개체 틀 5"/>
          <p:cNvSpPr>
            <a:spLocks/>
          </p:cNvSpPr>
          <p:nvPr/>
        </p:nvSpPr>
        <p:spPr bwMode="auto">
          <a:xfrm>
            <a:off x="1010862" y="2434225"/>
            <a:ext cx="2590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2000" dirty="0" err="1" smtClean="0">
                <a:solidFill>
                  <a:srgbClr val="0000FF"/>
                </a:solidFill>
                <a:effectLst/>
                <a:ea typeface="굴림" charset="-127"/>
                <a:cs typeface="굴림" charset="-127"/>
              </a:rPr>
              <a:t>spds</a:t>
            </a:r>
            <a:r>
              <a:rPr lang="en-US" altLang="ko-KR" sz="2000" dirty="0" smtClean="0">
                <a:solidFill>
                  <a:srgbClr val="0000FF"/>
                </a:solidFill>
                <a:effectLst/>
                <a:ea typeface="굴림" charset="-127"/>
                <a:cs typeface="굴림" charset="-127"/>
              </a:rPr>
              <a:t>* TB (T=1.3(K))</a:t>
            </a:r>
          </a:p>
        </p:txBody>
      </p:sp>
      <p:sp>
        <p:nvSpPr>
          <p:cNvPr id="16" name="텍스트 개체 틀 5"/>
          <p:cNvSpPr>
            <a:spLocks/>
          </p:cNvSpPr>
          <p:nvPr/>
        </p:nvSpPr>
        <p:spPr bwMode="auto">
          <a:xfrm>
            <a:off x="5410200" y="2302075"/>
            <a:ext cx="2743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2000" dirty="0" smtClean="0">
                <a:solidFill>
                  <a:srgbClr val="FF0000"/>
                </a:solidFill>
                <a:effectLst/>
                <a:ea typeface="굴림" charset="-127"/>
                <a:cs typeface="굴림" charset="-127"/>
              </a:rPr>
              <a:t>Measured at T=1.3(K)</a:t>
            </a:r>
          </a:p>
        </p:txBody>
      </p:sp>
      <p:sp>
        <p:nvSpPr>
          <p:cNvPr id="18" name="텍스트 개체 틀 5"/>
          <p:cNvSpPr>
            <a:spLocks/>
          </p:cNvSpPr>
          <p:nvPr/>
        </p:nvSpPr>
        <p:spPr bwMode="auto">
          <a:xfrm>
            <a:off x="5410200" y="2633863"/>
            <a:ext cx="3124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2000" dirty="0" smtClean="0">
                <a:solidFill>
                  <a:srgbClr val="FF0000"/>
                </a:solidFill>
                <a:effectLst/>
                <a:ea typeface="굴림" charset="-127"/>
                <a:cs typeface="굴림" charset="-127"/>
              </a:rPr>
              <a:t>Corrected </a:t>
            </a:r>
            <a:r>
              <a:rPr lang="en-US" altLang="ko-KR" sz="2000" dirty="0" err="1" smtClean="0">
                <a:solidFill>
                  <a:srgbClr val="FF0000"/>
                </a:solidFill>
                <a:effectLst/>
                <a:ea typeface="굴림" charset="-127"/>
                <a:cs typeface="굴림" charset="-127"/>
              </a:rPr>
              <a:t>w</a:t>
            </a:r>
            <a:r>
              <a:rPr lang="en-US" altLang="ko-KR" sz="2000" dirty="0" smtClean="0">
                <a:solidFill>
                  <a:srgbClr val="FF0000"/>
                </a:solidFill>
                <a:effectLst/>
                <a:ea typeface="굴림" charset="-127"/>
                <a:cs typeface="굴림" charset="-127"/>
              </a:rPr>
              <a:t>. contact </a:t>
            </a:r>
            <a:r>
              <a:rPr lang="en-US" altLang="ko-KR" sz="2000" dirty="0" err="1" smtClean="0">
                <a:solidFill>
                  <a:srgbClr val="FF0000"/>
                </a:solidFill>
                <a:effectLst/>
                <a:ea typeface="굴림" charset="-127"/>
                <a:cs typeface="굴림" charset="-127"/>
              </a:rPr>
              <a:t>Rs</a:t>
            </a:r>
            <a:endParaRPr lang="en-US" altLang="ko-KR" sz="2000" dirty="0" smtClean="0">
              <a:solidFill>
                <a:srgbClr val="FF0000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Transport through</a:t>
            </a: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 confined channel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pic>
        <p:nvPicPr>
          <p:cNvPr id="30" name="Picture 29" descr="dd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" y="2188775"/>
            <a:ext cx="9003192" cy="4669225"/>
          </a:xfrm>
          <a:prstGeom prst="rect">
            <a:avLst/>
          </a:prstGeom>
        </p:spPr>
      </p:pic>
      <p:sp>
        <p:nvSpPr>
          <p:cNvPr id="33" name="텍스트 개체 틀 5"/>
          <p:cNvSpPr>
            <a:spLocks/>
          </p:cNvSpPr>
          <p:nvPr/>
        </p:nvSpPr>
        <p:spPr bwMode="auto">
          <a:xfrm>
            <a:off x="0" y="1219200"/>
            <a:ext cx="5715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Charge fraction at </a:t>
            </a:r>
            <a:r>
              <a:rPr lang="el-GR" altLang="ko-KR" sz="2000" dirty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δ</a:t>
            </a:r>
            <a:r>
              <a:rPr lang="en-US" altLang="ko-KR" sz="2000" dirty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doping narrow 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channel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34" name="텍스트 개체 틀 5"/>
          <p:cNvSpPr>
            <a:spLocks/>
          </p:cNvSpPr>
          <p:nvPr/>
        </p:nvSpPr>
        <p:spPr bwMode="auto">
          <a:xfrm>
            <a:off x="76200" y="1601787"/>
            <a:ext cx="6172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(1) Cut off charge: 1(%) of peak value at charge-neutrality. 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35" name="텍스트 개체 틀 5"/>
          <p:cNvSpPr>
            <a:spLocks/>
          </p:cNvSpPr>
          <p:nvPr/>
        </p:nvSpPr>
        <p:spPr bwMode="auto">
          <a:xfrm>
            <a:off x="76200" y="1906587"/>
            <a:ext cx="4724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(2) Effective cross-sectional area ~ 4(nm</a:t>
            </a:r>
            <a:r>
              <a:rPr lang="en-US" altLang="ko-KR" sz="1800" b="0" baseline="30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2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)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Conclusions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17412" name="텍스트 개체 틀 5"/>
          <p:cNvSpPr>
            <a:spLocks/>
          </p:cNvSpPr>
          <p:nvPr/>
        </p:nvSpPr>
        <p:spPr bwMode="auto">
          <a:xfrm>
            <a:off x="0" y="1246188"/>
            <a:ext cx="9144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Conduction properties of narrowest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Si:P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nanowires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- Atomistic tight-binding calculation coupled with charge-potential self-consistency. 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6" name="텍스트 개체 틀 5"/>
          <p:cNvSpPr>
            <a:spLocks/>
          </p:cNvSpPr>
          <p:nvPr/>
        </p:nvSpPr>
        <p:spPr bwMode="auto">
          <a:xfrm>
            <a:off x="0" y="2133600"/>
            <a:ext cx="7239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Confirmed semi-metallic property of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Si:P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nanowires</a:t>
            </a:r>
            <a:endParaRPr lang="en-US" altLang="ko-KR" sz="200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marL="169863" indent="-169863"/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 From the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bandstructure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and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fermi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-level position. 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7" name="텍스트 개체 틀 5"/>
          <p:cNvSpPr>
            <a:spLocks/>
          </p:cNvSpPr>
          <p:nvPr/>
        </p:nvSpPr>
        <p:spPr bwMode="auto">
          <a:xfrm>
            <a:off x="0" y="3097212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Understood the unusual gate 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modulation observed in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Si:P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nanowires</a:t>
            </a:r>
            <a:endParaRPr lang="en-US" altLang="ko-KR" sz="200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- Local minimum in gate-conductance due to the sub band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anticrossing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.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9" name="텍스트 개체 틀 5"/>
          <p:cNvSpPr>
            <a:spLocks/>
          </p:cNvSpPr>
          <p:nvPr/>
        </p:nvSpPr>
        <p:spPr bwMode="auto">
          <a:xfrm>
            <a:off x="0" y="4038600"/>
            <a:ext cx="83058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Confirmed channel-confined transport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- From the electron distribution on the transport-perpendicular plane.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0" name="텍스트 개체 틀 5"/>
          <p:cNvSpPr>
            <a:spLocks/>
          </p:cNvSpPr>
          <p:nvPr/>
        </p:nvSpPr>
        <p:spPr bwMode="auto">
          <a:xfrm>
            <a:off x="0" y="5002212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Tx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Matching experimental data with gate bias is still under progress</a:t>
            </a:r>
          </a:p>
          <a:p>
            <a:pPr marL="169863" indent="-169863"/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 Gate modulation has been considered with different electron-filling in the channel. 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Target of modeling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117" name="텍스트 개체 틀 5"/>
          <p:cNvSpPr>
            <a:spLocks/>
          </p:cNvSpPr>
          <p:nvPr/>
        </p:nvSpPr>
        <p:spPr bwMode="auto">
          <a:xfrm>
            <a:off x="0" y="1193284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STM planar patterned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Si:P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wire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30" name="텍스트 개체 틀 5"/>
          <p:cNvSpPr>
            <a:spLocks/>
          </p:cNvSpPr>
          <p:nvPr/>
        </p:nvSpPr>
        <p:spPr bwMode="auto">
          <a:xfrm>
            <a:off x="4876800" y="1575832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(1) Ultra-scaled narrow/thin channel. 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   (W &lt; 2(nm), L &lt; 10(nm))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(2) Extremely high channel doping. 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   (~ 1.7x10</a:t>
            </a:r>
            <a:r>
              <a:rPr lang="en-US" altLang="ko-KR" sz="1800" b="0" baseline="30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14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(cm</a:t>
            </a:r>
            <a:r>
              <a:rPr lang="en-US" altLang="ko-KR" sz="1800" b="0" baseline="30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-2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), 1/4ML doping)</a:t>
            </a:r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(3) Low-temperature transport in the 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     quantum and quasi-ballistic regime.</a:t>
            </a:r>
          </a:p>
          <a:p>
            <a:pPr marL="169863" indent="-169863"/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  <p:sp>
        <p:nvSpPr>
          <p:cNvPr id="131" name="텍스트 개체 틀 5"/>
          <p:cNvSpPr>
            <a:spLocks/>
          </p:cNvSpPr>
          <p:nvPr/>
        </p:nvSpPr>
        <p:spPr bwMode="auto">
          <a:xfrm>
            <a:off x="4800600" y="1194832"/>
            <a:ext cx="182880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Features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029200" y="4813300"/>
            <a:ext cx="3733800" cy="673100"/>
            <a:chOff x="5105400" y="4432300"/>
            <a:chExt cx="3733800" cy="673100"/>
          </a:xfrm>
        </p:grpSpPr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5105400" y="4642372"/>
              <a:ext cx="1314468" cy="308211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905000" prstMaterial="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de-DE" sz="1100" b="1" dirty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n-Si </a:t>
              </a:r>
              <a:r>
                <a:rPr lang="de-DE" sz="11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(~ </a:t>
              </a:r>
              <a:r>
                <a:rPr lang="de-DE" sz="10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r>
                <a:rPr lang="de-DE" sz="1000" b="1" baseline="30000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r>
                <a:rPr lang="de-DE" sz="11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lang="de-DE" sz="11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5105400" y="4608544"/>
              <a:ext cx="1314468" cy="33829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905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Rectangle 4"/>
            <p:cNvSpPr>
              <a:spLocks noChangeArrowheads="1"/>
            </p:cNvSpPr>
            <p:nvPr/>
          </p:nvSpPr>
          <p:spPr bwMode="auto">
            <a:xfrm>
              <a:off x="5105400" y="4432300"/>
              <a:ext cx="1314468" cy="17064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905000" prstMaterial="clear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i-Si </a:t>
              </a:r>
              <a:r>
                <a:rPr lang="de-DE" sz="1000" b="1" dirty="0" smtClean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(~ 25 nm</a:t>
              </a:r>
              <a:r>
                <a:rPr lang="de-DE" sz="1000" b="1" dirty="0"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86600" y="4606802"/>
              <a:ext cx="1752600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2D phosphorus 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1/4ML </a:t>
              </a:r>
              <a:r>
                <a:rPr lang="el-GR" sz="12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2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-doped layer</a:t>
              </a:r>
            </a:p>
          </p:txBody>
        </p:sp>
        <p:cxnSp>
          <p:nvCxnSpPr>
            <p:cNvPr id="80" name="Curved Connector 79"/>
            <p:cNvCxnSpPr/>
            <p:nvPr/>
          </p:nvCxnSpPr>
          <p:spPr>
            <a:xfrm rot="1200000" flipH="1" flipV="1">
              <a:off x="6642314" y="4469348"/>
              <a:ext cx="595671" cy="338237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6" name="텍스트 개체 틀 5"/>
          <p:cNvSpPr>
            <a:spLocks/>
          </p:cNvSpPr>
          <p:nvPr/>
        </p:nvSpPr>
        <p:spPr bwMode="auto">
          <a:xfrm>
            <a:off x="7010400" y="4648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4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λ</a:t>
            </a:r>
            <a:r>
              <a:rPr lang="en-US" altLang="ko-KR" sz="1400" b="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F </a:t>
            </a:r>
            <a:r>
              <a:rPr lang="en-US" altLang="ko-KR" sz="14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at T=4(K) ~ 5(nm</a:t>
            </a:r>
            <a:r>
              <a:rPr lang="en-US" altLang="ko-KR" sz="14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) [1]</a:t>
            </a:r>
          </a:p>
          <a:p>
            <a:pPr marL="169863" indent="-169863"/>
            <a:endParaRPr lang="en-US" altLang="ko-KR" sz="1400" b="0" baseline="-2500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  <p:sp>
        <p:nvSpPr>
          <p:cNvPr id="96" name="텍스트 개체 틀 5"/>
          <p:cNvSpPr>
            <a:spLocks/>
          </p:cNvSpPr>
          <p:nvPr/>
        </p:nvSpPr>
        <p:spPr bwMode="auto">
          <a:xfrm>
            <a:off x="5334000" y="55626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L and W of wire channel ~ λ</a:t>
            </a:r>
            <a:r>
              <a:rPr lang="en-US" altLang="ko-KR" sz="1800" b="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F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</a:t>
            </a:r>
          </a:p>
          <a:p>
            <a:pPr marL="169863" indent="-169863"/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  <p:pic>
        <p:nvPicPr>
          <p:cNvPr id="97" name="Picture 96" descr="dd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64554"/>
            <a:ext cx="5004483" cy="5193446"/>
          </a:xfrm>
          <a:prstGeom prst="rect">
            <a:avLst/>
          </a:prstGeom>
        </p:spPr>
      </p:pic>
      <p:sp>
        <p:nvSpPr>
          <p:cNvPr id="15" name="텍스트 개체 틀 5"/>
          <p:cNvSpPr>
            <a:spLocks/>
          </p:cNvSpPr>
          <p:nvPr/>
        </p:nvSpPr>
        <p:spPr bwMode="auto">
          <a:xfrm>
            <a:off x="5486400" y="60198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[1] K.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Goh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et al, PRB 2007. </a:t>
            </a:r>
          </a:p>
          <a:p>
            <a:pPr marL="169863" indent="-169863"/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Problems to be tackled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117" name="텍스트 개체 틀 5"/>
          <p:cNvSpPr>
            <a:spLocks/>
          </p:cNvSpPr>
          <p:nvPr/>
        </p:nvSpPr>
        <p:spPr bwMode="auto">
          <a:xfrm>
            <a:off x="0" y="1193284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STM planar patterned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Si:P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wire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30" name="텍스트 개체 틀 5"/>
          <p:cNvSpPr>
            <a:spLocks/>
          </p:cNvSpPr>
          <p:nvPr/>
        </p:nvSpPr>
        <p:spPr bwMode="auto">
          <a:xfrm>
            <a:off x="4648200" y="1600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(1) Extremely dense doping.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  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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Is it a metal?</a:t>
            </a:r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marL="169863" indent="-169863"/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  <p:sp>
        <p:nvSpPr>
          <p:cNvPr id="131" name="텍스트 개체 틀 5"/>
          <p:cNvSpPr>
            <a:spLocks/>
          </p:cNvSpPr>
          <p:nvPr/>
        </p:nvSpPr>
        <p:spPr bwMode="auto">
          <a:xfrm>
            <a:off x="4572000" y="1193284"/>
            <a:ext cx="304800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Questions to answer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00" name="텍스트 개체 틀 5"/>
          <p:cNvSpPr>
            <a:spLocks/>
          </p:cNvSpPr>
          <p:nvPr/>
        </p:nvSpPr>
        <p:spPr bwMode="auto">
          <a:xfrm>
            <a:off x="4648200" y="2273594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(2) Gate modulation by in-plane contact</a:t>
            </a:r>
          </a:p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  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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Why is there a local </a:t>
            </a:r>
            <a:r>
              <a:rPr lang="en-US" altLang="ko-KR" sz="1800" b="0" dirty="0" smtClean="0">
                <a:noFill/>
                <a:effectLst/>
                <a:ea typeface="굴림" charset="-127"/>
                <a:cs typeface="굴림" charset="-127"/>
                <a:sym typeface="Wingdings"/>
              </a:rPr>
              <a:t>minimum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in G?</a:t>
            </a:r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  <a:p>
            <a:pPr marL="169863" indent="-169863"/>
            <a:endParaRPr lang="en-US" altLang="ko-KR" sz="1800" b="0" dirty="0" smtClean="0">
              <a:solidFill>
                <a:schemeClr val="tx1"/>
              </a:solidFill>
              <a:effectLst/>
              <a:ea typeface="굴림" charset="-127"/>
              <a:cs typeface="굴림" charset="-127"/>
              <a:sym typeface="Wingdings"/>
            </a:endParaRPr>
          </a:p>
        </p:txBody>
      </p:sp>
      <p:sp>
        <p:nvSpPr>
          <p:cNvPr id="105" name="텍스트 개체 틀 5"/>
          <p:cNvSpPr>
            <a:spLocks/>
          </p:cNvSpPr>
          <p:nvPr/>
        </p:nvSpPr>
        <p:spPr bwMode="auto">
          <a:xfrm>
            <a:off x="4661159" y="295829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(3) Is the transport channel-confined?</a:t>
            </a:r>
          </a:p>
        </p:txBody>
      </p:sp>
      <p:pic>
        <p:nvPicPr>
          <p:cNvPr id="35" name="Picture 34" descr="dd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4" y="1662890"/>
            <a:ext cx="8436302" cy="4577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Methodology (1) : Tight-binding band model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28" name="텍스트 개체 틀 5"/>
          <p:cNvSpPr>
            <a:spLocks/>
          </p:cNvSpPr>
          <p:nvPr/>
        </p:nvSpPr>
        <p:spPr bwMode="auto">
          <a:xfrm>
            <a:off x="152400" y="49530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8138" indent="-33813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(1) 10-band nearest neighbor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spds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* Tight-binding band model based on the localized atomic orbital treatment.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29" name="텍스트 개체 틀 5"/>
          <p:cNvSpPr>
            <a:spLocks/>
          </p:cNvSpPr>
          <p:nvPr/>
        </p:nvSpPr>
        <p:spPr bwMode="auto">
          <a:xfrm>
            <a:off x="0" y="4572000"/>
            <a:ext cx="7239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Representation of electronic domain using TB approach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30" name="텍스트 개체 틀 5"/>
          <p:cNvSpPr>
            <a:spLocks/>
          </p:cNvSpPr>
          <p:nvPr/>
        </p:nvSpPr>
        <p:spPr bwMode="auto">
          <a:xfrm>
            <a:off x="152400" y="5514761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AutoNum type="arabicParenBoth" startAt="2"/>
            </a:pP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Appropriate for treating atomistic effects – Surface roughness, Alloy randomness, Lattice distortion due to strain…</a:t>
            </a:r>
          </a:p>
        </p:txBody>
      </p:sp>
      <p:sp>
        <p:nvSpPr>
          <p:cNvPr id="57" name="텍스트 개체 틀 5"/>
          <p:cNvSpPr>
            <a:spLocks/>
          </p:cNvSpPr>
          <p:nvPr/>
        </p:nvSpPr>
        <p:spPr bwMode="auto">
          <a:xfrm>
            <a:off x="152400" y="609600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(3) Structural, material and potential variation treated easily.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24400" y="1371600"/>
            <a:ext cx="4038600" cy="381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[</a:t>
            </a:r>
            <a:r>
              <a:rPr lang="en-US" sz="1800" b="0" dirty="0">
                <a:solidFill>
                  <a:schemeClr val="tx1"/>
                </a:solidFill>
                <a:effectLst/>
                <a:cs typeface="ＭＳ Ｐゴシック" charset="-128"/>
              </a:rPr>
              <a:t>1] Choose </a:t>
            </a:r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the crystal </a:t>
            </a:r>
            <a:r>
              <a:rPr lang="en-US" sz="1800" b="0" dirty="0">
                <a:solidFill>
                  <a:schemeClr val="tx1"/>
                </a:solidFill>
                <a:effectLst/>
                <a:cs typeface="ＭＳ Ｐゴシック" charset="-128"/>
              </a:rPr>
              <a:t>type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24400" y="2209800"/>
            <a:ext cx="4038600" cy="381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  <a:effectLst/>
                <a:cs typeface="ＭＳ Ｐゴシック" charset="-128"/>
              </a:rPr>
              <a:t>[2] Represent the device</a:t>
            </a:r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cs typeface="ＭＳ Ｐゴシック" charset="-128"/>
              </a:rPr>
              <a:t>atomistically</a:t>
            </a:r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 </a:t>
            </a:r>
            <a:endParaRPr lang="en-US" sz="1800" b="0" dirty="0"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  <p:sp>
        <p:nvSpPr>
          <p:cNvPr id="76" name="Right Arrow 75"/>
          <p:cNvSpPr/>
          <p:nvPr/>
        </p:nvSpPr>
        <p:spPr>
          <a:xfrm rot="5400000">
            <a:off x="6553200" y="26670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724400" y="3075020"/>
            <a:ext cx="4038600" cy="7349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[3] Obtain atomistic Hamiltonian for  </a:t>
            </a:r>
          </a:p>
          <a:p>
            <a:r>
              <a:rPr lang="en-US" sz="1800" b="0" dirty="0" smtClean="0">
                <a:solidFill>
                  <a:schemeClr val="tx1"/>
                </a:solidFill>
                <a:effectLst/>
                <a:cs typeface="ＭＳ Ｐゴシック" charset="-128"/>
              </a:rPr>
              <a:t>     electronic structure calculation</a:t>
            </a:r>
            <a:endParaRPr lang="en-US" sz="1800" b="0" dirty="0"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6553200" y="18288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524022">
            <a:off x="6200453" y="4051810"/>
            <a:ext cx="685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d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645165" cy="326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Methodology (2) : Simulation domain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pic>
        <p:nvPicPr>
          <p:cNvPr id="14" name="Picture 13" descr="WireS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95800" y="1447800"/>
            <a:ext cx="4324902" cy="4953000"/>
          </a:xfrm>
          <a:prstGeom prst="rect">
            <a:avLst/>
          </a:prstGeom>
        </p:spPr>
      </p:pic>
      <p:grpSp>
        <p:nvGrpSpPr>
          <p:cNvPr id="15" name="Group 108"/>
          <p:cNvGrpSpPr/>
          <p:nvPr/>
        </p:nvGrpSpPr>
        <p:grpSpPr>
          <a:xfrm>
            <a:off x="1219200" y="3608696"/>
            <a:ext cx="2281333" cy="2334904"/>
            <a:chOff x="412085" y="1688227"/>
            <a:chExt cx="1875231" cy="1867504"/>
          </a:xfrm>
        </p:grpSpPr>
        <p:pic>
          <p:nvPicPr>
            <p:cNvPr id="16" name="Picture 15" descr="D73-2.tiff"/>
            <p:cNvPicPr>
              <a:picLocks noChangeAspect="1"/>
            </p:cNvPicPr>
            <p:nvPr/>
          </p:nvPicPr>
          <p:blipFill>
            <a:blip r:embed="rId5" cstate="print">
              <a:lum bright="-8000" contrast="30000"/>
            </a:blip>
            <a:srcRect l="10493" t="13968" r="16800" b="18155"/>
            <a:stretch>
              <a:fillRect/>
            </a:stretch>
          </p:blipFill>
          <p:spPr>
            <a:xfrm rot="19246743">
              <a:off x="422264" y="1931317"/>
              <a:ext cx="1865052" cy="16244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12085" y="2580590"/>
              <a:ext cx="458912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4303" y="2568662"/>
              <a:ext cx="410932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2103" y="1688227"/>
              <a:ext cx="396862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70358" y="2461213"/>
              <a:ext cx="102636" cy="547696"/>
            </a:xfrm>
            <a:prstGeom prst="rect">
              <a:avLst/>
            </a:prstGeom>
            <a:noFill/>
            <a:ln w="19050" cmpd="sng">
              <a:solidFill>
                <a:srgbClr val="00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텍스트 개체 틀 5"/>
          <p:cNvSpPr>
            <a:spLocks/>
          </p:cNvSpPr>
          <p:nvPr/>
        </p:nvSpPr>
        <p:spPr bwMode="auto">
          <a:xfrm>
            <a:off x="152400" y="1601787"/>
            <a:ext cx="4419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AutoNum type="arabicParenBoth"/>
            </a:pP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Assumption of homogeneous wire: </a:t>
            </a:r>
          </a:p>
          <a:p>
            <a:pPr marL="342900" indent="-342900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    Super</a:t>
            </a:r>
            <a:r>
              <a:rPr lang="en-US" altLang="ko-KR" sz="1800" b="0" dirty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-cell approach with periodic BC </a:t>
            </a:r>
          </a:p>
        </p:txBody>
      </p:sp>
      <p:sp>
        <p:nvSpPr>
          <p:cNvPr id="24" name="텍스트 개체 틀 5"/>
          <p:cNvSpPr>
            <a:spLocks/>
          </p:cNvSpPr>
          <p:nvPr/>
        </p:nvSpPr>
        <p:spPr bwMode="auto">
          <a:xfrm>
            <a:off x="0" y="1219200"/>
            <a:ext cx="3810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Can’t take the whole domain</a:t>
            </a:r>
          </a:p>
        </p:txBody>
      </p:sp>
      <p:sp>
        <p:nvSpPr>
          <p:cNvPr id="27" name="텍스트 개체 틀 5"/>
          <p:cNvSpPr>
            <a:spLocks/>
          </p:cNvSpPr>
          <p:nvPr/>
        </p:nvSpPr>
        <p:spPr bwMode="auto">
          <a:xfrm>
            <a:off x="168477" y="22860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(2) 120ML (~16.3(nm)) thick Si layer to    prevent impurity states from being affected by the confinement wall.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2133600" y="4114800"/>
            <a:ext cx="3048000" cy="609600"/>
          </a:xfrm>
          <a:prstGeom prst="curvedDownArrow">
            <a:avLst>
              <a:gd name="adj1" fmla="val 57505"/>
              <a:gd name="adj2" fmla="val 98328"/>
              <a:gd name="adj3" fmla="val 56423"/>
            </a:avLst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ko-KR" altLang="en-US" sz="3200" b="1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AFE3FA"/>
                  </a:outerShdw>
                </a:cont>
                <a:cont type="tree" name="">
                  <a:effect ref="fillLine"/>
                  <a:outerShdw dist="38100" dir="2700000" algn="tl">
                    <a:srgbClr val="375664"/>
                  </a:outerShdw>
                </a:cont>
                <a:effect ref="fillLine"/>
              </a:effectDag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Methodology (3) : Charge-potential self-consistency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18" name="텍스트 개체 틀 5"/>
          <p:cNvSpPr>
            <a:spLocks/>
          </p:cNvSpPr>
          <p:nvPr/>
        </p:nvSpPr>
        <p:spPr bwMode="auto">
          <a:xfrm>
            <a:off x="152400" y="1601787"/>
            <a:ext cx="7772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(1) Schrödinger-Poisson equation for the charge-potential self-consistency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9" name="텍스트 개체 틀 5"/>
          <p:cNvSpPr>
            <a:spLocks/>
          </p:cNvSpPr>
          <p:nvPr/>
        </p:nvSpPr>
        <p:spPr bwMode="auto">
          <a:xfrm>
            <a:off x="0" y="1219200"/>
            <a:ext cx="571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Densely doped device with many electrons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20" name="텍스트 개체 틀 5"/>
          <p:cNvSpPr>
            <a:spLocks/>
          </p:cNvSpPr>
          <p:nvPr/>
        </p:nvSpPr>
        <p:spPr bwMode="auto">
          <a:xfrm>
            <a:off x="152400" y="1942365"/>
            <a:ext cx="8077200" cy="4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(2) Electron exchange and correlation energy – Local Density Approximation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pic>
        <p:nvPicPr>
          <p:cNvPr id="9" name="Picture 8" descr="dd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19" y="2338112"/>
            <a:ext cx="6942881" cy="44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err="1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Bandstructure</a:t>
            </a: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 at charge neutrality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0752" y="2895600"/>
            <a:ext cx="3276600" cy="3533480"/>
            <a:chOff x="228600" y="1343320"/>
            <a:chExt cx="3276600" cy="3533480"/>
          </a:xfrm>
        </p:grpSpPr>
        <p:grpSp>
          <p:nvGrpSpPr>
            <p:cNvPr id="98" name="Group 212"/>
            <p:cNvGrpSpPr/>
            <p:nvPr/>
          </p:nvGrpSpPr>
          <p:grpSpPr>
            <a:xfrm>
              <a:off x="1913752" y="1930440"/>
              <a:ext cx="1204210" cy="2094650"/>
              <a:chOff x="2409927" y="2310895"/>
              <a:chExt cx="1204210" cy="2094650"/>
            </a:xfrm>
          </p:grpSpPr>
          <p:grpSp>
            <p:nvGrpSpPr>
              <p:cNvPr id="123" name="Group 166"/>
              <p:cNvGrpSpPr/>
              <p:nvPr/>
            </p:nvGrpSpPr>
            <p:grpSpPr>
              <a:xfrm>
                <a:off x="3117505" y="2310895"/>
                <a:ext cx="496632" cy="2094650"/>
                <a:chOff x="3078694" y="1769782"/>
                <a:chExt cx="496632" cy="209465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219052" y="2629424"/>
                  <a:ext cx="17192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2773401" y="3062507"/>
                  <a:ext cx="1603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Straight Connector 123"/>
              <p:cNvCxnSpPr/>
              <p:nvPr/>
            </p:nvCxnSpPr>
            <p:spPr>
              <a:xfrm rot="5400000">
                <a:off x="2071110" y="4036318"/>
                <a:ext cx="67763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85"/>
            <p:cNvGrpSpPr/>
            <p:nvPr/>
          </p:nvGrpSpPr>
          <p:grpSpPr>
            <a:xfrm>
              <a:off x="228600" y="1343320"/>
              <a:ext cx="3124200" cy="2049125"/>
              <a:chOff x="583479" y="1628400"/>
              <a:chExt cx="2800956" cy="1837113"/>
            </a:xfrm>
          </p:grpSpPr>
          <p:grpSp>
            <p:nvGrpSpPr>
              <p:cNvPr id="109" name="Group 73"/>
              <p:cNvGrpSpPr/>
              <p:nvPr/>
            </p:nvGrpSpPr>
            <p:grpSpPr>
              <a:xfrm>
                <a:off x="583479" y="1676376"/>
                <a:ext cx="2791108" cy="1789137"/>
                <a:chOff x="396936" y="1676376"/>
                <a:chExt cx="2791108" cy="2545976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633563" y="2949364"/>
                  <a:ext cx="254597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68647" y="2988390"/>
                  <a:ext cx="251939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 flipH="1" flipV="1">
                  <a:off x="1097234" y="2266277"/>
                  <a:ext cx="1537233" cy="1537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/>
                <p:cNvSpPr txBox="1"/>
                <p:nvPr/>
              </p:nvSpPr>
              <p:spPr>
                <a:xfrm>
                  <a:off x="396936" y="1705320"/>
                  <a:ext cx="797857" cy="43192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3D:</a:t>
                  </a:r>
                  <a:endParaRPr lang="en-US" sz="1600" b="1" dirty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19488833">
                  <a:off x="1204848" y="3249896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95617" y="2881305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540000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rot="16200000">
                  <a:off x="1551802" y="3585433"/>
                  <a:ext cx="720868" cy="207708"/>
                </a:xfrm>
                <a:prstGeom prst="ellipse">
                  <a:avLst/>
                </a:prstGeom>
                <a:solidFill>
                  <a:srgbClr val="3366FF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ood" dir="t"/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286267" y="2881305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540000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rot="16200000">
                  <a:off x="1551802" y="2152035"/>
                  <a:ext cx="720868" cy="207708"/>
                </a:xfrm>
                <a:prstGeom prst="ellipse">
                  <a:avLst/>
                </a:prstGeom>
                <a:solidFill>
                  <a:srgbClr val="3366FF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ood" dir="t"/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 rot="19602502">
                  <a:off x="1903590" y="2551154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2896797" y="2280281"/>
                <a:ext cx="487638" cy="248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[010]</a:t>
                </a:r>
                <a:endParaRPr lang="en-US" sz="1200" b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08219" y="1628400"/>
                <a:ext cx="487638" cy="2483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[001]</a:t>
                </a:r>
                <a:endParaRPr lang="en-US" sz="1200" b="1" dirty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005489" y="2833864"/>
                <a:ext cx="487638" cy="2483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[100]</a:t>
                </a:r>
                <a:endParaRPr lang="en-US" sz="1200" b="1" dirty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>
              <a:off x="542653" y="4071215"/>
              <a:ext cx="2810147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1316091" y="3223327"/>
              <a:ext cx="1204929" cy="171463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rot="19488833">
              <a:off x="1140734" y="4276191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84276" y="3987278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6954" y="3987278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9602502">
              <a:off x="1960650" y="3701476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5400000">
              <a:off x="417275" y="3770075"/>
              <a:ext cx="16038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-116125" y="3240325"/>
              <a:ext cx="16038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1295400" y="3505200"/>
              <a:ext cx="1295400" cy="1143000"/>
            </a:xfrm>
            <a:prstGeom prst="line">
              <a:avLst/>
            </a:prstGeom>
            <a:ln w="127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479218">
              <a:off x="1867232" y="3995258"/>
              <a:ext cx="128477" cy="138691"/>
            </a:xfrm>
            <a:prstGeom prst="ellipse">
              <a:avLst/>
            </a:prstGeom>
            <a:solidFill>
              <a:srgbClr val="3366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479218">
              <a:off x="2062152" y="4305277"/>
              <a:ext cx="430164" cy="125157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479218">
              <a:off x="1983977" y="4246117"/>
              <a:ext cx="569294" cy="237835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479218">
              <a:off x="1381224" y="3709187"/>
              <a:ext cx="430164" cy="125157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479218">
              <a:off x="1303049" y="3650027"/>
              <a:ext cx="569294" cy="237835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" y="4191000"/>
              <a:ext cx="889933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D-1D:</a:t>
              </a:r>
              <a:endParaRPr lang="en-US" sz="16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3600" y="4599801"/>
              <a:ext cx="1371600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[110] dispersion</a:t>
              </a:r>
              <a:endParaRPr lang="en-US" sz="12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 descr="wireband02D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35599" y="2514600"/>
            <a:ext cx="5232201" cy="4191000"/>
          </a:xfrm>
          <a:prstGeom prst="rect">
            <a:avLst/>
          </a:prstGeom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4764936" y="5757862"/>
            <a:ext cx="22860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G(Ballistic) ~ 6(2e</a:t>
            </a:r>
            <a:r>
              <a:rPr lang="en-US" altLang="ko-KR" sz="1600" baseline="300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2</a:t>
            </a:r>
            <a:r>
              <a:rPr lang="en-US" altLang="ko-KR" sz="16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/h)</a:t>
            </a: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4441752" y="520376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1Γ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4446624" y="469738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2Γ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5087016" y="4283042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1Δ, 2Δ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6687216" y="3733800"/>
            <a:ext cx="399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</a:t>
            </a:r>
            <a:r>
              <a:rPr lang="en-US" altLang="ko-KR" sz="160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</a:t>
            </a:r>
            <a:endParaRPr lang="en-US" altLang="ko-KR" sz="1600" baseline="-25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2" name="텍스트 개체 틀 5"/>
          <p:cNvSpPr>
            <a:spLocks/>
          </p:cNvSpPr>
          <p:nvPr/>
        </p:nvSpPr>
        <p:spPr bwMode="auto">
          <a:xfrm>
            <a:off x="152400" y="1601787"/>
            <a:ext cx="5638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(1) Conduction band minimum of bulk Si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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0 (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eV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)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3" name="텍스트 개체 틀 5"/>
          <p:cNvSpPr>
            <a:spLocks/>
          </p:cNvSpPr>
          <p:nvPr/>
        </p:nvSpPr>
        <p:spPr bwMode="auto">
          <a:xfrm>
            <a:off x="0" y="1219200"/>
            <a:ext cx="571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Semi-metallic property at charge neutrality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4" name="텍스트 개체 틀 5"/>
          <p:cNvSpPr>
            <a:spLocks/>
          </p:cNvSpPr>
          <p:nvPr/>
        </p:nvSpPr>
        <p:spPr bwMode="auto">
          <a:xfrm>
            <a:off x="336696" y="2451910"/>
            <a:ext cx="3581400" cy="4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Projection of 6 ellipsoid in Si bulk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5" name="텍스트 개체 틀 5"/>
          <p:cNvSpPr>
            <a:spLocks/>
          </p:cNvSpPr>
          <p:nvPr/>
        </p:nvSpPr>
        <p:spPr bwMode="auto">
          <a:xfrm>
            <a:off x="4487160" y="2438400"/>
            <a:ext cx="4191000" cy="4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1-D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Bandstructure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and Density of state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6" name="텍스트 개체 틀 5"/>
          <p:cNvSpPr>
            <a:spLocks/>
          </p:cNvSpPr>
          <p:nvPr/>
        </p:nvSpPr>
        <p:spPr bwMode="auto">
          <a:xfrm>
            <a:off x="152400" y="1906587"/>
            <a:ext cx="7924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(2) Band-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anticrossing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: play an important role in gate-modulation (next slide)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8229600" y="3733800"/>
            <a:ext cx="399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</a:t>
            </a:r>
            <a:r>
              <a:rPr lang="en-US" altLang="ko-KR" sz="160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</a:t>
            </a:r>
            <a:endParaRPr lang="en-US" altLang="ko-KR" sz="1600" baseline="-25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err="1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Bandstructure</a:t>
            </a: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 at charge neutrality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50752" y="2895600"/>
            <a:ext cx="3276600" cy="3533480"/>
            <a:chOff x="228600" y="1343320"/>
            <a:chExt cx="3276600" cy="3533480"/>
          </a:xfrm>
        </p:grpSpPr>
        <p:grpSp>
          <p:nvGrpSpPr>
            <p:cNvPr id="3" name="Group 212"/>
            <p:cNvGrpSpPr/>
            <p:nvPr/>
          </p:nvGrpSpPr>
          <p:grpSpPr>
            <a:xfrm>
              <a:off x="1913752" y="1930440"/>
              <a:ext cx="1204210" cy="2094650"/>
              <a:chOff x="2409927" y="2310895"/>
              <a:chExt cx="1204210" cy="2094650"/>
            </a:xfrm>
          </p:grpSpPr>
          <p:grpSp>
            <p:nvGrpSpPr>
              <p:cNvPr id="4" name="Group 166"/>
              <p:cNvGrpSpPr/>
              <p:nvPr/>
            </p:nvGrpSpPr>
            <p:grpSpPr>
              <a:xfrm>
                <a:off x="3117505" y="2310895"/>
                <a:ext cx="496632" cy="2094650"/>
                <a:chOff x="3078694" y="1769782"/>
                <a:chExt cx="496632" cy="209465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219052" y="2629424"/>
                  <a:ext cx="17192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2773401" y="3062507"/>
                  <a:ext cx="1603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Straight Connector 123"/>
              <p:cNvCxnSpPr/>
              <p:nvPr/>
            </p:nvCxnSpPr>
            <p:spPr>
              <a:xfrm rot="5400000">
                <a:off x="2071110" y="4036318"/>
                <a:ext cx="67763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85"/>
            <p:cNvGrpSpPr/>
            <p:nvPr/>
          </p:nvGrpSpPr>
          <p:grpSpPr>
            <a:xfrm>
              <a:off x="228600" y="1343320"/>
              <a:ext cx="3124200" cy="2049125"/>
              <a:chOff x="583479" y="1628400"/>
              <a:chExt cx="2800956" cy="1837113"/>
            </a:xfrm>
          </p:grpSpPr>
          <p:grpSp>
            <p:nvGrpSpPr>
              <p:cNvPr id="6" name="Group 73"/>
              <p:cNvGrpSpPr/>
              <p:nvPr/>
            </p:nvGrpSpPr>
            <p:grpSpPr>
              <a:xfrm>
                <a:off x="583479" y="1676376"/>
                <a:ext cx="2791108" cy="1789137"/>
                <a:chOff x="396936" y="1676376"/>
                <a:chExt cx="2791108" cy="2545976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633563" y="2949364"/>
                  <a:ext cx="254597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68647" y="2988390"/>
                  <a:ext cx="251939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 flipH="1" flipV="1">
                  <a:off x="1097234" y="2266277"/>
                  <a:ext cx="1537233" cy="15372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/>
                <p:cNvSpPr txBox="1"/>
                <p:nvPr/>
              </p:nvSpPr>
              <p:spPr>
                <a:xfrm>
                  <a:off x="396936" y="1705320"/>
                  <a:ext cx="797857" cy="43192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3D:</a:t>
                  </a:r>
                  <a:endParaRPr lang="en-US" sz="1600" b="1" dirty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19488833">
                  <a:off x="1204848" y="3249896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95617" y="2881305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540000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rot="16200000">
                  <a:off x="1551802" y="3585433"/>
                  <a:ext cx="720868" cy="207708"/>
                </a:xfrm>
                <a:prstGeom prst="ellipse">
                  <a:avLst/>
                </a:prstGeom>
                <a:solidFill>
                  <a:srgbClr val="3366FF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ood" dir="t"/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286267" y="2881305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540000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rot="16200000">
                  <a:off x="1551802" y="2152035"/>
                  <a:ext cx="720868" cy="207708"/>
                </a:xfrm>
                <a:prstGeom prst="ellipse">
                  <a:avLst/>
                </a:prstGeom>
                <a:solidFill>
                  <a:srgbClr val="3366FF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ood" dir="t"/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 rot="19602502">
                  <a:off x="1903590" y="2551154"/>
                  <a:ext cx="720861" cy="207706"/>
                </a:xfrm>
                <a:prstGeom prst="ellipse">
                  <a:avLst/>
                </a:prstGeom>
                <a:solidFill>
                  <a:srgbClr val="FF0000"/>
                </a:solidFill>
                <a:ln w="12700" cmpd="sng">
                  <a:solidFill>
                    <a:srgbClr val="3366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2896797" y="2280281"/>
                <a:ext cx="487638" cy="248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[010]</a:t>
                </a:r>
                <a:endParaRPr lang="en-US" sz="1200" b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608219" y="1628400"/>
                <a:ext cx="487638" cy="2483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[001]</a:t>
                </a:r>
                <a:endParaRPr lang="en-US" sz="1200" b="1" dirty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005489" y="2833864"/>
                <a:ext cx="487638" cy="24833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[100]</a:t>
                </a:r>
                <a:endParaRPr lang="en-US" sz="1200" b="1" dirty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>
              <a:off x="542653" y="4071215"/>
              <a:ext cx="2810147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1316091" y="3223327"/>
              <a:ext cx="1204929" cy="171463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 rot="19488833">
              <a:off x="1140734" y="4276191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84276" y="3987278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6954" y="3987278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19602502">
              <a:off x="1960650" y="3701476"/>
              <a:ext cx="804052" cy="162806"/>
            </a:xfrm>
            <a:prstGeom prst="ellipse">
              <a:avLst/>
            </a:prstGeom>
            <a:solidFill>
              <a:srgbClr val="FF0000"/>
            </a:solidFill>
            <a:ln w="12700" cmpd="sng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5400000">
              <a:off x="417275" y="3770075"/>
              <a:ext cx="16038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-116125" y="3240325"/>
              <a:ext cx="16038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1295400" y="3505200"/>
              <a:ext cx="1295400" cy="1143000"/>
            </a:xfrm>
            <a:prstGeom prst="line">
              <a:avLst/>
            </a:prstGeom>
            <a:ln w="127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479218">
              <a:off x="1867232" y="3995258"/>
              <a:ext cx="128477" cy="138691"/>
            </a:xfrm>
            <a:prstGeom prst="ellipse">
              <a:avLst/>
            </a:prstGeom>
            <a:solidFill>
              <a:srgbClr val="3366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479218">
              <a:off x="2062152" y="4305277"/>
              <a:ext cx="430164" cy="125157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479218">
              <a:off x="1983977" y="4246117"/>
              <a:ext cx="569294" cy="237835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479218">
              <a:off x="1381224" y="3709187"/>
              <a:ext cx="430164" cy="125157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479218">
              <a:off x="1303049" y="3650027"/>
              <a:ext cx="569294" cy="237835"/>
            </a:xfrm>
            <a:prstGeom prst="ellips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54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" y="4191000"/>
              <a:ext cx="889933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D-1D:</a:t>
              </a:r>
              <a:endParaRPr lang="en-US" sz="1600" b="1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33600" y="4599801"/>
              <a:ext cx="1371600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[110] dispersion</a:t>
              </a:r>
              <a:endParaRPr lang="en-US" sz="12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 descr="wireband02D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35599" y="2514600"/>
            <a:ext cx="5232201" cy="4191000"/>
          </a:xfrm>
          <a:prstGeom prst="rect">
            <a:avLst/>
          </a:prstGeom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4764936" y="5757862"/>
            <a:ext cx="22860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G(Ballistic) ~ 6(2e</a:t>
            </a:r>
            <a:r>
              <a:rPr lang="en-US" altLang="ko-KR" sz="1600" baseline="300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2</a:t>
            </a:r>
            <a:r>
              <a:rPr lang="en-US" altLang="ko-KR" sz="160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/h)</a:t>
            </a: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4441752" y="520376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1Γ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4446624" y="469738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2Γ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5087016" y="4283042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1Δ, 2Δ</a:t>
            </a:r>
            <a:endParaRPr lang="en-US" altLang="ko-KR" sz="16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6687216" y="3733800"/>
            <a:ext cx="399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</a:t>
            </a:r>
            <a:r>
              <a:rPr lang="en-US" altLang="ko-KR" sz="160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</a:t>
            </a:r>
            <a:endParaRPr lang="en-US" altLang="ko-KR" sz="1600" baseline="-25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2" name="텍스트 개체 틀 5"/>
          <p:cNvSpPr>
            <a:spLocks/>
          </p:cNvSpPr>
          <p:nvPr/>
        </p:nvSpPr>
        <p:spPr bwMode="auto">
          <a:xfrm>
            <a:off x="152400" y="1601787"/>
            <a:ext cx="5638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(1) Conduction band minimum of bulk Si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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0 (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eV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)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3" name="텍스트 개체 틀 5"/>
          <p:cNvSpPr>
            <a:spLocks/>
          </p:cNvSpPr>
          <p:nvPr/>
        </p:nvSpPr>
        <p:spPr bwMode="auto">
          <a:xfrm>
            <a:off x="0" y="1219200"/>
            <a:ext cx="571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Semi-metallic property at charge neutrality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4" name="텍스트 개체 틀 5"/>
          <p:cNvSpPr>
            <a:spLocks/>
          </p:cNvSpPr>
          <p:nvPr/>
        </p:nvSpPr>
        <p:spPr bwMode="auto">
          <a:xfrm>
            <a:off x="336696" y="2451910"/>
            <a:ext cx="3581400" cy="4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Projection of 6 ellipsoid in Si bulk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5" name="텍스트 개체 틀 5"/>
          <p:cNvSpPr>
            <a:spLocks/>
          </p:cNvSpPr>
          <p:nvPr/>
        </p:nvSpPr>
        <p:spPr bwMode="auto">
          <a:xfrm>
            <a:off x="4487160" y="2438400"/>
            <a:ext cx="4191000" cy="41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31788" indent="-331788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1-D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Bandstructure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and Density of state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6" name="텍스트 개체 틀 5"/>
          <p:cNvSpPr>
            <a:spLocks/>
          </p:cNvSpPr>
          <p:nvPr/>
        </p:nvSpPr>
        <p:spPr bwMode="auto">
          <a:xfrm>
            <a:off x="152400" y="1906587"/>
            <a:ext cx="7924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(2) Band-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anticrossing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: play an important role in gate-modulation (next slide)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724400" y="3657600"/>
            <a:ext cx="609600" cy="609600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8229600" y="3733800"/>
            <a:ext cx="399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804863" indent="-804863"/>
            <a:r>
              <a:rPr lang="en-US" altLang="ko-KR" sz="16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</a:t>
            </a:r>
            <a:r>
              <a:rPr lang="en-US" altLang="ko-KR" sz="1600" baseline="-25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</a:t>
            </a:r>
            <a:endParaRPr lang="en-US" altLang="ko-KR" sz="1600" baseline="-25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4"/>
          <p:cNvSpPr>
            <a:spLocks/>
          </p:cNvSpPr>
          <p:nvPr/>
        </p:nvSpPr>
        <p:spPr bwMode="auto">
          <a:xfrm>
            <a:off x="5334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ko-KR" sz="2400" dirty="0" smtClean="0">
                <a:solidFill>
                  <a:srgbClr val="DCDCDC"/>
                </a:solidFill>
                <a:effectLst/>
                <a:latin typeface="Trebuchet MS" charset="0"/>
                <a:ea typeface="굴림" charset="-127"/>
                <a:cs typeface="굴림" charset="-127"/>
              </a:rPr>
              <a:t>Gate dependence of channel conductance</a:t>
            </a:r>
            <a:endParaRPr lang="en-US" altLang="ko-KR" sz="2400" dirty="0">
              <a:solidFill>
                <a:srgbClr val="DCDCDC"/>
              </a:solidFill>
              <a:effectLst/>
              <a:latin typeface="Trebuchet MS" charset="0"/>
              <a:ea typeface="굴림" charset="-127"/>
              <a:cs typeface="굴림" charset="-127"/>
            </a:endParaRPr>
          </a:p>
        </p:txBody>
      </p:sp>
      <p:sp>
        <p:nvSpPr>
          <p:cNvPr id="52" name="텍스트 개체 틀 5"/>
          <p:cNvSpPr>
            <a:spLocks/>
          </p:cNvSpPr>
          <p:nvPr/>
        </p:nvSpPr>
        <p:spPr bwMode="auto">
          <a:xfrm>
            <a:off x="152400" y="1906587"/>
            <a:ext cx="8305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(2) Change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electron-filling in the super-cell and computes the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bandstructure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53" name="텍스트 개체 틀 5"/>
          <p:cNvSpPr>
            <a:spLocks/>
          </p:cNvSpPr>
          <p:nvPr/>
        </p:nvSpPr>
        <p:spPr bwMode="auto">
          <a:xfrm>
            <a:off x="0" y="1219200"/>
            <a:ext cx="8534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Understand the minimum in conductance shown with increasing Vg 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pic>
        <p:nvPicPr>
          <p:cNvPr id="60" name="Picture 59" descr="ChargingDisper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2373193"/>
          </a:xfrm>
          <a:prstGeom prst="rect">
            <a:avLst/>
          </a:prstGeom>
        </p:spPr>
      </p:pic>
      <p:sp>
        <p:nvSpPr>
          <p:cNvPr id="62" name="텍스트 개체 틀 5"/>
          <p:cNvSpPr>
            <a:spLocks/>
          </p:cNvSpPr>
          <p:nvPr/>
        </p:nvSpPr>
        <p:spPr bwMode="auto">
          <a:xfrm>
            <a:off x="0" y="5030788"/>
            <a:ext cx="9144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>
              <a:buFont typeface="Arial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# of modes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crossed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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Local minimum due to band-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anticrossing</a:t>
            </a:r>
            <a:r>
              <a:rPr lang="en-US" altLang="ko-KR" sz="200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  <a:sym typeface="Wingdings"/>
              </a:rPr>
              <a:t> </a:t>
            </a:r>
            <a:endParaRPr lang="en-US" altLang="ko-KR" sz="200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09600" y="5562600"/>
          <a:ext cx="78486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(Neutral)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G(Ballistic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(2e</a:t>
                      </a:r>
                      <a:r>
                        <a:rPr lang="en-US" altLang="ko-KR" sz="1800" baseline="300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/h)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(2e</a:t>
                      </a:r>
                      <a:r>
                        <a:rPr lang="en-US" altLang="ko-KR" sz="1800" baseline="30000" dirty="0" smtClean="0">
                          <a:solidFill>
                            <a:srgbClr val="FF0000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/h)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(2e</a:t>
                      </a:r>
                      <a:r>
                        <a:rPr lang="en-US" altLang="ko-KR" sz="1800" baseline="300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/h)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~10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(2e</a:t>
                      </a:r>
                      <a:r>
                        <a:rPr lang="en-US" altLang="ko-KR" sz="1800" baseline="300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2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굴림" charset="-127"/>
                          <a:cs typeface="굴림" charset="-127"/>
                        </a:rPr>
                        <a:t>/h)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텍스트 개체 틀 5"/>
          <p:cNvSpPr>
            <a:spLocks/>
          </p:cNvSpPr>
          <p:nvPr/>
        </p:nvSpPr>
        <p:spPr bwMode="auto">
          <a:xfrm>
            <a:off x="138888" y="1561257"/>
            <a:ext cx="8305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(1) Higher Vg will fill more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electrons in channel</a:t>
            </a:r>
            <a:endParaRPr lang="en-US" altLang="ko-KR" sz="18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  <p:sp>
        <p:nvSpPr>
          <p:cNvPr id="11" name="텍스트 개체 틀 5"/>
          <p:cNvSpPr>
            <a:spLocks/>
          </p:cNvSpPr>
          <p:nvPr/>
        </p:nvSpPr>
        <p:spPr bwMode="auto">
          <a:xfrm>
            <a:off x="152400" y="2247900"/>
            <a:ext cx="8458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69863" indent="-169863"/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(3) # of </a:t>
            </a:r>
            <a:r>
              <a:rPr lang="en-US" altLang="ko-KR" sz="1800" b="0" dirty="0" err="1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subbands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(or modes) crossed by E</a:t>
            </a:r>
            <a:r>
              <a:rPr lang="en-US" altLang="ko-KR" sz="14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F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 – </a:t>
            </a:r>
            <a:r>
              <a:rPr lang="en-US" altLang="ko-KR" sz="1800" b="0" dirty="0" smtClean="0">
                <a:solidFill>
                  <a:schemeClr val="tx1"/>
                </a:solidFill>
                <a:effectLst/>
                <a:ea typeface="굴림" charset="-127"/>
                <a:cs typeface="굴림" charset="-127"/>
              </a:rPr>
              <a:t>conductance in the ballistic regime</a:t>
            </a:r>
            <a:endParaRPr lang="en-US" altLang="ko-KR" sz="1400" b="0" dirty="0">
              <a:solidFill>
                <a:schemeClr val="tx1"/>
              </a:solidFill>
              <a:effectLst/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anoHUB-v2">
  <a:themeElements>
    <a:clrScheme name="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966</Words>
  <Application>Microsoft Office PowerPoint</Application>
  <PresentationFormat>On-screen Show (4:3)</PresentationFormat>
  <Paragraphs>129</Paragraphs>
  <Slides>12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nanoHUB-v2</vt:lpstr>
      <vt:lpstr>1_nanoHUB-v2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Hoon Ryu</cp:lastModifiedBy>
  <cp:revision>574</cp:revision>
  <cp:lastPrinted>2010-06-12T22:25:54Z</cp:lastPrinted>
  <dcterms:created xsi:type="dcterms:W3CDTF">2010-06-13T00:49:19Z</dcterms:created>
  <dcterms:modified xsi:type="dcterms:W3CDTF">2010-06-13T23:43:29Z</dcterms:modified>
</cp:coreProperties>
</file>