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87" r:id="rId2"/>
    <p:sldId id="500" r:id="rId3"/>
    <p:sldId id="465" r:id="rId4"/>
    <p:sldId id="466" r:id="rId5"/>
    <p:sldId id="467" r:id="rId6"/>
    <p:sldId id="468" r:id="rId7"/>
    <p:sldId id="469" r:id="rId8"/>
    <p:sldId id="524" r:id="rId9"/>
    <p:sldId id="526" r:id="rId10"/>
    <p:sldId id="525" r:id="rId11"/>
    <p:sldId id="527" r:id="rId12"/>
    <p:sldId id="528" r:id="rId13"/>
    <p:sldId id="529" r:id="rId14"/>
    <p:sldId id="530" r:id="rId15"/>
    <p:sldId id="499" r:id="rId16"/>
    <p:sldId id="470" r:id="rId17"/>
    <p:sldId id="495" r:id="rId18"/>
    <p:sldId id="498" r:id="rId19"/>
    <p:sldId id="552" r:id="rId20"/>
    <p:sldId id="553" r:id="rId21"/>
    <p:sldId id="554" r:id="rId22"/>
    <p:sldId id="555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38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CC33"/>
    <a:srgbClr val="008000"/>
    <a:srgbClr val="3399FF"/>
    <a:srgbClr val="FFCC00"/>
    <a:srgbClr val="D82626"/>
    <a:srgbClr val="DC0C42"/>
    <a:srgbClr val="D5D5D5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777" autoAdjust="0"/>
  </p:normalViewPr>
  <p:slideViewPr>
    <p:cSldViewPr snapToGrid="0">
      <p:cViewPr>
        <p:scale>
          <a:sx n="110" d="100"/>
          <a:sy n="110" d="100"/>
        </p:scale>
        <p:origin x="-1638" y="-378"/>
      </p:cViewPr>
      <p:guideLst>
        <p:guide orient="horz" pos="2212"/>
        <p:guide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4"/>
    </p:cViewPr>
  </p:sorterViewPr>
  <p:notesViewPr>
    <p:cSldViewPr snapToGrid="0">
      <p:cViewPr>
        <p:scale>
          <a:sx n="100" d="100"/>
          <a:sy n="100" d="100"/>
        </p:scale>
        <p:origin x="-3402" y="-78"/>
      </p:cViewPr>
      <p:guideLst>
        <p:guide orient="horz" pos="3024"/>
        <p:guide pos="2304"/>
      </p:guideLst>
    </p:cSldViewPr>
  </p:notesViewPr>
  <p:gridSpacing cx="46816963" cy="468169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95675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Module 6: Power Supply Design</a:t>
            </a:r>
          </a:p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Lecture Workbook - Page 6-</a:t>
            </a:r>
            <a:fld id="{BA238FB9-1584-4C91-B1A6-F9DCA2A40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Digital Systems Senior Design Project</a:t>
            </a:r>
          </a:p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©2008 by  D. G. Meyer</a:t>
            </a:r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72" tIns="48337" rIns="96672" bIns="48337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E9F6001-A3FD-42AB-9775-D1936943C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3213"/>
            <a:ext cx="1943100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3213"/>
            <a:ext cx="567690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3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linear-tech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68613" y="1447800"/>
            <a:ext cx="6275387" cy="1676400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3600" b="1" smtClean="0">
                <a:solidFill>
                  <a:srgbClr val="FFFF00"/>
                </a:solidFill>
              </a:rPr>
              <a:t>  </a:t>
            </a:r>
            <a:r>
              <a:rPr lang="en-US" sz="3600" b="1" smtClean="0">
                <a:solidFill>
                  <a:schemeClr val="bg2"/>
                </a:solidFill>
                <a:effectLst/>
              </a:rPr>
              <a:t>ECE 477  Digital Systems</a:t>
            </a:r>
            <a:br>
              <a:rPr lang="en-US" sz="3600" b="1" smtClean="0">
                <a:solidFill>
                  <a:schemeClr val="bg2"/>
                </a:solidFill>
                <a:effectLst/>
              </a:rPr>
            </a:br>
            <a:r>
              <a:rPr lang="en-US" sz="3600" b="1" smtClean="0">
                <a:solidFill>
                  <a:schemeClr val="bg2"/>
                </a:solidFill>
                <a:effectLst/>
              </a:rPr>
              <a:t>Senior Design Project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46588"/>
            <a:ext cx="9144000" cy="1471612"/>
          </a:xfrm>
          <a:solidFill>
            <a:srgbClr val="FFCC0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Module </a:t>
            </a:r>
            <a:r>
              <a:rPr lang="en-US" sz="3600" b="1" dirty="0" smtClean="0">
                <a:solidFill>
                  <a:schemeClr val="bg2"/>
                </a:solidFill>
              </a:rPr>
              <a:t>4</a:t>
            </a:r>
            <a:endParaRPr lang="en-US" sz="3600" b="1" dirty="0" smtClean="0">
              <a:solidFill>
                <a:schemeClr val="bg2"/>
              </a:solidFill>
            </a:endParaRPr>
          </a:p>
          <a:p>
            <a:r>
              <a:rPr lang="en-US" sz="3600" b="1" dirty="0" smtClean="0">
                <a:solidFill>
                  <a:schemeClr val="bg2"/>
                </a:solidFill>
              </a:rPr>
              <a:t>Power Supply Design </a:t>
            </a:r>
            <a:endParaRPr lang="en-US" sz="3600" dirty="0" smtClean="0">
              <a:solidFill>
                <a:schemeClr val="bg2"/>
              </a:solidFill>
            </a:endParaRPr>
          </a:p>
          <a:p>
            <a:endParaRPr lang="en-US" sz="3600" dirty="0" smtClean="0">
              <a:solidFill>
                <a:schemeClr val="bg2"/>
              </a:solidFill>
            </a:endParaRPr>
          </a:p>
        </p:txBody>
      </p:sp>
      <p:pic>
        <p:nvPicPr>
          <p:cNvPr id="230406" name="Picture 6" descr="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990600"/>
            <a:ext cx="2152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7035800" y="0"/>
            <a:ext cx="210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</a:t>
            </a:r>
            <a:r>
              <a:rPr lang="en-US" sz="1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 </a:t>
            </a: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D. G. Meyer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01613"/>
            <a:ext cx="828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Step-Down Switching Converter: LM 2675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452563"/>
            <a:ext cx="8244261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71450"/>
            <a:ext cx="8280400" cy="7239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PCB Tutorial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218" t="7463" b="26866"/>
          <a:stretch>
            <a:fillRect/>
          </a:stretch>
        </p:blipFill>
        <p:spPr bwMode="auto">
          <a:xfrm>
            <a:off x="600075" y="2029230"/>
            <a:ext cx="3600449" cy="23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56" t="73134" r="44890"/>
          <a:stretch>
            <a:fillRect/>
          </a:stretch>
        </p:blipFill>
        <p:spPr bwMode="auto">
          <a:xfrm>
            <a:off x="419100" y="5133975"/>
            <a:ext cx="3895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9167" r="69389" b="7780"/>
          <a:stretch>
            <a:fillRect/>
          </a:stretch>
        </p:blipFill>
        <p:spPr bwMode="auto">
          <a:xfrm>
            <a:off x="4819651" y="138023"/>
            <a:ext cx="4040059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3234906" y="1704975"/>
            <a:ext cx="1765720" cy="650036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29537" r="69021" b="11646"/>
          <a:stretch>
            <a:fillRect/>
          </a:stretch>
        </p:blipFill>
        <p:spPr bwMode="auto">
          <a:xfrm>
            <a:off x="4847145" y="3571335"/>
            <a:ext cx="3977678" cy="286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3209926" y="4191000"/>
            <a:ext cx="1827900" cy="682925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71450"/>
            <a:ext cx="8280400" cy="7239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PCB Tutorial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218" t="7463" b="26866"/>
          <a:stretch>
            <a:fillRect/>
          </a:stretch>
        </p:blipFill>
        <p:spPr bwMode="auto">
          <a:xfrm>
            <a:off x="600075" y="2029230"/>
            <a:ext cx="3600449" cy="23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56" t="73134" r="44890"/>
          <a:stretch>
            <a:fillRect/>
          </a:stretch>
        </p:blipFill>
        <p:spPr bwMode="auto">
          <a:xfrm>
            <a:off x="419100" y="5133975"/>
            <a:ext cx="3895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29822" r="68732"/>
          <a:stretch>
            <a:fillRect/>
          </a:stretch>
        </p:blipFill>
        <p:spPr bwMode="auto">
          <a:xfrm>
            <a:off x="4754252" y="1940943"/>
            <a:ext cx="4389748" cy="374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2216992" y="2794960"/>
            <a:ext cx="2648306" cy="612474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71450"/>
            <a:ext cx="8280400" cy="7239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PCB Tutorial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218" t="7463" b="26866"/>
          <a:stretch>
            <a:fillRect/>
          </a:stretch>
        </p:blipFill>
        <p:spPr bwMode="auto">
          <a:xfrm>
            <a:off x="600075" y="2029230"/>
            <a:ext cx="3600449" cy="23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56" t="73134" r="44890"/>
          <a:stretch>
            <a:fillRect/>
          </a:stretch>
        </p:blipFill>
        <p:spPr bwMode="auto">
          <a:xfrm>
            <a:off x="419100" y="5133975"/>
            <a:ext cx="3895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431985" y="1475117"/>
            <a:ext cx="3312543" cy="1259457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30503" r="77774"/>
          <a:stretch>
            <a:fillRect/>
          </a:stretch>
        </p:blipFill>
        <p:spPr bwMode="auto">
          <a:xfrm>
            <a:off x="4753155" y="802255"/>
            <a:ext cx="3795622" cy="450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71450"/>
            <a:ext cx="8280400" cy="7239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PCB Tutorial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218" t="7463" b="26866"/>
          <a:stretch>
            <a:fillRect/>
          </a:stretch>
        </p:blipFill>
        <p:spPr bwMode="auto">
          <a:xfrm>
            <a:off x="600075" y="2029230"/>
            <a:ext cx="3600449" cy="234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56" t="73134" r="44890"/>
          <a:stretch>
            <a:fillRect/>
          </a:stretch>
        </p:blipFill>
        <p:spPr bwMode="auto">
          <a:xfrm>
            <a:off x="419100" y="5133975"/>
            <a:ext cx="3895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733912" y="1871932"/>
            <a:ext cx="2984737" cy="1268084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779033" y="1380227"/>
            <a:ext cx="3131389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 1206 type surface mount ceramic capacitor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 l="38567" t="14153" r="27750" b="6929"/>
          <a:stretch>
            <a:fillRect/>
          </a:stretch>
        </p:blipFill>
        <p:spPr bwMode="auto">
          <a:xfrm>
            <a:off x="0" y="219075"/>
            <a:ext cx="4533900" cy="66389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 l="38647" t="16844" r="27000" b="9908"/>
          <a:stretch>
            <a:fillRect/>
          </a:stretch>
        </p:blipFill>
        <p:spPr bwMode="auto">
          <a:xfrm>
            <a:off x="4713288" y="619125"/>
            <a:ext cx="4430712" cy="5905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1613"/>
            <a:ext cx="9144000" cy="1143000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Switched Capacitor Charge Pump Step-Up Converter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57200" y="4775200"/>
            <a:ext cx="8356600" cy="1390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Based on LTC1263  </a:t>
            </a:r>
            <a:r>
              <a:rPr lang="en-US" u="sng">
                <a:solidFill>
                  <a:schemeClr val="bg1"/>
                </a:solidFill>
                <a:latin typeface="Courier New" pitchFamily="49" charset="0"/>
                <a:hlinkClick r:id="rId2"/>
              </a:rPr>
              <a:t>www.linear-tech.com</a:t>
            </a:r>
            <a:endParaRPr lang="en-US" u="sng">
              <a:solidFill>
                <a:schemeClr val="bg1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>
                <a:solidFill>
                  <a:schemeClr val="bg1"/>
                </a:solidFill>
              </a:rPr>
              <a:t>Produces 12 VDC @ 60 mA from V</a:t>
            </a:r>
            <a:r>
              <a:rPr lang="en-US" baseline="-25000">
                <a:solidFill>
                  <a:schemeClr val="bg1"/>
                </a:solidFill>
              </a:rPr>
              <a:t>CC</a:t>
            </a:r>
            <a:r>
              <a:rPr lang="en-US">
                <a:solidFill>
                  <a:schemeClr val="bg1"/>
                </a:solidFill>
              </a:rPr>
              <a:t> as low as 4.75 V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Four external components</a:t>
            </a:r>
            <a:endParaRPr lang="en-US">
              <a:sym typeface="Symbol" pitchFamily="18" charset="2"/>
            </a:endParaRP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/>
          <a:srcRect l="12761" t="33681" r="13152" b="27257"/>
          <a:stretch>
            <a:fillRect/>
          </a:stretch>
        </p:blipFill>
        <p:spPr bwMode="auto">
          <a:xfrm>
            <a:off x="831850" y="1371600"/>
            <a:ext cx="7740650" cy="3060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l="22652" t="18555" r="43871" b="7986"/>
          <a:stretch>
            <a:fillRect/>
          </a:stretch>
        </p:blipFill>
        <p:spPr bwMode="auto">
          <a:xfrm>
            <a:off x="-266700" y="0"/>
            <a:ext cx="5000625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 l="33461" t="17805" r="32549" b="8794"/>
          <a:stretch>
            <a:fillRect/>
          </a:stretch>
        </p:blipFill>
        <p:spPr bwMode="auto">
          <a:xfrm>
            <a:off x="4867275" y="819150"/>
            <a:ext cx="4276725" cy="5772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32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effectLst/>
              </a:rPr>
              <a:t>Important Notes About DC-DC Converters</a:t>
            </a:r>
            <a:endParaRPr lang="en-US" sz="3600" dirty="0"/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666750" y="1249363"/>
            <a:ext cx="8229600" cy="4114800"/>
          </a:xfrm>
        </p:spPr>
        <p:txBody>
          <a:bodyPr/>
          <a:lstStyle/>
          <a:p>
            <a:r>
              <a:rPr lang="en-US" sz="2400" smtClean="0">
                <a:solidFill>
                  <a:schemeClr val="bg2"/>
                </a:solidFill>
                <a:sym typeface="Symbol" pitchFamily="18" charset="2"/>
              </a:rPr>
              <a:t>While chip size and heat dissipation are reduced, component properties and physical layout become more critical…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>
                <a:solidFill>
                  <a:schemeClr val="bg2"/>
                </a:solidFill>
                <a:sym typeface="Symbol" pitchFamily="18" charset="2"/>
              </a:rPr>
              <a:t>Inductors and output capacitors typically need to be </a:t>
            </a:r>
            <a:r>
              <a:rPr lang="en-US" sz="2200" smtClean="0">
                <a:solidFill>
                  <a:srgbClr val="FF0000"/>
                </a:solidFill>
                <a:sym typeface="Symbol" pitchFamily="18" charset="2"/>
              </a:rPr>
              <a:t>“low ESR” </a:t>
            </a:r>
            <a:r>
              <a:rPr lang="en-US" sz="2200" smtClean="0">
                <a:solidFill>
                  <a:schemeClr val="bg2"/>
                </a:solidFill>
                <a:sym typeface="Symbol" pitchFamily="18" charset="2"/>
              </a:rPr>
              <a:t>type – pay close attention to component data sheets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>
                <a:solidFill>
                  <a:schemeClr val="bg2"/>
                </a:solidFill>
                <a:sym typeface="Symbol" pitchFamily="18" charset="2"/>
              </a:rPr>
              <a:t>“Analog” ground for DC-DC must be </a:t>
            </a:r>
            <a:r>
              <a:rPr lang="en-US" sz="2200" smtClean="0">
                <a:solidFill>
                  <a:srgbClr val="FF0000"/>
                </a:solidFill>
                <a:sym typeface="Symbol" pitchFamily="18" charset="2"/>
              </a:rPr>
              <a:t>separate</a:t>
            </a:r>
            <a:r>
              <a:rPr lang="en-US" sz="2200" smtClean="0">
                <a:solidFill>
                  <a:schemeClr val="bg2"/>
                </a:solidFill>
                <a:sym typeface="Symbol" pitchFamily="18" charset="2"/>
              </a:rPr>
              <a:t> from all other grounds on PCB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>
                <a:solidFill>
                  <a:schemeClr val="bg2"/>
                </a:solidFill>
                <a:sym typeface="Symbol" pitchFamily="18" charset="2"/>
              </a:rPr>
              <a:t>Certain nodes in layout are critical to keep traces short and wide to reduce parasitic inductance and capacitance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>
                <a:solidFill>
                  <a:schemeClr val="bg2"/>
                </a:solidFill>
                <a:sym typeface="Symbol" pitchFamily="18" charset="2"/>
              </a:rPr>
              <a:t>Failure to follow manufacturer’s recommended layout and component selection criteria will (most likely) result in non-operation of the circuit and many hours spent in debugging and fly-wiring</a:t>
            </a:r>
          </a:p>
          <a:p>
            <a:pPr lvl="1"/>
            <a:endParaRPr lang="en-US" sz="2000" smtClean="0">
              <a:solidFill>
                <a:schemeClr val="bg2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 l="45209" t="15163" r="21890" b="6366"/>
          <a:stretch>
            <a:fillRect/>
          </a:stretch>
        </p:blipFill>
        <p:spPr bwMode="auto">
          <a:xfrm>
            <a:off x="0" y="0"/>
            <a:ext cx="4600575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 cstate="print"/>
          <a:srcRect l="45946" t="12596" r="22455" b="6145"/>
          <a:stretch>
            <a:fillRect/>
          </a:stretch>
        </p:blipFill>
        <p:spPr bwMode="auto">
          <a:xfrm>
            <a:off x="4743450" y="0"/>
            <a:ext cx="4267200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Outline</a:t>
            </a: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1352550"/>
            <a:ext cx="8093075" cy="456247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Switch mode power </a:t>
            </a:r>
            <a:r>
              <a:rPr lang="en-US" sz="2800" dirty="0" smtClean="0">
                <a:solidFill>
                  <a:schemeClr val="bg2"/>
                </a:solidFill>
              </a:rPr>
              <a:t>supply theory</a:t>
            </a:r>
            <a:endParaRPr lang="en-US" sz="2800" dirty="0" smtClean="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</a:rPr>
              <a:t>forward converter</a:t>
            </a:r>
          </a:p>
          <a:p>
            <a:pPr lvl="1">
              <a:defRPr/>
            </a:pPr>
            <a:r>
              <a:rPr lang="en-US" dirty="0" err="1" smtClean="0">
                <a:solidFill>
                  <a:schemeClr val="bg2"/>
                </a:solidFill>
              </a:rPr>
              <a:t>flyback</a:t>
            </a:r>
            <a:r>
              <a:rPr lang="en-US" dirty="0" smtClean="0">
                <a:solidFill>
                  <a:schemeClr val="bg2"/>
                </a:solidFill>
              </a:rPr>
              <a:t> converter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Switching regulators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</a:rPr>
              <a:t>step-down switching converter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</a:rPr>
              <a:t>step-up switching capacitor charge pump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DC-DC </a:t>
            </a:r>
            <a:r>
              <a:rPr lang="en-US" sz="2800" dirty="0" smtClean="0">
                <a:solidFill>
                  <a:schemeClr val="bg2"/>
                </a:solidFill>
              </a:rPr>
              <a:t>converters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Battery management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Taking the heat</a:t>
            </a:r>
            <a:endParaRPr lang="en-US" sz="28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en-US" sz="28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0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0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0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build="p" bldLvl="4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2" cstate="print"/>
          <a:srcRect l="33182" t="7953" r="23555" b="12970"/>
          <a:stretch>
            <a:fillRect/>
          </a:stretch>
        </p:blipFill>
        <p:spPr bwMode="auto">
          <a:xfrm>
            <a:off x="1714500" y="0"/>
            <a:ext cx="5886450" cy="6724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2" cstate="print"/>
          <a:srcRect b="42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 l="29674" t="9320" r="20984" b="4935"/>
          <a:stretch>
            <a:fillRect/>
          </a:stretch>
        </p:blipFill>
        <p:spPr bwMode="auto">
          <a:xfrm>
            <a:off x="1428750" y="0"/>
            <a:ext cx="6276975" cy="68167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88913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Taking the Heat</a:t>
            </a: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82600" y="1206500"/>
            <a:ext cx="8305800" cy="28178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Sometimes a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properly sized </a:t>
            </a:r>
            <a:r>
              <a:rPr lang="en-US" dirty="0">
                <a:sym typeface="Symbol" pitchFamily="18" charset="2"/>
              </a:rPr>
              <a:t>HEAT SINK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is required to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help 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a discrete device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dissipate heat</a:t>
            </a:r>
          </a:p>
          <a:p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Idea of THERMAL RESISTANCE  measured in </a:t>
            </a:r>
            <a:r>
              <a:rPr lang="en-US" dirty="0">
                <a:cs typeface="Arial" charset="0"/>
                <a:sym typeface="Symbol" pitchFamily="18" charset="2"/>
              </a:rPr>
              <a:t>º</a:t>
            </a:r>
            <a:r>
              <a:rPr lang="en-US" dirty="0">
                <a:sym typeface="Symbol" pitchFamily="18" charset="2"/>
              </a:rPr>
              <a:t>C/W 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(temperature rise per watt dissipated)  </a:t>
            </a:r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“lower thermal resistance is better”</a:t>
            </a:r>
          </a:p>
          <a:p>
            <a:endParaRPr lang="en-US" dirty="0">
              <a:solidFill>
                <a:srgbClr val="33CC33"/>
              </a:solidFill>
              <a:sym typeface="Symbol" pitchFamily="18" charset="2"/>
            </a:endParaRPr>
          </a:p>
          <a:p>
            <a:r>
              <a:rPr lang="en-US" dirty="0">
                <a:solidFill>
                  <a:srgbClr val="33CC33"/>
                </a:solidFill>
                <a:sym typeface="Symbol" pitchFamily="18" charset="2"/>
              </a:rPr>
              <a:t>Thermal resistance is ~ inversely proportional to price.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12775"/>
            <a:ext cx="8337550" cy="5067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1443" name="Text Box 9"/>
          <p:cNvSpPr txBox="1">
            <a:spLocks noChangeArrowheads="1"/>
          </p:cNvSpPr>
          <p:nvPr/>
        </p:nvSpPr>
        <p:spPr bwMode="auto">
          <a:xfrm>
            <a:off x="1397000" y="6007100"/>
            <a:ext cx="6146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Source: http://www.mouser.com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889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More Thought Question Analysis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82600" y="1206500"/>
            <a:ext cx="8305800" cy="42449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tx2"/>
                </a:solidFill>
                <a:sym typeface="Symbol" pitchFamily="18" charset="2"/>
              </a:rPr>
              <a:t>Need to pick properly sized HEAT SINK to help device dissipate heat</a:t>
            </a:r>
          </a:p>
          <a:p>
            <a:r>
              <a:rPr lang="en-US">
                <a:solidFill>
                  <a:schemeClr val="tx2"/>
                </a:solidFill>
                <a:sym typeface="Symbol" pitchFamily="18" charset="2"/>
              </a:rPr>
              <a:t>Idea of THERMAL RESISTANCE  measured in </a:t>
            </a:r>
            <a:r>
              <a:rPr lang="en-US">
                <a:solidFill>
                  <a:schemeClr val="tx2"/>
                </a:solidFill>
                <a:cs typeface="Arial" charset="0"/>
                <a:sym typeface="Symbol" pitchFamily="18" charset="2"/>
              </a:rPr>
              <a:t>º</a:t>
            </a:r>
            <a:r>
              <a:rPr lang="en-US">
                <a:solidFill>
                  <a:schemeClr val="tx2"/>
                </a:solidFill>
                <a:sym typeface="Symbol" pitchFamily="18" charset="2"/>
              </a:rPr>
              <a:t>C/W (temperature rise per watt dissipated)  “lower thermal resistance is better”</a:t>
            </a:r>
          </a:p>
          <a:p>
            <a:r>
              <a:rPr lang="en-US">
                <a:sym typeface="Symbol" pitchFamily="18" charset="2"/>
              </a:rPr>
              <a:t>Example: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For first case analyzed (6 VAC secondary), let’s say we don’t want heat sink/junction temperature to rise more than 10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º C above ambient temperature  need a thermal resistance of approx 10º C/ 3.5 W  </a:t>
            </a:r>
            <a:r>
              <a:rPr lang="en-US">
                <a:cs typeface="Arial" charset="0"/>
                <a:sym typeface="Symbol" pitchFamily="18" charset="2"/>
              </a:rPr>
              <a:t>3</a:t>
            </a:r>
          </a:p>
          <a:p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Thermalloy choice “</a:t>
            </a:r>
            <a:r>
              <a:rPr lang="en-US">
                <a:cs typeface="Arial" charset="0"/>
                <a:sym typeface="Symbol" pitchFamily="18" charset="2"/>
              </a:rPr>
              <a:t>B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” comes close (</a:t>
            </a:r>
            <a:r>
              <a:rPr lang="en-US">
                <a:cs typeface="Arial" charset="0"/>
                <a:sym typeface="Symbol" pitchFamily="18" charset="2"/>
              </a:rPr>
              <a:t>3.4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) – see chart</a:t>
            </a:r>
          </a:p>
          <a:p>
            <a:endParaRPr lang="en-US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593725"/>
            <a:ext cx="8934450" cy="5645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3491" name="AutoShape 4"/>
          <p:cNvSpPr>
            <a:spLocks noChangeArrowheads="1"/>
          </p:cNvSpPr>
          <p:nvPr/>
        </p:nvSpPr>
        <p:spPr bwMode="auto">
          <a:xfrm>
            <a:off x="1892300" y="1803400"/>
            <a:ext cx="7251700" cy="279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12775"/>
            <a:ext cx="8337550" cy="5067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25347" name="AutoShape 3"/>
          <p:cNvSpPr>
            <a:spLocks noChangeArrowheads="1"/>
          </p:cNvSpPr>
          <p:nvPr/>
        </p:nvSpPr>
        <p:spPr bwMode="auto">
          <a:xfrm>
            <a:off x="2133600" y="673100"/>
            <a:ext cx="406400" cy="431800"/>
          </a:xfrm>
          <a:prstGeom prst="star5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2832100" y="1409700"/>
            <a:ext cx="774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3.4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88913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More Thought Question Analysis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82600" y="1206500"/>
            <a:ext cx="8305800" cy="56721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tx2"/>
                </a:solidFill>
                <a:sym typeface="Symbol" pitchFamily="18" charset="2"/>
              </a:rPr>
              <a:t>Need to pick properly sized HEAT SINK to help device dissipate heat</a:t>
            </a:r>
          </a:p>
          <a:p>
            <a:r>
              <a:rPr lang="en-US">
                <a:solidFill>
                  <a:schemeClr val="tx2"/>
                </a:solidFill>
                <a:sym typeface="Symbol" pitchFamily="18" charset="2"/>
              </a:rPr>
              <a:t>Idea of THERMAL RESISTANCE  measured in </a:t>
            </a:r>
            <a:r>
              <a:rPr lang="en-US">
                <a:solidFill>
                  <a:schemeClr val="tx2"/>
                </a:solidFill>
                <a:cs typeface="Arial" charset="0"/>
                <a:sym typeface="Symbol" pitchFamily="18" charset="2"/>
              </a:rPr>
              <a:t>º</a:t>
            </a:r>
            <a:r>
              <a:rPr lang="en-US">
                <a:solidFill>
                  <a:schemeClr val="tx2"/>
                </a:solidFill>
                <a:sym typeface="Symbol" pitchFamily="18" charset="2"/>
              </a:rPr>
              <a:t>C/W (temperature rise per watt dissipated)  “lower thermal resistance is better”</a:t>
            </a:r>
          </a:p>
          <a:p>
            <a:r>
              <a:rPr lang="en-US">
                <a:solidFill>
                  <a:schemeClr val="tx2"/>
                </a:solidFill>
                <a:sym typeface="Symbol" pitchFamily="18" charset="2"/>
              </a:rPr>
              <a:t>Example: For first case analyzed (6 VAC secondary), let’s say we don’t want heat sink/junction temperature to rise more than 10</a:t>
            </a:r>
            <a:r>
              <a:rPr lang="en-US">
                <a:solidFill>
                  <a:schemeClr val="tx2"/>
                </a:solidFill>
                <a:cs typeface="Arial" charset="0"/>
                <a:sym typeface="Symbol" pitchFamily="18" charset="2"/>
              </a:rPr>
              <a:t>º C above ambient temperature  need a thermal resistance of approx 10º C/ 3.5 W  3</a:t>
            </a:r>
          </a:p>
          <a:p>
            <a:r>
              <a:rPr lang="en-US">
                <a:solidFill>
                  <a:schemeClr val="tx2"/>
                </a:solidFill>
                <a:cs typeface="Arial" charset="0"/>
                <a:sym typeface="Symbol" pitchFamily="18" charset="2"/>
              </a:rPr>
              <a:t>Thermalloy choice “B” comes close (3.4) – see chart</a:t>
            </a:r>
          </a:p>
          <a:p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What if we’re “cheap” (only want to spend </a:t>
            </a:r>
            <a:r>
              <a:rPr lang="en-US">
                <a:solidFill>
                  <a:srgbClr val="33CC33"/>
                </a:solidFill>
                <a:cs typeface="Arial" charset="0"/>
                <a:sym typeface="Symbol" pitchFamily="18" charset="2"/>
              </a:rPr>
              <a:t>$0.43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 for the heat sink instead of </a:t>
            </a:r>
            <a:r>
              <a:rPr lang="en-US">
                <a:solidFill>
                  <a:srgbClr val="33CC33"/>
                </a:solidFill>
                <a:cs typeface="Arial" charset="0"/>
                <a:sym typeface="Symbol" pitchFamily="18" charset="2"/>
              </a:rPr>
              <a:t>$1.66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)? – choice “</a:t>
            </a:r>
            <a:r>
              <a:rPr lang="en-US">
                <a:cs typeface="Arial" charset="0"/>
                <a:sym typeface="Symbol" pitchFamily="18" charset="2"/>
              </a:rPr>
              <a:t>R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” has a thermal resistance of </a:t>
            </a:r>
            <a:r>
              <a:rPr lang="en-US">
                <a:cs typeface="Arial" charset="0"/>
                <a:sym typeface="Symbol" pitchFamily="18" charset="2"/>
              </a:rPr>
              <a:t>24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  will experience 24 x 3.5 = </a:t>
            </a:r>
            <a:r>
              <a:rPr lang="en-US">
                <a:cs typeface="Arial" charset="0"/>
                <a:sym typeface="Symbol" pitchFamily="18" charset="2"/>
              </a:rPr>
              <a:t>84º C</a:t>
            </a:r>
            <a:r>
              <a:rPr lang="en-US">
                <a:solidFill>
                  <a:schemeClr val="bg1"/>
                </a:solidFill>
                <a:cs typeface="Arial" charset="0"/>
                <a:sym typeface="Symbol" pitchFamily="18" charset="2"/>
              </a:rPr>
              <a:t> temperature rise – </a:t>
            </a:r>
            <a:r>
              <a:rPr lang="en-US">
                <a:cs typeface="Arial" charset="0"/>
                <a:sym typeface="Symbol" pitchFamily="18" charset="2"/>
              </a:rPr>
              <a:t>ouch!!</a:t>
            </a:r>
          </a:p>
          <a:p>
            <a:r>
              <a:rPr lang="en-US">
                <a:cs typeface="Arial" charset="0"/>
                <a:sym typeface="Symbol" pitchFamily="18" charset="2"/>
              </a:rPr>
              <a:t>P.S.  Don’t forget to use HEAT SINK COMPOUND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593725"/>
            <a:ext cx="8934450" cy="56451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1892300" y="5588000"/>
            <a:ext cx="7251700" cy="279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2"/>
          <p:cNvSpPr>
            <a:spLocks noChangeShapeType="1"/>
          </p:cNvSpPr>
          <p:nvPr/>
        </p:nvSpPr>
        <p:spPr bwMode="auto">
          <a:xfrm>
            <a:off x="4673600" y="1193800"/>
            <a:ext cx="0" cy="1866900"/>
          </a:xfrm>
          <a:prstGeom prst="line">
            <a:avLst/>
          </a:prstGeom>
          <a:noFill/>
          <a:ln w="38100" cap="rnd">
            <a:solidFill>
              <a:srgbClr val="FFCC00"/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>
          <a:xfrm>
            <a:off x="546100" y="1889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Switch Mode Power Supply (SMPS)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44500" y="3238500"/>
            <a:ext cx="8001000" cy="31289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Switching approach based on high-frequency voltage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 A.C. input (line voltage) immediately rectified to produce high-voltage D.C.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sym typeface="Symbol" pitchFamily="18" charset="2"/>
              </a:rPr>
              <a:t>  Chopper FET creates a high-frequency signal fed to transformer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sym typeface="Symbol" pitchFamily="18" charset="2"/>
              </a:rPr>
              <a:t>  High frequency  </a:t>
            </a:r>
            <a:r>
              <a:rPr lang="en-US">
                <a:solidFill>
                  <a:srgbClr val="33CC33"/>
                </a:solidFill>
                <a:sym typeface="Symbol" pitchFamily="18" charset="2"/>
              </a:rPr>
              <a:t>smaller transformer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 (less metal, less weight, lower cost)…but, </a:t>
            </a:r>
            <a:r>
              <a:rPr lang="en-US">
                <a:sym typeface="Symbol" pitchFamily="18" charset="2"/>
              </a:rPr>
              <a:t>more components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  <a:sym typeface="Symbol" pitchFamily="18" charset="2"/>
              </a:rPr>
              <a:t>  Adjusting chopper’s duty cycle provides regulation</a:t>
            </a:r>
            <a:endParaRPr lang="en-US">
              <a:sym typeface="Symbol" pitchFamily="18" charset="2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42900" y="1397000"/>
            <a:ext cx="1397000" cy="714375"/>
          </a:xfrm>
          <a:prstGeom prst="rect">
            <a:avLst/>
          </a:prstGeom>
          <a:solidFill>
            <a:schemeClr val="hlink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input rectifier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2176463" y="1503363"/>
            <a:ext cx="1397000" cy="403225"/>
          </a:xfrm>
          <a:prstGeom prst="rect">
            <a:avLst/>
          </a:prstGeom>
          <a:solidFill>
            <a:schemeClr val="hlink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chopper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3908425" y="1508125"/>
            <a:ext cx="1625600" cy="40322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isolation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834063" y="1401763"/>
            <a:ext cx="1397000" cy="71437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output rectifier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7493000" y="1393825"/>
            <a:ext cx="1397000" cy="71437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output filter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3887788" y="2338388"/>
            <a:ext cx="1625600" cy="403225"/>
          </a:xfrm>
          <a:prstGeom prst="rect">
            <a:avLst/>
          </a:prstGeom>
          <a:solidFill>
            <a:srgbClr val="D9DE1E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isolation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2193925" y="2295525"/>
            <a:ext cx="1397000" cy="403225"/>
          </a:xfrm>
          <a:prstGeom prst="rect">
            <a:avLst/>
          </a:prstGeom>
          <a:solidFill>
            <a:schemeClr val="hlink"/>
          </a:solidFill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1714500" y="1727200"/>
            <a:ext cx="457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 flipV="1">
            <a:off x="3598863" y="1719263"/>
            <a:ext cx="2921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V="1">
            <a:off x="5534025" y="1749425"/>
            <a:ext cx="2921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V="1">
            <a:off x="7202488" y="1741488"/>
            <a:ext cx="2921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>
            <a:off x="8039100" y="2133600"/>
            <a:ext cx="0" cy="3810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H="1">
            <a:off x="5524500" y="2514600"/>
            <a:ext cx="25146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 flipH="1">
            <a:off x="3594100" y="2527300"/>
            <a:ext cx="2921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 flipV="1">
            <a:off x="2921000" y="1905000"/>
            <a:ext cx="0" cy="3683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12775"/>
            <a:ext cx="8337550" cy="5067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28419" name="AutoShape 3"/>
          <p:cNvSpPr>
            <a:spLocks noChangeArrowheads="1"/>
          </p:cNvSpPr>
          <p:nvPr/>
        </p:nvSpPr>
        <p:spPr bwMode="auto">
          <a:xfrm>
            <a:off x="3695700" y="4419600"/>
            <a:ext cx="406400" cy="431800"/>
          </a:xfrm>
          <a:prstGeom prst="star5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610100" y="5245100"/>
            <a:ext cx="774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889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Basic </a:t>
            </a:r>
            <a:r>
              <a:rPr lang="en-US" sz="4000" smtClean="0">
                <a:solidFill>
                  <a:srgbClr val="33CC33"/>
                </a:solidFill>
                <a:effectLst/>
              </a:rPr>
              <a:t>Forward (Buck)</a:t>
            </a:r>
            <a:r>
              <a:rPr lang="en-US" sz="4000" smtClean="0">
                <a:solidFill>
                  <a:schemeClr val="bg1"/>
                </a:solidFill>
                <a:effectLst/>
              </a:rPr>
              <a:t> Converter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685800" y="3708400"/>
            <a:ext cx="7861300" cy="2635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Forward (“buck”) converter transfers energy while the chopper is conducting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Transformer provides secondary charging circuit during conduction phase (chopper on) 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When chopper turns off, choke releases its magnetic energy and current continues to flow into output capacitor</a:t>
            </a:r>
            <a:endParaRPr lang="en-US">
              <a:sym typeface="Symbol" pitchFamily="18" charset="2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1331913"/>
            <a:ext cx="7018337" cy="2032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850063" y="14652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016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Basic </a:t>
            </a:r>
            <a:r>
              <a:rPr lang="en-US" sz="4000" smtClean="0">
                <a:solidFill>
                  <a:schemeClr val="hlink"/>
                </a:solidFill>
                <a:effectLst/>
              </a:rPr>
              <a:t>Flyback</a:t>
            </a:r>
            <a:r>
              <a:rPr lang="en-US" sz="4000" smtClean="0">
                <a:solidFill>
                  <a:schemeClr val="bg1"/>
                </a:solidFill>
                <a:effectLst/>
              </a:rPr>
              <a:t> Converter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673100" y="3708400"/>
            <a:ext cx="7861300" cy="26352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Note phase of isolation transformer – while the chopper is conducting current in the primary, current is not allowed to flow in the secondary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Primary becomes storage device opposing current flow by creating a magnetic field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When chopper turns off, stored magnetic field collapses and energy is transferred to the secondary</a:t>
            </a:r>
            <a:endParaRPr lang="en-US">
              <a:sym typeface="Symbol" pitchFamily="18" charset="2"/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25" y="1306513"/>
            <a:ext cx="6988175" cy="2022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6951663" y="14398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201613"/>
            <a:ext cx="8280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  <a:effectLst/>
              </a:rPr>
              <a:t>Switching Regulator – Basic Idea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673100" y="3708400"/>
            <a:ext cx="7861300" cy="28178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Regulation achieved by changing pulse width and/or pulse frequency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Done “automatically” by switching regulator IC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Typically over </a:t>
            </a:r>
            <a:r>
              <a:rPr lang="en-US">
                <a:solidFill>
                  <a:srgbClr val="33CC33"/>
                </a:solidFill>
              </a:rPr>
              <a:t>90% efficient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  TRADEOFF: lower current output than typical linear regulator circuit, and more external components; also, </a:t>
            </a:r>
            <a:r>
              <a:rPr lang="en-US"/>
              <a:t>higher noise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ym typeface="Symbol" pitchFamily="18" charset="2"/>
            </a:endParaRP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408113"/>
            <a:ext cx="5580063" cy="2057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2921000" y="1968500"/>
            <a:ext cx="3683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>
            <a:off x="2921000" y="1485900"/>
            <a:ext cx="330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6527800" y="2260600"/>
            <a:ext cx="10033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Vout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1270000" y="1231900"/>
            <a:ext cx="16764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feedback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668963" y="2100263"/>
            <a:ext cx="393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01613"/>
            <a:ext cx="828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Step-Down Switching Converter: LM 2675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61925" y="4489450"/>
            <a:ext cx="8982075" cy="190270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(fixed) 3.3, 5, 12 VDC and (adjustable) 1.21 – 37 V versions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 Up to 1 amp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 Up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96% </a:t>
            </a:r>
            <a:r>
              <a:rPr lang="en-US" dirty="0">
                <a:solidFill>
                  <a:schemeClr val="bg1"/>
                </a:solidFill>
              </a:rPr>
              <a:t>efficient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Five </a:t>
            </a:r>
            <a:r>
              <a:rPr lang="en-US" dirty="0">
                <a:solidFill>
                  <a:schemeClr val="bg1"/>
                </a:solidFill>
              </a:rPr>
              <a:t>external components</a:t>
            </a:r>
            <a:endParaRPr lang="en-US" dirty="0">
              <a:sym typeface="Symbol" pitchFamily="18" charset="2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661" y="1311037"/>
            <a:ext cx="7822655" cy="286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170" y="2124074"/>
            <a:ext cx="187980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875" r="12130"/>
          <a:stretch>
            <a:fillRect/>
          </a:stretch>
        </p:blipFill>
        <p:spPr bwMode="auto">
          <a:xfrm>
            <a:off x="3924300" y="1362074"/>
            <a:ext cx="30099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" y="1357313"/>
            <a:ext cx="3448050" cy="321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825" y="4786313"/>
            <a:ext cx="90201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01613"/>
            <a:ext cx="828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Step-Down Switching Converter: LM 2675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01613"/>
            <a:ext cx="8280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effectLst/>
              </a:rPr>
              <a:t>Step-Down Switching Converter: LM 2675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609725"/>
            <a:ext cx="43053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1647825"/>
            <a:ext cx="4533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7555</TotalTime>
  <Words>799</Words>
  <Application>Microsoft Office PowerPoint</Application>
  <PresentationFormat>On-screen Show (4:3)</PresentationFormat>
  <Paragraphs>88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  ECE 477  Digital Systems Senior Design Project</vt:lpstr>
      <vt:lpstr>Outline</vt:lpstr>
      <vt:lpstr>Switch Mode Power Supply (SMPS)</vt:lpstr>
      <vt:lpstr>Basic Forward (Buck) Converter</vt:lpstr>
      <vt:lpstr>Basic Flyback Converter</vt:lpstr>
      <vt:lpstr>Switching Regulator – Basic Idea</vt:lpstr>
      <vt:lpstr>Step-Down Switching Converter: LM 2675</vt:lpstr>
      <vt:lpstr>Step-Down Switching Converter: LM 2675</vt:lpstr>
      <vt:lpstr>Step-Down Switching Converter: LM 2675</vt:lpstr>
      <vt:lpstr>Step-Down Switching Converter: LM 2675</vt:lpstr>
      <vt:lpstr>PCB Tutorial Exercise</vt:lpstr>
      <vt:lpstr>PCB Tutorial Exercise</vt:lpstr>
      <vt:lpstr>PCB Tutorial Exercise</vt:lpstr>
      <vt:lpstr>PCB Tutorial Exercise</vt:lpstr>
      <vt:lpstr>Slide 15</vt:lpstr>
      <vt:lpstr>Switched Capacitor Charge Pump Step-Up Converter</vt:lpstr>
      <vt:lpstr>Slide 17</vt:lpstr>
      <vt:lpstr>Important Notes About DC-DC Converters</vt:lpstr>
      <vt:lpstr>Slide 19</vt:lpstr>
      <vt:lpstr>Slide 20</vt:lpstr>
      <vt:lpstr>Slide 21</vt:lpstr>
      <vt:lpstr>Slide 22</vt:lpstr>
      <vt:lpstr>Taking the Heat</vt:lpstr>
      <vt:lpstr>Slide 24</vt:lpstr>
      <vt:lpstr>More Thought Question Analysis</vt:lpstr>
      <vt:lpstr>Slide 26</vt:lpstr>
      <vt:lpstr>Slide 27</vt:lpstr>
      <vt:lpstr>More Thought Question Analysis</vt:lpstr>
      <vt:lpstr>Slide 29</vt:lpstr>
      <vt:lpstr>Slide 30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477 - Module 6</dc:title>
  <dc:subject>Power Supply Design</dc:subject>
  <dc:creator>D. G. Meyer</dc:creator>
  <dc:description>(c) 2004 by D. G. Meyer</dc:description>
  <cp:lastModifiedBy>meyer</cp:lastModifiedBy>
  <cp:revision>277</cp:revision>
  <cp:lastPrinted>1999-01-14T15:06:27Z</cp:lastPrinted>
  <dcterms:created xsi:type="dcterms:W3CDTF">1997-06-19T11:07:20Z</dcterms:created>
  <dcterms:modified xsi:type="dcterms:W3CDTF">2014-01-30T17:38:14Z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dgm@purdue.edu</vt:lpwstr>
  </property>
  <property fmtid="{D5CDD505-2E9C-101B-9397-08002B2CF9AE}" pid="8" name="HomePage">
    <vt:lpwstr>digibowser@ecn.purdue.edu/dsl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C:\HTML</vt:lpwstr>
  </property>
</Properties>
</file>