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8" r:id="rId2"/>
    <p:sldMasterId id="2147483700" r:id="rId3"/>
    <p:sldMasterId id="2147483702" r:id="rId4"/>
    <p:sldMasterId id="2147483704" r:id="rId5"/>
    <p:sldMasterId id="2147483706" r:id="rId6"/>
    <p:sldMasterId id="2147483708" r:id="rId7"/>
    <p:sldMasterId id="2147483710" r:id="rId8"/>
    <p:sldMasterId id="2147483712" r:id="rId9"/>
    <p:sldMasterId id="2147483714" r:id="rId10"/>
    <p:sldMasterId id="2147483716" r:id="rId11"/>
    <p:sldMasterId id="2147483718" r:id="rId12"/>
    <p:sldMasterId id="2147483720" r:id="rId13"/>
    <p:sldMasterId id="2147483722" r:id="rId14"/>
    <p:sldMasterId id="2147483724" r:id="rId15"/>
    <p:sldMasterId id="2147483726" r:id="rId16"/>
    <p:sldMasterId id="2147483728" r:id="rId17"/>
  </p:sldMasterIdLst>
  <p:notesMasterIdLst>
    <p:notesMasterId r:id="rId105"/>
  </p:notesMasterIdLst>
  <p:handoutMasterIdLst>
    <p:handoutMasterId r:id="rId106"/>
  </p:handoutMasterIdLst>
  <p:sldIdLst>
    <p:sldId id="387" r:id="rId18"/>
    <p:sldId id="433" r:id="rId19"/>
    <p:sldId id="434" r:id="rId20"/>
    <p:sldId id="490" r:id="rId21"/>
    <p:sldId id="436" r:id="rId22"/>
    <p:sldId id="437" r:id="rId23"/>
    <p:sldId id="435" r:id="rId24"/>
    <p:sldId id="439" r:id="rId25"/>
    <p:sldId id="440" r:id="rId26"/>
    <p:sldId id="441" r:id="rId27"/>
    <p:sldId id="442" r:id="rId28"/>
    <p:sldId id="444" r:id="rId29"/>
    <p:sldId id="443" r:id="rId30"/>
    <p:sldId id="446" r:id="rId31"/>
    <p:sldId id="447" r:id="rId32"/>
    <p:sldId id="473" r:id="rId33"/>
    <p:sldId id="474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75" r:id="rId43"/>
    <p:sldId id="477" r:id="rId44"/>
    <p:sldId id="476" r:id="rId45"/>
    <p:sldId id="478" r:id="rId46"/>
    <p:sldId id="479" r:id="rId47"/>
    <p:sldId id="480" r:id="rId48"/>
    <p:sldId id="481" r:id="rId49"/>
    <p:sldId id="456" r:id="rId50"/>
    <p:sldId id="483" r:id="rId51"/>
    <p:sldId id="484" r:id="rId52"/>
    <p:sldId id="488" r:id="rId53"/>
    <p:sldId id="485" r:id="rId54"/>
    <p:sldId id="457" r:id="rId55"/>
    <p:sldId id="458" r:id="rId56"/>
    <p:sldId id="486" r:id="rId57"/>
    <p:sldId id="487" r:id="rId58"/>
    <p:sldId id="459" r:id="rId59"/>
    <p:sldId id="460" r:id="rId60"/>
    <p:sldId id="461" r:id="rId61"/>
    <p:sldId id="462" r:id="rId62"/>
    <p:sldId id="493" r:id="rId63"/>
    <p:sldId id="494" r:id="rId64"/>
    <p:sldId id="496" r:id="rId65"/>
    <p:sldId id="497" r:id="rId66"/>
    <p:sldId id="500" r:id="rId67"/>
    <p:sldId id="465" r:id="rId68"/>
    <p:sldId id="466" r:id="rId69"/>
    <p:sldId id="467" r:id="rId70"/>
    <p:sldId id="468" r:id="rId71"/>
    <p:sldId id="469" r:id="rId72"/>
    <p:sldId id="524" r:id="rId73"/>
    <p:sldId id="526" r:id="rId74"/>
    <p:sldId id="525" r:id="rId75"/>
    <p:sldId id="527" r:id="rId76"/>
    <p:sldId id="528" r:id="rId77"/>
    <p:sldId id="529" r:id="rId78"/>
    <p:sldId id="530" r:id="rId79"/>
    <p:sldId id="499" r:id="rId80"/>
    <p:sldId id="470" r:id="rId81"/>
    <p:sldId id="495" r:id="rId82"/>
    <p:sldId id="498" r:id="rId83"/>
    <p:sldId id="507" r:id="rId84"/>
    <p:sldId id="508" r:id="rId85"/>
    <p:sldId id="509" r:id="rId86"/>
    <p:sldId id="510" r:id="rId87"/>
    <p:sldId id="511" r:id="rId88"/>
    <p:sldId id="512" r:id="rId89"/>
    <p:sldId id="513" r:id="rId90"/>
    <p:sldId id="514" r:id="rId91"/>
    <p:sldId id="515" r:id="rId92"/>
    <p:sldId id="516" r:id="rId93"/>
    <p:sldId id="517" r:id="rId94"/>
    <p:sldId id="502" r:id="rId95"/>
    <p:sldId id="518" r:id="rId96"/>
    <p:sldId id="503" r:id="rId97"/>
    <p:sldId id="519" r:id="rId98"/>
    <p:sldId id="504" r:id="rId99"/>
    <p:sldId id="520" r:id="rId100"/>
    <p:sldId id="505" r:id="rId101"/>
    <p:sldId id="521" r:id="rId102"/>
    <p:sldId id="506" r:id="rId103"/>
    <p:sldId id="522" r:id="rId10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CC33"/>
    <a:srgbClr val="008000"/>
    <a:srgbClr val="3399FF"/>
    <a:srgbClr val="FFCC00"/>
    <a:srgbClr val="D82626"/>
    <a:srgbClr val="DC0C42"/>
    <a:srgbClr val="D5D5D5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7" autoAdjust="0"/>
  </p:normalViewPr>
  <p:slideViewPr>
    <p:cSldViewPr snapToGrid="0">
      <p:cViewPr>
        <p:scale>
          <a:sx n="110" d="100"/>
          <a:sy n="110" d="100"/>
        </p:scale>
        <p:origin x="-162" y="-192"/>
      </p:cViewPr>
      <p:guideLst>
        <p:guide orient="horz" pos="2212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90"/>
    </p:cViewPr>
  </p:sorterViewPr>
  <p:notesViewPr>
    <p:cSldViewPr snapToGrid="0">
      <p:cViewPr>
        <p:scale>
          <a:sx n="100" d="100"/>
          <a:sy n="100" d="100"/>
        </p:scale>
        <p:origin x="-3402" y="-78"/>
      </p:cViewPr>
      <p:guideLst>
        <p:guide orient="horz" pos="3024"/>
        <p:guide pos="2304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slide" Target="slides/slide67.xml"/><Relationship Id="rId89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slide" Target="slides/slide70.xml"/><Relationship Id="rId102" Type="http://schemas.openxmlformats.org/officeDocument/2006/relationships/slide" Target="slides/slide85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90" Type="http://schemas.openxmlformats.org/officeDocument/2006/relationships/slide" Target="slides/slide73.xml"/><Relationship Id="rId95" Type="http://schemas.openxmlformats.org/officeDocument/2006/relationships/slide" Target="slides/slide78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100" Type="http://schemas.openxmlformats.org/officeDocument/2006/relationships/slide" Target="slides/slide83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slide" Target="slides/slide76.xml"/><Relationship Id="rId98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103" Type="http://schemas.openxmlformats.org/officeDocument/2006/relationships/slide" Target="slides/slide86.xml"/><Relationship Id="rId108" Type="http://schemas.openxmlformats.org/officeDocument/2006/relationships/viewProps" Target="view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slide" Target="slides/slide74.xml"/><Relationship Id="rId96" Type="http://schemas.openxmlformats.org/officeDocument/2006/relationships/slide" Target="slides/slide7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slide" Target="slides/slide77.xml"/><Relationship Id="rId99" Type="http://schemas.openxmlformats.org/officeDocument/2006/relationships/slide" Target="slides/slide82.xml"/><Relationship Id="rId101" Type="http://schemas.openxmlformats.org/officeDocument/2006/relationships/slide" Target="slides/slide8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109" Type="http://schemas.openxmlformats.org/officeDocument/2006/relationships/theme" Target="theme/theme1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97" Type="http://schemas.openxmlformats.org/officeDocument/2006/relationships/slide" Target="slides/slide80.xml"/><Relationship Id="rId104" Type="http://schemas.openxmlformats.org/officeDocument/2006/relationships/slide" Target="slides/slide8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92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56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6: Power Supply Design</a:t>
            </a:r>
          </a:p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6-</a:t>
            </a:r>
            <a:fld id="{BA238FB9-1584-4C91-B1A6-F9DCA2A4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©2008 by  D. G. Meyer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9F6001-A3FD-42AB-9775-D1936943C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 (11.33)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553F8-CF9D-4D11-AEE2-2E756B5BDC8B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E2939-F78E-495E-B018-14FCC0ADECE6}" type="slidenum">
              <a:rPr lang="en-US" smtClean="0">
                <a:solidFill>
                  <a:srgbClr val="000000"/>
                </a:solidFill>
              </a:rPr>
              <a:pPr/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 = 5/8 = 62.5%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86387D-9911-4DE2-9687-603D21D7F845}" type="slidenum">
              <a:rPr lang="en-US" smtClean="0">
                <a:solidFill>
                  <a:srgbClr val="000000"/>
                </a:solidFill>
              </a:rPr>
              <a:pPr/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 = 5/8 = 62.5%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ECFB9-20C9-4AD1-BAF5-E53A57DE78D8}" type="slidenum">
              <a:rPr lang="en-US" smtClean="0">
                <a:solidFill>
                  <a:srgbClr val="000000"/>
                </a:solidFill>
              </a:rPr>
              <a:pPr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 = 5/6 = 83%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857D8-A783-485E-A235-2656E78065D6}" type="slidenum">
              <a:rPr lang="en-US" smtClean="0">
                <a:solidFill>
                  <a:srgbClr val="000000"/>
                </a:solidFill>
              </a:rPr>
              <a:pPr/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 = 5/6 = 83%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DFE9E-07A9-43BE-92FB-4CB60AE48592}" type="slidenum">
              <a:rPr lang="en-US" smtClean="0">
                <a:solidFill>
                  <a:srgbClr val="000000"/>
                </a:solidFill>
              </a:rPr>
              <a:pPr/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C = 8000   </a:t>
            </a:r>
            <a:r>
              <a:rPr kumimoji="0" lang="en-US" smtClean="0">
                <a:solidFill>
                  <a:srgbClr val="000000"/>
                </a:solidFill>
                <a:sym typeface="Symbol" pitchFamily="18" charset="2"/>
              </a:rPr>
              <a:t>0.0042 = -6</a:t>
            </a:r>
            <a:r>
              <a:rPr kumimoji="0" lang="en-US" baseline="-2500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0" lang="en-US" smtClean="0">
                <a:solidFill>
                  <a:srgbClr val="000000"/>
                </a:solidFill>
                <a:sym typeface="Symbol" pitchFamily="18" charset="2"/>
              </a:rPr>
              <a:t>x C1 x </a:t>
            </a:r>
            <a:r>
              <a:rPr kumimoji="0" lang="en-US" smtClean="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kumimoji="0" lang="en-US" smtClean="0">
                <a:solidFill>
                  <a:srgbClr val="000000"/>
                </a:solidFill>
                <a:sym typeface="Symbol" pitchFamily="18" charset="2"/>
              </a:rPr>
              <a:t>(5.5/6.0) = C1 x 0.522       C1 = 8046 µF</a:t>
            </a:r>
            <a:endParaRPr kumimoji="0"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7D643-971D-461F-A4C5-835FE5EDDE22}" type="slidenum">
              <a:rPr lang="en-US" smtClean="0">
                <a:solidFill>
                  <a:srgbClr val="000000"/>
                </a:solidFill>
              </a:rPr>
              <a:pPr/>
              <a:t>82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mtClean="0"/>
              <a:t>C = 8000   </a:t>
            </a:r>
            <a:r>
              <a:rPr kumimoji="0" lang="en-US" smtClean="0">
                <a:solidFill>
                  <a:srgbClr val="000000"/>
                </a:solidFill>
                <a:sym typeface="Symbol" pitchFamily="18" charset="2"/>
              </a:rPr>
              <a:t>0.0042 = -6</a:t>
            </a:r>
            <a:r>
              <a:rPr kumimoji="0" lang="en-US" baseline="-2500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0" lang="en-US" smtClean="0">
                <a:solidFill>
                  <a:srgbClr val="000000"/>
                </a:solidFill>
                <a:sym typeface="Symbol" pitchFamily="18" charset="2"/>
              </a:rPr>
              <a:t>x C1 x </a:t>
            </a:r>
            <a:r>
              <a:rPr kumimoji="0" lang="en-US" smtClean="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kumimoji="0" lang="en-US" smtClean="0">
                <a:solidFill>
                  <a:srgbClr val="000000"/>
                </a:solidFill>
                <a:sym typeface="Symbol" pitchFamily="18" charset="2"/>
              </a:rPr>
              <a:t>(5.5/6.0) = C1 x 0.522       C1 = 8046 µF</a:t>
            </a:r>
            <a:endParaRPr kumimoji="0" lang="en-US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93E24-6200-4A96-8689-01B311B19181}" type="slidenum">
              <a:rPr lang="en-US" smtClean="0">
                <a:solidFill>
                  <a:srgbClr val="000000"/>
                </a:solidFill>
              </a:rPr>
              <a:pPr/>
              <a:t>83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B:  X * sqrt(2) – 1.2 = 6,  X * sqrt(2) = 7.2 ,  X = 7.2/sqrt(2) = 5.1 V</a:t>
            </a: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AC508-7A83-4E12-9442-62808F21AB03}" type="slidenum">
              <a:rPr lang="en-US" smtClean="0">
                <a:solidFill>
                  <a:srgbClr val="000000"/>
                </a:solidFill>
              </a:rPr>
              <a:pPr/>
              <a:t>84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B:  X * sqrt(2) – 1.2 = 6,  X * sqrt(2) = 7.2 ,  X = 7.2/sqrt(2) = 5.1 V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7FC17-3C1E-4F65-9690-B9AC979419F2}" type="slidenum">
              <a:rPr lang="en-US" smtClean="0">
                <a:solidFill>
                  <a:srgbClr val="000000"/>
                </a:solidFill>
              </a:rPr>
              <a:pPr/>
              <a:t>85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A8416-91FA-447C-AC3B-AF6ED125CAC5}" type="slidenum">
              <a:rPr lang="en-US" smtClean="0">
                <a:solidFill>
                  <a:srgbClr val="000000"/>
                </a:solidFill>
              </a:rPr>
              <a:pPr/>
              <a:t>86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7E91C-3C3E-445A-AEF9-E9AAF9ACFD76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0504F-D525-4A94-8933-D73F4032BE9C}" type="slidenum">
              <a:rPr lang="en-US" smtClean="0">
                <a:solidFill>
                  <a:srgbClr val="000000"/>
                </a:solidFill>
              </a:rPr>
              <a:pPr/>
              <a:t>87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B (44%)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AB9E8-C82E-4A4E-BBB5-2BD8C566AE57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B</a:t>
            </a: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CC0C4-8718-49D5-9B8A-B3BB1D971C81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 (3.8)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DEE9F-4738-4B53-8666-C88F4D1179F7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D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5A287-212C-4807-8375-7391D9156BA5}" type="slidenum">
              <a:rPr lang="en-US" smtClean="0">
                <a:solidFill>
                  <a:srgbClr val="000000"/>
                </a:solidFill>
              </a:rPr>
              <a:pPr/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270AD-B06A-4437-AE94-896043770605}" type="slidenum">
              <a:rPr lang="en-US" smtClean="0">
                <a:solidFill>
                  <a:srgbClr val="000000"/>
                </a:solidFill>
              </a:rPr>
              <a:pPr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ACC3F-5C41-414A-AE22-FB6CC97B32DC}" type="slidenum">
              <a:rPr lang="en-US" smtClean="0">
                <a:solidFill>
                  <a:srgbClr val="000000"/>
                </a:solidFill>
              </a:rPr>
              <a:pPr/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1CA28-13B0-4E4C-BEBF-3293A1E9330E}" type="slidenum">
              <a:rPr lang="en-US" smtClean="0">
                <a:solidFill>
                  <a:srgbClr val="000000"/>
                </a:solidFill>
              </a:rPr>
              <a:pPr/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174D613D-1DEC-413C-86EC-05E37B09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37658584-4F13-403F-AEE5-802722B5B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97CF3585-BADC-4EFB-93A7-318687649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9D697B05-82BD-466D-A3F0-0F883A99C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12863DAD-709B-4B2A-90CD-03C3EF55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065881B4-6BB1-49A2-8C54-F6C5586AB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84C027BC-B780-4808-9DDA-21C59EF1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01F1E944-5CDB-4FD6-AC80-69AA6348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A99E7E7A-5E2D-43B4-B04F-3B2A316C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6C420052-C58C-4338-8A47-E7E65FE7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7DC3C701-D12E-428C-8329-6C2C0A951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2D1814A2-2E4B-448E-AEFF-313396F36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F25121AB-7DB9-4282-B565-DA931723E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667303E5-D43D-44F2-8850-BE063FC43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4923F6F5-AD97-4315-944D-D727D3A12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 kumimoji="1" b="1"/>
            </a:lvl1pPr>
          </a:lstStyle>
          <a:p>
            <a:pPr>
              <a:defRPr/>
            </a:pPr>
            <a:fld id="{F67AF1BC-23F4-4CF2-9717-F049BBC33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285867-7005-48A1-96F1-AA216630C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AE061F5-0651-49C7-8D15-BA33BB279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37FCAC-5B3A-49EE-A316-6BD2C191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6780EC-9BFF-4227-B502-FAE0BA763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774B8B-A2AB-4C2D-A7F6-3B857C84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758EB0-D5EF-4AAE-BB41-A0B4A5345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157CAE-1F24-4BEA-A510-0A3EC745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F28965-6A42-4672-B349-B6754DB0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733A69-D233-471D-8118-854A4EDA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E4A34B-2C18-48B9-BF80-036EF5B5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1902B48-34BC-4137-83E9-C16EF4A4F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142D39-74E7-4389-BEB7-AE4DAF030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EE2675-28C1-409F-8A1E-7AC073D6C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AD6D794-7AF8-4108-8405-540A8836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69A72FE-BFAF-4ECF-A437-C816AD3AD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C678A78-372C-4571-AD61-9CDDA61E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linear-tech.com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68613" y="1447800"/>
            <a:ext cx="62753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4716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smtClean="0">
                <a:solidFill>
                  <a:schemeClr val="bg2"/>
                </a:solidFill>
              </a:rPr>
              <a:t>Module 6</a:t>
            </a:r>
          </a:p>
          <a:p>
            <a:r>
              <a:rPr lang="en-US" sz="3600" b="1" smtClean="0">
                <a:solidFill>
                  <a:schemeClr val="bg2"/>
                </a:solidFill>
              </a:rPr>
              <a:t>Power Supply Design </a:t>
            </a:r>
            <a:endParaRPr lang="en-US" sz="3600" smtClean="0">
              <a:solidFill>
                <a:schemeClr val="bg2"/>
              </a:solidFill>
            </a:endParaRPr>
          </a:p>
          <a:p>
            <a:endParaRPr lang="en-US" sz="3600" smtClean="0">
              <a:solidFill>
                <a:schemeClr val="bg2"/>
              </a:solidFill>
            </a:endParaRPr>
          </a:p>
        </p:txBody>
      </p:sp>
      <p:pic>
        <p:nvPicPr>
          <p:cNvPr id="230406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loaded = V</a:t>
            </a:r>
            <a:r>
              <a:rPr lang="en-US" baseline="-25000"/>
              <a:t>L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45070" name="Freeform 14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1" name="Freeform 15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5" name="Freeform 19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6" name="Freeform 20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7" name="Freeform 21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8" name="Freeform 22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79" name="Freeform 23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92075" y="3932238"/>
            <a:ext cx="8959850" cy="2673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Example:  Still have 500 mA load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5/0.5 = 10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Now assume we are willing to tolerate </a:t>
            </a:r>
            <a:r>
              <a:rPr lang="en-US">
                <a:solidFill>
                  <a:srgbClr val="3399FF"/>
                </a:solidFill>
                <a:sym typeface="Symbol" pitchFamily="18" charset="2"/>
              </a:rPr>
              <a:t>100 mV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of ripple  solve for C 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≥ 4.9 V with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10</a:t>
            </a:r>
          </a:p>
          <a:p>
            <a:pPr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x C x </a:t>
            </a:r>
            <a:r>
              <a:rPr lang="en-US" sz="2800"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0.0042 = -10 x C x </a:t>
            </a:r>
            <a:r>
              <a:rPr lang="en-US" sz="2800">
                <a:solidFill>
                  <a:schemeClr val="bg2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(4.90/5.00) = -10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x C x (-2 x 10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-2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) 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= C x (2 x 10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-1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)   C = 0.0042/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(2 x 10</a:t>
            </a:r>
            <a:r>
              <a:rPr lang="en-US" baseline="30000">
                <a:solidFill>
                  <a:schemeClr val="bg2"/>
                </a:solidFill>
                <a:sym typeface="Symbol" pitchFamily="18" charset="2"/>
              </a:rPr>
              <a:t>-1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) = </a:t>
            </a:r>
            <a:r>
              <a:rPr lang="en-US">
                <a:sym typeface="Symbol" pitchFamily="18" charset="2"/>
              </a:rPr>
              <a:t>0.021 F = 21,000 F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4737100" y="622300"/>
            <a:ext cx="4165600" cy="469900"/>
          </a:xfrm>
          <a:prstGeom prst="borderCallout1">
            <a:avLst>
              <a:gd name="adj1" fmla="val 24324"/>
              <a:gd name="adj2" fmla="val -1829"/>
              <a:gd name="adj3" fmla="val 224324"/>
              <a:gd name="adj4" fmla="val -15852"/>
            </a:avLst>
          </a:prstGeom>
          <a:solidFill>
            <a:srgbClr val="D5D5D5"/>
          </a:solidFill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/>
              <a:t>ripple </a:t>
            </a:r>
            <a:r>
              <a:rPr lang="en-US">
                <a:sym typeface="Symbol" pitchFamily="18" charset="2"/>
              </a:rPr>
              <a:t> 0.1 V @ 0.5A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Questions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723900" y="1452563"/>
            <a:ext cx="76454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 What’s inside a basic (unregulated) D.C. “wall-wart”?</a:t>
            </a:r>
          </a:p>
        </p:txBody>
      </p:sp>
      <p:pic>
        <p:nvPicPr>
          <p:cNvPr id="784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894013"/>
            <a:ext cx="6969125" cy="19335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84393" name="Rectangle 9"/>
          <p:cNvSpPr>
            <a:spLocks noChangeArrowheads="1"/>
          </p:cNvSpPr>
          <p:nvPr/>
        </p:nvSpPr>
        <p:spPr bwMode="auto">
          <a:xfrm>
            <a:off x="889000" y="2819400"/>
            <a:ext cx="6515100" cy="2349500"/>
          </a:xfrm>
          <a:prstGeom prst="rect">
            <a:avLst/>
          </a:prstGeom>
          <a:solidFill>
            <a:schemeClr val="accent2">
              <a:alpha val="23921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84394" name="Text Box 10"/>
          <p:cNvSpPr txBox="1">
            <a:spLocks noChangeArrowheads="1"/>
          </p:cNvSpPr>
          <p:nvPr/>
        </p:nvSpPr>
        <p:spPr bwMode="auto">
          <a:xfrm>
            <a:off x="2082800" y="5245100"/>
            <a:ext cx="44450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Unregulated D.C. “wall-wart”</a:t>
            </a:r>
          </a:p>
        </p:txBody>
      </p:sp>
      <p:sp>
        <p:nvSpPr>
          <p:cNvPr id="784396" name="Text Box 12"/>
          <p:cNvSpPr txBox="1">
            <a:spLocks noChangeArrowheads="1"/>
          </p:cNvSpPr>
          <p:nvPr/>
        </p:nvSpPr>
        <p:spPr bwMode="auto">
          <a:xfrm>
            <a:off x="2044700" y="2298700"/>
            <a:ext cx="38862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Not much…</a:t>
            </a:r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6824663" y="37893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8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93" grpId="0" animBg="1"/>
      <p:bldP spid="784394" grpId="0"/>
      <p:bldP spid="7843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Questions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04863" y="1724025"/>
            <a:ext cx="76454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 What value of C is typically used in a garden-variety D.C. wall-wart?</a:t>
            </a:r>
          </a:p>
        </p:txBody>
      </p:sp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758825" y="3671888"/>
            <a:ext cx="7645400" cy="10255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 If you purchase an “N-volt” unregulated D.C. wall-wart, what is V</a:t>
            </a:r>
            <a:r>
              <a:rPr lang="en-US" baseline="-25000"/>
              <a:t>N</a:t>
            </a:r>
            <a:r>
              <a:rPr lang="en-US"/>
              <a:t> (the “no-load output”) likely to be?</a:t>
            </a:r>
          </a:p>
        </p:txBody>
      </p:sp>
      <p:sp>
        <p:nvSpPr>
          <p:cNvPr id="786441" name="Text Box 9"/>
          <p:cNvSpPr txBox="1">
            <a:spLocks noChangeArrowheads="1"/>
          </p:cNvSpPr>
          <p:nvPr/>
        </p:nvSpPr>
        <p:spPr bwMode="auto">
          <a:xfrm>
            <a:off x="774700" y="2857500"/>
            <a:ext cx="7607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2000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F (or </a:t>
            </a:r>
            <a:r>
              <a:rPr lang="en-US" i="1">
                <a:solidFill>
                  <a:schemeClr val="bg2"/>
                </a:solidFill>
                <a:sym typeface="Symbol" pitchFamily="18" charset="2"/>
              </a:rPr>
              <a:t>less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766763" y="5084763"/>
            <a:ext cx="7607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N</a:t>
            </a:r>
            <a:r>
              <a:rPr lang="en-US">
                <a:solidFill>
                  <a:schemeClr val="bg2"/>
                </a:solidFill>
                <a:cs typeface="Arial" charset="0"/>
              </a:rPr>
              <a:t>·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2 (“not good for anything sensitive”)</a:t>
            </a:r>
          </a:p>
        </p:txBody>
      </p:sp>
      <p:sp>
        <p:nvSpPr>
          <p:cNvPr id="786443" name="Line 11"/>
          <p:cNvSpPr>
            <a:spLocks noChangeShapeType="1"/>
          </p:cNvSpPr>
          <p:nvPr/>
        </p:nvSpPr>
        <p:spPr bwMode="auto">
          <a:xfrm>
            <a:off x="2603500" y="5118100"/>
            <a:ext cx="231775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41" grpId="0" animBg="1"/>
      <p:bldP spid="786442" grpId="0" animBg="1"/>
      <p:bldP spid="7864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 Analysis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334963" y="1803400"/>
            <a:ext cx="8623300" cy="2800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chemeClr val="bg2"/>
                </a:solidFill>
              </a:rPr>
              <a:t>Assume still have 500 mA load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5/0.5 = 10 and that the D.C. wall-wart has </a:t>
            </a:r>
            <a:r>
              <a:rPr lang="en-US">
                <a:sym typeface="Symbol" pitchFamily="18" charset="2"/>
              </a:rPr>
              <a:t>C =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2000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F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chemeClr val="bg2"/>
                </a:solidFill>
                <a:sym typeface="Symbol" pitchFamily="18" charset="2"/>
              </a:rPr>
              <a:t>Also assume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5.0 VDC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chemeClr val="bg2"/>
                </a:solidFill>
                <a:sym typeface="Symbol" pitchFamily="18" charset="2"/>
              </a:rPr>
              <a:t>Solve for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given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10 and C = 2000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F</a:t>
            </a:r>
            <a:endParaRPr lang="en-US">
              <a:solidFill>
                <a:schemeClr val="bg2"/>
              </a:solidFill>
              <a:cs typeface="Arial" charset="0"/>
              <a:sym typeface="Symbol" pitchFamily="18" charset="2"/>
            </a:endParaRP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 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5 x e</a:t>
            </a:r>
            <a:r>
              <a:rPr lang="en-US" baseline="30000">
                <a:solidFill>
                  <a:schemeClr val="bg2"/>
                </a:solidFill>
                <a:sym typeface="Symbol" pitchFamily="18" charset="2"/>
              </a:rPr>
              <a:t>- 0.0042/0.02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= 5 x e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­ </a:t>
            </a:r>
            <a:r>
              <a:rPr lang="en-US" baseline="30000">
                <a:solidFill>
                  <a:schemeClr val="bg2"/>
                </a:solidFill>
                <a:sym typeface="Symbol" pitchFamily="18" charset="2"/>
              </a:rPr>
              <a:t>0.21</a:t>
            </a:r>
            <a:r>
              <a:rPr lang="en-US">
                <a:sym typeface="Symbol" pitchFamily="18" charset="2"/>
              </a:rPr>
              <a:t>  </a:t>
            </a:r>
          </a:p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sym typeface="Symbol" pitchFamily="18" charset="2"/>
              </a:rPr>
              <a:t>= 5 x 0.81 =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4.05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</a:t>
            </a:r>
            <a:r>
              <a:rPr lang="en-US">
                <a:sym typeface="Symbol" pitchFamily="18" charset="2"/>
              </a:rPr>
              <a:t>0.95 V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of ripple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55600" y="5016500"/>
            <a:ext cx="83820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 Is such a supply (unregulated D.C. wall-wart) suitable for operating a microcontroller?</a:t>
            </a:r>
          </a:p>
        </p:txBody>
      </p:sp>
      <p:sp>
        <p:nvSpPr>
          <p:cNvPr id="785416" name="Text Box 8"/>
          <p:cNvSpPr txBox="1">
            <a:spLocks noChangeArrowheads="1"/>
          </p:cNvSpPr>
          <p:nvPr/>
        </p:nvSpPr>
        <p:spPr bwMode="auto">
          <a:xfrm>
            <a:off x="393700" y="5905500"/>
            <a:ext cx="83566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NO – way too much ripple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Outline - 2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352550"/>
            <a:ext cx="7026275" cy="45624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Basic linear regulator circuits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Linear regulator analysis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More thought questions and analysis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Heat sinks / thermal resistance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Low-dropout (LDO) linear regulators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Battery backup, management, and recharging</a:t>
            </a: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1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3600" smtClean="0">
                <a:solidFill>
                  <a:srgbClr val="33CC33"/>
                </a:solidFill>
                <a:effectLst/>
              </a:rPr>
              <a:t>Positive Voltage</a:t>
            </a:r>
            <a:r>
              <a:rPr lang="en-US" sz="3600" smtClean="0">
                <a:solidFill>
                  <a:schemeClr val="bg1"/>
                </a:solidFill>
                <a:effectLst/>
              </a:rPr>
              <a:t> Linear Regulator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65200" y="3517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93700" y="1397000"/>
            <a:ext cx="3263900" cy="20828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87400" y="4140200"/>
            <a:ext cx="7721600" cy="2506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78XX-series linear regulator IC (XX= 05,12,15 typ)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>
                <a:solidFill>
                  <a:schemeClr val="bg1"/>
                </a:solidFill>
              </a:rPr>
              <a:t>can withstand a </a:t>
            </a:r>
            <a:r>
              <a:rPr lang="en-US" u="sng">
                <a:solidFill>
                  <a:schemeClr val="bg1"/>
                </a:solidFill>
              </a:rPr>
              <a:t>lot</a:t>
            </a:r>
            <a:r>
              <a:rPr lang="en-US">
                <a:solidFill>
                  <a:schemeClr val="bg1"/>
                </a:solidFill>
              </a:rPr>
              <a:t> of ripple on input and still produce a low noise, well-regulated output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needs input voltage VN  2.5 V higher than regulated output (VL) to work properly 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VL + 2.5 VDC = </a:t>
            </a:r>
            <a:r>
              <a:rPr lang="en-US">
                <a:sym typeface="Symbol" pitchFamily="18" charset="2"/>
              </a:rPr>
              <a:t>Regulator DROPOUT VOLTAGE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6540500" y="1536700"/>
            <a:ext cx="1612900" cy="431800"/>
          </a:xfrm>
          <a:prstGeom prst="borderCallout1">
            <a:avLst>
              <a:gd name="adj1" fmla="val 26472"/>
              <a:gd name="adj2" fmla="val -4722"/>
              <a:gd name="adj3" fmla="val 255884"/>
              <a:gd name="adj4" fmla="val -43306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CC33"/>
                </a:solidFill>
              </a:rPr>
              <a:t>filter cap</a:t>
            </a: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3586163" y="3586163"/>
            <a:ext cx="4038600" cy="431800"/>
          </a:xfrm>
          <a:prstGeom prst="borderCallout1">
            <a:avLst>
              <a:gd name="adj1" fmla="val 26472"/>
              <a:gd name="adj2" fmla="val 101889"/>
              <a:gd name="adj3" fmla="val -138236"/>
              <a:gd name="adj4" fmla="val 10628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CC33"/>
                </a:solidFill>
              </a:rPr>
              <a:t>HF noise suppression cap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682750"/>
            <a:ext cx="8324850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549900" y="24257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969963"/>
            <a:ext cx="8596313" cy="4303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1203" name="Line 8"/>
          <p:cNvSpPr>
            <a:spLocks noChangeShapeType="1"/>
          </p:cNvSpPr>
          <p:nvPr/>
        </p:nvSpPr>
        <p:spPr bwMode="auto">
          <a:xfrm>
            <a:off x="5105400" y="850900"/>
            <a:ext cx="0" cy="48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1204" name="Line 9"/>
          <p:cNvSpPr>
            <a:spLocks noChangeShapeType="1"/>
          </p:cNvSpPr>
          <p:nvPr/>
        </p:nvSpPr>
        <p:spPr bwMode="auto">
          <a:xfrm>
            <a:off x="4775200" y="4318000"/>
            <a:ext cx="5715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622300" y="5943600"/>
            <a:ext cx="7988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Source: http://www.nationalsemiconductor.com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017963"/>
            <a:ext cx="8289925" cy="164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 cstate="print"/>
          <a:srcRect t="17621" b="24670"/>
          <a:stretch>
            <a:fillRect/>
          </a:stretch>
        </p:blipFill>
        <p:spPr bwMode="auto">
          <a:xfrm>
            <a:off x="0" y="1050925"/>
            <a:ext cx="8963025" cy="2711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5194300" y="431800"/>
            <a:ext cx="0" cy="50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4660900" y="31750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4664075" y="41148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681538" y="4513263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3600" smtClean="0">
                <a:solidFill>
                  <a:schemeClr val="hlink"/>
                </a:solidFill>
                <a:effectLst/>
              </a:rPr>
              <a:t>Negative Voltage</a:t>
            </a:r>
            <a:r>
              <a:rPr lang="en-US" sz="3600" smtClean="0">
                <a:solidFill>
                  <a:schemeClr val="bg1"/>
                </a:solidFill>
                <a:effectLst/>
              </a:rPr>
              <a:t> Linear Regulator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65200" y="3517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93700" y="1397000"/>
            <a:ext cx="3263900" cy="20828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74700" y="4432300"/>
            <a:ext cx="7721600" cy="21955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79XX-series linear regulator IC (XX= 05,12,15 typ)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>
                <a:solidFill>
                  <a:schemeClr val="bg1"/>
                </a:solidFill>
              </a:rPr>
              <a:t>used when negative supply voltage needed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both positive and negative supply regulators can  “co-exist” (need CENTER-TAP A.C. transformer)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same dropout voltage as positive regulators</a:t>
            </a:r>
            <a:endParaRPr lang="en-US">
              <a:sym typeface="Symbol" pitchFamily="18" charset="2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6540500" y="1536700"/>
            <a:ext cx="1612900" cy="431800"/>
          </a:xfrm>
          <a:prstGeom prst="borderCallout1">
            <a:avLst>
              <a:gd name="adj1" fmla="val 26472"/>
              <a:gd name="adj2" fmla="val -4722"/>
              <a:gd name="adj3" fmla="val 255884"/>
              <a:gd name="adj4" fmla="val -43306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CC33"/>
                </a:solidFill>
              </a:rPr>
              <a:t>filter cap</a:t>
            </a:r>
          </a:p>
        </p:txBody>
      </p:sp>
      <p:sp>
        <p:nvSpPr>
          <p:cNvPr id="53255" name="AutoShape 7"/>
          <p:cNvSpPr>
            <a:spLocks/>
          </p:cNvSpPr>
          <p:nvPr/>
        </p:nvSpPr>
        <p:spPr bwMode="auto">
          <a:xfrm>
            <a:off x="3586163" y="3586163"/>
            <a:ext cx="4038600" cy="431800"/>
          </a:xfrm>
          <a:prstGeom prst="borderCallout1">
            <a:avLst>
              <a:gd name="adj1" fmla="val 26472"/>
              <a:gd name="adj2" fmla="val 101889"/>
              <a:gd name="adj3" fmla="val -138236"/>
              <a:gd name="adj4" fmla="val 10628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CC33"/>
                </a:solidFill>
              </a:rPr>
              <a:t>HF noise suppression cap</a:t>
            </a: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720850"/>
            <a:ext cx="8324850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524500" y="27940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77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6765925" y="19653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regulated = V</a:t>
            </a:r>
            <a:r>
              <a:rPr lang="en-US" baseline="-25000"/>
              <a:t>L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85" name="AutoShape 13"/>
          <p:cNvSpPr>
            <a:spLocks/>
          </p:cNvSpPr>
          <p:nvPr/>
        </p:nvSpPr>
        <p:spPr bwMode="auto">
          <a:xfrm>
            <a:off x="4711700" y="495300"/>
            <a:ext cx="4267200" cy="427038"/>
          </a:xfrm>
          <a:prstGeom prst="borderCallout1">
            <a:avLst>
              <a:gd name="adj1" fmla="val 26764"/>
              <a:gd name="adj2" fmla="val -1787"/>
              <a:gd name="adj3" fmla="val 276579"/>
              <a:gd name="adj4" fmla="val -13986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>
                <a:solidFill>
                  <a:srgbClr val="3399FF"/>
                </a:solidFill>
              </a:rPr>
              <a:t>ripple that can be tolerated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60400" y="3898900"/>
            <a:ext cx="7988300" cy="24526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Design constraints:</a:t>
            </a:r>
            <a:r>
              <a:rPr lang="en-US">
                <a:solidFill>
                  <a:schemeClr val="bg2"/>
                </a:solidFill>
              </a:rPr>
              <a:t> Need to pick transformer secondary voltage and filter capacitor C1 such that V</a:t>
            </a:r>
            <a:r>
              <a:rPr lang="en-US" baseline="-25000">
                <a:solidFill>
                  <a:schemeClr val="bg2"/>
                </a:solidFill>
              </a:rPr>
              <a:t>N</a:t>
            </a:r>
            <a:r>
              <a:rPr lang="en-US">
                <a:solidFill>
                  <a:schemeClr val="bg2"/>
                </a:solidFill>
              </a:rPr>
              <a:t> – ripple voltage </a:t>
            </a:r>
            <a:r>
              <a:rPr lang="en-US">
                <a:solidFill>
                  <a:schemeClr val="bg2"/>
                </a:solidFill>
                <a:cs typeface="Arial" charset="0"/>
              </a:rPr>
              <a:t>≥ DROPOUT VOLTAGE = V</a:t>
            </a:r>
            <a:r>
              <a:rPr lang="en-US" baseline="-25000">
                <a:solidFill>
                  <a:schemeClr val="bg2"/>
                </a:solidFill>
                <a:cs typeface="Arial" charset="0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</a:rPr>
              <a:t> + 2.5</a:t>
            </a:r>
          </a:p>
          <a:p>
            <a:r>
              <a:rPr lang="en-US">
                <a:cs typeface="Arial" charset="0"/>
              </a:rPr>
              <a:t>Note:</a:t>
            </a:r>
            <a:r>
              <a:rPr lang="en-US">
                <a:solidFill>
                  <a:schemeClr val="bg2"/>
                </a:solidFill>
                <a:cs typeface="Arial" charset="0"/>
              </a:rPr>
              <a:t> The larger V</a:t>
            </a:r>
            <a:r>
              <a:rPr lang="en-US" baseline="-25000">
                <a:solidFill>
                  <a:schemeClr val="bg2"/>
                </a:solidFill>
                <a:cs typeface="Arial" charset="0"/>
              </a:rPr>
              <a:t>N</a:t>
            </a:r>
            <a:r>
              <a:rPr lang="en-US">
                <a:solidFill>
                  <a:schemeClr val="bg2"/>
                </a:solidFill>
                <a:cs typeface="Arial" charset="0"/>
              </a:rPr>
              <a:t> is, the greater the voltage drop will be across the regulator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larger power (and heat!) dissipation…but the smaller V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is, the bigger C1 will need to be to minimize the ripple voltage</a:t>
            </a:r>
          </a:p>
        </p:txBody>
      </p:sp>
      <p:sp>
        <p:nvSpPr>
          <p:cNvPr id="54288" name="Freeform 16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89" name="Freeform 17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3" name="Freeform 21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4" name="Freeform 22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5" name="Freeform 23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6" name="Freeform 24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7" name="Freeform 25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8" name="Freeform 26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4302" name="AutoShape 30"/>
          <p:cNvSpPr>
            <a:spLocks/>
          </p:cNvSpPr>
          <p:nvPr/>
        </p:nvSpPr>
        <p:spPr bwMode="auto">
          <a:xfrm>
            <a:off x="4826000" y="992188"/>
            <a:ext cx="3341688" cy="417512"/>
          </a:xfrm>
          <a:prstGeom prst="borderCallout1">
            <a:avLst>
              <a:gd name="adj1" fmla="val 27375"/>
              <a:gd name="adj2" fmla="val -2282"/>
              <a:gd name="adj3" fmla="val 249810"/>
              <a:gd name="adj4" fmla="val -2522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Outline - 1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25" y="1314450"/>
            <a:ext cx="7851775" cy="45624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Basic half-wave power supply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Half-wave ripple analysis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Basic full-wave supply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Full-wave ripple analysis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Thought questions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Thought question analysis</a:t>
            </a: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3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765925" y="19653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regulated = V</a:t>
            </a:r>
            <a:r>
              <a:rPr lang="en-US" baseline="-25000"/>
              <a:t>L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05" name="AutoShape 9"/>
          <p:cNvSpPr>
            <a:spLocks/>
          </p:cNvSpPr>
          <p:nvPr/>
        </p:nvSpPr>
        <p:spPr bwMode="auto">
          <a:xfrm>
            <a:off x="4876800" y="495300"/>
            <a:ext cx="1930400" cy="427038"/>
          </a:xfrm>
          <a:prstGeom prst="borderCallout1">
            <a:avLst>
              <a:gd name="adj1" fmla="val 26764"/>
              <a:gd name="adj2" fmla="val -3949"/>
              <a:gd name="adj3" fmla="val 276579"/>
              <a:gd name="adj4" fmla="val -3947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 = 1V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66700" y="3086100"/>
            <a:ext cx="8877300" cy="3440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Example:</a:t>
            </a:r>
            <a:r>
              <a:rPr lang="en-US">
                <a:solidFill>
                  <a:schemeClr val="bg2"/>
                </a:solidFill>
              </a:rPr>
              <a:t> For a </a:t>
            </a:r>
            <a:r>
              <a:rPr lang="en-US"/>
              <a:t>regulated 5 VDC supply</a:t>
            </a:r>
            <a:r>
              <a:rPr lang="en-US">
                <a:solidFill>
                  <a:schemeClr val="bg2"/>
                </a:solidFill>
              </a:rPr>
              <a:t>, pick V</a:t>
            </a:r>
            <a:r>
              <a:rPr lang="en-US" baseline="-25000">
                <a:solidFill>
                  <a:schemeClr val="bg2"/>
                </a:solidFill>
              </a:rPr>
              <a:t>N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</a:t>
            </a:r>
            <a:r>
              <a:rPr lang="en-US">
                <a:solidFill>
                  <a:schemeClr val="bg2"/>
                </a:solidFill>
              </a:rPr>
              <a:t> 8.5 V,    so amount of ripple that can be tolerated is 1 V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transformer secondary required is 6 VAC</a:t>
            </a:r>
          </a:p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No load: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quiescent current is approximately 6 mA    power dissipation is 8.5 x 0.006 =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51 mW</a:t>
            </a:r>
          </a:p>
          <a:p>
            <a:r>
              <a:rPr lang="en-US">
                <a:sym typeface="Symbol" pitchFamily="18" charset="2"/>
              </a:rPr>
              <a:t>Full load (1A):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3.5 V @ 1A drops across regulator  (assuming no ripple)  power dissipation = 3.5 X 1 = </a:t>
            </a:r>
            <a:r>
              <a:rPr lang="en-US">
                <a:sym typeface="Symbol" pitchFamily="18" charset="2"/>
              </a:rPr>
              <a:t>3.5 W</a:t>
            </a:r>
          </a:p>
          <a:p>
            <a:r>
              <a:rPr lang="en-US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5V @ 1A (5W) delivered to load, but 3.5W dissipated by regulator  5.0/8.5 </a:t>
            </a:r>
            <a:r>
              <a:rPr lang="en-US">
                <a:sym typeface="Symbol" pitchFamily="18" charset="2"/>
              </a:rPr>
              <a:t> 59% efficient</a:t>
            </a:r>
            <a:endParaRPr lang="en-US">
              <a:cs typeface="Arial" charset="0"/>
              <a:sym typeface="Symbol" pitchFamily="18" charset="2"/>
            </a:endParaRPr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09" name="Freeform 13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2" name="Freeform 16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7" name="Freeform 21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8" name="Freeform 22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5321" name="AutoShape 25"/>
          <p:cNvSpPr>
            <a:spLocks/>
          </p:cNvSpPr>
          <p:nvPr/>
        </p:nvSpPr>
        <p:spPr bwMode="auto">
          <a:xfrm>
            <a:off x="4826000" y="992188"/>
            <a:ext cx="3062288" cy="417512"/>
          </a:xfrm>
          <a:prstGeom prst="borderCallout1">
            <a:avLst>
              <a:gd name="adj1" fmla="val 27375"/>
              <a:gd name="adj2" fmla="val -2486"/>
              <a:gd name="adj3" fmla="val 249810"/>
              <a:gd name="adj4" fmla="val -27528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56323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25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321425" y="19526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 V</a:t>
            </a:r>
            <a:r>
              <a:rPr lang="en-US" baseline="-25000"/>
              <a:t>L </a:t>
            </a:r>
            <a:r>
              <a:rPr lang="en-US"/>
              <a:t>= 5.0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33" name="AutoShape 13"/>
          <p:cNvSpPr>
            <a:spLocks/>
          </p:cNvSpPr>
          <p:nvPr/>
        </p:nvSpPr>
        <p:spPr bwMode="auto">
          <a:xfrm>
            <a:off x="4876800" y="495300"/>
            <a:ext cx="1930400" cy="427038"/>
          </a:xfrm>
          <a:prstGeom prst="borderCallout1">
            <a:avLst>
              <a:gd name="adj1" fmla="val 26764"/>
              <a:gd name="adj2" fmla="val -3949"/>
              <a:gd name="adj3" fmla="val 276579"/>
              <a:gd name="adj4" fmla="val -3947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 = 1V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383338" y="13970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 </a:t>
            </a:r>
            <a:r>
              <a:rPr lang="en-US">
                <a:solidFill>
                  <a:srgbClr val="3399FF"/>
                </a:solidFill>
              </a:rPr>
              <a:t>= 8.5</a:t>
            </a:r>
          </a:p>
        </p:txBody>
      </p:sp>
      <p:sp>
        <p:nvSpPr>
          <p:cNvPr id="56335" name="Freeform 15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36" name="Freeform 16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0" name="Freeform 20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1" name="Freeform 21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3" name="Freeform 23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4" name="Freeform 24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5" name="Freeform 25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6" name="Freeform 26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7" name="Line 27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6349" name="AutoShape 29"/>
          <p:cNvSpPr>
            <a:spLocks/>
          </p:cNvSpPr>
          <p:nvPr/>
        </p:nvSpPr>
        <p:spPr bwMode="auto">
          <a:xfrm>
            <a:off x="4826000" y="992188"/>
            <a:ext cx="3087688" cy="417512"/>
          </a:xfrm>
          <a:prstGeom prst="borderCallout1">
            <a:avLst>
              <a:gd name="adj1" fmla="val 27375"/>
              <a:gd name="adj2" fmla="val -2468"/>
              <a:gd name="adj3" fmla="val 249810"/>
              <a:gd name="adj4" fmla="val -27301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14350" y="3873500"/>
            <a:ext cx="8388350" cy="2855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Calculate C1:</a:t>
            </a:r>
            <a:r>
              <a:rPr lang="en-US">
                <a:solidFill>
                  <a:schemeClr val="bg2"/>
                </a:solidFill>
              </a:rPr>
              <a:t>  Have 8.5V @ 1A load (voltage dropped across regulator is part of load)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 8.5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Assume we want no more than 1 V of ripple  solve for C1 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≥ 7.5 V with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8.5</a:t>
            </a:r>
          </a:p>
          <a:p>
            <a:pPr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x C1 x </a:t>
            </a:r>
            <a:r>
              <a:rPr lang="en-US" sz="2800"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cs typeface="Arial" charset="0"/>
                <a:sym typeface="Symbol" pitchFamily="18" charset="2"/>
              </a:rPr>
              <a:t>Nmin</a:t>
            </a:r>
            <a:r>
              <a:rPr lang="en-US"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cs typeface="Arial" charset="0"/>
                <a:sym typeface="Symbol" pitchFamily="18" charset="2"/>
              </a:rPr>
              <a:t>Nmax</a:t>
            </a:r>
            <a:r>
              <a:rPr lang="en-US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0.0042 = -8.5 x C1 x </a:t>
            </a:r>
            <a:r>
              <a:rPr lang="en-US" sz="2800">
                <a:solidFill>
                  <a:schemeClr val="bg2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(7.5/8.5) = -8.5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x C x (-0.125)               C1  </a:t>
            </a:r>
            <a:r>
              <a:rPr lang="en-US">
                <a:sym typeface="Symbol" pitchFamily="18" charset="2"/>
              </a:rPr>
              <a:t>3960 F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651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79463" y="1241425"/>
            <a:ext cx="7620000" cy="21415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</a:t>
            </a:r>
            <a:r>
              <a:rPr lang="en-US">
                <a:solidFill>
                  <a:schemeClr val="bg1"/>
                </a:solidFill>
              </a:rPr>
              <a:t> What will happen if we increase the transformer secondary voltage significantly (e.g., to 12 VAC)?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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 17 VDC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should be able to tolerate more ripple and “get by” with a much smaller C1, but power dissipation will increase and efficiency will decrease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8800" y="61468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1079500" y="48974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auto">
          <a:xfrm>
            <a:off x="3771900" y="49355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511925" y="56229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 V</a:t>
            </a:r>
            <a:r>
              <a:rPr lang="en-US" baseline="-25000"/>
              <a:t>L </a:t>
            </a:r>
            <a:r>
              <a:rPr lang="en-US"/>
              <a:t>= 5 VDC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016000" y="49149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3" name="AutoShape 9"/>
          <p:cNvSpPr>
            <a:spLocks/>
          </p:cNvSpPr>
          <p:nvPr/>
        </p:nvSpPr>
        <p:spPr bwMode="auto">
          <a:xfrm>
            <a:off x="4864100" y="3848100"/>
            <a:ext cx="2133600" cy="427038"/>
          </a:xfrm>
          <a:prstGeom prst="borderCallout1">
            <a:avLst>
              <a:gd name="adj1" fmla="val 26764"/>
              <a:gd name="adj2" fmla="val -3569"/>
              <a:gd name="adj3" fmla="val 303347"/>
              <a:gd name="adj4" fmla="val -47023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 = 9.5V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586538" y="47244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 </a:t>
            </a:r>
            <a:r>
              <a:rPr lang="en-US">
                <a:solidFill>
                  <a:srgbClr val="3399FF"/>
                </a:solidFill>
              </a:rPr>
              <a:t>= 17 VDC</a:t>
            </a:r>
          </a:p>
        </p:txBody>
      </p:sp>
      <p:sp>
        <p:nvSpPr>
          <p:cNvPr id="57355" name="Freeform 11"/>
          <p:cNvSpPr>
            <a:spLocks/>
          </p:cNvSpPr>
          <p:nvPr/>
        </p:nvSpPr>
        <p:spPr bwMode="auto">
          <a:xfrm>
            <a:off x="2430463" y="49149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>
            <a:off x="5127625" y="49069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990600" y="58293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784600" y="4953000"/>
            <a:ext cx="0" cy="5794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795713" y="55721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1008063" y="55800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1" name="AutoShape 17"/>
          <p:cNvSpPr>
            <a:spLocks/>
          </p:cNvSpPr>
          <p:nvPr/>
        </p:nvSpPr>
        <p:spPr bwMode="auto">
          <a:xfrm>
            <a:off x="4927600" y="4344988"/>
            <a:ext cx="3119438" cy="417512"/>
          </a:xfrm>
          <a:prstGeom prst="borderCallout1">
            <a:avLst>
              <a:gd name="adj1" fmla="val 27375"/>
              <a:gd name="adj2" fmla="val -2444"/>
              <a:gd name="adj3" fmla="val 328898"/>
              <a:gd name="adj4" fmla="val -33130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US">
                <a:solidFill>
                  <a:srgbClr val="3399FF"/>
                </a:solidFill>
              </a:rPr>
              <a:t>dropout = 2.5 V min</a:t>
            </a: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>
            <a:off x="1892300" y="4965700"/>
            <a:ext cx="647700" cy="596900"/>
          </a:xfrm>
          <a:custGeom>
            <a:avLst/>
            <a:gdLst>
              <a:gd name="T0" fmla="*/ 0 w 408"/>
              <a:gd name="T1" fmla="*/ 0 h 376"/>
              <a:gd name="T2" fmla="*/ 2147483647 w 408"/>
              <a:gd name="T3" fmla="*/ 2147483647 h 376"/>
              <a:gd name="T4" fmla="*/ 2147483647 w 408"/>
              <a:gd name="T5" fmla="*/ 2147483647 h 376"/>
              <a:gd name="T6" fmla="*/ 2147483647 w 408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76"/>
              <a:gd name="T14" fmla="*/ 408 w 408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76">
                <a:moveTo>
                  <a:pt x="0" y="0"/>
                </a:moveTo>
                <a:cubicBezTo>
                  <a:pt x="63" y="15"/>
                  <a:pt x="127" y="31"/>
                  <a:pt x="168" y="56"/>
                </a:cubicBezTo>
                <a:cubicBezTo>
                  <a:pt x="209" y="81"/>
                  <a:pt x="208" y="99"/>
                  <a:pt x="248" y="152"/>
                </a:cubicBezTo>
                <a:cubicBezTo>
                  <a:pt x="288" y="205"/>
                  <a:pt x="348" y="290"/>
                  <a:pt x="408" y="37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3822700" y="4940300"/>
            <a:ext cx="584200" cy="622300"/>
          </a:xfrm>
          <a:custGeom>
            <a:avLst/>
            <a:gdLst>
              <a:gd name="T0" fmla="*/ 0 w 368"/>
              <a:gd name="T1" fmla="*/ 2147483647 h 392"/>
              <a:gd name="T2" fmla="*/ 2147483647 w 368"/>
              <a:gd name="T3" fmla="*/ 2147483647 h 392"/>
              <a:gd name="T4" fmla="*/ 2147483647 w 368"/>
              <a:gd name="T5" fmla="*/ 2147483647 h 392"/>
              <a:gd name="T6" fmla="*/ 2147483647 w 368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92"/>
              <a:gd name="T14" fmla="*/ 368 w 36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92">
                <a:moveTo>
                  <a:pt x="0" y="392"/>
                </a:moveTo>
                <a:cubicBezTo>
                  <a:pt x="20" y="332"/>
                  <a:pt x="40" y="273"/>
                  <a:pt x="64" y="224"/>
                </a:cubicBezTo>
                <a:cubicBezTo>
                  <a:pt x="88" y="175"/>
                  <a:pt x="93" y="133"/>
                  <a:pt x="144" y="96"/>
                </a:cubicBezTo>
                <a:cubicBezTo>
                  <a:pt x="195" y="59"/>
                  <a:pt x="281" y="29"/>
                  <a:pt x="368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4538663" y="4957763"/>
            <a:ext cx="647700" cy="596900"/>
          </a:xfrm>
          <a:custGeom>
            <a:avLst/>
            <a:gdLst>
              <a:gd name="T0" fmla="*/ 0 w 408"/>
              <a:gd name="T1" fmla="*/ 0 h 376"/>
              <a:gd name="T2" fmla="*/ 2147483647 w 408"/>
              <a:gd name="T3" fmla="*/ 2147483647 h 376"/>
              <a:gd name="T4" fmla="*/ 2147483647 w 408"/>
              <a:gd name="T5" fmla="*/ 2147483647 h 376"/>
              <a:gd name="T6" fmla="*/ 2147483647 w 408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76"/>
              <a:gd name="T14" fmla="*/ 408 w 408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76">
                <a:moveTo>
                  <a:pt x="0" y="0"/>
                </a:moveTo>
                <a:cubicBezTo>
                  <a:pt x="63" y="15"/>
                  <a:pt x="127" y="31"/>
                  <a:pt x="168" y="56"/>
                </a:cubicBezTo>
                <a:cubicBezTo>
                  <a:pt x="209" y="81"/>
                  <a:pt x="208" y="99"/>
                  <a:pt x="248" y="152"/>
                </a:cubicBezTo>
                <a:cubicBezTo>
                  <a:pt x="288" y="205"/>
                  <a:pt x="348" y="290"/>
                  <a:pt x="408" y="37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>
            <a:off x="5199063" y="4919663"/>
            <a:ext cx="584200" cy="622300"/>
          </a:xfrm>
          <a:custGeom>
            <a:avLst/>
            <a:gdLst>
              <a:gd name="T0" fmla="*/ 0 w 368"/>
              <a:gd name="T1" fmla="*/ 2147483647 h 392"/>
              <a:gd name="T2" fmla="*/ 2147483647 w 368"/>
              <a:gd name="T3" fmla="*/ 2147483647 h 392"/>
              <a:gd name="T4" fmla="*/ 2147483647 w 368"/>
              <a:gd name="T5" fmla="*/ 2147483647 h 392"/>
              <a:gd name="T6" fmla="*/ 2147483647 w 368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92"/>
              <a:gd name="T14" fmla="*/ 368 w 36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92">
                <a:moveTo>
                  <a:pt x="0" y="392"/>
                </a:moveTo>
                <a:cubicBezTo>
                  <a:pt x="20" y="332"/>
                  <a:pt x="40" y="273"/>
                  <a:pt x="64" y="224"/>
                </a:cubicBezTo>
                <a:cubicBezTo>
                  <a:pt x="88" y="175"/>
                  <a:pt x="93" y="133"/>
                  <a:pt x="144" y="96"/>
                </a:cubicBezTo>
                <a:cubicBezTo>
                  <a:pt x="195" y="59"/>
                  <a:pt x="281" y="29"/>
                  <a:pt x="368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6" name="Freeform 22"/>
          <p:cNvSpPr>
            <a:spLocks/>
          </p:cNvSpPr>
          <p:nvPr/>
        </p:nvSpPr>
        <p:spPr bwMode="auto">
          <a:xfrm>
            <a:off x="2532063" y="4919663"/>
            <a:ext cx="584200" cy="622300"/>
          </a:xfrm>
          <a:custGeom>
            <a:avLst/>
            <a:gdLst>
              <a:gd name="T0" fmla="*/ 0 w 368"/>
              <a:gd name="T1" fmla="*/ 2147483647 h 392"/>
              <a:gd name="T2" fmla="*/ 2147483647 w 368"/>
              <a:gd name="T3" fmla="*/ 2147483647 h 392"/>
              <a:gd name="T4" fmla="*/ 2147483647 w 368"/>
              <a:gd name="T5" fmla="*/ 2147483647 h 392"/>
              <a:gd name="T6" fmla="*/ 2147483647 w 368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368"/>
              <a:gd name="T13" fmla="*/ 0 h 392"/>
              <a:gd name="T14" fmla="*/ 368 w 36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8" h="392">
                <a:moveTo>
                  <a:pt x="0" y="392"/>
                </a:moveTo>
                <a:cubicBezTo>
                  <a:pt x="20" y="332"/>
                  <a:pt x="40" y="273"/>
                  <a:pt x="64" y="224"/>
                </a:cubicBezTo>
                <a:cubicBezTo>
                  <a:pt x="88" y="175"/>
                  <a:pt x="93" y="133"/>
                  <a:pt x="144" y="96"/>
                </a:cubicBezTo>
                <a:cubicBezTo>
                  <a:pt x="195" y="59"/>
                  <a:pt x="281" y="29"/>
                  <a:pt x="368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57367" name="Freeform 23"/>
          <p:cNvSpPr>
            <a:spLocks/>
          </p:cNvSpPr>
          <p:nvPr/>
        </p:nvSpPr>
        <p:spPr bwMode="auto">
          <a:xfrm>
            <a:off x="3141663" y="4945063"/>
            <a:ext cx="647700" cy="596900"/>
          </a:xfrm>
          <a:custGeom>
            <a:avLst/>
            <a:gdLst>
              <a:gd name="T0" fmla="*/ 0 w 408"/>
              <a:gd name="T1" fmla="*/ 0 h 376"/>
              <a:gd name="T2" fmla="*/ 2147483647 w 408"/>
              <a:gd name="T3" fmla="*/ 2147483647 h 376"/>
              <a:gd name="T4" fmla="*/ 2147483647 w 408"/>
              <a:gd name="T5" fmla="*/ 2147483647 h 376"/>
              <a:gd name="T6" fmla="*/ 2147483647 w 408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376"/>
              <a:gd name="T14" fmla="*/ 408 w 408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376">
                <a:moveTo>
                  <a:pt x="0" y="0"/>
                </a:moveTo>
                <a:cubicBezTo>
                  <a:pt x="63" y="15"/>
                  <a:pt x="127" y="31"/>
                  <a:pt x="168" y="56"/>
                </a:cubicBezTo>
                <a:cubicBezTo>
                  <a:pt x="209" y="81"/>
                  <a:pt x="208" y="99"/>
                  <a:pt x="248" y="152"/>
                </a:cubicBezTo>
                <a:cubicBezTo>
                  <a:pt x="288" y="205"/>
                  <a:pt x="348" y="290"/>
                  <a:pt x="408" y="376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635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Thought Question Analysis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17500" y="1143000"/>
            <a:ext cx="8801100" cy="5232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No load: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quiescent current is (still) approximately 6 mA    power dissipation is 17 x 0.006 =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102 mW</a:t>
            </a:r>
          </a:p>
          <a:p>
            <a:r>
              <a:rPr lang="en-US">
                <a:sym typeface="Symbol" pitchFamily="18" charset="2"/>
              </a:rPr>
              <a:t>Full load (1A):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12 V @ 1A drops across regulator  (assuming no ripple)  power dissipation = 12 X 1 = </a:t>
            </a:r>
            <a:r>
              <a:rPr lang="en-US">
                <a:sym typeface="Symbol" pitchFamily="18" charset="2"/>
              </a:rPr>
              <a:t>12 W</a:t>
            </a:r>
          </a:p>
          <a:p>
            <a:r>
              <a:rPr lang="en-US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5V @ 1A (5W) delivered to load, but 12W dissipated by regulator  5.0/17.0 </a:t>
            </a:r>
            <a:r>
              <a:rPr lang="en-US">
                <a:sym typeface="Symbol" pitchFamily="18" charset="2"/>
              </a:rPr>
              <a:t> 29% efficient</a:t>
            </a:r>
          </a:p>
          <a:p>
            <a:r>
              <a:rPr lang="en-US">
                <a:solidFill>
                  <a:schemeClr val="bg1"/>
                </a:solidFill>
              </a:rPr>
              <a:t>Calculate C1:</a:t>
            </a:r>
            <a:r>
              <a:rPr lang="en-US">
                <a:solidFill>
                  <a:schemeClr val="bg2"/>
                </a:solidFill>
              </a:rPr>
              <a:t>  Have 17V @ 1A load (voltage dropped across regulator is part of load)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 17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Assume we want no more than 9.5 V of ripple  solve for C1 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is ≥ 7.5 V with R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17</a:t>
            </a:r>
          </a:p>
          <a:p>
            <a:r>
              <a:rPr lang="en-US">
                <a:sym typeface="Symbol" pitchFamily="18" charset="2"/>
              </a:rPr>
              <a:t>V</a:t>
            </a:r>
            <a:r>
              <a:rPr lang="en-US" baseline="-25000">
                <a:sym typeface="Symbol" pitchFamily="18" charset="2"/>
              </a:rPr>
              <a:t>L</a:t>
            </a:r>
            <a:r>
              <a:rPr lang="en-US">
                <a:sym typeface="Symbol" pitchFamily="18" charset="2"/>
              </a:rPr>
              <a:t> = V</a:t>
            </a:r>
            <a:r>
              <a:rPr lang="en-US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x e-t/RC        t = -R</a:t>
            </a:r>
            <a:r>
              <a:rPr lang="en-US" baseline="-25000">
                <a:sym typeface="Symbol" pitchFamily="18" charset="2"/>
              </a:rPr>
              <a:t>L</a:t>
            </a:r>
            <a:r>
              <a:rPr lang="en-US">
                <a:sym typeface="Symbol" pitchFamily="18" charset="2"/>
              </a:rPr>
              <a:t> x C1 x ln(V</a:t>
            </a:r>
            <a:r>
              <a:rPr lang="en-US" baseline="-25000">
                <a:sym typeface="Symbol" pitchFamily="18" charset="2"/>
              </a:rPr>
              <a:t>Nmin</a:t>
            </a:r>
            <a:r>
              <a:rPr lang="en-US">
                <a:sym typeface="Symbol" pitchFamily="18" charset="2"/>
              </a:rPr>
              <a:t>/V</a:t>
            </a:r>
            <a:r>
              <a:rPr lang="en-US" baseline="-25000">
                <a:sym typeface="Symbol" pitchFamily="18" charset="2"/>
              </a:rPr>
              <a:t>Nmax</a:t>
            </a:r>
            <a:r>
              <a:rPr lang="en-US">
                <a:sym typeface="Symbol" pitchFamily="18" charset="2"/>
              </a:rPr>
              <a:t>)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0.0042 = -17 x C1 x ln(7.5/17) = -17 x C1 x (-0.82) = 13.9 x C1            C1  </a:t>
            </a:r>
            <a:r>
              <a:rPr lang="en-US">
                <a:sym typeface="Symbol" pitchFamily="18" charset="2"/>
              </a:rPr>
              <a:t>300 F   </a:t>
            </a:r>
            <a:r>
              <a:rPr lang="en-US" i="1">
                <a:solidFill>
                  <a:srgbClr val="33CC33"/>
                </a:solidFill>
                <a:sym typeface="Symbol" pitchFamily="18" charset="2"/>
              </a:rPr>
              <a:t>much smaller than previous case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65113"/>
            <a:ext cx="7772400" cy="1143000"/>
          </a:xfrm>
        </p:spPr>
        <p:txBody>
          <a:bodyPr/>
          <a:lstStyle/>
          <a:p>
            <a:r>
              <a:rPr lang="en-US" sz="3600" smtClean="0">
                <a:solidFill>
                  <a:schemeClr val="bg1"/>
                </a:solidFill>
                <a:effectLst/>
              </a:rPr>
              <a:t>Another Thought Question (or Two)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79463" y="1241425"/>
            <a:ext cx="76835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</a:t>
            </a:r>
            <a:r>
              <a:rPr lang="en-US">
                <a:solidFill>
                  <a:schemeClr val="bg1"/>
                </a:solidFill>
              </a:rPr>
              <a:t> Can you think of any applications where we might be willing to tolerate this kind of inefficiency?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96925" y="3481388"/>
            <a:ext cx="76835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</a:t>
            </a:r>
            <a:r>
              <a:rPr lang="en-US">
                <a:solidFill>
                  <a:schemeClr val="bg1"/>
                </a:solidFill>
              </a:rPr>
              <a:t> How much heat is </a:t>
            </a:r>
            <a:r>
              <a:rPr lang="en-US"/>
              <a:t>5-10 W</a:t>
            </a:r>
            <a:r>
              <a:rPr lang="en-US">
                <a:solidFill>
                  <a:schemeClr val="bg1"/>
                </a:solidFill>
              </a:rPr>
              <a:t>?  What do we need to do with it?  What will it cause if we don’t do with it what we need to do with it??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863600" y="2374900"/>
            <a:ext cx="76073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Application with 12 VDC motor and 5 VDC microcontroller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798726" name="Text Box 6"/>
          <p:cNvSpPr txBox="1">
            <a:spLocks noChangeArrowheads="1"/>
          </p:cNvSpPr>
          <p:nvPr/>
        </p:nvSpPr>
        <p:spPr bwMode="auto">
          <a:xfrm>
            <a:off x="893763" y="4652963"/>
            <a:ext cx="7607300" cy="1390650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- relatively speaking, a LOT</a:t>
            </a:r>
          </a:p>
          <a:p>
            <a:r>
              <a:rPr lang="en-US">
                <a:solidFill>
                  <a:schemeClr val="bg2"/>
                </a:solidFill>
              </a:rPr>
              <a:t>- dissipate it</a:t>
            </a:r>
          </a:p>
          <a:p>
            <a:r>
              <a:rPr lang="en-US">
                <a:solidFill>
                  <a:schemeClr val="bg2"/>
                </a:solidFill>
              </a:rPr>
              <a:t>- premature device failure</a:t>
            </a:r>
            <a:endParaRPr lang="en-US">
              <a:solidFill>
                <a:schemeClr val="bg2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5" grpId="0" animBg="1"/>
      <p:bldP spid="7987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281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Need to pick properly sized </a:t>
            </a:r>
            <a:r>
              <a:rPr lang="en-US">
                <a:sym typeface="Symbol" pitchFamily="18" charset="2"/>
              </a:rPr>
              <a:t>HEAT SINK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to help device dissipate heat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cs typeface="Arial" charset="0"/>
                <a:sym typeface="Symbol" pitchFamily="18" charset="2"/>
              </a:rPr>
              <a:t>º</a:t>
            </a:r>
            <a:r>
              <a:rPr lang="en-US">
                <a:sym typeface="Symbol" pitchFamily="18" charset="2"/>
              </a:rPr>
              <a:t>C/W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(temperature rise per watt dissipated) 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“lower thermal resistance is better”</a:t>
            </a:r>
          </a:p>
          <a:p>
            <a:endParaRPr lang="en-US">
              <a:solidFill>
                <a:srgbClr val="33CC33"/>
              </a:solidFill>
              <a:sym typeface="Symbol" pitchFamily="18" charset="2"/>
            </a:endParaRPr>
          </a:p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Thermal resistance is ~ inversely proportional to price.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443" name="Text Box 9"/>
          <p:cNvSpPr txBox="1">
            <a:spLocks noChangeArrowheads="1"/>
          </p:cNvSpPr>
          <p:nvPr/>
        </p:nvSpPr>
        <p:spPr bwMode="auto">
          <a:xfrm>
            <a:off x="1397000" y="6007100"/>
            <a:ext cx="6146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Source: http://www.mouser.com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4244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Need to pick properly sized HEAT SINK to help device dissipate heat</a:t>
            </a:r>
          </a:p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C/W (temperature rise per watt dissipated)  “lower thermal resistance is better”</a:t>
            </a:r>
          </a:p>
          <a:p>
            <a:r>
              <a:rPr lang="en-US">
                <a:sym typeface="Symbol" pitchFamily="18" charset="2"/>
              </a:rPr>
              <a:t>Example: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For first case analyzed (6 VAC secondary), let’s say we don’t want heat sink/junction temperature to rise more than 10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º C above ambient temperature  need a thermal resistance of approx 10º C/ 3.5 W  </a:t>
            </a:r>
            <a:r>
              <a:rPr lang="en-US">
                <a:cs typeface="Arial" charset="0"/>
                <a:sym typeface="Symbol" pitchFamily="18" charset="2"/>
              </a:rPr>
              <a:t>3</a:t>
            </a:r>
          </a:p>
          <a:p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Thermalloy choice “</a:t>
            </a:r>
            <a:r>
              <a:rPr lang="en-US">
                <a:cs typeface="Arial" charset="0"/>
                <a:sym typeface="Symbol" pitchFamily="18" charset="2"/>
              </a:rPr>
              <a:t>B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” comes close (</a:t>
            </a:r>
            <a:r>
              <a:rPr lang="en-US">
                <a:cs typeface="Arial" charset="0"/>
                <a:sym typeface="Symbol" pitchFamily="18" charset="2"/>
              </a:rPr>
              <a:t>3.4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) – see chart</a:t>
            </a:r>
          </a:p>
          <a:p>
            <a:endParaRPr lang="en-US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1892300" y="1803400"/>
            <a:ext cx="7251700" cy="27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5347" name="AutoShape 3"/>
          <p:cNvSpPr>
            <a:spLocks noChangeArrowheads="1"/>
          </p:cNvSpPr>
          <p:nvPr/>
        </p:nvSpPr>
        <p:spPr bwMode="auto">
          <a:xfrm>
            <a:off x="2133600" y="673100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832100" y="14097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3.4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Basic Half-Wave Supply</a:t>
            </a:r>
          </a:p>
        </p:txBody>
      </p:sp>
      <p:sp>
        <p:nvSpPr>
          <p:cNvPr id="37891" name="Text Box 28"/>
          <p:cNvSpPr txBox="1">
            <a:spLocks noChangeArrowheads="1"/>
          </p:cNvSpPr>
          <p:nvPr/>
        </p:nvSpPr>
        <p:spPr bwMode="auto">
          <a:xfrm>
            <a:off x="398463" y="4652963"/>
            <a:ext cx="84201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 Why is this called a “half-wave” circuit?</a:t>
            </a:r>
          </a:p>
        </p:txBody>
      </p:sp>
      <p:pic>
        <p:nvPicPr>
          <p:cNvPr id="37892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275" y="1781175"/>
            <a:ext cx="6964363" cy="22018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37893" name="Rectangle 31"/>
          <p:cNvSpPr>
            <a:spLocks noChangeArrowheads="1"/>
          </p:cNvSpPr>
          <p:nvPr/>
        </p:nvSpPr>
        <p:spPr bwMode="auto">
          <a:xfrm>
            <a:off x="762000" y="1536700"/>
            <a:ext cx="3949700" cy="2349500"/>
          </a:xfrm>
          <a:prstGeom prst="rect">
            <a:avLst/>
          </a:prstGeom>
          <a:solidFill>
            <a:schemeClr val="accent2">
              <a:alpha val="23921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7894" name="Text Box 32"/>
          <p:cNvSpPr txBox="1">
            <a:spLocks noChangeArrowheads="1"/>
          </p:cNvSpPr>
          <p:nvPr/>
        </p:nvSpPr>
        <p:spPr bwMode="auto">
          <a:xfrm>
            <a:off x="1346200" y="3898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sp>
        <p:nvSpPr>
          <p:cNvPr id="775201" name="Text Box 33"/>
          <p:cNvSpPr txBox="1">
            <a:spLocks noChangeArrowheads="1"/>
          </p:cNvSpPr>
          <p:nvPr/>
        </p:nvSpPr>
        <p:spPr bwMode="auto">
          <a:xfrm>
            <a:off x="457200" y="5410200"/>
            <a:ext cx="8369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Only half of the cycles are delivered to the load</a:t>
            </a:r>
          </a:p>
        </p:txBody>
      </p:sp>
      <p:sp>
        <p:nvSpPr>
          <p:cNvPr id="37896" name="Text Box 34"/>
          <p:cNvSpPr txBox="1">
            <a:spLocks noChangeArrowheads="1"/>
          </p:cNvSpPr>
          <p:nvPr/>
        </p:nvSpPr>
        <p:spPr bwMode="auto">
          <a:xfrm>
            <a:off x="6253163" y="2227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5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5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0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5672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Need to pick properly sized HEAT SINK to help device dissipate heat</a:t>
            </a:r>
          </a:p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C/W (temperature rise per watt dissipated)  “lower thermal resistance is better”</a:t>
            </a:r>
          </a:p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Example: For first case analyzed (6 VAC secondary), let’s say we don’t want heat sink/junction temperature to rise more than 10</a:t>
            </a:r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º C above ambient temperature  need a thermal resistance of approx 10º C/ 3.5 W  3</a:t>
            </a:r>
          </a:p>
          <a:p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Thermalloy choice “B” comes close (3.4) – see chart</a:t>
            </a:r>
          </a:p>
          <a:p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What if we’re “cheap” (only want to spend </a:t>
            </a:r>
            <a:r>
              <a:rPr lang="en-US">
                <a:solidFill>
                  <a:srgbClr val="33CC33"/>
                </a:solidFill>
                <a:cs typeface="Arial" charset="0"/>
                <a:sym typeface="Symbol" pitchFamily="18" charset="2"/>
              </a:rPr>
              <a:t>$0.43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 for the heat sink instead of </a:t>
            </a:r>
            <a:r>
              <a:rPr lang="en-US">
                <a:solidFill>
                  <a:srgbClr val="33CC33"/>
                </a:solidFill>
                <a:cs typeface="Arial" charset="0"/>
                <a:sym typeface="Symbol" pitchFamily="18" charset="2"/>
              </a:rPr>
              <a:t>$1.66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)? – choice “</a:t>
            </a:r>
            <a:r>
              <a:rPr lang="en-US">
                <a:cs typeface="Arial" charset="0"/>
                <a:sym typeface="Symbol" pitchFamily="18" charset="2"/>
              </a:rPr>
              <a:t>R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” has a thermal resistance of </a:t>
            </a:r>
            <a:r>
              <a:rPr lang="en-US">
                <a:cs typeface="Arial" charset="0"/>
                <a:sym typeface="Symbol" pitchFamily="18" charset="2"/>
              </a:rPr>
              <a:t>24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  will experience 24 x 3.5 = </a:t>
            </a:r>
            <a:r>
              <a:rPr lang="en-US">
                <a:cs typeface="Arial" charset="0"/>
                <a:sym typeface="Symbol" pitchFamily="18" charset="2"/>
              </a:rPr>
              <a:t>84º C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 temperature rise – </a:t>
            </a:r>
            <a:r>
              <a:rPr lang="en-US">
                <a:cs typeface="Arial" charset="0"/>
                <a:sym typeface="Symbol" pitchFamily="18" charset="2"/>
              </a:rPr>
              <a:t>ouch!!</a:t>
            </a:r>
          </a:p>
          <a:p>
            <a:r>
              <a:rPr lang="en-US">
                <a:cs typeface="Arial" charset="0"/>
                <a:sym typeface="Symbol" pitchFamily="18" charset="2"/>
              </a:rPr>
              <a:t>P.S.  Don’t forget to use HEAT SINK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892300" y="5588000"/>
            <a:ext cx="7251700" cy="27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8419" name="AutoShape 3"/>
          <p:cNvSpPr>
            <a:spLocks noChangeArrowheads="1"/>
          </p:cNvSpPr>
          <p:nvPr/>
        </p:nvSpPr>
        <p:spPr bwMode="auto">
          <a:xfrm>
            <a:off x="3695700" y="4419600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610100" y="52451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24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Low Dropout (LDO) Linear Regulator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65200" y="35179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3700" y="1397000"/>
            <a:ext cx="3263900" cy="20828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71500" y="4305300"/>
            <a:ext cx="8267700" cy="2324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Example:</a:t>
            </a:r>
            <a:r>
              <a:rPr lang="en-US">
                <a:solidFill>
                  <a:schemeClr val="bg1"/>
                </a:solidFill>
              </a:rPr>
              <a:t> Micrel MIC2915X-series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</a:t>
            </a:r>
            <a:r>
              <a:rPr lang="en-US">
                <a:solidFill>
                  <a:schemeClr val="bg1"/>
                </a:solidFill>
              </a:rPr>
              <a:t>dropout voltage is only 0.3-0.4 V (compared with    2.5 V for the standard 78XX-series regulators)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 tradeoff with LDO regulators is that since the dropout voltage is lower, the amount of input ripple that can be tolerated is lower than a “standard” regulator </a:t>
            </a:r>
          </a:p>
        </p:txBody>
      </p:sp>
      <p:sp>
        <p:nvSpPr>
          <p:cNvPr id="68614" name="AutoShape 6"/>
          <p:cNvSpPr>
            <a:spLocks/>
          </p:cNvSpPr>
          <p:nvPr/>
        </p:nvSpPr>
        <p:spPr bwMode="auto">
          <a:xfrm>
            <a:off x="6540500" y="1536700"/>
            <a:ext cx="1612900" cy="431800"/>
          </a:xfrm>
          <a:prstGeom prst="borderCallout1">
            <a:avLst>
              <a:gd name="adj1" fmla="val 26472"/>
              <a:gd name="adj2" fmla="val -4722"/>
              <a:gd name="adj3" fmla="val 255884"/>
              <a:gd name="adj4" fmla="val -43306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CC33"/>
                </a:solidFill>
              </a:rPr>
              <a:t>filter cap</a:t>
            </a:r>
          </a:p>
        </p:txBody>
      </p:sp>
      <p:sp>
        <p:nvSpPr>
          <p:cNvPr id="68615" name="AutoShape 7"/>
          <p:cNvSpPr>
            <a:spLocks/>
          </p:cNvSpPr>
          <p:nvPr/>
        </p:nvSpPr>
        <p:spPr bwMode="auto">
          <a:xfrm>
            <a:off x="3586163" y="3586163"/>
            <a:ext cx="4038600" cy="431800"/>
          </a:xfrm>
          <a:prstGeom prst="borderCallout1">
            <a:avLst>
              <a:gd name="adj1" fmla="val 26472"/>
              <a:gd name="adj2" fmla="val 101889"/>
              <a:gd name="adj3" fmla="val -138236"/>
              <a:gd name="adj4" fmla="val 106287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CC33"/>
                </a:solidFill>
              </a:rPr>
              <a:t>HF noise suppression cap</a:t>
            </a: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682750"/>
            <a:ext cx="8324850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549900" y="24257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2076450"/>
            <a:ext cx="8286750" cy="4781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48100" cy="2982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9636" name="Oval 6"/>
          <p:cNvSpPr>
            <a:spLocks noChangeArrowheads="1"/>
          </p:cNvSpPr>
          <p:nvPr/>
        </p:nvSpPr>
        <p:spPr bwMode="auto">
          <a:xfrm>
            <a:off x="2438400" y="939800"/>
            <a:ext cx="596900" cy="508000"/>
          </a:xfrm>
          <a:prstGeom prst="ellipse">
            <a:avLst/>
          </a:prstGeom>
          <a:noFill/>
          <a:ln w="38100" algn="ctr">
            <a:solidFill>
              <a:srgbClr val="33CC33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04850"/>
            <a:ext cx="8277225" cy="1333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06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2033588"/>
            <a:ext cx="8277225" cy="2257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066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4294188"/>
            <a:ext cx="8258175" cy="733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0661" name="Line 8"/>
          <p:cNvSpPr>
            <a:spLocks noChangeShapeType="1"/>
          </p:cNvSpPr>
          <p:nvPr/>
        </p:nvSpPr>
        <p:spPr bwMode="auto">
          <a:xfrm>
            <a:off x="6438900" y="4622800"/>
            <a:ext cx="419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0662" name="Oval 9"/>
          <p:cNvSpPr>
            <a:spLocks noChangeArrowheads="1"/>
          </p:cNvSpPr>
          <p:nvPr/>
        </p:nvSpPr>
        <p:spPr bwMode="auto">
          <a:xfrm>
            <a:off x="6985000" y="4241800"/>
            <a:ext cx="419100" cy="6985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4017963"/>
            <a:ext cx="8289925" cy="1641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t="17621" b="24670"/>
          <a:stretch>
            <a:fillRect/>
          </a:stretch>
        </p:blipFill>
        <p:spPr bwMode="auto">
          <a:xfrm>
            <a:off x="0" y="1050925"/>
            <a:ext cx="8963025" cy="27114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5194300" y="431800"/>
            <a:ext cx="0" cy="508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660900" y="31750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664075" y="4114800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681538" y="4513263"/>
            <a:ext cx="30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800100" y="241300"/>
            <a:ext cx="34417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78xx “Flashback” for comparison…</a:t>
            </a:r>
          </a:p>
        </p:txBody>
      </p:sp>
      <p:sp>
        <p:nvSpPr>
          <p:cNvPr id="71689" name="Oval 9"/>
          <p:cNvSpPr>
            <a:spLocks noChangeArrowheads="1"/>
          </p:cNvSpPr>
          <p:nvPr/>
        </p:nvSpPr>
        <p:spPr bwMode="auto">
          <a:xfrm>
            <a:off x="4940300" y="3886200"/>
            <a:ext cx="419100" cy="46990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1143000"/>
            <a:ext cx="8799513" cy="3898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499225" y="19907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L </a:t>
            </a:r>
            <a:r>
              <a:rPr lang="en-US"/>
              <a:t>= 5 V</a:t>
            </a: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1" name="AutoShape 13"/>
          <p:cNvSpPr>
            <a:spLocks/>
          </p:cNvSpPr>
          <p:nvPr/>
        </p:nvSpPr>
        <p:spPr bwMode="auto">
          <a:xfrm>
            <a:off x="4876800" y="495300"/>
            <a:ext cx="2197100" cy="427038"/>
          </a:xfrm>
          <a:prstGeom prst="borderCallout1">
            <a:avLst>
              <a:gd name="adj1" fmla="val 26764"/>
              <a:gd name="adj2" fmla="val -3468"/>
              <a:gd name="adj3" fmla="val 276579"/>
              <a:gd name="adj4" fmla="val -34681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 = 0.6V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535738" y="14097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6 V</a:t>
            </a:r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1079500" y="21590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4013200" y="1574800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2" name="Freeform 24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4" name="Freeform 26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 flipH="1">
            <a:off x="3897313" y="1901825"/>
            <a:ext cx="0" cy="29051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1135063" y="1922463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3757" name="AutoShape 29"/>
          <p:cNvSpPr>
            <a:spLocks/>
          </p:cNvSpPr>
          <p:nvPr/>
        </p:nvSpPr>
        <p:spPr bwMode="auto">
          <a:xfrm>
            <a:off x="4826000" y="992188"/>
            <a:ext cx="2478088" cy="417512"/>
          </a:xfrm>
          <a:prstGeom prst="borderCallout1">
            <a:avLst>
              <a:gd name="adj1" fmla="val 27375"/>
              <a:gd name="adj2" fmla="val -3074"/>
              <a:gd name="adj3" fmla="val 249810"/>
              <a:gd name="adj4" fmla="val -34019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dropout = 0.4 V </a:t>
            </a: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23850" y="3798888"/>
            <a:ext cx="8629650" cy="28559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Calculate C1:</a:t>
            </a:r>
            <a:r>
              <a:rPr lang="en-US">
                <a:solidFill>
                  <a:schemeClr val="bg2"/>
                </a:solidFill>
              </a:rPr>
              <a:t>  Have 6V @ 1A load (voltage dropped across regulator is part of load)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 6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Assume we want no more than 0.6 V of ripple  solve for C1 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≥ 5.4 V with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6</a:t>
            </a:r>
          </a:p>
          <a:p>
            <a:pPr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x C1 x </a:t>
            </a:r>
            <a:r>
              <a:rPr lang="en-US" sz="2800"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cs typeface="Arial" charset="0"/>
                <a:sym typeface="Symbol" pitchFamily="18" charset="2"/>
              </a:rPr>
              <a:t>Nmin</a:t>
            </a:r>
            <a:r>
              <a:rPr lang="en-US"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cs typeface="Arial" charset="0"/>
                <a:sym typeface="Symbol" pitchFamily="18" charset="2"/>
              </a:rPr>
              <a:t>Nmax</a:t>
            </a:r>
            <a:r>
              <a:rPr lang="en-US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0.0042 = -6 x C1 x </a:t>
            </a:r>
            <a:r>
              <a:rPr lang="en-US" sz="2800">
                <a:solidFill>
                  <a:schemeClr val="bg2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(5.4/6.0) = -6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x C x (-0.105)  = C x 0.632             C1  </a:t>
            </a:r>
            <a:r>
              <a:rPr lang="en-US">
                <a:sym typeface="Symbol" pitchFamily="18" charset="2"/>
              </a:rPr>
              <a:t>6650 F  </a:t>
            </a:r>
            <a:r>
              <a:rPr lang="en-US" i="1">
                <a:solidFill>
                  <a:srgbClr val="33CC33"/>
                </a:solidFill>
                <a:sym typeface="Symbol" pitchFamily="18" charset="2"/>
              </a:rPr>
              <a:t>bigger than “standard” case!</a:t>
            </a:r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4457700" y="2844800"/>
            <a:ext cx="4686300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transformer secondary is 4.25 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48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6700" y="1587500"/>
            <a:ext cx="8496300" cy="3751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No load: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quiescent current is approximately 8 mA    power dissipation is 6 x 0.008 =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48 mW</a:t>
            </a:r>
          </a:p>
          <a:p>
            <a:r>
              <a:rPr lang="en-US">
                <a:sym typeface="Symbol" pitchFamily="18" charset="2"/>
              </a:rPr>
              <a:t>Full load (1A):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6 V @ 1A drops across regulator  (assuming no ripple)  power dissipation = 6 X 1 = </a:t>
            </a:r>
            <a:r>
              <a:rPr lang="en-US">
                <a:sym typeface="Symbol" pitchFamily="18" charset="2"/>
              </a:rPr>
              <a:t>6 W</a:t>
            </a:r>
          </a:p>
          <a:p>
            <a:r>
              <a:rPr lang="en-US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5V @ 1A (5W) delivered to load, but 1 W dissipated by regulator  5.0/6.0 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83% efficient</a:t>
            </a:r>
          </a:p>
          <a:p>
            <a:r>
              <a:rPr lang="en-US">
                <a:sym typeface="Symbol" pitchFamily="18" charset="2"/>
              </a:rPr>
              <a:t>Heat sink: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Let’s say we don’t want heat sink/junction temperature to rise more than 10º C above ambient temperature  need a thermal resistance of approx     10º C/ 1 W  </a:t>
            </a:r>
            <a:r>
              <a:rPr lang="en-US">
                <a:sym typeface="Symbol" pitchFamily="18" charset="2"/>
              </a:rPr>
              <a:t>10 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use Thermalloy choice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“</a:t>
            </a:r>
            <a:r>
              <a:rPr lang="en-US">
                <a:sym typeface="Symbol" pitchFamily="18" charset="2"/>
              </a:rPr>
              <a:t>A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”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$1.04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2" descr="5-5-half-d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13" y="2505075"/>
            <a:ext cx="69627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chemeClr val="bg1"/>
                </a:solidFill>
                <a:effectLst/>
              </a:rPr>
              <a:t>Basic Half-Wave Dual Polarity Supply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7535863" y="24431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38917" name="Text Box 10"/>
          <p:cNvSpPr txBox="1">
            <a:spLocks noChangeArrowheads="1"/>
          </p:cNvSpPr>
          <p:nvPr/>
        </p:nvSpPr>
        <p:spPr bwMode="auto">
          <a:xfrm>
            <a:off x="7485063" y="45386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4348163" y="3471863"/>
            <a:ext cx="698500" cy="3254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800"/>
              <a:t>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1892300" y="1292225"/>
            <a:ext cx="7251700" cy="2317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35587" name="AutoShape 3"/>
          <p:cNvSpPr>
            <a:spLocks noChangeArrowheads="1"/>
          </p:cNvSpPr>
          <p:nvPr/>
        </p:nvSpPr>
        <p:spPr bwMode="auto">
          <a:xfrm>
            <a:off x="628650" y="714375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38250" y="14351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10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Battery Backup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66700" y="1155700"/>
            <a:ext cx="84963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Now that we have a reasonably efficient way to build a regulated power supply, how can we add battery backup capability?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77800" y="2286000"/>
            <a:ext cx="3263900" cy="17653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06400" y="40894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2457450"/>
            <a:ext cx="8437563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46063" y="4608513"/>
            <a:ext cx="8897937" cy="21415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Theory of operation: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D2 is reversed biased (and D1 is forward biased) as long as A.C. supply operational; when 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falls below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, D2 becomes forward biased (and D1 becomes reverse biased) and battery supply takes over</a:t>
            </a:r>
          </a:p>
          <a:p>
            <a:r>
              <a:rPr lang="en-US">
                <a:sym typeface="Symbol" pitchFamily="18" charset="2"/>
              </a:rPr>
              <a:t>Note: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must be </a:t>
            </a:r>
            <a:r>
              <a:rPr lang="en-US" u="sng">
                <a:solidFill>
                  <a:schemeClr val="bg1"/>
                </a:solidFill>
                <a:sym typeface="Symbol" pitchFamily="18" charset="2"/>
              </a:rPr>
              <a:t>greater than or equal to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(V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+ dropout voltage + diode drop) but </a:t>
            </a:r>
            <a:r>
              <a:rPr lang="en-US" u="sng">
                <a:solidFill>
                  <a:schemeClr val="bg1"/>
                </a:solidFill>
                <a:sym typeface="Symbol" pitchFamily="18" charset="2"/>
              </a:rPr>
              <a:t>less than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77832" name="AutoShape 8"/>
          <p:cNvSpPr>
            <a:spLocks/>
          </p:cNvSpPr>
          <p:nvPr/>
        </p:nvSpPr>
        <p:spPr bwMode="auto">
          <a:xfrm>
            <a:off x="6108700" y="1943100"/>
            <a:ext cx="2590800" cy="609600"/>
          </a:xfrm>
          <a:prstGeom prst="borderCallout1">
            <a:avLst>
              <a:gd name="adj1" fmla="val 18750"/>
              <a:gd name="adj2" fmla="val -2940"/>
              <a:gd name="adj3" fmla="val 156250"/>
              <a:gd name="adj4" fmla="val -29903"/>
            </a:avLst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2000"/>
              <a:t>V</a:t>
            </a:r>
            <a:r>
              <a:rPr lang="en-US" sz="2000" baseline="-25000"/>
              <a:t>N</a:t>
            </a:r>
            <a:r>
              <a:rPr lang="en-US" sz="2000"/>
              <a:t> must take into account diode drop</a:t>
            </a:r>
          </a:p>
        </p:txBody>
      </p:sp>
      <p:sp>
        <p:nvSpPr>
          <p:cNvPr id="77833" name="AutoShape 9"/>
          <p:cNvSpPr>
            <a:spLocks/>
          </p:cNvSpPr>
          <p:nvPr/>
        </p:nvSpPr>
        <p:spPr bwMode="auto">
          <a:xfrm>
            <a:off x="3014663" y="4157663"/>
            <a:ext cx="2451100" cy="368300"/>
          </a:xfrm>
          <a:prstGeom prst="borderCallout1">
            <a:avLst>
              <a:gd name="adj1" fmla="val 31032"/>
              <a:gd name="adj2" fmla="val 103111"/>
              <a:gd name="adj3" fmla="val -206898"/>
              <a:gd name="adj4" fmla="val 109329"/>
            </a:avLst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2000"/>
              <a:t>“steering diodes”</a:t>
            </a:r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5676900" y="3238500"/>
            <a:ext cx="355600" cy="139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5270500" y="31877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5846763" y="34464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54000" y="1231900"/>
            <a:ext cx="3263900" cy="1765300"/>
          </a:xfrm>
          <a:prstGeom prst="rect">
            <a:avLst/>
          </a:prstGeom>
          <a:solidFill>
            <a:schemeClr val="accent1">
              <a:alpha val="34117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82600" y="3035300"/>
            <a:ext cx="2717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403350"/>
            <a:ext cx="8437563" cy="18669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" y="3705225"/>
            <a:ext cx="8745538" cy="2892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Example: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Let’s say want 5 VDC regulated supply, then the minimum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+ dropout voltage + diode drop = 5.0 + 0.4 + 0.6 = </a:t>
            </a:r>
            <a:r>
              <a:rPr lang="en-US">
                <a:sym typeface="Symbol" pitchFamily="18" charset="2"/>
              </a:rPr>
              <a:t>6.0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V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(note that here we do not have to worry about ripple – </a:t>
            </a:r>
            <a:r>
              <a:rPr lang="en-US">
                <a:sym typeface="Symbol" pitchFamily="18" charset="2"/>
              </a:rPr>
              <a:t>why?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)  If alkaline batteries are used, we can get “real close” (e.g., four AA or AAA cells = 6 VDC).  This provides the lower limit on V</a:t>
            </a:r>
            <a:r>
              <a:rPr lang="en-US" baseline="-2500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, which must be </a:t>
            </a:r>
            <a:r>
              <a:rPr lang="en-US" u="sng">
                <a:solidFill>
                  <a:schemeClr val="bg1"/>
                </a:solidFill>
                <a:sym typeface="Symbol" pitchFamily="18" charset="2"/>
              </a:rPr>
              <a:t>greater than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V</a:t>
            </a:r>
            <a:r>
              <a:rPr lang="en-US" baseline="-25000">
                <a:sym typeface="Symbol" pitchFamily="18" charset="2"/>
              </a:rPr>
              <a:t>B</a:t>
            </a:r>
            <a:r>
              <a:rPr lang="en-US">
                <a:sym typeface="Symbol" pitchFamily="18" charset="2"/>
              </a:rPr>
              <a:t> =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6.0 V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at “maximum ripple”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to prevent battery drain.  We can now calculate C1 and transformer secondary voltage based on amount of ripple willing to tolerate.</a:t>
            </a:r>
          </a:p>
        </p:txBody>
      </p:sp>
      <p:sp>
        <p:nvSpPr>
          <p:cNvPr id="78855" name="AutoShape 7"/>
          <p:cNvSpPr>
            <a:spLocks/>
          </p:cNvSpPr>
          <p:nvPr/>
        </p:nvSpPr>
        <p:spPr bwMode="auto">
          <a:xfrm>
            <a:off x="6184900" y="889000"/>
            <a:ext cx="2590800" cy="609600"/>
          </a:xfrm>
          <a:prstGeom prst="borderCallout1">
            <a:avLst>
              <a:gd name="adj1" fmla="val 18750"/>
              <a:gd name="adj2" fmla="val -2940"/>
              <a:gd name="adj3" fmla="val 156250"/>
              <a:gd name="adj4" fmla="val -29903"/>
            </a:avLst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2000"/>
              <a:t>V</a:t>
            </a:r>
            <a:r>
              <a:rPr lang="en-US" sz="2000" baseline="-25000"/>
              <a:t>N</a:t>
            </a:r>
            <a:r>
              <a:rPr lang="en-US" sz="2000"/>
              <a:t> must take into account diode drop</a:t>
            </a:r>
          </a:p>
        </p:txBody>
      </p:sp>
      <p:sp>
        <p:nvSpPr>
          <p:cNvPr id="78856" name="AutoShape 8"/>
          <p:cNvSpPr>
            <a:spLocks/>
          </p:cNvSpPr>
          <p:nvPr/>
        </p:nvSpPr>
        <p:spPr bwMode="auto">
          <a:xfrm>
            <a:off x="3090863" y="3103563"/>
            <a:ext cx="2451100" cy="368300"/>
          </a:xfrm>
          <a:prstGeom prst="borderCallout1">
            <a:avLst>
              <a:gd name="adj1" fmla="val 31032"/>
              <a:gd name="adj2" fmla="val 103111"/>
              <a:gd name="adj3" fmla="val -206898"/>
              <a:gd name="adj4" fmla="val 109329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2000">
                <a:solidFill>
                  <a:srgbClr val="33CC33"/>
                </a:solidFill>
              </a:rPr>
              <a:t>“steering diodes”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5753100" y="2184400"/>
            <a:ext cx="355600" cy="139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397500" y="2146300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5897563" y="24050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7747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76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511925" y="21177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L </a:t>
            </a:r>
            <a:r>
              <a:rPr lang="en-US"/>
              <a:t>= 5 V</a:t>
            </a:r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 cap="rnd">
            <a:solidFill>
              <a:srgbClr val="3399FF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84" name="AutoShape 12"/>
          <p:cNvSpPr>
            <a:spLocks/>
          </p:cNvSpPr>
          <p:nvPr/>
        </p:nvSpPr>
        <p:spPr bwMode="auto">
          <a:xfrm>
            <a:off x="4876800" y="495300"/>
            <a:ext cx="2197100" cy="427038"/>
          </a:xfrm>
          <a:prstGeom prst="borderCallout1">
            <a:avLst>
              <a:gd name="adj1" fmla="val 26764"/>
              <a:gd name="adj2" fmla="val -3468"/>
              <a:gd name="adj3" fmla="val 276579"/>
              <a:gd name="adj4" fmla="val -34681"/>
            </a:avLst>
          </a:prstGeom>
          <a:noFill/>
          <a:ln w="38100" algn="ctr">
            <a:solidFill>
              <a:srgbClr val="3399FF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 </a:t>
            </a:r>
            <a:r>
              <a:rPr lang="en-US">
                <a:solidFill>
                  <a:srgbClr val="3399FF"/>
                </a:solidFill>
                <a:cs typeface="Arial" charset="0"/>
              </a:rPr>
              <a:t>&lt;</a:t>
            </a:r>
            <a:r>
              <a:rPr lang="en-US">
                <a:solidFill>
                  <a:srgbClr val="3399FF"/>
                </a:solidFill>
              </a:rPr>
              <a:t> 0.8V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535738" y="14097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7 V</a:t>
            </a:r>
          </a:p>
        </p:txBody>
      </p:sp>
      <p:sp>
        <p:nvSpPr>
          <p:cNvPr id="79886" name="Freeform 14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1104900" y="23622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3987800" y="1590675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1" name="Freeform 19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2" name="Freeform 20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3" name="Freeform 21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4" name="Freeform 22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5" name="Freeform 23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6" name="Freeform 24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7" name="Freeform 25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flipH="1">
            <a:off x="3871913" y="2116138"/>
            <a:ext cx="0" cy="266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>
            <a:off x="1104900" y="2133600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900" name="AutoShape 28"/>
          <p:cNvSpPr>
            <a:spLocks/>
          </p:cNvSpPr>
          <p:nvPr/>
        </p:nvSpPr>
        <p:spPr bwMode="auto">
          <a:xfrm>
            <a:off x="5321300" y="966788"/>
            <a:ext cx="2478088" cy="417512"/>
          </a:xfrm>
          <a:prstGeom prst="borderCallout1">
            <a:avLst>
              <a:gd name="adj1" fmla="val 27375"/>
              <a:gd name="adj2" fmla="val -3074"/>
              <a:gd name="adj3" fmla="val 307606"/>
              <a:gd name="adj4" fmla="val -51954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dropout = 0.4 V </a:t>
            </a:r>
          </a:p>
        </p:txBody>
      </p:sp>
      <p:sp>
        <p:nvSpPr>
          <p:cNvPr id="79901" name="Text Box 29"/>
          <p:cNvSpPr txBox="1">
            <a:spLocks noChangeArrowheads="1"/>
          </p:cNvSpPr>
          <p:nvPr/>
        </p:nvSpPr>
        <p:spPr bwMode="auto">
          <a:xfrm>
            <a:off x="323850" y="3798888"/>
            <a:ext cx="8820150" cy="28559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Calculate C1:</a:t>
            </a:r>
            <a:r>
              <a:rPr lang="en-US">
                <a:solidFill>
                  <a:schemeClr val="bg2"/>
                </a:solidFill>
              </a:rPr>
              <a:t>  Have 7V @ 1A load (voltage dropped across diode + regulator is part of load)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 7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Assume we want no more than 0.8 V of ripple  solve for C1 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Nmin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≥ 6.2 V with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7</a:t>
            </a:r>
          </a:p>
          <a:p>
            <a:pPr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x C1 x </a:t>
            </a:r>
            <a:r>
              <a:rPr lang="en-US" sz="2800"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cs typeface="Arial" charset="0"/>
                <a:sym typeface="Symbol" pitchFamily="18" charset="2"/>
              </a:rPr>
              <a:t>Nmin</a:t>
            </a:r>
            <a:r>
              <a:rPr lang="en-US"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cs typeface="Arial" charset="0"/>
                <a:sym typeface="Symbol" pitchFamily="18" charset="2"/>
              </a:rPr>
              <a:t>Nmax</a:t>
            </a:r>
            <a:r>
              <a:rPr lang="en-US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0.0042 = -7 x C1 x </a:t>
            </a:r>
            <a:r>
              <a:rPr lang="en-US" sz="2800">
                <a:solidFill>
                  <a:schemeClr val="bg2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(6.2/7.0) = -7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x C1 x (-0.121)  = C1 x 0.85             C1  </a:t>
            </a:r>
            <a:r>
              <a:rPr lang="en-US">
                <a:sym typeface="Symbol" pitchFamily="18" charset="2"/>
              </a:rPr>
              <a:t>5000 F  </a:t>
            </a:r>
            <a:endParaRPr lang="en-US" i="1">
              <a:sym typeface="Symbol" pitchFamily="18" charset="2"/>
            </a:endParaRP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610100" y="2882900"/>
            <a:ext cx="4318000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transformer secondary is 5.0 VAC</a:t>
            </a: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1139825" y="1927225"/>
            <a:ext cx="5613400" cy="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>
            <a:off x="3867150" y="1900238"/>
            <a:ext cx="3175" cy="2778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79905" name="AutoShape 33"/>
          <p:cNvSpPr>
            <a:spLocks/>
          </p:cNvSpPr>
          <p:nvPr/>
        </p:nvSpPr>
        <p:spPr bwMode="auto">
          <a:xfrm>
            <a:off x="433388" y="935038"/>
            <a:ext cx="2959100" cy="427037"/>
          </a:xfrm>
          <a:prstGeom prst="borderCallout1">
            <a:avLst>
              <a:gd name="adj1" fmla="val 26764"/>
              <a:gd name="adj2" fmla="val 102574"/>
              <a:gd name="adj3" fmla="val 254273"/>
              <a:gd name="adj4" fmla="val 113356"/>
            </a:avLst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diode drop = 0.6V</a:t>
            </a:r>
          </a:p>
        </p:txBody>
      </p:sp>
      <p:sp>
        <p:nvSpPr>
          <p:cNvPr id="79906" name="Text Box 34"/>
          <p:cNvSpPr txBox="1">
            <a:spLocks noChangeArrowheads="1"/>
          </p:cNvSpPr>
          <p:nvPr/>
        </p:nvSpPr>
        <p:spPr bwMode="auto">
          <a:xfrm>
            <a:off x="6503988" y="1754188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CC00"/>
                </a:solidFill>
              </a:rPr>
              <a:t>V</a:t>
            </a:r>
            <a:r>
              <a:rPr lang="en-US" baseline="-25000">
                <a:solidFill>
                  <a:srgbClr val="FFCC00"/>
                </a:solidFill>
              </a:rPr>
              <a:t>B </a:t>
            </a:r>
            <a:r>
              <a:rPr lang="en-US">
                <a:solidFill>
                  <a:srgbClr val="FFCC00"/>
                </a:solidFill>
              </a:rPr>
              <a:t>= 6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7747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0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1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511925" y="2117725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V</a:t>
            </a:r>
            <a:r>
              <a:rPr lang="en-US" baseline="-25000"/>
              <a:t>L </a:t>
            </a:r>
            <a:r>
              <a:rPr lang="en-US"/>
              <a:t>= 5 V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 cap="rnd">
            <a:solidFill>
              <a:srgbClr val="3399FF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08" name="AutoShape 12"/>
          <p:cNvSpPr>
            <a:spLocks/>
          </p:cNvSpPr>
          <p:nvPr/>
        </p:nvSpPr>
        <p:spPr bwMode="auto">
          <a:xfrm>
            <a:off x="4876800" y="495300"/>
            <a:ext cx="2197100" cy="427038"/>
          </a:xfrm>
          <a:prstGeom prst="borderCallout1">
            <a:avLst>
              <a:gd name="adj1" fmla="val 26764"/>
              <a:gd name="adj2" fmla="val -3468"/>
              <a:gd name="adj3" fmla="val 276579"/>
              <a:gd name="adj4" fmla="val -34681"/>
            </a:avLst>
          </a:prstGeom>
          <a:noFill/>
          <a:ln w="38100" algn="ctr">
            <a:solidFill>
              <a:srgbClr val="3399FF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 </a:t>
            </a:r>
            <a:r>
              <a:rPr lang="en-US">
                <a:solidFill>
                  <a:srgbClr val="3399FF"/>
                </a:solidFill>
                <a:cs typeface="Arial" charset="0"/>
              </a:rPr>
              <a:t>&lt;</a:t>
            </a:r>
            <a:r>
              <a:rPr lang="en-US">
                <a:solidFill>
                  <a:srgbClr val="3399FF"/>
                </a:solidFill>
              </a:rPr>
              <a:t> 1.0V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535738" y="14097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7 V</a:t>
            </a:r>
          </a:p>
        </p:txBody>
      </p:sp>
      <p:sp>
        <p:nvSpPr>
          <p:cNvPr id="80910" name="Freeform 14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1" name="Freeform 15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1104900" y="2362200"/>
            <a:ext cx="561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3987800" y="1590675"/>
            <a:ext cx="0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5" name="Freeform 19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6" name="Freeform 20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7" name="Freeform 21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8" name="Freeform 22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19" name="Freeform 23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0" name="Freeform 24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1" name="Freeform 25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 flipH="1">
            <a:off x="3871913" y="2116138"/>
            <a:ext cx="0" cy="266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1104900" y="2133600"/>
            <a:ext cx="5613400" cy="0"/>
          </a:xfrm>
          <a:prstGeom prst="line">
            <a:avLst/>
          </a:prstGeom>
          <a:noFill/>
          <a:ln w="38100" cap="rnd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4" name="AutoShape 28"/>
          <p:cNvSpPr>
            <a:spLocks/>
          </p:cNvSpPr>
          <p:nvPr/>
        </p:nvSpPr>
        <p:spPr bwMode="auto">
          <a:xfrm>
            <a:off x="5321300" y="966788"/>
            <a:ext cx="2478088" cy="417512"/>
          </a:xfrm>
          <a:prstGeom prst="borderCallout1">
            <a:avLst>
              <a:gd name="adj1" fmla="val 27375"/>
              <a:gd name="adj2" fmla="val -3074"/>
              <a:gd name="adj3" fmla="val 307606"/>
              <a:gd name="adj4" fmla="val -51954"/>
            </a:avLst>
          </a:prstGeom>
          <a:noFill/>
          <a:ln w="38100" algn="ctr">
            <a:solidFill>
              <a:srgbClr val="33CC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dropout = 0.4 V 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4610100" y="2870200"/>
            <a:ext cx="4533900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transformer secondary is 5.0 VAC</a:t>
            </a:r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1139825" y="1927225"/>
            <a:ext cx="5613400" cy="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3867150" y="1900238"/>
            <a:ext cx="3175" cy="2778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0928" name="AutoShape 32"/>
          <p:cNvSpPr>
            <a:spLocks/>
          </p:cNvSpPr>
          <p:nvPr/>
        </p:nvSpPr>
        <p:spPr bwMode="auto">
          <a:xfrm>
            <a:off x="433388" y="935038"/>
            <a:ext cx="2959100" cy="427037"/>
          </a:xfrm>
          <a:prstGeom prst="borderCallout1">
            <a:avLst>
              <a:gd name="adj1" fmla="val 26764"/>
              <a:gd name="adj2" fmla="val 102574"/>
              <a:gd name="adj3" fmla="val 254273"/>
              <a:gd name="adj4" fmla="val 113356"/>
            </a:avLst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diode drop = 0.6V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6503988" y="1754188"/>
            <a:ext cx="22606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FFCC00"/>
                </a:solidFill>
              </a:rPr>
              <a:t>V</a:t>
            </a:r>
            <a:r>
              <a:rPr lang="en-US" baseline="-25000">
                <a:solidFill>
                  <a:srgbClr val="FFCC00"/>
                </a:solidFill>
              </a:rPr>
              <a:t>B </a:t>
            </a:r>
            <a:r>
              <a:rPr lang="en-US">
                <a:solidFill>
                  <a:srgbClr val="FFCC00"/>
                </a:solidFill>
              </a:rPr>
              <a:t>= 6 V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228600" y="3822700"/>
            <a:ext cx="8915400" cy="281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ym typeface="Symbol" pitchFamily="18" charset="2"/>
              </a:rPr>
              <a:t>Full load (1A):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7 V @ 1A drops across diode + regulator  (assuming no ripple)  power dissipation = 7 X 1 = </a:t>
            </a:r>
            <a:r>
              <a:rPr lang="en-US">
                <a:sym typeface="Symbol" pitchFamily="18" charset="2"/>
              </a:rPr>
              <a:t>7 W</a:t>
            </a:r>
          </a:p>
          <a:p>
            <a:r>
              <a:rPr lang="en-US">
                <a:solidFill>
                  <a:srgbClr val="3399FF"/>
                </a:solidFill>
                <a:sym typeface="Symbol" pitchFamily="18" charset="2"/>
              </a:rPr>
              <a:t>Efficiency: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5V @ 1A (5W) delivered to load, but 2 W dissipated by diode + regulator  5.0/7.0 </a:t>
            </a:r>
            <a:r>
              <a:rPr lang="en-US">
                <a:sym typeface="Symbol" pitchFamily="18" charset="2"/>
              </a:rPr>
              <a:t>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71% efficient</a:t>
            </a:r>
          </a:p>
          <a:p>
            <a:r>
              <a:rPr lang="en-US">
                <a:solidFill>
                  <a:srgbClr val="33CC33"/>
                </a:solidFill>
                <a:sym typeface="Symbol" pitchFamily="18" charset="2"/>
              </a:rPr>
              <a:t>Backup Mode: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6V @ 1A drops across diode + regulator  power dissipation = 6 X 1 = </a:t>
            </a:r>
            <a:r>
              <a:rPr lang="en-US">
                <a:sym typeface="Symbol" pitchFamily="18" charset="2"/>
              </a:rPr>
              <a:t>6 W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efficiency = 5.0/6.0 =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83%</a:t>
            </a:r>
          </a:p>
          <a:p>
            <a:r>
              <a:rPr lang="en-US">
                <a:sym typeface="Symbol" pitchFamily="18" charset="2"/>
              </a:rPr>
              <a:t>Question: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What changes if we want a </a:t>
            </a:r>
            <a:r>
              <a:rPr lang="en-US">
                <a:sym typeface="Symbol" pitchFamily="18" charset="2"/>
              </a:rPr>
              <a:t>rechargeable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backup?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45209" t="15163" r="21890" b="6366"/>
          <a:stretch>
            <a:fillRect/>
          </a:stretch>
        </p:blipFill>
        <p:spPr bwMode="auto">
          <a:xfrm>
            <a:off x="0" y="0"/>
            <a:ext cx="460057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 l="45946" t="12596" r="22455" b="6145"/>
          <a:stretch>
            <a:fillRect/>
          </a:stretch>
        </p:blipFill>
        <p:spPr bwMode="auto">
          <a:xfrm>
            <a:off x="4743450" y="0"/>
            <a:ext cx="42672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 cstate="print"/>
          <a:srcRect l="33182" t="7953" r="23555" b="12970"/>
          <a:stretch>
            <a:fillRect/>
          </a:stretch>
        </p:blipFill>
        <p:spPr bwMode="auto">
          <a:xfrm>
            <a:off x="1714500" y="0"/>
            <a:ext cx="5886450" cy="6724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 cstate="print"/>
          <a:srcRect b="4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9674" t="9320" r="20984" b="4935"/>
          <a:stretch>
            <a:fillRect/>
          </a:stretch>
        </p:blipFill>
        <p:spPr bwMode="auto">
          <a:xfrm>
            <a:off x="1428750" y="0"/>
            <a:ext cx="6276975" cy="6816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0" name="Freeform 5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1" name="Freeform 6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1803400" y="3149600"/>
            <a:ext cx="127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flipH="1">
            <a:off x="3878263" y="3116263"/>
            <a:ext cx="127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854200" y="3263900"/>
            <a:ext cx="20193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1349375" y="34575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3/240 sec = 12.5 ms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loaded = V</a:t>
            </a:r>
            <a:r>
              <a:rPr lang="en-US" baseline="-25000"/>
              <a:t>L</a:t>
            </a:r>
          </a:p>
        </p:txBody>
      </p:sp>
      <p:sp>
        <p:nvSpPr>
          <p:cNvPr id="39947" name="Freeform 13"/>
          <p:cNvSpPr>
            <a:spLocks/>
          </p:cNvSpPr>
          <p:nvPr/>
        </p:nvSpPr>
        <p:spPr bwMode="auto">
          <a:xfrm>
            <a:off x="2082800" y="1625600"/>
            <a:ext cx="1866900" cy="431800"/>
          </a:xfrm>
          <a:custGeom>
            <a:avLst/>
            <a:gdLst>
              <a:gd name="T0" fmla="*/ 0 w 1176"/>
              <a:gd name="T1" fmla="*/ 0 h 272"/>
              <a:gd name="T2" fmla="*/ 2147483647 w 1176"/>
              <a:gd name="T3" fmla="*/ 2147483647 h 272"/>
              <a:gd name="T4" fmla="*/ 2147483647 w 1176"/>
              <a:gd name="T5" fmla="*/ 2147483647 h 272"/>
              <a:gd name="T6" fmla="*/ 0 60000 65536"/>
              <a:gd name="T7" fmla="*/ 0 60000 65536"/>
              <a:gd name="T8" fmla="*/ 0 60000 65536"/>
              <a:gd name="T9" fmla="*/ 0 w 1176"/>
              <a:gd name="T10" fmla="*/ 0 h 272"/>
              <a:gd name="T11" fmla="*/ 1176 w 1176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72">
                <a:moveTo>
                  <a:pt x="0" y="0"/>
                </a:moveTo>
                <a:cubicBezTo>
                  <a:pt x="34" y="37"/>
                  <a:pt x="68" y="75"/>
                  <a:pt x="264" y="120"/>
                </a:cubicBezTo>
                <a:cubicBezTo>
                  <a:pt x="460" y="165"/>
                  <a:pt x="818" y="218"/>
                  <a:pt x="1176" y="272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8" name="Freeform 14"/>
          <p:cNvSpPr>
            <a:spLocks/>
          </p:cNvSpPr>
          <p:nvPr/>
        </p:nvSpPr>
        <p:spPr bwMode="auto">
          <a:xfrm>
            <a:off x="3978275" y="1600200"/>
            <a:ext cx="736600" cy="490538"/>
          </a:xfrm>
          <a:custGeom>
            <a:avLst/>
            <a:gdLst>
              <a:gd name="T0" fmla="*/ 0 w 464"/>
              <a:gd name="T1" fmla="*/ 2147483647 h 309"/>
              <a:gd name="T2" fmla="*/ 2147483647 w 464"/>
              <a:gd name="T3" fmla="*/ 2147483647 h 309"/>
              <a:gd name="T4" fmla="*/ 2147483647 w 464"/>
              <a:gd name="T5" fmla="*/ 2147483647 h 309"/>
              <a:gd name="T6" fmla="*/ 2147483647 w 464"/>
              <a:gd name="T7" fmla="*/ 2147483647 h 309"/>
              <a:gd name="T8" fmla="*/ 2147483647 w 464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309"/>
              <a:gd name="T17" fmla="*/ 464 w 464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309">
                <a:moveTo>
                  <a:pt x="0" y="309"/>
                </a:moveTo>
                <a:cubicBezTo>
                  <a:pt x="9" y="268"/>
                  <a:pt x="19" y="228"/>
                  <a:pt x="56" y="181"/>
                </a:cubicBezTo>
                <a:cubicBezTo>
                  <a:pt x="93" y="134"/>
                  <a:pt x="168" y="58"/>
                  <a:pt x="224" y="29"/>
                </a:cubicBezTo>
                <a:cubicBezTo>
                  <a:pt x="280" y="0"/>
                  <a:pt x="352" y="9"/>
                  <a:pt x="392" y="5"/>
                </a:cubicBezTo>
                <a:cubicBezTo>
                  <a:pt x="432" y="1"/>
                  <a:pt x="448" y="3"/>
                  <a:pt x="464" y="5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49" name="Freeform 15"/>
          <p:cNvSpPr>
            <a:spLocks/>
          </p:cNvSpPr>
          <p:nvPr/>
        </p:nvSpPr>
        <p:spPr bwMode="auto">
          <a:xfrm>
            <a:off x="4691063" y="1579563"/>
            <a:ext cx="1866900" cy="431800"/>
          </a:xfrm>
          <a:custGeom>
            <a:avLst/>
            <a:gdLst>
              <a:gd name="T0" fmla="*/ 0 w 1176"/>
              <a:gd name="T1" fmla="*/ 0 h 272"/>
              <a:gd name="T2" fmla="*/ 2147483647 w 1176"/>
              <a:gd name="T3" fmla="*/ 2147483647 h 272"/>
              <a:gd name="T4" fmla="*/ 2147483647 w 1176"/>
              <a:gd name="T5" fmla="*/ 2147483647 h 272"/>
              <a:gd name="T6" fmla="*/ 0 60000 65536"/>
              <a:gd name="T7" fmla="*/ 0 60000 65536"/>
              <a:gd name="T8" fmla="*/ 0 60000 65536"/>
              <a:gd name="T9" fmla="*/ 0 w 1176"/>
              <a:gd name="T10" fmla="*/ 0 h 272"/>
              <a:gd name="T11" fmla="*/ 1176 w 1176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72">
                <a:moveTo>
                  <a:pt x="0" y="0"/>
                </a:moveTo>
                <a:cubicBezTo>
                  <a:pt x="34" y="37"/>
                  <a:pt x="68" y="75"/>
                  <a:pt x="264" y="120"/>
                </a:cubicBezTo>
                <a:cubicBezTo>
                  <a:pt x="460" y="165"/>
                  <a:pt x="818" y="218"/>
                  <a:pt x="1176" y="272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3898900" y="1600200"/>
            <a:ext cx="0" cy="4191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51" name="Line 17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39952" name="AutoShape 18"/>
          <p:cNvSpPr>
            <a:spLocks/>
          </p:cNvSpPr>
          <p:nvPr/>
        </p:nvSpPr>
        <p:spPr bwMode="auto">
          <a:xfrm>
            <a:off x="4737100" y="622300"/>
            <a:ext cx="1485900" cy="469900"/>
          </a:xfrm>
          <a:prstGeom prst="borderCallout1">
            <a:avLst>
              <a:gd name="adj1" fmla="val 24324"/>
              <a:gd name="adj2" fmla="val -5130"/>
              <a:gd name="adj3" fmla="val 251352"/>
              <a:gd name="adj4" fmla="val -5128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901700" y="5029200"/>
            <a:ext cx="77978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Note: Amount of ripple is proportional to load and inversely proportional to size of filter capacitor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893763" y="5927725"/>
            <a:ext cx="78232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Analysis: Can calculate value of C based on amount of ripple willing to tolerate at a particular load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914400" y="3911600"/>
            <a:ext cx="77851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Question: What </a:t>
            </a:r>
            <a:r>
              <a:rPr lang="en-US">
                <a:solidFill>
                  <a:srgbClr val="3399FF"/>
                </a:solidFill>
              </a:rPr>
              <a:t>transformer secondary voltage</a:t>
            </a:r>
            <a:r>
              <a:rPr lang="en-US">
                <a:solidFill>
                  <a:schemeClr val="bg2"/>
                </a:solidFill>
              </a:rPr>
              <a:t> is required to obtain </a:t>
            </a:r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5.0 VDC</a:t>
            </a:r>
            <a:r>
              <a:rPr lang="en-US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5880100" y="4432300"/>
            <a:ext cx="2781300" cy="403225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5.0/</a:t>
            </a:r>
            <a:r>
              <a:rPr lang="en-US">
                <a:sym typeface="Symbol" pitchFamily="18" charset="2"/>
              </a:rPr>
              <a:t>2  3.5 VAC</a:t>
            </a:r>
          </a:p>
        </p:txBody>
      </p:sp>
      <p:sp>
        <p:nvSpPr>
          <p:cNvPr id="39958" name="Line 24"/>
          <p:cNvSpPr>
            <a:spLocks noChangeShapeType="1"/>
          </p:cNvSpPr>
          <p:nvPr/>
        </p:nvSpPr>
        <p:spPr bwMode="auto">
          <a:xfrm>
            <a:off x="6654800" y="4470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Outline - 3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352550"/>
            <a:ext cx="8093075" cy="45624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Switch mode power supply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converter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bg2"/>
                </a:solidFill>
              </a:rPr>
              <a:t>flyback</a:t>
            </a:r>
            <a:r>
              <a:rPr lang="en-US" dirty="0" smtClean="0">
                <a:solidFill>
                  <a:schemeClr val="bg2"/>
                </a:solidFill>
              </a:rPr>
              <a:t> converter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Switching regulators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</a:rPr>
              <a:t>step-down switching converter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</a:rPr>
              <a:t>step-up switching capacitor charge pump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DC-DC converters</a:t>
            </a: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 bldLvl="4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4673600" y="1193800"/>
            <a:ext cx="0" cy="186690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Switch Mode Power Supply (SMPS)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4500" y="3238500"/>
            <a:ext cx="8001000" cy="3128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Switching approach based on high-frequency voltage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 A.C. input (line voltage) immediately rectified to produce high-voltage D.C.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Chopper FET creates a high-frequency signal fed to transformer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High frequency 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smaller transformer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(less metal, less weight, lower cost)…but, </a:t>
            </a:r>
            <a:r>
              <a:rPr lang="en-US">
                <a:sym typeface="Symbol" pitchFamily="18" charset="2"/>
              </a:rPr>
              <a:t>more components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Adjusting chopper’s duty cycle provides regulation</a:t>
            </a:r>
            <a:endParaRPr lang="en-US">
              <a:sym typeface="Symbol" pitchFamily="18" charset="2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42900" y="1397000"/>
            <a:ext cx="1397000" cy="71437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input rectifier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176463" y="1503363"/>
            <a:ext cx="1397000" cy="40322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chopper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908425" y="1508125"/>
            <a:ext cx="16256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isolation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834063" y="1401763"/>
            <a:ext cx="13970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rectifier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493000" y="1393825"/>
            <a:ext cx="13970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filter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887788" y="2338388"/>
            <a:ext cx="16256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isolation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193925" y="2295525"/>
            <a:ext cx="1397000" cy="40322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714500" y="1727200"/>
            <a:ext cx="457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V="1">
            <a:off x="3598863" y="1719263"/>
            <a:ext cx="29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5534025" y="1749425"/>
            <a:ext cx="2921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7202488" y="1741488"/>
            <a:ext cx="2921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8039100" y="2133600"/>
            <a:ext cx="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5524500" y="25146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H="1">
            <a:off x="3594100" y="2527300"/>
            <a:ext cx="29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V="1">
            <a:off x="2921000" y="1905000"/>
            <a:ext cx="0" cy="368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4000" smtClean="0">
                <a:solidFill>
                  <a:srgbClr val="33CC33"/>
                </a:solidFill>
                <a:effectLst/>
              </a:rPr>
              <a:t>Forward (Buck)</a:t>
            </a:r>
            <a:r>
              <a:rPr lang="en-US" sz="4000" smtClean="0">
                <a:solidFill>
                  <a:schemeClr val="bg1"/>
                </a:solidFill>
                <a:effectLst/>
              </a:rPr>
              <a:t> Converter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85800" y="3708400"/>
            <a:ext cx="7861300" cy="263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Forward (“buck”) converter transfers energy while the chopper is conducting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Transformer provides secondary charging circuit during conduction phase (chopper on) 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When chopper turns off, choke releases its magnetic energy and current continues to flow into output capacitor</a:t>
            </a:r>
            <a:endParaRPr lang="en-US">
              <a:sym typeface="Symbol" pitchFamily="18" charset="2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331913"/>
            <a:ext cx="7018337" cy="2032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0063" y="1465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16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4000" smtClean="0">
                <a:solidFill>
                  <a:schemeClr val="hlink"/>
                </a:solidFill>
                <a:effectLst/>
              </a:rPr>
              <a:t>Flyback</a:t>
            </a:r>
            <a:r>
              <a:rPr lang="en-US" sz="4000" smtClean="0">
                <a:solidFill>
                  <a:schemeClr val="bg1"/>
                </a:solidFill>
                <a:effectLst/>
              </a:rPr>
              <a:t> Converter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73100" y="3708400"/>
            <a:ext cx="7861300" cy="263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Note phase of isolation transformer – while the chopper is conducting current in the primary, current is not allowed to flow in the secondary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Primary becomes storage device opposing current flow by creating a magnetic field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When chopper turns off, stored magnetic field collapses and energy is transferred to the secondary</a:t>
            </a:r>
            <a:endParaRPr lang="en-US">
              <a:sym typeface="Symbol" pitchFamily="18" charset="2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1306513"/>
            <a:ext cx="6988175" cy="2022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951663" y="14398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16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Switching Regulator – Basic Idea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73100" y="3708400"/>
            <a:ext cx="7861300" cy="281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Regulation achieved by changing pulse width and/or pulse frequency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Done “automatically” by switching regulator IC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Typically over </a:t>
            </a:r>
            <a:r>
              <a:rPr lang="en-US">
                <a:solidFill>
                  <a:srgbClr val="33CC33"/>
                </a:solidFill>
              </a:rPr>
              <a:t>90% efficient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TRADEOFF: lower current output than typical linear regulator circuit, and more external components; also, </a:t>
            </a:r>
            <a:r>
              <a:rPr lang="en-US"/>
              <a:t>higher noise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ym typeface="Symbol" pitchFamily="18" charset="2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08113"/>
            <a:ext cx="5580063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921000" y="1968500"/>
            <a:ext cx="368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2921000" y="1485900"/>
            <a:ext cx="33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527800" y="2260600"/>
            <a:ext cx="1003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Vout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270000" y="1231900"/>
            <a:ext cx="16764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feedback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668963" y="2100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61925" y="4489450"/>
            <a:ext cx="8982075" cy="19027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(fixed) 3.3, 5, 12 VDC and (adjustable) 1.21 – 37 V versions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Up to 1 amp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Up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96% </a:t>
            </a:r>
            <a:r>
              <a:rPr lang="en-US" dirty="0">
                <a:solidFill>
                  <a:schemeClr val="bg1"/>
                </a:solidFill>
              </a:rPr>
              <a:t>efficient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Five </a:t>
            </a:r>
            <a:r>
              <a:rPr lang="en-US" dirty="0">
                <a:solidFill>
                  <a:schemeClr val="bg1"/>
                </a:solidFill>
              </a:rPr>
              <a:t>external components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1" y="1311037"/>
            <a:ext cx="7822655" cy="28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170" y="2124074"/>
            <a:ext cx="187980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875" r="12130"/>
          <a:stretch>
            <a:fillRect/>
          </a:stretch>
        </p:blipFill>
        <p:spPr bwMode="auto">
          <a:xfrm>
            <a:off x="3924300" y="1362074"/>
            <a:ext cx="3009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1357313"/>
            <a:ext cx="3448050" cy="32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4786313"/>
            <a:ext cx="9020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609725"/>
            <a:ext cx="4305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647825"/>
            <a:ext cx="4533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452563"/>
            <a:ext cx="8244261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9167" r="69389" b="7780"/>
          <a:stretch>
            <a:fillRect/>
          </a:stretch>
        </p:blipFill>
        <p:spPr bwMode="auto">
          <a:xfrm>
            <a:off x="4819651" y="138023"/>
            <a:ext cx="4040059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234906" y="1704975"/>
            <a:ext cx="1765720" cy="650036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29537" r="69021" b="11646"/>
          <a:stretch>
            <a:fillRect/>
          </a:stretch>
        </p:blipFill>
        <p:spPr bwMode="auto">
          <a:xfrm>
            <a:off x="4847145" y="3571335"/>
            <a:ext cx="3977678" cy="286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3209926" y="4191000"/>
            <a:ext cx="1827900" cy="682925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65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803400" y="3149600"/>
            <a:ext cx="127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3878263" y="3116263"/>
            <a:ext cx="1270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854200" y="3263900"/>
            <a:ext cx="20193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349375" y="34575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3/240 sec = 12.5 ms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loaded = V</a:t>
            </a:r>
            <a:r>
              <a:rPr lang="en-US" baseline="-25000"/>
              <a:t>L</a:t>
            </a:r>
          </a:p>
        </p:txBody>
      </p:sp>
      <p:sp>
        <p:nvSpPr>
          <p:cNvPr id="40971" name="Freeform 11"/>
          <p:cNvSpPr>
            <a:spLocks/>
          </p:cNvSpPr>
          <p:nvPr/>
        </p:nvSpPr>
        <p:spPr bwMode="auto">
          <a:xfrm>
            <a:off x="2082800" y="1625600"/>
            <a:ext cx="1866900" cy="431800"/>
          </a:xfrm>
          <a:custGeom>
            <a:avLst/>
            <a:gdLst>
              <a:gd name="T0" fmla="*/ 0 w 1176"/>
              <a:gd name="T1" fmla="*/ 0 h 272"/>
              <a:gd name="T2" fmla="*/ 2147483647 w 1176"/>
              <a:gd name="T3" fmla="*/ 2147483647 h 272"/>
              <a:gd name="T4" fmla="*/ 2147483647 w 1176"/>
              <a:gd name="T5" fmla="*/ 2147483647 h 272"/>
              <a:gd name="T6" fmla="*/ 0 60000 65536"/>
              <a:gd name="T7" fmla="*/ 0 60000 65536"/>
              <a:gd name="T8" fmla="*/ 0 60000 65536"/>
              <a:gd name="T9" fmla="*/ 0 w 1176"/>
              <a:gd name="T10" fmla="*/ 0 h 272"/>
              <a:gd name="T11" fmla="*/ 1176 w 1176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72">
                <a:moveTo>
                  <a:pt x="0" y="0"/>
                </a:moveTo>
                <a:cubicBezTo>
                  <a:pt x="34" y="37"/>
                  <a:pt x="68" y="75"/>
                  <a:pt x="264" y="120"/>
                </a:cubicBezTo>
                <a:cubicBezTo>
                  <a:pt x="460" y="165"/>
                  <a:pt x="818" y="218"/>
                  <a:pt x="1176" y="272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72" name="Freeform 12"/>
          <p:cNvSpPr>
            <a:spLocks/>
          </p:cNvSpPr>
          <p:nvPr/>
        </p:nvSpPr>
        <p:spPr bwMode="auto">
          <a:xfrm>
            <a:off x="3978275" y="1600200"/>
            <a:ext cx="736600" cy="490538"/>
          </a:xfrm>
          <a:custGeom>
            <a:avLst/>
            <a:gdLst>
              <a:gd name="T0" fmla="*/ 0 w 464"/>
              <a:gd name="T1" fmla="*/ 2147483647 h 309"/>
              <a:gd name="T2" fmla="*/ 2147483647 w 464"/>
              <a:gd name="T3" fmla="*/ 2147483647 h 309"/>
              <a:gd name="T4" fmla="*/ 2147483647 w 464"/>
              <a:gd name="T5" fmla="*/ 2147483647 h 309"/>
              <a:gd name="T6" fmla="*/ 2147483647 w 464"/>
              <a:gd name="T7" fmla="*/ 2147483647 h 309"/>
              <a:gd name="T8" fmla="*/ 2147483647 w 464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309"/>
              <a:gd name="T17" fmla="*/ 464 w 464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309">
                <a:moveTo>
                  <a:pt x="0" y="309"/>
                </a:moveTo>
                <a:cubicBezTo>
                  <a:pt x="9" y="268"/>
                  <a:pt x="19" y="228"/>
                  <a:pt x="56" y="181"/>
                </a:cubicBezTo>
                <a:cubicBezTo>
                  <a:pt x="93" y="134"/>
                  <a:pt x="168" y="58"/>
                  <a:pt x="224" y="29"/>
                </a:cubicBezTo>
                <a:cubicBezTo>
                  <a:pt x="280" y="0"/>
                  <a:pt x="352" y="9"/>
                  <a:pt x="392" y="5"/>
                </a:cubicBezTo>
                <a:cubicBezTo>
                  <a:pt x="432" y="1"/>
                  <a:pt x="448" y="3"/>
                  <a:pt x="464" y="5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4691063" y="1579563"/>
            <a:ext cx="1866900" cy="431800"/>
          </a:xfrm>
          <a:custGeom>
            <a:avLst/>
            <a:gdLst>
              <a:gd name="T0" fmla="*/ 0 w 1176"/>
              <a:gd name="T1" fmla="*/ 0 h 272"/>
              <a:gd name="T2" fmla="*/ 2147483647 w 1176"/>
              <a:gd name="T3" fmla="*/ 2147483647 h 272"/>
              <a:gd name="T4" fmla="*/ 2147483647 w 1176"/>
              <a:gd name="T5" fmla="*/ 2147483647 h 272"/>
              <a:gd name="T6" fmla="*/ 0 60000 65536"/>
              <a:gd name="T7" fmla="*/ 0 60000 65536"/>
              <a:gd name="T8" fmla="*/ 0 60000 65536"/>
              <a:gd name="T9" fmla="*/ 0 w 1176"/>
              <a:gd name="T10" fmla="*/ 0 h 272"/>
              <a:gd name="T11" fmla="*/ 1176 w 1176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72">
                <a:moveTo>
                  <a:pt x="0" y="0"/>
                </a:moveTo>
                <a:cubicBezTo>
                  <a:pt x="34" y="37"/>
                  <a:pt x="68" y="75"/>
                  <a:pt x="264" y="120"/>
                </a:cubicBezTo>
                <a:cubicBezTo>
                  <a:pt x="460" y="165"/>
                  <a:pt x="818" y="218"/>
                  <a:pt x="1176" y="272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3898900" y="1600200"/>
            <a:ext cx="0" cy="4191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0976" name="AutoShape 16"/>
          <p:cNvSpPr>
            <a:spLocks/>
          </p:cNvSpPr>
          <p:nvPr/>
        </p:nvSpPr>
        <p:spPr bwMode="auto">
          <a:xfrm>
            <a:off x="4737100" y="622300"/>
            <a:ext cx="4165600" cy="469900"/>
          </a:xfrm>
          <a:prstGeom prst="borderCallout1">
            <a:avLst>
              <a:gd name="adj1" fmla="val 24324"/>
              <a:gd name="adj2" fmla="val -1829"/>
              <a:gd name="adj3" fmla="val 251352"/>
              <a:gd name="adj4" fmla="val -18292"/>
            </a:avLst>
          </a:prstGeom>
          <a:solidFill>
            <a:srgbClr val="D5D5D5"/>
          </a:solidFill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/>
              <a:t>ripple </a:t>
            </a:r>
            <a:r>
              <a:rPr lang="en-US">
                <a:sym typeface="Symbol" pitchFamily="18" charset="2"/>
              </a:rPr>
              <a:t> 0.01 V @ 0.5A load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92075" y="3979863"/>
            <a:ext cx="8915400" cy="2673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Example:  Have 500 mA load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5/0.5 = 10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Assume we want no more than 10 mV of ripple  solve for C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t=12.5 ms is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≥ 4.99 V with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10</a:t>
            </a:r>
          </a:p>
          <a:p>
            <a:pPr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x C x </a:t>
            </a:r>
            <a:r>
              <a:rPr lang="en-US" sz="2800"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0.0125 = -10 x C x </a:t>
            </a:r>
            <a:r>
              <a:rPr lang="en-US" sz="2800">
                <a:solidFill>
                  <a:schemeClr val="bg2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(4.99/5.00) = -10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x C x (-2 x 10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-3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) 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= C x (2 x 10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-2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)   C = 0.0125/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(2 x 10</a:t>
            </a:r>
            <a:r>
              <a:rPr lang="en-US" baseline="30000">
                <a:solidFill>
                  <a:schemeClr val="bg2"/>
                </a:solidFill>
                <a:sym typeface="Symbol" pitchFamily="18" charset="2"/>
              </a:rPr>
              <a:t>-2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) = </a:t>
            </a:r>
            <a:r>
              <a:rPr lang="en-US">
                <a:sym typeface="Symbol" pitchFamily="18" charset="2"/>
              </a:rPr>
              <a:t>0.625 F = 625,000 F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6583363" y="1325563"/>
            <a:ext cx="24003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29822" r="68732"/>
          <a:stretch>
            <a:fillRect/>
          </a:stretch>
        </p:blipFill>
        <p:spPr bwMode="auto">
          <a:xfrm>
            <a:off x="4754252" y="1940943"/>
            <a:ext cx="4389748" cy="37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2216992" y="2794960"/>
            <a:ext cx="2648306" cy="612474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431985" y="1475117"/>
            <a:ext cx="3312543" cy="1259457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30503" r="77774"/>
          <a:stretch>
            <a:fillRect/>
          </a:stretch>
        </p:blipFill>
        <p:spPr bwMode="auto">
          <a:xfrm>
            <a:off x="4753155" y="802255"/>
            <a:ext cx="3795622" cy="45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733912" y="1871932"/>
            <a:ext cx="2984737" cy="1268084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79033" y="1380227"/>
            <a:ext cx="313138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1206 type surface mount ceramic capacitor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l="38567" t="14153" r="27750" b="6929"/>
          <a:stretch>
            <a:fillRect/>
          </a:stretch>
        </p:blipFill>
        <p:spPr bwMode="auto">
          <a:xfrm>
            <a:off x="0" y="219075"/>
            <a:ext cx="4533900" cy="6638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 l="38647" t="16844" r="27000" b="9908"/>
          <a:stretch>
            <a:fillRect/>
          </a:stretch>
        </p:blipFill>
        <p:spPr bwMode="auto">
          <a:xfrm>
            <a:off x="4713288" y="619125"/>
            <a:ext cx="4430712" cy="590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11430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Switched Capacitor Charge Pump Step-Up Converter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57200" y="4775200"/>
            <a:ext cx="8356600" cy="139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Based on LTC1263  </a:t>
            </a:r>
            <a:r>
              <a:rPr lang="en-US" u="sng">
                <a:solidFill>
                  <a:schemeClr val="bg1"/>
                </a:solidFill>
                <a:latin typeface="Courier New" pitchFamily="49" charset="0"/>
                <a:hlinkClick r:id="rId2"/>
              </a:rPr>
              <a:t>www.linear-tech.com</a:t>
            </a:r>
            <a:endParaRPr lang="en-US" u="sng">
              <a:solidFill>
                <a:schemeClr val="bg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>
                <a:solidFill>
                  <a:schemeClr val="bg1"/>
                </a:solidFill>
              </a:rPr>
              <a:t>Produces 12 VDC @ 60 mA from V</a:t>
            </a:r>
            <a:r>
              <a:rPr lang="en-US" baseline="-25000">
                <a:solidFill>
                  <a:schemeClr val="bg1"/>
                </a:solidFill>
              </a:rPr>
              <a:t>CC</a:t>
            </a:r>
            <a:r>
              <a:rPr lang="en-US">
                <a:solidFill>
                  <a:schemeClr val="bg1"/>
                </a:solidFill>
              </a:rPr>
              <a:t> as low as 4.75 V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Four external components</a:t>
            </a:r>
            <a:endParaRPr lang="en-US">
              <a:sym typeface="Symbol" pitchFamily="18" charset="2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 l="12761" t="33681" r="13152" b="27257"/>
          <a:stretch>
            <a:fillRect/>
          </a:stretch>
        </p:blipFill>
        <p:spPr bwMode="auto">
          <a:xfrm>
            <a:off x="831850" y="1371600"/>
            <a:ext cx="7740650" cy="306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22652" t="18555" r="43871" b="7986"/>
          <a:stretch>
            <a:fillRect/>
          </a:stretch>
        </p:blipFill>
        <p:spPr bwMode="auto">
          <a:xfrm>
            <a:off x="-266700" y="0"/>
            <a:ext cx="500062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 l="33461" t="17805" r="32549" b="8794"/>
          <a:stretch>
            <a:fillRect/>
          </a:stretch>
        </p:blipFill>
        <p:spPr bwMode="auto">
          <a:xfrm>
            <a:off x="4867275" y="819150"/>
            <a:ext cx="4276725" cy="577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2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</a:rPr>
              <a:t>Important Notes About DC-DC Converters</a:t>
            </a:r>
            <a:endParaRPr lang="en-US" sz="3600" dirty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666750" y="1249363"/>
            <a:ext cx="8229600" cy="4114800"/>
          </a:xfrm>
        </p:spPr>
        <p:txBody>
          <a:bodyPr/>
          <a:lstStyle/>
          <a:p>
            <a:r>
              <a:rPr lang="en-US" sz="2400" smtClean="0">
                <a:solidFill>
                  <a:schemeClr val="bg2"/>
                </a:solidFill>
                <a:sym typeface="Symbol" pitchFamily="18" charset="2"/>
              </a:rPr>
              <a:t>While chip size and heat dissipation are reduced, component properties and physical layout become more critical…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Inductors and output capacitors typically need to be </a:t>
            </a:r>
            <a:r>
              <a:rPr lang="en-US" sz="2200" smtClean="0">
                <a:solidFill>
                  <a:srgbClr val="FF0000"/>
                </a:solidFill>
                <a:sym typeface="Symbol" pitchFamily="18" charset="2"/>
              </a:rPr>
              <a:t>“low ESR” </a:t>
            </a: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type – pay close attention to component data sheets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“Analog” ground for DC-DC must be </a:t>
            </a:r>
            <a:r>
              <a:rPr lang="en-US" sz="2200" smtClean="0">
                <a:solidFill>
                  <a:srgbClr val="FF0000"/>
                </a:solidFill>
                <a:sym typeface="Symbol" pitchFamily="18" charset="2"/>
              </a:rPr>
              <a:t>separate</a:t>
            </a: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 from all other grounds on PCB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Certain nodes in layout are critical to keep traces short and wide to reduce parasitic inductance and capacitance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Failure to follow manufacturer’s recommended layout and component selection criteria will (most likely) result in non-operation of the circuit and many hours spent in debugging and fly-wiring</a:t>
            </a:r>
          </a:p>
          <a:p>
            <a:pPr lvl="1"/>
            <a:endParaRPr lang="en-US" sz="2000" smtClean="0">
              <a:solidFill>
                <a:schemeClr val="bg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077200" cy="19812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66FF"/>
                </a:solidFill>
              </a:rPr>
              <a:t>ECE 477 – Module 6</a:t>
            </a:r>
            <a:br>
              <a:rPr lang="en-US" sz="4800" b="1" smtClean="0">
                <a:solidFill>
                  <a:srgbClr val="0066FF"/>
                </a:solidFill>
              </a:rPr>
            </a:br>
            <a:r>
              <a:rPr lang="en-US" sz="4800" b="1" smtClean="0">
                <a:solidFill>
                  <a:srgbClr val="0066FF"/>
                </a:solidFill>
              </a:rPr>
              <a:t>Clicker Quiz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/>
          <p:cNvPicPr>
            <a:picLocks noChangeAspect="1" noChangeArrowheads="1"/>
          </p:cNvPicPr>
          <p:nvPr/>
        </p:nvPicPr>
        <p:blipFill>
          <a:blip r:embed="rId3" cstate="print"/>
          <a:srcRect r="33623"/>
          <a:stretch>
            <a:fillRect/>
          </a:stretch>
        </p:blipFill>
        <p:spPr bwMode="auto">
          <a:xfrm>
            <a:off x="1676400" y="1295400"/>
            <a:ext cx="5257800" cy="177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1.</a:t>
            </a:r>
            <a:r>
              <a:rPr kumimoji="0" lang="en-US" b="0">
                <a:solidFill>
                  <a:srgbClr val="000000"/>
                </a:solidFill>
              </a:rPr>
              <a:t> Given that the transformer secondary is rated at </a:t>
            </a:r>
            <a:r>
              <a:rPr kumimoji="0" lang="en-US" b="0">
                <a:solidFill>
                  <a:srgbClr val="FF0000"/>
                </a:solidFill>
              </a:rPr>
              <a:t>9 V</a:t>
            </a:r>
            <a:r>
              <a:rPr kumimoji="0" lang="en-US" b="0">
                <a:solidFill>
                  <a:srgbClr val="000000"/>
                </a:solidFill>
              </a:rPr>
              <a:t> and that the forward voltage of each diode is </a:t>
            </a:r>
            <a:r>
              <a:rPr kumimoji="0" lang="en-US" b="0">
                <a:solidFill>
                  <a:srgbClr val="FF0000"/>
                </a:solidFill>
              </a:rPr>
              <a:t>0.7 V</a:t>
            </a:r>
            <a:r>
              <a:rPr kumimoji="0" lang="en-US" b="0">
                <a:solidFill>
                  <a:srgbClr val="000000"/>
                </a:solidFill>
              </a:rPr>
              <a:t>, then </a:t>
            </a:r>
            <a:r>
              <a:rPr kumimoji="0" lang="en-US" b="0">
                <a:solidFill>
                  <a:srgbClr val="0066FF"/>
                </a:solidFill>
              </a:rPr>
              <a:t>VN</a:t>
            </a:r>
            <a:r>
              <a:rPr kumimoji="0" lang="en-US" b="0">
                <a:solidFill>
                  <a:srgbClr val="000000"/>
                </a:solidFill>
              </a:rPr>
              <a:t>  (the no-load D.C. output voltage) will be approximately: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7.6 V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8.3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10.75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11.33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12.73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sp>
        <p:nvSpPr>
          <p:cNvPr id="87045" name="TextBox 4"/>
          <p:cNvSpPr txBox="1">
            <a:spLocks noChangeArrowheads="1"/>
          </p:cNvSpPr>
          <p:nvPr/>
        </p:nvSpPr>
        <p:spPr bwMode="auto">
          <a:xfrm>
            <a:off x="4076700" y="179705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87046" name="TextBox 5"/>
          <p:cNvSpPr txBox="1">
            <a:spLocks noChangeArrowheads="1"/>
          </p:cNvSpPr>
          <p:nvPr/>
        </p:nvSpPr>
        <p:spPr bwMode="auto">
          <a:xfrm>
            <a:off x="5715000" y="14478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8"/>
          <p:cNvPicPr>
            <a:picLocks noChangeAspect="1" noChangeArrowheads="1"/>
          </p:cNvPicPr>
          <p:nvPr/>
        </p:nvPicPr>
        <p:blipFill>
          <a:blip r:embed="rId3" cstate="print"/>
          <a:srcRect r="33623"/>
          <a:stretch>
            <a:fillRect/>
          </a:stretch>
        </p:blipFill>
        <p:spPr bwMode="auto">
          <a:xfrm>
            <a:off x="1676400" y="1295400"/>
            <a:ext cx="5257800" cy="177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1.</a:t>
            </a:r>
            <a:r>
              <a:rPr kumimoji="0" lang="en-US" b="0">
                <a:solidFill>
                  <a:srgbClr val="000000"/>
                </a:solidFill>
              </a:rPr>
              <a:t> Given that the transformer secondary is rated at </a:t>
            </a:r>
            <a:r>
              <a:rPr kumimoji="0" lang="en-US" b="0">
                <a:solidFill>
                  <a:srgbClr val="FF0000"/>
                </a:solidFill>
              </a:rPr>
              <a:t>9 V</a:t>
            </a:r>
            <a:r>
              <a:rPr kumimoji="0" lang="en-US" b="0">
                <a:solidFill>
                  <a:srgbClr val="000000"/>
                </a:solidFill>
              </a:rPr>
              <a:t> and that the forward voltage of each diode is </a:t>
            </a:r>
            <a:r>
              <a:rPr kumimoji="0" lang="en-US" b="0">
                <a:solidFill>
                  <a:srgbClr val="FF0000"/>
                </a:solidFill>
              </a:rPr>
              <a:t>0.7 V</a:t>
            </a:r>
            <a:r>
              <a:rPr kumimoji="0" lang="en-US" b="0">
                <a:solidFill>
                  <a:srgbClr val="000000"/>
                </a:solidFill>
              </a:rPr>
              <a:t>, then </a:t>
            </a:r>
            <a:r>
              <a:rPr kumimoji="0" lang="en-US" b="0">
                <a:solidFill>
                  <a:srgbClr val="0066FF"/>
                </a:solidFill>
              </a:rPr>
              <a:t>VN</a:t>
            </a:r>
            <a:r>
              <a:rPr kumimoji="0" lang="en-US" b="0">
                <a:solidFill>
                  <a:srgbClr val="000000"/>
                </a:solidFill>
              </a:rPr>
              <a:t>  (the no-load D.C. output voltage) will be approximately: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7.6 V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8.3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10.75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33CC33"/>
                </a:solidFill>
              </a:rPr>
              <a:t>11.33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12.73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sp>
        <p:nvSpPr>
          <p:cNvPr id="88069" name="TextBox 4"/>
          <p:cNvSpPr txBox="1">
            <a:spLocks noChangeArrowheads="1"/>
          </p:cNvSpPr>
          <p:nvPr/>
        </p:nvSpPr>
        <p:spPr bwMode="auto">
          <a:xfrm>
            <a:off x="4076700" y="179705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88070" name="TextBox 5"/>
          <p:cNvSpPr txBox="1">
            <a:spLocks noChangeArrowheads="1"/>
          </p:cNvSpPr>
          <p:nvPr/>
        </p:nvSpPr>
        <p:spPr bwMode="auto">
          <a:xfrm>
            <a:off x="5715000" y="14478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Basic Full-Wave Supply</a:t>
            </a:r>
          </a:p>
        </p:txBody>
      </p:sp>
      <p:pic>
        <p:nvPicPr>
          <p:cNvPr id="4198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90688"/>
            <a:ext cx="7683500" cy="17859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1988" name="Rectangle 11"/>
          <p:cNvSpPr>
            <a:spLocks noChangeArrowheads="1"/>
          </p:cNvSpPr>
          <p:nvPr/>
        </p:nvSpPr>
        <p:spPr bwMode="auto">
          <a:xfrm>
            <a:off x="444500" y="1422400"/>
            <a:ext cx="3949700" cy="2349500"/>
          </a:xfrm>
          <a:prstGeom prst="rect">
            <a:avLst/>
          </a:prstGeom>
          <a:solidFill>
            <a:schemeClr val="accent2">
              <a:alpha val="23921"/>
            </a:schemeClr>
          </a:solidFill>
          <a:ln w="38100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1989" name="Text Box 12"/>
          <p:cNvSpPr txBox="1">
            <a:spLocks noChangeArrowheads="1"/>
          </p:cNvSpPr>
          <p:nvPr/>
        </p:nvSpPr>
        <p:spPr bwMode="auto">
          <a:xfrm>
            <a:off x="1346200" y="3835400"/>
            <a:ext cx="2654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A.C. “wall wart”</a:t>
            </a:r>
          </a:p>
        </p:txBody>
      </p: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398463" y="4652963"/>
            <a:ext cx="84201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Question: Why is this called a “full-wave” circuit?</a:t>
            </a:r>
          </a:p>
        </p:txBody>
      </p:sp>
      <p:sp>
        <p:nvSpPr>
          <p:cNvPr id="776206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369300" cy="4032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Answer: All cycles (+/-) are delivered to the load</a:t>
            </a:r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6888163" y="24431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0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2.</a:t>
            </a:r>
            <a:r>
              <a:rPr kumimoji="0" lang="en-US" b="0">
                <a:solidFill>
                  <a:srgbClr val="000000"/>
                </a:solidFill>
              </a:rPr>
              <a:t> Given that the transformer secondary is rated at </a:t>
            </a:r>
            <a:r>
              <a:rPr kumimoji="0" lang="en-US" b="0">
                <a:solidFill>
                  <a:srgbClr val="0066FF"/>
                </a:solidFill>
              </a:rPr>
              <a:t>9 V</a:t>
            </a:r>
            <a:r>
              <a:rPr kumimoji="0" lang="en-US" b="0">
                <a:solidFill>
                  <a:srgbClr val="000000"/>
                </a:solidFill>
              </a:rPr>
              <a:t> and that the forward voltage of each diode is </a:t>
            </a:r>
            <a:r>
              <a:rPr kumimoji="0" lang="en-US" b="0">
                <a:solidFill>
                  <a:srgbClr val="0066FF"/>
                </a:solidFill>
              </a:rPr>
              <a:t>0.7 V</a:t>
            </a:r>
            <a:r>
              <a:rPr kumimoji="0" lang="en-US" b="0">
                <a:solidFill>
                  <a:srgbClr val="000000"/>
                </a:solidFill>
              </a:rPr>
              <a:t>, calculate the </a:t>
            </a:r>
            <a:r>
              <a:rPr kumimoji="0" lang="en-US" b="0">
                <a:solidFill>
                  <a:srgbClr val="FF3300"/>
                </a:solidFill>
              </a:rPr>
              <a:t>efficiency</a:t>
            </a:r>
            <a:r>
              <a:rPr kumimoji="0" lang="en-US" b="0">
                <a:solidFill>
                  <a:srgbClr val="000000"/>
                </a:solidFill>
              </a:rPr>
              <a:t> operating at full load (1 amp) if a </a:t>
            </a:r>
            <a:r>
              <a:rPr kumimoji="0" lang="en-US" b="0">
                <a:solidFill>
                  <a:srgbClr val="FF3300"/>
                </a:solidFill>
              </a:rPr>
              <a:t>7805</a:t>
            </a:r>
            <a:r>
              <a:rPr kumimoji="0" lang="en-US" b="0">
                <a:solidFill>
                  <a:srgbClr val="000000"/>
                </a:solidFill>
              </a:rPr>
              <a:t> is used: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39%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44%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47%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56%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100%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890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2.</a:t>
            </a:r>
            <a:r>
              <a:rPr kumimoji="0" lang="en-US" b="0">
                <a:solidFill>
                  <a:srgbClr val="000000"/>
                </a:solidFill>
              </a:rPr>
              <a:t> Given that the transformer secondary is rated at </a:t>
            </a:r>
            <a:r>
              <a:rPr kumimoji="0" lang="en-US" b="0">
                <a:solidFill>
                  <a:srgbClr val="0066FF"/>
                </a:solidFill>
              </a:rPr>
              <a:t>9 V</a:t>
            </a:r>
            <a:r>
              <a:rPr kumimoji="0" lang="en-US" b="0">
                <a:solidFill>
                  <a:srgbClr val="000000"/>
                </a:solidFill>
              </a:rPr>
              <a:t> and that the forward voltage of each diode is </a:t>
            </a:r>
            <a:r>
              <a:rPr kumimoji="0" lang="en-US" b="0">
                <a:solidFill>
                  <a:srgbClr val="0066FF"/>
                </a:solidFill>
              </a:rPr>
              <a:t>0.7 V</a:t>
            </a:r>
            <a:r>
              <a:rPr kumimoji="0" lang="en-US" b="0">
                <a:solidFill>
                  <a:srgbClr val="000000"/>
                </a:solidFill>
              </a:rPr>
              <a:t>, calculate the </a:t>
            </a:r>
            <a:r>
              <a:rPr kumimoji="0" lang="en-US" b="0">
                <a:solidFill>
                  <a:srgbClr val="FF3300"/>
                </a:solidFill>
              </a:rPr>
              <a:t>efficiency</a:t>
            </a:r>
            <a:r>
              <a:rPr kumimoji="0" lang="en-US" b="0">
                <a:solidFill>
                  <a:srgbClr val="000000"/>
                </a:solidFill>
              </a:rPr>
              <a:t> operating at full load (1 amp) if a </a:t>
            </a:r>
            <a:r>
              <a:rPr kumimoji="0" lang="en-US" b="0">
                <a:solidFill>
                  <a:srgbClr val="FF3300"/>
                </a:solidFill>
              </a:rPr>
              <a:t>7805</a:t>
            </a:r>
            <a:r>
              <a:rPr kumimoji="0" lang="en-US" b="0">
                <a:solidFill>
                  <a:srgbClr val="000000"/>
                </a:solidFill>
              </a:rPr>
              <a:t> is used: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39%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33CC33"/>
                </a:solidFill>
                <a:latin typeface="Arial"/>
              </a:rPr>
              <a:t>44%</a:t>
            </a:r>
            <a:r>
              <a:rPr kumimoji="0" lang="en-US" b="0" kern="0" dirty="0">
                <a:solidFill>
                  <a:srgbClr val="33CC33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47%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56%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100%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01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0118" name="TextBox 6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3.</a:t>
            </a:r>
            <a:r>
              <a:rPr kumimoji="0" lang="en-US" b="0">
                <a:solidFill>
                  <a:srgbClr val="000000"/>
                </a:solidFill>
              </a:rPr>
              <a:t> Given that the 7805 has a dropout voltage of 2.5 V, calculate the </a:t>
            </a:r>
            <a:r>
              <a:rPr kumimoji="0" lang="en-US" b="0">
                <a:solidFill>
                  <a:srgbClr val="FF3300"/>
                </a:solidFill>
              </a:rPr>
              <a:t>amount of ripple that can be tolerated </a:t>
            </a:r>
            <a:r>
              <a:rPr kumimoji="0" lang="en-US" b="0">
                <a:solidFill>
                  <a:srgbClr val="000000"/>
                </a:solidFill>
              </a:rPr>
              <a:t>(rounded to the nearest 0.1 V) when sizing </a:t>
            </a:r>
            <a:r>
              <a:rPr kumimoji="0" lang="en-US" b="0">
                <a:solidFill>
                  <a:srgbClr val="FF3300"/>
                </a:solidFill>
              </a:rPr>
              <a:t>C1</a:t>
            </a:r>
            <a:r>
              <a:rPr kumimoji="0" lang="en-US" b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0.1 V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0.8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2.5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3.8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8.8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11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1141" name="TextBox 4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1142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3.</a:t>
            </a:r>
            <a:r>
              <a:rPr kumimoji="0" lang="en-US" b="0">
                <a:solidFill>
                  <a:srgbClr val="000000"/>
                </a:solidFill>
              </a:rPr>
              <a:t> Given that the 7805 has a dropout voltage of 2.5 V, calculate the </a:t>
            </a:r>
            <a:r>
              <a:rPr kumimoji="0" lang="en-US" b="0">
                <a:solidFill>
                  <a:srgbClr val="FF3300"/>
                </a:solidFill>
              </a:rPr>
              <a:t>amount of ripple that can be tolerated </a:t>
            </a:r>
            <a:r>
              <a:rPr kumimoji="0" lang="en-US" b="0">
                <a:solidFill>
                  <a:srgbClr val="000000"/>
                </a:solidFill>
              </a:rPr>
              <a:t>(rounded to the nearest 0.1 V) when sizing </a:t>
            </a:r>
            <a:r>
              <a:rPr kumimoji="0" lang="en-US" b="0">
                <a:solidFill>
                  <a:srgbClr val="FF3300"/>
                </a:solidFill>
              </a:rPr>
              <a:t>C1</a:t>
            </a:r>
            <a:r>
              <a:rPr kumimoji="0" lang="en-US" b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0.1 V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0.8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2.5 V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33CC33"/>
                </a:solidFill>
              </a:rPr>
              <a:t>3.8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8.8 V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21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2166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4.</a:t>
            </a:r>
            <a:r>
              <a:rPr kumimoji="0" lang="en-US" b="0">
                <a:solidFill>
                  <a:srgbClr val="000000"/>
                </a:solidFill>
              </a:rPr>
              <a:t> Based on similar linear power supply examples covered in Module 6, the size of </a:t>
            </a:r>
            <a:r>
              <a:rPr kumimoji="0" lang="en-US" b="0">
                <a:solidFill>
                  <a:srgbClr val="FF3300"/>
                </a:solidFill>
              </a:rPr>
              <a:t>C1</a:t>
            </a:r>
            <a:r>
              <a:rPr kumimoji="0" lang="en-US" b="0">
                <a:solidFill>
                  <a:srgbClr val="000000"/>
                </a:solidFill>
              </a:rPr>
              <a:t> for the design above should be </a:t>
            </a:r>
            <a:r>
              <a:rPr kumimoji="0" lang="en-US" b="0" i="1">
                <a:solidFill>
                  <a:srgbClr val="000000"/>
                </a:solidFill>
              </a:rPr>
              <a:t>on the order of:</a:t>
            </a:r>
            <a:endParaRPr kumimoji="0" lang="en-US" b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10 µF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100 µF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1000 µF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10,000 µF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100,000 µF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31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4.</a:t>
            </a:r>
            <a:r>
              <a:rPr kumimoji="0" lang="en-US" b="0">
                <a:solidFill>
                  <a:srgbClr val="000000"/>
                </a:solidFill>
              </a:rPr>
              <a:t> Based on similar linear power supply examples covered in Module 6, the size of </a:t>
            </a:r>
            <a:r>
              <a:rPr kumimoji="0" lang="en-US" b="0">
                <a:solidFill>
                  <a:srgbClr val="FF3300"/>
                </a:solidFill>
              </a:rPr>
              <a:t>C1</a:t>
            </a:r>
            <a:r>
              <a:rPr kumimoji="0" lang="en-US" b="0">
                <a:solidFill>
                  <a:srgbClr val="000000"/>
                </a:solidFill>
              </a:rPr>
              <a:t> for the design above should be </a:t>
            </a:r>
            <a:r>
              <a:rPr kumimoji="0" lang="en-US" b="0" i="1">
                <a:solidFill>
                  <a:srgbClr val="000000"/>
                </a:solidFill>
              </a:rPr>
              <a:t>on the order of:</a:t>
            </a:r>
            <a:endParaRPr kumimoji="0" lang="en-US" b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10 µF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100 µF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33CC33"/>
                </a:solidFill>
              </a:rPr>
              <a:t>1000 µF</a:t>
            </a:r>
            <a:r>
              <a:rPr kumimoji="0" lang="en-US" b="0" kern="0" dirty="0">
                <a:solidFill>
                  <a:srgbClr val="33CC33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10,000 µF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100,000 µF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42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4214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5.</a:t>
            </a:r>
            <a:r>
              <a:rPr kumimoji="0" lang="en-US" b="0">
                <a:solidFill>
                  <a:srgbClr val="000000"/>
                </a:solidFill>
              </a:rPr>
              <a:t> If the </a:t>
            </a:r>
            <a:r>
              <a:rPr kumimoji="0" lang="en-US" b="0" i="1">
                <a:solidFill>
                  <a:srgbClr val="000000"/>
                </a:solidFill>
              </a:rPr>
              <a:t>junction temperature</a:t>
            </a:r>
            <a:r>
              <a:rPr kumimoji="0" lang="en-US" b="0">
                <a:solidFill>
                  <a:srgbClr val="000000"/>
                </a:solidFill>
              </a:rPr>
              <a:t> of the 7805 is to rise no more than </a:t>
            </a:r>
            <a:r>
              <a:rPr kumimoji="0" lang="en-US" b="0">
                <a:solidFill>
                  <a:srgbClr val="FF3300"/>
                </a:solidFill>
              </a:rPr>
              <a:t>20° C </a:t>
            </a:r>
            <a:r>
              <a:rPr kumimoji="0" lang="en-US" b="0">
                <a:solidFill>
                  <a:srgbClr val="000000"/>
                </a:solidFill>
              </a:rPr>
              <a:t>above ambient temperature, then the </a:t>
            </a:r>
            <a:r>
              <a:rPr kumimoji="0" lang="en-US" b="0" i="1">
                <a:solidFill>
                  <a:srgbClr val="FF3300"/>
                </a:solidFill>
              </a:rPr>
              <a:t>thermal resistance</a:t>
            </a:r>
            <a:r>
              <a:rPr kumimoji="0" lang="en-US" b="0">
                <a:solidFill>
                  <a:srgbClr val="FF3300"/>
                </a:solidFill>
              </a:rPr>
              <a:t> </a:t>
            </a:r>
            <a:r>
              <a:rPr kumimoji="0" lang="en-US" b="0">
                <a:solidFill>
                  <a:srgbClr val="000000"/>
                </a:solidFill>
              </a:rPr>
              <a:t>of its heat sink should be </a:t>
            </a:r>
            <a:r>
              <a:rPr kumimoji="0" lang="en-US" b="0" u="sng">
                <a:solidFill>
                  <a:srgbClr val="000000"/>
                </a:solidFill>
              </a:rPr>
              <a:t>no more than</a:t>
            </a:r>
            <a:r>
              <a:rPr kumimoji="0" lang="en-US" b="0">
                <a:solidFill>
                  <a:srgbClr val="000000"/>
                </a:solidFill>
              </a:rPr>
              <a:t>:</a:t>
            </a:r>
            <a:endParaRPr kumimoji="0" lang="en-US" b="0" u="sn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0.3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1.0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3.2</a:t>
            </a:r>
            <a:r>
              <a:rPr kumimoji="0" lang="en-US" b="0" kern="0" dirty="0">
                <a:solidFill>
                  <a:srgbClr val="000000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6.4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12.8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52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5238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533400" y="29718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5.</a:t>
            </a:r>
            <a:r>
              <a:rPr kumimoji="0" lang="en-US" b="0">
                <a:solidFill>
                  <a:srgbClr val="000000"/>
                </a:solidFill>
              </a:rPr>
              <a:t> If the </a:t>
            </a:r>
            <a:r>
              <a:rPr kumimoji="0" lang="en-US" b="0" i="1">
                <a:solidFill>
                  <a:srgbClr val="000000"/>
                </a:solidFill>
              </a:rPr>
              <a:t>junction temperature</a:t>
            </a:r>
            <a:r>
              <a:rPr kumimoji="0" lang="en-US" b="0">
                <a:solidFill>
                  <a:srgbClr val="000000"/>
                </a:solidFill>
              </a:rPr>
              <a:t> of the 7805 is to rise no more than </a:t>
            </a:r>
            <a:r>
              <a:rPr kumimoji="0" lang="en-US" b="0">
                <a:solidFill>
                  <a:srgbClr val="FF3300"/>
                </a:solidFill>
              </a:rPr>
              <a:t>20° C </a:t>
            </a:r>
            <a:r>
              <a:rPr kumimoji="0" lang="en-US" b="0">
                <a:solidFill>
                  <a:srgbClr val="000000"/>
                </a:solidFill>
              </a:rPr>
              <a:t>above ambient temperature, then the </a:t>
            </a:r>
            <a:r>
              <a:rPr kumimoji="0" lang="en-US" b="0" i="1">
                <a:solidFill>
                  <a:srgbClr val="FF3300"/>
                </a:solidFill>
              </a:rPr>
              <a:t>thermal resistance</a:t>
            </a:r>
            <a:r>
              <a:rPr kumimoji="0" lang="en-US" b="0">
                <a:solidFill>
                  <a:srgbClr val="FF3300"/>
                </a:solidFill>
              </a:rPr>
              <a:t> </a:t>
            </a:r>
            <a:r>
              <a:rPr kumimoji="0" lang="en-US" b="0">
                <a:solidFill>
                  <a:srgbClr val="000000"/>
                </a:solidFill>
              </a:rPr>
              <a:t>of its heat sink should be </a:t>
            </a:r>
            <a:r>
              <a:rPr kumimoji="0" lang="en-US" b="0" u="sng">
                <a:solidFill>
                  <a:srgbClr val="000000"/>
                </a:solidFill>
              </a:rPr>
              <a:t>no more than</a:t>
            </a:r>
            <a:r>
              <a:rPr kumimoji="0" lang="en-US" b="0">
                <a:solidFill>
                  <a:srgbClr val="000000"/>
                </a:solidFill>
              </a:rPr>
              <a:t>:</a:t>
            </a:r>
            <a:endParaRPr kumimoji="0" lang="en-US" b="0" u="sn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685800" y="4114800"/>
            <a:ext cx="7391400" cy="2133600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0.3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1.0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33CC33"/>
                </a:solidFill>
              </a:rPr>
              <a:t>3.2</a:t>
            </a:r>
            <a:r>
              <a:rPr kumimoji="0" lang="en-US" b="0" kern="0" dirty="0">
                <a:solidFill>
                  <a:srgbClr val="33CC33"/>
                </a:solidFill>
                <a:latin typeface="Arial"/>
                <a:sym typeface="Symbol" pitchFamily="18" charset="2"/>
              </a:rPr>
              <a:t> 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6.4</a:t>
            </a: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</a:rPr>
              <a:t>12.8</a:t>
            </a:r>
            <a:endParaRPr kumimoji="0" lang="en-US" b="0" kern="0" dirty="0">
              <a:solidFill>
                <a:srgbClr val="000000"/>
              </a:solidFill>
              <a:latin typeface="Arial"/>
              <a:sym typeface="Symbol" pitchFamily="18" charset="2"/>
            </a:endParaRPr>
          </a:p>
          <a:p>
            <a:pPr marL="609600" indent="-609600" eaLnBrk="1" hangingPunct="1">
              <a:lnSpc>
                <a:spcPct val="100000"/>
              </a:lnSpc>
              <a:spcBef>
                <a:spcPct val="20000"/>
              </a:spcBef>
              <a:buClr>
                <a:srgbClr val="009999"/>
              </a:buClr>
              <a:buSzTx/>
              <a:buFontTx/>
              <a:buAutoNum type="alphaUcPeriod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Arial"/>
              </a:rPr>
              <a:t>none of the above</a:t>
            </a:r>
          </a:p>
        </p:txBody>
      </p:sp>
      <p:pic>
        <p:nvPicPr>
          <p:cNvPr id="962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4478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6261" name="TextBox 4"/>
          <p:cNvSpPr txBox="1">
            <a:spLocks noChangeArrowheads="1"/>
          </p:cNvSpPr>
          <p:nvPr/>
        </p:nvSpPr>
        <p:spPr bwMode="auto">
          <a:xfrm>
            <a:off x="2971800" y="19050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9 VAC</a:t>
            </a:r>
          </a:p>
        </p:txBody>
      </p:sp>
      <p:sp>
        <p:nvSpPr>
          <p:cNvPr id="96262" name="TextBox 5"/>
          <p:cNvSpPr txBox="1">
            <a:spLocks noChangeArrowheads="1"/>
          </p:cNvSpPr>
          <p:nvPr/>
        </p:nvSpPr>
        <p:spPr bwMode="auto">
          <a:xfrm>
            <a:off x="4495800" y="1600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400" b="0">
                <a:solidFill>
                  <a:srgbClr val="000000"/>
                </a:solidFill>
              </a:rPr>
              <a:t>V</a:t>
            </a:r>
            <a:r>
              <a:rPr kumimoji="0" lang="en-US" sz="1400" b="0" baseline="-25000">
                <a:solidFill>
                  <a:srgbClr val="000000"/>
                </a:solidFill>
              </a:rPr>
              <a:t>F</a:t>
            </a:r>
            <a:r>
              <a:rPr kumimoji="0" lang="en-US" sz="1400" b="0">
                <a:solidFill>
                  <a:srgbClr val="000000"/>
                </a:solidFill>
              </a:rPr>
              <a:t> = 0.7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6.</a:t>
            </a:r>
            <a:r>
              <a:rPr kumimoji="0" lang="en-US" b="0">
                <a:solidFill>
                  <a:srgbClr val="000000"/>
                </a:solidFill>
              </a:rPr>
              <a:t>  Assuming a </a:t>
            </a:r>
            <a:r>
              <a:rPr kumimoji="0" lang="en-US" b="0">
                <a:solidFill>
                  <a:srgbClr val="FF0000"/>
                </a:solidFill>
              </a:rPr>
              <a:t>ripple tolerance </a:t>
            </a:r>
            <a:r>
              <a:rPr kumimoji="0" lang="en-US" b="0">
                <a:solidFill>
                  <a:srgbClr val="000000"/>
                </a:solidFill>
              </a:rPr>
              <a:t>of </a:t>
            </a:r>
            <a:r>
              <a:rPr kumimoji="0" lang="en-US" b="0">
                <a:solidFill>
                  <a:srgbClr val="FF0000"/>
                </a:solidFill>
              </a:rPr>
              <a:t>0.5 V</a:t>
            </a:r>
            <a:r>
              <a:rPr kumimoji="0" lang="en-US" b="0">
                <a:solidFill>
                  <a:srgbClr val="000000"/>
                </a:solidFill>
              </a:rPr>
              <a:t>, the </a:t>
            </a:r>
            <a:r>
              <a:rPr kumimoji="0" lang="en-US" b="0">
                <a:solidFill>
                  <a:srgbClr val="FF0000"/>
                </a:solidFill>
              </a:rPr>
              <a:t>maximum efficiency at full load (1 A) </a:t>
            </a:r>
            <a:r>
              <a:rPr kumimoji="0" lang="en-US" b="0">
                <a:solidFill>
                  <a:srgbClr val="000000"/>
                </a:solidFill>
              </a:rPr>
              <a:t>that can be achieved with a </a:t>
            </a:r>
            <a:r>
              <a:rPr kumimoji="0" lang="en-US" b="0">
                <a:solidFill>
                  <a:srgbClr val="FF0000"/>
                </a:solidFill>
              </a:rPr>
              <a:t>5 V</a:t>
            </a:r>
            <a:r>
              <a:rPr kumimoji="0" lang="en-US" b="0">
                <a:solidFill>
                  <a:srgbClr val="000000"/>
                </a:solidFill>
              </a:rPr>
              <a:t> regulator circuit based on a </a:t>
            </a:r>
            <a:r>
              <a:rPr kumimoji="0" lang="en-US" b="0">
                <a:solidFill>
                  <a:srgbClr val="0066FF"/>
                </a:solidFill>
              </a:rPr>
              <a:t>standard linear regulator      </a:t>
            </a:r>
            <a:r>
              <a:rPr kumimoji="0" lang="en-US" b="0">
                <a:solidFill>
                  <a:srgbClr val="000000"/>
                </a:solidFill>
              </a:rPr>
              <a:t>(that has a dropout voltage of </a:t>
            </a:r>
            <a:r>
              <a:rPr kumimoji="0" lang="en-US" b="0">
                <a:solidFill>
                  <a:srgbClr val="FF0000"/>
                </a:solidFill>
              </a:rPr>
              <a:t>2.5 V</a:t>
            </a:r>
            <a:r>
              <a:rPr kumimoji="0" lang="en-US" b="0">
                <a:solidFill>
                  <a:srgbClr val="000000"/>
                </a:solidFill>
              </a:rPr>
              <a:t>) is approximately:</a:t>
            </a:r>
          </a:p>
        </p:txBody>
      </p:sp>
      <p:sp>
        <p:nvSpPr>
          <p:cNvPr id="972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50%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60%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63%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70%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972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4591050" y="14478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8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  <p:sp>
        <p:nvSpPr>
          <p:cNvPr id="97286" name="TextBox 7"/>
          <p:cNvSpPr txBox="1">
            <a:spLocks noChangeArrowheads="1"/>
          </p:cNvSpPr>
          <p:nvPr/>
        </p:nvSpPr>
        <p:spPr bwMode="auto">
          <a:xfrm>
            <a:off x="5726113" y="1182688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STANDARD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2.5 V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6.</a:t>
            </a:r>
            <a:r>
              <a:rPr kumimoji="0" lang="en-US" b="0">
                <a:solidFill>
                  <a:srgbClr val="000000"/>
                </a:solidFill>
              </a:rPr>
              <a:t>  Assuming a </a:t>
            </a:r>
            <a:r>
              <a:rPr kumimoji="0" lang="en-US" b="0">
                <a:solidFill>
                  <a:srgbClr val="FF0000"/>
                </a:solidFill>
              </a:rPr>
              <a:t>ripple tolerance </a:t>
            </a:r>
            <a:r>
              <a:rPr kumimoji="0" lang="en-US" b="0">
                <a:solidFill>
                  <a:srgbClr val="000000"/>
                </a:solidFill>
              </a:rPr>
              <a:t>of </a:t>
            </a:r>
            <a:r>
              <a:rPr kumimoji="0" lang="en-US" b="0">
                <a:solidFill>
                  <a:srgbClr val="FF0000"/>
                </a:solidFill>
              </a:rPr>
              <a:t>0.5 V</a:t>
            </a:r>
            <a:r>
              <a:rPr kumimoji="0" lang="en-US" b="0">
                <a:solidFill>
                  <a:srgbClr val="000000"/>
                </a:solidFill>
              </a:rPr>
              <a:t>, the </a:t>
            </a:r>
            <a:r>
              <a:rPr kumimoji="0" lang="en-US" b="0">
                <a:solidFill>
                  <a:srgbClr val="FF0000"/>
                </a:solidFill>
              </a:rPr>
              <a:t>maximum efficiency at full load (1 A) </a:t>
            </a:r>
            <a:r>
              <a:rPr kumimoji="0" lang="en-US" b="0">
                <a:solidFill>
                  <a:srgbClr val="000000"/>
                </a:solidFill>
              </a:rPr>
              <a:t>that can be achieved with a </a:t>
            </a:r>
            <a:r>
              <a:rPr kumimoji="0" lang="en-US" b="0">
                <a:solidFill>
                  <a:srgbClr val="FF0000"/>
                </a:solidFill>
              </a:rPr>
              <a:t>5 V</a:t>
            </a:r>
            <a:r>
              <a:rPr kumimoji="0" lang="en-US" b="0">
                <a:solidFill>
                  <a:srgbClr val="000000"/>
                </a:solidFill>
              </a:rPr>
              <a:t> regulator circuit based on a </a:t>
            </a:r>
            <a:r>
              <a:rPr kumimoji="0" lang="en-US" b="0">
                <a:solidFill>
                  <a:srgbClr val="0066FF"/>
                </a:solidFill>
              </a:rPr>
              <a:t>standard linear regulator      </a:t>
            </a:r>
            <a:r>
              <a:rPr kumimoji="0" lang="en-US" b="0">
                <a:solidFill>
                  <a:srgbClr val="000000"/>
                </a:solidFill>
              </a:rPr>
              <a:t>(that has a dropout voltage of </a:t>
            </a:r>
            <a:r>
              <a:rPr kumimoji="0" lang="en-US" b="0">
                <a:solidFill>
                  <a:srgbClr val="FF0000"/>
                </a:solidFill>
              </a:rPr>
              <a:t>2.5 V</a:t>
            </a:r>
            <a:r>
              <a:rPr kumimoji="0" lang="en-US" b="0">
                <a:solidFill>
                  <a:srgbClr val="000000"/>
                </a:solidFill>
              </a:rPr>
              <a:t>) is approximately:</a:t>
            </a:r>
          </a:p>
        </p:txBody>
      </p:sp>
      <p:sp>
        <p:nvSpPr>
          <p:cNvPr id="983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50%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60%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>
                <a:solidFill>
                  <a:srgbClr val="33CC33"/>
                </a:solidFill>
              </a:rPr>
              <a:t>63%</a:t>
            </a:r>
            <a:r>
              <a:rPr lang="en-US" sz="2400" smtClean="0">
                <a:solidFill>
                  <a:srgbClr val="33CC33"/>
                </a:solidFill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70%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983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8309" name="TextBox 5"/>
          <p:cNvSpPr txBox="1">
            <a:spLocks noChangeArrowheads="1"/>
          </p:cNvSpPr>
          <p:nvPr/>
        </p:nvSpPr>
        <p:spPr bwMode="auto">
          <a:xfrm>
            <a:off x="4591050" y="14478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8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  <p:sp>
        <p:nvSpPr>
          <p:cNvPr id="98310" name="TextBox 7"/>
          <p:cNvSpPr txBox="1">
            <a:spLocks noChangeArrowheads="1"/>
          </p:cNvSpPr>
          <p:nvPr/>
        </p:nvSpPr>
        <p:spPr bwMode="auto">
          <a:xfrm>
            <a:off x="5726113" y="1182688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STANDARD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2.5 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loaded = V</a:t>
            </a:r>
            <a:r>
              <a:rPr lang="en-US" baseline="-25000"/>
              <a:t>L</a:t>
            </a:r>
          </a:p>
        </p:txBody>
      </p:sp>
      <p:sp>
        <p:nvSpPr>
          <p:cNvPr id="43019" name="Line 14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20" name="Line 15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21" name="AutoShape 16"/>
          <p:cNvSpPr>
            <a:spLocks/>
          </p:cNvSpPr>
          <p:nvPr/>
        </p:nvSpPr>
        <p:spPr bwMode="auto">
          <a:xfrm>
            <a:off x="4876800" y="495300"/>
            <a:ext cx="1485900" cy="469900"/>
          </a:xfrm>
          <a:prstGeom prst="borderCallout1">
            <a:avLst>
              <a:gd name="adj1" fmla="val 24324"/>
              <a:gd name="adj2" fmla="val -5130"/>
              <a:gd name="adj3" fmla="val 251352"/>
              <a:gd name="adj4" fmla="val -51282"/>
            </a:avLst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>
                <a:solidFill>
                  <a:srgbClr val="3399FF"/>
                </a:solidFill>
              </a:rPr>
              <a:t>ripple</a:t>
            </a:r>
          </a:p>
        </p:txBody>
      </p:sp>
      <p:sp>
        <p:nvSpPr>
          <p:cNvPr id="43022" name="Text Box 17"/>
          <p:cNvSpPr txBox="1">
            <a:spLocks noChangeArrowheads="1"/>
          </p:cNvSpPr>
          <p:nvPr/>
        </p:nvSpPr>
        <p:spPr bwMode="auto">
          <a:xfrm>
            <a:off x="901700" y="5029200"/>
            <a:ext cx="77978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Note: Amount of ripple is proportional to load and inversely proportional to size of filter capacitor</a:t>
            </a:r>
          </a:p>
        </p:txBody>
      </p:sp>
      <p:sp>
        <p:nvSpPr>
          <p:cNvPr id="43023" name="Text Box 18"/>
          <p:cNvSpPr txBox="1">
            <a:spLocks noChangeArrowheads="1"/>
          </p:cNvSpPr>
          <p:nvPr/>
        </p:nvSpPr>
        <p:spPr bwMode="auto">
          <a:xfrm>
            <a:off x="893763" y="5927725"/>
            <a:ext cx="7823200" cy="71437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Analysis: Can calculate value of C based on amount of ripple willing to tolerate at a particular load</a:t>
            </a:r>
          </a:p>
        </p:txBody>
      </p:sp>
      <p:sp>
        <p:nvSpPr>
          <p:cNvPr id="43024" name="Text Box 19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43025" name="Text Box 20"/>
          <p:cNvSpPr txBox="1">
            <a:spLocks noChangeArrowheads="1"/>
          </p:cNvSpPr>
          <p:nvPr/>
        </p:nvSpPr>
        <p:spPr bwMode="auto">
          <a:xfrm>
            <a:off x="914400" y="3911600"/>
            <a:ext cx="77851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Question: What </a:t>
            </a:r>
            <a:r>
              <a:rPr lang="en-US">
                <a:solidFill>
                  <a:srgbClr val="3399FF"/>
                </a:solidFill>
              </a:rPr>
              <a:t>transformer secondary voltage</a:t>
            </a:r>
            <a:r>
              <a:rPr lang="en-US">
                <a:solidFill>
                  <a:schemeClr val="bg2"/>
                </a:solidFill>
              </a:rPr>
              <a:t> is required to obtain </a:t>
            </a:r>
            <a:r>
              <a:rPr lang="en-US">
                <a:solidFill>
                  <a:srgbClr val="3399FF"/>
                </a:solidFill>
              </a:rPr>
              <a:t>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  <a:r>
              <a:rPr lang="en-US">
                <a:solidFill>
                  <a:srgbClr val="3399FF"/>
                </a:solidFill>
              </a:rPr>
              <a:t> = 5.0 VDC</a:t>
            </a:r>
            <a:r>
              <a:rPr lang="en-US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43026" name="Text Box 21"/>
          <p:cNvSpPr txBox="1">
            <a:spLocks noChangeArrowheads="1"/>
          </p:cNvSpPr>
          <p:nvPr/>
        </p:nvSpPr>
        <p:spPr bwMode="auto">
          <a:xfrm>
            <a:off x="5880100" y="4432300"/>
            <a:ext cx="2781300" cy="403225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5.0/</a:t>
            </a:r>
            <a:r>
              <a:rPr lang="en-US">
                <a:sym typeface="Symbol" pitchFamily="18" charset="2"/>
              </a:rPr>
              <a:t>2  3.5 VAC</a:t>
            </a:r>
          </a:p>
        </p:txBody>
      </p:sp>
      <p:sp>
        <p:nvSpPr>
          <p:cNvPr id="43027" name="Line 22"/>
          <p:cNvSpPr>
            <a:spLocks noChangeShapeType="1"/>
          </p:cNvSpPr>
          <p:nvPr/>
        </p:nvSpPr>
        <p:spPr bwMode="auto">
          <a:xfrm>
            <a:off x="6654800" y="44704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28" name="Freeform 23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29" name="Freeform 24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0" name="Freeform 25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1" name="Freeform 26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2" name="Line 27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3" name="Freeform 28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4" name="Freeform 29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5" name="Freeform 30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6" name="Freeform 31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37" name="Freeform 32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7.</a:t>
            </a:r>
            <a:r>
              <a:rPr kumimoji="0" lang="en-US" b="0">
                <a:solidFill>
                  <a:srgbClr val="000000"/>
                </a:solidFill>
              </a:rPr>
              <a:t>  Assuming a </a:t>
            </a:r>
            <a:r>
              <a:rPr kumimoji="0" lang="en-US" b="0">
                <a:solidFill>
                  <a:srgbClr val="FF0000"/>
                </a:solidFill>
              </a:rPr>
              <a:t>ripple tolerance </a:t>
            </a:r>
            <a:r>
              <a:rPr kumimoji="0" lang="en-US" b="0">
                <a:solidFill>
                  <a:srgbClr val="000000"/>
                </a:solidFill>
              </a:rPr>
              <a:t>of </a:t>
            </a:r>
            <a:r>
              <a:rPr kumimoji="0" lang="en-US" b="0">
                <a:solidFill>
                  <a:srgbClr val="FF0000"/>
                </a:solidFill>
              </a:rPr>
              <a:t>0.5 V</a:t>
            </a:r>
            <a:r>
              <a:rPr kumimoji="0" lang="en-US" b="0">
                <a:solidFill>
                  <a:srgbClr val="000000"/>
                </a:solidFill>
              </a:rPr>
              <a:t>, the </a:t>
            </a:r>
            <a:r>
              <a:rPr kumimoji="0" lang="en-US" b="0">
                <a:solidFill>
                  <a:srgbClr val="FF0000"/>
                </a:solidFill>
              </a:rPr>
              <a:t>maximum efficiency at full load (1 A) </a:t>
            </a:r>
            <a:r>
              <a:rPr kumimoji="0" lang="en-US" b="0">
                <a:solidFill>
                  <a:srgbClr val="000000"/>
                </a:solidFill>
              </a:rPr>
              <a:t>that can be achieved with a </a:t>
            </a:r>
            <a:r>
              <a:rPr kumimoji="0" lang="en-US" b="0">
                <a:solidFill>
                  <a:srgbClr val="FF0000"/>
                </a:solidFill>
              </a:rPr>
              <a:t>5 V</a:t>
            </a:r>
            <a:r>
              <a:rPr kumimoji="0" lang="en-US" b="0">
                <a:solidFill>
                  <a:srgbClr val="000000"/>
                </a:solidFill>
              </a:rPr>
              <a:t> regulator circuit based on a </a:t>
            </a:r>
            <a:r>
              <a:rPr kumimoji="0" lang="en-US" b="0">
                <a:solidFill>
                  <a:srgbClr val="0066FF"/>
                </a:solidFill>
              </a:rPr>
              <a:t>low-dropout linear regulator </a:t>
            </a:r>
            <a:r>
              <a:rPr kumimoji="0" lang="en-US" b="0">
                <a:solidFill>
                  <a:srgbClr val="000000"/>
                </a:solidFill>
              </a:rPr>
              <a:t>(that has a dropout voltage of </a:t>
            </a:r>
            <a:r>
              <a:rPr kumimoji="0" lang="en-US" b="0">
                <a:solidFill>
                  <a:srgbClr val="FF0000"/>
                </a:solidFill>
              </a:rPr>
              <a:t>0.5 V</a:t>
            </a:r>
            <a:r>
              <a:rPr kumimoji="0" lang="en-US" b="0">
                <a:solidFill>
                  <a:srgbClr val="000000"/>
                </a:solidFill>
              </a:rPr>
              <a:t>) is approximately: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70%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77%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83%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91%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993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9333" name="TextBox 4"/>
          <p:cNvSpPr txBox="1">
            <a:spLocks noChangeArrowheads="1"/>
          </p:cNvSpPr>
          <p:nvPr/>
        </p:nvSpPr>
        <p:spPr bwMode="auto">
          <a:xfrm>
            <a:off x="5745163" y="12112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4591050" y="14478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6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7.</a:t>
            </a:r>
            <a:r>
              <a:rPr kumimoji="0" lang="en-US" b="0">
                <a:solidFill>
                  <a:srgbClr val="000000"/>
                </a:solidFill>
              </a:rPr>
              <a:t>  Assuming a </a:t>
            </a:r>
            <a:r>
              <a:rPr kumimoji="0" lang="en-US" b="0">
                <a:solidFill>
                  <a:srgbClr val="FF0000"/>
                </a:solidFill>
              </a:rPr>
              <a:t>ripple tolerance </a:t>
            </a:r>
            <a:r>
              <a:rPr kumimoji="0" lang="en-US" b="0">
                <a:solidFill>
                  <a:srgbClr val="000000"/>
                </a:solidFill>
              </a:rPr>
              <a:t>of </a:t>
            </a:r>
            <a:r>
              <a:rPr kumimoji="0" lang="en-US" b="0">
                <a:solidFill>
                  <a:srgbClr val="FF0000"/>
                </a:solidFill>
              </a:rPr>
              <a:t>0.5 V</a:t>
            </a:r>
            <a:r>
              <a:rPr kumimoji="0" lang="en-US" b="0">
                <a:solidFill>
                  <a:srgbClr val="000000"/>
                </a:solidFill>
              </a:rPr>
              <a:t>, the </a:t>
            </a:r>
            <a:r>
              <a:rPr kumimoji="0" lang="en-US" b="0">
                <a:solidFill>
                  <a:srgbClr val="FF0000"/>
                </a:solidFill>
              </a:rPr>
              <a:t>maximum efficiency at full load (1 A) </a:t>
            </a:r>
            <a:r>
              <a:rPr kumimoji="0" lang="en-US" b="0">
                <a:solidFill>
                  <a:srgbClr val="000000"/>
                </a:solidFill>
              </a:rPr>
              <a:t>that can be achieved with a </a:t>
            </a:r>
            <a:r>
              <a:rPr kumimoji="0" lang="en-US" b="0">
                <a:solidFill>
                  <a:srgbClr val="FF0000"/>
                </a:solidFill>
              </a:rPr>
              <a:t>5 V</a:t>
            </a:r>
            <a:r>
              <a:rPr kumimoji="0" lang="en-US" b="0">
                <a:solidFill>
                  <a:srgbClr val="000000"/>
                </a:solidFill>
              </a:rPr>
              <a:t> regulator circuit based on a </a:t>
            </a:r>
            <a:r>
              <a:rPr kumimoji="0" lang="en-US" b="0">
                <a:solidFill>
                  <a:srgbClr val="0066FF"/>
                </a:solidFill>
              </a:rPr>
              <a:t>low-dropout linear regulator </a:t>
            </a:r>
            <a:r>
              <a:rPr kumimoji="0" lang="en-US" b="0">
                <a:solidFill>
                  <a:srgbClr val="000000"/>
                </a:solidFill>
              </a:rPr>
              <a:t>(that has a dropout voltage of </a:t>
            </a:r>
            <a:r>
              <a:rPr kumimoji="0" lang="en-US" b="0">
                <a:solidFill>
                  <a:srgbClr val="FF0000"/>
                </a:solidFill>
              </a:rPr>
              <a:t>0.5 V</a:t>
            </a:r>
            <a:r>
              <a:rPr kumimoji="0" lang="en-US" b="0">
                <a:solidFill>
                  <a:srgbClr val="000000"/>
                </a:solidFill>
              </a:rPr>
              <a:t>) is approximately:</a:t>
            </a:r>
          </a:p>
        </p:txBody>
      </p:sp>
      <p:sp>
        <p:nvSpPr>
          <p:cNvPr id="1003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70%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77%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>
                <a:solidFill>
                  <a:srgbClr val="33CC33"/>
                </a:solidFill>
              </a:rPr>
              <a:t>83%</a:t>
            </a:r>
            <a:r>
              <a:rPr lang="en-US" sz="2400" smtClean="0">
                <a:solidFill>
                  <a:srgbClr val="33CC33"/>
                </a:solidFill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91%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1003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5745163" y="12112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0358" name="TextBox 5"/>
          <p:cNvSpPr txBox="1">
            <a:spLocks noChangeArrowheads="1"/>
          </p:cNvSpPr>
          <p:nvPr/>
        </p:nvSpPr>
        <p:spPr bwMode="auto">
          <a:xfrm>
            <a:off x="4591050" y="14478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6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8.</a:t>
            </a:r>
            <a:r>
              <a:rPr kumimoji="0" lang="en-US" b="0">
                <a:solidFill>
                  <a:srgbClr val="000000"/>
                </a:solidFill>
              </a:rPr>
              <a:t>  The </a:t>
            </a:r>
            <a:r>
              <a:rPr kumimoji="0" lang="en-US" b="0">
                <a:solidFill>
                  <a:srgbClr val="FF0000"/>
                </a:solidFill>
              </a:rPr>
              <a:t>minimum value of C1 </a:t>
            </a:r>
            <a:r>
              <a:rPr kumimoji="0" lang="en-US" b="0">
                <a:solidFill>
                  <a:srgbClr val="000000"/>
                </a:solidFill>
              </a:rPr>
              <a:t>that should be used for this </a:t>
            </a:r>
            <a:r>
              <a:rPr kumimoji="0" lang="en-US" b="0">
                <a:solidFill>
                  <a:srgbClr val="0066FF"/>
                </a:solidFill>
              </a:rPr>
              <a:t>low-dropout</a:t>
            </a:r>
            <a:r>
              <a:rPr kumimoji="0" lang="en-US" b="0">
                <a:solidFill>
                  <a:srgbClr val="000000"/>
                </a:solidFill>
              </a:rPr>
              <a:t> 5V 1 A power supply design is approximately:</a:t>
            </a:r>
          </a:p>
        </p:txBody>
      </p:sp>
      <p:sp>
        <p:nvSpPr>
          <p:cNvPr id="1013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1910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2000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4000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8000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10,000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1013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1381" name="TextBox 4"/>
          <p:cNvSpPr txBox="1">
            <a:spLocks noChangeArrowheads="1"/>
          </p:cNvSpPr>
          <p:nvPr/>
        </p:nvSpPr>
        <p:spPr bwMode="auto">
          <a:xfrm>
            <a:off x="5935663" y="15160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1382" name="TextBox 5"/>
          <p:cNvSpPr txBox="1">
            <a:spLocks noChangeArrowheads="1"/>
          </p:cNvSpPr>
          <p:nvPr/>
        </p:nvSpPr>
        <p:spPr bwMode="auto">
          <a:xfrm>
            <a:off x="4819650" y="17526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6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  <p:sp>
        <p:nvSpPr>
          <p:cNvPr id="101383" name="TextBox 6"/>
          <p:cNvSpPr txBox="1">
            <a:spLocks noChangeArrowheads="1"/>
          </p:cNvSpPr>
          <p:nvPr/>
        </p:nvSpPr>
        <p:spPr bwMode="auto">
          <a:xfrm>
            <a:off x="3124200" y="4343400"/>
            <a:ext cx="5715000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800" b="0">
                <a:solidFill>
                  <a:srgbClr val="FF0000"/>
                </a:solidFill>
                <a:sym typeface="Symbol" pitchFamily="18" charset="2"/>
              </a:rPr>
              <a:t>HINT: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800" b="0">
              <a:solidFill>
                <a:srgbClr val="000000"/>
              </a:solidFill>
              <a:sym typeface="Symbol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t = -R</a:t>
            </a:r>
            <a:r>
              <a:rPr kumimoji="0" lang="en-US" sz="2000" b="0" baseline="-25000">
                <a:solidFill>
                  <a:srgbClr val="000000"/>
                </a:solidFill>
                <a:sym typeface="Symbol" pitchFamily="18" charset="2"/>
              </a:rPr>
              <a:t>L</a:t>
            </a: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 x C1 x </a:t>
            </a:r>
            <a:r>
              <a:rPr kumimoji="0" lang="en-US" b="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kumimoji="0" lang="en-US" b="0">
                <a:solidFill>
                  <a:srgbClr val="000000"/>
                </a:solidFill>
                <a:sym typeface="Symbol" pitchFamily="18" charset="2"/>
              </a:rPr>
              <a:t>(V</a:t>
            </a:r>
            <a:r>
              <a:rPr kumimoji="0" lang="en-US" b="0" baseline="-25000">
                <a:solidFill>
                  <a:srgbClr val="000000"/>
                </a:solidFill>
                <a:sym typeface="Symbol" pitchFamily="18" charset="2"/>
              </a:rPr>
              <a:t>Nmin</a:t>
            </a:r>
            <a:r>
              <a:rPr kumimoji="0" lang="en-US" b="0">
                <a:solidFill>
                  <a:srgbClr val="000000"/>
                </a:solidFill>
                <a:sym typeface="Symbol" pitchFamily="18" charset="2"/>
              </a:rPr>
              <a:t>/V</a:t>
            </a:r>
            <a:r>
              <a:rPr kumimoji="0" lang="en-US" b="0" baseline="-25000">
                <a:solidFill>
                  <a:srgbClr val="000000"/>
                </a:solidFill>
                <a:sym typeface="Symbol" pitchFamily="18" charset="2"/>
              </a:rPr>
              <a:t>Nmax</a:t>
            </a:r>
            <a:r>
              <a:rPr kumimoji="0" lang="en-US" b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, </a:t>
            </a:r>
            <a:r>
              <a:rPr kumimoji="0" lang="en-US" sz="1800" b="0">
                <a:solidFill>
                  <a:srgbClr val="000000"/>
                </a:solidFill>
                <a:sym typeface="Symbol" pitchFamily="18" charset="2"/>
              </a:rPr>
              <a:t>where  t = 0.0042</a:t>
            </a:r>
            <a:endParaRPr kumimoji="0" lang="en-US" sz="18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8.</a:t>
            </a:r>
            <a:r>
              <a:rPr kumimoji="0" lang="en-US" b="0">
                <a:solidFill>
                  <a:srgbClr val="000000"/>
                </a:solidFill>
              </a:rPr>
              <a:t>  The </a:t>
            </a:r>
            <a:r>
              <a:rPr kumimoji="0" lang="en-US" b="0">
                <a:solidFill>
                  <a:srgbClr val="FF0000"/>
                </a:solidFill>
              </a:rPr>
              <a:t>minimum value of C1 </a:t>
            </a:r>
            <a:r>
              <a:rPr kumimoji="0" lang="en-US" b="0">
                <a:solidFill>
                  <a:srgbClr val="000000"/>
                </a:solidFill>
              </a:rPr>
              <a:t>that should be used for this </a:t>
            </a:r>
            <a:r>
              <a:rPr kumimoji="0" lang="en-US" b="0">
                <a:solidFill>
                  <a:srgbClr val="0066FF"/>
                </a:solidFill>
              </a:rPr>
              <a:t>low-dropout</a:t>
            </a:r>
            <a:r>
              <a:rPr kumimoji="0" lang="en-US" b="0">
                <a:solidFill>
                  <a:srgbClr val="000000"/>
                </a:solidFill>
              </a:rPr>
              <a:t> 5V 1 A power supply design is approximately: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1910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2000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4000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>
                <a:solidFill>
                  <a:srgbClr val="33CC33"/>
                </a:solidFill>
              </a:rPr>
              <a:t>8000 µF</a:t>
            </a:r>
            <a:r>
              <a:rPr lang="en-US" sz="2400" smtClean="0">
                <a:solidFill>
                  <a:srgbClr val="33CC33"/>
                </a:solidFill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10,000 µF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1024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5935663" y="15160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4819650" y="17526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6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  <p:sp>
        <p:nvSpPr>
          <p:cNvPr id="102407" name="TextBox 6"/>
          <p:cNvSpPr txBox="1">
            <a:spLocks noChangeArrowheads="1"/>
          </p:cNvSpPr>
          <p:nvPr/>
        </p:nvSpPr>
        <p:spPr bwMode="auto">
          <a:xfrm>
            <a:off x="3429000" y="4572000"/>
            <a:ext cx="5076825" cy="1138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1800" b="0">
                <a:solidFill>
                  <a:srgbClr val="FF0000"/>
                </a:solidFill>
                <a:sym typeface="Symbol" pitchFamily="18" charset="2"/>
              </a:rPr>
              <a:t>HINT: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0.0042 = -6</a:t>
            </a:r>
            <a:r>
              <a:rPr kumimoji="0" lang="en-US" sz="2000" b="0" baseline="-25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x C1 x </a:t>
            </a:r>
            <a:r>
              <a:rPr kumimoji="0" lang="en-US" sz="2000" b="0">
                <a:solidFill>
                  <a:srgbClr val="000000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(5.5/6.0) = C1 x 0.522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000" b="0">
                <a:solidFill>
                  <a:srgbClr val="000000"/>
                </a:solidFill>
                <a:sym typeface="Symbol" pitchFamily="18" charset="2"/>
              </a:rPr>
              <a:t>C1 = 8046 µF</a:t>
            </a:r>
            <a:endParaRPr kumimoji="0" lang="en-US" sz="20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9.</a:t>
            </a:r>
            <a:r>
              <a:rPr kumimoji="0" lang="en-US" b="0">
                <a:solidFill>
                  <a:srgbClr val="000000"/>
                </a:solidFill>
              </a:rPr>
              <a:t>  Assuming each diode in the bridge rectifier has a </a:t>
            </a:r>
            <a:r>
              <a:rPr kumimoji="0" lang="en-US" b="0">
                <a:solidFill>
                  <a:srgbClr val="FF0000"/>
                </a:solidFill>
              </a:rPr>
              <a:t>forward voltage of 0.6 V</a:t>
            </a:r>
            <a:r>
              <a:rPr kumimoji="0" lang="en-US" b="0">
                <a:solidFill>
                  <a:srgbClr val="000000"/>
                </a:solidFill>
              </a:rPr>
              <a:t>, the </a:t>
            </a:r>
            <a:r>
              <a:rPr kumimoji="0" lang="en-US" b="0">
                <a:solidFill>
                  <a:srgbClr val="0066FF"/>
                </a:solidFill>
              </a:rPr>
              <a:t>transformer (RMS) secondary voltage</a:t>
            </a:r>
            <a:r>
              <a:rPr kumimoji="0" lang="en-US" b="0">
                <a:solidFill>
                  <a:srgbClr val="000000"/>
                </a:solidFill>
              </a:rPr>
              <a:t> should be rated at approximately: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4.5 VAC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5.1 VAC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6.3 VAC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9.0 VAC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1034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3429" name="TextBox 4"/>
          <p:cNvSpPr txBox="1">
            <a:spLocks noChangeArrowheads="1"/>
          </p:cNvSpPr>
          <p:nvPr/>
        </p:nvSpPr>
        <p:spPr bwMode="auto">
          <a:xfrm>
            <a:off x="5973763" y="1487488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3430" name="TextBox 5"/>
          <p:cNvSpPr txBox="1">
            <a:spLocks noChangeArrowheads="1"/>
          </p:cNvSpPr>
          <p:nvPr/>
        </p:nvSpPr>
        <p:spPr bwMode="auto">
          <a:xfrm>
            <a:off x="4819650" y="17526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6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  <p:sp>
        <p:nvSpPr>
          <p:cNvPr id="103431" name="TextBox 5"/>
          <p:cNvSpPr txBox="1">
            <a:spLocks noChangeArrowheads="1"/>
          </p:cNvSpPr>
          <p:nvPr/>
        </p:nvSpPr>
        <p:spPr bwMode="auto">
          <a:xfrm>
            <a:off x="3498850" y="1751013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200" b="0">
                <a:solidFill>
                  <a:srgbClr val="000000"/>
                </a:solidFill>
              </a:rPr>
              <a:t>V</a:t>
            </a:r>
            <a:r>
              <a:rPr kumimoji="0" lang="en-US" sz="1200" b="0" baseline="-25000">
                <a:solidFill>
                  <a:srgbClr val="000000"/>
                </a:solidFill>
              </a:rPr>
              <a:t>F</a:t>
            </a:r>
            <a:r>
              <a:rPr kumimoji="0" lang="en-US" sz="1200" b="0">
                <a:solidFill>
                  <a:srgbClr val="000000"/>
                </a:solidFill>
              </a:rPr>
              <a:t> = 0.6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9.</a:t>
            </a:r>
            <a:r>
              <a:rPr kumimoji="0" lang="en-US" b="0">
                <a:solidFill>
                  <a:srgbClr val="000000"/>
                </a:solidFill>
              </a:rPr>
              <a:t>  Assuming each diode in the bridge rectifier has a </a:t>
            </a:r>
            <a:r>
              <a:rPr kumimoji="0" lang="en-US" b="0">
                <a:solidFill>
                  <a:srgbClr val="FF0000"/>
                </a:solidFill>
              </a:rPr>
              <a:t>forward voltage of 0.6 V</a:t>
            </a:r>
            <a:r>
              <a:rPr kumimoji="0" lang="en-US" b="0">
                <a:solidFill>
                  <a:srgbClr val="000000"/>
                </a:solidFill>
              </a:rPr>
              <a:t>, the </a:t>
            </a:r>
            <a:r>
              <a:rPr kumimoji="0" lang="en-US" b="0">
                <a:solidFill>
                  <a:srgbClr val="0066FF"/>
                </a:solidFill>
              </a:rPr>
              <a:t>transformer (RMS) secondary voltage</a:t>
            </a:r>
            <a:r>
              <a:rPr kumimoji="0" lang="en-US" b="0">
                <a:solidFill>
                  <a:srgbClr val="000000"/>
                </a:solidFill>
              </a:rPr>
              <a:t> should be rated at approximately: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3914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4.5 VAC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>
                <a:solidFill>
                  <a:srgbClr val="33CC33"/>
                </a:solidFill>
              </a:rPr>
              <a:t>5.1 VAC</a:t>
            </a:r>
            <a:endParaRPr lang="en-US" sz="2400" smtClean="0">
              <a:solidFill>
                <a:srgbClr val="33CC33"/>
              </a:solidFill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6.3 VAC</a:t>
            </a:r>
            <a:r>
              <a:rPr lang="en-US" sz="2400" smtClean="0">
                <a:sym typeface="Symbol" pitchFamily="18" charset="2"/>
              </a:rPr>
              <a:t> 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9.0 VAC</a:t>
            </a:r>
            <a:endParaRPr lang="en-US" sz="24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400" smtClean="0"/>
              <a:t>none of the above</a:t>
            </a:r>
          </a:p>
        </p:txBody>
      </p:sp>
      <p:pic>
        <p:nvPicPr>
          <p:cNvPr id="1044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4453" name="TextBox 4"/>
          <p:cNvSpPr txBox="1">
            <a:spLocks noChangeArrowheads="1"/>
          </p:cNvSpPr>
          <p:nvPr/>
        </p:nvSpPr>
        <p:spPr bwMode="auto">
          <a:xfrm>
            <a:off x="5973763" y="149701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4454" name="TextBox 5"/>
          <p:cNvSpPr txBox="1">
            <a:spLocks noChangeArrowheads="1"/>
          </p:cNvSpPr>
          <p:nvPr/>
        </p:nvSpPr>
        <p:spPr bwMode="auto">
          <a:xfrm>
            <a:off x="4819650" y="1752600"/>
            <a:ext cx="1143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VN = 6 V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Ripple = 0.5 V max</a:t>
            </a:r>
          </a:p>
        </p:txBody>
      </p:sp>
      <p:sp>
        <p:nvSpPr>
          <p:cNvPr id="104455" name="TextBox 5"/>
          <p:cNvSpPr txBox="1">
            <a:spLocks noChangeArrowheads="1"/>
          </p:cNvSpPr>
          <p:nvPr/>
        </p:nvSpPr>
        <p:spPr bwMode="auto">
          <a:xfrm>
            <a:off x="3498850" y="1751013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200" b="0">
                <a:solidFill>
                  <a:srgbClr val="000000"/>
                </a:solidFill>
              </a:rPr>
              <a:t>V</a:t>
            </a:r>
            <a:r>
              <a:rPr kumimoji="0" lang="en-US" sz="1200" b="0" baseline="-25000">
                <a:solidFill>
                  <a:srgbClr val="000000"/>
                </a:solidFill>
              </a:rPr>
              <a:t>F</a:t>
            </a:r>
            <a:r>
              <a:rPr kumimoji="0" lang="en-US" sz="1200" b="0">
                <a:solidFill>
                  <a:srgbClr val="000000"/>
                </a:solidFill>
              </a:rPr>
              <a:t> = 0.6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648200" y="4419600"/>
            <a:ext cx="35623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(X</a:t>
            </a:r>
            <a:r>
              <a:rPr lang="en-US" baseline="-25000">
                <a:solidFill>
                  <a:srgbClr val="33CC33"/>
                </a:solidFill>
              </a:rPr>
              <a:t>rms</a:t>
            </a:r>
            <a:r>
              <a:rPr lang="en-US">
                <a:solidFill>
                  <a:srgbClr val="33CC33"/>
                </a:solidFill>
              </a:rPr>
              <a:t>*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2)</a:t>
            </a:r>
            <a:r>
              <a:rPr lang="en-US">
                <a:solidFill>
                  <a:srgbClr val="33CC33"/>
                </a:solidFill>
              </a:rPr>
              <a:t> – 1.2 = 6  </a:t>
            </a:r>
          </a:p>
          <a:p>
            <a:r>
              <a:rPr lang="en-US">
                <a:solidFill>
                  <a:srgbClr val="33CC33"/>
                </a:solidFill>
              </a:rPr>
              <a:t>X</a:t>
            </a:r>
            <a:r>
              <a:rPr lang="en-US" baseline="-25000">
                <a:solidFill>
                  <a:srgbClr val="33CC33"/>
                </a:solidFill>
              </a:rPr>
              <a:t>rms</a:t>
            </a:r>
            <a:r>
              <a:rPr lang="en-US">
                <a:solidFill>
                  <a:srgbClr val="33CC33"/>
                </a:solidFill>
              </a:rPr>
              <a:t>*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2</a:t>
            </a:r>
            <a:r>
              <a:rPr lang="en-US">
                <a:solidFill>
                  <a:srgbClr val="33CC33"/>
                </a:solidFill>
              </a:rPr>
              <a:t> = 7.2 </a:t>
            </a:r>
          </a:p>
          <a:p>
            <a:r>
              <a:rPr lang="en-US">
                <a:solidFill>
                  <a:srgbClr val="33CC33"/>
                </a:solidFill>
              </a:rPr>
              <a:t>X</a:t>
            </a:r>
            <a:r>
              <a:rPr lang="en-US" baseline="-25000">
                <a:solidFill>
                  <a:srgbClr val="33CC33"/>
                </a:solidFill>
              </a:rPr>
              <a:t>rms</a:t>
            </a:r>
            <a:r>
              <a:rPr lang="en-US">
                <a:solidFill>
                  <a:srgbClr val="33CC33"/>
                </a:solidFill>
              </a:rPr>
              <a:t> = 7.2 /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 2</a:t>
            </a:r>
            <a:r>
              <a:rPr lang="en-US">
                <a:solidFill>
                  <a:srgbClr val="33CC33"/>
                </a:solidFill>
              </a:rPr>
              <a:t> = 5.1 V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10.</a:t>
            </a:r>
            <a:r>
              <a:rPr kumimoji="0" lang="en-US" b="0">
                <a:solidFill>
                  <a:srgbClr val="000000"/>
                </a:solidFill>
              </a:rPr>
              <a:t>  What if, when doing a parts search, you can only find suitable transformers that have </a:t>
            </a:r>
            <a:r>
              <a:rPr kumimoji="0" lang="en-US" b="0">
                <a:solidFill>
                  <a:srgbClr val="0066FF"/>
                </a:solidFill>
              </a:rPr>
              <a:t>secondary voltage ratings</a:t>
            </a:r>
            <a:r>
              <a:rPr kumimoji="0" lang="en-US" b="0">
                <a:solidFill>
                  <a:srgbClr val="000000"/>
                </a:solidFill>
              </a:rPr>
              <a:t> of </a:t>
            </a:r>
            <a:r>
              <a:rPr kumimoji="0" lang="en-US" b="0">
                <a:solidFill>
                  <a:srgbClr val="FF0000"/>
                </a:solidFill>
              </a:rPr>
              <a:t>5.0 VAC </a:t>
            </a:r>
            <a:r>
              <a:rPr kumimoji="0" lang="en-US" b="0">
                <a:solidFill>
                  <a:srgbClr val="000000"/>
                </a:solidFill>
              </a:rPr>
              <a:t>or </a:t>
            </a:r>
            <a:r>
              <a:rPr kumimoji="0" lang="en-US" b="0">
                <a:solidFill>
                  <a:srgbClr val="FF0000"/>
                </a:solidFill>
              </a:rPr>
              <a:t>6.3 VAC</a:t>
            </a:r>
            <a:r>
              <a:rPr kumimoji="0" lang="en-US" b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054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82296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5.0 VAC transformer and increase C1 to 10,000 µF</a:t>
            </a:r>
            <a:endParaRPr lang="en-US" sz="22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6.3 VAC transformer and decrease C1 to 2000 µF</a:t>
            </a:r>
            <a:endParaRPr lang="en-US" sz="22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5.0 VAC transformer and leave C1 at 8000 µF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6.3 VAC transformer and leave C1 at 8000 µF</a:t>
            </a:r>
            <a:endParaRPr lang="en-US" sz="22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none of the above</a:t>
            </a:r>
          </a:p>
        </p:txBody>
      </p:sp>
      <p:pic>
        <p:nvPicPr>
          <p:cNvPr id="1054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5477" name="TextBox 4"/>
          <p:cNvSpPr txBox="1">
            <a:spLocks noChangeArrowheads="1"/>
          </p:cNvSpPr>
          <p:nvPr/>
        </p:nvSpPr>
        <p:spPr bwMode="auto">
          <a:xfrm>
            <a:off x="5973763" y="151606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5478" name="TextBox 5"/>
          <p:cNvSpPr txBox="1">
            <a:spLocks noChangeArrowheads="1"/>
          </p:cNvSpPr>
          <p:nvPr/>
        </p:nvSpPr>
        <p:spPr bwMode="auto">
          <a:xfrm>
            <a:off x="3498850" y="1751013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200" b="0">
                <a:solidFill>
                  <a:srgbClr val="000000"/>
                </a:solidFill>
              </a:rPr>
              <a:t>V</a:t>
            </a:r>
            <a:r>
              <a:rPr kumimoji="0" lang="en-US" sz="1200" b="0" baseline="-25000">
                <a:solidFill>
                  <a:srgbClr val="000000"/>
                </a:solidFill>
              </a:rPr>
              <a:t>F</a:t>
            </a:r>
            <a:r>
              <a:rPr kumimoji="0" lang="en-US" sz="1200" b="0">
                <a:solidFill>
                  <a:srgbClr val="000000"/>
                </a:solidFill>
              </a:rPr>
              <a:t> = 0.6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762000" y="31242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>
                <a:solidFill>
                  <a:srgbClr val="3C8C93"/>
                </a:solidFill>
              </a:rPr>
              <a:t>10.</a:t>
            </a:r>
            <a:r>
              <a:rPr kumimoji="0" lang="en-US" b="0">
                <a:solidFill>
                  <a:srgbClr val="000000"/>
                </a:solidFill>
              </a:rPr>
              <a:t>  What if, when doing a parts search, you can only find suitable transformers that have </a:t>
            </a:r>
            <a:r>
              <a:rPr kumimoji="0" lang="en-US" b="0">
                <a:solidFill>
                  <a:srgbClr val="0066FF"/>
                </a:solidFill>
              </a:rPr>
              <a:t>secondary voltage ratings</a:t>
            </a:r>
            <a:r>
              <a:rPr kumimoji="0" lang="en-US" b="0">
                <a:solidFill>
                  <a:srgbClr val="000000"/>
                </a:solidFill>
              </a:rPr>
              <a:t> of </a:t>
            </a:r>
            <a:r>
              <a:rPr kumimoji="0" lang="en-US" b="0">
                <a:solidFill>
                  <a:srgbClr val="FF0000"/>
                </a:solidFill>
              </a:rPr>
              <a:t>5.0 VAC </a:t>
            </a:r>
            <a:r>
              <a:rPr kumimoji="0" lang="en-US" b="0">
                <a:solidFill>
                  <a:srgbClr val="000000"/>
                </a:solidFill>
              </a:rPr>
              <a:t>or </a:t>
            </a:r>
            <a:r>
              <a:rPr kumimoji="0" lang="en-US" b="0">
                <a:solidFill>
                  <a:srgbClr val="FF0000"/>
                </a:solidFill>
              </a:rPr>
              <a:t>6.3 VAC</a:t>
            </a:r>
            <a:r>
              <a:rPr kumimoji="0" lang="en-US" b="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064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8229600" cy="2286000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>
                <a:solidFill>
                  <a:srgbClr val="33CC33"/>
                </a:solidFill>
              </a:rPr>
              <a:t>pick the 5.0 VAC transformer and increase C1 to 10,000 µF</a:t>
            </a:r>
            <a:endParaRPr lang="en-US" sz="2200" smtClean="0">
              <a:solidFill>
                <a:srgbClr val="33CC33"/>
              </a:solidFill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6.3 VAC transformer and decrease C1 to 2000 µF</a:t>
            </a:r>
            <a:endParaRPr lang="en-US" sz="22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5.0 VAC transformer and leave C1 at 8000 µF</a:t>
            </a: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pick the 6.3 VAC transformer and leave C1 at 8000 µF</a:t>
            </a:r>
            <a:endParaRPr lang="en-US" sz="2200" smtClean="0">
              <a:sym typeface="Symbol" pitchFamily="18" charset="2"/>
            </a:endParaRPr>
          </a:p>
          <a:p>
            <a:pPr marL="609600" indent="-609600" eaLnBrk="1" hangingPunct="1">
              <a:buClr>
                <a:schemeClr val="hlink"/>
              </a:buClr>
              <a:buFontTx/>
              <a:buAutoNum type="alphaUcPeriod"/>
            </a:pPr>
            <a:r>
              <a:rPr lang="en-US" sz="2200" smtClean="0"/>
              <a:t>none of the above</a:t>
            </a:r>
          </a:p>
        </p:txBody>
      </p:sp>
      <p:pic>
        <p:nvPicPr>
          <p:cNvPr id="1065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105650" cy="1593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6501" name="TextBox 4"/>
          <p:cNvSpPr txBox="1">
            <a:spLocks noChangeArrowheads="1"/>
          </p:cNvSpPr>
          <p:nvPr/>
        </p:nvSpPr>
        <p:spPr bwMode="auto">
          <a:xfrm>
            <a:off x="5973763" y="1497013"/>
            <a:ext cx="9906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LOW-DROPOUT 5V REGULATOR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800" b="0">
                <a:solidFill>
                  <a:srgbClr val="000000"/>
                </a:solidFill>
              </a:rPr>
              <a:t>Dropout = 0.5 V</a:t>
            </a:r>
          </a:p>
        </p:txBody>
      </p:sp>
      <p:sp>
        <p:nvSpPr>
          <p:cNvPr id="106502" name="TextBox 5"/>
          <p:cNvSpPr txBox="1">
            <a:spLocks noChangeArrowheads="1"/>
          </p:cNvSpPr>
          <p:nvPr/>
        </p:nvSpPr>
        <p:spPr bwMode="auto">
          <a:xfrm>
            <a:off x="3498850" y="1751013"/>
            <a:ext cx="914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1200" b="0">
                <a:solidFill>
                  <a:srgbClr val="000000"/>
                </a:solidFill>
              </a:rPr>
              <a:t>V</a:t>
            </a:r>
            <a:r>
              <a:rPr kumimoji="0" lang="en-US" sz="1200" b="0" baseline="-25000">
                <a:solidFill>
                  <a:srgbClr val="000000"/>
                </a:solidFill>
              </a:rPr>
              <a:t>F</a:t>
            </a:r>
            <a:r>
              <a:rPr kumimoji="0" lang="en-US" sz="1200" b="0">
                <a:solidFill>
                  <a:srgbClr val="000000"/>
                </a:solidFill>
              </a:rPr>
              <a:t> = 0.6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Analysis</a:t>
            </a:r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647700" y="2794000"/>
            <a:ext cx="624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1168400" y="15446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3860800" y="1582738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3251200" y="3108325"/>
            <a:ext cx="3175" cy="2333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838575" y="3116263"/>
            <a:ext cx="1588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3254375" y="3236913"/>
            <a:ext cx="569913" cy="47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130675" y="3355975"/>
            <a:ext cx="31369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1/240 sec = 4.2 ms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692900" y="1790700"/>
            <a:ext cx="20320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loaded = V</a:t>
            </a:r>
            <a:r>
              <a:rPr lang="en-US" baseline="-25000"/>
              <a:t>L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013200" y="1574800"/>
            <a:ext cx="9525" cy="3000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104900" y="15621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5" name="Text Box 16"/>
          <p:cNvSpPr txBox="1">
            <a:spLocks noChangeArrowheads="1"/>
          </p:cNvSpPr>
          <p:nvPr/>
        </p:nvSpPr>
        <p:spPr bwMode="auto">
          <a:xfrm>
            <a:off x="6675438" y="1371600"/>
            <a:ext cx="21971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rgbClr val="3399FF"/>
                </a:solidFill>
              </a:rPr>
              <a:t>no-load = V</a:t>
            </a:r>
            <a:r>
              <a:rPr lang="en-US" baseline="-25000">
                <a:solidFill>
                  <a:srgbClr val="3399FF"/>
                </a:solidFill>
              </a:rPr>
              <a:t>N</a:t>
            </a:r>
          </a:p>
        </p:txBody>
      </p:sp>
      <p:sp>
        <p:nvSpPr>
          <p:cNvPr id="44046" name="Freeform 20"/>
          <p:cNvSpPr>
            <a:spLocks/>
          </p:cNvSpPr>
          <p:nvPr/>
        </p:nvSpPr>
        <p:spPr bwMode="auto">
          <a:xfrm>
            <a:off x="2519363" y="1562100"/>
            <a:ext cx="1320800" cy="1223963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7" name="Freeform 21"/>
          <p:cNvSpPr>
            <a:spLocks/>
          </p:cNvSpPr>
          <p:nvPr/>
        </p:nvSpPr>
        <p:spPr bwMode="auto">
          <a:xfrm>
            <a:off x="5216525" y="1554163"/>
            <a:ext cx="1320800" cy="1223962"/>
          </a:xfrm>
          <a:custGeom>
            <a:avLst/>
            <a:gdLst>
              <a:gd name="T0" fmla="*/ 0 w 832"/>
              <a:gd name="T1" fmla="*/ 2147483647 h 931"/>
              <a:gd name="T2" fmla="*/ 2147483647 w 832"/>
              <a:gd name="T3" fmla="*/ 2147483647 h 931"/>
              <a:gd name="T4" fmla="*/ 2147483647 w 832"/>
              <a:gd name="T5" fmla="*/ 2147483647 h 931"/>
              <a:gd name="T6" fmla="*/ 2147483647 w 832"/>
              <a:gd name="T7" fmla="*/ 2147483647 h 931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931"/>
              <a:gd name="T14" fmla="*/ 832 w 832"/>
              <a:gd name="T15" fmla="*/ 931 h 9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8" name="Freeform 22"/>
          <p:cNvSpPr>
            <a:spLocks/>
          </p:cNvSpPr>
          <p:nvPr/>
        </p:nvSpPr>
        <p:spPr bwMode="auto">
          <a:xfrm>
            <a:off x="3200400" y="1574800"/>
            <a:ext cx="800100" cy="3302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49" name="Freeform 23"/>
          <p:cNvSpPr>
            <a:spLocks/>
          </p:cNvSpPr>
          <p:nvPr/>
        </p:nvSpPr>
        <p:spPr bwMode="auto">
          <a:xfrm>
            <a:off x="4013200" y="1612900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0" name="Line 24"/>
          <p:cNvSpPr>
            <a:spLocks noChangeShapeType="1"/>
          </p:cNvSpPr>
          <p:nvPr/>
        </p:nvSpPr>
        <p:spPr bwMode="auto">
          <a:xfrm>
            <a:off x="3600450" y="3324225"/>
            <a:ext cx="676275" cy="223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1" name="Freeform 25"/>
          <p:cNvSpPr>
            <a:spLocks/>
          </p:cNvSpPr>
          <p:nvPr/>
        </p:nvSpPr>
        <p:spPr bwMode="auto">
          <a:xfrm>
            <a:off x="4551363" y="1592263"/>
            <a:ext cx="7747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2" name="Freeform 26"/>
          <p:cNvSpPr>
            <a:spLocks/>
          </p:cNvSpPr>
          <p:nvPr/>
        </p:nvSpPr>
        <p:spPr bwMode="auto">
          <a:xfrm>
            <a:off x="5338763" y="16049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3" name="Freeform 27"/>
          <p:cNvSpPr>
            <a:spLocks/>
          </p:cNvSpPr>
          <p:nvPr/>
        </p:nvSpPr>
        <p:spPr bwMode="auto">
          <a:xfrm>
            <a:off x="5876925" y="1597025"/>
            <a:ext cx="812800" cy="3175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4" name="Freeform 28"/>
          <p:cNvSpPr>
            <a:spLocks/>
          </p:cNvSpPr>
          <p:nvPr/>
        </p:nvSpPr>
        <p:spPr bwMode="auto">
          <a:xfrm>
            <a:off x="2041525" y="1609725"/>
            <a:ext cx="673100" cy="292100"/>
          </a:xfrm>
          <a:custGeom>
            <a:avLst/>
            <a:gdLst>
              <a:gd name="T0" fmla="*/ 0 w 424"/>
              <a:gd name="T1" fmla="*/ 0 h 184"/>
              <a:gd name="T2" fmla="*/ 2147483647 w 424"/>
              <a:gd name="T3" fmla="*/ 2147483647 h 184"/>
              <a:gd name="T4" fmla="*/ 2147483647 w 424"/>
              <a:gd name="T5" fmla="*/ 2147483647 h 184"/>
              <a:gd name="T6" fmla="*/ 0 60000 65536"/>
              <a:gd name="T7" fmla="*/ 0 60000 65536"/>
              <a:gd name="T8" fmla="*/ 0 60000 65536"/>
              <a:gd name="T9" fmla="*/ 0 w 424"/>
              <a:gd name="T10" fmla="*/ 0 h 184"/>
              <a:gd name="T11" fmla="*/ 424 w 424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184">
                <a:moveTo>
                  <a:pt x="0" y="0"/>
                </a:moveTo>
                <a:cubicBezTo>
                  <a:pt x="72" y="24"/>
                  <a:pt x="145" y="49"/>
                  <a:pt x="216" y="80"/>
                </a:cubicBezTo>
                <a:cubicBezTo>
                  <a:pt x="287" y="111"/>
                  <a:pt x="355" y="147"/>
                  <a:pt x="424" y="184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5" name="Freeform 29"/>
          <p:cNvSpPr>
            <a:spLocks/>
          </p:cNvSpPr>
          <p:nvPr/>
        </p:nvSpPr>
        <p:spPr bwMode="auto">
          <a:xfrm>
            <a:off x="2697163" y="1592263"/>
            <a:ext cx="482600" cy="304800"/>
          </a:xfrm>
          <a:custGeom>
            <a:avLst/>
            <a:gdLst>
              <a:gd name="T0" fmla="*/ 0 w 304"/>
              <a:gd name="T1" fmla="*/ 2147483647 h 192"/>
              <a:gd name="T2" fmla="*/ 2147483647 w 304"/>
              <a:gd name="T3" fmla="*/ 2147483647 h 192"/>
              <a:gd name="T4" fmla="*/ 2147483647 w 304"/>
              <a:gd name="T5" fmla="*/ 2147483647 h 192"/>
              <a:gd name="T6" fmla="*/ 2147483647 w 304"/>
              <a:gd name="T7" fmla="*/ 2147483647 h 192"/>
              <a:gd name="T8" fmla="*/ 2147483647 w 304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92"/>
              <a:gd name="T17" fmla="*/ 304 w 304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92">
                <a:moveTo>
                  <a:pt x="0" y="192"/>
                </a:moveTo>
                <a:cubicBezTo>
                  <a:pt x="18" y="160"/>
                  <a:pt x="37" y="129"/>
                  <a:pt x="64" y="104"/>
                </a:cubicBezTo>
                <a:cubicBezTo>
                  <a:pt x="91" y="79"/>
                  <a:pt x="134" y="56"/>
                  <a:pt x="160" y="40"/>
                </a:cubicBezTo>
                <a:cubicBezTo>
                  <a:pt x="186" y="24"/>
                  <a:pt x="200" y="15"/>
                  <a:pt x="224" y="8"/>
                </a:cubicBezTo>
                <a:cubicBezTo>
                  <a:pt x="248" y="1"/>
                  <a:pt x="291" y="1"/>
                  <a:pt x="304" y="0"/>
                </a:cubicBezTo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4056" name="Text Box 30"/>
          <p:cNvSpPr txBox="1">
            <a:spLocks noChangeArrowheads="1"/>
          </p:cNvSpPr>
          <p:nvPr/>
        </p:nvSpPr>
        <p:spPr bwMode="auto">
          <a:xfrm>
            <a:off x="92075" y="3932238"/>
            <a:ext cx="8959850" cy="2673350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Example:  Have 500 mA load 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 RL =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/I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= 5/0.5 = 10</a:t>
            </a:r>
          </a:p>
          <a:p>
            <a:r>
              <a:rPr lang="en-US">
                <a:solidFill>
                  <a:schemeClr val="bg2"/>
                </a:solidFill>
                <a:sym typeface="Symbol" pitchFamily="18" charset="2"/>
              </a:rPr>
              <a:t>Assume we want no more than 10 mV of ripple  solve for C  given that V</a:t>
            </a:r>
            <a:r>
              <a:rPr lang="en-US" baseline="-25000">
                <a:solidFill>
                  <a:schemeClr val="bg2"/>
                </a:solidFill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 @ t=4.2 ms is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≥ 4.99 V with R</a:t>
            </a:r>
            <a:r>
              <a:rPr lang="en-US" baseline="-25000">
                <a:solidFill>
                  <a:schemeClr val="bg2"/>
                </a:solidFill>
                <a:cs typeface="Arial" charset="0"/>
                <a:sym typeface="Symbol" pitchFamily="18" charset="2"/>
              </a:rPr>
              <a:t>L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 = 10</a:t>
            </a:r>
          </a:p>
          <a:p>
            <a:pPr>
              <a:spcBef>
                <a:spcPct val="35000"/>
              </a:spcBef>
            </a:pPr>
            <a:r>
              <a:rPr lang="en-US">
                <a:cs typeface="Arial" charset="0"/>
                <a:sym typeface="Symbol" pitchFamily="18" charset="2"/>
              </a:rPr>
              <a:t>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= 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 x e</a:t>
            </a:r>
            <a:r>
              <a:rPr lang="en-US" baseline="30000">
                <a:cs typeface="Arial" charset="0"/>
                <a:sym typeface="Symbol" pitchFamily="18" charset="2"/>
              </a:rPr>
              <a:t>-t/RC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     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  </a:t>
            </a:r>
            <a:r>
              <a:rPr lang="en-US">
                <a:cs typeface="Arial" charset="0"/>
                <a:sym typeface="Symbol" pitchFamily="18" charset="2"/>
              </a:rPr>
              <a:t>t = -R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 x C x </a:t>
            </a:r>
            <a:r>
              <a:rPr lang="en-US" sz="2800">
                <a:latin typeface="CommercialScript BT" pitchFamily="66" charset="0"/>
                <a:cs typeface="Arial" charset="0"/>
                <a:sym typeface="Symbol" pitchFamily="18" charset="2"/>
              </a:rPr>
              <a:t>ln</a:t>
            </a:r>
            <a:r>
              <a:rPr lang="en-US">
                <a:cs typeface="Arial" charset="0"/>
                <a:sym typeface="Symbol" pitchFamily="18" charset="2"/>
              </a:rPr>
              <a:t>(V</a:t>
            </a:r>
            <a:r>
              <a:rPr lang="en-US" baseline="-25000">
                <a:cs typeface="Arial" charset="0"/>
                <a:sym typeface="Symbol" pitchFamily="18" charset="2"/>
              </a:rPr>
              <a:t>L</a:t>
            </a:r>
            <a:r>
              <a:rPr lang="en-US">
                <a:cs typeface="Arial" charset="0"/>
                <a:sym typeface="Symbol" pitchFamily="18" charset="2"/>
              </a:rPr>
              <a:t>/V</a:t>
            </a:r>
            <a:r>
              <a:rPr lang="en-US" baseline="-25000">
                <a:cs typeface="Arial" charset="0"/>
                <a:sym typeface="Symbol" pitchFamily="18" charset="2"/>
              </a:rPr>
              <a:t>N</a:t>
            </a:r>
            <a:r>
              <a:rPr lang="en-US">
                <a:cs typeface="Arial" charset="0"/>
                <a:sym typeface="Symbol" pitchFamily="18" charset="2"/>
              </a:rPr>
              <a:t>)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0.0042 = -10 x C x </a:t>
            </a:r>
            <a:r>
              <a:rPr lang="en-US" sz="2800">
                <a:solidFill>
                  <a:schemeClr val="bg2"/>
                </a:solidFill>
                <a:latin typeface="CommercialScript BT" pitchFamily="66" charset="0"/>
                <a:sym typeface="Symbol" pitchFamily="18" charset="2"/>
              </a:rPr>
              <a:t>ln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(4.99/5.00) = -10 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x C x (-2 x 10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-3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) </a:t>
            </a:r>
          </a:p>
          <a:p>
            <a:pPr>
              <a:spcBef>
                <a:spcPct val="35000"/>
              </a:spcBef>
            </a:pP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= C x (2 x 10</a:t>
            </a:r>
            <a:r>
              <a:rPr lang="en-US" baseline="30000">
                <a:solidFill>
                  <a:schemeClr val="bg2"/>
                </a:solidFill>
                <a:cs typeface="Arial" charset="0"/>
                <a:sym typeface="Symbol" pitchFamily="18" charset="2"/>
              </a:rPr>
              <a:t>-2</a:t>
            </a:r>
            <a:r>
              <a:rPr lang="en-US">
                <a:solidFill>
                  <a:schemeClr val="bg2"/>
                </a:solidFill>
                <a:cs typeface="Arial" charset="0"/>
                <a:sym typeface="Symbol" pitchFamily="18" charset="2"/>
              </a:rPr>
              <a:t>)   C = 0.0042/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(2 x 10</a:t>
            </a:r>
            <a:r>
              <a:rPr lang="en-US" baseline="30000">
                <a:solidFill>
                  <a:schemeClr val="bg2"/>
                </a:solidFill>
                <a:sym typeface="Symbol" pitchFamily="18" charset="2"/>
              </a:rPr>
              <a:t>-2</a:t>
            </a:r>
            <a:r>
              <a:rPr lang="en-US">
                <a:solidFill>
                  <a:schemeClr val="bg2"/>
                </a:solidFill>
                <a:sym typeface="Symbol" pitchFamily="18" charset="2"/>
              </a:rPr>
              <a:t>) = </a:t>
            </a:r>
            <a:r>
              <a:rPr lang="en-US">
                <a:sym typeface="Symbol" pitchFamily="18" charset="2"/>
              </a:rPr>
              <a:t>0.21 F = 210,000 F</a:t>
            </a:r>
          </a:p>
        </p:txBody>
      </p:sp>
      <p:sp>
        <p:nvSpPr>
          <p:cNvPr id="44057" name="AutoShape 31"/>
          <p:cNvSpPr>
            <a:spLocks/>
          </p:cNvSpPr>
          <p:nvPr/>
        </p:nvSpPr>
        <p:spPr bwMode="auto">
          <a:xfrm>
            <a:off x="4737100" y="622300"/>
            <a:ext cx="4165600" cy="469900"/>
          </a:xfrm>
          <a:prstGeom prst="borderCallout1">
            <a:avLst>
              <a:gd name="adj1" fmla="val 24324"/>
              <a:gd name="adj2" fmla="val -1829"/>
              <a:gd name="adj3" fmla="val 224324"/>
              <a:gd name="adj4" fmla="val -15852"/>
            </a:avLst>
          </a:prstGeom>
          <a:solidFill>
            <a:srgbClr val="D5D5D5"/>
          </a:solidFill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/>
              <a:t>ripple </a:t>
            </a:r>
            <a:r>
              <a:rPr lang="en-US">
                <a:sym typeface="Symbol" pitchFamily="18" charset="2"/>
              </a:rPr>
              <a:t> 0.01 V @ 0.5A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7473</TotalTime>
  <Words>4728</Words>
  <Application>Microsoft Office PowerPoint</Application>
  <PresentationFormat>On-screen Show (4:3)</PresentationFormat>
  <Paragraphs>557</Paragraphs>
  <Slides>87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87</vt:i4>
      </vt:variant>
    </vt:vector>
  </HeadingPairs>
  <TitlesOfParts>
    <vt:vector size="104" baseType="lpstr"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  ECE 477  Digital Systems Senior Design Project</vt:lpstr>
      <vt:lpstr>Outline - 1</vt:lpstr>
      <vt:lpstr>Basic Half-Wave Supply</vt:lpstr>
      <vt:lpstr>Basic Half-Wave Dual Polarity Supply</vt:lpstr>
      <vt:lpstr>Analysis</vt:lpstr>
      <vt:lpstr>Analysis</vt:lpstr>
      <vt:lpstr>Basic Full-Wave Supply</vt:lpstr>
      <vt:lpstr>Analysis</vt:lpstr>
      <vt:lpstr>Analysis</vt:lpstr>
      <vt:lpstr>Analysis</vt:lpstr>
      <vt:lpstr>Thought Questions</vt:lpstr>
      <vt:lpstr>Thought Questions</vt:lpstr>
      <vt:lpstr>Thought Question Analysis</vt:lpstr>
      <vt:lpstr>Outline - 2</vt:lpstr>
      <vt:lpstr>Basic Positive Voltage Linear Regulator</vt:lpstr>
      <vt:lpstr>Slide 16</vt:lpstr>
      <vt:lpstr>Slide 17</vt:lpstr>
      <vt:lpstr>Basic Negative Voltage Linear Regulator</vt:lpstr>
      <vt:lpstr>Analysis</vt:lpstr>
      <vt:lpstr>Analysis</vt:lpstr>
      <vt:lpstr>Analysis</vt:lpstr>
      <vt:lpstr>Thought Question</vt:lpstr>
      <vt:lpstr>Thought Question Analysis</vt:lpstr>
      <vt:lpstr>Another Thought Question (or Two)</vt:lpstr>
      <vt:lpstr>More Thought Question Analysis</vt:lpstr>
      <vt:lpstr>Slide 26</vt:lpstr>
      <vt:lpstr>More Thought Question Analysis</vt:lpstr>
      <vt:lpstr>Slide 28</vt:lpstr>
      <vt:lpstr>Slide 29</vt:lpstr>
      <vt:lpstr>More Thought Question Analysis</vt:lpstr>
      <vt:lpstr>Slide 31</vt:lpstr>
      <vt:lpstr>Slide 32</vt:lpstr>
      <vt:lpstr>Low Dropout (LDO) Linear Regulator </vt:lpstr>
      <vt:lpstr>Slide 34</vt:lpstr>
      <vt:lpstr>Slide 35</vt:lpstr>
      <vt:lpstr>Slide 36</vt:lpstr>
      <vt:lpstr>Slide 37</vt:lpstr>
      <vt:lpstr>Analysis</vt:lpstr>
      <vt:lpstr>Analysis</vt:lpstr>
      <vt:lpstr>Slide 40</vt:lpstr>
      <vt:lpstr>Slide 41</vt:lpstr>
      <vt:lpstr>Battery Backup</vt:lpstr>
      <vt:lpstr>Analysis</vt:lpstr>
      <vt:lpstr>Analysis</vt:lpstr>
      <vt:lpstr>Analysis</vt:lpstr>
      <vt:lpstr>Slide 46</vt:lpstr>
      <vt:lpstr>Slide 47</vt:lpstr>
      <vt:lpstr>Slide 48</vt:lpstr>
      <vt:lpstr>Slide 49</vt:lpstr>
      <vt:lpstr>Outline - 3</vt:lpstr>
      <vt:lpstr>Switch Mode Power Supply (SMPS)</vt:lpstr>
      <vt:lpstr>Basic Forward (Buck) Converter</vt:lpstr>
      <vt:lpstr>Basic Flyback Converter</vt:lpstr>
      <vt:lpstr>Switching Regulator – Basic Idea</vt:lpstr>
      <vt:lpstr>Step-Down Switching Converter: LM 2675</vt:lpstr>
      <vt:lpstr>Step-Down Switching Converter: LM 2675</vt:lpstr>
      <vt:lpstr>Step-Down Switching Converter: LM 2675</vt:lpstr>
      <vt:lpstr>Step-Down Switching Converter: LM 2675</vt:lpstr>
      <vt:lpstr>PCB Tutorial Exercise</vt:lpstr>
      <vt:lpstr>PCB Tutorial Exercise</vt:lpstr>
      <vt:lpstr>PCB Tutorial Exercise</vt:lpstr>
      <vt:lpstr>PCB Tutorial Exercise</vt:lpstr>
      <vt:lpstr>Slide 63</vt:lpstr>
      <vt:lpstr>Switched Capacitor Charge Pump Step-Up Converter</vt:lpstr>
      <vt:lpstr>Slide 65</vt:lpstr>
      <vt:lpstr>Important Notes About DC-DC Converters</vt:lpstr>
      <vt:lpstr>ECE 477 – Module 6 Clicker Quiz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6</dc:title>
  <dc:subject>Power Supply Design</dc:subject>
  <dc:creator>D. G. Meyer</dc:creator>
  <dc:description>(c) 2004 by D. G. Meyer</dc:description>
  <cp:lastModifiedBy>meyer</cp:lastModifiedBy>
  <cp:revision>268</cp:revision>
  <cp:lastPrinted>1999-01-14T15:06:27Z</cp:lastPrinted>
  <dcterms:created xsi:type="dcterms:W3CDTF">1997-06-19T11:07:20Z</dcterms:created>
  <dcterms:modified xsi:type="dcterms:W3CDTF">2013-09-05T15:33:49Z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