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87" r:id="rId2"/>
    <p:sldId id="433" r:id="rId3"/>
    <p:sldId id="431" r:id="rId4"/>
    <p:sldId id="450" r:id="rId5"/>
    <p:sldId id="452" r:id="rId6"/>
    <p:sldId id="451" r:id="rId7"/>
    <p:sldId id="550" r:id="rId8"/>
    <p:sldId id="436" r:id="rId9"/>
    <p:sldId id="519" r:id="rId10"/>
    <p:sldId id="532" r:id="rId11"/>
    <p:sldId id="551" r:id="rId12"/>
    <p:sldId id="480" r:id="rId13"/>
    <p:sldId id="552" r:id="rId14"/>
    <p:sldId id="483" r:id="rId15"/>
    <p:sldId id="553" r:id="rId16"/>
    <p:sldId id="545" r:id="rId17"/>
    <p:sldId id="554" r:id="rId18"/>
    <p:sldId id="555" r:id="rId19"/>
    <p:sldId id="546" r:id="rId20"/>
    <p:sldId id="556" r:id="rId21"/>
    <p:sldId id="548" r:id="rId22"/>
    <p:sldId id="549" r:id="rId2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lnSpc>
        <a:spcPct val="85000"/>
      </a:lnSpc>
      <a:spcBef>
        <a:spcPct val="50000"/>
      </a:spcBef>
      <a:spcAft>
        <a:spcPct val="0"/>
      </a:spcAft>
      <a:buClr>
        <a:schemeClr val="accent2"/>
      </a:buClr>
      <a:buSzPct val="80000"/>
      <a:buFont typeface="Wingdings" pitchFamily="2" charset="2"/>
      <a:defRPr kumimoji="1" sz="3200" b="1" kern="1200">
        <a:solidFill>
          <a:srgbClr val="DCDDDE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85000"/>
      </a:lnSpc>
      <a:spcBef>
        <a:spcPct val="50000"/>
      </a:spcBef>
      <a:spcAft>
        <a:spcPct val="0"/>
      </a:spcAft>
      <a:buClr>
        <a:schemeClr val="accent2"/>
      </a:buClr>
      <a:buSzPct val="80000"/>
      <a:buFont typeface="Wingdings" pitchFamily="2" charset="2"/>
      <a:defRPr kumimoji="1" sz="3200" b="1" kern="1200">
        <a:solidFill>
          <a:srgbClr val="DCDDDE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85000"/>
      </a:lnSpc>
      <a:spcBef>
        <a:spcPct val="50000"/>
      </a:spcBef>
      <a:spcAft>
        <a:spcPct val="0"/>
      </a:spcAft>
      <a:buClr>
        <a:schemeClr val="accent2"/>
      </a:buClr>
      <a:buSzPct val="80000"/>
      <a:buFont typeface="Wingdings" pitchFamily="2" charset="2"/>
      <a:defRPr kumimoji="1" sz="3200" b="1" kern="1200">
        <a:solidFill>
          <a:srgbClr val="DCDDDE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85000"/>
      </a:lnSpc>
      <a:spcBef>
        <a:spcPct val="50000"/>
      </a:spcBef>
      <a:spcAft>
        <a:spcPct val="0"/>
      </a:spcAft>
      <a:buClr>
        <a:schemeClr val="accent2"/>
      </a:buClr>
      <a:buSzPct val="80000"/>
      <a:buFont typeface="Wingdings" pitchFamily="2" charset="2"/>
      <a:defRPr kumimoji="1" sz="3200" b="1" kern="1200">
        <a:solidFill>
          <a:srgbClr val="DCDDDE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85000"/>
      </a:lnSpc>
      <a:spcBef>
        <a:spcPct val="50000"/>
      </a:spcBef>
      <a:spcAft>
        <a:spcPct val="0"/>
      </a:spcAft>
      <a:buClr>
        <a:schemeClr val="accent2"/>
      </a:buClr>
      <a:buSzPct val="80000"/>
      <a:buFont typeface="Wingdings" pitchFamily="2" charset="2"/>
      <a:defRPr kumimoji="1" sz="3200" b="1" kern="1200">
        <a:solidFill>
          <a:srgbClr val="DCDDDE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3200" b="1" kern="1200">
        <a:solidFill>
          <a:srgbClr val="DCDDDE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sz="3200" b="1" kern="1200">
        <a:solidFill>
          <a:srgbClr val="DCDDDE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sz="3200" b="1" kern="1200">
        <a:solidFill>
          <a:srgbClr val="DCDDDE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sz="3200" b="1" kern="1200">
        <a:solidFill>
          <a:srgbClr val="DCDDDE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D9DE1E"/>
    <a:srgbClr val="3399FF"/>
    <a:srgbClr val="33CC33"/>
    <a:srgbClr val="008000"/>
    <a:srgbClr val="FFCC00"/>
    <a:srgbClr val="D82626"/>
    <a:srgbClr val="DC0C42"/>
    <a:srgbClr val="D5D5D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831" autoAdjust="0"/>
  </p:normalViewPr>
  <p:slideViewPr>
    <p:cSldViewPr snapToGrid="0">
      <p:cViewPr>
        <p:scale>
          <a:sx n="90" d="100"/>
          <a:sy n="90" d="100"/>
        </p:scale>
        <p:origin x="-762" y="-780"/>
      </p:cViewPr>
      <p:guideLst>
        <p:guide orient="horz" pos="2200"/>
        <p:guide pos="2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662" y="426"/>
      </p:cViewPr>
      <p:guideLst>
        <p:guide orient="horz" pos="3023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494088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1" tIns="48321" rIns="96641" bIns="48321" numCol="1" anchor="t" anchorCtr="0" compatLnSpc="1">
            <a:prstTxWarp prst="textNoShape">
              <a:avLst/>
            </a:prstTxWarp>
          </a:bodyPr>
          <a:lstStyle>
            <a:lvl1pPr defTabSz="9667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Module </a:t>
            </a:r>
            <a:r>
              <a:rPr lang="en-US" smtClean="0"/>
              <a:t>3: </a:t>
            </a:r>
            <a:r>
              <a:rPr lang="en-US"/>
              <a:t>Comparing Alternative Microcontrollers</a:t>
            </a:r>
          </a:p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1" tIns="48321" rIns="96641" bIns="48321" numCol="1" anchor="t" anchorCtr="0" compatLnSpc="1">
            <a:prstTxWarp prst="textNoShape">
              <a:avLst/>
            </a:prstTxWarp>
          </a:bodyPr>
          <a:lstStyle>
            <a:lvl1pPr algn="r" defTabSz="9667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Lecture Workbook - Page </a:t>
            </a:r>
            <a:r>
              <a:rPr lang="en-US" smtClean="0"/>
              <a:t>3-</a:t>
            </a:r>
            <a:fld id="{49D1A6D4-38E1-454E-8018-63464CA59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1" tIns="48321" rIns="96641" bIns="48321" numCol="1" anchor="b" anchorCtr="0" compatLnSpc="1">
            <a:prstTxWarp prst="textNoShape">
              <a:avLst/>
            </a:prstTxWarp>
          </a:bodyPr>
          <a:lstStyle>
            <a:lvl1pPr defTabSz="9667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Digital Systems Senior Design Project</a:t>
            </a:r>
          </a:p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1" tIns="48321" rIns="96641" bIns="48321" numCol="1" anchor="b" anchorCtr="0" compatLnSpc="1">
            <a:prstTxWarp prst="textNoShape">
              <a:avLst/>
            </a:prstTxWarp>
          </a:bodyPr>
          <a:lstStyle>
            <a:lvl1pPr algn="r" defTabSz="9667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© 2011 by  D. G. Meyer</a:t>
            </a:r>
          </a:p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1" tIns="48321" rIns="96641" bIns="48321" numCol="1" anchor="t" anchorCtr="0" compatLnSpc="1">
            <a:prstTxWarp prst="textNoShape">
              <a:avLst/>
            </a:prstTxWarp>
          </a:bodyPr>
          <a:lstStyle>
            <a:lvl1pPr defTabSz="9667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260475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59300"/>
            <a:ext cx="5368925" cy="43211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1" tIns="48321" rIns="96641" bIns="483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1" tIns="48321" rIns="96641" bIns="48321" numCol="1" anchor="t" anchorCtr="0" compatLnSpc="1">
            <a:prstTxWarp prst="textNoShape">
              <a:avLst/>
            </a:prstTxWarp>
          </a:bodyPr>
          <a:lstStyle>
            <a:lvl1pPr algn="r" defTabSz="9667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1" tIns="48321" rIns="96641" bIns="48321" numCol="1" anchor="b" anchorCtr="0" compatLnSpc="1">
            <a:prstTxWarp prst="textNoShape">
              <a:avLst/>
            </a:prstTxWarp>
          </a:bodyPr>
          <a:lstStyle>
            <a:lvl1pPr defTabSz="9667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1" tIns="48321" rIns="96641" bIns="48321" numCol="1" anchor="b" anchorCtr="0" compatLnSpc="1">
            <a:prstTxWarp prst="textNoShape">
              <a:avLst/>
            </a:prstTxWarp>
          </a:bodyPr>
          <a:lstStyle>
            <a:lvl1pPr algn="r" defTabSz="9667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9B24A3B7-AC58-4321-928E-E44CED9E51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36576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3213"/>
            <a:ext cx="1943100" cy="5441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3213"/>
            <a:ext cx="5676900" cy="5441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32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3036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3036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303213"/>
            <a:ext cx="7772400" cy="544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3036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3036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32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3036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5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mel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freescale.com/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alog.com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intel.com/products/processor/atom/index.htm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il.com/mcb2300/mcb2370.asp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chip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08313" y="1447800"/>
            <a:ext cx="6135687" cy="1676400"/>
          </a:xfrm>
          <a:solidFill>
            <a:schemeClr val="accent1"/>
          </a:solidFill>
        </p:spPr>
        <p:txBody>
          <a:bodyPr/>
          <a:lstStyle/>
          <a:p>
            <a:pPr algn="ctr">
              <a:lnSpc>
                <a:spcPct val="120000"/>
              </a:lnSpc>
              <a:defRPr/>
            </a:pPr>
            <a:r>
              <a:rPr lang="en-US" sz="3600" b="1" smtClean="0">
                <a:solidFill>
                  <a:srgbClr val="FFFF00"/>
                </a:solidFill>
              </a:rPr>
              <a:t>  </a:t>
            </a:r>
            <a:r>
              <a:rPr lang="en-US" sz="3600" b="1" smtClean="0">
                <a:solidFill>
                  <a:schemeClr val="bg2"/>
                </a:solidFill>
                <a:effectLst/>
              </a:rPr>
              <a:t>ECE 477  Digital Systems</a:t>
            </a:r>
            <a:br>
              <a:rPr lang="en-US" sz="3600" b="1" smtClean="0">
                <a:solidFill>
                  <a:schemeClr val="bg2"/>
                </a:solidFill>
                <a:effectLst/>
              </a:rPr>
            </a:br>
            <a:r>
              <a:rPr lang="en-US" sz="3600" b="1" smtClean="0">
                <a:solidFill>
                  <a:schemeClr val="bg2"/>
                </a:solidFill>
                <a:effectLst/>
              </a:rPr>
              <a:t>Senior Design Project</a:t>
            </a:r>
            <a:endParaRPr 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814888"/>
            <a:ext cx="9144000" cy="1408112"/>
          </a:xfrm>
          <a:solidFill>
            <a:srgbClr val="FFCC00"/>
          </a:solidFill>
        </p:spPr>
        <p:txBody>
          <a:bodyPr/>
          <a:lstStyle/>
          <a:p>
            <a:r>
              <a:rPr lang="en-US" sz="3600" b="1" smtClean="0">
                <a:solidFill>
                  <a:schemeClr val="bg2"/>
                </a:solidFill>
              </a:rPr>
              <a:t>Module 3</a:t>
            </a:r>
          </a:p>
          <a:p>
            <a:r>
              <a:rPr lang="en-US" sz="3600" b="1" smtClean="0">
                <a:solidFill>
                  <a:schemeClr val="bg2"/>
                </a:solidFill>
              </a:rPr>
              <a:t>Microcontrollers for Embedded Applications</a:t>
            </a:r>
            <a:endParaRPr lang="en-US" sz="3600" smtClean="0">
              <a:solidFill>
                <a:schemeClr val="bg2"/>
              </a:solidFill>
            </a:endParaRPr>
          </a:p>
          <a:p>
            <a:endParaRPr lang="en-US" sz="3600" smtClean="0">
              <a:solidFill>
                <a:schemeClr val="bg2"/>
              </a:solidFill>
            </a:endParaRPr>
          </a:p>
        </p:txBody>
      </p:sp>
      <p:pic>
        <p:nvPicPr>
          <p:cNvPr id="230406" name="Picture 6" descr="X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300" y="990600"/>
            <a:ext cx="21526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0407" name="Text Box 7"/>
          <p:cNvSpPr txBox="1">
            <a:spLocks noChangeArrowheads="1"/>
          </p:cNvSpPr>
          <p:nvPr/>
        </p:nvSpPr>
        <p:spPr bwMode="auto">
          <a:xfrm>
            <a:off x="7035800" y="0"/>
            <a:ext cx="2108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© </a:t>
            </a:r>
            <a:r>
              <a:rPr lang="en-US" sz="140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2013 </a:t>
            </a:r>
            <a:r>
              <a:rPr lang="en-US" sz="1400" dirty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by D. G. Meyer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8"/>
          <p:cNvSpPr>
            <a:spLocks noChangeArrowheads="1"/>
          </p:cNvSpPr>
          <p:nvPr/>
        </p:nvSpPr>
        <p:spPr bwMode="auto">
          <a:xfrm>
            <a:off x="3009900" y="3289300"/>
            <a:ext cx="1600200" cy="1092200"/>
          </a:xfrm>
          <a:prstGeom prst="rightArrow">
            <a:avLst>
              <a:gd name="adj1" fmla="val 50000"/>
              <a:gd name="adj2" fmla="val 36628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pic>
        <p:nvPicPr>
          <p:cNvPr id="12291" name="Picture 6"/>
          <p:cNvPicPr>
            <a:picLocks noChangeAspect="1" noChangeArrowheads="1"/>
          </p:cNvPicPr>
          <p:nvPr/>
        </p:nvPicPr>
        <p:blipFill>
          <a:blip r:embed="rId2" cstate="print"/>
          <a:srcRect l="15594" r="29105" b="2885"/>
          <a:stretch>
            <a:fillRect/>
          </a:stretch>
        </p:blipFill>
        <p:spPr bwMode="auto">
          <a:xfrm>
            <a:off x="1419225" y="0"/>
            <a:ext cx="6248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8"/>
          <p:cNvSpPr>
            <a:spLocks noChangeArrowheads="1"/>
          </p:cNvSpPr>
          <p:nvPr/>
        </p:nvSpPr>
        <p:spPr bwMode="auto">
          <a:xfrm>
            <a:off x="3009900" y="3289300"/>
            <a:ext cx="1600200" cy="1092200"/>
          </a:xfrm>
          <a:prstGeom prst="rightArrow">
            <a:avLst>
              <a:gd name="adj1" fmla="val 50000"/>
              <a:gd name="adj2" fmla="val 36628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print"/>
          <a:srcRect l="15672" r="29105" b="2489"/>
          <a:stretch>
            <a:fillRect/>
          </a:stretch>
        </p:blipFill>
        <p:spPr bwMode="auto">
          <a:xfrm>
            <a:off x="1487488" y="0"/>
            <a:ext cx="6215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 cstate="print"/>
          <a:srcRect l="21642" t="2167" r="19963" b="9032"/>
          <a:stretch>
            <a:fillRect/>
          </a:stretch>
        </p:blipFill>
        <p:spPr bwMode="auto">
          <a:xfrm>
            <a:off x="892175" y="0"/>
            <a:ext cx="7215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9812" name="Text Box 4"/>
          <p:cNvSpPr txBox="1">
            <a:spLocks noChangeArrowheads="1"/>
          </p:cNvSpPr>
          <p:nvPr/>
        </p:nvSpPr>
        <p:spPr bwMode="auto">
          <a:xfrm>
            <a:off x="4692650" y="6062663"/>
            <a:ext cx="3175000" cy="579437"/>
          </a:xfrm>
          <a:prstGeom prst="rect">
            <a:avLst/>
          </a:prstGeom>
          <a:noFill/>
          <a:ln w="762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kumimoji="0" lang="en-US" dirty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hlinkClick r:id="rId3"/>
              </a:rPr>
              <a:t>www.atmel.com</a:t>
            </a:r>
            <a:endParaRPr kumimoji="0" 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9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9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9812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21365" t="1860" r="20058" b="7674"/>
          <a:stretch>
            <a:fillRect/>
          </a:stretch>
        </p:blipFill>
        <p:spPr bwMode="auto">
          <a:xfrm>
            <a:off x="1106488" y="0"/>
            <a:ext cx="7104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8813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0"/>
            <a:ext cx="4933950" cy="584200"/>
          </a:xfrm>
          <a:prstGeom prst="rect">
            <a:avLst/>
          </a:prstGeom>
          <a:noFill/>
          <a:ln w="762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kumimoji="0" lang="en-US">
                <a:solidFill>
                  <a:srgbClr val="3399FF"/>
                </a:solidFill>
                <a:latin typeface="Times New Roman" pitchFamily="18" charset="0"/>
              </a:rPr>
              <a:t>Parametric Product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0"/>
            <a:ext cx="5538788" cy="584200"/>
          </a:xfrm>
          <a:prstGeom prst="rect">
            <a:avLst/>
          </a:prstGeom>
          <a:noFill/>
          <a:ln w="762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kumimoji="0" lang="en-US">
                <a:solidFill>
                  <a:srgbClr val="3399FF"/>
                </a:solidFill>
                <a:latin typeface="Times New Roman" pitchFamily="18" charset="0"/>
              </a:rPr>
              <a:t>Parametric Product Table…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8813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901" name="Text Box 5"/>
          <p:cNvSpPr txBox="1">
            <a:spLocks noChangeArrowheads="1"/>
          </p:cNvSpPr>
          <p:nvPr/>
        </p:nvSpPr>
        <p:spPr bwMode="auto">
          <a:xfrm>
            <a:off x="5245100" y="6119813"/>
            <a:ext cx="3898900" cy="579437"/>
          </a:xfrm>
          <a:prstGeom prst="rect">
            <a:avLst/>
          </a:prstGeom>
          <a:noFill/>
          <a:ln w="762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kumimoji="0" lang="en-US" dirty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hlinkClick r:id="rId2"/>
              </a:rPr>
              <a:t>www.freescale.com</a:t>
            </a:r>
            <a:endParaRPr kumimoji="0" 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 cstate="print"/>
          <a:srcRect l="23401" t="9070" r="24419" b="38139"/>
          <a:stretch>
            <a:fillRect/>
          </a:stretch>
        </p:blipFill>
        <p:spPr bwMode="auto">
          <a:xfrm>
            <a:off x="500063" y="787400"/>
            <a:ext cx="8256587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8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8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8901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r="47238" b="16048"/>
          <a:stretch>
            <a:fillRect/>
          </a:stretch>
        </p:blipFill>
        <p:spPr bwMode="auto">
          <a:xfrm>
            <a:off x="1020763" y="0"/>
            <a:ext cx="6896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3" y="638175"/>
            <a:ext cx="9132887" cy="570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0"/>
            <a:ext cx="7591425" cy="584200"/>
          </a:xfrm>
          <a:prstGeom prst="rect">
            <a:avLst/>
          </a:prstGeom>
          <a:noFill/>
          <a:ln w="762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kumimoji="0" lang="en-US">
                <a:solidFill>
                  <a:srgbClr val="3399FF"/>
                </a:solidFill>
                <a:latin typeface="Times New Roman" pitchFamily="18" charset="0"/>
              </a:rPr>
              <a:t>Freescale 16-bit Parametric Product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 cstate="print"/>
          <a:srcRect l="23837" t="9070" r="24564" b="17209"/>
          <a:stretch>
            <a:fillRect/>
          </a:stretch>
        </p:blipFill>
        <p:spPr bwMode="auto">
          <a:xfrm>
            <a:off x="509588" y="0"/>
            <a:ext cx="7680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23" name="Text Box 3"/>
          <p:cNvSpPr txBox="1">
            <a:spLocks noChangeArrowheads="1"/>
          </p:cNvSpPr>
          <p:nvPr/>
        </p:nvSpPr>
        <p:spPr bwMode="auto">
          <a:xfrm>
            <a:off x="4902200" y="6278563"/>
            <a:ext cx="3209925" cy="579437"/>
          </a:xfrm>
          <a:prstGeom prst="rect">
            <a:avLst/>
          </a:prstGeom>
          <a:noFill/>
          <a:ln w="762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kumimoji="0" lang="en-US" dirty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hlinkClick r:id="rId3"/>
              </a:rPr>
              <a:t>www.analog.com</a:t>
            </a:r>
            <a:endParaRPr kumimoji="0" 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23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00"/>
                </a:solidFill>
              </a:rPr>
              <a:t>Outline</a:t>
            </a:r>
            <a:endParaRPr lang="en-US" smtClean="0"/>
          </a:p>
        </p:txBody>
      </p:sp>
      <p:sp>
        <p:nvSpPr>
          <p:cNvPr id="70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06500"/>
            <a:ext cx="8280400" cy="5054600"/>
          </a:xfrm>
        </p:spPr>
        <p:txBody>
          <a:bodyPr/>
          <a:lstStyle/>
          <a:p>
            <a:pPr>
              <a:defRPr/>
            </a:pPr>
            <a:r>
              <a:rPr lang="en-US" sz="28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General </a:t>
            </a:r>
            <a:r>
              <a:rPr lang="en-US" sz="2800" b="0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</a:t>
            </a:r>
            <a:r>
              <a:rPr lang="en-US" sz="28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 Selection Guidelines</a:t>
            </a:r>
          </a:p>
          <a:p>
            <a:pPr lvl="1">
              <a:defRPr/>
            </a:pPr>
            <a:r>
              <a:rPr lang="en-US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Memory Requirements / Types</a:t>
            </a:r>
          </a:p>
          <a:p>
            <a:pPr lvl="1">
              <a:defRPr/>
            </a:pPr>
            <a:r>
              <a:rPr lang="en-US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Development Environment</a:t>
            </a:r>
          </a:p>
          <a:p>
            <a:pPr lvl="1">
              <a:defRPr/>
            </a:pPr>
            <a:r>
              <a:rPr lang="en-US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Interfacing / Bus Expansion</a:t>
            </a:r>
          </a:p>
          <a:p>
            <a:pPr>
              <a:defRPr/>
            </a:pPr>
            <a:r>
              <a:rPr lang="en-US" sz="2800" b="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PIC</a:t>
            </a:r>
            <a:r>
              <a:rPr lang="en-US" sz="28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Microcontrollers</a:t>
            </a:r>
          </a:p>
          <a:p>
            <a:pPr>
              <a:defRPr/>
            </a:pPr>
            <a:r>
              <a:rPr lang="en-US" sz="28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Atmel Microcontrollers</a:t>
            </a:r>
          </a:p>
          <a:p>
            <a:pPr>
              <a:defRPr/>
            </a:pPr>
            <a:r>
              <a:rPr lang="en-US" sz="2800" b="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Freescale</a:t>
            </a:r>
            <a:r>
              <a:rPr lang="en-US" sz="28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Microcontrollers</a:t>
            </a:r>
          </a:p>
          <a:p>
            <a:pPr>
              <a:defRPr/>
            </a:pPr>
            <a:r>
              <a:rPr lang="en-US" sz="28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Analog Devices </a:t>
            </a:r>
            <a:r>
              <a:rPr lang="en-US" sz="2800" b="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DSPs</a:t>
            </a:r>
            <a:endParaRPr lang="en-US" sz="2800" b="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28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ATOM Boards</a:t>
            </a:r>
          </a:p>
          <a:p>
            <a:pPr>
              <a:defRPr/>
            </a:pPr>
            <a:r>
              <a:rPr lang="en-US" sz="28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ARM Modules</a:t>
            </a:r>
          </a:p>
          <a:p>
            <a:pPr lvl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0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0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0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0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0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0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06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63" grpId="0" build="p" bldLvl="4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23837" t="9535" r="24709" b="3722"/>
          <a:stretch>
            <a:fillRect/>
          </a:stretch>
        </p:blipFill>
        <p:spPr bwMode="auto">
          <a:xfrm>
            <a:off x="1265238" y="0"/>
            <a:ext cx="6508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 descr="Atom-N270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800" y="406400"/>
            <a:ext cx="5454650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9275" y="0"/>
            <a:ext cx="3221038" cy="627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52400" y="6248400"/>
            <a:ext cx="8488363" cy="461963"/>
          </a:xfrm>
          <a:prstGeom prst="rect">
            <a:avLst/>
          </a:prstGeom>
          <a:noFill/>
          <a:ln w="762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kumimoji="0" lang="en-US" sz="2400" dirty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hlinkClick r:id="rId4"/>
              </a:rPr>
              <a:t>http://www.intel.com/products/processor/atom/index.htm</a:t>
            </a:r>
            <a:r>
              <a:rPr kumimoji="0" lang="en-US" sz="2400" dirty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endParaRPr kumimoji="0" lang="en-US" sz="24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l="22313" t="955" r="14178" b="20836"/>
          <a:stretch>
            <a:fillRect/>
          </a:stretch>
        </p:blipFill>
        <p:spPr bwMode="auto">
          <a:xfrm>
            <a:off x="76200" y="0"/>
            <a:ext cx="89106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606675" y="6159500"/>
            <a:ext cx="5991225" cy="460375"/>
          </a:xfrm>
          <a:prstGeom prst="rect">
            <a:avLst/>
          </a:prstGeom>
          <a:noFill/>
          <a:ln w="762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kumimoji="0" lang="en-US" sz="2400" dirty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hlinkClick r:id="rId3"/>
              </a:rPr>
              <a:t>http://www.keil.com/mcb2300/mcb2370.asp</a:t>
            </a:r>
            <a:r>
              <a:rPr kumimoji="0" lang="en-US" sz="2400" dirty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endParaRPr kumimoji="0" lang="en-US" sz="24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9144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00"/>
                </a:solidFill>
              </a:rPr>
              <a:t>General </a:t>
            </a:r>
            <a:r>
              <a:rPr lang="en-US" smtClean="0">
                <a:solidFill>
                  <a:srgbClr val="FFFF00"/>
                </a:solidFill>
                <a:sym typeface="Symbol" pitchFamily="18" charset="2"/>
              </a:rPr>
              <a:t></a:t>
            </a:r>
            <a:r>
              <a:rPr lang="en-US" smtClean="0">
                <a:solidFill>
                  <a:srgbClr val="FFFF00"/>
                </a:solidFill>
              </a:rPr>
              <a:t>C Selection Guidelines</a:t>
            </a:r>
            <a:endParaRPr lang="en-US" smtClean="0"/>
          </a:p>
        </p:txBody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57288"/>
            <a:ext cx="8534400" cy="5257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Memory requirements/types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Beware of hidden liabilities</a:t>
            </a:r>
          </a:p>
          <a:p>
            <a:pPr lvl="2">
              <a:lnSpc>
                <a:spcPct val="90000"/>
              </a:lnSpc>
              <a:defRPr/>
            </a:pPr>
            <a:r>
              <a:rPr lang="en-US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Data acquisition (ADC) buffers</a:t>
            </a:r>
          </a:p>
          <a:p>
            <a:pPr lvl="2">
              <a:lnSpc>
                <a:spcPct val="90000"/>
              </a:lnSpc>
              <a:defRPr/>
            </a:pPr>
            <a:r>
              <a:rPr lang="en-US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Large file storage (</a:t>
            </a:r>
            <a:r>
              <a:rPr lang="en-US" b="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mp3</a:t>
            </a:r>
            <a:r>
              <a:rPr lang="en-US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lvl="2">
              <a:lnSpc>
                <a:spcPct val="90000"/>
              </a:lnSpc>
              <a:defRPr/>
            </a:pPr>
            <a:r>
              <a:rPr lang="en-US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Library routines (floating point emulation, </a:t>
            </a:r>
            <a:r>
              <a:rPr lang="en-US" b="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printf</a:t>
            </a:r>
            <a:r>
              <a:rPr lang="en-US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Nonvolatile memory</a:t>
            </a:r>
          </a:p>
          <a:p>
            <a:pPr lvl="2">
              <a:lnSpc>
                <a:spcPct val="90000"/>
              </a:lnSpc>
              <a:defRPr/>
            </a:pPr>
            <a:r>
              <a:rPr lang="en-US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Flash (code, static data)</a:t>
            </a:r>
          </a:p>
          <a:p>
            <a:pPr lvl="3">
              <a:lnSpc>
                <a:spcPct val="90000"/>
              </a:lnSpc>
              <a:defRPr/>
            </a:pPr>
            <a:r>
              <a:rPr lang="en-US" sz="24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in-circuit programmable?  </a:t>
            </a:r>
          </a:p>
          <a:p>
            <a:pPr lvl="3">
              <a:lnSpc>
                <a:spcPct val="90000"/>
              </a:lnSpc>
              <a:defRPr/>
            </a:pPr>
            <a:r>
              <a:rPr lang="en-US" sz="24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programming “dongle” availability?</a:t>
            </a:r>
          </a:p>
          <a:p>
            <a:pPr lvl="3">
              <a:lnSpc>
                <a:spcPct val="90000"/>
              </a:lnSpc>
              <a:defRPr/>
            </a:pPr>
            <a:r>
              <a:rPr lang="en-US" sz="24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programming connector requirements?</a:t>
            </a:r>
          </a:p>
          <a:p>
            <a:pPr lvl="2">
              <a:lnSpc>
                <a:spcPct val="90000"/>
              </a:lnSpc>
              <a:defRPr/>
            </a:pPr>
            <a:r>
              <a:rPr lang="en-US" b="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EEPROM</a:t>
            </a:r>
            <a:r>
              <a:rPr lang="en-US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(storage of calibration or configuration parameters, history data, control panel settings)</a:t>
            </a:r>
          </a:p>
          <a:p>
            <a:pPr lvl="3">
              <a:lnSpc>
                <a:spcPct val="90000"/>
              </a:lnSpc>
              <a:defRPr/>
            </a:pPr>
            <a:r>
              <a:rPr lang="en-US" sz="24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granularity of erase/write?</a:t>
            </a:r>
          </a:p>
          <a:p>
            <a:pPr lvl="3">
              <a:lnSpc>
                <a:spcPct val="90000"/>
              </a:lnSpc>
              <a:defRPr/>
            </a:pPr>
            <a:r>
              <a:rPr lang="en-US" sz="24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software driver availability?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0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0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0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0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0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0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0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01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014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014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1443" grpId="0" build="p" bldLvl="4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00"/>
                </a:solidFill>
              </a:rPr>
              <a:t>General </a:t>
            </a:r>
            <a:r>
              <a:rPr lang="en-US" smtClean="0">
                <a:solidFill>
                  <a:srgbClr val="FFFF00"/>
                </a:solidFill>
                <a:sym typeface="Symbol" pitchFamily="18" charset="2"/>
              </a:rPr>
              <a:t></a:t>
            </a:r>
            <a:r>
              <a:rPr lang="en-US" smtClean="0">
                <a:solidFill>
                  <a:srgbClr val="FFFF00"/>
                </a:solidFill>
              </a:rPr>
              <a:t>C Selection Guidelines</a:t>
            </a:r>
            <a:endParaRPr lang="en-US" smtClean="0"/>
          </a:p>
        </p:txBody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7950"/>
            <a:ext cx="8258175" cy="4135438"/>
          </a:xfrm>
        </p:spPr>
        <p:txBody>
          <a:bodyPr/>
          <a:lstStyle/>
          <a:p>
            <a:pPr lvl="1">
              <a:lnSpc>
                <a:spcPct val="90000"/>
              </a:lnSpc>
              <a:defRPr/>
            </a:pPr>
            <a:r>
              <a:rPr lang="en-US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Volatile memory (SRAM)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8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stack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8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heap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8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I/O buffers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8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run-time variables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8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(generally no executable code except for “specialty functions” like erasing and reprogramming a sector in Flash)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8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note initialization requirements when system boots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2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2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2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2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6019" grpId="0" build="p" bldLvl="4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00"/>
                </a:solidFill>
              </a:rPr>
              <a:t>General </a:t>
            </a:r>
            <a:r>
              <a:rPr lang="en-US" smtClean="0">
                <a:solidFill>
                  <a:srgbClr val="FFFF00"/>
                </a:solidFill>
                <a:sym typeface="Symbol" pitchFamily="18" charset="2"/>
              </a:rPr>
              <a:t></a:t>
            </a:r>
            <a:r>
              <a:rPr lang="en-US" smtClean="0">
                <a:solidFill>
                  <a:srgbClr val="FFFF00"/>
                </a:solidFill>
              </a:rPr>
              <a:t>C Selection Guidelines</a:t>
            </a:r>
            <a:endParaRPr lang="en-US" smtClean="0"/>
          </a:p>
        </p:txBody>
      </p:sp>
      <p:sp>
        <p:nvSpPr>
          <p:cNvPr id="72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281113"/>
            <a:ext cx="8534400" cy="5257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Interfacing/Bus Expansion</a:t>
            </a:r>
          </a:p>
          <a:p>
            <a:pPr lvl="1">
              <a:lnSpc>
                <a:spcPct val="90000"/>
              </a:lnSpc>
              <a:defRPr/>
            </a:pPr>
            <a:r>
              <a:rPr lang="en-US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Number of general purpose I/O pins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8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programmable data direction?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8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programmable pull device?</a:t>
            </a:r>
          </a:p>
          <a:p>
            <a:pPr lvl="1">
              <a:lnSpc>
                <a:spcPct val="90000"/>
              </a:lnSpc>
              <a:defRPr/>
            </a:pPr>
            <a:r>
              <a:rPr lang="en-US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Bus expansion capability 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8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multiplexed or simplex external bus?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8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“glue logic” requirements?</a:t>
            </a:r>
          </a:p>
          <a:p>
            <a:pPr>
              <a:lnSpc>
                <a:spcPct val="90000"/>
              </a:lnSpc>
              <a:defRPr/>
            </a:pPr>
            <a:r>
              <a:rPr lang="en-US" sz="28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Number/types of integrated peripherals     </a:t>
            </a:r>
            <a:r>
              <a:rPr lang="en-US" sz="3600" b="0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(objective: want to “match” project requirements to </a:t>
            </a:r>
            <a:r>
              <a:rPr lang="en-US" sz="3600" b="0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C capabilities)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2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2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2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2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2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8067" grpId="0" build="p" bldLvl="4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00"/>
                </a:solidFill>
              </a:rPr>
              <a:t>General </a:t>
            </a:r>
            <a:r>
              <a:rPr lang="en-US" smtClean="0">
                <a:solidFill>
                  <a:srgbClr val="FFFF00"/>
                </a:solidFill>
                <a:sym typeface="Symbol" pitchFamily="18" charset="2"/>
              </a:rPr>
              <a:t></a:t>
            </a:r>
            <a:r>
              <a:rPr lang="en-US" smtClean="0">
                <a:solidFill>
                  <a:srgbClr val="FFFF00"/>
                </a:solidFill>
              </a:rPr>
              <a:t>C Selection Guidelines</a:t>
            </a:r>
            <a:endParaRPr lang="en-US" smtClean="0"/>
          </a:p>
        </p:txBody>
      </p:sp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763000" cy="55626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Development environment</a:t>
            </a:r>
          </a:p>
          <a:p>
            <a:pPr lvl="1">
              <a:lnSpc>
                <a:spcPct val="90000"/>
              </a:lnSpc>
              <a:defRPr/>
            </a:pPr>
            <a:r>
              <a:rPr lang="en-US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Useful to have </a:t>
            </a:r>
            <a:r>
              <a:rPr lang="en-US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 asynchronous </a:t>
            </a:r>
            <a:r>
              <a:rPr lang="en-US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serial port dedicated to debugging</a:t>
            </a:r>
          </a:p>
          <a:p>
            <a:pPr lvl="1">
              <a:lnSpc>
                <a:spcPct val="90000"/>
              </a:lnSpc>
              <a:defRPr/>
            </a:pPr>
            <a:r>
              <a:rPr lang="en-US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Useful to have spare I/O pins dedicated to debugging (e.g., </a:t>
            </a:r>
            <a:r>
              <a:rPr lang="en-US" b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“heartbeat”</a:t>
            </a:r>
            <a:r>
              <a:rPr lang="en-US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LED)</a:t>
            </a:r>
          </a:p>
          <a:p>
            <a:pPr lvl="1">
              <a:lnSpc>
                <a:spcPct val="90000"/>
              </a:lnSpc>
              <a:defRPr/>
            </a:pPr>
            <a:r>
              <a:rPr lang="en-US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In-circuit programmable Flash available for </a:t>
            </a:r>
            <a:r>
              <a:rPr lang="en-US" b="0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quickly downloading</a:t>
            </a:r>
            <a:r>
              <a:rPr lang="en-US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and testing code </a:t>
            </a:r>
            <a:r>
              <a:rPr lang="en-US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revs (but typically require a “programming dongle” so </a:t>
            </a:r>
            <a:r>
              <a:rPr lang="en-US" b="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 sure to include a header/connector on your PCB</a:t>
            </a:r>
            <a:r>
              <a:rPr lang="en-US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 </a:t>
            </a:r>
            <a:endParaRPr lang="en-US" b="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lnSpc>
                <a:spcPct val="90000"/>
              </a:lnSpc>
              <a:defRPr/>
            </a:pPr>
            <a:r>
              <a:rPr lang="en-US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BDM (background debug mode)  </a:t>
            </a:r>
            <a:r>
              <a:rPr lang="en-US" b="0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VERY helpful </a:t>
            </a:r>
            <a:r>
              <a:rPr lang="en-US" b="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 sure to include a </a:t>
            </a:r>
            <a:r>
              <a:rPr lang="en-US" b="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6-pin BDM header</a:t>
            </a:r>
            <a:r>
              <a:rPr lang="en-US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 your PCB </a:t>
            </a:r>
            <a:r>
              <a:rPr lang="en-US" b="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if </a:t>
            </a:r>
            <a:r>
              <a:rPr lang="en-US" b="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using a </a:t>
            </a:r>
            <a:r>
              <a:rPr lang="en-US" b="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Freescale</a:t>
            </a:r>
            <a:r>
              <a:rPr lang="en-US" b="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microcontroller</a:t>
            </a:r>
            <a:endParaRPr lang="en-US" b="0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lnSpc>
                <a:spcPct val="90000"/>
              </a:lnSpc>
              <a:defRPr/>
            </a:pPr>
            <a:r>
              <a:rPr lang="en-US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Assembler/Compiler/Linker/Loader/</a:t>
            </a:r>
            <a:r>
              <a:rPr lang="en-US" b="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(Simulator)</a:t>
            </a:r>
            <a:r>
              <a:rPr lang="en-US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en-US" b="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2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2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2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43" grpId="0" build="p" bldLvl="4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00"/>
                </a:solidFill>
              </a:rPr>
              <a:t>General </a:t>
            </a:r>
            <a:r>
              <a:rPr lang="en-US" smtClean="0">
                <a:solidFill>
                  <a:srgbClr val="FFFF00"/>
                </a:solidFill>
                <a:sym typeface="Symbol" pitchFamily="18" charset="2"/>
              </a:rPr>
              <a:t></a:t>
            </a:r>
            <a:r>
              <a:rPr lang="en-US" smtClean="0">
                <a:solidFill>
                  <a:srgbClr val="FFFF00"/>
                </a:solidFill>
              </a:rPr>
              <a:t>C Selection Guidelines</a:t>
            </a:r>
            <a:endParaRPr lang="en-US" smtClean="0"/>
          </a:p>
        </p:txBody>
      </p:sp>
      <p:sp>
        <p:nvSpPr>
          <p:cNvPr id="72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7988" y="1458913"/>
            <a:ext cx="8534400" cy="4518025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b="0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Carefully note </a:t>
            </a:r>
            <a:r>
              <a:rPr lang="en-US" sz="2800" b="0" dirty="0" smtClean="0">
                <a:solidFill>
                  <a:srgbClr val="D9DE1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package options </a:t>
            </a:r>
            <a:r>
              <a:rPr lang="en-US" sz="2800" b="0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available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b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QFP</a:t>
            </a:r>
            <a:r>
              <a:rPr lang="en-US" sz="2400" b="0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, </a:t>
            </a:r>
            <a:r>
              <a:rPr lang="en-US" sz="2400" b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SOIC</a:t>
            </a:r>
            <a:r>
              <a:rPr lang="en-US" sz="2400" b="0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, and </a:t>
            </a:r>
            <a:r>
              <a:rPr lang="en-US" sz="2400" b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SSOP</a:t>
            </a:r>
            <a:r>
              <a:rPr lang="en-US" sz="2400" b="0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types generally preferable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b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QFN</a:t>
            </a:r>
            <a:r>
              <a:rPr lang="en-US" sz="2400" b="0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type “doable” (but avoid if possible)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b="0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watch out for “tabs” on bottom of chip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b="0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DIP types OK (good for prototyping) but compromise PCB density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b="0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avoid PGA and </a:t>
            </a:r>
            <a:r>
              <a:rPr lang="en-US" sz="2400" b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BGA</a:t>
            </a:r>
            <a:endParaRPr lang="en-US" sz="2400" b="0" dirty="0" smtClean="0"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  <a:p>
            <a:pPr>
              <a:lnSpc>
                <a:spcPct val="90000"/>
              </a:lnSpc>
              <a:defRPr/>
            </a:pPr>
            <a:r>
              <a:rPr lang="en-US" sz="2800" b="0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Price/availability </a:t>
            </a:r>
            <a:endParaRPr lang="en-US" sz="2800" b="0" dirty="0" smtClean="0">
              <a:effectLst>
                <a:outerShdw blurRad="38100" dist="38100" dir="2700000" algn="tl">
                  <a:srgbClr val="000000"/>
                </a:outerShdw>
              </a:effectLst>
              <a:sym typeface="SymbolProp BT" pitchFamily="18" charset="2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b="0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get </a:t>
            </a:r>
            <a:r>
              <a:rPr lang="en-US" b="0" i="1" dirty="0" smtClean="0">
                <a:solidFill>
                  <a:srgbClr val="D9DE1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at least</a:t>
            </a:r>
            <a:r>
              <a:rPr lang="en-US" b="0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 </a:t>
            </a:r>
            <a:r>
              <a:rPr lang="en-US" b="0" u="sng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two more</a:t>
            </a:r>
            <a:r>
              <a:rPr lang="en-US" b="0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than you need of every IC</a:t>
            </a:r>
          </a:p>
          <a:p>
            <a:pPr lvl="1">
              <a:lnSpc>
                <a:spcPct val="90000"/>
              </a:lnSpc>
              <a:defRPr/>
            </a:pPr>
            <a:r>
              <a:rPr lang="en-US" b="0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now (sooner rather than later)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2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2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2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2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2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28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8067" grpId="0" build="p" bldLvl="4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Package Options (Sample)</a:t>
            </a:r>
          </a:p>
        </p:txBody>
      </p:sp>
      <p:pic>
        <p:nvPicPr>
          <p:cNvPr id="10243" name="Picture 4" descr="pic_pkg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0438" y="1276350"/>
            <a:ext cx="3230562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5" descr="pic_pkg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4850" y="2081213"/>
            <a:ext cx="3644900" cy="346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/>
          <p:cNvPicPr>
            <a:picLocks noChangeAspect="1" noChangeArrowheads="1"/>
          </p:cNvPicPr>
          <p:nvPr/>
        </p:nvPicPr>
        <p:blipFill>
          <a:blip r:embed="rId2" cstate="print"/>
          <a:srcRect l="21455" r="20149" b="32687"/>
          <a:stretch>
            <a:fillRect/>
          </a:stretch>
        </p:blipFill>
        <p:spPr bwMode="auto">
          <a:xfrm>
            <a:off x="0" y="82550"/>
            <a:ext cx="9112250" cy="656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9748" name="Text Box 4"/>
          <p:cNvSpPr txBox="1">
            <a:spLocks noChangeArrowheads="1"/>
          </p:cNvSpPr>
          <p:nvPr/>
        </p:nvSpPr>
        <p:spPr bwMode="auto">
          <a:xfrm>
            <a:off x="3603625" y="6019800"/>
            <a:ext cx="5308600" cy="579438"/>
          </a:xfrm>
          <a:prstGeom prst="rect">
            <a:avLst/>
          </a:prstGeom>
          <a:noFill/>
          <a:ln w="762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kumimoji="0"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hlinkClick r:id="rId3"/>
              </a:rPr>
              <a:t>http://www.microchip.com</a:t>
            </a:r>
            <a:endParaRPr kumimoji="0" 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3200" b="1" i="0" u="none" strike="noStrike" cap="none" normalizeH="0" baseline="0" smtClean="0">
            <a:ln>
              <a:noFill/>
            </a:ln>
            <a:solidFill>
              <a:srgbClr val="DCDDDE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3200" b="1" i="0" u="none" strike="noStrike" cap="none" normalizeH="0" baseline="0" smtClean="0">
            <a:ln>
              <a:noFill/>
            </a:ln>
            <a:solidFill>
              <a:srgbClr val="DCDDDE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6279</TotalTime>
  <Words>421</Words>
  <Application>Microsoft Office PowerPoint</Application>
  <PresentationFormat>On-screen Show (4:3)</PresentationFormat>
  <Paragraphs>73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Default Design</vt:lpstr>
      <vt:lpstr>  ECE 477  Digital Systems Senior Design Project</vt:lpstr>
      <vt:lpstr>Outline</vt:lpstr>
      <vt:lpstr>General C Selection Guidelines</vt:lpstr>
      <vt:lpstr>General C Selection Guidelines</vt:lpstr>
      <vt:lpstr>General C Selection Guidelines</vt:lpstr>
      <vt:lpstr>General C Selection Guidelines</vt:lpstr>
      <vt:lpstr>General C Selection Guidelines</vt:lpstr>
      <vt:lpstr>Package Options (Sample)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Purdue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477 - Module 4</dc:title>
  <dc:subject>Microcontroller Survey</dc:subject>
  <dc:creator>D. G. Meyer</dc:creator>
  <dc:description>(c) 2004 by D. G. Meyer_x000d_
_x000d_
Needs to updated/condensed (9/14/04)</dc:description>
  <cp:lastModifiedBy>meyer</cp:lastModifiedBy>
  <cp:revision>238</cp:revision>
  <cp:lastPrinted>1999-01-14T15:06:27Z</cp:lastPrinted>
  <dcterms:created xsi:type="dcterms:W3CDTF">1997-06-19T11:07:20Z</dcterms:created>
  <dcterms:modified xsi:type="dcterms:W3CDTF">2013-08-22T12:52:44Z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3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>dgm@purdue.edu</vt:lpwstr>
  </property>
  <property fmtid="{D5CDD505-2E9C-101B-9397-08002B2CF9AE}" pid="8" name="HomePage">
    <vt:lpwstr>digibowser@ecn.purdue.edu/dsl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C:\HTML</vt:lpwstr>
  </property>
</Properties>
</file>