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99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108"/>
  </p:notesMasterIdLst>
  <p:handoutMasterIdLst>
    <p:handoutMasterId r:id="rId109"/>
  </p:handoutMasterIdLst>
  <p:sldIdLst>
    <p:sldId id="387" r:id="rId2"/>
    <p:sldId id="661" r:id="rId3"/>
    <p:sldId id="690" r:id="rId4"/>
    <p:sldId id="691" r:id="rId5"/>
    <p:sldId id="692" r:id="rId6"/>
    <p:sldId id="693" r:id="rId7"/>
    <p:sldId id="694" r:id="rId8"/>
    <p:sldId id="695" r:id="rId9"/>
    <p:sldId id="696" r:id="rId10"/>
    <p:sldId id="697" r:id="rId11"/>
    <p:sldId id="698" r:id="rId12"/>
    <p:sldId id="699" r:id="rId13"/>
    <p:sldId id="700" r:id="rId14"/>
    <p:sldId id="706" r:id="rId15"/>
    <p:sldId id="712" r:id="rId16"/>
    <p:sldId id="714" r:id="rId17"/>
    <p:sldId id="991" r:id="rId18"/>
    <p:sldId id="992" r:id="rId19"/>
    <p:sldId id="994" r:id="rId20"/>
    <p:sldId id="701" r:id="rId21"/>
    <p:sldId id="703" r:id="rId22"/>
    <p:sldId id="704" r:id="rId23"/>
    <p:sldId id="702" r:id="rId24"/>
    <p:sldId id="705" r:id="rId25"/>
    <p:sldId id="1006" r:id="rId26"/>
    <p:sldId id="1007" r:id="rId27"/>
    <p:sldId id="708" r:id="rId28"/>
    <p:sldId id="709" r:id="rId29"/>
    <p:sldId id="710" r:id="rId30"/>
    <p:sldId id="810" r:id="rId31"/>
    <p:sldId id="984" r:id="rId32"/>
    <p:sldId id="985" r:id="rId33"/>
    <p:sldId id="986" r:id="rId34"/>
    <p:sldId id="987" r:id="rId35"/>
    <p:sldId id="988" r:id="rId36"/>
    <p:sldId id="989" r:id="rId37"/>
    <p:sldId id="990" r:id="rId38"/>
    <p:sldId id="711" r:id="rId39"/>
    <p:sldId id="1033" r:id="rId40"/>
    <p:sldId id="1034" r:id="rId41"/>
    <p:sldId id="1036" r:id="rId42"/>
    <p:sldId id="1035" r:id="rId43"/>
    <p:sldId id="715" r:id="rId44"/>
    <p:sldId id="716" r:id="rId45"/>
    <p:sldId id="717" r:id="rId46"/>
    <p:sldId id="718" r:id="rId47"/>
    <p:sldId id="677" r:id="rId48"/>
    <p:sldId id="678" r:id="rId49"/>
    <p:sldId id="733" r:id="rId50"/>
    <p:sldId id="734" r:id="rId51"/>
    <p:sldId id="735" r:id="rId52"/>
    <p:sldId id="1054" r:id="rId53"/>
    <p:sldId id="719" r:id="rId54"/>
    <p:sldId id="720" r:id="rId55"/>
    <p:sldId id="721" r:id="rId56"/>
    <p:sldId id="1055" r:id="rId57"/>
    <p:sldId id="722" r:id="rId58"/>
    <p:sldId id="723" r:id="rId59"/>
    <p:sldId id="724" r:id="rId60"/>
    <p:sldId id="725" r:id="rId61"/>
    <p:sldId id="726" r:id="rId62"/>
    <p:sldId id="727" r:id="rId63"/>
    <p:sldId id="728" r:id="rId64"/>
    <p:sldId id="729" r:id="rId65"/>
    <p:sldId id="731" r:id="rId66"/>
    <p:sldId id="732" r:id="rId67"/>
    <p:sldId id="730" r:id="rId68"/>
    <p:sldId id="1009" r:id="rId69"/>
    <p:sldId id="1010" r:id="rId70"/>
    <p:sldId id="1012" r:id="rId71"/>
    <p:sldId id="743" r:id="rId72"/>
    <p:sldId id="744" r:id="rId73"/>
    <p:sldId id="745" r:id="rId74"/>
    <p:sldId id="746" r:id="rId75"/>
    <p:sldId id="747" r:id="rId76"/>
    <p:sldId id="713" r:id="rId77"/>
    <p:sldId id="1056" r:id="rId78"/>
    <p:sldId id="1013" r:id="rId79"/>
    <p:sldId id="1014" r:id="rId80"/>
    <p:sldId id="1015" r:id="rId81"/>
    <p:sldId id="758" r:id="rId82"/>
    <p:sldId id="1016" r:id="rId83"/>
    <p:sldId id="759" r:id="rId84"/>
    <p:sldId id="760" r:id="rId85"/>
    <p:sldId id="761" r:id="rId86"/>
    <p:sldId id="1053" r:id="rId87"/>
    <p:sldId id="1051" r:id="rId88"/>
    <p:sldId id="762" r:id="rId89"/>
    <p:sldId id="763" r:id="rId90"/>
    <p:sldId id="764" r:id="rId91"/>
    <p:sldId id="765" r:id="rId92"/>
    <p:sldId id="773" r:id="rId93"/>
    <p:sldId id="775" r:id="rId94"/>
    <p:sldId id="1020" r:id="rId95"/>
    <p:sldId id="1021" r:id="rId96"/>
    <p:sldId id="1022" r:id="rId97"/>
    <p:sldId id="1029" r:id="rId98"/>
    <p:sldId id="1024" r:id="rId99"/>
    <p:sldId id="1025" r:id="rId100"/>
    <p:sldId id="1026" r:id="rId101"/>
    <p:sldId id="1028" r:id="rId102"/>
    <p:sldId id="1027" r:id="rId103"/>
    <p:sldId id="1023" r:id="rId104"/>
    <p:sldId id="1018" r:id="rId105"/>
    <p:sldId id="1030" r:id="rId106"/>
    <p:sldId id="1031" r:id="rId107"/>
  </p:sldIdLst>
  <p:sldSz cx="9144000" cy="6858000" type="screen4x3"/>
  <p:notesSz cx="6858000" cy="9296400"/>
  <p:embeddedFontLst>
    <p:embeddedFont>
      <p:font typeface="Comic Sans MS" pitchFamily="66" charset="0"/>
      <p:regular r:id="rId110"/>
      <p:bold r:id="rId111"/>
    </p:embeddedFont>
  </p:embeddedFontLst>
  <p:defaultTextStyle>
    <a:defPPr>
      <a:defRPr lang="en-US"/>
    </a:defPPr>
    <a:lvl1pPr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9DE1E"/>
    <a:srgbClr val="3399FF"/>
    <a:srgbClr val="00A44A"/>
    <a:srgbClr val="FF9933"/>
    <a:srgbClr val="FF00FF"/>
    <a:srgbClr val="008000"/>
    <a:srgbClr val="33CC33"/>
    <a:srgbClr val="DC0C42"/>
    <a:srgbClr val="FFCC00"/>
    <a:srgbClr val="D826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5233" autoAdjust="0"/>
  </p:normalViewPr>
  <p:slideViewPr>
    <p:cSldViewPr snapToGrid="0">
      <p:cViewPr>
        <p:scale>
          <a:sx n="90" d="100"/>
          <a:sy n="90" d="100"/>
        </p:scale>
        <p:origin x="-414" y="-684"/>
      </p:cViewPr>
      <p:guideLst>
        <p:guide orient="horz" pos="2193"/>
        <p:guide pos="26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70"/>
    </p:cViewPr>
  </p:sorterViewPr>
  <p:notesViewPr>
    <p:cSldViewPr snapToGrid="0">
      <p:cViewPr>
        <p:scale>
          <a:sx n="100" d="100"/>
          <a:sy n="100" d="100"/>
        </p:scale>
        <p:origin x="-720" y="2694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font" Target="fonts/font1.fntdata"/><Relationship Id="rId115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handoutMaster" Target="handoutMasters/handout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8.xml"/><Relationship Id="rId5" Type="http://schemas.openxmlformats.org/officeDocument/2006/relationships/slide" Target="slides/slide68.xml"/><Relationship Id="rId4" Type="http://schemas.openxmlformats.org/officeDocument/2006/relationships/slide" Target="slides/slide4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ECE270_IMPACT\LectureNotes\chart_m1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ECE270_IMPACT\LectureNotes\chart_m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cat>
            <c:numRef>
              <c:f>Sheet1!$A$1:$A$6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cat>
          <c:val>
            <c:numRef>
              <c:f>Sheet1!$C$1:$C$6</c:f>
              <c:numCache>
                <c:formatCode>General</c:formatCode>
                <c:ptCount val="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</c:numCache>
            </c:numRef>
          </c:val>
        </c:ser>
        <c:marker val="1"/>
        <c:axId val="72847360"/>
        <c:axId val="72849664"/>
      </c:lineChart>
      <c:catAx>
        <c:axId val="728473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Clock Frequency (MHz)</a:t>
                </a:r>
              </a:p>
            </c:rich>
          </c:tx>
          <c:layout/>
        </c:title>
        <c:numFmt formatCode="#,##0" sourceLinked="0"/>
        <c:majorTickMark val="cross"/>
        <c:tickLblPos val="nextTo"/>
        <c:crossAx val="72849664"/>
        <c:crosses val="autoZero"/>
        <c:auto val="1"/>
        <c:lblAlgn val="ctr"/>
        <c:lblOffset val="100"/>
      </c:catAx>
      <c:valAx>
        <c:axId val="72849664"/>
        <c:scaling>
          <c:orientation val="minMax"/>
          <c:max val="10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Power Dissipation (mw)</a:t>
                </a:r>
              </a:p>
            </c:rich>
          </c:tx>
          <c:layout/>
        </c:title>
        <c:numFmt formatCode="General" sourceLinked="1"/>
        <c:tickLblPos val="nextTo"/>
        <c:crossAx val="72847360"/>
        <c:crosses val="autoZero"/>
        <c:crossBetween val="midCat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A</c:v>
          </c:tx>
          <c:cat>
            <c:numRef>
              <c:f>Sheet1!$A$1:$A$5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Sheet1!$B$1:$B$5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v>B</c:v>
          </c:tx>
          <c:cat>
            <c:numRef>
              <c:f>Sheet1!$A$1:$A$5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Sheet1!$C$1:$C$5</c:f>
              <c:numCache>
                <c:formatCode>General</c:formatCode>
                <c:ptCount val="5"/>
                <c:pt idx="0">
                  <c:v>4</c:v>
                </c:pt>
                <c:pt idx="1">
                  <c:v>16</c:v>
                </c:pt>
                <c:pt idx="2">
                  <c:v>36</c:v>
                </c:pt>
                <c:pt idx="3">
                  <c:v>64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v>C</c:v>
          </c:tx>
          <c:cat>
            <c:numRef>
              <c:f>Sheet1!$A$1:$A$5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Sheet1!$D$1:$D$5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v>D</c:v>
          </c:tx>
          <c:cat>
            <c:numRef>
              <c:f>Sheet1!$A$1:$A$5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Sheet1!$E$1:$E$5</c:f>
              <c:numCache>
                <c:formatCode>General</c:formatCode>
                <c:ptCount val="5"/>
              </c:numCache>
            </c:numRef>
          </c:val>
        </c:ser>
        <c:marker val="1"/>
        <c:axId val="73483008"/>
        <c:axId val="73484928"/>
      </c:lineChart>
      <c:catAx>
        <c:axId val="73483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Power Supply Voltage</a:t>
                </a:r>
              </a:p>
            </c:rich>
          </c:tx>
          <c:layout/>
        </c:title>
        <c:numFmt formatCode="#,##0" sourceLinked="0"/>
        <c:majorTickMark val="cross"/>
        <c:tickLblPos val="nextTo"/>
        <c:crossAx val="73484928"/>
        <c:crosses val="autoZero"/>
        <c:auto val="1"/>
        <c:lblAlgn val="ctr"/>
        <c:lblOffset val="100"/>
      </c:catAx>
      <c:valAx>
        <c:axId val="73484928"/>
        <c:scaling>
          <c:orientation val="minMax"/>
          <c:max val="100"/>
        </c:scaling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Power Dissipation (mw)</a:t>
                </a:r>
              </a:p>
            </c:rich>
          </c:tx>
          <c:layout/>
        </c:title>
        <c:numFmt formatCode="General" sourceLinked="1"/>
        <c:tickLblPos val="nextTo"/>
        <c:crossAx val="73483008"/>
        <c:crosses val="autoZero"/>
        <c:crossBetween val="midCat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277195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t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Switching Algebra and CMOS Logic Gates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1"/>
            <a:ext cx="2972097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t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Class Presentation Slides </a:t>
            </a:r>
            <a:r>
              <a:rPr lang="en-US" dirty="0">
                <a:sym typeface="Symbol" pitchFamily="18" charset="2"/>
              </a:rPr>
              <a:t></a:t>
            </a:r>
            <a:r>
              <a:rPr lang="en-US" dirty="0"/>
              <a:t> Page 1-</a:t>
            </a:r>
            <a:fld id="{4ABADF47-FBE4-498C-A1C5-DC79D1E8E0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72098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b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Little Bits of Digital Wisdom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5"/>
            <a:ext cx="2972097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b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2012 IMPACT </a:t>
            </a:r>
            <a:r>
              <a:rPr lang="en-US" dirty="0"/>
              <a:t>Edition </a:t>
            </a:r>
            <a:r>
              <a:rPr lang="en-US" dirty="0">
                <a:latin typeface="Symbol" pitchFamily="18" charset="2"/>
              </a:rPr>
              <a:t>Ó</a:t>
            </a:r>
            <a:r>
              <a:rPr lang="en-US" dirty="0"/>
              <a:t> by  D. G. Meyer</a:t>
            </a:r>
          </a:p>
        </p:txBody>
      </p:sp>
    </p:spTree>
    <p:extLst>
      <p:ext uri="{BB962C8B-B14F-4D97-AF65-F5344CB8AC3E}">
        <p14:creationId xmlns:p14="http://schemas.microsoft.com/office/powerpoint/2010/main" xmlns="" val="388651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t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069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8075" y="698500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3805" y="4416099"/>
            <a:ext cx="5030391" cy="418245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1"/>
            <a:ext cx="2972097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t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72098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b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832195"/>
            <a:ext cx="2972097" cy="4642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2" tIns="46143" rIns="92282" bIns="46143" numCol="1" anchor="b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39DA68D-D0F8-4750-B887-88749CB9F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8584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17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71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B9F45B-20A3-40FD-A3E0-96C19CC4942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3657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rgbClr val="FF0000"/>
                </a:solidFill>
                <a:latin typeface="+mj-lt"/>
              </a:defRPr>
            </a:lvl1pPr>
          </a:lstStyle>
          <a:p>
            <a:pPr>
              <a:defRPr/>
            </a:pPr>
            <a:fld id="{35FE9ED5-6FAB-48BA-A1FF-F5F70EB64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 Box 11"/>
          <p:cNvSpPr txBox="1">
            <a:spLocks noChangeArrowheads="1"/>
          </p:cNvSpPr>
          <p:nvPr userDrawn="1"/>
        </p:nvSpPr>
        <p:spPr bwMode="auto">
          <a:xfrm>
            <a:off x="4913376" y="0"/>
            <a:ext cx="4230625" cy="27610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>
              <a:buClr>
                <a:srgbClr val="00FFCC"/>
              </a:buClr>
              <a:defRPr/>
            </a:pPr>
            <a:r>
              <a:rPr lang="en-US" sz="1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Purdue IMPACT 2013 </a:t>
            </a: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Edition © </a:t>
            </a:r>
            <a:r>
              <a:rPr lang="en-US" sz="1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</a:t>
            </a: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D. G. Meyer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EA33D819-0452-472F-8067-DB17B192D253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3213"/>
            <a:ext cx="1943100" cy="5441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3213"/>
            <a:ext cx="5676900" cy="5441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C072C-FE75-4F92-A0F8-2FA9FC117E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68DA3-7F9C-4094-B64B-AF885C634F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C0C95-1402-4667-8D1E-05178B12E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3036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036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51670-8250-46A1-8F42-8F4372957C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E57A6-7D16-4709-A993-20752C0F8D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5543A-AFAC-48A1-9803-3D4020C759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95AB095-09B9-42A8-B8B5-4219D8B76D63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  <a:p>
            <a:pPr>
              <a:defRPr/>
            </a:pPr>
            <a:fld id="{54F8B664-4487-4886-8F42-4EA401FE0F69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  <a:p>
            <a:pPr>
              <a:defRPr/>
            </a:pPr>
            <a:fld id="{DF2AD9EA-68C0-4CA6-B2A6-162ED24F5B57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3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3036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rgbClr val="FF0000"/>
                </a:solidFill>
                <a:latin typeface="+mj-lt"/>
              </a:defRPr>
            </a:lvl1pPr>
          </a:lstStyle>
          <a:p>
            <a:pPr>
              <a:defRPr/>
            </a:pPr>
            <a:fld id="{A5AE87D1-7FF2-486A-859B-6F8BBEDEE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642" r:id="rId1"/>
    <p:sldLayoutId id="2147484636" r:id="rId2"/>
    <p:sldLayoutId id="2147484637" r:id="rId3"/>
    <p:sldLayoutId id="2147484638" r:id="rId4"/>
    <p:sldLayoutId id="2147484639" r:id="rId5"/>
    <p:sldLayoutId id="2147484640" r:id="rId6"/>
    <p:sldLayoutId id="2147484643" r:id="rId7"/>
    <p:sldLayoutId id="2147484644" r:id="rId8"/>
    <p:sldLayoutId id="2147484645" r:id="rId9"/>
    <p:sldLayoutId id="2147484646" r:id="rId10"/>
    <p:sldLayoutId id="214748464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632325"/>
            <a:ext cx="9144000" cy="1949228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2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2"/>
                </a:solidFill>
                <a:latin typeface="+mj-lt"/>
              </a:rPr>
              <a:t>Digital System Hardware Design Considerations</a:t>
            </a:r>
            <a:endParaRPr lang="en-US" sz="2400" dirty="0" smtClean="0">
              <a:solidFill>
                <a:schemeClr val="bg2"/>
              </a:solidFill>
              <a:latin typeface="+mj-lt"/>
            </a:endParaRPr>
          </a:p>
          <a:p>
            <a:pPr marL="0" indent="0" algn="ctr">
              <a:buNone/>
            </a:pP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30410" name="Rectangle 10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9638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230412" name="Picture 12" descr="X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763A69-CC08-497E-A1C8-3DE57922F0C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Logic Levels and Noise Margins</a:t>
            </a:r>
            <a:endParaRPr lang="en-US" smtClean="0"/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51339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Definitions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lvl="1">
              <a:defRPr/>
            </a:pPr>
            <a:r>
              <a:rPr lang="en-US" sz="3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minimum </a:t>
            </a:r>
            <a:r>
              <a:rPr lang="en-US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voltage in the 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</a:t>
            </a:r>
          </a:p>
          <a:p>
            <a:pPr lvl="1">
              <a:defRPr/>
            </a:pPr>
            <a:r>
              <a:rPr lang="en-US" sz="4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 err="1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minimum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voltage guaranteed to be recognized as a 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defRPr/>
            </a:pPr>
            <a:r>
              <a:rPr lang="en-US" sz="4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maximum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voltage guaranteed to be recognized as a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defRPr/>
            </a:pPr>
            <a:r>
              <a:rPr lang="en-US" sz="4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maximum </a:t>
            </a:r>
            <a:r>
              <a:rPr lang="en-US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voltage in the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843A0C-7EF9-4E36-92B0-57476656F502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1315" grpId="0" build="p" bldLvl="3" autoUpdateAnimBg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678172" cy="4069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“prove” the “worst case” scenario (R = 470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 )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67232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313830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157993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10552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060813" y="3775011"/>
            <a:ext cx="117790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3.47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1957344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304013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69467" y="1428309"/>
            <a:ext cx="1289136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sym typeface="Symbol"/>
              </a:rPr>
              <a:t> </a:t>
            </a:r>
            <a:r>
              <a:rPr lang="en-US" sz="1800" dirty="0" smtClean="0">
                <a:solidFill>
                  <a:srgbClr val="FF0000"/>
                </a:solidFill>
              </a:rPr>
              <a:t>10.4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212217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6603" y="2156346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8878" y="3059373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3962400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3454192" y="231610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0" y="4826675"/>
            <a:ext cx="9144000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Finally, turn on </a:t>
            </a:r>
            <a:r>
              <a:rPr lang="en-US" sz="2400" u="sng" dirty="0" smtClean="0">
                <a:solidFill>
                  <a:schemeClr val="bg2"/>
                </a:solidFill>
              </a:rPr>
              <a:t>all three</a:t>
            </a:r>
            <a:r>
              <a:rPr lang="en-US" sz="2400" dirty="0" smtClean="0">
                <a:solidFill>
                  <a:schemeClr val="bg2"/>
                </a:solidFill>
              </a:rPr>
              <a:t> O.D. gates</a:t>
            </a:r>
          </a:p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The equivalent load impedance of circuit is 470+</a:t>
            </a:r>
            <a:r>
              <a:rPr lang="en-US" sz="2400" dirty="0" smtClean="0">
                <a:solidFill>
                  <a:srgbClr val="FF0000"/>
                </a:solidFill>
              </a:rPr>
              <a:t>10</a:t>
            </a:r>
            <a:r>
              <a:rPr lang="en-US" sz="2400" dirty="0" smtClean="0">
                <a:solidFill>
                  <a:schemeClr val="bg2"/>
                </a:solidFill>
              </a:rPr>
              <a:t> = 480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  (because have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three 30  “on” resistances in parallel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)</a:t>
            </a:r>
          </a:p>
          <a:p>
            <a:pPr algn="l"/>
            <a:r>
              <a:rPr lang="en-US" sz="2400" dirty="0" smtClean="0">
                <a:solidFill>
                  <a:schemeClr val="bg2"/>
                </a:solidFill>
                <a:sym typeface="Symbol"/>
              </a:rPr>
              <a:t>I</a:t>
            </a:r>
            <a:r>
              <a:rPr lang="en-US" sz="2400" baseline="-25000" dirty="0" smtClean="0">
                <a:solidFill>
                  <a:schemeClr val="bg2"/>
                </a:solidFill>
                <a:sym typeface="Symbol"/>
              </a:rPr>
              <a:t>R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is now 5 / 480 = 0.0104 A = 10.4 </a:t>
            </a:r>
            <a:r>
              <a:rPr lang="en-US" sz="2400" dirty="0" err="1" smtClean="0">
                <a:solidFill>
                  <a:schemeClr val="bg2"/>
                </a:solidFill>
                <a:sym typeface="Symbol"/>
              </a:rPr>
              <a:t>mA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, which is </a:t>
            </a:r>
            <a:r>
              <a:rPr lang="en-US" sz="2400" u="sng" dirty="0" smtClean="0">
                <a:solidFill>
                  <a:srgbClr val="FF0000"/>
                </a:solidFill>
                <a:sym typeface="Symbol"/>
              </a:rPr>
              <a:t>split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among the three gates that are “on”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22145" y="2821943"/>
            <a:ext cx="117790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3.47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100</a:t>
            </a:fld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47933" y="946243"/>
            <a:ext cx="2522563" cy="877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Can still safely ignore leakage and I</a:t>
            </a:r>
            <a:r>
              <a:rPr lang="en-US" sz="2000" baseline="-25000" dirty="0" smtClean="0">
                <a:solidFill>
                  <a:schemeClr val="bg2"/>
                </a:solidFill>
              </a:rPr>
              <a:t>IL</a:t>
            </a:r>
            <a:r>
              <a:rPr lang="en-US" sz="2000" dirty="0" smtClean="0">
                <a:solidFill>
                  <a:schemeClr val="bg2"/>
                </a:solidFill>
              </a:rPr>
              <a:t> currents – why?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56181" y="1964408"/>
            <a:ext cx="117790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3.47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89612" y="2750021"/>
            <a:ext cx="5254388" cy="2077492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u="sng" dirty="0" smtClean="0">
                <a:solidFill>
                  <a:schemeClr val="bg2"/>
                </a:solidFill>
              </a:rPr>
              <a:t>Conclusions</a:t>
            </a:r>
            <a:r>
              <a:rPr lang="en-US" sz="2000" dirty="0" smtClean="0">
                <a:solidFill>
                  <a:schemeClr val="bg2"/>
                </a:solidFill>
              </a:rPr>
              <a:t>:  As more O.D. gates are turned on, the amount of current each of them (individually) has to sink is </a:t>
            </a:r>
            <a:r>
              <a:rPr lang="en-US" sz="2000" u="sng" dirty="0" smtClean="0">
                <a:solidFill>
                  <a:schemeClr val="bg2"/>
                </a:solidFill>
              </a:rPr>
              <a:t>reduced</a:t>
            </a:r>
            <a:r>
              <a:rPr lang="en-US" sz="2000" dirty="0" smtClean="0">
                <a:solidFill>
                  <a:schemeClr val="bg2"/>
                </a:solidFill>
              </a:rPr>
              <a:t>; therefore, the first case (single gate “on”) is the “worst” one with respect to I</a:t>
            </a:r>
            <a:r>
              <a:rPr lang="en-US" sz="2000" baseline="-25000" dirty="0" smtClean="0">
                <a:solidFill>
                  <a:schemeClr val="bg2"/>
                </a:solidFill>
              </a:rPr>
              <a:t>OL.</a:t>
            </a:r>
          </a:p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Also, power dissipation increases </a:t>
            </a:r>
            <a:r>
              <a:rPr lang="en-US" sz="2000" u="sng" dirty="0" smtClean="0">
                <a:solidFill>
                  <a:schemeClr val="bg2"/>
                </a:solidFill>
              </a:rPr>
              <a:t>slightly</a:t>
            </a:r>
            <a:r>
              <a:rPr lang="en-US" sz="2000" dirty="0" smtClean="0">
                <a:solidFill>
                  <a:schemeClr val="bg2"/>
                </a:solidFill>
              </a:rPr>
              <a:t> as more O.D. gates are turned on.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31558" y="941696"/>
            <a:ext cx="3534771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Power dissipation of circuit is I</a:t>
            </a:r>
            <a:r>
              <a:rPr lang="en-US" sz="2400" baseline="-25000" dirty="0" smtClean="0">
                <a:solidFill>
                  <a:srgbClr val="FF0000"/>
                </a:solidFill>
              </a:rPr>
              <a:t>R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eq</a:t>
            </a:r>
            <a:r>
              <a:rPr lang="en-US" sz="2400" dirty="0" smtClean="0">
                <a:solidFill>
                  <a:srgbClr val="FF0000"/>
                </a:solidFill>
              </a:rPr>
              <a:t> = 0.0104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480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 52 </a:t>
            </a:r>
            <a:r>
              <a:rPr lang="en-US" sz="2400" dirty="0" err="1" smtClean="0">
                <a:solidFill>
                  <a:srgbClr val="FF0000"/>
                </a:solidFill>
                <a:sym typeface="Symbol"/>
              </a:rPr>
              <a:t>mW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582637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compare power dissipation of circuit using 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min</a:t>
            </a:r>
            <a:r>
              <a:rPr lang="en-US" sz="2400" dirty="0" smtClean="0">
                <a:solidFill>
                  <a:srgbClr val="33CC33"/>
                </a:solidFill>
              </a:rPr>
              <a:t> vs.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rgbClr val="33CC33"/>
                </a:solidFill>
              </a:rPr>
              <a:t>as the pull-up resistor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101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1240187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586785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45824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378479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910688" y="2233486"/>
            <a:ext cx="1216194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0.167 </a:t>
            </a:r>
            <a:r>
              <a:rPr lang="en-US" sz="1800" dirty="0" err="1" smtClean="0">
                <a:solidFill>
                  <a:srgbClr val="FF0000"/>
                </a:solidFill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2230299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576968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01227" y="1701264"/>
            <a:ext cx="1234546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sym typeface="Symbol"/>
              </a:rPr>
              <a:t> </a:t>
            </a:r>
            <a:r>
              <a:rPr lang="en-US" sz="1800" dirty="0" smtClean="0">
                <a:solidFill>
                  <a:srgbClr val="FF0000"/>
                </a:solidFill>
              </a:rPr>
              <a:t>0.5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34772" y="3207223"/>
            <a:ext cx="5363570" cy="30285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For case where all gates are </a:t>
            </a:r>
            <a:r>
              <a:rPr lang="en-US" sz="2400" u="sng" dirty="0" smtClean="0">
                <a:solidFill>
                  <a:schemeClr val="bg2"/>
                </a:solidFill>
              </a:rPr>
              <a:t>on</a:t>
            </a:r>
            <a:r>
              <a:rPr lang="en-US" sz="2400" dirty="0" smtClean="0">
                <a:solidFill>
                  <a:schemeClr val="bg2"/>
                </a:solidFill>
              </a:rPr>
              <a:t>:</a:t>
            </a:r>
          </a:p>
          <a:p>
            <a:pPr algn="l"/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eq</a:t>
            </a:r>
            <a:r>
              <a:rPr lang="en-US" sz="2400" dirty="0" smtClean="0">
                <a:solidFill>
                  <a:schemeClr val="bg2"/>
                </a:solidFill>
              </a:rPr>
              <a:t> = 10,000 + </a:t>
            </a:r>
            <a:r>
              <a:rPr lang="en-US" sz="2400" dirty="0" smtClean="0">
                <a:solidFill>
                  <a:srgbClr val="FF0000"/>
                </a:solidFill>
              </a:rPr>
              <a:t>10</a:t>
            </a:r>
            <a:r>
              <a:rPr lang="en-US" sz="2400" dirty="0" smtClean="0">
                <a:solidFill>
                  <a:schemeClr val="bg2"/>
                </a:solidFill>
              </a:rPr>
              <a:t> = 10,010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  <a:sym typeface="Symbol"/>
              </a:rPr>
              <a:t>(recall “on” resistance of each gate is 30 )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I</a:t>
            </a:r>
            <a:r>
              <a:rPr lang="en-US" sz="2400" baseline="-25000" dirty="0" smtClean="0">
                <a:solidFill>
                  <a:schemeClr val="bg2"/>
                </a:solidFill>
              </a:rPr>
              <a:t>R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</a:t>
            </a:r>
            <a:r>
              <a:rPr lang="en-US" sz="2400" dirty="0" smtClean="0">
                <a:solidFill>
                  <a:schemeClr val="bg2"/>
                </a:solidFill>
              </a:rPr>
              <a:t> 5 / 10,010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 0.5 </a:t>
            </a:r>
            <a:r>
              <a:rPr lang="en-US" sz="2400" dirty="0" err="1" smtClean="0">
                <a:solidFill>
                  <a:schemeClr val="bg2"/>
                </a:solidFill>
                <a:sym typeface="Symbol"/>
              </a:rPr>
              <a:t>mA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(note -  split among three gate outputs)</a:t>
            </a:r>
            <a:endParaRPr lang="en-US" sz="2400" dirty="0" smtClean="0">
              <a:solidFill>
                <a:schemeClr val="bg2"/>
              </a:solidFill>
            </a:endParaRPr>
          </a:p>
          <a:p>
            <a:pPr algn="l"/>
            <a:r>
              <a:rPr lang="en-US" sz="2400" dirty="0" err="1" smtClean="0">
                <a:solidFill>
                  <a:schemeClr val="bg2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dissipation</a:t>
            </a:r>
            <a:r>
              <a:rPr lang="en-US" sz="2400" dirty="0" smtClean="0">
                <a:solidFill>
                  <a:schemeClr val="bg2"/>
                </a:solidFill>
              </a:rPr>
              <a:t> =   I</a:t>
            </a:r>
            <a:r>
              <a:rPr lang="en-US" sz="2400" baseline="-25000" dirty="0" smtClean="0">
                <a:solidFill>
                  <a:schemeClr val="bg2"/>
                </a:solidFill>
              </a:rPr>
              <a:t>R</a:t>
            </a:r>
            <a:r>
              <a:rPr lang="en-US" sz="2400" baseline="30000" dirty="0" smtClean="0">
                <a:solidFill>
                  <a:schemeClr val="bg2"/>
                </a:solidFill>
              </a:rPr>
              <a:t>2 </a:t>
            </a:r>
            <a:r>
              <a:rPr lang="en-US" sz="2400" dirty="0" smtClean="0">
                <a:solidFill>
                  <a:schemeClr val="bg2"/>
                </a:solidFill>
              </a:rPr>
              <a:t>x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eq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</a:t>
            </a:r>
            <a:r>
              <a:rPr lang="en-US" sz="2400" dirty="0" smtClean="0">
                <a:solidFill>
                  <a:schemeClr val="bg2"/>
                </a:solidFill>
              </a:rPr>
              <a:t> 2.5 </a:t>
            </a:r>
            <a:r>
              <a:rPr lang="en-US" sz="2400" dirty="0" err="1" smtClean="0">
                <a:solidFill>
                  <a:schemeClr val="bg2"/>
                </a:solidFill>
                <a:sym typeface="Symbol"/>
              </a:rPr>
              <a:t>mW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485172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6603" y="2429301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8878" y="3332328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4235355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3835" y="1667300"/>
            <a:ext cx="2413377" cy="406265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400" dirty="0" smtClean="0">
                <a:solidFill>
                  <a:schemeClr val="bg2"/>
                </a:solidFill>
              </a:rPr>
              <a:t> (10,000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)</a:t>
            </a:r>
            <a:endParaRPr lang="en-US" sz="2400" dirty="0" smtClean="0">
              <a:solidFill>
                <a:schemeClr val="bg2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H="1">
            <a:off x="3440544" y="2575412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008497" y="3109219"/>
            <a:ext cx="1216194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0.167 </a:t>
            </a:r>
            <a:r>
              <a:rPr lang="en-US" sz="1800" dirty="0" err="1" smtClean="0">
                <a:solidFill>
                  <a:srgbClr val="FF0000"/>
                </a:solidFill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94849" y="4009969"/>
            <a:ext cx="1216194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0.167 </a:t>
            </a:r>
            <a:r>
              <a:rPr lang="en-US" sz="1800" dirty="0" err="1" smtClean="0">
                <a:solidFill>
                  <a:srgbClr val="FF0000"/>
                </a:solidFill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05304" y="5190697"/>
            <a:ext cx="1988021" cy="1034129"/>
          </a:xfrm>
          <a:prstGeom prst="rect">
            <a:avLst/>
          </a:prstGeom>
          <a:solidFill>
            <a:srgbClr val="3399FF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chemeClr val="bg2"/>
                </a:solidFill>
              </a:rPr>
              <a:t>Note</a:t>
            </a:r>
            <a:r>
              <a:rPr lang="en-US" sz="2400" dirty="0" smtClean="0">
                <a:solidFill>
                  <a:schemeClr val="bg2"/>
                </a:solidFill>
              </a:rPr>
              <a:t>: V</a:t>
            </a:r>
            <a:r>
              <a:rPr lang="en-US" sz="2400" baseline="-25000" dirty="0" smtClean="0">
                <a:solidFill>
                  <a:schemeClr val="bg2"/>
                </a:solidFill>
              </a:rPr>
              <a:t>IL</a:t>
            </a:r>
            <a:r>
              <a:rPr lang="en-US" sz="2400" dirty="0" smtClean="0">
                <a:solidFill>
                  <a:schemeClr val="bg2"/>
                </a:solidFill>
              </a:rPr>
              <a:t> of inverter is nearly 0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582637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compare power dissipation of circuit using 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min</a:t>
            </a:r>
            <a:r>
              <a:rPr lang="en-US" sz="2400" dirty="0" smtClean="0">
                <a:solidFill>
                  <a:srgbClr val="33CC33"/>
                </a:solidFill>
              </a:rPr>
              <a:t> vs.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rgbClr val="33CC33"/>
                </a:solidFill>
              </a:rPr>
              <a:t>as the pull-up resistor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102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144" y="1403960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60096" y="2750558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497648" y="2741016"/>
            <a:ext cx="707136" cy="0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69373" y="3594721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78649" y="4542252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30638" y="2397259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77413" y="3249373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28821" y="4184443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43132" y="2394072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30780" y="1740741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487579" y="1865037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80430" y="3671247"/>
            <a:ext cx="4967785" cy="140346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For case where all gates are </a:t>
            </a:r>
            <a:r>
              <a:rPr lang="en-US" sz="2400" u="sng" dirty="0" smtClean="0">
                <a:solidFill>
                  <a:schemeClr val="bg2"/>
                </a:solidFill>
              </a:rPr>
              <a:t>off</a:t>
            </a:r>
            <a:r>
              <a:rPr lang="en-US" sz="2400" dirty="0" smtClean="0">
                <a:solidFill>
                  <a:schemeClr val="bg2"/>
                </a:solidFill>
              </a:rPr>
              <a:t>:</a:t>
            </a:r>
          </a:p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V</a:t>
            </a:r>
            <a:r>
              <a:rPr lang="en-US" sz="2400" baseline="-25000" dirty="0" smtClean="0">
                <a:solidFill>
                  <a:schemeClr val="bg2"/>
                </a:solidFill>
              </a:rPr>
              <a:t>R</a:t>
            </a:r>
            <a:r>
              <a:rPr lang="en-US" sz="2400" dirty="0" smtClean="0">
                <a:solidFill>
                  <a:schemeClr val="bg2"/>
                </a:solidFill>
              </a:rPr>
              <a:t> = 0.1 V   I</a:t>
            </a:r>
            <a:r>
              <a:rPr lang="en-US" sz="2400" baseline="-25000" dirty="0" smtClean="0">
                <a:solidFill>
                  <a:schemeClr val="bg2"/>
                </a:solidFill>
              </a:rPr>
              <a:t>R</a:t>
            </a:r>
            <a:r>
              <a:rPr lang="en-US" sz="2400" dirty="0" smtClean="0">
                <a:solidFill>
                  <a:schemeClr val="bg2"/>
                </a:solidFill>
              </a:rPr>
              <a:t> = 10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A</a:t>
            </a:r>
            <a:endParaRPr lang="en-US" sz="2400" dirty="0" smtClean="0">
              <a:solidFill>
                <a:schemeClr val="bg2"/>
              </a:solidFill>
            </a:endParaRPr>
          </a:p>
          <a:p>
            <a:pPr algn="l"/>
            <a:r>
              <a:rPr lang="en-US" sz="2400" dirty="0" err="1" smtClean="0">
                <a:solidFill>
                  <a:schemeClr val="bg2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dissipation</a:t>
            </a:r>
            <a:r>
              <a:rPr lang="en-US" sz="2400" dirty="0" smtClean="0">
                <a:solidFill>
                  <a:schemeClr val="bg2"/>
                </a:solidFill>
              </a:rPr>
              <a:t> =   I</a:t>
            </a:r>
            <a:r>
              <a:rPr lang="en-US" sz="2400" baseline="-25000" dirty="0" smtClean="0">
                <a:solidFill>
                  <a:schemeClr val="bg2"/>
                </a:solidFill>
              </a:rPr>
              <a:t>R</a:t>
            </a:r>
            <a:r>
              <a:rPr lang="en-US" sz="2400" baseline="30000" dirty="0" smtClean="0">
                <a:solidFill>
                  <a:schemeClr val="bg2"/>
                </a:solidFill>
              </a:rPr>
              <a:t>2 </a:t>
            </a:r>
            <a:r>
              <a:rPr lang="en-US" sz="2400" dirty="0" smtClean="0">
                <a:solidFill>
                  <a:schemeClr val="bg2"/>
                </a:solidFill>
              </a:rPr>
              <a:t>x R = 1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W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30044" y="1648945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2955" y="2593074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75230" y="3496101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91152" y="4399128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83459" y="1831073"/>
            <a:ext cx="2413377" cy="406265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400" dirty="0" smtClean="0">
                <a:solidFill>
                  <a:schemeClr val="bg2"/>
                </a:solidFill>
              </a:rPr>
              <a:t> (10,000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)</a:t>
            </a:r>
            <a:endParaRPr lang="en-US" sz="2400" dirty="0" smtClean="0">
              <a:solidFill>
                <a:schemeClr val="bg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82473" y="5409061"/>
            <a:ext cx="2452045" cy="720197"/>
          </a:xfrm>
          <a:prstGeom prst="rect">
            <a:avLst/>
          </a:prstGeom>
          <a:solidFill>
            <a:srgbClr val="3399FF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chemeClr val="bg2"/>
                </a:solidFill>
              </a:rPr>
              <a:t>Note</a:t>
            </a:r>
            <a:r>
              <a:rPr lang="en-US" sz="2400" dirty="0" smtClean="0">
                <a:solidFill>
                  <a:schemeClr val="bg2"/>
                </a:solidFill>
              </a:rPr>
              <a:t>: V</a:t>
            </a:r>
            <a:r>
              <a:rPr lang="en-US" sz="2400" baseline="-25000" dirty="0" smtClean="0">
                <a:solidFill>
                  <a:schemeClr val="bg2"/>
                </a:solidFill>
              </a:rPr>
              <a:t>IH</a:t>
            </a:r>
            <a:r>
              <a:rPr lang="en-US" sz="2400" dirty="0" smtClean="0">
                <a:solidFill>
                  <a:schemeClr val="bg2"/>
                </a:solidFill>
              </a:rPr>
              <a:t> of inverter is 4.9 V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07726" y="5261210"/>
            <a:ext cx="4981432" cy="1138773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u="sng" dirty="0" smtClean="0">
                <a:solidFill>
                  <a:schemeClr val="bg2"/>
                </a:solidFill>
              </a:rPr>
              <a:t>Conclusion</a:t>
            </a:r>
            <a:r>
              <a:rPr lang="en-US" sz="2000" dirty="0" smtClean="0">
                <a:solidFill>
                  <a:schemeClr val="bg2"/>
                </a:solidFill>
              </a:rPr>
              <a:t>:  Power dissipation when </a:t>
            </a:r>
            <a:r>
              <a:rPr lang="en-US" sz="2000" dirty="0" err="1" smtClean="0">
                <a:solidFill>
                  <a:schemeClr val="bg2"/>
                </a:solidFill>
              </a:rPr>
              <a:t>R</a:t>
            </a:r>
            <a:r>
              <a:rPr lang="en-US" sz="20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000" baseline="-25000" dirty="0" smtClean="0">
                <a:solidFill>
                  <a:schemeClr val="bg2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is used does not exceed 2.5 </a:t>
            </a:r>
            <a:r>
              <a:rPr lang="en-US" sz="2000" dirty="0" err="1" smtClean="0">
                <a:solidFill>
                  <a:schemeClr val="bg2"/>
                </a:solidFill>
              </a:rPr>
              <a:t>mW</a:t>
            </a:r>
            <a:r>
              <a:rPr lang="en-US" sz="2000" dirty="0" smtClean="0">
                <a:solidFill>
                  <a:schemeClr val="bg2"/>
                </a:solidFill>
              </a:rPr>
              <a:t> (vs. 52 </a:t>
            </a:r>
            <a:r>
              <a:rPr lang="en-US" sz="2000" dirty="0" err="1" smtClean="0">
                <a:solidFill>
                  <a:schemeClr val="bg2"/>
                </a:solidFill>
              </a:rPr>
              <a:t>mW</a:t>
            </a:r>
            <a:r>
              <a:rPr lang="en-US" sz="2000" dirty="0" smtClean="0">
                <a:solidFill>
                  <a:schemeClr val="bg2"/>
                </a:solidFill>
              </a:rPr>
              <a:t> for </a:t>
            </a:r>
            <a:r>
              <a:rPr lang="en-US" sz="2000" dirty="0" err="1" smtClean="0">
                <a:solidFill>
                  <a:schemeClr val="bg2"/>
                </a:solidFill>
              </a:rPr>
              <a:t>R</a:t>
            </a:r>
            <a:r>
              <a:rPr lang="en-US" sz="2000" baseline="-25000" dirty="0" err="1" smtClean="0">
                <a:solidFill>
                  <a:schemeClr val="bg2"/>
                </a:solidFill>
              </a:rPr>
              <a:t>min</a:t>
            </a:r>
            <a:r>
              <a:rPr lang="en-US" sz="2000" dirty="0" smtClean="0">
                <a:solidFill>
                  <a:schemeClr val="bg2"/>
                </a:solidFill>
              </a:rPr>
              <a:t>); therefore, use of </a:t>
            </a:r>
            <a:r>
              <a:rPr lang="en-US" sz="2000" dirty="0" err="1" smtClean="0">
                <a:solidFill>
                  <a:schemeClr val="bg2"/>
                </a:solidFill>
              </a:rPr>
              <a:t>R</a:t>
            </a:r>
            <a:r>
              <a:rPr lang="en-US" sz="20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000" dirty="0" smtClean="0">
                <a:solidFill>
                  <a:schemeClr val="bg2"/>
                </a:solidFill>
              </a:rPr>
              <a:t> minimizes the power dissipation</a:t>
            </a: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678172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compare rise time estimates of circuit using 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min</a:t>
            </a:r>
            <a:r>
              <a:rPr lang="en-US" sz="2400" dirty="0" smtClean="0">
                <a:solidFill>
                  <a:srgbClr val="33CC33"/>
                </a:solidFill>
              </a:rPr>
              <a:t> vs. </a:t>
            </a:r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rgbClr val="33CC33"/>
                </a:solidFill>
              </a:rPr>
              <a:t>as the pull-up resistor 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103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53585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09184" y="4838820"/>
            <a:ext cx="8952484" cy="1579536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Comparison: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</a:rPr>
              <a:t>For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min</a:t>
            </a:r>
            <a:r>
              <a:rPr lang="en-US" sz="2400" baseline="-25000" dirty="0" smtClean="0">
                <a:solidFill>
                  <a:schemeClr val="bg2"/>
                </a:solidFill>
              </a:rPr>
              <a:t>, </a:t>
            </a:r>
            <a:r>
              <a:rPr lang="en-US" sz="2400" dirty="0" smtClean="0">
                <a:solidFill>
                  <a:schemeClr val="bg2"/>
                </a:solidFill>
              </a:rPr>
              <a:t>rise time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estimate is 470 x 100 x 10</a:t>
            </a:r>
            <a:r>
              <a:rPr lang="en-US" sz="2400" baseline="30000" dirty="0" smtClean="0">
                <a:solidFill>
                  <a:schemeClr val="bg2"/>
                </a:solidFill>
                <a:sym typeface="Symbol"/>
              </a:rPr>
              <a:t>-12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= 47 ns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  <a:sym typeface="Symbol"/>
              </a:rPr>
              <a:t>For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400" baseline="-25000" dirty="0" smtClean="0">
                <a:solidFill>
                  <a:schemeClr val="bg2"/>
                </a:solidFill>
              </a:rPr>
              <a:t>, </a:t>
            </a:r>
            <a:r>
              <a:rPr lang="en-US" sz="2400" dirty="0" smtClean="0">
                <a:solidFill>
                  <a:schemeClr val="bg2"/>
                </a:solidFill>
              </a:rPr>
              <a:t>rise time estimate is 10,000 x 100 x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10</a:t>
            </a:r>
            <a:r>
              <a:rPr lang="en-US" sz="2400" baseline="30000" dirty="0" smtClean="0">
                <a:solidFill>
                  <a:schemeClr val="bg2"/>
                </a:solidFill>
                <a:sym typeface="Symbol"/>
              </a:rPr>
              <a:t>-12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= 1000 ns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/>
                </a:solidFill>
                <a:sym typeface="Symbol"/>
              </a:rPr>
              <a:t>Conclusion: rise time for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max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case is </a:t>
            </a:r>
            <a:r>
              <a:rPr lang="en-US" sz="2400" u="sng" dirty="0" smtClean="0">
                <a:solidFill>
                  <a:schemeClr val="bg2"/>
                </a:solidFill>
                <a:sym typeface="Symbol"/>
              </a:rPr>
              <a:t>considerably longer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54139" y="2947917"/>
            <a:ext cx="3643952" cy="134806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Here, need to know the capacitive load (C</a:t>
            </a:r>
            <a:r>
              <a:rPr lang="en-US" sz="2400" baseline="-25000" dirty="0" smtClean="0">
                <a:solidFill>
                  <a:schemeClr val="bg2"/>
                </a:solidFill>
              </a:rPr>
              <a:t>L</a:t>
            </a:r>
            <a:r>
              <a:rPr lang="en-US" sz="2400" dirty="0" smtClean="0">
                <a:solidFill>
                  <a:schemeClr val="bg2"/>
                </a:solidFill>
              </a:rPr>
              <a:t>); for the sake of analysis, assume it is 100 pF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195AB095-09B9-42A8-B8B5-4219D8B76D63}" type="slidenum">
              <a:rPr lang="en-US" smtClean="0"/>
              <a:pPr>
                <a:defRPr/>
              </a:pPr>
              <a:t>104</a:t>
            </a:fld>
            <a:endParaRPr lang="en-US" smtClean="0"/>
          </a:p>
          <a:p>
            <a:pPr>
              <a:defRPr/>
            </a:pPr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 l="20900" t="26400" r="23100" b="11520"/>
          <a:stretch>
            <a:fillRect/>
          </a:stretch>
        </p:blipFill>
        <p:spPr bwMode="auto">
          <a:xfrm>
            <a:off x="331749" y="1637850"/>
            <a:ext cx="7133575" cy="4428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285480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Example – </a:t>
            </a:r>
            <a:r>
              <a:rPr lang="en-US" sz="2400" dirty="0" smtClean="0">
                <a:solidFill>
                  <a:schemeClr val="bg1"/>
                </a:solidFill>
              </a:rPr>
              <a:t>Estimate the “on” resistance of an O.D. gate and pull-up resistor value based on rise/fall times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766782" y="1050879"/>
            <a:ext cx="3657600" cy="23337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5673" y="1090067"/>
            <a:ext cx="3242107" cy="21990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195AB095-09B9-42A8-B8B5-4219D8B76D63}" type="slidenum">
              <a:rPr lang="en-US" smtClean="0"/>
              <a:pPr>
                <a:defRPr/>
              </a:pPr>
              <a:t>105</a:t>
            </a:fld>
            <a:endParaRPr lang="en-US" smtClean="0"/>
          </a:p>
          <a:p>
            <a:pPr>
              <a:defRPr/>
            </a:pPr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 l="20900" t="26400" r="23100" b="11520"/>
          <a:stretch>
            <a:fillRect/>
          </a:stretch>
        </p:blipFill>
        <p:spPr bwMode="auto">
          <a:xfrm>
            <a:off x="331749" y="1637850"/>
            <a:ext cx="7133575" cy="4428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285480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Example – </a:t>
            </a:r>
            <a:r>
              <a:rPr lang="en-US" sz="2400" dirty="0" smtClean="0">
                <a:solidFill>
                  <a:schemeClr val="bg1"/>
                </a:solidFill>
              </a:rPr>
              <a:t>Estimate the “on” resistance of an O.D. gate and pull-up resistor value based on rise/fall times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766782" y="1050879"/>
            <a:ext cx="3657600" cy="23337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5673" y="1090067"/>
            <a:ext cx="3242107" cy="219904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86855" y="6182436"/>
            <a:ext cx="6823880" cy="4062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fall time = 10 ns = R</a:t>
            </a:r>
            <a:r>
              <a:rPr lang="en-US" sz="2400" baseline="-25000" dirty="0" smtClean="0">
                <a:solidFill>
                  <a:schemeClr val="bg2"/>
                </a:solidFill>
              </a:rPr>
              <a:t>on</a:t>
            </a:r>
            <a:r>
              <a:rPr lang="en-US" sz="2400" dirty="0" smtClean="0">
                <a:solidFill>
                  <a:schemeClr val="bg2"/>
                </a:solidFill>
              </a:rPr>
              <a:t> x 100 pF 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sz="2400" dirty="0" smtClean="0">
                <a:solidFill>
                  <a:schemeClr val="bg2"/>
                </a:solidFill>
              </a:rPr>
              <a:t> R</a:t>
            </a:r>
            <a:r>
              <a:rPr lang="en-US" sz="2400" baseline="-25000" dirty="0" smtClean="0">
                <a:solidFill>
                  <a:schemeClr val="bg2"/>
                </a:solidFill>
              </a:rPr>
              <a:t>on</a:t>
            </a:r>
            <a:r>
              <a:rPr lang="en-US" sz="2400" dirty="0" smtClean="0">
                <a:solidFill>
                  <a:schemeClr val="bg2"/>
                </a:solidFill>
              </a:rPr>
              <a:t> = 100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</a:t>
            </a:r>
            <a:endParaRPr lang="en-US" sz="2400" dirty="0" smtClean="0">
              <a:solidFill>
                <a:schemeClr val="bg2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992573" y="4353636"/>
            <a:ext cx="13648" cy="818865"/>
          </a:xfrm>
          <a:prstGeom prst="line">
            <a:avLst/>
          </a:prstGeom>
          <a:solidFill>
            <a:srgbClr val="FFCC00"/>
          </a:solidFill>
          <a:ln w="57150" cap="flat" cmpd="sng" algn="ctr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295098" y="4369558"/>
            <a:ext cx="13648" cy="818865"/>
          </a:xfrm>
          <a:prstGeom prst="line">
            <a:avLst/>
          </a:prstGeom>
          <a:solidFill>
            <a:srgbClr val="FFCC00"/>
          </a:solidFill>
          <a:ln w="57150" cap="flat" cmpd="sng" algn="ctr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195AB095-09B9-42A8-B8B5-4219D8B76D63}" type="slidenum">
              <a:rPr lang="en-US" smtClean="0"/>
              <a:pPr>
                <a:defRPr/>
              </a:pPr>
              <a:t>106</a:t>
            </a:fld>
            <a:endParaRPr lang="en-US" smtClean="0"/>
          </a:p>
          <a:p>
            <a:pPr>
              <a:defRPr/>
            </a:pPr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 l="20900" t="26400" r="23100" b="11520"/>
          <a:stretch>
            <a:fillRect/>
          </a:stretch>
        </p:blipFill>
        <p:spPr bwMode="auto">
          <a:xfrm>
            <a:off x="331749" y="1637850"/>
            <a:ext cx="7133575" cy="4428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285480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Example – </a:t>
            </a:r>
            <a:r>
              <a:rPr lang="en-US" sz="2400" dirty="0" smtClean="0">
                <a:solidFill>
                  <a:schemeClr val="bg1"/>
                </a:solidFill>
              </a:rPr>
              <a:t>Estimate the “on” resistance of an O.D. gate and pull-up resistor value based on rise/fall times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766782" y="1050879"/>
            <a:ext cx="3657600" cy="23337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5673" y="1090067"/>
            <a:ext cx="3242107" cy="219904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45910" y="6100549"/>
            <a:ext cx="8093123" cy="4062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rise time = 100 ns =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pull</a:t>
            </a:r>
            <a:r>
              <a:rPr lang="en-US" sz="2400" baseline="-25000" dirty="0" smtClean="0">
                <a:solidFill>
                  <a:schemeClr val="bg2"/>
                </a:solidFill>
              </a:rPr>
              <a:t>-up</a:t>
            </a:r>
            <a:r>
              <a:rPr lang="en-US" sz="2400" dirty="0" smtClean="0">
                <a:solidFill>
                  <a:schemeClr val="bg2"/>
                </a:solidFill>
              </a:rPr>
              <a:t> x 100 pF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 err="1" smtClean="0">
                <a:solidFill>
                  <a:schemeClr val="bg2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pull</a:t>
            </a:r>
            <a:r>
              <a:rPr lang="en-US" sz="2400" baseline="-25000" dirty="0" smtClean="0">
                <a:solidFill>
                  <a:schemeClr val="bg2"/>
                </a:solidFill>
              </a:rPr>
              <a:t>-up</a:t>
            </a:r>
            <a:r>
              <a:rPr lang="en-US" sz="2400" dirty="0" smtClean="0">
                <a:solidFill>
                  <a:schemeClr val="bg2"/>
                </a:solidFill>
              </a:rPr>
              <a:t> = 1000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</a:t>
            </a:r>
            <a:endParaRPr lang="en-US" sz="2400" dirty="0" smtClean="0">
              <a:solidFill>
                <a:schemeClr val="bg2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6741994" y="4339988"/>
            <a:ext cx="13648" cy="818865"/>
          </a:xfrm>
          <a:prstGeom prst="line">
            <a:avLst/>
          </a:prstGeom>
          <a:solidFill>
            <a:srgbClr val="FFCC00"/>
          </a:solidFill>
          <a:ln w="57150" cap="flat" cmpd="sng" algn="ctr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3577988" y="4342262"/>
            <a:ext cx="13648" cy="818865"/>
          </a:xfrm>
          <a:prstGeom prst="line">
            <a:avLst/>
          </a:prstGeom>
          <a:solidFill>
            <a:srgbClr val="FFCC00"/>
          </a:solidFill>
          <a:ln w="57150" cap="flat" cmpd="sng" algn="ctr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r>
              <a:rPr lang="en-US" smtClean="0">
                <a:solidFill>
                  <a:srgbClr val="3399FF"/>
                </a:solidFill>
                <a:effectLst/>
              </a:rPr>
              <a:t>Logic Levels and Noise Margins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solidFill>
                  <a:schemeClr val="bg2"/>
                </a:solidFill>
              </a:rPr>
              <a:t>CMOS levels are typically a function of the power supply “rails”</a:t>
            </a:r>
          </a:p>
          <a:p>
            <a:pPr lvl="1">
              <a:lnSpc>
                <a:spcPct val="90000"/>
              </a:lnSpc>
            </a:pPr>
            <a:r>
              <a:rPr lang="en-US" sz="3600" smtClean="0">
                <a:solidFill>
                  <a:schemeClr val="hlink"/>
                </a:solidFill>
              </a:rPr>
              <a:t>V</a:t>
            </a:r>
            <a:r>
              <a:rPr lang="en-US" smtClean="0">
                <a:solidFill>
                  <a:schemeClr val="hlink"/>
                </a:solidFill>
              </a:rPr>
              <a:t>OH</a:t>
            </a:r>
            <a:r>
              <a:rPr lang="en-US" sz="3200" baseline="-25000" smtClean="0">
                <a:solidFill>
                  <a:schemeClr val="hlink"/>
                </a:solidFill>
              </a:rPr>
              <a:t>min</a:t>
            </a:r>
            <a:r>
              <a:rPr lang="en-US" smtClean="0">
                <a:solidFill>
                  <a:schemeClr val="hlink"/>
                </a:solidFill>
              </a:rPr>
              <a:t>   Vcc – 0.1v</a:t>
            </a:r>
          </a:p>
          <a:p>
            <a:pPr lvl="1">
              <a:lnSpc>
                <a:spcPct val="90000"/>
              </a:lnSpc>
            </a:pPr>
            <a:r>
              <a:rPr lang="en-US" sz="3600" smtClean="0">
                <a:solidFill>
                  <a:srgbClr val="33CC33"/>
                </a:solidFill>
              </a:rPr>
              <a:t>V</a:t>
            </a:r>
            <a:r>
              <a:rPr lang="en-US" smtClean="0">
                <a:solidFill>
                  <a:srgbClr val="33CC33"/>
                </a:solidFill>
              </a:rPr>
              <a:t>IH</a:t>
            </a:r>
            <a:r>
              <a:rPr lang="en-US" sz="3200" baseline="-25000" smtClean="0">
                <a:solidFill>
                  <a:srgbClr val="33CC33"/>
                </a:solidFill>
              </a:rPr>
              <a:t>min</a:t>
            </a:r>
            <a:r>
              <a:rPr lang="en-US" smtClean="0">
                <a:solidFill>
                  <a:srgbClr val="33CC33"/>
                </a:solidFill>
              </a:rPr>
              <a:t>   70% of Vcc</a:t>
            </a:r>
          </a:p>
          <a:p>
            <a:pPr lvl="1">
              <a:lnSpc>
                <a:spcPct val="90000"/>
              </a:lnSpc>
            </a:pPr>
            <a:r>
              <a:rPr lang="en-US" sz="3600" smtClean="0">
                <a:solidFill>
                  <a:srgbClr val="33CC33"/>
                </a:solidFill>
              </a:rPr>
              <a:t>V</a:t>
            </a:r>
            <a:r>
              <a:rPr lang="en-US" smtClean="0">
                <a:solidFill>
                  <a:srgbClr val="33CC33"/>
                </a:solidFill>
              </a:rPr>
              <a:t>IL</a:t>
            </a:r>
            <a:r>
              <a:rPr lang="en-US" sz="3200" baseline="-25000" smtClean="0">
                <a:solidFill>
                  <a:srgbClr val="33CC33"/>
                </a:solidFill>
              </a:rPr>
              <a:t>max</a:t>
            </a:r>
            <a:r>
              <a:rPr lang="en-US" smtClean="0">
                <a:solidFill>
                  <a:srgbClr val="33CC33"/>
                </a:solidFill>
              </a:rPr>
              <a:t>   30% of Vcc</a:t>
            </a:r>
          </a:p>
          <a:p>
            <a:pPr lvl="1">
              <a:lnSpc>
                <a:spcPct val="90000"/>
              </a:lnSpc>
            </a:pPr>
            <a:r>
              <a:rPr lang="en-US" sz="3600" smtClean="0">
                <a:solidFill>
                  <a:schemeClr val="hlink"/>
                </a:solidFill>
              </a:rPr>
              <a:t>V</a:t>
            </a:r>
            <a:r>
              <a:rPr lang="en-US" smtClean="0">
                <a:solidFill>
                  <a:schemeClr val="hlink"/>
                </a:solidFill>
              </a:rPr>
              <a:t>OL</a:t>
            </a:r>
            <a:r>
              <a:rPr lang="en-US" sz="3200" baseline="-25000" smtClean="0">
                <a:solidFill>
                  <a:schemeClr val="hlink"/>
                </a:solidFill>
              </a:rPr>
              <a:t>max</a:t>
            </a:r>
            <a:r>
              <a:rPr lang="en-US" smtClean="0">
                <a:solidFill>
                  <a:schemeClr val="hlink"/>
                </a:solidFill>
              </a:rPr>
              <a:t>   GND + 0.1v</a:t>
            </a:r>
          </a:p>
        </p:txBody>
      </p:sp>
      <p:sp>
        <p:nvSpPr>
          <p:cNvPr id="251908" name="Rectangle 4"/>
          <p:cNvSpPr>
            <a:spLocks noChangeArrowheads="1"/>
          </p:cNvSpPr>
          <p:nvPr/>
        </p:nvSpPr>
        <p:spPr bwMode="auto">
          <a:xfrm>
            <a:off x="5207000" y="2082800"/>
            <a:ext cx="4889500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51909" name="Picture 5"/>
          <p:cNvPicPr>
            <a:picLocks noChangeAspect="1" noChangeArrowheads="1"/>
          </p:cNvPicPr>
          <p:nvPr/>
        </p:nvPicPr>
        <p:blipFill>
          <a:blip r:embed="rId2" cstate="print"/>
          <a:srcRect r="44063" b="16316"/>
          <a:stretch>
            <a:fillRect/>
          </a:stretch>
        </p:blipFill>
        <p:spPr bwMode="auto">
          <a:xfrm>
            <a:off x="5237163" y="1984375"/>
            <a:ext cx="328453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546100" y="4949825"/>
            <a:ext cx="8204200" cy="1749425"/>
          </a:xfrm>
          <a:prstGeom prst="rect">
            <a:avLst/>
          </a:prstGeom>
          <a:solidFill>
            <a:srgbClr val="D9DE1E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u="sng" dirty="0">
                <a:solidFill>
                  <a:schemeClr val="bg2"/>
                </a:solidFill>
              </a:rPr>
              <a:t>DC noise margin</a:t>
            </a:r>
            <a:r>
              <a:rPr lang="en-US" dirty="0">
                <a:solidFill>
                  <a:schemeClr val="bg2"/>
                </a:solidFill>
              </a:rPr>
              <a:t> is a measure of how much noise it takes to </a:t>
            </a:r>
            <a:r>
              <a:rPr lang="en-US" i="1" dirty="0">
                <a:solidFill>
                  <a:schemeClr val="hlink"/>
                </a:solidFill>
              </a:rPr>
              <a:t>corrupt</a:t>
            </a:r>
            <a:r>
              <a:rPr lang="en-US" dirty="0">
                <a:solidFill>
                  <a:schemeClr val="bg2"/>
                </a:solidFill>
              </a:rPr>
              <a:t> a worst-case output voltage into a value that may not be recognized properly by an input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82343" name="Line 7"/>
          <p:cNvSpPr>
            <a:spLocks noChangeShapeType="1"/>
          </p:cNvSpPr>
          <p:nvPr/>
        </p:nvSpPr>
        <p:spPr bwMode="auto">
          <a:xfrm>
            <a:off x="6143625" y="2219325"/>
            <a:ext cx="2371725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2344" name="Line 8"/>
          <p:cNvSpPr>
            <a:spLocks noChangeShapeType="1"/>
          </p:cNvSpPr>
          <p:nvPr/>
        </p:nvSpPr>
        <p:spPr bwMode="auto">
          <a:xfrm>
            <a:off x="6143625" y="4276725"/>
            <a:ext cx="2371725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2345" name="Line 9"/>
          <p:cNvSpPr>
            <a:spLocks noChangeShapeType="1"/>
          </p:cNvSpPr>
          <p:nvPr/>
        </p:nvSpPr>
        <p:spPr bwMode="auto">
          <a:xfrm>
            <a:off x="6115050" y="2828925"/>
            <a:ext cx="2371725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2346" name="Line 10"/>
          <p:cNvSpPr>
            <a:spLocks noChangeShapeType="1"/>
          </p:cNvSpPr>
          <p:nvPr/>
        </p:nvSpPr>
        <p:spPr bwMode="auto">
          <a:xfrm>
            <a:off x="6143625" y="3629025"/>
            <a:ext cx="2371725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2347" name="Freeform 11"/>
          <p:cNvSpPr>
            <a:spLocks/>
          </p:cNvSpPr>
          <p:nvPr/>
        </p:nvSpPr>
        <p:spPr bwMode="auto">
          <a:xfrm>
            <a:off x="6143625" y="1638300"/>
            <a:ext cx="2305050" cy="981075"/>
          </a:xfrm>
          <a:custGeom>
            <a:avLst/>
            <a:gdLst>
              <a:gd name="T0" fmla="*/ 0 w 1452"/>
              <a:gd name="T1" fmla="*/ 2147483647 h 618"/>
              <a:gd name="T2" fmla="*/ 2147483647 w 1452"/>
              <a:gd name="T3" fmla="*/ 2147483647 h 618"/>
              <a:gd name="T4" fmla="*/ 2147483647 w 1452"/>
              <a:gd name="T5" fmla="*/ 2147483647 h 618"/>
              <a:gd name="T6" fmla="*/ 2147483647 w 1452"/>
              <a:gd name="T7" fmla="*/ 2147483647 h 618"/>
              <a:gd name="T8" fmla="*/ 2147483647 w 1452"/>
              <a:gd name="T9" fmla="*/ 2147483647 h 618"/>
              <a:gd name="T10" fmla="*/ 2147483647 w 1452"/>
              <a:gd name="T11" fmla="*/ 2147483647 h 618"/>
              <a:gd name="T12" fmla="*/ 2147483647 w 1452"/>
              <a:gd name="T13" fmla="*/ 2147483647 h 618"/>
              <a:gd name="T14" fmla="*/ 2147483647 w 1452"/>
              <a:gd name="T15" fmla="*/ 2147483647 h 618"/>
              <a:gd name="T16" fmla="*/ 2147483647 w 1452"/>
              <a:gd name="T17" fmla="*/ 2147483647 h 618"/>
              <a:gd name="T18" fmla="*/ 2147483647 w 1452"/>
              <a:gd name="T19" fmla="*/ 2147483647 h 618"/>
              <a:gd name="T20" fmla="*/ 2147483647 w 1452"/>
              <a:gd name="T21" fmla="*/ 2147483647 h 618"/>
              <a:gd name="T22" fmla="*/ 2147483647 w 1452"/>
              <a:gd name="T23" fmla="*/ 2147483647 h 618"/>
              <a:gd name="T24" fmla="*/ 2147483647 w 1452"/>
              <a:gd name="T25" fmla="*/ 2147483647 h 618"/>
              <a:gd name="T26" fmla="*/ 2147483647 w 1452"/>
              <a:gd name="T27" fmla="*/ 2147483647 h 618"/>
              <a:gd name="T28" fmla="*/ 2147483647 w 1452"/>
              <a:gd name="T29" fmla="*/ 2147483647 h 618"/>
              <a:gd name="T30" fmla="*/ 2147483647 w 1452"/>
              <a:gd name="T31" fmla="*/ 2147483647 h 618"/>
              <a:gd name="T32" fmla="*/ 2147483647 w 1452"/>
              <a:gd name="T33" fmla="*/ 2147483647 h 618"/>
              <a:gd name="T34" fmla="*/ 2147483647 w 1452"/>
              <a:gd name="T35" fmla="*/ 2147483647 h 618"/>
              <a:gd name="T36" fmla="*/ 2147483647 w 1452"/>
              <a:gd name="T37" fmla="*/ 2147483647 h 618"/>
              <a:gd name="T38" fmla="*/ 2147483647 w 1452"/>
              <a:gd name="T39" fmla="*/ 2147483647 h 618"/>
              <a:gd name="T40" fmla="*/ 2147483647 w 1452"/>
              <a:gd name="T41" fmla="*/ 2147483647 h 618"/>
              <a:gd name="T42" fmla="*/ 2147483647 w 1452"/>
              <a:gd name="T43" fmla="*/ 2147483647 h 618"/>
              <a:gd name="T44" fmla="*/ 2147483647 w 1452"/>
              <a:gd name="T45" fmla="*/ 2147483647 h 618"/>
              <a:gd name="T46" fmla="*/ 2147483647 w 1452"/>
              <a:gd name="T47" fmla="*/ 2147483647 h 618"/>
              <a:gd name="T48" fmla="*/ 2147483647 w 1452"/>
              <a:gd name="T49" fmla="*/ 2147483647 h 618"/>
              <a:gd name="T50" fmla="*/ 2147483647 w 1452"/>
              <a:gd name="T51" fmla="*/ 2147483647 h 618"/>
              <a:gd name="T52" fmla="*/ 2147483647 w 1452"/>
              <a:gd name="T53" fmla="*/ 2147483647 h 618"/>
              <a:gd name="T54" fmla="*/ 2147483647 w 1452"/>
              <a:gd name="T55" fmla="*/ 2147483647 h 618"/>
              <a:gd name="T56" fmla="*/ 2147483647 w 1452"/>
              <a:gd name="T57" fmla="*/ 2147483647 h 618"/>
              <a:gd name="T58" fmla="*/ 2147483647 w 1452"/>
              <a:gd name="T59" fmla="*/ 2147483647 h 618"/>
              <a:gd name="T60" fmla="*/ 2147483647 w 1452"/>
              <a:gd name="T61" fmla="*/ 2147483647 h 618"/>
              <a:gd name="T62" fmla="*/ 2147483647 w 1452"/>
              <a:gd name="T63" fmla="*/ 2147483647 h 618"/>
              <a:gd name="T64" fmla="*/ 2147483647 w 1452"/>
              <a:gd name="T65" fmla="*/ 2147483647 h 618"/>
              <a:gd name="T66" fmla="*/ 2147483647 w 1452"/>
              <a:gd name="T67" fmla="*/ 2147483647 h 618"/>
              <a:gd name="T68" fmla="*/ 2147483647 w 1452"/>
              <a:gd name="T69" fmla="*/ 2147483647 h 618"/>
              <a:gd name="T70" fmla="*/ 2147483647 w 1452"/>
              <a:gd name="T71" fmla="*/ 2147483647 h 618"/>
              <a:gd name="T72" fmla="*/ 2147483647 w 1452"/>
              <a:gd name="T73" fmla="*/ 2147483647 h 618"/>
              <a:gd name="T74" fmla="*/ 2147483647 w 1452"/>
              <a:gd name="T75" fmla="*/ 2147483647 h 618"/>
              <a:gd name="T76" fmla="*/ 2147483647 w 1452"/>
              <a:gd name="T77" fmla="*/ 2147483647 h 618"/>
              <a:gd name="T78" fmla="*/ 2147483647 w 1452"/>
              <a:gd name="T79" fmla="*/ 2147483647 h 618"/>
              <a:gd name="T80" fmla="*/ 2147483647 w 1452"/>
              <a:gd name="T81" fmla="*/ 2147483647 h 618"/>
              <a:gd name="T82" fmla="*/ 2147483647 w 1452"/>
              <a:gd name="T83" fmla="*/ 2147483647 h 618"/>
              <a:gd name="T84" fmla="*/ 2147483647 w 1452"/>
              <a:gd name="T85" fmla="*/ 2147483647 h 618"/>
              <a:gd name="T86" fmla="*/ 2147483647 w 1452"/>
              <a:gd name="T87" fmla="*/ 2147483647 h 618"/>
              <a:gd name="T88" fmla="*/ 2147483647 w 1452"/>
              <a:gd name="T89" fmla="*/ 2147483647 h 618"/>
              <a:gd name="T90" fmla="*/ 2147483647 w 1452"/>
              <a:gd name="T91" fmla="*/ 2147483647 h 618"/>
              <a:gd name="T92" fmla="*/ 2147483647 w 1452"/>
              <a:gd name="T93" fmla="*/ 2147483647 h 618"/>
              <a:gd name="T94" fmla="*/ 2147483647 w 1452"/>
              <a:gd name="T95" fmla="*/ 2147483647 h 61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452"/>
              <a:gd name="T145" fmla="*/ 0 h 618"/>
              <a:gd name="T146" fmla="*/ 1452 w 1452"/>
              <a:gd name="T147" fmla="*/ 618 h 61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452" h="618">
                <a:moveTo>
                  <a:pt x="0" y="366"/>
                </a:moveTo>
                <a:cubicBezTo>
                  <a:pt x="7" y="352"/>
                  <a:pt x="19" y="339"/>
                  <a:pt x="24" y="324"/>
                </a:cubicBezTo>
                <a:cubicBezTo>
                  <a:pt x="30" y="307"/>
                  <a:pt x="27" y="286"/>
                  <a:pt x="36" y="270"/>
                </a:cubicBezTo>
                <a:cubicBezTo>
                  <a:pt x="52" y="242"/>
                  <a:pt x="64" y="221"/>
                  <a:pt x="78" y="192"/>
                </a:cubicBezTo>
                <a:cubicBezTo>
                  <a:pt x="126" y="289"/>
                  <a:pt x="106" y="412"/>
                  <a:pt x="168" y="504"/>
                </a:cubicBezTo>
                <a:cubicBezTo>
                  <a:pt x="209" y="477"/>
                  <a:pt x="208" y="438"/>
                  <a:pt x="222" y="396"/>
                </a:cubicBezTo>
                <a:cubicBezTo>
                  <a:pt x="233" y="362"/>
                  <a:pt x="261" y="339"/>
                  <a:pt x="282" y="312"/>
                </a:cubicBezTo>
                <a:cubicBezTo>
                  <a:pt x="307" y="279"/>
                  <a:pt x="335" y="237"/>
                  <a:pt x="348" y="198"/>
                </a:cubicBezTo>
                <a:cubicBezTo>
                  <a:pt x="354" y="531"/>
                  <a:pt x="258" y="534"/>
                  <a:pt x="438" y="504"/>
                </a:cubicBezTo>
                <a:cubicBezTo>
                  <a:pt x="479" y="449"/>
                  <a:pt x="465" y="474"/>
                  <a:pt x="486" y="432"/>
                </a:cubicBezTo>
                <a:cubicBezTo>
                  <a:pt x="497" y="368"/>
                  <a:pt x="505" y="304"/>
                  <a:pt x="516" y="240"/>
                </a:cubicBezTo>
                <a:cubicBezTo>
                  <a:pt x="528" y="302"/>
                  <a:pt x="520" y="260"/>
                  <a:pt x="546" y="366"/>
                </a:cubicBezTo>
                <a:cubicBezTo>
                  <a:pt x="570" y="462"/>
                  <a:pt x="654" y="508"/>
                  <a:pt x="672" y="618"/>
                </a:cubicBezTo>
                <a:cubicBezTo>
                  <a:pt x="706" y="596"/>
                  <a:pt x="703" y="575"/>
                  <a:pt x="708" y="534"/>
                </a:cubicBezTo>
                <a:cubicBezTo>
                  <a:pt x="706" y="418"/>
                  <a:pt x="702" y="302"/>
                  <a:pt x="702" y="186"/>
                </a:cubicBezTo>
                <a:cubicBezTo>
                  <a:pt x="702" y="178"/>
                  <a:pt x="706" y="154"/>
                  <a:pt x="708" y="162"/>
                </a:cubicBezTo>
                <a:cubicBezTo>
                  <a:pt x="735" y="250"/>
                  <a:pt x="718" y="350"/>
                  <a:pt x="750" y="438"/>
                </a:cubicBezTo>
                <a:cubicBezTo>
                  <a:pt x="771" y="497"/>
                  <a:pt x="794" y="533"/>
                  <a:pt x="804" y="594"/>
                </a:cubicBezTo>
                <a:cubicBezTo>
                  <a:pt x="846" y="580"/>
                  <a:pt x="820" y="594"/>
                  <a:pt x="846" y="516"/>
                </a:cubicBezTo>
                <a:cubicBezTo>
                  <a:pt x="850" y="504"/>
                  <a:pt x="858" y="480"/>
                  <a:pt x="858" y="480"/>
                </a:cubicBezTo>
                <a:cubicBezTo>
                  <a:pt x="864" y="434"/>
                  <a:pt x="871" y="393"/>
                  <a:pt x="882" y="348"/>
                </a:cubicBezTo>
                <a:cubicBezTo>
                  <a:pt x="884" y="320"/>
                  <a:pt x="872" y="287"/>
                  <a:pt x="888" y="264"/>
                </a:cubicBezTo>
                <a:cubicBezTo>
                  <a:pt x="900" y="246"/>
                  <a:pt x="892" y="308"/>
                  <a:pt x="894" y="330"/>
                </a:cubicBezTo>
                <a:cubicBezTo>
                  <a:pt x="896" y="358"/>
                  <a:pt x="897" y="386"/>
                  <a:pt x="900" y="414"/>
                </a:cubicBezTo>
                <a:cubicBezTo>
                  <a:pt x="906" y="473"/>
                  <a:pt x="911" y="543"/>
                  <a:pt x="930" y="600"/>
                </a:cubicBezTo>
                <a:cubicBezTo>
                  <a:pt x="945" y="554"/>
                  <a:pt x="962" y="509"/>
                  <a:pt x="972" y="462"/>
                </a:cubicBezTo>
                <a:cubicBezTo>
                  <a:pt x="984" y="409"/>
                  <a:pt x="984" y="375"/>
                  <a:pt x="1014" y="330"/>
                </a:cubicBezTo>
                <a:cubicBezTo>
                  <a:pt x="1034" y="361"/>
                  <a:pt x="1020" y="390"/>
                  <a:pt x="1044" y="354"/>
                </a:cubicBezTo>
                <a:cubicBezTo>
                  <a:pt x="1052" y="320"/>
                  <a:pt x="1063" y="296"/>
                  <a:pt x="1074" y="264"/>
                </a:cubicBezTo>
                <a:cubicBezTo>
                  <a:pt x="1090" y="344"/>
                  <a:pt x="1076" y="269"/>
                  <a:pt x="1092" y="438"/>
                </a:cubicBezTo>
                <a:cubicBezTo>
                  <a:pt x="1094" y="454"/>
                  <a:pt x="1096" y="470"/>
                  <a:pt x="1098" y="486"/>
                </a:cubicBezTo>
                <a:cubicBezTo>
                  <a:pt x="1102" y="510"/>
                  <a:pt x="1110" y="558"/>
                  <a:pt x="1110" y="558"/>
                </a:cubicBezTo>
                <a:cubicBezTo>
                  <a:pt x="1130" y="499"/>
                  <a:pt x="1133" y="444"/>
                  <a:pt x="1146" y="384"/>
                </a:cubicBezTo>
                <a:cubicBezTo>
                  <a:pt x="1149" y="368"/>
                  <a:pt x="1155" y="352"/>
                  <a:pt x="1158" y="336"/>
                </a:cubicBezTo>
                <a:cubicBezTo>
                  <a:pt x="1163" y="312"/>
                  <a:pt x="1170" y="264"/>
                  <a:pt x="1170" y="264"/>
                </a:cubicBezTo>
                <a:cubicBezTo>
                  <a:pt x="1176" y="184"/>
                  <a:pt x="1165" y="102"/>
                  <a:pt x="1182" y="24"/>
                </a:cubicBezTo>
                <a:cubicBezTo>
                  <a:pt x="1187" y="0"/>
                  <a:pt x="1190" y="72"/>
                  <a:pt x="1194" y="96"/>
                </a:cubicBezTo>
                <a:cubicBezTo>
                  <a:pt x="1200" y="132"/>
                  <a:pt x="1200" y="168"/>
                  <a:pt x="1206" y="204"/>
                </a:cubicBezTo>
                <a:cubicBezTo>
                  <a:pt x="1213" y="342"/>
                  <a:pt x="1221" y="480"/>
                  <a:pt x="1230" y="618"/>
                </a:cubicBezTo>
                <a:cubicBezTo>
                  <a:pt x="1252" y="584"/>
                  <a:pt x="1266" y="548"/>
                  <a:pt x="1290" y="516"/>
                </a:cubicBezTo>
                <a:cubicBezTo>
                  <a:pt x="1294" y="492"/>
                  <a:pt x="1299" y="468"/>
                  <a:pt x="1302" y="444"/>
                </a:cubicBezTo>
                <a:cubicBezTo>
                  <a:pt x="1304" y="428"/>
                  <a:pt x="1305" y="412"/>
                  <a:pt x="1308" y="396"/>
                </a:cubicBezTo>
                <a:cubicBezTo>
                  <a:pt x="1309" y="388"/>
                  <a:pt x="1314" y="364"/>
                  <a:pt x="1314" y="372"/>
                </a:cubicBezTo>
                <a:cubicBezTo>
                  <a:pt x="1314" y="459"/>
                  <a:pt x="1301" y="409"/>
                  <a:pt x="1344" y="366"/>
                </a:cubicBezTo>
                <a:cubicBezTo>
                  <a:pt x="1362" y="393"/>
                  <a:pt x="1348" y="421"/>
                  <a:pt x="1380" y="432"/>
                </a:cubicBezTo>
                <a:cubicBezTo>
                  <a:pt x="1391" y="400"/>
                  <a:pt x="1379" y="426"/>
                  <a:pt x="1404" y="396"/>
                </a:cubicBezTo>
                <a:cubicBezTo>
                  <a:pt x="1409" y="390"/>
                  <a:pt x="1416" y="378"/>
                  <a:pt x="1416" y="378"/>
                </a:cubicBezTo>
                <a:lnTo>
                  <a:pt x="1452" y="366"/>
                </a:lnTo>
              </a:path>
            </a:pathLst>
          </a:custGeom>
          <a:noFill/>
          <a:ln w="28575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2348" name="Freeform 12"/>
          <p:cNvSpPr>
            <a:spLocks/>
          </p:cNvSpPr>
          <p:nvPr/>
        </p:nvSpPr>
        <p:spPr bwMode="auto">
          <a:xfrm>
            <a:off x="6153150" y="3686175"/>
            <a:ext cx="2305050" cy="981075"/>
          </a:xfrm>
          <a:custGeom>
            <a:avLst/>
            <a:gdLst>
              <a:gd name="T0" fmla="*/ 0 w 1452"/>
              <a:gd name="T1" fmla="*/ 2147483647 h 618"/>
              <a:gd name="T2" fmla="*/ 2147483647 w 1452"/>
              <a:gd name="T3" fmla="*/ 2147483647 h 618"/>
              <a:gd name="T4" fmla="*/ 2147483647 w 1452"/>
              <a:gd name="T5" fmla="*/ 2147483647 h 618"/>
              <a:gd name="T6" fmla="*/ 2147483647 w 1452"/>
              <a:gd name="T7" fmla="*/ 2147483647 h 618"/>
              <a:gd name="T8" fmla="*/ 2147483647 w 1452"/>
              <a:gd name="T9" fmla="*/ 2147483647 h 618"/>
              <a:gd name="T10" fmla="*/ 2147483647 w 1452"/>
              <a:gd name="T11" fmla="*/ 2147483647 h 618"/>
              <a:gd name="T12" fmla="*/ 2147483647 w 1452"/>
              <a:gd name="T13" fmla="*/ 2147483647 h 618"/>
              <a:gd name="T14" fmla="*/ 2147483647 w 1452"/>
              <a:gd name="T15" fmla="*/ 2147483647 h 618"/>
              <a:gd name="T16" fmla="*/ 2147483647 w 1452"/>
              <a:gd name="T17" fmla="*/ 2147483647 h 618"/>
              <a:gd name="T18" fmla="*/ 2147483647 w 1452"/>
              <a:gd name="T19" fmla="*/ 2147483647 h 618"/>
              <a:gd name="T20" fmla="*/ 2147483647 w 1452"/>
              <a:gd name="T21" fmla="*/ 2147483647 h 618"/>
              <a:gd name="T22" fmla="*/ 2147483647 w 1452"/>
              <a:gd name="T23" fmla="*/ 2147483647 h 618"/>
              <a:gd name="T24" fmla="*/ 2147483647 w 1452"/>
              <a:gd name="T25" fmla="*/ 2147483647 h 618"/>
              <a:gd name="T26" fmla="*/ 2147483647 w 1452"/>
              <a:gd name="T27" fmla="*/ 2147483647 h 618"/>
              <a:gd name="T28" fmla="*/ 2147483647 w 1452"/>
              <a:gd name="T29" fmla="*/ 2147483647 h 618"/>
              <a:gd name="T30" fmla="*/ 2147483647 w 1452"/>
              <a:gd name="T31" fmla="*/ 2147483647 h 618"/>
              <a:gd name="T32" fmla="*/ 2147483647 w 1452"/>
              <a:gd name="T33" fmla="*/ 2147483647 h 618"/>
              <a:gd name="T34" fmla="*/ 2147483647 w 1452"/>
              <a:gd name="T35" fmla="*/ 2147483647 h 618"/>
              <a:gd name="T36" fmla="*/ 2147483647 w 1452"/>
              <a:gd name="T37" fmla="*/ 2147483647 h 618"/>
              <a:gd name="T38" fmla="*/ 2147483647 w 1452"/>
              <a:gd name="T39" fmla="*/ 2147483647 h 618"/>
              <a:gd name="T40" fmla="*/ 2147483647 w 1452"/>
              <a:gd name="T41" fmla="*/ 2147483647 h 618"/>
              <a:gd name="T42" fmla="*/ 2147483647 w 1452"/>
              <a:gd name="T43" fmla="*/ 2147483647 h 618"/>
              <a:gd name="T44" fmla="*/ 2147483647 w 1452"/>
              <a:gd name="T45" fmla="*/ 2147483647 h 618"/>
              <a:gd name="T46" fmla="*/ 2147483647 w 1452"/>
              <a:gd name="T47" fmla="*/ 2147483647 h 618"/>
              <a:gd name="T48" fmla="*/ 2147483647 w 1452"/>
              <a:gd name="T49" fmla="*/ 2147483647 h 618"/>
              <a:gd name="T50" fmla="*/ 2147483647 w 1452"/>
              <a:gd name="T51" fmla="*/ 2147483647 h 618"/>
              <a:gd name="T52" fmla="*/ 2147483647 w 1452"/>
              <a:gd name="T53" fmla="*/ 2147483647 h 618"/>
              <a:gd name="T54" fmla="*/ 2147483647 w 1452"/>
              <a:gd name="T55" fmla="*/ 2147483647 h 618"/>
              <a:gd name="T56" fmla="*/ 2147483647 w 1452"/>
              <a:gd name="T57" fmla="*/ 2147483647 h 618"/>
              <a:gd name="T58" fmla="*/ 2147483647 w 1452"/>
              <a:gd name="T59" fmla="*/ 2147483647 h 618"/>
              <a:gd name="T60" fmla="*/ 2147483647 w 1452"/>
              <a:gd name="T61" fmla="*/ 2147483647 h 618"/>
              <a:gd name="T62" fmla="*/ 2147483647 w 1452"/>
              <a:gd name="T63" fmla="*/ 2147483647 h 618"/>
              <a:gd name="T64" fmla="*/ 2147483647 w 1452"/>
              <a:gd name="T65" fmla="*/ 2147483647 h 618"/>
              <a:gd name="T66" fmla="*/ 2147483647 w 1452"/>
              <a:gd name="T67" fmla="*/ 2147483647 h 618"/>
              <a:gd name="T68" fmla="*/ 2147483647 w 1452"/>
              <a:gd name="T69" fmla="*/ 2147483647 h 618"/>
              <a:gd name="T70" fmla="*/ 2147483647 w 1452"/>
              <a:gd name="T71" fmla="*/ 2147483647 h 618"/>
              <a:gd name="T72" fmla="*/ 2147483647 w 1452"/>
              <a:gd name="T73" fmla="*/ 2147483647 h 618"/>
              <a:gd name="T74" fmla="*/ 2147483647 w 1452"/>
              <a:gd name="T75" fmla="*/ 2147483647 h 618"/>
              <a:gd name="T76" fmla="*/ 2147483647 w 1452"/>
              <a:gd name="T77" fmla="*/ 2147483647 h 618"/>
              <a:gd name="T78" fmla="*/ 2147483647 w 1452"/>
              <a:gd name="T79" fmla="*/ 2147483647 h 618"/>
              <a:gd name="T80" fmla="*/ 2147483647 w 1452"/>
              <a:gd name="T81" fmla="*/ 2147483647 h 618"/>
              <a:gd name="T82" fmla="*/ 2147483647 w 1452"/>
              <a:gd name="T83" fmla="*/ 2147483647 h 618"/>
              <a:gd name="T84" fmla="*/ 2147483647 w 1452"/>
              <a:gd name="T85" fmla="*/ 2147483647 h 618"/>
              <a:gd name="T86" fmla="*/ 2147483647 w 1452"/>
              <a:gd name="T87" fmla="*/ 2147483647 h 618"/>
              <a:gd name="T88" fmla="*/ 2147483647 w 1452"/>
              <a:gd name="T89" fmla="*/ 2147483647 h 618"/>
              <a:gd name="T90" fmla="*/ 2147483647 w 1452"/>
              <a:gd name="T91" fmla="*/ 2147483647 h 618"/>
              <a:gd name="T92" fmla="*/ 2147483647 w 1452"/>
              <a:gd name="T93" fmla="*/ 2147483647 h 618"/>
              <a:gd name="T94" fmla="*/ 2147483647 w 1452"/>
              <a:gd name="T95" fmla="*/ 2147483647 h 61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452"/>
              <a:gd name="T145" fmla="*/ 0 h 618"/>
              <a:gd name="T146" fmla="*/ 1452 w 1452"/>
              <a:gd name="T147" fmla="*/ 618 h 61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452" h="618">
                <a:moveTo>
                  <a:pt x="0" y="366"/>
                </a:moveTo>
                <a:cubicBezTo>
                  <a:pt x="7" y="352"/>
                  <a:pt x="19" y="339"/>
                  <a:pt x="24" y="324"/>
                </a:cubicBezTo>
                <a:cubicBezTo>
                  <a:pt x="30" y="307"/>
                  <a:pt x="27" y="286"/>
                  <a:pt x="36" y="270"/>
                </a:cubicBezTo>
                <a:cubicBezTo>
                  <a:pt x="52" y="242"/>
                  <a:pt x="64" y="221"/>
                  <a:pt x="78" y="192"/>
                </a:cubicBezTo>
                <a:cubicBezTo>
                  <a:pt x="126" y="289"/>
                  <a:pt x="106" y="412"/>
                  <a:pt x="168" y="504"/>
                </a:cubicBezTo>
                <a:cubicBezTo>
                  <a:pt x="209" y="477"/>
                  <a:pt x="208" y="438"/>
                  <a:pt x="222" y="396"/>
                </a:cubicBezTo>
                <a:cubicBezTo>
                  <a:pt x="233" y="362"/>
                  <a:pt x="261" y="339"/>
                  <a:pt x="282" y="312"/>
                </a:cubicBezTo>
                <a:cubicBezTo>
                  <a:pt x="307" y="279"/>
                  <a:pt x="335" y="237"/>
                  <a:pt x="348" y="198"/>
                </a:cubicBezTo>
                <a:cubicBezTo>
                  <a:pt x="354" y="531"/>
                  <a:pt x="258" y="534"/>
                  <a:pt x="438" y="504"/>
                </a:cubicBezTo>
                <a:cubicBezTo>
                  <a:pt x="479" y="449"/>
                  <a:pt x="465" y="474"/>
                  <a:pt x="486" y="432"/>
                </a:cubicBezTo>
                <a:cubicBezTo>
                  <a:pt x="497" y="368"/>
                  <a:pt x="505" y="304"/>
                  <a:pt x="516" y="240"/>
                </a:cubicBezTo>
                <a:cubicBezTo>
                  <a:pt x="528" y="302"/>
                  <a:pt x="520" y="260"/>
                  <a:pt x="546" y="366"/>
                </a:cubicBezTo>
                <a:cubicBezTo>
                  <a:pt x="570" y="462"/>
                  <a:pt x="654" y="508"/>
                  <a:pt x="672" y="618"/>
                </a:cubicBezTo>
                <a:cubicBezTo>
                  <a:pt x="706" y="596"/>
                  <a:pt x="703" y="575"/>
                  <a:pt x="708" y="534"/>
                </a:cubicBezTo>
                <a:cubicBezTo>
                  <a:pt x="706" y="418"/>
                  <a:pt x="702" y="302"/>
                  <a:pt x="702" y="186"/>
                </a:cubicBezTo>
                <a:cubicBezTo>
                  <a:pt x="702" y="178"/>
                  <a:pt x="706" y="154"/>
                  <a:pt x="708" y="162"/>
                </a:cubicBezTo>
                <a:cubicBezTo>
                  <a:pt x="735" y="250"/>
                  <a:pt x="718" y="350"/>
                  <a:pt x="750" y="438"/>
                </a:cubicBezTo>
                <a:cubicBezTo>
                  <a:pt x="771" y="497"/>
                  <a:pt x="794" y="533"/>
                  <a:pt x="804" y="594"/>
                </a:cubicBezTo>
                <a:cubicBezTo>
                  <a:pt x="846" y="580"/>
                  <a:pt x="820" y="594"/>
                  <a:pt x="846" y="516"/>
                </a:cubicBezTo>
                <a:cubicBezTo>
                  <a:pt x="850" y="504"/>
                  <a:pt x="858" y="480"/>
                  <a:pt x="858" y="480"/>
                </a:cubicBezTo>
                <a:cubicBezTo>
                  <a:pt x="864" y="434"/>
                  <a:pt x="871" y="393"/>
                  <a:pt x="882" y="348"/>
                </a:cubicBezTo>
                <a:cubicBezTo>
                  <a:pt x="884" y="320"/>
                  <a:pt x="872" y="287"/>
                  <a:pt x="888" y="264"/>
                </a:cubicBezTo>
                <a:cubicBezTo>
                  <a:pt x="900" y="246"/>
                  <a:pt x="892" y="308"/>
                  <a:pt x="894" y="330"/>
                </a:cubicBezTo>
                <a:cubicBezTo>
                  <a:pt x="896" y="358"/>
                  <a:pt x="897" y="386"/>
                  <a:pt x="900" y="414"/>
                </a:cubicBezTo>
                <a:cubicBezTo>
                  <a:pt x="906" y="473"/>
                  <a:pt x="911" y="543"/>
                  <a:pt x="930" y="600"/>
                </a:cubicBezTo>
                <a:cubicBezTo>
                  <a:pt x="945" y="554"/>
                  <a:pt x="962" y="509"/>
                  <a:pt x="972" y="462"/>
                </a:cubicBezTo>
                <a:cubicBezTo>
                  <a:pt x="984" y="409"/>
                  <a:pt x="984" y="375"/>
                  <a:pt x="1014" y="330"/>
                </a:cubicBezTo>
                <a:cubicBezTo>
                  <a:pt x="1034" y="361"/>
                  <a:pt x="1020" y="390"/>
                  <a:pt x="1044" y="354"/>
                </a:cubicBezTo>
                <a:cubicBezTo>
                  <a:pt x="1052" y="320"/>
                  <a:pt x="1063" y="296"/>
                  <a:pt x="1074" y="264"/>
                </a:cubicBezTo>
                <a:cubicBezTo>
                  <a:pt x="1090" y="344"/>
                  <a:pt x="1076" y="269"/>
                  <a:pt x="1092" y="438"/>
                </a:cubicBezTo>
                <a:cubicBezTo>
                  <a:pt x="1094" y="454"/>
                  <a:pt x="1096" y="470"/>
                  <a:pt x="1098" y="486"/>
                </a:cubicBezTo>
                <a:cubicBezTo>
                  <a:pt x="1102" y="510"/>
                  <a:pt x="1110" y="558"/>
                  <a:pt x="1110" y="558"/>
                </a:cubicBezTo>
                <a:cubicBezTo>
                  <a:pt x="1130" y="499"/>
                  <a:pt x="1133" y="444"/>
                  <a:pt x="1146" y="384"/>
                </a:cubicBezTo>
                <a:cubicBezTo>
                  <a:pt x="1149" y="368"/>
                  <a:pt x="1155" y="352"/>
                  <a:pt x="1158" y="336"/>
                </a:cubicBezTo>
                <a:cubicBezTo>
                  <a:pt x="1163" y="312"/>
                  <a:pt x="1170" y="264"/>
                  <a:pt x="1170" y="264"/>
                </a:cubicBezTo>
                <a:cubicBezTo>
                  <a:pt x="1176" y="184"/>
                  <a:pt x="1165" y="102"/>
                  <a:pt x="1182" y="24"/>
                </a:cubicBezTo>
                <a:cubicBezTo>
                  <a:pt x="1187" y="0"/>
                  <a:pt x="1190" y="72"/>
                  <a:pt x="1194" y="96"/>
                </a:cubicBezTo>
                <a:cubicBezTo>
                  <a:pt x="1200" y="132"/>
                  <a:pt x="1200" y="168"/>
                  <a:pt x="1206" y="204"/>
                </a:cubicBezTo>
                <a:cubicBezTo>
                  <a:pt x="1213" y="342"/>
                  <a:pt x="1221" y="480"/>
                  <a:pt x="1230" y="618"/>
                </a:cubicBezTo>
                <a:cubicBezTo>
                  <a:pt x="1252" y="584"/>
                  <a:pt x="1266" y="548"/>
                  <a:pt x="1290" y="516"/>
                </a:cubicBezTo>
                <a:cubicBezTo>
                  <a:pt x="1294" y="492"/>
                  <a:pt x="1299" y="468"/>
                  <a:pt x="1302" y="444"/>
                </a:cubicBezTo>
                <a:cubicBezTo>
                  <a:pt x="1304" y="428"/>
                  <a:pt x="1305" y="412"/>
                  <a:pt x="1308" y="396"/>
                </a:cubicBezTo>
                <a:cubicBezTo>
                  <a:pt x="1309" y="388"/>
                  <a:pt x="1314" y="364"/>
                  <a:pt x="1314" y="372"/>
                </a:cubicBezTo>
                <a:cubicBezTo>
                  <a:pt x="1314" y="459"/>
                  <a:pt x="1301" y="409"/>
                  <a:pt x="1344" y="366"/>
                </a:cubicBezTo>
                <a:cubicBezTo>
                  <a:pt x="1362" y="393"/>
                  <a:pt x="1348" y="421"/>
                  <a:pt x="1380" y="432"/>
                </a:cubicBezTo>
                <a:cubicBezTo>
                  <a:pt x="1391" y="400"/>
                  <a:pt x="1379" y="426"/>
                  <a:pt x="1404" y="396"/>
                </a:cubicBezTo>
                <a:cubicBezTo>
                  <a:pt x="1409" y="390"/>
                  <a:pt x="1416" y="378"/>
                  <a:pt x="1416" y="378"/>
                </a:cubicBezTo>
                <a:lnTo>
                  <a:pt x="1452" y="366"/>
                </a:lnTo>
              </a:path>
            </a:pathLst>
          </a:custGeom>
          <a:noFill/>
          <a:ln w="28575" cap="flat" cmpd="sng">
            <a:solidFill>
              <a:srgbClr val="33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6E2F5-58EC-4EB3-81BD-0F06A9E8D8B0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2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2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2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2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2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8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8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2343" grpId="0" animBg="1"/>
      <p:bldP spid="782344" grpId="0" animBg="1"/>
      <p:bldP spid="782345" grpId="0" animBg="1"/>
      <p:bldP spid="782346" grpId="0" animBg="1"/>
      <p:bldP spid="782347" grpId="0" animBg="1"/>
      <p:bldP spid="7823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930" name="Picture 1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6325" y="744538"/>
            <a:ext cx="7142163" cy="58372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252931" name="Rectangle 1027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880350" cy="488950"/>
          </a:xfrm>
        </p:spPr>
        <p:txBody>
          <a:bodyPr/>
          <a:lstStyle/>
          <a:p>
            <a:pPr algn="ctr"/>
            <a:r>
              <a:rPr lang="en-US" sz="3200" smtClean="0">
                <a:solidFill>
                  <a:schemeClr val="bg1"/>
                </a:solidFill>
                <a:effectLst/>
              </a:rPr>
              <a:t>Data Sheet for a Typical CMOS Device</a:t>
            </a:r>
            <a:endParaRPr lang="en-US" smtClean="0">
              <a:solidFill>
                <a:schemeClr val="bg1"/>
              </a:solidFill>
              <a:effectLst/>
            </a:endParaRPr>
          </a:p>
        </p:txBody>
      </p:sp>
      <p:sp>
        <p:nvSpPr>
          <p:cNvPr id="783364" name="Rectangle 1028"/>
          <p:cNvSpPr>
            <a:spLocks noChangeArrowheads="1"/>
          </p:cNvSpPr>
          <p:nvPr/>
        </p:nvSpPr>
        <p:spPr bwMode="auto">
          <a:xfrm>
            <a:off x="1057275" y="1743075"/>
            <a:ext cx="7142163" cy="577850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3365" name="Rectangle 1029"/>
          <p:cNvSpPr>
            <a:spLocks noChangeArrowheads="1"/>
          </p:cNvSpPr>
          <p:nvPr/>
        </p:nvSpPr>
        <p:spPr bwMode="auto">
          <a:xfrm>
            <a:off x="1095375" y="3454400"/>
            <a:ext cx="7129463" cy="1117600"/>
          </a:xfrm>
          <a:prstGeom prst="rect">
            <a:avLst/>
          </a:prstGeom>
          <a:noFill/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3366" name="Freeform 1030"/>
          <p:cNvSpPr>
            <a:spLocks/>
          </p:cNvSpPr>
          <p:nvPr/>
        </p:nvSpPr>
        <p:spPr bwMode="auto">
          <a:xfrm>
            <a:off x="5956300" y="3365500"/>
            <a:ext cx="428625" cy="388938"/>
          </a:xfrm>
          <a:custGeom>
            <a:avLst/>
            <a:gdLst>
              <a:gd name="T0" fmla="*/ 2147483647 w 270"/>
              <a:gd name="T1" fmla="*/ 2147483647 h 245"/>
              <a:gd name="T2" fmla="*/ 2147483647 w 270"/>
              <a:gd name="T3" fmla="*/ 0 h 245"/>
              <a:gd name="T4" fmla="*/ 2147483647 w 270"/>
              <a:gd name="T5" fmla="*/ 2147483647 h 245"/>
              <a:gd name="T6" fmla="*/ 2147483647 w 270"/>
              <a:gd name="T7" fmla="*/ 2147483647 h 245"/>
              <a:gd name="T8" fmla="*/ 2147483647 w 270"/>
              <a:gd name="T9" fmla="*/ 2147483647 h 245"/>
              <a:gd name="T10" fmla="*/ 2147483647 w 270"/>
              <a:gd name="T11" fmla="*/ 2147483647 h 245"/>
              <a:gd name="T12" fmla="*/ 2147483647 w 270"/>
              <a:gd name="T13" fmla="*/ 2147483647 h 245"/>
              <a:gd name="T14" fmla="*/ 2147483647 w 270"/>
              <a:gd name="T15" fmla="*/ 2147483647 h 245"/>
              <a:gd name="T16" fmla="*/ 2147483647 w 270"/>
              <a:gd name="T17" fmla="*/ 2147483647 h 245"/>
              <a:gd name="T18" fmla="*/ 2147483647 w 270"/>
              <a:gd name="T19" fmla="*/ 2147483647 h 245"/>
              <a:gd name="T20" fmla="*/ 2147483647 w 270"/>
              <a:gd name="T21" fmla="*/ 2147483647 h 245"/>
              <a:gd name="T22" fmla="*/ 2147483647 w 270"/>
              <a:gd name="T23" fmla="*/ 2147483647 h 24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0"/>
              <a:gd name="T37" fmla="*/ 0 h 245"/>
              <a:gd name="T38" fmla="*/ 270 w 270"/>
              <a:gd name="T39" fmla="*/ 245 h 24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0" h="245">
                <a:moveTo>
                  <a:pt x="253" y="29"/>
                </a:moveTo>
                <a:cubicBezTo>
                  <a:pt x="222" y="19"/>
                  <a:pt x="191" y="12"/>
                  <a:pt x="161" y="0"/>
                </a:cubicBezTo>
                <a:cubicBezTo>
                  <a:pt x="120" y="6"/>
                  <a:pt x="79" y="9"/>
                  <a:pt x="39" y="22"/>
                </a:cubicBezTo>
                <a:cubicBezTo>
                  <a:pt x="37" y="29"/>
                  <a:pt x="36" y="37"/>
                  <a:pt x="32" y="43"/>
                </a:cubicBezTo>
                <a:cubicBezTo>
                  <a:pt x="29" y="49"/>
                  <a:pt x="21" y="52"/>
                  <a:pt x="18" y="58"/>
                </a:cubicBezTo>
                <a:cubicBezTo>
                  <a:pt x="10" y="74"/>
                  <a:pt x="9" y="92"/>
                  <a:pt x="3" y="108"/>
                </a:cubicBezTo>
                <a:cubicBezTo>
                  <a:pt x="10" y="161"/>
                  <a:pt x="0" y="167"/>
                  <a:pt x="32" y="200"/>
                </a:cubicBezTo>
                <a:cubicBezTo>
                  <a:pt x="50" y="218"/>
                  <a:pt x="96" y="243"/>
                  <a:pt x="96" y="243"/>
                </a:cubicBezTo>
                <a:cubicBezTo>
                  <a:pt x="118" y="241"/>
                  <a:pt x="141" y="245"/>
                  <a:pt x="161" y="236"/>
                </a:cubicBezTo>
                <a:cubicBezTo>
                  <a:pt x="179" y="228"/>
                  <a:pt x="186" y="204"/>
                  <a:pt x="203" y="193"/>
                </a:cubicBezTo>
                <a:cubicBezTo>
                  <a:pt x="238" y="171"/>
                  <a:pt x="255" y="148"/>
                  <a:pt x="268" y="108"/>
                </a:cubicBezTo>
                <a:cubicBezTo>
                  <a:pt x="263" y="59"/>
                  <a:pt x="270" y="15"/>
                  <a:pt x="211" y="15"/>
                </a:cubicBezTo>
              </a:path>
            </a:pathLst>
          </a:custGeom>
          <a:noFill/>
          <a:ln w="38100" cap="flat" cmpd="sng">
            <a:solidFill>
              <a:srgbClr val="DC0C4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3367" name="Freeform 1031"/>
          <p:cNvSpPr>
            <a:spLocks/>
          </p:cNvSpPr>
          <p:nvPr/>
        </p:nvSpPr>
        <p:spPr bwMode="auto">
          <a:xfrm>
            <a:off x="7126288" y="3906838"/>
            <a:ext cx="428625" cy="388937"/>
          </a:xfrm>
          <a:custGeom>
            <a:avLst/>
            <a:gdLst>
              <a:gd name="T0" fmla="*/ 2147483647 w 270"/>
              <a:gd name="T1" fmla="*/ 2147483647 h 245"/>
              <a:gd name="T2" fmla="*/ 2147483647 w 270"/>
              <a:gd name="T3" fmla="*/ 0 h 245"/>
              <a:gd name="T4" fmla="*/ 2147483647 w 270"/>
              <a:gd name="T5" fmla="*/ 2147483647 h 245"/>
              <a:gd name="T6" fmla="*/ 2147483647 w 270"/>
              <a:gd name="T7" fmla="*/ 2147483647 h 245"/>
              <a:gd name="T8" fmla="*/ 2147483647 w 270"/>
              <a:gd name="T9" fmla="*/ 2147483647 h 245"/>
              <a:gd name="T10" fmla="*/ 2147483647 w 270"/>
              <a:gd name="T11" fmla="*/ 2147483647 h 245"/>
              <a:gd name="T12" fmla="*/ 2147483647 w 270"/>
              <a:gd name="T13" fmla="*/ 2147483647 h 245"/>
              <a:gd name="T14" fmla="*/ 2147483647 w 270"/>
              <a:gd name="T15" fmla="*/ 2147483647 h 245"/>
              <a:gd name="T16" fmla="*/ 2147483647 w 270"/>
              <a:gd name="T17" fmla="*/ 2147483647 h 245"/>
              <a:gd name="T18" fmla="*/ 2147483647 w 270"/>
              <a:gd name="T19" fmla="*/ 2147483647 h 245"/>
              <a:gd name="T20" fmla="*/ 2147483647 w 270"/>
              <a:gd name="T21" fmla="*/ 2147483647 h 245"/>
              <a:gd name="T22" fmla="*/ 2147483647 w 270"/>
              <a:gd name="T23" fmla="*/ 2147483647 h 24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0"/>
              <a:gd name="T37" fmla="*/ 0 h 245"/>
              <a:gd name="T38" fmla="*/ 270 w 270"/>
              <a:gd name="T39" fmla="*/ 245 h 24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0" h="245">
                <a:moveTo>
                  <a:pt x="253" y="29"/>
                </a:moveTo>
                <a:cubicBezTo>
                  <a:pt x="222" y="19"/>
                  <a:pt x="191" y="12"/>
                  <a:pt x="161" y="0"/>
                </a:cubicBezTo>
                <a:cubicBezTo>
                  <a:pt x="120" y="6"/>
                  <a:pt x="79" y="9"/>
                  <a:pt x="39" y="22"/>
                </a:cubicBezTo>
                <a:cubicBezTo>
                  <a:pt x="37" y="29"/>
                  <a:pt x="36" y="37"/>
                  <a:pt x="32" y="43"/>
                </a:cubicBezTo>
                <a:cubicBezTo>
                  <a:pt x="29" y="49"/>
                  <a:pt x="21" y="52"/>
                  <a:pt x="18" y="58"/>
                </a:cubicBezTo>
                <a:cubicBezTo>
                  <a:pt x="10" y="74"/>
                  <a:pt x="9" y="92"/>
                  <a:pt x="3" y="108"/>
                </a:cubicBezTo>
                <a:cubicBezTo>
                  <a:pt x="10" y="161"/>
                  <a:pt x="0" y="167"/>
                  <a:pt x="32" y="200"/>
                </a:cubicBezTo>
                <a:cubicBezTo>
                  <a:pt x="50" y="218"/>
                  <a:pt x="96" y="243"/>
                  <a:pt x="96" y="243"/>
                </a:cubicBezTo>
                <a:cubicBezTo>
                  <a:pt x="118" y="241"/>
                  <a:pt x="141" y="245"/>
                  <a:pt x="161" y="236"/>
                </a:cubicBezTo>
                <a:cubicBezTo>
                  <a:pt x="179" y="228"/>
                  <a:pt x="186" y="204"/>
                  <a:pt x="203" y="193"/>
                </a:cubicBezTo>
                <a:cubicBezTo>
                  <a:pt x="238" y="171"/>
                  <a:pt x="255" y="148"/>
                  <a:pt x="268" y="108"/>
                </a:cubicBezTo>
                <a:cubicBezTo>
                  <a:pt x="263" y="59"/>
                  <a:pt x="270" y="15"/>
                  <a:pt x="211" y="15"/>
                </a:cubicBezTo>
              </a:path>
            </a:pathLst>
          </a:custGeom>
          <a:noFill/>
          <a:ln w="38100" cap="flat" cmpd="sng">
            <a:solidFill>
              <a:srgbClr val="DC0C4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3368" name="Freeform 1032"/>
          <p:cNvSpPr>
            <a:spLocks/>
          </p:cNvSpPr>
          <p:nvPr/>
        </p:nvSpPr>
        <p:spPr bwMode="auto">
          <a:xfrm>
            <a:off x="5929313" y="1724025"/>
            <a:ext cx="428625" cy="388938"/>
          </a:xfrm>
          <a:custGeom>
            <a:avLst/>
            <a:gdLst>
              <a:gd name="T0" fmla="*/ 2147483647 w 270"/>
              <a:gd name="T1" fmla="*/ 2147483647 h 245"/>
              <a:gd name="T2" fmla="*/ 2147483647 w 270"/>
              <a:gd name="T3" fmla="*/ 0 h 245"/>
              <a:gd name="T4" fmla="*/ 2147483647 w 270"/>
              <a:gd name="T5" fmla="*/ 2147483647 h 245"/>
              <a:gd name="T6" fmla="*/ 2147483647 w 270"/>
              <a:gd name="T7" fmla="*/ 2147483647 h 245"/>
              <a:gd name="T8" fmla="*/ 2147483647 w 270"/>
              <a:gd name="T9" fmla="*/ 2147483647 h 245"/>
              <a:gd name="T10" fmla="*/ 2147483647 w 270"/>
              <a:gd name="T11" fmla="*/ 2147483647 h 245"/>
              <a:gd name="T12" fmla="*/ 2147483647 w 270"/>
              <a:gd name="T13" fmla="*/ 2147483647 h 245"/>
              <a:gd name="T14" fmla="*/ 2147483647 w 270"/>
              <a:gd name="T15" fmla="*/ 2147483647 h 245"/>
              <a:gd name="T16" fmla="*/ 2147483647 w 270"/>
              <a:gd name="T17" fmla="*/ 2147483647 h 245"/>
              <a:gd name="T18" fmla="*/ 2147483647 w 270"/>
              <a:gd name="T19" fmla="*/ 2147483647 h 245"/>
              <a:gd name="T20" fmla="*/ 2147483647 w 270"/>
              <a:gd name="T21" fmla="*/ 2147483647 h 245"/>
              <a:gd name="T22" fmla="*/ 2147483647 w 270"/>
              <a:gd name="T23" fmla="*/ 2147483647 h 24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0"/>
              <a:gd name="T37" fmla="*/ 0 h 245"/>
              <a:gd name="T38" fmla="*/ 270 w 270"/>
              <a:gd name="T39" fmla="*/ 245 h 24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0" h="245">
                <a:moveTo>
                  <a:pt x="253" y="29"/>
                </a:moveTo>
                <a:cubicBezTo>
                  <a:pt x="222" y="19"/>
                  <a:pt x="191" y="12"/>
                  <a:pt x="161" y="0"/>
                </a:cubicBezTo>
                <a:cubicBezTo>
                  <a:pt x="120" y="6"/>
                  <a:pt x="79" y="9"/>
                  <a:pt x="39" y="22"/>
                </a:cubicBezTo>
                <a:cubicBezTo>
                  <a:pt x="37" y="29"/>
                  <a:pt x="36" y="37"/>
                  <a:pt x="32" y="43"/>
                </a:cubicBezTo>
                <a:cubicBezTo>
                  <a:pt x="29" y="49"/>
                  <a:pt x="21" y="52"/>
                  <a:pt x="18" y="58"/>
                </a:cubicBezTo>
                <a:cubicBezTo>
                  <a:pt x="10" y="74"/>
                  <a:pt x="9" y="92"/>
                  <a:pt x="3" y="108"/>
                </a:cubicBezTo>
                <a:cubicBezTo>
                  <a:pt x="10" y="161"/>
                  <a:pt x="0" y="167"/>
                  <a:pt x="32" y="200"/>
                </a:cubicBezTo>
                <a:cubicBezTo>
                  <a:pt x="50" y="218"/>
                  <a:pt x="96" y="243"/>
                  <a:pt x="96" y="243"/>
                </a:cubicBezTo>
                <a:cubicBezTo>
                  <a:pt x="118" y="241"/>
                  <a:pt x="141" y="245"/>
                  <a:pt x="161" y="236"/>
                </a:cubicBezTo>
                <a:cubicBezTo>
                  <a:pt x="179" y="228"/>
                  <a:pt x="186" y="204"/>
                  <a:pt x="203" y="193"/>
                </a:cubicBezTo>
                <a:cubicBezTo>
                  <a:pt x="238" y="171"/>
                  <a:pt x="255" y="148"/>
                  <a:pt x="268" y="108"/>
                </a:cubicBezTo>
                <a:cubicBezTo>
                  <a:pt x="263" y="59"/>
                  <a:pt x="270" y="15"/>
                  <a:pt x="211" y="15"/>
                </a:cubicBezTo>
              </a:path>
            </a:pathLst>
          </a:custGeom>
          <a:noFill/>
          <a:ln w="38100" cap="flat" cmpd="sng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3369" name="Freeform 1033"/>
          <p:cNvSpPr>
            <a:spLocks/>
          </p:cNvSpPr>
          <p:nvPr/>
        </p:nvSpPr>
        <p:spPr bwMode="auto">
          <a:xfrm>
            <a:off x="7121525" y="1951038"/>
            <a:ext cx="428625" cy="388937"/>
          </a:xfrm>
          <a:custGeom>
            <a:avLst/>
            <a:gdLst>
              <a:gd name="T0" fmla="*/ 2147483647 w 270"/>
              <a:gd name="T1" fmla="*/ 2147483647 h 245"/>
              <a:gd name="T2" fmla="*/ 2147483647 w 270"/>
              <a:gd name="T3" fmla="*/ 0 h 245"/>
              <a:gd name="T4" fmla="*/ 2147483647 w 270"/>
              <a:gd name="T5" fmla="*/ 2147483647 h 245"/>
              <a:gd name="T6" fmla="*/ 2147483647 w 270"/>
              <a:gd name="T7" fmla="*/ 2147483647 h 245"/>
              <a:gd name="T8" fmla="*/ 2147483647 w 270"/>
              <a:gd name="T9" fmla="*/ 2147483647 h 245"/>
              <a:gd name="T10" fmla="*/ 2147483647 w 270"/>
              <a:gd name="T11" fmla="*/ 2147483647 h 245"/>
              <a:gd name="T12" fmla="*/ 2147483647 w 270"/>
              <a:gd name="T13" fmla="*/ 2147483647 h 245"/>
              <a:gd name="T14" fmla="*/ 2147483647 w 270"/>
              <a:gd name="T15" fmla="*/ 2147483647 h 245"/>
              <a:gd name="T16" fmla="*/ 2147483647 w 270"/>
              <a:gd name="T17" fmla="*/ 2147483647 h 245"/>
              <a:gd name="T18" fmla="*/ 2147483647 w 270"/>
              <a:gd name="T19" fmla="*/ 2147483647 h 245"/>
              <a:gd name="T20" fmla="*/ 2147483647 w 270"/>
              <a:gd name="T21" fmla="*/ 2147483647 h 245"/>
              <a:gd name="T22" fmla="*/ 2147483647 w 270"/>
              <a:gd name="T23" fmla="*/ 2147483647 h 24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70"/>
              <a:gd name="T37" fmla="*/ 0 h 245"/>
              <a:gd name="T38" fmla="*/ 270 w 270"/>
              <a:gd name="T39" fmla="*/ 245 h 24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70" h="245">
                <a:moveTo>
                  <a:pt x="253" y="29"/>
                </a:moveTo>
                <a:cubicBezTo>
                  <a:pt x="222" y="19"/>
                  <a:pt x="191" y="12"/>
                  <a:pt x="161" y="0"/>
                </a:cubicBezTo>
                <a:cubicBezTo>
                  <a:pt x="120" y="6"/>
                  <a:pt x="79" y="9"/>
                  <a:pt x="39" y="22"/>
                </a:cubicBezTo>
                <a:cubicBezTo>
                  <a:pt x="37" y="29"/>
                  <a:pt x="36" y="37"/>
                  <a:pt x="32" y="43"/>
                </a:cubicBezTo>
                <a:cubicBezTo>
                  <a:pt x="29" y="49"/>
                  <a:pt x="21" y="52"/>
                  <a:pt x="18" y="58"/>
                </a:cubicBezTo>
                <a:cubicBezTo>
                  <a:pt x="10" y="74"/>
                  <a:pt x="9" y="92"/>
                  <a:pt x="3" y="108"/>
                </a:cubicBezTo>
                <a:cubicBezTo>
                  <a:pt x="10" y="161"/>
                  <a:pt x="0" y="167"/>
                  <a:pt x="32" y="200"/>
                </a:cubicBezTo>
                <a:cubicBezTo>
                  <a:pt x="50" y="218"/>
                  <a:pt x="96" y="243"/>
                  <a:pt x="96" y="243"/>
                </a:cubicBezTo>
                <a:cubicBezTo>
                  <a:pt x="118" y="241"/>
                  <a:pt x="141" y="245"/>
                  <a:pt x="161" y="236"/>
                </a:cubicBezTo>
                <a:cubicBezTo>
                  <a:pt x="179" y="228"/>
                  <a:pt x="186" y="204"/>
                  <a:pt x="203" y="193"/>
                </a:cubicBezTo>
                <a:cubicBezTo>
                  <a:pt x="238" y="171"/>
                  <a:pt x="255" y="148"/>
                  <a:pt x="268" y="108"/>
                </a:cubicBezTo>
                <a:cubicBezTo>
                  <a:pt x="263" y="59"/>
                  <a:pt x="270" y="15"/>
                  <a:pt x="211" y="15"/>
                </a:cubicBezTo>
              </a:path>
            </a:pathLst>
          </a:custGeom>
          <a:noFill/>
          <a:ln w="38100" cap="flat" cmpd="sng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F898C-2B32-47BA-8870-80461F12943D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364" grpId="0" animBg="1"/>
      <p:bldP spid="783365" grpId="0" animBg="1"/>
      <p:bldP spid="783366" grpId="0" animBg="1"/>
      <p:bldP spid="783367" grpId="0" animBg="1"/>
      <p:bldP spid="783368" grpId="0" animBg="1"/>
      <p:bldP spid="78336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Logic Levels and Noise Margins</a:t>
            </a:r>
            <a:endParaRPr lang="en-US" smtClean="0"/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Calculation of DC noise margin (or the “noise immunity margin”)</a:t>
            </a:r>
          </a:p>
          <a:p>
            <a:pPr>
              <a:lnSpc>
                <a:spcPct val="90000"/>
              </a:lnSpc>
              <a:defRPr/>
            </a:pP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solidFill>
                <a:srgbClr val="D5D5D5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solidFill>
                <a:srgbClr val="D5D5D5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HC-series CMOS</a:t>
            </a:r>
            <a:r>
              <a:rPr lang="en-US" dirty="0" smtClean="0">
                <a:solidFill>
                  <a:srgbClr val="D5D5D5"/>
                </a:solidFill>
              </a:rPr>
              <a:t> </a:t>
            </a:r>
          </a:p>
        </p:txBody>
      </p:sp>
      <p:sp>
        <p:nvSpPr>
          <p:cNvPr id="253956" name="Rectangle 4"/>
          <p:cNvSpPr>
            <a:spLocks noChangeArrowheads="1"/>
          </p:cNvSpPr>
          <p:nvPr/>
        </p:nvSpPr>
        <p:spPr bwMode="auto">
          <a:xfrm>
            <a:off x="2381250" y="2476500"/>
            <a:ext cx="42545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3957" name="Rectangle 5"/>
          <p:cNvSpPr>
            <a:spLocks noChangeArrowheads="1"/>
          </p:cNvSpPr>
          <p:nvPr/>
        </p:nvSpPr>
        <p:spPr bwMode="auto">
          <a:xfrm>
            <a:off x="2298700" y="2082800"/>
            <a:ext cx="50419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4390" name="Text Box 6"/>
          <p:cNvSpPr txBox="1">
            <a:spLocks noChangeArrowheads="1"/>
          </p:cNvSpPr>
          <p:nvPr/>
        </p:nvSpPr>
        <p:spPr bwMode="auto">
          <a:xfrm>
            <a:off x="1103005" y="2545734"/>
            <a:ext cx="7134225" cy="1231900"/>
          </a:xfrm>
          <a:prstGeom prst="rect">
            <a:avLst/>
          </a:prstGeom>
          <a:solidFill>
            <a:srgbClr val="3399FF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DCNM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</a:t>
            </a:r>
            <a:r>
              <a:rPr lang="en-US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4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 </a:t>
            </a:r>
            <a:r>
              <a:rPr lang="en-US" sz="4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IH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4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IL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en-US" sz="4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84391" name="Text Box 7"/>
          <p:cNvSpPr txBox="1">
            <a:spLocks noChangeArrowheads="1"/>
          </p:cNvSpPr>
          <p:nvPr/>
        </p:nvSpPr>
        <p:spPr bwMode="auto">
          <a:xfrm>
            <a:off x="887413" y="4662488"/>
            <a:ext cx="7888287" cy="1350962"/>
          </a:xfrm>
          <a:prstGeom prst="rect">
            <a:avLst/>
          </a:prstGeom>
          <a:solidFill>
            <a:srgbClr val="3399FF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DCNM = </a:t>
            </a:r>
            <a:r>
              <a:rPr lang="en-US" sz="36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(4.4 – 3.15, 1.35 – 0.1)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1.25 v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E6079-136D-4F70-B84B-416048E97D03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Non-ideal Inputs</a:t>
            </a:r>
            <a:endParaRPr lang="en-US" smtClean="0"/>
          </a:p>
        </p:txBody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 the inputs to a CMOS circuit are not close to the </a:t>
            </a:r>
            <a:r>
              <a:rPr lang="en-US" sz="28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Vcc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/ GND rails, the “on” transistor may not be </a:t>
            </a:r>
            <a:r>
              <a:rPr lang="en-US" sz="2800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fully</a:t>
            </a:r>
            <a:r>
              <a:rPr lang="en-US" sz="2800" i="1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the “off” transistor may not be </a:t>
            </a:r>
            <a:r>
              <a:rPr lang="en-US" sz="2800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fully</a:t>
            </a:r>
            <a:r>
              <a:rPr lang="en-US" sz="2800" i="1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off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causing power dissipation of the device to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increase</a:t>
            </a:r>
            <a:endParaRPr lang="en-US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90532" name="Picture 4"/>
          <p:cNvPicPr>
            <a:picLocks noChangeAspect="1" noChangeArrowheads="1"/>
          </p:cNvPicPr>
          <p:nvPr/>
        </p:nvPicPr>
        <p:blipFill>
          <a:blip r:embed="rId2" cstate="print"/>
          <a:srcRect b="9137"/>
          <a:stretch>
            <a:fillRect/>
          </a:stretch>
        </p:blipFill>
        <p:spPr bwMode="auto">
          <a:xfrm>
            <a:off x="1077913" y="3379788"/>
            <a:ext cx="75231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0533" name="Oval 5"/>
          <p:cNvSpPr>
            <a:spLocks noChangeArrowheads="1"/>
          </p:cNvSpPr>
          <p:nvPr/>
        </p:nvSpPr>
        <p:spPr bwMode="auto">
          <a:xfrm>
            <a:off x="2295525" y="3867150"/>
            <a:ext cx="504825" cy="1828800"/>
          </a:xfrm>
          <a:prstGeom prst="ellipse">
            <a:avLst/>
          </a:prstGeom>
          <a:solidFill>
            <a:schemeClr val="hlink">
              <a:alpha val="50195"/>
            </a:schemeClr>
          </a:solidFill>
          <a:ln w="19050">
            <a:noFill/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0534" name="Oval 6"/>
          <p:cNvSpPr>
            <a:spLocks noChangeArrowheads="1"/>
          </p:cNvSpPr>
          <p:nvPr/>
        </p:nvSpPr>
        <p:spPr bwMode="auto">
          <a:xfrm>
            <a:off x="6467475" y="3962400"/>
            <a:ext cx="504825" cy="1828800"/>
          </a:xfrm>
          <a:prstGeom prst="ellipse">
            <a:avLst/>
          </a:prstGeom>
          <a:solidFill>
            <a:schemeClr val="hlink">
              <a:alpha val="50195"/>
            </a:schemeClr>
          </a:solidFill>
          <a:ln w="19050">
            <a:noFill/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81A5B-2869-4439-9D3F-A65CC571F1C3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9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9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0531" grpId="0" build="p" bldLvl="3" autoUpdateAnimBg="0"/>
      <p:bldP spid="790533" grpId="0" animBg="1"/>
      <p:bldP spid="7905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6265" y="0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Unused (“Spare”) Inputs</a:t>
            </a:r>
            <a:endParaRPr lang="en-US" dirty="0" smtClean="0"/>
          </a:p>
        </p:txBody>
      </p:sp>
      <p:sp>
        <p:nvSpPr>
          <p:cNvPr id="79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868843"/>
            <a:ext cx="8093702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Unused (“spare”) CMOS inputs should </a:t>
            </a:r>
            <a:r>
              <a:rPr lang="en-US" sz="2600" i="1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never</a:t>
            </a: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 left unconnected </a:t>
            </a:r>
            <a:r>
              <a:rPr lang="en-US" sz="26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(“floating”)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small amount of circuit noise can temporarily make a floating input look HIGH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Instead, unused inputs should be: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tied to another input of the same gate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tied HIGH (for AND </a:t>
            </a:r>
            <a:r>
              <a:rPr lang="en-US" sz="2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NAND gates)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tied LOW (for OR and NOR gates</a:t>
            </a:r>
            <a:r>
              <a:rPr lang="en-US" sz="2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note: most microcontrollers have programmable “pull” devices on input ports</a:t>
            </a:r>
            <a:endParaRPr lang="en-US" sz="2600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96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675" y="5046663"/>
            <a:ext cx="8605838" cy="181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6677" name="AutoShape 5"/>
          <p:cNvSpPr>
            <a:spLocks/>
          </p:cNvSpPr>
          <p:nvPr/>
        </p:nvSpPr>
        <p:spPr bwMode="auto">
          <a:xfrm>
            <a:off x="1181100" y="5041900"/>
            <a:ext cx="1638300" cy="609600"/>
          </a:xfrm>
          <a:prstGeom prst="borderCallout1">
            <a:avLst>
              <a:gd name="adj1" fmla="val 18750"/>
              <a:gd name="adj2" fmla="val 104653"/>
              <a:gd name="adj3" fmla="val 91667"/>
              <a:gd name="adj4" fmla="val 167440"/>
            </a:avLst>
          </a:prstGeom>
          <a:solidFill>
            <a:schemeClr val="bg2"/>
          </a:solidFill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chemeClr val="hlink"/>
                </a:solidFill>
              </a:rPr>
              <a:t>pull-up resistor</a:t>
            </a:r>
          </a:p>
        </p:txBody>
      </p:sp>
      <p:sp>
        <p:nvSpPr>
          <p:cNvPr id="796678" name="AutoShape 6"/>
          <p:cNvSpPr>
            <a:spLocks/>
          </p:cNvSpPr>
          <p:nvPr/>
        </p:nvSpPr>
        <p:spPr bwMode="auto">
          <a:xfrm>
            <a:off x="4851400" y="5067300"/>
            <a:ext cx="1790700" cy="584200"/>
          </a:xfrm>
          <a:prstGeom prst="borderCallout1">
            <a:avLst>
              <a:gd name="adj1" fmla="val 19565"/>
              <a:gd name="adj2" fmla="val 104255"/>
              <a:gd name="adj3" fmla="val 136958"/>
              <a:gd name="adj4" fmla="val 134750"/>
            </a:avLst>
          </a:prstGeom>
          <a:solidFill>
            <a:schemeClr val="bg2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rgbClr val="33CC33"/>
                </a:solidFill>
              </a:rPr>
              <a:t>pull-down resistor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5699-7832-421F-888A-378281B4FFA1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9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9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9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9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9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6675" grpId="0" build="p" bldLvl="3" autoUpdateAnimBg="0"/>
      <p:bldP spid="796677" grpId="0" animBg="1"/>
      <p:bldP spid="79667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Electrostatic Discharge</a:t>
            </a:r>
            <a:endParaRPr lang="en-US" smtClean="0"/>
          </a:p>
        </p:txBody>
      </p:sp>
      <p:sp>
        <p:nvSpPr>
          <p:cNvPr id="7987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14362" y="1336674"/>
            <a:ext cx="8189395" cy="55213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CMOS device inputs are subject to damage from electrostatic discharge (ESD)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Apply these precautions in lab: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before handling a CMOS device, touch a source of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earth ground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transport CMOS devices in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conductive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bags, foam, or tubes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handle circuit boards containing CMOS devices by the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edges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touch a ground terminal on the board to earth ground before “poking around with it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use anti-static mats and wrist bands        </a:t>
            </a:r>
            <a:r>
              <a:rPr lang="en-US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(be sure to connect to earth ground)</a:t>
            </a:r>
            <a:endParaRPr lang="en-US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CE7051-4C06-4A13-9544-FD700CA09776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9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9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23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16EC13-1D5E-4DAA-9044-26F08AA004C2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591050"/>
            <a:ext cx="9144000" cy="1427163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</a:t>
            </a: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2-B</a:t>
            </a:r>
            <a:endParaRPr lang="en-US" sz="3600" dirty="0" smtClean="0">
              <a:solidFill>
                <a:schemeClr val="bg2"/>
              </a:solidFill>
              <a:latin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Current Sourcing and Sinking</a:t>
            </a: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3808413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773125" name="Picture 5" descr="X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487172"/>
            <a:ext cx="8767762" cy="1497013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Reading Assignment:  </a:t>
            </a:r>
            <a:br>
              <a:rPr lang="en-US" sz="32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i="1" dirty="0" smtClean="0">
                <a:solidFill>
                  <a:srgbClr val="D5D5D5"/>
                </a:solidFill>
                <a:latin typeface="Arial" charset="0"/>
              </a:rPr>
              <a:t> DDPP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4</a:t>
            </a:r>
            <a:r>
              <a:rPr lang="en-US" sz="3200" baseline="30000" dirty="0" smtClean="0">
                <a:solidFill>
                  <a:srgbClr val="D5D5D5"/>
                </a:solidFill>
                <a:latin typeface="Arial" charset="0"/>
              </a:rPr>
              <a:t>th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Ed.,</a:t>
            </a:r>
            <a:r>
              <a:rPr lang="en-US" sz="32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pp. 103-114</a:t>
            </a:r>
            <a:br>
              <a:rPr lang="en-US" sz="3200" dirty="0" smtClean="0">
                <a:solidFill>
                  <a:srgbClr val="D5D5D5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/>
            </a:r>
            <a:br>
              <a:rPr lang="en-US" sz="24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Learning Objectives:</a:t>
            </a:r>
            <a:endParaRPr lang="en-US" dirty="0" smtClean="0"/>
          </a:p>
        </p:txBody>
      </p:sp>
      <p:sp>
        <p:nvSpPr>
          <p:cNvPr id="774147" name="Rectangle 3"/>
          <p:cNvSpPr>
            <a:spLocks noGrp="1" noChangeArrowheads="1"/>
          </p:cNvSpPr>
          <p:nvPr>
            <p:ph idx="1"/>
          </p:nvPr>
        </p:nvSpPr>
        <p:spPr>
          <a:xfrm>
            <a:off x="525463" y="2118106"/>
            <a:ext cx="8077200" cy="4206875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Identify key information contained in a logic device data sheet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the relationship between logic gate output voltage swing and current sourcing/sinking capability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the difference between “DC loads” and “CMOS loads”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V</a:t>
            </a:r>
            <a:r>
              <a:rPr lang="en-US" sz="22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V</a:t>
            </a:r>
            <a:r>
              <a:rPr lang="en-US" sz="22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a logic gate based on the “on” resistance of the active device and the amount of current sourced (I</a:t>
            </a:r>
            <a:r>
              <a:rPr lang="en-US" sz="22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or sunk (I</a:t>
            </a:r>
            <a:r>
              <a:rPr lang="en-US" sz="22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by the gate output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logic gate fan-out and identify a practical lower limit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the value of current limiting resistor needed for driving an LED</a:t>
            </a:r>
          </a:p>
          <a:p>
            <a:pPr>
              <a:lnSpc>
                <a:spcPct val="85000"/>
              </a:lnSpc>
              <a:defRPr/>
            </a:pPr>
            <a:r>
              <a:rPr lang="en-US" sz="22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the deleterious effects associates with loading a gate output beyond its rated specifications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41FDB-48BA-4144-BF9A-4F4C4D166071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solidFill>
                  <a:srgbClr val="D9DE1E"/>
                </a:solidFill>
              </a:rPr>
              <a:t> </a:t>
            </a:r>
            <a:r>
              <a:rPr lang="en-US" sz="4800" smtClean="0">
                <a:solidFill>
                  <a:srgbClr val="D9DE1E"/>
                </a:solidFill>
              </a:rPr>
              <a:t>Outline</a:t>
            </a:r>
            <a:endParaRPr lang="en-US" smtClean="0"/>
          </a:p>
        </p:txBody>
      </p:sp>
      <p:sp>
        <p:nvSpPr>
          <p:cNvPr id="775171" name="Rectangle 3"/>
          <p:cNvSpPr>
            <a:spLocks noGrp="1" noChangeArrowheads="1"/>
          </p:cNvSpPr>
          <p:nvPr>
            <p:ph idx="1"/>
          </p:nvPr>
        </p:nvSpPr>
        <p:spPr>
          <a:xfrm>
            <a:off x="751765" y="1524000"/>
            <a:ext cx="8153400" cy="4114800"/>
          </a:xfrm>
        </p:spPr>
        <p:txBody>
          <a:bodyPr/>
          <a:lstStyle/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Sourcing and sinking current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CMOS and DC loads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Fan-out 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Driving LEDs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Effects of excessive loading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C9A23-5ECD-4FD4-83A3-833E2EF48E4F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413250"/>
            <a:ext cx="9144000" cy="1404938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2-A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Logic Levels and Noise Margins</a:t>
            </a: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9638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743429" name="Picture 5" descr="X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FAB913-C762-47D3-A3C8-6E139D5FAA3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Sourcing and Sinking Current</a:t>
            </a:r>
            <a:endParaRPr lang="en-US" smtClean="0"/>
          </a:p>
        </p:txBody>
      </p:sp>
      <p:sp>
        <p:nvSpPr>
          <p:cNvPr id="785411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CMOS gate inputs have a very high impedance and consume very little current from the circuits that drive them</a:t>
            </a:r>
          </a:p>
          <a:p>
            <a:pPr lvl="1">
              <a:defRPr/>
            </a:pPr>
            <a:r>
              <a:rPr lang="en-US" sz="40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the maximum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that flows into the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</a:t>
            </a:r>
          </a:p>
          <a:p>
            <a:pPr lvl="1">
              <a:defRPr/>
            </a:pPr>
            <a:r>
              <a:rPr lang="en-US" sz="40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the maximum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that flows into the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 the 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6B1AF-CEDA-4478-959C-1BE0768E594E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2381250" y="2476500"/>
            <a:ext cx="42545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5413" name="Text Box 5"/>
          <p:cNvSpPr txBox="1">
            <a:spLocks noChangeArrowheads="1"/>
          </p:cNvSpPr>
          <p:nvPr/>
        </p:nvSpPr>
        <p:spPr bwMode="auto">
          <a:xfrm>
            <a:off x="719138" y="5131066"/>
            <a:ext cx="7742474" cy="155799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2"/>
                </a:solidFill>
              </a:rPr>
              <a:t>For CMOS logic, the input current is </a:t>
            </a:r>
            <a:r>
              <a:rPr lang="en-US" sz="2800" i="1" dirty="0">
                <a:solidFill>
                  <a:srgbClr val="00B050"/>
                </a:solidFill>
              </a:rPr>
              <a:t>very </a:t>
            </a:r>
            <a:r>
              <a:rPr lang="en-US" sz="2800" i="1" dirty="0" smtClean="0">
                <a:solidFill>
                  <a:srgbClr val="00B050"/>
                </a:solidFill>
              </a:rPr>
              <a:t>small</a:t>
            </a:r>
            <a:r>
              <a:rPr lang="en-U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chemeClr val="bg2"/>
                </a:solidFill>
              </a:rPr>
              <a:t>(about one </a:t>
            </a:r>
            <a:r>
              <a:rPr lang="en-US" sz="2800" dirty="0" err="1" smtClean="0">
                <a:solidFill>
                  <a:schemeClr val="bg2"/>
                </a:solidFill>
              </a:rPr>
              <a:t>microamp</a:t>
            </a:r>
            <a:r>
              <a:rPr lang="en-US" sz="2800" dirty="0" smtClean="0">
                <a:solidFill>
                  <a:schemeClr val="bg2"/>
                </a:solidFill>
              </a:rPr>
              <a:t>) </a:t>
            </a:r>
            <a:r>
              <a:rPr lang="en-US" sz="2800" dirty="0">
                <a:solidFill>
                  <a:schemeClr val="bg2"/>
                </a:solidFill>
              </a:rPr>
              <a:t>– it takes very little power to maintain a CMOS input in either the HIGH or LOW state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Sourcing and Sinking Current</a:t>
            </a:r>
            <a:endParaRPr lang="en-US" smtClean="0"/>
          </a:p>
        </p:txBody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IC manufacturers specify a maximum load for the output in each state (HIGH or LOW) and guarantee a worst-case output voltage for that load</a:t>
            </a:r>
          </a:p>
          <a:p>
            <a:pPr lvl="1">
              <a:lnSpc>
                <a:spcPct val="90000"/>
              </a:lnSpc>
              <a:defRPr/>
            </a:pPr>
            <a:r>
              <a:rPr lang="en-US" sz="4000" dirty="0" err="1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maximum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that the 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can “sink” in the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 while still maintaining an output voltage </a:t>
            </a:r>
            <a:r>
              <a:rPr lang="en-US" i="1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 greater than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4000" dirty="0" err="1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 the maximum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that the 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 “source” in the 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 while still maintaining an output voltage </a:t>
            </a:r>
            <a:r>
              <a:rPr lang="en-US" i="1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 less than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61124" name="Rectangle 4"/>
          <p:cNvSpPr>
            <a:spLocks noChangeArrowheads="1"/>
          </p:cNvSpPr>
          <p:nvPr/>
        </p:nvSpPr>
        <p:spPr bwMode="auto">
          <a:xfrm>
            <a:off x="2381250" y="2476500"/>
            <a:ext cx="42545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B3EB6-C96A-458E-B30C-CD96DE47BAB4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Sourcing and Sinking Current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solidFill>
                  <a:schemeClr val="bg1"/>
                </a:solidFill>
              </a:rPr>
              <a:t>Circuit definitions of 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chemeClr val="bg1"/>
                </a:solidFill>
              </a:rPr>
              <a:t>OL</a:t>
            </a:r>
            <a:r>
              <a:rPr lang="en-US" baseline="-25000" smtClean="0">
                <a:solidFill>
                  <a:schemeClr val="bg1"/>
                </a:solidFill>
              </a:rPr>
              <a:t>max</a:t>
            </a:r>
            <a:r>
              <a:rPr lang="en-US" sz="2800" smtClean="0">
                <a:solidFill>
                  <a:schemeClr val="bg1"/>
                </a:solidFill>
              </a:rPr>
              <a:t> and </a:t>
            </a:r>
            <a:r>
              <a:rPr lang="en-US" sz="4000" smtClean="0">
                <a:solidFill>
                  <a:schemeClr val="bg1"/>
                </a:solidFill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chemeClr val="bg1"/>
                </a:solidFill>
              </a:rPr>
              <a:t>OH</a:t>
            </a:r>
            <a:r>
              <a:rPr lang="en-US" baseline="-25000" smtClean="0">
                <a:solidFill>
                  <a:schemeClr val="bg1"/>
                </a:solidFill>
              </a:rPr>
              <a:t>max</a:t>
            </a:r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262148" name="Picture 4"/>
          <p:cNvPicPr>
            <a:picLocks noChangeAspect="1" noChangeArrowheads="1"/>
          </p:cNvPicPr>
          <p:nvPr/>
        </p:nvPicPr>
        <p:blipFill>
          <a:blip r:embed="rId2" cstate="print"/>
          <a:srcRect b="8363"/>
          <a:stretch>
            <a:fillRect/>
          </a:stretch>
        </p:blipFill>
        <p:spPr bwMode="auto">
          <a:xfrm>
            <a:off x="342900" y="2200275"/>
            <a:ext cx="8523288" cy="288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487" name="Text Box 7"/>
          <p:cNvSpPr txBox="1">
            <a:spLocks noChangeArrowheads="1"/>
          </p:cNvSpPr>
          <p:nvPr/>
        </p:nvSpPr>
        <p:spPr bwMode="auto">
          <a:xfrm>
            <a:off x="1090613" y="5262563"/>
            <a:ext cx="2286000" cy="1335087"/>
          </a:xfrm>
          <a:prstGeom prst="rect">
            <a:avLst/>
          </a:prstGeom>
          <a:solidFill>
            <a:srgbClr val="33CC33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sinking current </a:t>
            </a:r>
            <a:r>
              <a:rPr lang="en-US">
                <a:solidFill>
                  <a:schemeClr val="bg2"/>
                </a:solidFill>
              </a:rPr>
              <a:t>(positive)</a:t>
            </a:r>
          </a:p>
        </p:txBody>
      </p:sp>
      <p:sp>
        <p:nvSpPr>
          <p:cNvPr id="788488" name="Text Box 8"/>
          <p:cNvSpPr txBox="1">
            <a:spLocks noChangeArrowheads="1"/>
          </p:cNvSpPr>
          <p:nvPr/>
        </p:nvSpPr>
        <p:spPr bwMode="auto">
          <a:xfrm>
            <a:off x="6529388" y="5273675"/>
            <a:ext cx="2168525" cy="1335088"/>
          </a:xfrm>
          <a:prstGeom prst="rect">
            <a:avLst/>
          </a:prstGeom>
          <a:solidFill>
            <a:schemeClr val="hlink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sourcing current </a:t>
            </a:r>
            <a:r>
              <a:rPr lang="en-US">
                <a:solidFill>
                  <a:schemeClr val="bg2"/>
                </a:solidFill>
              </a:rPr>
              <a:t>(negative)</a:t>
            </a:r>
          </a:p>
        </p:txBody>
      </p:sp>
      <p:sp>
        <p:nvSpPr>
          <p:cNvPr id="788489" name="Line 9"/>
          <p:cNvSpPr>
            <a:spLocks noChangeShapeType="1"/>
          </p:cNvSpPr>
          <p:nvPr/>
        </p:nvSpPr>
        <p:spPr bwMode="auto">
          <a:xfrm flipH="1">
            <a:off x="2159000" y="3683000"/>
            <a:ext cx="11049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8490" name="Line 10"/>
          <p:cNvSpPr>
            <a:spLocks noChangeShapeType="1"/>
          </p:cNvSpPr>
          <p:nvPr/>
        </p:nvSpPr>
        <p:spPr bwMode="auto">
          <a:xfrm flipH="1">
            <a:off x="6819900" y="3695700"/>
            <a:ext cx="11049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8491" name="AutoShape 11"/>
          <p:cNvSpPr>
            <a:spLocks/>
          </p:cNvSpPr>
          <p:nvPr/>
        </p:nvSpPr>
        <p:spPr bwMode="auto">
          <a:xfrm>
            <a:off x="3771900" y="5080000"/>
            <a:ext cx="2362200" cy="1778000"/>
          </a:xfrm>
          <a:prstGeom prst="borderCallout1">
            <a:avLst>
              <a:gd name="adj1" fmla="val 6431"/>
              <a:gd name="adj2" fmla="val -3227"/>
              <a:gd name="adj3" fmla="val -77144"/>
              <a:gd name="adj4" fmla="val -36023"/>
            </a:avLst>
          </a:prstGeom>
          <a:solidFill>
            <a:schemeClr val="bg2"/>
          </a:solid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rgbClr val="FFCC00"/>
                </a:solidFill>
              </a:rPr>
              <a:t>current arrow</a:t>
            </a:r>
          </a:p>
          <a:p>
            <a:r>
              <a:rPr lang="en-US" sz="2000" u="sng">
                <a:solidFill>
                  <a:srgbClr val="FFCC00"/>
                </a:solidFill>
              </a:rPr>
              <a:t>NOTE</a:t>
            </a:r>
            <a:r>
              <a:rPr lang="en-US" sz="2000">
                <a:solidFill>
                  <a:srgbClr val="FFCC00"/>
                </a:solidFill>
              </a:rPr>
              <a:t>: Convention is for the input/output current arrows to point “in”</a:t>
            </a:r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2082800" y="4546600"/>
            <a:ext cx="825500" cy="506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solidFill>
                  <a:srgbClr val="33CC33"/>
                </a:solidFill>
              </a:rPr>
              <a:t>X</a:t>
            </a:r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6908800" y="2336800"/>
            <a:ext cx="825500" cy="506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X</a:t>
            </a:r>
          </a:p>
        </p:txBody>
      </p:sp>
      <p:sp>
        <p:nvSpPr>
          <p:cNvPr id="788500" name="Freeform 20"/>
          <p:cNvSpPr>
            <a:spLocks/>
          </p:cNvSpPr>
          <p:nvPr/>
        </p:nvSpPr>
        <p:spPr bwMode="auto">
          <a:xfrm>
            <a:off x="5810250" y="2527300"/>
            <a:ext cx="2757488" cy="2501900"/>
          </a:xfrm>
          <a:custGeom>
            <a:avLst/>
            <a:gdLst>
              <a:gd name="T0" fmla="*/ 2147483647 w 1737"/>
              <a:gd name="T1" fmla="*/ 0 h 1576"/>
              <a:gd name="T2" fmla="*/ 2147483647 w 1737"/>
              <a:gd name="T3" fmla="*/ 2147483647 h 1576"/>
              <a:gd name="T4" fmla="*/ 2147483647 w 1737"/>
              <a:gd name="T5" fmla="*/ 2147483647 h 1576"/>
              <a:gd name="T6" fmla="*/ 2147483647 w 1737"/>
              <a:gd name="T7" fmla="*/ 2147483647 h 1576"/>
              <a:gd name="T8" fmla="*/ 2147483647 w 1737"/>
              <a:gd name="T9" fmla="*/ 2147483647 h 1576"/>
              <a:gd name="T10" fmla="*/ 2147483647 w 1737"/>
              <a:gd name="T11" fmla="*/ 2147483647 h 1576"/>
              <a:gd name="T12" fmla="*/ 2147483647 w 1737"/>
              <a:gd name="T13" fmla="*/ 2147483647 h 1576"/>
              <a:gd name="T14" fmla="*/ 2147483647 w 1737"/>
              <a:gd name="T15" fmla="*/ 2147483647 h 1576"/>
              <a:gd name="T16" fmla="*/ 2147483647 w 1737"/>
              <a:gd name="T17" fmla="*/ 2147483647 h 1576"/>
              <a:gd name="T18" fmla="*/ 2147483647 w 1737"/>
              <a:gd name="T19" fmla="*/ 2147483647 h 1576"/>
              <a:gd name="T20" fmla="*/ 2147483647 w 1737"/>
              <a:gd name="T21" fmla="*/ 2147483647 h 1576"/>
              <a:gd name="T22" fmla="*/ 2147483647 w 1737"/>
              <a:gd name="T23" fmla="*/ 2147483647 h 1576"/>
              <a:gd name="T24" fmla="*/ 2147483647 w 1737"/>
              <a:gd name="T25" fmla="*/ 2147483647 h 1576"/>
              <a:gd name="T26" fmla="*/ 2147483647 w 1737"/>
              <a:gd name="T27" fmla="*/ 2147483647 h 1576"/>
              <a:gd name="T28" fmla="*/ 2147483647 w 1737"/>
              <a:gd name="T29" fmla="*/ 2147483647 h 1576"/>
              <a:gd name="T30" fmla="*/ 2147483647 w 1737"/>
              <a:gd name="T31" fmla="*/ 2147483647 h 1576"/>
              <a:gd name="T32" fmla="*/ 2147483647 w 1737"/>
              <a:gd name="T33" fmla="*/ 2147483647 h 1576"/>
              <a:gd name="T34" fmla="*/ 2147483647 w 1737"/>
              <a:gd name="T35" fmla="*/ 2147483647 h 157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737"/>
              <a:gd name="T55" fmla="*/ 0 h 1576"/>
              <a:gd name="T56" fmla="*/ 1737 w 1737"/>
              <a:gd name="T57" fmla="*/ 1576 h 157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737" h="1576">
                <a:moveTo>
                  <a:pt x="4" y="0"/>
                </a:moveTo>
                <a:cubicBezTo>
                  <a:pt x="11" y="204"/>
                  <a:pt x="19" y="409"/>
                  <a:pt x="20" y="528"/>
                </a:cubicBezTo>
                <a:cubicBezTo>
                  <a:pt x="21" y="647"/>
                  <a:pt x="0" y="661"/>
                  <a:pt x="12" y="712"/>
                </a:cubicBezTo>
                <a:cubicBezTo>
                  <a:pt x="24" y="763"/>
                  <a:pt x="41" y="815"/>
                  <a:pt x="92" y="832"/>
                </a:cubicBezTo>
                <a:cubicBezTo>
                  <a:pt x="143" y="849"/>
                  <a:pt x="188" y="820"/>
                  <a:pt x="316" y="816"/>
                </a:cubicBezTo>
                <a:cubicBezTo>
                  <a:pt x="444" y="812"/>
                  <a:pt x="699" y="812"/>
                  <a:pt x="860" y="808"/>
                </a:cubicBezTo>
                <a:cubicBezTo>
                  <a:pt x="1021" y="804"/>
                  <a:pt x="1164" y="792"/>
                  <a:pt x="1284" y="792"/>
                </a:cubicBezTo>
                <a:cubicBezTo>
                  <a:pt x="1404" y="792"/>
                  <a:pt x="1508" y="777"/>
                  <a:pt x="1580" y="808"/>
                </a:cubicBezTo>
                <a:cubicBezTo>
                  <a:pt x="1652" y="839"/>
                  <a:pt x="1695" y="900"/>
                  <a:pt x="1716" y="976"/>
                </a:cubicBezTo>
                <a:cubicBezTo>
                  <a:pt x="1737" y="1052"/>
                  <a:pt x="1709" y="1192"/>
                  <a:pt x="1708" y="1264"/>
                </a:cubicBezTo>
                <a:cubicBezTo>
                  <a:pt x="1707" y="1336"/>
                  <a:pt x="1731" y="1379"/>
                  <a:pt x="1708" y="1408"/>
                </a:cubicBezTo>
                <a:cubicBezTo>
                  <a:pt x="1685" y="1437"/>
                  <a:pt x="1669" y="1435"/>
                  <a:pt x="1572" y="1440"/>
                </a:cubicBezTo>
                <a:cubicBezTo>
                  <a:pt x="1475" y="1445"/>
                  <a:pt x="1265" y="1443"/>
                  <a:pt x="1124" y="1440"/>
                </a:cubicBezTo>
                <a:cubicBezTo>
                  <a:pt x="983" y="1437"/>
                  <a:pt x="843" y="1428"/>
                  <a:pt x="724" y="1424"/>
                </a:cubicBezTo>
                <a:cubicBezTo>
                  <a:pt x="605" y="1420"/>
                  <a:pt x="499" y="1417"/>
                  <a:pt x="412" y="1416"/>
                </a:cubicBezTo>
                <a:cubicBezTo>
                  <a:pt x="325" y="1415"/>
                  <a:pt x="252" y="1399"/>
                  <a:pt x="204" y="1416"/>
                </a:cubicBezTo>
                <a:cubicBezTo>
                  <a:pt x="156" y="1433"/>
                  <a:pt x="137" y="1493"/>
                  <a:pt x="124" y="1520"/>
                </a:cubicBezTo>
                <a:cubicBezTo>
                  <a:pt x="111" y="1547"/>
                  <a:pt x="124" y="1567"/>
                  <a:pt x="124" y="1576"/>
                </a:cubicBezTo>
              </a:path>
            </a:pathLst>
          </a:custGeom>
          <a:noFill/>
          <a:ln w="5715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8501" name="Line 21"/>
          <p:cNvSpPr>
            <a:spLocks noChangeShapeType="1"/>
          </p:cNvSpPr>
          <p:nvPr/>
        </p:nvSpPr>
        <p:spPr bwMode="auto">
          <a:xfrm flipH="1">
            <a:off x="6159500" y="3683000"/>
            <a:ext cx="1092200" cy="15621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88504" name="Freeform 24"/>
          <p:cNvSpPr>
            <a:spLocks/>
          </p:cNvSpPr>
          <p:nvPr/>
        </p:nvSpPr>
        <p:spPr bwMode="auto">
          <a:xfrm>
            <a:off x="1087438" y="2425700"/>
            <a:ext cx="2590800" cy="2374900"/>
          </a:xfrm>
          <a:custGeom>
            <a:avLst/>
            <a:gdLst>
              <a:gd name="T0" fmla="*/ 2147483647 w 1632"/>
              <a:gd name="T1" fmla="*/ 0 h 1496"/>
              <a:gd name="T2" fmla="*/ 2147483647 w 1632"/>
              <a:gd name="T3" fmla="*/ 2147483647 h 1496"/>
              <a:gd name="T4" fmla="*/ 2147483647 w 1632"/>
              <a:gd name="T5" fmla="*/ 2147483647 h 1496"/>
              <a:gd name="T6" fmla="*/ 2147483647 w 1632"/>
              <a:gd name="T7" fmla="*/ 2147483647 h 1496"/>
              <a:gd name="T8" fmla="*/ 2147483647 w 1632"/>
              <a:gd name="T9" fmla="*/ 2147483647 h 1496"/>
              <a:gd name="T10" fmla="*/ 2147483647 w 1632"/>
              <a:gd name="T11" fmla="*/ 2147483647 h 1496"/>
              <a:gd name="T12" fmla="*/ 2147483647 w 1632"/>
              <a:gd name="T13" fmla="*/ 2147483647 h 1496"/>
              <a:gd name="T14" fmla="*/ 2147483647 w 1632"/>
              <a:gd name="T15" fmla="*/ 2147483647 h 1496"/>
              <a:gd name="T16" fmla="*/ 2147483647 w 1632"/>
              <a:gd name="T17" fmla="*/ 2147483647 h 1496"/>
              <a:gd name="T18" fmla="*/ 2147483647 w 1632"/>
              <a:gd name="T19" fmla="*/ 2147483647 h 1496"/>
              <a:gd name="T20" fmla="*/ 2147483647 w 1632"/>
              <a:gd name="T21" fmla="*/ 2147483647 h 1496"/>
              <a:gd name="T22" fmla="*/ 2147483647 w 1632"/>
              <a:gd name="T23" fmla="*/ 2147483647 h 1496"/>
              <a:gd name="T24" fmla="*/ 2147483647 w 1632"/>
              <a:gd name="T25" fmla="*/ 2147483647 h 1496"/>
              <a:gd name="T26" fmla="*/ 2147483647 w 1632"/>
              <a:gd name="T27" fmla="*/ 2147483647 h 1496"/>
              <a:gd name="T28" fmla="*/ 2147483647 w 1632"/>
              <a:gd name="T29" fmla="*/ 2147483647 h 1496"/>
              <a:gd name="T30" fmla="*/ 2147483647 w 1632"/>
              <a:gd name="T31" fmla="*/ 2147483647 h 1496"/>
              <a:gd name="T32" fmla="*/ 2147483647 w 1632"/>
              <a:gd name="T33" fmla="*/ 2147483647 h 1496"/>
              <a:gd name="T34" fmla="*/ 2147483647 w 1632"/>
              <a:gd name="T35" fmla="*/ 2147483647 h 1496"/>
              <a:gd name="T36" fmla="*/ 2147483647 w 1632"/>
              <a:gd name="T37" fmla="*/ 2147483647 h 1496"/>
              <a:gd name="T38" fmla="*/ 2147483647 w 1632"/>
              <a:gd name="T39" fmla="*/ 2147483647 h 1496"/>
              <a:gd name="T40" fmla="*/ 2147483647 w 1632"/>
              <a:gd name="T41" fmla="*/ 2147483647 h 1496"/>
              <a:gd name="T42" fmla="*/ 2147483647 w 1632"/>
              <a:gd name="T43" fmla="*/ 2147483647 h 1496"/>
              <a:gd name="T44" fmla="*/ 2147483647 w 1632"/>
              <a:gd name="T45" fmla="*/ 2147483647 h 1496"/>
              <a:gd name="T46" fmla="*/ 2147483647 w 1632"/>
              <a:gd name="T47" fmla="*/ 2147483647 h 1496"/>
              <a:gd name="T48" fmla="*/ 2147483647 w 1632"/>
              <a:gd name="T49" fmla="*/ 2147483647 h 1496"/>
              <a:gd name="T50" fmla="*/ 2147483647 w 1632"/>
              <a:gd name="T51" fmla="*/ 2147483647 h 1496"/>
              <a:gd name="T52" fmla="*/ 2147483647 w 1632"/>
              <a:gd name="T53" fmla="*/ 2147483647 h 149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632"/>
              <a:gd name="T82" fmla="*/ 0 h 1496"/>
              <a:gd name="T83" fmla="*/ 1632 w 1632"/>
              <a:gd name="T84" fmla="*/ 1496 h 149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632" h="1496">
                <a:moveTo>
                  <a:pt x="171" y="0"/>
                </a:moveTo>
                <a:cubicBezTo>
                  <a:pt x="157" y="36"/>
                  <a:pt x="144" y="72"/>
                  <a:pt x="163" y="88"/>
                </a:cubicBezTo>
                <a:cubicBezTo>
                  <a:pt x="182" y="104"/>
                  <a:pt x="227" y="95"/>
                  <a:pt x="283" y="96"/>
                </a:cubicBezTo>
                <a:cubicBezTo>
                  <a:pt x="339" y="97"/>
                  <a:pt x="420" y="96"/>
                  <a:pt x="499" y="96"/>
                </a:cubicBezTo>
                <a:cubicBezTo>
                  <a:pt x="578" y="96"/>
                  <a:pt x="679" y="96"/>
                  <a:pt x="755" y="96"/>
                </a:cubicBezTo>
                <a:cubicBezTo>
                  <a:pt x="831" y="96"/>
                  <a:pt x="903" y="96"/>
                  <a:pt x="955" y="96"/>
                </a:cubicBezTo>
                <a:cubicBezTo>
                  <a:pt x="1007" y="96"/>
                  <a:pt x="995" y="96"/>
                  <a:pt x="1067" y="96"/>
                </a:cubicBezTo>
                <a:cubicBezTo>
                  <a:pt x="1139" y="96"/>
                  <a:pt x="1312" y="97"/>
                  <a:pt x="1387" y="96"/>
                </a:cubicBezTo>
                <a:cubicBezTo>
                  <a:pt x="1462" y="95"/>
                  <a:pt x="1482" y="88"/>
                  <a:pt x="1515" y="88"/>
                </a:cubicBezTo>
                <a:cubicBezTo>
                  <a:pt x="1548" y="88"/>
                  <a:pt x="1568" y="83"/>
                  <a:pt x="1587" y="96"/>
                </a:cubicBezTo>
                <a:cubicBezTo>
                  <a:pt x="1606" y="109"/>
                  <a:pt x="1622" y="123"/>
                  <a:pt x="1627" y="168"/>
                </a:cubicBezTo>
                <a:cubicBezTo>
                  <a:pt x="1632" y="213"/>
                  <a:pt x="1620" y="312"/>
                  <a:pt x="1619" y="368"/>
                </a:cubicBezTo>
                <a:cubicBezTo>
                  <a:pt x="1618" y="424"/>
                  <a:pt x="1619" y="463"/>
                  <a:pt x="1619" y="504"/>
                </a:cubicBezTo>
                <a:cubicBezTo>
                  <a:pt x="1619" y="545"/>
                  <a:pt x="1623" y="581"/>
                  <a:pt x="1619" y="616"/>
                </a:cubicBezTo>
                <a:cubicBezTo>
                  <a:pt x="1615" y="651"/>
                  <a:pt x="1616" y="672"/>
                  <a:pt x="1595" y="712"/>
                </a:cubicBezTo>
                <a:cubicBezTo>
                  <a:pt x="1574" y="752"/>
                  <a:pt x="1552" y="829"/>
                  <a:pt x="1491" y="856"/>
                </a:cubicBezTo>
                <a:cubicBezTo>
                  <a:pt x="1430" y="883"/>
                  <a:pt x="1312" y="868"/>
                  <a:pt x="1227" y="872"/>
                </a:cubicBezTo>
                <a:cubicBezTo>
                  <a:pt x="1142" y="876"/>
                  <a:pt x="1064" y="879"/>
                  <a:pt x="979" y="880"/>
                </a:cubicBezTo>
                <a:cubicBezTo>
                  <a:pt x="894" y="881"/>
                  <a:pt x="807" y="881"/>
                  <a:pt x="715" y="880"/>
                </a:cubicBezTo>
                <a:cubicBezTo>
                  <a:pt x="623" y="879"/>
                  <a:pt x="502" y="876"/>
                  <a:pt x="427" y="872"/>
                </a:cubicBezTo>
                <a:cubicBezTo>
                  <a:pt x="352" y="868"/>
                  <a:pt x="323" y="857"/>
                  <a:pt x="267" y="856"/>
                </a:cubicBezTo>
                <a:cubicBezTo>
                  <a:pt x="211" y="855"/>
                  <a:pt x="134" y="855"/>
                  <a:pt x="91" y="864"/>
                </a:cubicBezTo>
                <a:cubicBezTo>
                  <a:pt x="48" y="873"/>
                  <a:pt x="22" y="877"/>
                  <a:pt x="11" y="912"/>
                </a:cubicBezTo>
                <a:cubicBezTo>
                  <a:pt x="0" y="947"/>
                  <a:pt x="24" y="1012"/>
                  <a:pt x="27" y="1072"/>
                </a:cubicBezTo>
                <a:cubicBezTo>
                  <a:pt x="30" y="1132"/>
                  <a:pt x="27" y="1219"/>
                  <a:pt x="27" y="1272"/>
                </a:cubicBezTo>
                <a:cubicBezTo>
                  <a:pt x="27" y="1325"/>
                  <a:pt x="23" y="1355"/>
                  <a:pt x="27" y="1392"/>
                </a:cubicBezTo>
                <a:cubicBezTo>
                  <a:pt x="31" y="1429"/>
                  <a:pt x="41" y="1462"/>
                  <a:pt x="51" y="1496"/>
                </a:cubicBezTo>
              </a:path>
            </a:pathLst>
          </a:custGeom>
          <a:noFill/>
          <a:ln w="57150" cap="flat" cmpd="sng">
            <a:solidFill>
              <a:srgbClr val="33CC33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734BD0-B82F-4810-95E9-530F928DCF7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78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8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8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8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788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88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88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88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8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8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78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88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487" grpId="0" animBg="1" autoUpdateAnimBg="0"/>
      <p:bldP spid="788488" grpId="0" animBg="1" autoUpdateAnimBg="0"/>
      <p:bldP spid="788489" grpId="0" animBg="1"/>
      <p:bldP spid="788490" grpId="0" animBg="1"/>
      <p:bldP spid="788491" grpId="0" animBg="1"/>
      <p:bldP spid="788497" grpId="0"/>
      <p:bldP spid="788498" grpId="0"/>
      <p:bldP spid="788500" grpId="0" animBg="1"/>
      <p:bldP spid="788501" grpId="0" animBg="1"/>
      <p:bldP spid="78850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Sourcing and Sinking Current</a:t>
            </a:r>
            <a:endParaRPr lang="en-US" smtClean="0"/>
          </a:p>
        </p:txBody>
      </p:sp>
      <p:sp>
        <p:nvSpPr>
          <p:cNvPr id="78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Often times gate outputs need to drive devices that require a non-trivial amount of current to operate – called a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resistive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 or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DC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When driving a resistive load, the output of a CMOS circuit is not nearly as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ideal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as described previously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either output state, the CMOS output transistor that is “on” has a non-zero resistance, and a load connected to its output terminal will cause a voltage drop across this resistance 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3172" name="Rectangle 4"/>
          <p:cNvSpPr>
            <a:spLocks noChangeArrowheads="1"/>
          </p:cNvSpPr>
          <p:nvPr/>
        </p:nvSpPr>
        <p:spPr bwMode="auto">
          <a:xfrm>
            <a:off x="2381250" y="2476500"/>
            <a:ext cx="42545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D7A89-F9D9-43A1-80AF-C191B28D0A00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CMOS and DC Loads</a:t>
            </a:r>
            <a:endParaRPr lang="en-US" dirty="0" smtClean="0"/>
          </a:p>
        </p:txBody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4" y="1336675"/>
            <a:ext cx="8106555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Consequently, most CMOS devices have </a:t>
            </a:r>
            <a:r>
              <a:rPr lang="en-US" sz="28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two sets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loading specifications: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“CMOS loads”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device output connected to other CMOS inputs, which require </a:t>
            </a:r>
            <a:r>
              <a:rPr lang="en-US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very little current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recognize a “high” input or “low” input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“DC loads”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device output connected to resistive loads (devices that consume significant current, typically several milliamps)</a:t>
            </a:r>
          </a:p>
          <a:p>
            <a:pPr lvl="1">
              <a:lnSpc>
                <a:spcPct val="90000"/>
              </a:lnSpc>
              <a:defRPr/>
            </a:pP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89508" name="Text Box 4"/>
          <p:cNvSpPr txBox="1">
            <a:spLocks noChangeArrowheads="1"/>
          </p:cNvSpPr>
          <p:nvPr/>
        </p:nvSpPr>
        <p:spPr bwMode="auto">
          <a:xfrm>
            <a:off x="1428443" y="5509296"/>
            <a:ext cx="7005637" cy="1348704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l"/>
            <a:r>
              <a:rPr lang="en-US" u="sng" dirty="0">
                <a:solidFill>
                  <a:schemeClr val="bg2"/>
                </a:solidFill>
              </a:rPr>
              <a:t>Note</a:t>
            </a:r>
            <a:r>
              <a:rPr lang="en-US" dirty="0">
                <a:solidFill>
                  <a:schemeClr val="bg2"/>
                </a:solidFill>
              </a:rPr>
              <a:t>: With “</a:t>
            </a:r>
            <a:r>
              <a:rPr lang="en-US" dirty="0" smtClean="0">
                <a:solidFill>
                  <a:schemeClr val="bg2"/>
                </a:solidFill>
              </a:rPr>
              <a:t>DC </a:t>
            </a:r>
            <a:r>
              <a:rPr lang="en-US" dirty="0">
                <a:solidFill>
                  <a:schemeClr val="bg2"/>
                </a:solidFill>
              </a:rPr>
              <a:t>loads” the output voltage swing of a CMOS circuit may significantly </a:t>
            </a:r>
            <a:r>
              <a:rPr lang="en-US" i="1" dirty="0">
                <a:solidFill>
                  <a:srgbClr val="DC0C42"/>
                </a:solidFill>
              </a:rPr>
              <a:t>degrade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746B9-6192-4746-9D0E-BC247B4631F1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2011"/>
            <a:ext cx="9143999" cy="919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/>
              </a:rPr>
              <a:t>Example: Inverter - Current Sourcing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9DEF3-DADE-49E7-A323-6C0F39779C33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290" y="1419370"/>
            <a:ext cx="3787039" cy="433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ontent Placeholder 3"/>
          <p:cNvSpPr>
            <a:spLocks noGrp="1"/>
          </p:cNvSpPr>
          <p:nvPr>
            <p:ph sz="half" idx="4294967295"/>
          </p:nvPr>
        </p:nvSpPr>
        <p:spPr>
          <a:xfrm>
            <a:off x="3883923" y="1361363"/>
            <a:ext cx="4755110" cy="4766481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</a:rPr>
              <a:t>Calculate V</a:t>
            </a:r>
            <a:r>
              <a:rPr lang="en-US" sz="2000" baseline="-25000" dirty="0" smtClean="0">
                <a:solidFill>
                  <a:srgbClr val="002060"/>
                </a:solidFill>
              </a:rPr>
              <a:t>OH</a:t>
            </a:r>
            <a:r>
              <a:rPr lang="en-US" sz="2000" dirty="0" smtClean="0">
                <a:solidFill>
                  <a:srgbClr val="002060"/>
                </a:solidFill>
              </a:rPr>
              <a:t>  and I</a:t>
            </a:r>
            <a:r>
              <a:rPr lang="en-US" sz="2000" baseline="-25000" dirty="0" smtClean="0">
                <a:solidFill>
                  <a:srgbClr val="002060"/>
                </a:solidFill>
              </a:rPr>
              <a:t>OH</a:t>
            </a:r>
            <a:r>
              <a:rPr lang="en-US" sz="2000" dirty="0" smtClean="0">
                <a:solidFill>
                  <a:srgbClr val="002060"/>
                </a:solidFill>
              </a:rPr>
              <a:t> for A=B=0V</a:t>
            </a: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44454" y="1910155"/>
            <a:ext cx="4899546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Current SOURCING configuration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DC Load is 500  resistor between 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/>
              </a:rPr>
              <a:t>out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and GND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P-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ch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device is “on” (R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75 )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</a:rPr>
              <a:t>N-</a:t>
            </a:r>
            <a:r>
              <a:rPr lang="en-US" sz="2000" dirty="0" err="1" smtClean="0">
                <a:solidFill>
                  <a:srgbClr val="FF0000"/>
                </a:solidFill>
              </a:rPr>
              <a:t>ch</a:t>
            </a:r>
            <a:r>
              <a:rPr lang="en-US" sz="2000" dirty="0" smtClean="0">
                <a:solidFill>
                  <a:srgbClr val="FF0000"/>
                </a:solidFill>
              </a:rPr>
              <a:t> device is “off” (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dirty="0" smtClean="0">
                <a:solidFill>
                  <a:srgbClr val="FF0000"/>
                </a:solidFill>
              </a:rPr>
              <a:t>500,000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 )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Load impedance is 500,000  in parallel with 500   500 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OH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 5 x (500 / 575)  4.35 V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I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OH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 5 / (75 + 500)  0.0087 A  (8.7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mA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7671" y="5823871"/>
            <a:ext cx="7629099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chemeClr val="bg2"/>
                </a:solidFill>
              </a:rPr>
              <a:t>Note</a:t>
            </a:r>
            <a:r>
              <a:rPr lang="en-US" sz="2400" dirty="0" smtClean="0">
                <a:solidFill>
                  <a:schemeClr val="bg2"/>
                </a:solidFill>
              </a:rPr>
              <a:t>: In the current </a:t>
            </a:r>
            <a:r>
              <a:rPr lang="en-US" sz="2400" dirty="0" smtClean="0">
                <a:solidFill>
                  <a:srgbClr val="FF0000"/>
                </a:solidFill>
              </a:rPr>
              <a:t>SOURCING</a:t>
            </a:r>
            <a:r>
              <a:rPr lang="en-US" sz="2400" dirty="0" smtClean="0">
                <a:solidFill>
                  <a:schemeClr val="bg2"/>
                </a:solidFill>
              </a:rPr>
              <a:t> configuration, the inverter output is </a:t>
            </a:r>
            <a:r>
              <a:rPr lang="en-US" sz="2400" dirty="0" smtClean="0">
                <a:solidFill>
                  <a:srgbClr val="FF0000"/>
                </a:solidFill>
              </a:rPr>
              <a:t>active high</a:t>
            </a:r>
            <a:r>
              <a:rPr lang="en-US" sz="2400" dirty="0" smtClean="0">
                <a:solidFill>
                  <a:schemeClr val="bg2"/>
                </a:solidFill>
              </a:rPr>
              <a:t> (“asserted high”); the N-channel pull-down virtually “disappears” 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1357654" y="4626591"/>
            <a:ext cx="328642" cy="4786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6" name="Line 17"/>
          <p:cNvSpPr>
            <a:spLocks noChangeShapeType="1"/>
          </p:cNvSpPr>
          <p:nvPr/>
        </p:nvSpPr>
        <p:spPr bwMode="auto">
          <a:xfrm flipH="1">
            <a:off x="1347849" y="2392050"/>
            <a:ext cx="304708" cy="827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2811439" y="2823878"/>
            <a:ext cx="373323" cy="139996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l="33187" t="83996" r="53977" b="4804"/>
          <a:stretch>
            <a:fillRect/>
          </a:stretch>
        </p:blipFill>
        <p:spPr bwMode="auto">
          <a:xfrm>
            <a:off x="3491037" y="3596413"/>
            <a:ext cx="486094" cy="48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549442" y="3601691"/>
            <a:ext cx="8940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500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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77420" y="3807726"/>
            <a:ext cx="3903260" cy="1937982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1924335" y="1951630"/>
            <a:ext cx="1801504" cy="1746913"/>
          </a:xfrm>
          <a:custGeom>
            <a:avLst/>
            <a:gdLst>
              <a:gd name="connsiteX0" fmla="*/ 27295 w 1801504"/>
              <a:gd name="connsiteY0" fmla="*/ 0 h 1746913"/>
              <a:gd name="connsiteX1" fmla="*/ 27295 w 1801504"/>
              <a:gd name="connsiteY1" fmla="*/ 1037230 h 1746913"/>
              <a:gd name="connsiteX2" fmla="*/ 191068 w 1801504"/>
              <a:gd name="connsiteY2" fmla="*/ 1296537 h 1746913"/>
              <a:gd name="connsiteX3" fmla="*/ 532262 w 1801504"/>
              <a:gd name="connsiteY3" fmla="*/ 1405719 h 1746913"/>
              <a:gd name="connsiteX4" fmla="*/ 1337480 w 1801504"/>
              <a:gd name="connsiteY4" fmla="*/ 1405719 h 1746913"/>
              <a:gd name="connsiteX5" fmla="*/ 1705969 w 1801504"/>
              <a:gd name="connsiteY5" fmla="*/ 1433015 h 1746913"/>
              <a:gd name="connsiteX6" fmla="*/ 1801504 w 1801504"/>
              <a:gd name="connsiteY6" fmla="*/ 1746913 h 174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1504" h="1746913">
                <a:moveTo>
                  <a:pt x="27295" y="0"/>
                </a:moveTo>
                <a:cubicBezTo>
                  <a:pt x="13647" y="410570"/>
                  <a:pt x="0" y="821141"/>
                  <a:pt x="27295" y="1037230"/>
                </a:cubicBezTo>
                <a:cubicBezTo>
                  <a:pt x="54590" y="1253319"/>
                  <a:pt x="106907" y="1235122"/>
                  <a:pt x="191068" y="1296537"/>
                </a:cubicBezTo>
                <a:cubicBezTo>
                  <a:pt x="275229" y="1357952"/>
                  <a:pt x="341193" y="1387522"/>
                  <a:pt x="532262" y="1405719"/>
                </a:cubicBezTo>
                <a:cubicBezTo>
                  <a:pt x="723331" y="1423916"/>
                  <a:pt x="1141862" y="1401170"/>
                  <a:pt x="1337480" y="1405719"/>
                </a:cubicBezTo>
                <a:cubicBezTo>
                  <a:pt x="1533098" y="1410268"/>
                  <a:pt x="1628632" y="1376149"/>
                  <a:pt x="1705969" y="1433015"/>
                </a:cubicBezTo>
                <a:cubicBezTo>
                  <a:pt x="1783306" y="1489881"/>
                  <a:pt x="1792405" y="1618397"/>
                  <a:pt x="1801504" y="1746913"/>
                </a:cubicBezTo>
              </a:path>
            </a:pathLst>
          </a:custGeom>
          <a:noFill/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2011"/>
            <a:ext cx="9143999" cy="919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/>
              </a:rPr>
              <a:t>Example: Inverter - Current Sinking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9DEF3-DADE-49E7-A323-6C0F39779C33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290" y="1419370"/>
            <a:ext cx="3787039" cy="433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ontent Placeholder 3"/>
          <p:cNvSpPr>
            <a:spLocks noGrp="1"/>
          </p:cNvSpPr>
          <p:nvPr>
            <p:ph sz="half" idx="4294967295"/>
          </p:nvPr>
        </p:nvSpPr>
        <p:spPr>
          <a:xfrm>
            <a:off x="3883923" y="1361363"/>
            <a:ext cx="4755110" cy="4766481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</a:rPr>
              <a:t>Calculate V</a:t>
            </a:r>
            <a:r>
              <a:rPr lang="en-US" sz="2000" baseline="-25000" dirty="0" smtClean="0">
                <a:solidFill>
                  <a:srgbClr val="002060"/>
                </a:solidFill>
              </a:rPr>
              <a:t>OL</a:t>
            </a:r>
            <a:r>
              <a:rPr lang="en-US" sz="2000" dirty="0" smtClean="0">
                <a:solidFill>
                  <a:srgbClr val="002060"/>
                </a:solidFill>
              </a:rPr>
              <a:t>  and I</a:t>
            </a:r>
            <a:r>
              <a:rPr lang="en-US" sz="2000" baseline="-25000" dirty="0" smtClean="0">
                <a:solidFill>
                  <a:srgbClr val="002060"/>
                </a:solidFill>
              </a:rPr>
              <a:t>OL</a:t>
            </a:r>
            <a:r>
              <a:rPr lang="en-US" sz="2000" dirty="0" smtClean="0">
                <a:solidFill>
                  <a:srgbClr val="002060"/>
                </a:solidFill>
              </a:rPr>
              <a:t> for A=B=5V</a:t>
            </a: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44454" y="1910155"/>
            <a:ext cx="4899546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Current SINKING configuration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DC Load is 500  resistor between      5 V supply and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/>
              </a:rPr>
              <a:t>out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 </a:t>
            </a:r>
            <a:endParaRPr lang="en-US" sz="2000" dirty="0" smtClean="0">
              <a:solidFill>
                <a:srgbClr val="FF0000"/>
              </a:solidFill>
              <a:sym typeface="Symbol"/>
            </a:endParaRP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P-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ch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device is “off” (R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500,000 )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</a:rPr>
              <a:t>N-</a:t>
            </a:r>
            <a:r>
              <a:rPr lang="en-US" sz="2000" dirty="0" err="1" smtClean="0">
                <a:solidFill>
                  <a:srgbClr val="FF0000"/>
                </a:solidFill>
              </a:rPr>
              <a:t>ch</a:t>
            </a:r>
            <a:r>
              <a:rPr lang="en-US" sz="2000" dirty="0" smtClean="0">
                <a:solidFill>
                  <a:srgbClr val="FF0000"/>
                </a:solidFill>
              </a:rPr>
              <a:t> device is “on” (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dirty="0" smtClean="0">
                <a:solidFill>
                  <a:srgbClr val="FF0000"/>
                </a:solidFill>
              </a:rPr>
              <a:t>25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 )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Load impedance is 500,000  in parallel with 500   500 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OL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 5 x (25 / 525)  0.24 V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I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OL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 5 / (25 + 500)  0.0095 A  (9.5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mA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7672" y="5823871"/>
            <a:ext cx="734249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chemeClr val="bg2"/>
                </a:solidFill>
              </a:rPr>
              <a:t>Note</a:t>
            </a:r>
            <a:r>
              <a:rPr lang="en-US" sz="2400" dirty="0" smtClean="0">
                <a:solidFill>
                  <a:schemeClr val="bg2"/>
                </a:solidFill>
              </a:rPr>
              <a:t>: In the current </a:t>
            </a:r>
            <a:r>
              <a:rPr lang="en-US" sz="2400" dirty="0" smtClean="0">
                <a:solidFill>
                  <a:srgbClr val="FF0000"/>
                </a:solidFill>
              </a:rPr>
              <a:t>SINKING</a:t>
            </a:r>
            <a:r>
              <a:rPr lang="en-US" sz="2400" dirty="0" smtClean="0">
                <a:solidFill>
                  <a:schemeClr val="bg2"/>
                </a:solidFill>
              </a:rPr>
              <a:t> configuration, the inverter output is </a:t>
            </a:r>
            <a:r>
              <a:rPr lang="en-US" sz="2400" dirty="0" smtClean="0">
                <a:solidFill>
                  <a:srgbClr val="FF0000"/>
                </a:solidFill>
              </a:rPr>
              <a:t>active low</a:t>
            </a:r>
            <a:r>
              <a:rPr lang="en-US" sz="2400" dirty="0" smtClean="0">
                <a:solidFill>
                  <a:schemeClr val="bg2"/>
                </a:solidFill>
              </a:rPr>
              <a:t> (“asserted low”); the P-channel pull-up virtually “disappears” 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1357654" y="4626591"/>
            <a:ext cx="328642" cy="4786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6" name="Line 17"/>
          <p:cNvSpPr>
            <a:spLocks noChangeShapeType="1"/>
          </p:cNvSpPr>
          <p:nvPr/>
        </p:nvSpPr>
        <p:spPr bwMode="auto">
          <a:xfrm flipH="1">
            <a:off x="1347849" y="2392050"/>
            <a:ext cx="304708" cy="827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2811439" y="2823878"/>
            <a:ext cx="373323" cy="139996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l="32590" t="188" r="60253" b="87548"/>
          <a:stretch>
            <a:fillRect/>
          </a:stretch>
        </p:blipFill>
        <p:spPr bwMode="auto">
          <a:xfrm>
            <a:off x="3467405" y="2926953"/>
            <a:ext cx="271099" cy="5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522146" y="3697236"/>
            <a:ext cx="8940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500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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54840" y="1323836"/>
            <a:ext cx="3903260" cy="1937982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923898" y="3379622"/>
            <a:ext cx="1900732" cy="1828800"/>
          </a:xfrm>
          <a:custGeom>
            <a:avLst/>
            <a:gdLst>
              <a:gd name="connsiteX0" fmla="*/ 1865376 w 1900732"/>
              <a:gd name="connsiteY0" fmla="*/ 0 h 1828800"/>
              <a:gd name="connsiteX1" fmla="*/ 1858060 w 1900732"/>
              <a:gd name="connsiteY1" fmla="*/ 234087 h 1828800"/>
              <a:gd name="connsiteX2" fmla="*/ 1667865 w 1900732"/>
              <a:gd name="connsiteY2" fmla="*/ 307239 h 1828800"/>
              <a:gd name="connsiteX3" fmla="*/ 460857 w 1900732"/>
              <a:gd name="connsiteY3" fmla="*/ 285293 h 1828800"/>
              <a:gd name="connsiteX4" fmla="*/ 87782 w 1900732"/>
              <a:gd name="connsiteY4" fmla="*/ 307239 h 1828800"/>
              <a:gd name="connsiteX5" fmla="*/ 21945 w 1900732"/>
              <a:gd name="connsiteY5" fmla="*/ 768096 h 1828800"/>
              <a:gd name="connsiteX6" fmla="*/ 0 w 1900732"/>
              <a:gd name="connsiteY6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0732" h="1828800">
                <a:moveTo>
                  <a:pt x="1865376" y="0"/>
                </a:moveTo>
                <a:cubicBezTo>
                  <a:pt x="1878177" y="91440"/>
                  <a:pt x="1890978" y="182881"/>
                  <a:pt x="1858060" y="234087"/>
                </a:cubicBezTo>
                <a:cubicBezTo>
                  <a:pt x="1825142" y="285293"/>
                  <a:pt x="1900732" y="298705"/>
                  <a:pt x="1667865" y="307239"/>
                </a:cubicBezTo>
                <a:cubicBezTo>
                  <a:pt x="1434998" y="315773"/>
                  <a:pt x="724204" y="285293"/>
                  <a:pt x="460857" y="285293"/>
                </a:cubicBezTo>
                <a:cubicBezTo>
                  <a:pt x="197510" y="285293"/>
                  <a:pt x="160934" y="226772"/>
                  <a:pt x="87782" y="307239"/>
                </a:cubicBezTo>
                <a:cubicBezTo>
                  <a:pt x="14630" y="387706"/>
                  <a:pt x="36575" y="514503"/>
                  <a:pt x="21945" y="768096"/>
                </a:cubicBezTo>
                <a:cubicBezTo>
                  <a:pt x="7315" y="1021690"/>
                  <a:pt x="3657" y="1425245"/>
                  <a:pt x="0" y="1828800"/>
                </a:cubicBezTo>
              </a:path>
            </a:pathLst>
          </a:custGeom>
          <a:noFill/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Fan-out</a:t>
            </a:r>
            <a:endParaRPr lang="en-US" smtClean="0"/>
          </a:p>
        </p:txBody>
      </p:sp>
      <p:sp>
        <p:nvSpPr>
          <p:cNvPr id="79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The number of gate inputs that a gate output can drive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without exceeding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its worst-case loading specifications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depends on characteristics of both the output device and the inputs being driven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must be examined for both the “sourcing” and “sinking” cases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limitations due to capacitive loading (impact on rise/fall times may be more of a limiting factor than fan-out or DCNM)</a:t>
            </a:r>
          </a:p>
        </p:txBody>
      </p:sp>
      <p:sp>
        <p:nvSpPr>
          <p:cNvPr id="792580" name="Text Box 4"/>
          <p:cNvSpPr txBox="1">
            <a:spLocks noChangeArrowheads="1"/>
          </p:cNvSpPr>
          <p:nvPr/>
        </p:nvSpPr>
        <p:spPr bwMode="auto">
          <a:xfrm>
            <a:off x="236845" y="5611410"/>
            <a:ext cx="8631238" cy="714375"/>
          </a:xfrm>
          <a:prstGeom prst="rect">
            <a:avLst/>
          </a:prstGeom>
          <a:solidFill>
            <a:srgbClr val="3399FF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Fan-out = </a:t>
            </a:r>
            <a:r>
              <a:rPr lang="en-US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 err="1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4400" dirty="0" err="1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/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D551C-376B-4FCA-BCFD-64494EC13633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266" name="Picture 1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85800"/>
            <a:ext cx="7453313" cy="60912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267267" name="Rectangle 1027"/>
          <p:cNvSpPr>
            <a:spLocks noGrp="1" noChangeArrowheads="1"/>
          </p:cNvSpPr>
          <p:nvPr>
            <p:ph type="title"/>
          </p:nvPr>
        </p:nvSpPr>
        <p:spPr>
          <a:xfrm>
            <a:off x="782638" y="157163"/>
            <a:ext cx="7880350" cy="488950"/>
          </a:xfrm>
        </p:spPr>
        <p:txBody>
          <a:bodyPr/>
          <a:lstStyle/>
          <a:p>
            <a:pPr algn="ctr"/>
            <a:r>
              <a:rPr lang="en-US" sz="3200" smtClean="0">
                <a:solidFill>
                  <a:schemeClr val="bg1"/>
                </a:solidFill>
                <a:effectLst/>
              </a:rPr>
              <a:t>Data Sheet for a Typical CMOS Device</a:t>
            </a:r>
            <a:endParaRPr lang="en-US" smtClean="0">
              <a:solidFill>
                <a:schemeClr val="bg1"/>
              </a:solidFill>
              <a:effectLst/>
            </a:endParaRPr>
          </a:p>
        </p:txBody>
      </p:sp>
      <p:sp>
        <p:nvSpPr>
          <p:cNvPr id="793604" name="Rectangle 1028"/>
          <p:cNvSpPr>
            <a:spLocks noChangeArrowheads="1"/>
          </p:cNvSpPr>
          <p:nvPr/>
        </p:nvSpPr>
        <p:spPr bwMode="auto">
          <a:xfrm>
            <a:off x="4419600" y="3533775"/>
            <a:ext cx="3938588" cy="282575"/>
          </a:xfrm>
          <a:prstGeom prst="rect">
            <a:avLst/>
          </a:prstGeom>
          <a:noFill/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05" name="Rectangle 1029"/>
          <p:cNvSpPr>
            <a:spLocks noChangeArrowheads="1"/>
          </p:cNvSpPr>
          <p:nvPr/>
        </p:nvSpPr>
        <p:spPr bwMode="auto">
          <a:xfrm>
            <a:off x="938213" y="3533775"/>
            <a:ext cx="3451225" cy="554038"/>
          </a:xfrm>
          <a:prstGeom prst="rect">
            <a:avLst/>
          </a:prstGeom>
          <a:noFill/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06" name="Rectangle 1030"/>
          <p:cNvSpPr>
            <a:spLocks noChangeArrowheads="1"/>
          </p:cNvSpPr>
          <p:nvPr/>
        </p:nvSpPr>
        <p:spPr bwMode="auto">
          <a:xfrm>
            <a:off x="950913" y="4116388"/>
            <a:ext cx="3452812" cy="555625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07" name="Rectangle 1031"/>
          <p:cNvSpPr>
            <a:spLocks noChangeArrowheads="1"/>
          </p:cNvSpPr>
          <p:nvPr/>
        </p:nvSpPr>
        <p:spPr bwMode="auto">
          <a:xfrm>
            <a:off x="927100" y="2330450"/>
            <a:ext cx="7426325" cy="5969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08" name="Rectangle 1032"/>
          <p:cNvSpPr>
            <a:spLocks noChangeArrowheads="1"/>
          </p:cNvSpPr>
          <p:nvPr/>
        </p:nvSpPr>
        <p:spPr bwMode="auto">
          <a:xfrm>
            <a:off x="4379913" y="4116388"/>
            <a:ext cx="3986212" cy="298450"/>
          </a:xfrm>
          <a:prstGeom prst="rect">
            <a:avLst/>
          </a:prstGeom>
          <a:noFill/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09" name="Freeform 1033"/>
          <p:cNvSpPr>
            <a:spLocks/>
          </p:cNvSpPr>
          <p:nvPr/>
        </p:nvSpPr>
        <p:spPr bwMode="auto">
          <a:xfrm>
            <a:off x="4837113" y="3416300"/>
            <a:ext cx="606425" cy="430213"/>
          </a:xfrm>
          <a:custGeom>
            <a:avLst/>
            <a:gdLst>
              <a:gd name="T0" fmla="*/ 2147483647 w 382"/>
              <a:gd name="T1" fmla="*/ 2147483647 h 271"/>
              <a:gd name="T2" fmla="*/ 2147483647 w 382"/>
              <a:gd name="T3" fmla="*/ 2147483647 h 271"/>
              <a:gd name="T4" fmla="*/ 2147483647 w 382"/>
              <a:gd name="T5" fmla="*/ 2147483647 h 271"/>
              <a:gd name="T6" fmla="*/ 2147483647 w 382"/>
              <a:gd name="T7" fmla="*/ 2147483647 h 271"/>
              <a:gd name="T8" fmla="*/ 2147483647 w 382"/>
              <a:gd name="T9" fmla="*/ 2147483647 h 271"/>
              <a:gd name="T10" fmla="*/ 2147483647 w 382"/>
              <a:gd name="T11" fmla="*/ 2147483647 h 271"/>
              <a:gd name="T12" fmla="*/ 2147483647 w 382"/>
              <a:gd name="T13" fmla="*/ 2147483647 h 271"/>
              <a:gd name="T14" fmla="*/ 2147483647 w 382"/>
              <a:gd name="T15" fmla="*/ 2147483647 h 271"/>
              <a:gd name="T16" fmla="*/ 2147483647 w 382"/>
              <a:gd name="T17" fmla="*/ 2147483647 h 271"/>
              <a:gd name="T18" fmla="*/ 2147483647 w 382"/>
              <a:gd name="T19" fmla="*/ 2147483647 h 271"/>
              <a:gd name="T20" fmla="*/ 2147483647 w 382"/>
              <a:gd name="T21" fmla="*/ 2147483647 h 271"/>
              <a:gd name="T22" fmla="*/ 2147483647 w 382"/>
              <a:gd name="T23" fmla="*/ 2147483647 h 2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82"/>
              <a:gd name="T37" fmla="*/ 0 h 271"/>
              <a:gd name="T38" fmla="*/ 382 w 382"/>
              <a:gd name="T39" fmla="*/ 271 h 2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82" h="271">
                <a:moveTo>
                  <a:pt x="382" y="57"/>
                </a:moveTo>
                <a:cubicBezTo>
                  <a:pt x="370" y="21"/>
                  <a:pt x="382" y="37"/>
                  <a:pt x="332" y="21"/>
                </a:cubicBezTo>
                <a:cubicBezTo>
                  <a:pt x="318" y="16"/>
                  <a:pt x="289" y="7"/>
                  <a:pt x="289" y="7"/>
                </a:cubicBezTo>
                <a:cubicBezTo>
                  <a:pt x="234" y="10"/>
                  <a:pt x="176" y="0"/>
                  <a:pt x="125" y="21"/>
                </a:cubicBezTo>
                <a:cubicBezTo>
                  <a:pt x="97" y="33"/>
                  <a:pt x="63" y="62"/>
                  <a:pt x="39" y="78"/>
                </a:cubicBezTo>
                <a:cubicBezTo>
                  <a:pt x="32" y="83"/>
                  <a:pt x="18" y="92"/>
                  <a:pt x="18" y="92"/>
                </a:cubicBezTo>
                <a:cubicBezTo>
                  <a:pt x="0" y="143"/>
                  <a:pt x="15" y="220"/>
                  <a:pt x="68" y="250"/>
                </a:cubicBezTo>
                <a:cubicBezTo>
                  <a:pt x="97" y="266"/>
                  <a:pt x="137" y="267"/>
                  <a:pt x="168" y="271"/>
                </a:cubicBezTo>
                <a:cubicBezTo>
                  <a:pt x="289" y="256"/>
                  <a:pt x="246" y="269"/>
                  <a:pt x="303" y="250"/>
                </a:cubicBezTo>
                <a:cubicBezTo>
                  <a:pt x="316" y="241"/>
                  <a:pt x="333" y="238"/>
                  <a:pt x="346" y="228"/>
                </a:cubicBezTo>
                <a:cubicBezTo>
                  <a:pt x="358" y="218"/>
                  <a:pt x="364" y="203"/>
                  <a:pt x="375" y="192"/>
                </a:cubicBezTo>
                <a:cubicBezTo>
                  <a:pt x="378" y="168"/>
                  <a:pt x="377" y="62"/>
                  <a:pt x="382" y="57"/>
                </a:cubicBezTo>
                <a:close/>
              </a:path>
            </a:pathLst>
          </a:custGeom>
          <a:solidFill>
            <a:srgbClr val="FFCC00">
              <a:alpha val="50195"/>
            </a:srgbClr>
          </a:solidFill>
          <a:ln w="38100" cap="flat" cmpd="sng">
            <a:solidFill>
              <a:srgbClr val="DC0C4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93610" name="Freeform 1034"/>
          <p:cNvSpPr>
            <a:spLocks/>
          </p:cNvSpPr>
          <p:nvPr/>
        </p:nvSpPr>
        <p:spPr bwMode="auto">
          <a:xfrm>
            <a:off x="4764088" y="4011613"/>
            <a:ext cx="606425" cy="430212"/>
          </a:xfrm>
          <a:custGeom>
            <a:avLst/>
            <a:gdLst>
              <a:gd name="T0" fmla="*/ 2147483647 w 382"/>
              <a:gd name="T1" fmla="*/ 2147483647 h 271"/>
              <a:gd name="T2" fmla="*/ 2147483647 w 382"/>
              <a:gd name="T3" fmla="*/ 2147483647 h 271"/>
              <a:gd name="T4" fmla="*/ 2147483647 w 382"/>
              <a:gd name="T5" fmla="*/ 2147483647 h 271"/>
              <a:gd name="T6" fmla="*/ 2147483647 w 382"/>
              <a:gd name="T7" fmla="*/ 2147483647 h 271"/>
              <a:gd name="T8" fmla="*/ 2147483647 w 382"/>
              <a:gd name="T9" fmla="*/ 2147483647 h 271"/>
              <a:gd name="T10" fmla="*/ 2147483647 w 382"/>
              <a:gd name="T11" fmla="*/ 2147483647 h 271"/>
              <a:gd name="T12" fmla="*/ 2147483647 w 382"/>
              <a:gd name="T13" fmla="*/ 2147483647 h 271"/>
              <a:gd name="T14" fmla="*/ 2147483647 w 382"/>
              <a:gd name="T15" fmla="*/ 2147483647 h 271"/>
              <a:gd name="T16" fmla="*/ 2147483647 w 382"/>
              <a:gd name="T17" fmla="*/ 2147483647 h 271"/>
              <a:gd name="T18" fmla="*/ 2147483647 w 382"/>
              <a:gd name="T19" fmla="*/ 2147483647 h 271"/>
              <a:gd name="T20" fmla="*/ 2147483647 w 382"/>
              <a:gd name="T21" fmla="*/ 2147483647 h 271"/>
              <a:gd name="T22" fmla="*/ 2147483647 w 382"/>
              <a:gd name="T23" fmla="*/ 2147483647 h 2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82"/>
              <a:gd name="T37" fmla="*/ 0 h 271"/>
              <a:gd name="T38" fmla="*/ 382 w 382"/>
              <a:gd name="T39" fmla="*/ 271 h 2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82" h="271">
                <a:moveTo>
                  <a:pt x="382" y="57"/>
                </a:moveTo>
                <a:cubicBezTo>
                  <a:pt x="370" y="21"/>
                  <a:pt x="382" y="37"/>
                  <a:pt x="332" y="21"/>
                </a:cubicBezTo>
                <a:cubicBezTo>
                  <a:pt x="318" y="16"/>
                  <a:pt x="289" y="7"/>
                  <a:pt x="289" y="7"/>
                </a:cubicBezTo>
                <a:cubicBezTo>
                  <a:pt x="234" y="10"/>
                  <a:pt x="176" y="0"/>
                  <a:pt x="125" y="21"/>
                </a:cubicBezTo>
                <a:cubicBezTo>
                  <a:pt x="97" y="33"/>
                  <a:pt x="63" y="62"/>
                  <a:pt x="39" y="78"/>
                </a:cubicBezTo>
                <a:cubicBezTo>
                  <a:pt x="32" y="83"/>
                  <a:pt x="18" y="92"/>
                  <a:pt x="18" y="92"/>
                </a:cubicBezTo>
                <a:cubicBezTo>
                  <a:pt x="0" y="143"/>
                  <a:pt x="15" y="220"/>
                  <a:pt x="68" y="250"/>
                </a:cubicBezTo>
                <a:cubicBezTo>
                  <a:pt x="97" y="266"/>
                  <a:pt x="137" y="267"/>
                  <a:pt x="168" y="271"/>
                </a:cubicBezTo>
                <a:cubicBezTo>
                  <a:pt x="289" y="256"/>
                  <a:pt x="246" y="269"/>
                  <a:pt x="303" y="250"/>
                </a:cubicBezTo>
                <a:cubicBezTo>
                  <a:pt x="316" y="241"/>
                  <a:pt x="333" y="238"/>
                  <a:pt x="346" y="228"/>
                </a:cubicBezTo>
                <a:cubicBezTo>
                  <a:pt x="358" y="218"/>
                  <a:pt x="364" y="203"/>
                  <a:pt x="375" y="192"/>
                </a:cubicBezTo>
                <a:cubicBezTo>
                  <a:pt x="378" y="168"/>
                  <a:pt x="377" y="62"/>
                  <a:pt x="382" y="57"/>
                </a:cubicBezTo>
                <a:close/>
              </a:path>
            </a:pathLst>
          </a:custGeom>
          <a:solidFill>
            <a:srgbClr val="FFCC00">
              <a:alpha val="50195"/>
            </a:srgbClr>
          </a:solidFill>
          <a:ln w="38100" cap="flat" cmpd="sng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4480F-C556-4B9A-9143-2063D71C2726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9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9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4" grpId="0" animBg="1"/>
      <p:bldP spid="793605" grpId="0" animBg="1"/>
      <p:bldP spid="793606" grpId="0" animBg="1"/>
      <p:bldP spid="793607" grpId="0" animBg="1"/>
      <p:bldP spid="793608" grpId="0" animBg="1"/>
      <p:bldP spid="793609" grpId="0" animBg="1"/>
      <p:bldP spid="7936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Fan-out Calculation</a:t>
            </a:r>
            <a:endParaRPr lang="en-US" dirty="0" smtClean="0"/>
          </a:p>
        </p:txBody>
      </p:sp>
      <p:sp>
        <p:nvSpPr>
          <p:cNvPr id="794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HC-series CMOS</a:t>
            </a:r>
          </a:p>
        </p:txBody>
      </p:sp>
      <p:sp>
        <p:nvSpPr>
          <p:cNvPr id="794628" name="Text Box 1028"/>
          <p:cNvSpPr txBox="1">
            <a:spLocks noChangeArrowheads="1"/>
          </p:cNvSpPr>
          <p:nvPr/>
        </p:nvSpPr>
        <p:spPr bwMode="auto">
          <a:xfrm>
            <a:off x="274638" y="2078038"/>
            <a:ext cx="8631237" cy="2114550"/>
          </a:xfrm>
          <a:prstGeom prst="rect">
            <a:avLst/>
          </a:prstGeom>
          <a:solidFill>
            <a:srgbClr val="3399FF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Fan-out = </a:t>
            </a:r>
            <a:r>
              <a:rPr lang="en-US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 err="1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4400" dirty="0" err="1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</a:t>
            </a: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dirty="0" err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3600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/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</a:t>
            </a:r>
            <a:r>
              <a:rPr lang="en-US" sz="4400" dirty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algn="l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</a:t>
            </a:r>
            <a:r>
              <a:rPr lang="en-US" sz="2800" dirty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0.02 </a:t>
            </a: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/ 0.001 </a:t>
            </a: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0.02 </a:t>
            </a: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/ </a:t>
            </a:r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0.001 </a:t>
            </a: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algn="l"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20</a:t>
            </a:r>
          </a:p>
        </p:txBody>
      </p:sp>
      <p:sp>
        <p:nvSpPr>
          <p:cNvPr id="794629" name="Text Box 1029"/>
          <p:cNvSpPr txBox="1">
            <a:spLocks noChangeArrowheads="1"/>
          </p:cNvSpPr>
          <p:nvPr/>
        </p:nvSpPr>
        <p:spPr bwMode="auto">
          <a:xfrm>
            <a:off x="314325" y="4721225"/>
            <a:ext cx="8605838" cy="1546225"/>
          </a:xfrm>
          <a:prstGeom prst="rect">
            <a:avLst/>
          </a:prstGeom>
          <a:solidFill>
            <a:srgbClr val="92D05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800" u="sng" dirty="0">
                <a:solidFill>
                  <a:schemeClr val="bg2"/>
                </a:solidFill>
              </a:rPr>
              <a:t>Note</a:t>
            </a:r>
            <a:r>
              <a:rPr lang="en-US" sz="2800" dirty="0">
                <a:solidFill>
                  <a:schemeClr val="bg2"/>
                </a:solidFill>
              </a:rPr>
              <a:t>:  DC fan-out is considerably greater in this case if the output voltage swing is degraded … </a:t>
            </a:r>
            <a:r>
              <a:rPr lang="en-US" sz="2800" i="1" dirty="0">
                <a:solidFill>
                  <a:srgbClr val="DC0C42"/>
                </a:solidFill>
              </a:rPr>
              <a:t>but</a:t>
            </a:r>
            <a:r>
              <a:rPr lang="en-US" sz="2800" dirty="0">
                <a:solidFill>
                  <a:schemeClr val="bg2"/>
                </a:solidFill>
              </a:rPr>
              <a:t> DCNM is lower and signal transitions times are longer, causing speed degradation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EF4D4-BD76-4D28-9D71-450BB78A6249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4628" grpId="0" animBg="1" autoUpdateAnimBg="0"/>
      <p:bldP spid="79462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596900"/>
            <a:ext cx="8767762" cy="1497013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Reading Assignment:  </a:t>
            </a:r>
            <a:br>
              <a:rPr lang="en-US" sz="32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i="1" dirty="0" smtClean="0">
                <a:solidFill>
                  <a:srgbClr val="D5D5D5"/>
                </a:solidFill>
                <a:latin typeface="Arial" charset="0"/>
              </a:rPr>
              <a:t>DDPP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4</a:t>
            </a:r>
            <a:r>
              <a:rPr lang="en-US" sz="3200" baseline="30000" dirty="0" smtClean="0">
                <a:solidFill>
                  <a:srgbClr val="D5D5D5"/>
                </a:solidFill>
                <a:latin typeface="Arial" charset="0"/>
              </a:rPr>
              <a:t>th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Ed.,</a:t>
            </a:r>
            <a:r>
              <a:rPr lang="en-US" sz="32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pp. 96-103</a:t>
            </a: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/>
            </a:r>
            <a:br>
              <a:rPr lang="en-US" sz="32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/>
            </a:r>
            <a:br>
              <a:rPr lang="en-US" sz="24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Learning Objectives:</a:t>
            </a:r>
            <a:endParaRPr lang="en-US" dirty="0" smtClean="0"/>
          </a:p>
        </p:txBody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463" y="2288794"/>
            <a:ext cx="8077200" cy="4206875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Identify key information contained in a logic device data sheet</a:t>
            </a:r>
          </a:p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the DC noise immunity margin of a logic circuit and describe the consequences of an insufficient margin</a:t>
            </a:r>
          </a:p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the consequences of a “non-ideal” voltage applied to a logic gate input</a:t>
            </a:r>
          </a:p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how unused (“spare”) CMOS inputs should be terminated</a:t>
            </a:r>
          </a:p>
          <a:p>
            <a:pPr>
              <a:lnSpc>
                <a:spcPct val="85000"/>
              </a:lnSpc>
              <a:buNone/>
              <a:defRPr/>
            </a:pPr>
            <a:endParaRPr lang="en-US" sz="24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  <a:defRPr/>
            </a:pPr>
            <a:endParaRPr lang="en-US" sz="24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241FDB-48BA-4144-BF9A-4F4C4D166071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47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Practical Fan-out</a:t>
            </a:r>
            <a:endParaRPr lang="en-US" smtClean="0"/>
          </a:p>
        </p:txBody>
      </p:sp>
      <p:sp>
        <p:nvSpPr>
          <p:cNvPr id="9164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47062" cy="4876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10000"/>
              </a:spcBef>
              <a:defRPr/>
            </a:pP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a practical application, a gate output may drive a “mixture” of loads</a:t>
            </a:r>
          </a:p>
          <a:p>
            <a:pPr>
              <a:lnSpc>
                <a:spcPct val="85000"/>
              </a:lnSpc>
              <a:spcBef>
                <a:spcPct val="10000"/>
              </a:spcBef>
              <a:defRPr/>
            </a:pPr>
            <a:r>
              <a:rPr lang="en-US" sz="280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HIGH-state fan-out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The sum of the </a:t>
            </a:r>
            <a:r>
              <a:rPr lang="en-US" sz="400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IHmax values of all the driven inputs must be </a:t>
            </a:r>
            <a:r>
              <a:rPr lang="en-US" sz="2800" i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less than or equal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the </a:t>
            </a:r>
            <a:r>
              <a:rPr lang="en-US" sz="400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OHmax of the driving output</a:t>
            </a:r>
          </a:p>
          <a:p>
            <a:pPr>
              <a:lnSpc>
                <a:spcPct val="85000"/>
              </a:lnSpc>
              <a:spcBef>
                <a:spcPct val="10000"/>
              </a:spcBef>
              <a:defRPr/>
            </a:pPr>
            <a:r>
              <a:rPr lang="en-US" sz="280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LOW-state fan-out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The sum of the </a:t>
            </a:r>
            <a:r>
              <a:rPr lang="en-US" sz="400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ILmax values of all the driven inputs must be </a:t>
            </a:r>
            <a:r>
              <a:rPr lang="en-US" sz="2800" i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less than or equal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the </a:t>
            </a:r>
            <a:r>
              <a:rPr lang="en-US" sz="400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OLmax of the driving output</a:t>
            </a:r>
          </a:p>
        </p:txBody>
      </p:sp>
      <p:sp>
        <p:nvSpPr>
          <p:cNvPr id="916484" name="Text Box 1028"/>
          <p:cNvSpPr txBox="1">
            <a:spLocks noChangeArrowheads="1"/>
          </p:cNvSpPr>
          <p:nvPr/>
        </p:nvSpPr>
        <p:spPr bwMode="auto">
          <a:xfrm>
            <a:off x="903288" y="5937250"/>
            <a:ext cx="7874000" cy="920750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bg2"/>
                </a:solidFill>
              </a:rPr>
              <a:t>The “practical” fan-out is the </a:t>
            </a:r>
            <a:r>
              <a:rPr lang="en-US" i="1" dirty="0">
                <a:solidFill>
                  <a:schemeClr val="hlink"/>
                </a:solidFill>
              </a:rPr>
              <a:t>minimum</a:t>
            </a:r>
            <a:r>
              <a:rPr lang="en-US" dirty="0">
                <a:solidFill>
                  <a:schemeClr val="hlink"/>
                </a:solidFill>
              </a:rPr>
              <a:t>  </a:t>
            </a:r>
            <a:r>
              <a:rPr lang="en-US" dirty="0">
                <a:solidFill>
                  <a:schemeClr val="bg2"/>
                </a:solidFill>
              </a:rPr>
              <a:t>of the HIGH- and LOW-state fan-outs</a:t>
            </a:r>
            <a:endParaRPr lang="en-US" dirty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B5D98-4C81-48C0-A0A0-2F9F21DD82FE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Driving LEDs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4" y="1336675"/>
            <a:ext cx="8256682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LEDS represent “DC loads” and can be interfaced to a CMOS gate output either by </a:t>
            </a:r>
            <a:r>
              <a:rPr lang="en-US" sz="2400" dirty="0" smtClean="0">
                <a:solidFill>
                  <a:srgbClr val="33CC33"/>
                </a:solidFill>
              </a:rPr>
              <a:t>sinking</a:t>
            </a:r>
            <a:r>
              <a:rPr lang="en-US" sz="2400" dirty="0" smtClean="0">
                <a:solidFill>
                  <a:srgbClr val="002060"/>
                </a:solidFill>
              </a:rPr>
              <a:t> current (LOW output) or </a:t>
            </a:r>
            <a:r>
              <a:rPr lang="en-US" sz="2400" dirty="0" smtClean="0">
                <a:solidFill>
                  <a:srgbClr val="FF0000"/>
                </a:solidFill>
              </a:rPr>
              <a:t>sourcing</a:t>
            </a:r>
            <a:r>
              <a:rPr lang="en-US" sz="2400" dirty="0" smtClean="0">
                <a:solidFill>
                  <a:srgbClr val="002060"/>
                </a:solidFill>
              </a:rPr>
              <a:t> current (HIGH output)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400" dirty="0" smtClean="0">
              <a:solidFill>
                <a:srgbClr val="DDDED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519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6488" y="2674938"/>
            <a:ext cx="7326312" cy="331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1973" name="Text Box 5"/>
          <p:cNvSpPr txBox="1">
            <a:spLocks noChangeArrowheads="1"/>
          </p:cNvSpPr>
          <p:nvPr/>
        </p:nvSpPr>
        <p:spPr bwMode="auto">
          <a:xfrm>
            <a:off x="286604" y="6234508"/>
            <a:ext cx="8420668" cy="459229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800" u="sng" dirty="0">
                <a:solidFill>
                  <a:schemeClr val="bg2"/>
                </a:solidFill>
              </a:rPr>
              <a:t>Question</a:t>
            </a:r>
            <a:r>
              <a:rPr lang="en-US" sz="2800" dirty="0">
                <a:solidFill>
                  <a:schemeClr val="bg2"/>
                </a:solidFill>
              </a:rPr>
              <a:t>: Which method is </a:t>
            </a:r>
            <a:r>
              <a:rPr lang="en-US" sz="2800" dirty="0" smtClean="0">
                <a:solidFill>
                  <a:schemeClr val="bg2"/>
                </a:solidFill>
              </a:rPr>
              <a:t>generally preferred</a:t>
            </a:r>
            <a:r>
              <a:rPr lang="en-US" sz="2800" dirty="0">
                <a:solidFill>
                  <a:schemeClr val="bg2"/>
                </a:solidFill>
              </a:rPr>
              <a:t>?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51974" name="Freeform 6"/>
          <p:cNvSpPr>
            <a:spLocks/>
          </p:cNvSpPr>
          <p:nvPr/>
        </p:nvSpPr>
        <p:spPr bwMode="auto">
          <a:xfrm>
            <a:off x="2176463" y="2857500"/>
            <a:ext cx="1781175" cy="2947988"/>
          </a:xfrm>
          <a:custGeom>
            <a:avLst/>
            <a:gdLst>
              <a:gd name="T0" fmla="*/ 2147483647 w 1122"/>
              <a:gd name="T1" fmla="*/ 0 h 1857"/>
              <a:gd name="T2" fmla="*/ 2147483647 w 1122"/>
              <a:gd name="T3" fmla="*/ 2147483647 h 1857"/>
              <a:gd name="T4" fmla="*/ 2147483647 w 1122"/>
              <a:gd name="T5" fmla="*/ 2147483647 h 1857"/>
              <a:gd name="T6" fmla="*/ 2147483647 w 1122"/>
              <a:gd name="T7" fmla="*/ 2147483647 h 1857"/>
              <a:gd name="T8" fmla="*/ 2147483647 w 1122"/>
              <a:gd name="T9" fmla="*/ 2147483647 h 1857"/>
              <a:gd name="T10" fmla="*/ 2147483647 w 1122"/>
              <a:gd name="T11" fmla="*/ 2147483647 h 1857"/>
              <a:gd name="T12" fmla="*/ 2147483647 w 1122"/>
              <a:gd name="T13" fmla="*/ 2147483647 h 1857"/>
              <a:gd name="T14" fmla="*/ 2147483647 w 1122"/>
              <a:gd name="T15" fmla="*/ 2147483647 h 1857"/>
              <a:gd name="T16" fmla="*/ 2147483647 w 1122"/>
              <a:gd name="T17" fmla="*/ 2147483647 h 1857"/>
              <a:gd name="T18" fmla="*/ 2147483647 w 1122"/>
              <a:gd name="T19" fmla="*/ 2147483647 h 1857"/>
              <a:gd name="T20" fmla="*/ 2147483647 w 1122"/>
              <a:gd name="T21" fmla="*/ 2147483647 h 1857"/>
              <a:gd name="T22" fmla="*/ 2147483647 w 1122"/>
              <a:gd name="T23" fmla="*/ 2147483647 h 1857"/>
              <a:gd name="T24" fmla="*/ 2147483647 w 1122"/>
              <a:gd name="T25" fmla="*/ 2147483647 h 1857"/>
              <a:gd name="T26" fmla="*/ 2147483647 w 1122"/>
              <a:gd name="T27" fmla="*/ 2147483647 h 1857"/>
              <a:gd name="T28" fmla="*/ 2147483647 w 1122"/>
              <a:gd name="T29" fmla="*/ 2147483647 h 1857"/>
              <a:gd name="T30" fmla="*/ 2147483647 w 1122"/>
              <a:gd name="T31" fmla="*/ 2147483647 h 1857"/>
              <a:gd name="T32" fmla="*/ 2147483647 w 1122"/>
              <a:gd name="T33" fmla="*/ 2147483647 h 1857"/>
              <a:gd name="T34" fmla="*/ 2147483647 w 1122"/>
              <a:gd name="T35" fmla="*/ 2147483647 h 1857"/>
              <a:gd name="T36" fmla="*/ 2147483647 w 1122"/>
              <a:gd name="T37" fmla="*/ 2147483647 h 1857"/>
              <a:gd name="T38" fmla="*/ 2147483647 w 1122"/>
              <a:gd name="T39" fmla="*/ 2147483647 h 1857"/>
              <a:gd name="T40" fmla="*/ 2147483647 w 1122"/>
              <a:gd name="T41" fmla="*/ 2147483647 h 1857"/>
              <a:gd name="T42" fmla="*/ 2147483647 w 1122"/>
              <a:gd name="T43" fmla="*/ 2147483647 h 1857"/>
              <a:gd name="T44" fmla="*/ 2147483647 w 1122"/>
              <a:gd name="T45" fmla="*/ 2147483647 h 1857"/>
              <a:gd name="T46" fmla="*/ 2147483647 w 1122"/>
              <a:gd name="T47" fmla="*/ 2147483647 h 1857"/>
              <a:gd name="T48" fmla="*/ 2147483647 w 1122"/>
              <a:gd name="T49" fmla="*/ 2147483647 h 1857"/>
              <a:gd name="T50" fmla="*/ 2147483647 w 1122"/>
              <a:gd name="T51" fmla="*/ 2147483647 h 1857"/>
              <a:gd name="T52" fmla="*/ 2147483647 w 1122"/>
              <a:gd name="T53" fmla="*/ 2147483647 h 1857"/>
              <a:gd name="T54" fmla="*/ 2147483647 w 1122"/>
              <a:gd name="T55" fmla="*/ 2147483647 h 1857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22"/>
              <a:gd name="T85" fmla="*/ 0 h 1857"/>
              <a:gd name="T86" fmla="*/ 1122 w 1122"/>
              <a:gd name="T87" fmla="*/ 1857 h 1857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22" h="1857">
                <a:moveTo>
                  <a:pt x="115" y="0"/>
                </a:moveTo>
                <a:cubicBezTo>
                  <a:pt x="121" y="61"/>
                  <a:pt x="113" y="131"/>
                  <a:pt x="186" y="143"/>
                </a:cubicBezTo>
                <a:cubicBezTo>
                  <a:pt x="205" y="146"/>
                  <a:pt x="224" y="148"/>
                  <a:pt x="243" y="150"/>
                </a:cubicBezTo>
                <a:cubicBezTo>
                  <a:pt x="454" y="144"/>
                  <a:pt x="662" y="141"/>
                  <a:pt x="872" y="164"/>
                </a:cubicBezTo>
                <a:cubicBezTo>
                  <a:pt x="936" y="179"/>
                  <a:pt x="1003" y="163"/>
                  <a:pt x="1065" y="186"/>
                </a:cubicBezTo>
                <a:cubicBezTo>
                  <a:pt x="1120" y="239"/>
                  <a:pt x="1112" y="256"/>
                  <a:pt x="1122" y="336"/>
                </a:cubicBezTo>
                <a:cubicBezTo>
                  <a:pt x="1115" y="476"/>
                  <a:pt x="1108" y="617"/>
                  <a:pt x="1101" y="757"/>
                </a:cubicBezTo>
                <a:cubicBezTo>
                  <a:pt x="1099" y="800"/>
                  <a:pt x="1106" y="845"/>
                  <a:pt x="1093" y="886"/>
                </a:cubicBezTo>
                <a:cubicBezTo>
                  <a:pt x="1089" y="897"/>
                  <a:pt x="1069" y="890"/>
                  <a:pt x="1058" y="893"/>
                </a:cubicBezTo>
                <a:cubicBezTo>
                  <a:pt x="1036" y="899"/>
                  <a:pt x="993" y="914"/>
                  <a:pt x="993" y="914"/>
                </a:cubicBezTo>
                <a:cubicBezTo>
                  <a:pt x="641" y="904"/>
                  <a:pt x="652" y="901"/>
                  <a:pt x="193" y="907"/>
                </a:cubicBezTo>
                <a:cubicBezTo>
                  <a:pt x="144" y="923"/>
                  <a:pt x="161" y="911"/>
                  <a:pt x="136" y="936"/>
                </a:cubicBezTo>
                <a:cubicBezTo>
                  <a:pt x="122" y="979"/>
                  <a:pt x="147" y="1041"/>
                  <a:pt x="108" y="1071"/>
                </a:cubicBezTo>
                <a:cubicBezTo>
                  <a:pt x="94" y="1082"/>
                  <a:pt x="60" y="1088"/>
                  <a:pt x="43" y="1093"/>
                </a:cubicBezTo>
                <a:cubicBezTo>
                  <a:pt x="15" y="1135"/>
                  <a:pt x="14" y="1143"/>
                  <a:pt x="58" y="1171"/>
                </a:cubicBezTo>
                <a:cubicBezTo>
                  <a:pt x="60" y="1178"/>
                  <a:pt x="60" y="1187"/>
                  <a:pt x="65" y="1193"/>
                </a:cubicBezTo>
                <a:cubicBezTo>
                  <a:pt x="75" y="1206"/>
                  <a:pt x="101" y="1228"/>
                  <a:pt x="101" y="1228"/>
                </a:cubicBezTo>
                <a:cubicBezTo>
                  <a:pt x="106" y="1242"/>
                  <a:pt x="110" y="1257"/>
                  <a:pt x="115" y="1271"/>
                </a:cubicBezTo>
                <a:cubicBezTo>
                  <a:pt x="117" y="1278"/>
                  <a:pt x="122" y="1293"/>
                  <a:pt x="122" y="1293"/>
                </a:cubicBezTo>
                <a:cubicBezTo>
                  <a:pt x="120" y="1329"/>
                  <a:pt x="119" y="1364"/>
                  <a:pt x="115" y="1400"/>
                </a:cubicBezTo>
                <a:cubicBezTo>
                  <a:pt x="115" y="1400"/>
                  <a:pt x="104" y="1447"/>
                  <a:pt x="101" y="1450"/>
                </a:cubicBezTo>
                <a:cubicBezTo>
                  <a:pt x="89" y="1462"/>
                  <a:pt x="72" y="1469"/>
                  <a:pt x="58" y="1478"/>
                </a:cubicBezTo>
                <a:cubicBezTo>
                  <a:pt x="44" y="1487"/>
                  <a:pt x="22" y="1514"/>
                  <a:pt x="22" y="1514"/>
                </a:cubicBezTo>
                <a:cubicBezTo>
                  <a:pt x="0" y="1583"/>
                  <a:pt x="24" y="1580"/>
                  <a:pt x="58" y="1614"/>
                </a:cubicBezTo>
                <a:cubicBezTo>
                  <a:pt x="66" y="1622"/>
                  <a:pt x="71" y="1634"/>
                  <a:pt x="79" y="1643"/>
                </a:cubicBezTo>
                <a:cubicBezTo>
                  <a:pt x="86" y="1651"/>
                  <a:pt x="94" y="1657"/>
                  <a:pt x="101" y="1664"/>
                </a:cubicBezTo>
                <a:cubicBezTo>
                  <a:pt x="120" y="1723"/>
                  <a:pt x="109" y="1775"/>
                  <a:pt x="101" y="1836"/>
                </a:cubicBezTo>
                <a:cubicBezTo>
                  <a:pt x="103" y="1843"/>
                  <a:pt x="108" y="1857"/>
                  <a:pt x="108" y="1857"/>
                </a:cubicBezTo>
              </a:path>
            </a:pathLst>
          </a:custGeom>
          <a:noFill/>
          <a:ln w="76200" cap="flat" cmpd="sng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51975" name="Freeform 7"/>
          <p:cNvSpPr>
            <a:spLocks/>
          </p:cNvSpPr>
          <p:nvPr/>
        </p:nvSpPr>
        <p:spPr bwMode="auto">
          <a:xfrm>
            <a:off x="6429375" y="2835275"/>
            <a:ext cx="1644650" cy="3140075"/>
          </a:xfrm>
          <a:custGeom>
            <a:avLst/>
            <a:gdLst>
              <a:gd name="T0" fmla="*/ 0 w 1036"/>
              <a:gd name="T1" fmla="*/ 0 h 1978"/>
              <a:gd name="T2" fmla="*/ 2147483647 w 1036"/>
              <a:gd name="T3" fmla="*/ 2147483647 h 1978"/>
              <a:gd name="T4" fmla="*/ 2147483647 w 1036"/>
              <a:gd name="T5" fmla="*/ 2147483647 h 1978"/>
              <a:gd name="T6" fmla="*/ 2147483647 w 1036"/>
              <a:gd name="T7" fmla="*/ 2147483647 h 1978"/>
              <a:gd name="T8" fmla="*/ 2147483647 w 1036"/>
              <a:gd name="T9" fmla="*/ 2147483647 h 1978"/>
              <a:gd name="T10" fmla="*/ 2147483647 w 1036"/>
              <a:gd name="T11" fmla="*/ 2147483647 h 1978"/>
              <a:gd name="T12" fmla="*/ 2147483647 w 1036"/>
              <a:gd name="T13" fmla="*/ 2147483647 h 1978"/>
              <a:gd name="T14" fmla="*/ 2147483647 w 1036"/>
              <a:gd name="T15" fmla="*/ 2147483647 h 1978"/>
              <a:gd name="T16" fmla="*/ 2147483647 w 1036"/>
              <a:gd name="T17" fmla="*/ 2147483647 h 1978"/>
              <a:gd name="T18" fmla="*/ 2147483647 w 1036"/>
              <a:gd name="T19" fmla="*/ 2147483647 h 1978"/>
              <a:gd name="T20" fmla="*/ 2147483647 w 1036"/>
              <a:gd name="T21" fmla="*/ 2147483647 h 1978"/>
              <a:gd name="T22" fmla="*/ 2147483647 w 1036"/>
              <a:gd name="T23" fmla="*/ 2147483647 h 1978"/>
              <a:gd name="T24" fmla="*/ 2147483647 w 1036"/>
              <a:gd name="T25" fmla="*/ 2147483647 h 1978"/>
              <a:gd name="T26" fmla="*/ 2147483647 w 1036"/>
              <a:gd name="T27" fmla="*/ 2147483647 h 1978"/>
              <a:gd name="T28" fmla="*/ 2147483647 w 1036"/>
              <a:gd name="T29" fmla="*/ 2147483647 h 1978"/>
              <a:gd name="T30" fmla="*/ 2147483647 w 1036"/>
              <a:gd name="T31" fmla="*/ 2147483647 h 1978"/>
              <a:gd name="T32" fmla="*/ 2147483647 w 1036"/>
              <a:gd name="T33" fmla="*/ 2147483647 h 1978"/>
              <a:gd name="T34" fmla="*/ 2147483647 w 1036"/>
              <a:gd name="T35" fmla="*/ 2147483647 h 1978"/>
              <a:gd name="T36" fmla="*/ 2147483647 w 1036"/>
              <a:gd name="T37" fmla="*/ 2147483647 h 1978"/>
              <a:gd name="T38" fmla="*/ 2147483647 w 1036"/>
              <a:gd name="T39" fmla="*/ 2147483647 h 1978"/>
              <a:gd name="T40" fmla="*/ 0 w 1036"/>
              <a:gd name="T41" fmla="*/ 2147483647 h 1978"/>
              <a:gd name="T42" fmla="*/ 2147483647 w 1036"/>
              <a:gd name="T43" fmla="*/ 2147483647 h 197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36"/>
              <a:gd name="T67" fmla="*/ 0 h 1978"/>
              <a:gd name="T68" fmla="*/ 1036 w 1036"/>
              <a:gd name="T69" fmla="*/ 1978 h 197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36" h="1978">
                <a:moveTo>
                  <a:pt x="0" y="0"/>
                </a:moveTo>
                <a:cubicBezTo>
                  <a:pt x="2" y="117"/>
                  <a:pt x="2" y="233"/>
                  <a:pt x="7" y="350"/>
                </a:cubicBezTo>
                <a:cubicBezTo>
                  <a:pt x="8" y="382"/>
                  <a:pt x="12" y="377"/>
                  <a:pt x="36" y="385"/>
                </a:cubicBezTo>
                <a:cubicBezTo>
                  <a:pt x="68" y="420"/>
                  <a:pt x="108" y="410"/>
                  <a:pt x="157" y="414"/>
                </a:cubicBezTo>
                <a:cubicBezTo>
                  <a:pt x="241" y="441"/>
                  <a:pt x="349" y="432"/>
                  <a:pt x="429" y="435"/>
                </a:cubicBezTo>
                <a:cubicBezTo>
                  <a:pt x="489" y="442"/>
                  <a:pt x="485" y="437"/>
                  <a:pt x="515" y="478"/>
                </a:cubicBezTo>
                <a:cubicBezTo>
                  <a:pt x="520" y="492"/>
                  <a:pt x="537" y="508"/>
                  <a:pt x="529" y="521"/>
                </a:cubicBezTo>
                <a:cubicBezTo>
                  <a:pt x="501" y="564"/>
                  <a:pt x="457" y="586"/>
                  <a:pt x="429" y="628"/>
                </a:cubicBezTo>
                <a:cubicBezTo>
                  <a:pt x="434" y="651"/>
                  <a:pt x="470" y="734"/>
                  <a:pt x="486" y="750"/>
                </a:cubicBezTo>
                <a:cubicBezTo>
                  <a:pt x="498" y="762"/>
                  <a:pt x="529" y="778"/>
                  <a:pt x="529" y="778"/>
                </a:cubicBezTo>
                <a:cubicBezTo>
                  <a:pt x="542" y="820"/>
                  <a:pt x="539" y="864"/>
                  <a:pt x="550" y="907"/>
                </a:cubicBezTo>
                <a:cubicBezTo>
                  <a:pt x="552" y="915"/>
                  <a:pt x="564" y="946"/>
                  <a:pt x="572" y="950"/>
                </a:cubicBezTo>
                <a:cubicBezTo>
                  <a:pt x="585" y="957"/>
                  <a:pt x="601" y="955"/>
                  <a:pt x="615" y="957"/>
                </a:cubicBezTo>
                <a:cubicBezTo>
                  <a:pt x="698" y="1013"/>
                  <a:pt x="868" y="997"/>
                  <a:pt x="943" y="1000"/>
                </a:cubicBezTo>
                <a:cubicBezTo>
                  <a:pt x="983" y="1013"/>
                  <a:pt x="999" y="1037"/>
                  <a:pt x="1022" y="1071"/>
                </a:cubicBezTo>
                <a:cubicBezTo>
                  <a:pt x="1017" y="1218"/>
                  <a:pt x="1036" y="1242"/>
                  <a:pt x="1000" y="1335"/>
                </a:cubicBezTo>
                <a:cubicBezTo>
                  <a:pt x="988" y="1409"/>
                  <a:pt x="975" y="1482"/>
                  <a:pt x="965" y="1557"/>
                </a:cubicBezTo>
                <a:cubicBezTo>
                  <a:pt x="969" y="1639"/>
                  <a:pt x="1012" y="1786"/>
                  <a:pt x="908" y="1821"/>
                </a:cubicBezTo>
                <a:cubicBezTo>
                  <a:pt x="638" y="1806"/>
                  <a:pt x="370" y="1809"/>
                  <a:pt x="100" y="1814"/>
                </a:cubicBezTo>
                <a:cubicBezTo>
                  <a:pt x="62" y="1827"/>
                  <a:pt x="45" y="1813"/>
                  <a:pt x="22" y="1850"/>
                </a:cubicBezTo>
                <a:cubicBezTo>
                  <a:pt x="14" y="1892"/>
                  <a:pt x="0" y="1978"/>
                  <a:pt x="0" y="1978"/>
                </a:cubicBezTo>
                <a:lnTo>
                  <a:pt x="43" y="1950"/>
                </a:lnTo>
              </a:path>
            </a:pathLst>
          </a:custGeom>
          <a:noFill/>
          <a:ln w="76200" cap="flat" cmpd="sng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51976" name="Freeform 8"/>
          <p:cNvSpPr>
            <a:spLocks/>
          </p:cNvSpPr>
          <p:nvPr/>
        </p:nvSpPr>
        <p:spPr bwMode="auto">
          <a:xfrm>
            <a:off x="796925" y="2540000"/>
            <a:ext cx="3571875" cy="3571875"/>
          </a:xfrm>
          <a:custGeom>
            <a:avLst/>
            <a:gdLst>
              <a:gd name="T0" fmla="*/ 2147483647 w 2250"/>
              <a:gd name="T1" fmla="*/ 2147483647 h 2250"/>
              <a:gd name="T2" fmla="*/ 2147483647 w 2250"/>
              <a:gd name="T3" fmla="*/ 2147483647 h 2250"/>
              <a:gd name="T4" fmla="*/ 2147483647 w 2250"/>
              <a:gd name="T5" fmla="*/ 2147483647 h 2250"/>
              <a:gd name="T6" fmla="*/ 2147483647 w 2250"/>
              <a:gd name="T7" fmla="*/ 2147483647 h 2250"/>
              <a:gd name="T8" fmla="*/ 2147483647 w 2250"/>
              <a:gd name="T9" fmla="*/ 0 h 2250"/>
              <a:gd name="T10" fmla="*/ 2147483647 w 2250"/>
              <a:gd name="T11" fmla="*/ 2147483647 h 2250"/>
              <a:gd name="T12" fmla="*/ 2147483647 w 2250"/>
              <a:gd name="T13" fmla="*/ 2147483647 h 2250"/>
              <a:gd name="T14" fmla="*/ 2147483647 w 2250"/>
              <a:gd name="T15" fmla="*/ 2147483647 h 2250"/>
              <a:gd name="T16" fmla="*/ 2147483647 w 2250"/>
              <a:gd name="T17" fmla="*/ 2147483647 h 2250"/>
              <a:gd name="T18" fmla="*/ 2147483647 w 2250"/>
              <a:gd name="T19" fmla="*/ 2147483647 h 2250"/>
              <a:gd name="T20" fmla="*/ 2147483647 w 2250"/>
              <a:gd name="T21" fmla="*/ 2147483647 h 2250"/>
              <a:gd name="T22" fmla="*/ 2147483647 w 2250"/>
              <a:gd name="T23" fmla="*/ 2147483647 h 2250"/>
              <a:gd name="T24" fmla="*/ 2147483647 w 2250"/>
              <a:gd name="T25" fmla="*/ 2147483647 h 2250"/>
              <a:gd name="T26" fmla="*/ 2147483647 w 2250"/>
              <a:gd name="T27" fmla="*/ 2147483647 h 2250"/>
              <a:gd name="T28" fmla="*/ 2147483647 w 2250"/>
              <a:gd name="T29" fmla="*/ 2147483647 h 2250"/>
              <a:gd name="T30" fmla="*/ 2147483647 w 2250"/>
              <a:gd name="T31" fmla="*/ 2147483647 h 2250"/>
              <a:gd name="T32" fmla="*/ 2147483647 w 2250"/>
              <a:gd name="T33" fmla="*/ 2147483647 h 2250"/>
              <a:gd name="T34" fmla="*/ 2147483647 w 2250"/>
              <a:gd name="T35" fmla="*/ 2147483647 h 2250"/>
              <a:gd name="T36" fmla="*/ 2147483647 w 2250"/>
              <a:gd name="T37" fmla="*/ 2147483647 h 2250"/>
              <a:gd name="T38" fmla="*/ 2147483647 w 2250"/>
              <a:gd name="T39" fmla="*/ 2147483647 h 2250"/>
              <a:gd name="T40" fmla="*/ 2147483647 w 2250"/>
              <a:gd name="T41" fmla="*/ 2147483647 h 2250"/>
              <a:gd name="T42" fmla="*/ 2147483647 w 2250"/>
              <a:gd name="T43" fmla="*/ 2147483647 h 2250"/>
              <a:gd name="T44" fmla="*/ 2147483647 w 2250"/>
              <a:gd name="T45" fmla="*/ 2147483647 h 2250"/>
              <a:gd name="T46" fmla="*/ 2147483647 w 2250"/>
              <a:gd name="T47" fmla="*/ 2147483647 h 2250"/>
              <a:gd name="T48" fmla="*/ 2147483647 w 2250"/>
              <a:gd name="T49" fmla="*/ 2147483647 h 2250"/>
              <a:gd name="T50" fmla="*/ 2147483647 w 2250"/>
              <a:gd name="T51" fmla="*/ 2147483647 h 2250"/>
              <a:gd name="T52" fmla="*/ 2147483647 w 2250"/>
              <a:gd name="T53" fmla="*/ 2147483647 h 2250"/>
              <a:gd name="T54" fmla="*/ 2147483647 w 2250"/>
              <a:gd name="T55" fmla="*/ 2147483647 h 2250"/>
              <a:gd name="T56" fmla="*/ 2147483647 w 2250"/>
              <a:gd name="T57" fmla="*/ 2147483647 h 2250"/>
              <a:gd name="T58" fmla="*/ 2147483647 w 2250"/>
              <a:gd name="T59" fmla="*/ 2147483647 h 2250"/>
              <a:gd name="T60" fmla="*/ 2147483647 w 2250"/>
              <a:gd name="T61" fmla="*/ 2147483647 h 2250"/>
              <a:gd name="T62" fmla="*/ 2147483647 w 2250"/>
              <a:gd name="T63" fmla="*/ 2147483647 h 2250"/>
              <a:gd name="T64" fmla="*/ 2147483647 w 2250"/>
              <a:gd name="T65" fmla="*/ 2147483647 h 2250"/>
              <a:gd name="T66" fmla="*/ 2147483647 w 2250"/>
              <a:gd name="T67" fmla="*/ 2147483647 h 2250"/>
              <a:gd name="T68" fmla="*/ 2147483647 w 2250"/>
              <a:gd name="T69" fmla="*/ 2147483647 h 2250"/>
              <a:gd name="T70" fmla="*/ 2147483647 w 2250"/>
              <a:gd name="T71" fmla="*/ 2147483647 h 2250"/>
              <a:gd name="T72" fmla="*/ 2147483647 w 2250"/>
              <a:gd name="T73" fmla="*/ 2147483647 h 2250"/>
              <a:gd name="T74" fmla="*/ 2147483647 w 2250"/>
              <a:gd name="T75" fmla="*/ 2147483647 h 225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250"/>
              <a:gd name="T115" fmla="*/ 0 h 2250"/>
              <a:gd name="T116" fmla="*/ 2250 w 2250"/>
              <a:gd name="T117" fmla="*/ 2250 h 2250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250" h="2250">
                <a:moveTo>
                  <a:pt x="2070" y="214"/>
                </a:moveTo>
                <a:cubicBezTo>
                  <a:pt x="1982" y="156"/>
                  <a:pt x="1846" y="117"/>
                  <a:pt x="1741" y="100"/>
                </a:cubicBezTo>
                <a:cubicBezTo>
                  <a:pt x="1676" y="75"/>
                  <a:pt x="1610" y="74"/>
                  <a:pt x="1541" y="64"/>
                </a:cubicBezTo>
                <a:cubicBezTo>
                  <a:pt x="1455" y="52"/>
                  <a:pt x="1372" y="41"/>
                  <a:pt x="1284" y="36"/>
                </a:cubicBezTo>
                <a:cubicBezTo>
                  <a:pt x="1198" y="24"/>
                  <a:pt x="1113" y="11"/>
                  <a:pt x="1027" y="0"/>
                </a:cubicBezTo>
                <a:cubicBezTo>
                  <a:pt x="908" y="2"/>
                  <a:pt x="789" y="3"/>
                  <a:pt x="670" y="7"/>
                </a:cubicBezTo>
                <a:cubicBezTo>
                  <a:pt x="627" y="9"/>
                  <a:pt x="559" y="45"/>
                  <a:pt x="520" y="64"/>
                </a:cubicBezTo>
                <a:cubicBezTo>
                  <a:pt x="495" y="76"/>
                  <a:pt x="466" y="75"/>
                  <a:pt x="441" y="86"/>
                </a:cubicBezTo>
                <a:cubicBezTo>
                  <a:pt x="359" y="122"/>
                  <a:pt x="254" y="171"/>
                  <a:pt x="212" y="257"/>
                </a:cubicBezTo>
                <a:cubicBezTo>
                  <a:pt x="169" y="344"/>
                  <a:pt x="147" y="436"/>
                  <a:pt x="119" y="528"/>
                </a:cubicBezTo>
                <a:cubicBezTo>
                  <a:pt x="95" y="605"/>
                  <a:pt x="71" y="677"/>
                  <a:pt x="55" y="757"/>
                </a:cubicBezTo>
                <a:cubicBezTo>
                  <a:pt x="46" y="804"/>
                  <a:pt x="26" y="852"/>
                  <a:pt x="19" y="900"/>
                </a:cubicBezTo>
                <a:cubicBezTo>
                  <a:pt x="14" y="933"/>
                  <a:pt x="5" y="1000"/>
                  <a:pt x="5" y="1000"/>
                </a:cubicBezTo>
                <a:cubicBezTo>
                  <a:pt x="9" y="1151"/>
                  <a:pt x="0" y="1289"/>
                  <a:pt x="55" y="1428"/>
                </a:cubicBezTo>
                <a:cubicBezTo>
                  <a:pt x="63" y="1469"/>
                  <a:pt x="86" y="1496"/>
                  <a:pt x="98" y="1536"/>
                </a:cubicBezTo>
                <a:cubicBezTo>
                  <a:pt x="125" y="1626"/>
                  <a:pt x="176" y="1740"/>
                  <a:pt x="234" y="1814"/>
                </a:cubicBezTo>
                <a:cubicBezTo>
                  <a:pt x="246" y="1852"/>
                  <a:pt x="235" y="1831"/>
                  <a:pt x="277" y="1871"/>
                </a:cubicBezTo>
                <a:cubicBezTo>
                  <a:pt x="283" y="1877"/>
                  <a:pt x="285" y="1887"/>
                  <a:pt x="291" y="1893"/>
                </a:cubicBezTo>
                <a:cubicBezTo>
                  <a:pt x="329" y="1936"/>
                  <a:pt x="379" y="1975"/>
                  <a:pt x="434" y="1993"/>
                </a:cubicBezTo>
                <a:cubicBezTo>
                  <a:pt x="464" y="2013"/>
                  <a:pt x="493" y="2024"/>
                  <a:pt x="527" y="2036"/>
                </a:cubicBezTo>
                <a:cubicBezTo>
                  <a:pt x="534" y="2038"/>
                  <a:pt x="548" y="2043"/>
                  <a:pt x="548" y="2043"/>
                </a:cubicBezTo>
                <a:cubicBezTo>
                  <a:pt x="567" y="2072"/>
                  <a:pt x="586" y="2089"/>
                  <a:pt x="620" y="2100"/>
                </a:cubicBezTo>
                <a:cubicBezTo>
                  <a:pt x="707" y="2166"/>
                  <a:pt x="789" y="2184"/>
                  <a:pt x="898" y="2193"/>
                </a:cubicBezTo>
                <a:cubicBezTo>
                  <a:pt x="1134" y="2250"/>
                  <a:pt x="1304" y="2119"/>
                  <a:pt x="1498" y="2021"/>
                </a:cubicBezTo>
                <a:cubicBezTo>
                  <a:pt x="1522" y="2009"/>
                  <a:pt x="1552" y="2010"/>
                  <a:pt x="1577" y="2000"/>
                </a:cubicBezTo>
                <a:cubicBezTo>
                  <a:pt x="1644" y="1975"/>
                  <a:pt x="1695" y="1948"/>
                  <a:pt x="1748" y="1900"/>
                </a:cubicBezTo>
                <a:cubicBezTo>
                  <a:pt x="1768" y="1882"/>
                  <a:pt x="1805" y="1843"/>
                  <a:pt x="1805" y="1843"/>
                </a:cubicBezTo>
                <a:cubicBezTo>
                  <a:pt x="1820" y="1797"/>
                  <a:pt x="1869" y="1767"/>
                  <a:pt x="1898" y="1728"/>
                </a:cubicBezTo>
                <a:cubicBezTo>
                  <a:pt x="1914" y="1706"/>
                  <a:pt x="1948" y="1664"/>
                  <a:pt x="1948" y="1664"/>
                </a:cubicBezTo>
                <a:cubicBezTo>
                  <a:pt x="1977" y="1577"/>
                  <a:pt x="1931" y="1705"/>
                  <a:pt x="1970" y="1628"/>
                </a:cubicBezTo>
                <a:cubicBezTo>
                  <a:pt x="1977" y="1615"/>
                  <a:pt x="1978" y="1600"/>
                  <a:pt x="1984" y="1586"/>
                </a:cubicBezTo>
                <a:cubicBezTo>
                  <a:pt x="2009" y="1527"/>
                  <a:pt x="2044" y="1473"/>
                  <a:pt x="2070" y="1414"/>
                </a:cubicBezTo>
                <a:cubicBezTo>
                  <a:pt x="2104" y="1336"/>
                  <a:pt x="2125" y="1257"/>
                  <a:pt x="2155" y="1178"/>
                </a:cubicBezTo>
                <a:cubicBezTo>
                  <a:pt x="2168" y="1144"/>
                  <a:pt x="2187" y="1112"/>
                  <a:pt x="2198" y="1078"/>
                </a:cubicBezTo>
                <a:cubicBezTo>
                  <a:pt x="2225" y="998"/>
                  <a:pt x="2233" y="911"/>
                  <a:pt x="2241" y="828"/>
                </a:cubicBezTo>
                <a:cubicBezTo>
                  <a:pt x="2238" y="724"/>
                  <a:pt x="2250" y="560"/>
                  <a:pt x="2213" y="450"/>
                </a:cubicBezTo>
                <a:cubicBezTo>
                  <a:pt x="2202" y="381"/>
                  <a:pt x="2176" y="341"/>
                  <a:pt x="2127" y="293"/>
                </a:cubicBezTo>
                <a:cubicBezTo>
                  <a:pt x="2104" y="271"/>
                  <a:pt x="2093" y="237"/>
                  <a:pt x="2070" y="214"/>
                </a:cubicBezTo>
                <a:close/>
              </a:path>
            </a:pathLst>
          </a:custGeom>
          <a:noFill/>
          <a:ln w="76200" cap="flat" cmpd="sng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BDEA3-4CC2-4945-B5F5-DCFCD8DAFCC3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5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5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5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build="p" bldLvl="3" autoUpdateAnimBg="0"/>
      <p:bldP spid="851973" grpId="0" animBg="1" autoUpdateAnimBg="0"/>
      <p:bldP spid="851974" grpId="0" animBg="1"/>
      <p:bldP spid="851975" grpId="0" animBg="1"/>
      <p:bldP spid="85197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Text Box 2"/>
          <p:cNvSpPr txBox="1">
            <a:spLocks noChangeArrowheads="1"/>
          </p:cNvSpPr>
          <p:nvPr/>
        </p:nvSpPr>
        <p:spPr bwMode="auto">
          <a:xfrm>
            <a:off x="571500" y="685800"/>
            <a:ext cx="7912100" cy="22828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>
                <a:solidFill>
                  <a:schemeClr val="hlink"/>
                </a:solidFill>
              </a:rPr>
              <a:t>Example:</a:t>
            </a:r>
            <a:r>
              <a:rPr lang="en-US" sz="2400">
                <a:solidFill>
                  <a:schemeClr val="bg1"/>
                </a:solidFill>
              </a:rPr>
              <a:t> Based on the data provided in </a:t>
            </a:r>
            <a:r>
              <a:rPr lang="en-US" sz="2400">
                <a:solidFill>
                  <a:srgbClr val="33CC33"/>
                </a:solidFill>
              </a:rPr>
              <a:t>Table 3-3</a:t>
            </a:r>
            <a:r>
              <a:rPr lang="en-US" sz="2400">
                <a:solidFill>
                  <a:schemeClr val="bg1"/>
                </a:solidFill>
              </a:rPr>
              <a:t> of the course text, calculate the value of the LED current limiting resistor for the </a:t>
            </a:r>
            <a:r>
              <a:rPr lang="en-US" sz="2400" u="sng">
                <a:solidFill>
                  <a:schemeClr val="hlink"/>
                </a:solidFill>
              </a:rPr>
              <a:t>worst case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hlink"/>
                </a:solidFill>
              </a:rPr>
              <a:t>current sinking</a:t>
            </a:r>
            <a:r>
              <a:rPr lang="en-US" sz="2400">
                <a:solidFill>
                  <a:schemeClr val="bg1"/>
                </a:solidFill>
              </a:rPr>
              <a:t> configuration.  Also calculate the amount of power dissipated by the current limiting resistor.  Assume V</a:t>
            </a:r>
            <a:r>
              <a:rPr lang="en-US" sz="2400" baseline="-25000">
                <a:solidFill>
                  <a:schemeClr val="bg1"/>
                </a:solidFill>
              </a:rPr>
              <a:t>LED</a:t>
            </a:r>
            <a:r>
              <a:rPr lang="en-US" sz="2400">
                <a:solidFill>
                  <a:schemeClr val="bg1"/>
                </a:solidFill>
              </a:rPr>
              <a:t> is </a:t>
            </a:r>
            <a:r>
              <a:rPr lang="en-US" sz="2400">
                <a:solidFill>
                  <a:schemeClr val="hlink"/>
                </a:solidFill>
              </a:rPr>
              <a:t>1.9 volts</a:t>
            </a:r>
            <a:r>
              <a:rPr lang="en-US" sz="2400">
                <a:solidFill>
                  <a:schemeClr val="bg1"/>
                </a:solidFill>
              </a:rPr>
              <a:t>.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40995" name="Picture 3"/>
          <p:cNvPicPr>
            <a:picLocks noChangeAspect="1" noChangeArrowheads="1"/>
          </p:cNvPicPr>
          <p:nvPr/>
        </p:nvPicPr>
        <p:blipFill>
          <a:blip r:embed="rId2" cstate="print"/>
          <a:srcRect r="54778" b="2295"/>
          <a:stretch>
            <a:fillRect/>
          </a:stretch>
        </p:blipFill>
        <p:spPr bwMode="auto">
          <a:xfrm>
            <a:off x="2909888" y="3106738"/>
            <a:ext cx="3313112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B05FC-87B6-4D77-8A91-CCB562EF53A0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782638" y="195263"/>
            <a:ext cx="7880350" cy="488950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effectLst/>
              </a:rPr>
              <a:t>Table 3.3 from </a:t>
            </a:r>
            <a:r>
              <a:rPr lang="en-US" sz="3200" i="1" smtClean="0">
                <a:solidFill>
                  <a:schemeClr val="bg1"/>
                </a:solidFill>
                <a:effectLst/>
              </a:rPr>
              <a:t>DDPP</a:t>
            </a:r>
            <a:endParaRPr lang="en-US" i="1" smtClean="0">
              <a:solidFill>
                <a:schemeClr val="bg1"/>
              </a:solidFill>
              <a:effectLst/>
            </a:endParaRPr>
          </a:p>
        </p:txBody>
      </p:sp>
      <p:pic>
        <p:nvPicPr>
          <p:cNvPr id="3420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525" y="760413"/>
            <a:ext cx="6323013" cy="6043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42020" name="Oval 4"/>
          <p:cNvSpPr>
            <a:spLocks noChangeArrowheads="1"/>
          </p:cNvSpPr>
          <p:nvPr/>
        </p:nvSpPr>
        <p:spPr bwMode="auto">
          <a:xfrm>
            <a:off x="4267200" y="3873500"/>
            <a:ext cx="1270000" cy="317500"/>
          </a:xfrm>
          <a:prstGeom prst="ellipse">
            <a:avLst/>
          </a:prstGeom>
          <a:solidFill>
            <a:srgbClr val="FFCC00">
              <a:alpha val="23137"/>
            </a:srgbClr>
          </a:solidFill>
          <a:ln w="38100">
            <a:solidFill>
              <a:srgbClr val="DC0C42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2021" name="Line 5"/>
          <p:cNvSpPr>
            <a:spLocks noChangeShapeType="1"/>
          </p:cNvSpPr>
          <p:nvPr/>
        </p:nvSpPr>
        <p:spPr bwMode="auto">
          <a:xfrm>
            <a:off x="7061200" y="711200"/>
            <a:ext cx="0" cy="609600"/>
          </a:xfrm>
          <a:prstGeom prst="line">
            <a:avLst/>
          </a:prstGeom>
          <a:noFill/>
          <a:ln w="57150">
            <a:solidFill>
              <a:srgbClr val="DC0C42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2022" name="Oval 6"/>
          <p:cNvSpPr>
            <a:spLocks noChangeArrowheads="1"/>
          </p:cNvSpPr>
          <p:nvPr/>
        </p:nvSpPr>
        <p:spPr bwMode="auto">
          <a:xfrm>
            <a:off x="6807200" y="3860800"/>
            <a:ext cx="571500" cy="317500"/>
          </a:xfrm>
          <a:prstGeom prst="ellipse">
            <a:avLst/>
          </a:prstGeom>
          <a:solidFill>
            <a:srgbClr val="FFCC00">
              <a:alpha val="23137"/>
            </a:srgbClr>
          </a:solidFill>
          <a:ln w="38100">
            <a:solidFill>
              <a:srgbClr val="DC0C42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1E706-82BB-43F4-9D47-6C8FF4227ADD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042" name="Picture 2"/>
          <p:cNvPicPr>
            <a:picLocks noChangeAspect="1" noChangeArrowheads="1"/>
          </p:cNvPicPr>
          <p:nvPr/>
        </p:nvPicPr>
        <p:blipFill>
          <a:blip r:embed="rId2" cstate="print"/>
          <a:srcRect r="54778" b="2295"/>
          <a:stretch>
            <a:fillRect/>
          </a:stretch>
        </p:blipFill>
        <p:spPr bwMode="auto">
          <a:xfrm>
            <a:off x="5830888" y="3462338"/>
            <a:ext cx="3313112" cy="32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5043" name="Text Box 3"/>
          <p:cNvSpPr txBox="1">
            <a:spLocks noChangeArrowheads="1"/>
          </p:cNvSpPr>
          <p:nvPr/>
        </p:nvSpPr>
        <p:spPr bwMode="auto">
          <a:xfrm>
            <a:off x="152400" y="152400"/>
            <a:ext cx="5575300" cy="4983163"/>
          </a:xfrm>
          <a:prstGeom prst="rect">
            <a:avLst/>
          </a:prstGeom>
          <a:solidFill>
            <a:srgbClr val="F2FAA4"/>
          </a:solidFill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lnSpc>
                <a:spcPct val="95000"/>
              </a:lnSpc>
              <a:defRPr/>
            </a:pPr>
            <a:r>
              <a:rPr lang="en-US" dirty="0">
                <a:solidFill>
                  <a:schemeClr val="hlink"/>
                </a:solidFill>
              </a:rPr>
              <a:t>SOLUTION:</a:t>
            </a:r>
          </a:p>
          <a:p>
            <a:pPr algn="l">
              <a:lnSpc>
                <a:spcPct val="95000"/>
              </a:lnSpc>
              <a:defRPr/>
            </a:pPr>
            <a:r>
              <a:rPr lang="en-US" sz="2400" dirty="0">
                <a:solidFill>
                  <a:schemeClr val="bg1"/>
                </a:solidFill>
              </a:rPr>
              <a:t>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= 5.0 – </a:t>
            </a:r>
            <a:r>
              <a:rPr lang="en-US" sz="2400" dirty="0">
                <a:solidFill>
                  <a:srgbClr val="008000"/>
                </a:solidFill>
              </a:rPr>
              <a:t>V</a:t>
            </a:r>
            <a:r>
              <a:rPr lang="en-US" sz="2400" baseline="-25000" dirty="0">
                <a:solidFill>
                  <a:srgbClr val="008000"/>
                </a:solidFill>
              </a:rPr>
              <a:t>LED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>
                <a:solidFill>
                  <a:schemeClr val="hlink"/>
                </a:solidFill>
              </a:rPr>
              <a:t>V</a:t>
            </a:r>
            <a:r>
              <a:rPr lang="en-US" sz="2400" baseline="-25000" dirty="0">
                <a:solidFill>
                  <a:schemeClr val="hlink"/>
                </a:solidFill>
              </a:rPr>
              <a:t>OL</a:t>
            </a:r>
            <a:r>
              <a:rPr lang="en-US" sz="2400" dirty="0">
                <a:solidFill>
                  <a:schemeClr val="bg1"/>
                </a:solidFill>
              </a:rPr>
              <a:t> = 5.0 – </a:t>
            </a:r>
            <a:r>
              <a:rPr lang="en-US" sz="2400" dirty="0">
                <a:solidFill>
                  <a:srgbClr val="008000"/>
                </a:solidFill>
              </a:rPr>
              <a:t>1.9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>
                <a:solidFill>
                  <a:schemeClr val="hlink"/>
                </a:solidFill>
              </a:rPr>
              <a:t>0.33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2.77</a:t>
            </a:r>
            <a:r>
              <a:rPr lang="en-US" sz="2400" dirty="0">
                <a:solidFill>
                  <a:schemeClr val="bg1"/>
                </a:solidFill>
              </a:rPr>
              <a:t> V</a:t>
            </a:r>
          </a:p>
          <a:p>
            <a:pPr algn="l">
              <a:lnSpc>
                <a:spcPct val="95000"/>
              </a:lnSpc>
              <a:defRPr/>
            </a:pPr>
            <a:r>
              <a:rPr lang="en-US" sz="2400" dirty="0">
                <a:solidFill>
                  <a:schemeClr val="bg1"/>
                </a:solidFill>
              </a:rPr>
              <a:t>NOTE: Here, use </a:t>
            </a:r>
            <a:r>
              <a:rPr lang="en-US" sz="2400" dirty="0">
                <a:solidFill>
                  <a:schemeClr val="hlink"/>
                </a:solidFill>
              </a:rPr>
              <a:t>“Max”</a:t>
            </a:r>
            <a:r>
              <a:rPr lang="en-US" sz="2400" dirty="0">
                <a:solidFill>
                  <a:schemeClr val="bg1"/>
                </a:solidFill>
              </a:rPr>
              <a:t> value indicated for </a:t>
            </a:r>
            <a:r>
              <a:rPr lang="en-US" sz="2400" dirty="0">
                <a:solidFill>
                  <a:schemeClr val="hlink"/>
                </a:solidFill>
              </a:rPr>
              <a:t>V</a:t>
            </a:r>
            <a:r>
              <a:rPr lang="en-US" sz="2400" baseline="-25000" dirty="0">
                <a:solidFill>
                  <a:schemeClr val="hlink"/>
                </a:solidFill>
              </a:rPr>
              <a:t>OL</a:t>
            </a:r>
            <a:r>
              <a:rPr lang="en-US" sz="2400" dirty="0">
                <a:solidFill>
                  <a:schemeClr val="bg1"/>
                </a:solidFill>
              </a:rPr>
              <a:t> of </a:t>
            </a:r>
            <a:r>
              <a:rPr lang="en-US" sz="2400" dirty="0">
                <a:solidFill>
                  <a:schemeClr val="hlink"/>
                </a:solidFill>
              </a:rPr>
              <a:t>0.33 V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  <a:p>
            <a:pPr algn="l">
              <a:lnSpc>
                <a:spcPct val="95000"/>
              </a:lnSpc>
              <a:defRPr/>
            </a:pPr>
            <a:r>
              <a:rPr lang="en-US" sz="2400" dirty="0">
                <a:solidFill>
                  <a:schemeClr val="bg1"/>
                </a:solidFill>
              </a:rPr>
              <a:t>R = 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/I</a:t>
            </a:r>
            <a:r>
              <a:rPr lang="en-US" sz="2400" baseline="-25000" dirty="0">
                <a:solidFill>
                  <a:schemeClr val="bg1"/>
                </a:solidFill>
              </a:rPr>
              <a:t>OL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2.77/0.004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693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</a:t>
            </a:r>
            <a:endParaRPr lang="en-US" sz="2400" dirty="0">
              <a:solidFill>
                <a:schemeClr val="bg1"/>
              </a:solidFill>
            </a:endParaRPr>
          </a:p>
          <a:p>
            <a:pPr algn="l">
              <a:lnSpc>
                <a:spcPct val="95000"/>
              </a:lnSpc>
              <a:defRPr/>
            </a:pPr>
            <a:r>
              <a:rPr lang="en-US" sz="2400" dirty="0">
                <a:solidFill>
                  <a:schemeClr val="bg1"/>
                </a:solidFill>
              </a:rPr>
              <a:t>P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= R x I</a:t>
            </a:r>
            <a:r>
              <a:rPr lang="en-US" sz="2400" baseline="-25000" dirty="0">
                <a:solidFill>
                  <a:schemeClr val="bg1"/>
                </a:solidFill>
              </a:rPr>
              <a:t>OL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693</a:t>
            </a:r>
            <a:r>
              <a:rPr lang="en-US" sz="2400" dirty="0">
                <a:solidFill>
                  <a:schemeClr val="bg1"/>
                </a:solidFill>
              </a:rPr>
              <a:t> x (0.004)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11.1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milliwatts</a:t>
            </a:r>
            <a:endParaRPr lang="en-US" sz="2400" dirty="0">
              <a:solidFill>
                <a:schemeClr val="bg1"/>
              </a:solidFill>
            </a:endParaRPr>
          </a:p>
          <a:p>
            <a:pPr algn="l">
              <a:lnSpc>
                <a:spcPct val="95000"/>
              </a:lnSpc>
              <a:defRPr/>
            </a:pPr>
            <a:r>
              <a:rPr lang="en-US" sz="2400" dirty="0">
                <a:solidFill>
                  <a:schemeClr val="bg1"/>
                </a:solidFill>
              </a:rPr>
              <a:t>NOTE: Can also calculate power dissipation of resistor using 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x I</a:t>
            </a:r>
            <a:r>
              <a:rPr lang="en-US" sz="2400" baseline="-25000" dirty="0">
                <a:solidFill>
                  <a:schemeClr val="bg1"/>
                </a:solidFill>
              </a:rPr>
              <a:t>OL</a:t>
            </a:r>
            <a:r>
              <a:rPr lang="en-US" sz="2400" dirty="0">
                <a:solidFill>
                  <a:schemeClr val="bg1"/>
                </a:solidFill>
              </a:rPr>
              <a:t> or (V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)/R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43044" name="Line 4"/>
          <p:cNvSpPr>
            <a:spLocks noChangeShapeType="1"/>
          </p:cNvSpPr>
          <p:nvPr/>
        </p:nvSpPr>
        <p:spPr bwMode="auto">
          <a:xfrm flipH="1">
            <a:off x="8013700" y="5232400"/>
            <a:ext cx="533400" cy="0"/>
          </a:xfrm>
          <a:prstGeom prst="line">
            <a:avLst/>
          </a:prstGeom>
          <a:noFill/>
          <a:ln w="381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3045" name="AutoShape 5"/>
          <p:cNvSpPr>
            <a:spLocks/>
          </p:cNvSpPr>
          <p:nvPr/>
        </p:nvSpPr>
        <p:spPr bwMode="auto">
          <a:xfrm flipH="1">
            <a:off x="5916613" y="2252663"/>
            <a:ext cx="1549400" cy="622300"/>
          </a:xfrm>
          <a:prstGeom prst="borderCallout1">
            <a:avLst>
              <a:gd name="adj1" fmla="val 18366"/>
              <a:gd name="adj2" fmla="val -4921"/>
              <a:gd name="adj3" fmla="val 445917"/>
              <a:gd name="adj4" fmla="val -39347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chemeClr val="bg2"/>
                </a:solidFill>
              </a:rPr>
              <a:t>0.33 VDC</a:t>
            </a:r>
            <a:endParaRPr lang="en-US" sz="2400">
              <a:solidFill>
                <a:schemeClr val="bg2"/>
              </a:solidFill>
              <a:sym typeface="Symbol" pitchFamily="18" charset="2"/>
            </a:endParaRPr>
          </a:p>
        </p:txBody>
      </p:sp>
      <p:sp>
        <p:nvSpPr>
          <p:cNvPr id="343046" name="AutoShape 6"/>
          <p:cNvSpPr>
            <a:spLocks/>
          </p:cNvSpPr>
          <p:nvPr/>
        </p:nvSpPr>
        <p:spPr bwMode="auto">
          <a:xfrm flipH="1">
            <a:off x="6183313" y="1298575"/>
            <a:ext cx="1549400" cy="622300"/>
          </a:xfrm>
          <a:prstGeom prst="borderCallout1">
            <a:avLst>
              <a:gd name="adj1" fmla="val 18366"/>
              <a:gd name="adj2" fmla="val -4921"/>
              <a:gd name="adj3" fmla="val 613009"/>
              <a:gd name="adj4" fmla="val -41806"/>
            </a:avLst>
          </a:prstGeom>
          <a:solidFill>
            <a:srgbClr val="FFCC00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chemeClr val="bg2"/>
                </a:solidFill>
              </a:rPr>
              <a:t>4.0 mA</a:t>
            </a:r>
            <a:endParaRPr lang="en-US" sz="2400">
              <a:solidFill>
                <a:schemeClr val="bg2"/>
              </a:solidFill>
              <a:sym typeface="Symbol" pitchFamily="18" charset="2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defRPr/>
            </a:pPr>
            <a:fld id="{DC810FE0-1D84-4C39-8A78-85C6C1A515BB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Text Box 2"/>
          <p:cNvSpPr txBox="1">
            <a:spLocks noChangeArrowheads="1"/>
          </p:cNvSpPr>
          <p:nvPr/>
        </p:nvSpPr>
        <p:spPr bwMode="auto">
          <a:xfrm>
            <a:off x="571500" y="685800"/>
            <a:ext cx="7912100" cy="22828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lnSpc>
                <a:spcPct val="90000"/>
              </a:lnSpc>
              <a:defRPr/>
            </a:pPr>
            <a:r>
              <a:rPr lang="en-US">
                <a:solidFill>
                  <a:schemeClr val="hlink"/>
                </a:solidFill>
              </a:rPr>
              <a:t>Example:</a:t>
            </a:r>
            <a:r>
              <a:rPr lang="en-US" sz="2400">
                <a:solidFill>
                  <a:schemeClr val="bg1"/>
                </a:solidFill>
              </a:rPr>
              <a:t> Based on the data provided in </a:t>
            </a:r>
            <a:r>
              <a:rPr lang="en-US" sz="2400">
                <a:solidFill>
                  <a:srgbClr val="33CC33"/>
                </a:solidFill>
              </a:rPr>
              <a:t>Table 3-3</a:t>
            </a:r>
            <a:r>
              <a:rPr lang="en-US" sz="2400">
                <a:solidFill>
                  <a:schemeClr val="bg1"/>
                </a:solidFill>
              </a:rPr>
              <a:t> of the course text, calculate the value of the LED current limiting resistor for the </a:t>
            </a:r>
            <a:r>
              <a:rPr lang="en-US" sz="2400" u="sng">
                <a:solidFill>
                  <a:schemeClr val="hlink"/>
                </a:solidFill>
              </a:rPr>
              <a:t>worst case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hlink"/>
                </a:solidFill>
              </a:rPr>
              <a:t>current sourcing</a:t>
            </a:r>
            <a:r>
              <a:rPr lang="en-US" sz="2400">
                <a:solidFill>
                  <a:schemeClr val="bg1"/>
                </a:solidFill>
              </a:rPr>
              <a:t> configuration.  Also calculate the amount of power dissipated by the current limiting resistor.  Assume V</a:t>
            </a:r>
            <a:r>
              <a:rPr lang="en-US" sz="2400" baseline="-25000">
                <a:solidFill>
                  <a:schemeClr val="bg1"/>
                </a:solidFill>
              </a:rPr>
              <a:t>LED</a:t>
            </a:r>
            <a:r>
              <a:rPr lang="en-US" sz="2400">
                <a:solidFill>
                  <a:schemeClr val="bg1"/>
                </a:solidFill>
              </a:rPr>
              <a:t> is </a:t>
            </a:r>
            <a:r>
              <a:rPr lang="en-US" sz="2400">
                <a:solidFill>
                  <a:schemeClr val="hlink"/>
                </a:solidFill>
              </a:rPr>
              <a:t>1.9 volts</a:t>
            </a:r>
            <a:r>
              <a:rPr lang="en-US" sz="2400">
                <a:solidFill>
                  <a:schemeClr val="bg1"/>
                </a:solidFill>
              </a:rPr>
              <a:t>.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44067" name="Picture 3"/>
          <p:cNvPicPr>
            <a:picLocks noChangeAspect="1" noChangeArrowheads="1"/>
          </p:cNvPicPr>
          <p:nvPr/>
        </p:nvPicPr>
        <p:blipFill>
          <a:blip r:embed="rId2" cstate="print"/>
          <a:srcRect l="53044"/>
          <a:stretch>
            <a:fillRect/>
          </a:stretch>
        </p:blipFill>
        <p:spPr bwMode="auto">
          <a:xfrm>
            <a:off x="2490788" y="3009900"/>
            <a:ext cx="3579812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85ADE-6318-4F66-A785-7282E9DFFBA1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82638" y="195263"/>
            <a:ext cx="7880350" cy="488950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effectLst/>
              </a:rPr>
              <a:t>Table 3.3 from </a:t>
            </a:r>
            <a:r>
              <a:rPr lang="en-US" sz="3200" i="1" smtClean="0">
                <a:solidFill>
                  <a:schemeClr val="bg1"/>
                </a:solidFill>
                <a:effectLst/>
              </a:rPr>
              <a:t>DDPP</a:t>
            </a:r>
            <a:endParaRPr lang="en-US" i="1" smtClean="0">
              <a:solidFill>
                <a:schemeClr val="bg1"/>
              </a:solidFill>
              <a:effectLst/>
            </a:endParaRPr>
          </a:p>
        </p:txBody>
      </p:sp>
      <p:pic>
        <p:nvPicPr>
          <p:cNvPr id="3450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525" y="760413"/>
            <a:ext cx="6323013" cy="6043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45092" name="Oval 4"/>
          <p:cNvSpPr>
            <a:spLocks noChangeArrowheads="1"/>
          </p:cNvSpPr>
          <p:nvPr/>
        </p:nvSpPr>
        <p:spPr bwMode="auto">
          <a:xfrm>
            <a:off x="4406900" y="3378200"/>
            <a:ext cx="1041400" cy="317500"/>
          </a:xfrm>
          <a:prstGeom prst="ellipse">
            <a:avLst/>
          </a:prstGeom>
          <a:solidFill>
            <a:srgbClr val="FFCC00">
              <a:alpha val="23137"/>
            </a:srgbClr>
          </a:solidFill>
          <a:ln w="38100">
            <a:solidFill>
              <a:srgbClr val="DC0C42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5093" name="Line 5"/>
          <p:cNvSpPr>
            <a:spLocks noChangeShapeType="1"/>
          </p:cNvSpPr>
          <p:nvPr/>
        </p:nvSpPr>
        <p:spPr bwMode="auto">
          <a:xfrm>
            <a:off x="6057900" y="635000"/>
            <a:ext cx="0" cy="609600"/>
          </a:xfrm>
          <a:prstGeom prst="line">
            <a:avLst/>
          </a:prstGeom>
          <a:noFill/>
          <a:ln w="57150">
            <a:solidFill>
              <a:srgbClr val="DC0C42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5094" name="Oval 6"/>
          <p:cNvSpPr>
            <a:spLocks noChangeArrowheads="1"/>
          </p:cNvSpPr>
          <p:nvPr/>
        </p:nvSpPr>
        <p:spPr bwMode="auto">
          <a:xfrm>
            <a:off x="5727700" y="3378200"/>
            <a:ext cx="609600" cy="317500"/>
          </a:xfrm>
          <a:prstGeom prst="ellipse">
            <a:avLst/>
          </a:prstGeom>
          <a:solidFill>
            <a:srgbClr val="FFCC00">
              <a:alpha val="23137"/>
            </a:srgbClr>
          </a:solidFill>
          <a:ln w="38100">
            <a:solidFill>
              <a:srgbClr val="DC0C42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45AC2-F777-4A3B-BF99-0FBE109318E9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114" name="Picture 2"/>
          <p:cNvPicPr>
            <a:picLocks noChangeAspect="1" noChangeArrowheads="1"/>
          </p:cNvPicPr>
          <p:nvPr/>
        </p:nvPicPr>
        <p:blipFill>
          <a:blip r:embed="rId2" cstate="print"/>
          <a:srcRect l="53044"/>
          <a:stretch>
            <a:fillRect/>
          </a:stretch>
        </p:blipFill>
        <p:spPr bwMode="auto">
          <a:xfrm>
            <a:off x="5259388" y="3213100"/>
            <a:ext cx="3579812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6115" name="Text Box 3"/>
          <p:cNvSpPr txBox="1">
            <a:spLocks noChangeArrowheads="1"/>
          </p:cNvSpPr>
          <p:nvPr/>
        </p:nvSpPr>
        <p:spPr bwMode="auto">
          <a:xfrm>
            <a:off x="152400" y="152400"/>
            <a:ext cx="5575300" cy="4635500"/>
          </a:xfrm>
          <a:prstGeom prst="rect">
            <a:avLst/>
          </a:prstGeom>
          <a:solidFill>
            <a:srgbClr val="F2FAA4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lnSpc>
                <a:spcPct val="95000"/>
              </a:lnSpc>
            </a:pPr>
            <a:r>
              <a:rPr lang="en-US" dirty="0">
                <a:solidFill>
                  <a:schemeClr val="hlink"/>
                </a:solidFill>
              </a:rPr>
              <a:t>SOLUTION:</a:t>
            </a:r>
          </a:p>
          <a:p>
            <a:pPr algn="l">
              <a:lnSpc>
                <a:spcPct val="95000"/>
              </a:lnSpc>
            </a:pPr>
            <a:r>
              <a:rPr lang="en-US" sz="2400" dirty="0">
                <a:solidFill>
                  <a:schemeClr val="bg1"/>
                </a:solidFill>
              </a:rPr>
              <a:t>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V</a:t>
            </a:r>
            <a:r>
              <a:rPr lang="en-US" sz="2400" baseline="-25000" dirty="0">
                <a:solidFill>
                  <a:schemeClr val="hlink"/>
                </a:solidFill>
              </a:rPr>
              <a:t>OH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>
                <a:solidFill>
                  <a:srgbClr val="008000"/>
                </a:solidFill>
              </a:rPr>
              <a:t>V</a:t>
            </a:r>
            <a:r>
              <a:rPr lang="en-US" sz="2400" baseline="-25000" dirty="0">
                <a:solidFill>
                  <a:srgbClr val="008000"/>
                </a:solidFill>
              </a:rPr>
              <a:t>LED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3.84</a:t>
            </a:r>
            <a:r>
              <a:rPr lang="en-US" sz="2400" dirty="0">
                <a:solidFill>
                  <a:schemeClr val="bg1"/>
                </a:solidFill>
              </a:rPr>
              <a:t> – </a:t>
            </a:r>
            <a:r>
              <a:rPr lang="en-US" sz="2400" dirty="0">
                <a:solidFill>
                  <a:srgbClr val="008000"/>
                </a:solidFill>
              </a:rPr>
              <a:t>1.9</a:t>
            </a:r>
            <a:r>
              <a:rPr lang="en-US" sz="2400" dirty="0">
                <a:solidFill>
                  <a:schemeClr val="bg1"/>
                </a:solidFill>
              </a:rPr>
              <a:t> = 1.94 V</a:t>
            </a:r>
          </a:p>
          <a:p>
            <a:pPr algn="l">
              <a:lnSpc>
                <a:spcPct val="95000"/>
              </a:lnSpc>
            </a:pPr>
            <a:r>
              <a:rPr lang="en-US" sz="2400" dirty="0">
                <a:solidFill>
                  <a:schemeClr val="hlink"/>
                </a:solidFill>
              </a:rPr>
              <a:t>NOTE:</a:t>
            </a:r>
            <a:r>
              <a:rPr lang="en-US" sz="2400" dirty="0">
                <a:solidFill>
                  <a:schemeClr val="bg1"/>
                </a:solidFill>
              </a:rPr>
              <a:t> Here, use </a:t>
            </a:r>
            <a:r>
              <a:rPr lang="en-US" sz="2400" dirty="0">
                <a:solidFill>
                  <a:schemeClr val="hlink"/>
                </a:solidFill>
              </a:rPr>
              <a:t>“Min”</a:t>
            </a:r>
            <a:r>
              <a:rPr lang="en-US" sz="2400" dirty="0">
                <a:solidFill>
                  <a:schemeClr val="bg1"/>
                </a:solidFill>
              </a:rPr>
              <a:t> value indicated for </a:t>
            </a:r>
            <a:r>
              <a:rPr lang="en-US" sz="2400" dirty="0">
                <a:solidFill>
                  <a:schemeClr val="hlink"/>
                </a:solidFill>
              </a:rPr>
              <a:t>V</a:t>
            </a:r>
            <a:r>
              <a:rPr lang="en-US" sz="2400" baseline="-25000" dirty="0">
                <a:solidFill>
                  <a:schemeClr val="hlink"/>
                </a:solidFill>
              </a:rPr>
              <a:t>OH</a:t>
            </a:r>
            <a:r>
              <a:rPr lang="en-US" sz="2400" dirty="0">
                <a:solidFill>
                  <a:schemeClr val="bg1"/>
                </a:solidFill>
              </a:rPr>
              <a:t> of </a:t>
            </a:r>
            <a:r>
              <a:rPr lang="en-US" sz="2400" dirty="0">
                <a:solidFill>
                  <a:schemeClr val="hlink"/>
                </a:solidFill>
              </a:rPr>
              <a:t>3.84 V</a:t>
            </a:r>
          </a:p>
          <a:p>
            <a:pPr algn="l">
              <a:lnSpc>
                <a:spcPct val="95000"/>
              </a:lnSpc>
            </a:pPr>
            <a:r>
              <a:rPr lang="en-US" sz="2400" dirty="0">
                <a:solidFill>
                  <a:schemeClr val="bg1"/>
                </a:solidFill>
              </a:rPr>
              <a:t>R = 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/I</a:t>
            </a:r>
            <a:r>
              <a:rPr lang="en-US" sz="2400" baseline="-25000" dirty="0">
                <a:solidFill>
                  <a:schemeClr val="bg1"/>
                </a:solidFill>
              </a:rPr>
              <a:t>OH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1.94/0.004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485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</a:t>
            </a:r>
            <a:endParaRPr lang="en-US" sz="2400" dirty="0">
              <a:solidFill>
                <a:schemeClr val="bg1"/>
              </a:solidFill>
            </a:endParaRPr>
          </a:p>
          <a:p>
            <a:pPr algn="l">
              <a:lnSpc>
                <a:spcPct val="95000"/>
              </a:lnSpc>
            </a:pPr>
            <a:r>
              <a:rPr lang="en-US" sz="2400" dirty="0">
                <a:solidFill>
                  <a:schemeClr val="bg1"/>
                </a:solidFill>
              </a:rPr>
              <a:t>P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= R x I</a:t>
            </a:r>
            <a:r>
              <a:rPr lang="en-US" sz="2400" baseline="-25000" dirty="0">
                <a:solidFill>
                  <a:schemeClr val="bg1"/>
                </a:solidFill>
              </a:rPr>
              <a:t>OH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485</a:t>
            </a:r>
            <a:r>
              <a:rPr lang="en-US" sz="2400" dirty="0">
                <a:solidFill>
                  <a:schemeClr val="bg1"/>
                </a:solidFill>
              </a:rPr>
              <a:t> x (0.004)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 = </a:t>
            </a:r>
            <a:r>
              <a:rPr lang="en-US" sz="2400" dirty="0">
                <a:solidFill>
                  <a:schemeClr val="hlink"/>
                </a:solidFill>
              </a:rPr>
              <a:t>7.8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milliwatts</a:t>
            </a:r>
            <a:endParaRPr lang="en-US" sz="2400" dirty="0">
              <a:solidFill>
                <a:schemeClr val="bg1"/>
              </a:solidFill>
            </a:endParaRPr>
          </a:p>
          <a:p>
            <a:pPr algn="l">
              <a:lnSpc>
                <a:spcPct val="95000"/>
              </a:lnSpc>
            </a:pPr>
            <a:r>
              <a:rPr lang="en-US" sz="2400" dirty="0">
                <a:solidFill>
                  <a:schemeClr val="bg1"/>
                </a:solidFill>
              </a:rPr>
              <a:t>NOTE: Can also calculate power dissipation of resistor using 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dirty="0">
                <a:solidFill>
                  <a:schemeClr val="bg1"/>
                </a:solidFill>
              </a:rPr>
              <a:t> x I</a:t>
            </a:r>
            <a:r>
              <a:rPr lang="en-US" sz="2400" baseline="-25000" dirty="0">
                <a:solidFill>
                  <a:schemeClr val="bg1"/>
                </a:solidFill>
              </a:rPr>
              <a:t>OH</a:t>
            </a:r>
            <a:r>
              <a:rPr lang="en-US" sz="2400" dirty="0">
                <a:solidFill>
                  <a:schemeClr val="bg1"/>
                </a:solidFill>
              </a:rPr>
              <a:t> or (V</a:t>
            </a:r>
            <a:r>
              <a:rPr lang="en-US" sz="2400" baseline="-25000" dirty="0">
                <a:solidFill>
                  <a:schemeClr val="bg1"/>
                </a:solidFill>
              </a:rPr>
              <a:t>R</a:t>
            </a: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en-US" sz="2400" dirty="0">
                <a:solidFill>
                  <a:schemeClr val="bg1"/>
                </a:solidFill>
              </a:rPr>
              <a:t>)/R </a:t>
            </a:r>
          </a:p>
        </p:txBody>
      </p:sp>
      <p:sp>
        <p:nvSpPr>
          <p:cNvPr id="346116" name="Line 4"/>
          <p:cNvSpPr>
            <a:spLocks noChangeShapeType="1"/>
          </p:cNvSpPr>
          <p:nvPr/>
        </p:nvSpPr>
        <p:spPr bwMode="auto">
          <a:xfrm>
            <a:off x="7696200" y="5080000"/>
            <a:ext cx="533400" cy="0"/>
          </a:xfrm>
          <a:prstGeom prst="line">
            <a:avLst/>
          </a:prstGeom>
          <a:noFill/>
          <a:ln w="381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46117" name="AutoShape 5"/>
          <p:cNvSpPr>
            <a:spLocks/>
          </p:cNvSpPr>
          <p:nvPr/>
        </p:nvSpPr>
        <p:spPr bwMode="auto">
          <a:xfrm flipH="1">
            <a:off x="5827713" y="2255838"/>
            <a:ext cx="1549400" cy="622300"/>
          </a:xfrm>
          <a:prstGeom prst="borderCallout1">
            <a:avLst>
              <a:gd name="adj1" fmla="val 18366"/>
              <a:gd name="adj2" fmla="val -4921"/>
              <a:gd name="adj3" fmla="val 415815"/>
              <a:gd name="adj4" fmla="val -29509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chemeClr val="bg2"/>
                </a:solidFill>
              </a:rPr>
              <a:t>3.84 VDC</a:t>
            </a:r>
            <a:endParaRPr lang="en-US" sz="2400">
              <a:solidFill>
                <a:schemeClr val="bg2"/>
              </a:solidFill>
              <a:sym typeface="Symbol" pitchFamily="18" charset="2"/>
            </a:endParaRPr>
          </a:p>
        </p:txBody>
      </p:sp>
      <p:sp>
        <p:nvSpPr>
          <p:cNvPr id="346118" name="AutoShape 6"/>
          <p:cNvSpPr>
            <a:spLocks/>
          </p:cNvSpPr>
          <p:nvPr/>
        </p:nvSpPr>
        <p:spPr bwMode="auto">
          <a:xfrm flipH="1">
            <a:off x="5891213" y="1250950"/>
            <a:ext cx="1549400" cy="622300"/>
          </a:xfrm>
          <a:prstGeom prst="borderCallout1">
            <a:avLst>
              <a:gd name="adj1" fmla="val 18366"/>
              <a:gd name="adj2" fmla="val -4921"/>
              <a:gd name="adj3" fmla="val 607394"/>
              <a:gd name="adj4" fmla="val -35250"/>
            </a:avLst>
          </a:prstGeom>
          <a:solidFill>
            <a:srgbClr val="FFCC00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2400">
                <a:solidFill>
                  <a:schemeClr val="bg2"/>
                </a:solidFill>
              </a:rPr>
              <a:t>4.0 mA</a:t>
            </a:r>
            <a:endParaRPr lang="en-US" sz="2400">
              <a:solidFill>
                <a:schemeClr val="bg2"/>
              </a:solidFill>
              <a:sym typeface="Symbol" pitchFamily="18" charset="2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19C4-1FCC-4F5E-9932-A060FFEEC671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Effects of Excessive Loading</a:t>
            </a:r>
            <a:endParaRPr lang="en-US" dirty="0" smtClean="0"/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Loading a gate output beyond its rated    fan-out can have several deleterious effects: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LOW state, the output voltage (</a:t>
            </a:r>
            <a:r>
              <a:rPr lang="en-US" sz="3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OL) may increase beyond </a:t>
            </a:r>
            <a:r>
              <a:rPr lang="en-US" sz="3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HIGH state, the output voltage (</a:t>
            </a:r>
            <a:r>
              <a:rPr lang="en-US" sz="36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OH) may fall below </a:t>
            </a:r>
            <a:r>
              <a:rPr lang="en-US" sz="36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OH</a:t>
            </a:r>
            <a:r>
              <a:rPr lang="en-US" sz="3200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endParaRPr lang="en-US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rise and fall times may increase beyond their specifications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operating temperature of the device may increase, thereby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reducing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reliability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device and eventually causing device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failure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44400F-A60F-4D08-B763-81AC8E4FCA8D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3213"/>
            <a:ext cx="9144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3399FF"/>
                </a:solidFill>
                <a:effectLst/>
              </a:rPr>
              <a:t>  Example – DCNM, Family 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A </a:t>
            </a:r>
            <a:r>
              <a:rPr lang="en-US" sz="3600" dirty="0" smtClean="0">
                <a:solidFill>
                  <a:srgbClr val="3399FF"/>
                </a:solidFill>
                <a:effectLst/>
                <a:sym typeface="Symbol"/>
              </a:rPr>
              <a:t>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600" dirty="0" smtClean="0">
                <a:solidFill>
                  <a:srgbClr val="3399FF"/>
                </a:solidFill>
                <a:effectLst/>
              </a:rPr>
              <a:t>Family </a:t>
            </a:r>
            <a:r>
              <a:rPr lang="en-US" sz="3600" dirty="0" smtClean="0">
                <a:solidFill>
                  <a:srgbClr val="00A44A"/>
                </a:solidFill>
                <a:effectLst/>
              </a:rPr>
              <a:t>B</a:t>
            </a:r>
            <a:endParaRPr lang="en-US" sz="3600" dirty="0">
              <a:solidFill>
                <a:srgbClr val="3399FF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5543A-AFAC-48A1-9803-3D4020C7596A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4066" y="1819701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4.4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2693" y="3336877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3.3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0.30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2.60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-400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8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8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1320" y="1446663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Family “A”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947" y="2963838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Family “B”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8740" y="4858603"/>
            <a:ext cx="7902054" cy="510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DCNM </a:t>
            </a:r>
            <a:r>
              <a:rPr lang="en-US" baseline="-25000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baseline="-25000" dirty="0" smtClean="0">
                <a:solidFill>
                  <a:srgbClr val="00A44A"/>
                </a:solidFill>
              </a:rPr>
              <a:t>B</a:t>
            </a:r>
            <a:r>
              <a:rPr lang="en-US" baseline="-25000" dirty="0" smtClean="0">
                <a:solidFill>
                  <a:schemeClr val="bg2"/>
                </a:solidFill>
              </a:rPr>
              <a:t>   </a:t>
            </a:r>
            <a:r>
              <a:rPr lang="en-US" dirty="0" smtClean="0">
                <a:solidFill>
                  <a:schemeClr val="bg2"/>
                </a:solidFill>
              </a:rPr>
              <a:t>=</a:t>
            </a:r>
            <a:r>
              <a:rPr lang="en-US" baseline="-25000" dirty="0" smtClean="0">
                <a:solidFill>
                  <a:schemeClr val="bg2"/>
                </a:solidFill>
              </a:rPr>
              <a:t>  </a:t>
            </a:r>
            <a:r>
              <a:rPr lang="en-US" dirty="0" smtClean="0">
                <a:solidFill>
                  <a:schemeClr val="bg2"/>
                </a:solidFill>
              </a:rPr>
              <a:t>min(</a:t>
            </a:r>
            <a:r>
              <a:rPr lang="en-US" dirty="0" smtClean="0">
                <a:solidFill>
                  <a:srgbClr val="FF0000"/>
                </a:solidFill>
              </a:rPr>
              <a:t>4.4</a:t>
            </a:r>
            <a:r>
              <a:rPr lang="en-US" dirty="0" smtClean="0">
                <a:solidFill>
                  <a:schemeClr val="bg2"/>
                </a:solidFill>
              </a:rPr>
              <a:t>-</a:t>
            </a:r>
            <a:r>
              <a:rPr lang="en-US" dirty="0" smtClean="0">
                <a:solidFill>
                  <a:srgbClr val="00A44A"/>
                </a:solidFill>
              </a:rPr>
              <a:t>2.6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smtClean="0">
                <a:solidFill>
                  <a:srgbClr val="00A44A"/>
                </a:solidFill>
              </a:rPr>
              <a:t>1.6</a:t>
            </a:r>
            <a:r>
              <a:rPr lang="en-US" dirty="0" smtClean="0">
                <a:solidFill>
                  <a:schemeClr val="bg2"/>
                </a:solidFill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0.4</a:t>
            </a:r>
            <a:r>
              <a:rPr lang="en-US" dirty="0" smtClean="0">
                <a:solidFill>
                  <a:schemeClr val="bg2"/>
                </a:solidFill>
              </a:rPr>
              <a:t>) = 1.2V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220872" y="2238233"/>
            <a:ext cx="1282889" cy="2538483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694830" y="2251881"/>
            <a:ext cx="1924334" cy="2565779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5147481" y="3766782"/>
            <a:ext cx="721056" cy="1025856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H="1">
            <a:off x="6146042" y="3739487"/>
            <a:ext cx="1087271" cy="108272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95786" y="5759356"/>
            <a:ext cx="8338782" cy="4062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rgbClr val="FF0000"/>
                </a:solidFill>
              </a:rPr>
              <a:t>Question</a:t>
            </a:r>
            <a:r>
              <a:rPr lang="en-US" sz="2400" dirty="0" smtClean="0">
                <a:solidFill>
                  <a:srgbClr val="FF0000"/>
                </a:solidFill>
              </a:rPr>
              <a:t>: Is this a “good” DCNM (for 5 V CMOS logic)?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solidFill>
                  <a:srgbClr val="D9DE1E"/>
                </a:solidFill>
              </a:rPr>
              <a:t> </a:t>
            </a:r>
            <a:r>
              <a:rPr lang="en-US" sz="4800" smtClean="0">
                <a:solidFill>
                  <a:srgbClr val="D9DE1E"/>
                </a:solidFill>
              </a:rPr>
              <a:t>Outline</a:t>
            </a:r>
            <a:endParaRPr lang="en-US" smtClean="0"/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1765" y="1524000"/>
            <a:ext cx="8153400" cy="4114800"/>
          </a:xfrm>
        </p:spPr>
        <p:txBody>
          <a:bodyPr/>
          <a:lstStyle/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sheets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Noise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Logic levels and noise margins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Non-ideal inputs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Unused (“spare”) inputs</a:t>
            </a:r>
          </a:p>
          <a:p>
            <a:pPr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Electrostatic discharge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C9A23-5ECD-4FD4-83A3-833E2EF48E4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7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5171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3213"/>
            <a:ext cx="9144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3399FF"/>
                </a:solidFill>
                <a:effectLst/>
              </a:rPr>
              <a:t>  Example – DCNM, Family </a:t>
            </a:r>
            <a:r>
              <a:rPr lang="en-US" sz="3600" dirty="0" smtClean="0">
                <a:solidFill>
                  <a:srgbClr val="00A44A"/>
                </a:solidFill>
                <a:effectLst/>
              </a:rPr>
              <a:t>B </a:t>
            </a:r>
            <a:r>
              <a:rPr lang="en-US" sz="3600" dirty="0" smtClean="0">
                <a:solidFill>
                  <a:srgbClr val="3399FF"/>
                </a:solidFill>
                <a:effectLst/>
                <a:sym typeface="Symbol"/>
              </a:rPr>
              <a:t>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600" dirty="0" smtClean="0">
                <a:solidFill>
                  <a:srgbClr val="3399FF"/>
                </a:solidFill>
                <a:effectLst/>
              </a:rPr>
              <a:t>Family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A</a:t>
            </a:r>
            <a:endParaRPr lang="en-US" sz="3600" dirty="0">
              <a:solidFill>
                <a:srgbClr val="3399FF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5543A-AFAC-48A1-9803-3D4020C7596A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4066" y="1819701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4.4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2693" y="3336877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3.3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0.30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2.60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-400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8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8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1320" y="1446663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Family “A”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947" y="2963838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Family “B”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8740" y="4858603"/>
            <a:ext cx="7902054" cy="510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DCNM </a:t>
            </a:r>
            <a:r>
              <a:rPr lang="en-US" baseline="-25000" dirty="0" smtClean="0">
                <a:solidFill>
                  <a:srgbClr val="00A44A"/>
                </a:solidFill>
              </a:rPr>
              <a:t>B</a:t>
            </a:r>
            <a:r>
              <a:rPr lang="en-US" baseline="-250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baseline="-25000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chemeClr val="bg2"/>
                </a:solidFill>
              </a:rPr>
              <a:t>  </a:t>
            </a:r>
            <a:r>
              <a:rPr lang="en-US" dirty="0" smtClean="0">
                <a:solidFill>
                  <a:schemeClr val="bg2"/>
                </a:solidFill>
              </a:rPr>
              <a:t>= min(</a:t>
            </a:r>
            <a:r>
              <a:rPr lang="en-US" dirty="0" smtClean="0">
                <a:solidFill>
                  <a:srgbClr val="00A44A"/>
                </a:solidFill>
              </a:rPr>
              <a:t>3.3</a:t>
            </a:r>
            <a:r>
              <a:rPr lang="en-US" dirty="0" smtClean="0">
                <a:solidFill>
                  <a:schemeClr val="bg2"/>
                </a:solidFill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3.6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1.6</a:t>
            </a:r>
            <a:r>
              <a:rPr lang="en-US" dirty="0" smtClean="0">
                <a:solidFill>
                  <a:schemeClr val="bg2"/>
                </a:solidFill>
              </a:rPr>
              <a:t>-</a:t>
            </a:r>
            <a:r>
              <a:rPr lang="en-US" dirty="0" smtClean="0">
                <a:solidFill>
                  <a:srgbClr val="00A44A"/>
                </a:solidFill>
              </a:rPr>
              <a:t>0.3</a:t>
            </a:r>
            <a:r>
              <a:rPr lang="en-US" dirty="0" smtClean="0">
                <a:solidFill>
                  <a:schemeClr val="bg2"/>
                </a:solidFill>
              </a:rPr>
              <a:t>) = -0.3V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868537" y="2210937"/>
            <a:ext cx="1419367" cy="2620370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5036024" y="2251881"/>
            <a:ext cx="914400" cy="253848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316406" y="3753134"/>
            <a:ext cx="889380" cy="1066799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4722125" y="3739487"/>
            <a:ext cx="1710521" cy="1041778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72955" y="5540992"/>
            <a:ext cx="8502555" cy="9048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rgbClr val="FF0000"/>
                </a:solidFill>
              </a:rPr>
              <a:t>Question</a:t>
            </a:r>
            <a:r>
              <a:rPr lang="en-US" sz="2400" dirty="0" smtClean="0">
                <a:solidFill>
                  <a:srgbClr val="FF0000"/>
                </a:solidFill>
              </a:rPr>
              <a:t>: What is the consequence of a </a:t>
            </a:r>
            <a:r>
              <a:rPr lang="en-US" sz="2400" u="sng" dirty="0" smtClean="0">
                <a:solidFill>
                  <a:srgbClr val="FF0000"/>
                </a:solidFill>
              </a:rPr>
              <a:t>negative</a:t>
            </a:r>
            <a:r>
              <a:rPr lang="en-US" sz="2400" dirty="0" smtClean="0">
                <a:solidFill>
                  <a:srgbClr val="FF0000"/>
                </a:solidFill>
              </a:rPr>
              <a:t> DCNM?</a:t>
            </a:r>
          </a:p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What is the </a:t>
            </a:r>
            <a:r>
              <a:rPr lang="en-US" sz="2400" u="sng" dirty="0" smtClean="0">
                <a:solidFill>
                  <a:srgbClr val="FF0000"/>
                </a:solidFill>
              </a:rPr>
              <a:t>minimum</a:t>
            </a:r>
            <a:r>
              <a:rPr lang="en-US" sz="2400" dirty="0" smtClean="0">
                <a:solidFill>
                  <a:srgbClr val="FF0000"/>
                </a:solidFill>
              </a:rPr>
              <a:t> DCNM required?  </a:t>
            </a:r>
            <a:r>
              <a:rPr lang="en-US" sz="2400" dirty="0" smtClean="0">
                <a:solidFill>
                  <a:srgbClr val="00A44A"/>
                </a:solidFill>
              </a:rPr>
              <a:t>DCNM &gt; 0</a:t>
            </a:r>
            <a:endParaRPr lang="en-US" sz="2400" dirty="0">
              <a:solidFill>
                <a:srgbClr val="00A44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3213"/>
            <a:ext cx="9144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3399FF"/>
                </a:solidFill>
                <a:effectLst/>
              </a:rPr>
              <a:t>  Example – Fan-out, Family 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A </a:t>
            </a:r>
            <a:r>
              <a:rPr lang="en-US" sz="3600" dirty="0" smtClean="0">
                <a:solidFill>
                  <a:srgbClr val="3399FF"/>
                </a:solidFill>
                <a:effectLst/>
                <a:sym typeface="Symbol"/>
              </a:rPr>
              <a:t>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600" dirty="0" smtClean="0">
                <a:solidFill>
                  <a:srgbClr val="3399FF"/>
                </a:solidFill>
                <a:effectLst/>
              </a:rPr>
              <a:t>Family </a:t>
            </a:r>
            <a:r>
              <a:rPr lang="en-US" sz="3600" dirty="0" smtClean="0">
                <a:solidFill>
                  <a:srgbClr val="00A44A"/>
                </a:solidFill>
                <a:effectLst/>
              </a:rPr>
              <a:t>B</a:t>
            </a:r>
            <a:endParaRPr lang="en-US" sz="3600" dirty="0">
              <a:solidFill>
                <a:srgbClr val="3399FF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5543A-AFAC-48A1-9803-3D4020C7596A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4066" y="1819701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4.4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2693" y="3336877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3.3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0.30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2.60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-400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8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8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1320" y="1446663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Family “A”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947" y="2963838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Family “B”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8740" y="4858603"/>
            <a:ext cx="7902054" cy="510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</a:rPr>
              <a:t>Fanout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baseline="-25000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baseline="-25000" dirty="0" smtClean="0">
                <a:solidFill>
                  <a:srgbClr val="00B050"/>
                </a:solidFill>
              </a:rPr>
              <a:t>B</a:t>
            </a:r>
            <a:r>
              <a:rPr lang="en-US" baseline="-25000" dirty="0" smtClean="0">
                <a:solidFill>
                  <a:schemeClr val="bg2"/>
                </a:solidFill>
              </a:rPr>
              <a:t>   </a:t>
            </a:r>
            <a:r>
              <a:rPr lang="en-US" dirty="0" smtClean="0">
                <a:solidFill>
                  <a:schemeClr val="bg2"/>
                </a:solidFill>
              </a:rPr>
              <a:t>= min(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bg2"/>
                </a:solidFill>
              </a:rPr>
              <a:t> / </a:t>
            </a:r>
            <a:r>
              <a:rPr lang="en-US" dirty="0" smtClean="0">
                <a:solidFill>
                  <a:srgbClr val="00A44A"/>
                </a:solidFill>
              </a:rPr>
              <a:t>0.04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bg2"/>
                </a:solidFill>
              </a:rPr>
              <a:t> / </a:t>
            </a:r>
            <a:r>
              <a:rPr lang="en-US" dirty="0" smtClean="0">
                <a:solidFill>
                  <a:srgbClr val="00A44A"/>
                </a:solidFill>
              </a:rPr>
              <a:t>0.4</a:t>
            </a:r>
            <a:r>
              <a:rPr lang="en-US" dirty="0" smtClean="0">
                <a:solidFill>
                  <a:schemeClr val="bg2"/>
                </a:solidFill>
              </a:rPr>
              <a:t>) = 10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630304" y="2729553"/>
            <a:ext cx="914400" cy="2047163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5076967" y="2715905"/>
            <a:ext cx="1064526" cy="2115402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5745707" y="4230807"/>
            <a:ext cx="545912" cy="6005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H="1">
            <a:off x="7055893" y="4230806"/>
            <a:ext cx="491320" cy="573206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0" y="5568287"/>
            <a:ext cx="9144000" cy="9048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rgbClr val="FF0000"/>
                </a:solidFill>
              </a:rPr>
              <a:t>Note</a:t>
            </a:r>
            <a:r>
              <a:rPr lang="en-US" sz="2400" dirty="0" smtClean="0">
                <a:solidFill>
                  <a:srgbClr val="FF0000"/>
                </a:solidFill>
              </a:rPr>
              <a:t>: Current arrows for 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+mj-lt"/>
              </a:rPr>
              <a:t>O</a:t>
            </a:r>
            <a:r>
              <a:rPr lang="en-US" sz="2400" dirty="0" smtClean="0">
                <a:solidFill>
                  <a:srgbClr val="FF0000"/>
                </a:solidFill>
              </a:rPr>
              <a:t> and 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point in </a:t>
            </a:r>
            <a:r>
              <a:rPr lang="en-US" sz="2400" i="1" u="sng" dirty="0" smtClean="0">
                <a:solidFill>
                  <a:srgbClr val="FF0000"/>
                </a:solidFill>
                <a:latin typeface="+mn-lt"/>
              </a:rPr>
              <a:t>opposite directions</a:t>
            </a:r>
            <a:endParaRPr lang="en-US" sz="2400" dirty="0" smtClean="0">
              <a:solidFill>
                <a:srgbClr val="FF0000"/>
              </a:solidFill>
              <a:latin typeface="+mn-lt"/>
            </a:endParaRPr>
          </a:p>
          <a:p>
            <a:pPr algn="l"/>
            <a:r>
              <a:rPr lang="en-US" sz="2400" u="sng" dirty="0" smtClean="0">
                <a:solidFill>
                  <a:srgbClr val="FF0000"/>
                </a:solidFill>
              </a:rPr>
              <a:t>Question</a:t>
            </a:r>
            <a:r>
              <a:rPr lang="en-US" sz="2400" dirty="0" smtClean="0">
                <a:solidFill>
                  <a:srgbClr val="FF0000"/>
                </a:solidFill>
              </a:rPr>
              <a:t>: Is it possible for the fan-out to be </a:t>
            </a:r>
            <a:r>
              <a:rPr lang="en-US" sz="2400" u="sng" dirty="0" smtClean="0">
                <a:solidFill>
                  <a:srgbClr val="FF0000"/>
                </a:solidFill>
              </a:rPr>
              <a:t>negative</a:t>
            </a:r>
            <a:r>
              <a:rPr lang="en-US" sz="2400" dirty="0" smtClean="0">
                <a:solidFill>
                  <a:srgbClr val="FF0000"/>
                </a:solidFill>
              </a:rPr>
              <a:t>? </a:t>
            </a:r>
            <a:r>
              <a:rPr lang="en-US" sz="2400" dirty="0" smtClean="0">
                <a:solidFill>
                  <a:srgbClr val="00A44A"/>
                </a:solidFill>
              </a:rPr>
              <a:t>NO!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3213"/>
            <a:ext cx="91440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3399FF"/>
                </a:solidFill>
                <a:effectLst/>
              </a:rPr>
              <a:t>  Example – Fan-out, Family </a:t>
            </a:r>
            <a:r>
              <a:rPr lang="en-US" sz="3600" dirty="0" smtClean="0">
                <a:solidFill>
                  <a:srgbClr val="00A44A"/>
                </a:solidFill>
                <a:effectLst/>
              </a:rPr>
              <a:t>B </a:t>
            </a:r>
            <a:r>
              <a:rPr lang="en-US" sz="3600" dirty="0" smtClean="0">
                <a:solidFill>
                  <a:srgbClr val="3399FF"/>
                </a:solidFill>
                <a:effectLst/>
                <a:sym typeface="Symbol"/>
              </a:rPr>
              <a:t>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600" dirty="0" smtClean="0">
                <a:solidFill>
                  <a:srgbClr val="3399FF"/>
                </a:solidFill>
                <a:effectLst/>
              </a:rPr>
              <a:t>Family</a:t>
            </a:r>
            <a:r>
              <a:rPr lang="en-US" sz="3600" dirty="0" smtClean="0">
                <a:solidFill>
                  <a:srgbClr val="FF0000"/>
                </a:solidFill>
                <a:effectLst/>
              </a:rPr>
              <a:t> A</a:t>
            </a:r>
            <a:endParaRPr lang="en-US" sz="3600" dirty="0">
              <a:solidFill>
                <a:srgbClr val="3399FF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5543A-AFAC-48A1-9803-3D4020C7596A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4066" y="1819701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4.4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0.4 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02693" y="3336877"/>
          <a:ext cx="8077200" cy="914400"/>
        </p:xfrm>
        <a:graphic>
          <a:graphicData uri="http://schemas.openxmlformats.org/drawingml/2006/table">
            <a:tbl>
              <a:tblPr/>
              <a:tblGrid>
                <a:gridCol w="2225351"/>
                <a:gridCol w="1541262"/>
                <a:gridCol w="1425873"/>
                <a:gridCol w="1401147"/>
                <a:gridCol w="1483567"/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CC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5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3.3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0.30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2.60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1.60 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(V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V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)/2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-400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8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IH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40 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</a:t>
                      </a:r>
                      <a:r>
                        <a:rPr lang="en-US" sz="1800" b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2743200" algn="ctr"/>
                          <a:tab pos="5486400" algn="r"/>
                          <a:tab pos="0" algn="l"/>
                        </a:tabLs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800" b="1" baseline="-250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IL</a:t>
                      </a:r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 -0.4 </a:t>
                      </a:r>
                      <a:r>
                        <a:rPr lang="en-US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</a:t>
                      </a:r>
                      <a:endParaRPr lang="en-US" sz="18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1320" y="1446663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Family “A”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947" y="2963838"/>
            <a:ext cx="2593074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Family “B”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8490" y="4872251"/>
            <a:ext cx="8475260" cy="510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2"/>
                </a:solidFill>
              </a:rPr>
              <a:t>Fanout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baseline="-25000" dirty="0" smtClean="0">
                <a:solidFill>
                  <a:srgbClr val="00A44A"/>
                </a:solidFill>
              </a:rPr>
              <a:t>B</a:t>
            </a:r>
            <a:r>
              <a:rPr lang="en-US" baseline="-250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baseline="-25000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chemeClr val="bg2"/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= min(</a:t>
            </a:r>
            <a:r>
              <a:rPr lang="en-US" dirty="0" smtClean="0">
                <a:solidFill>
                  <a:srgbClr val="33CC33"/>
                </a:solidFill>
              </a:rPr>
              <a:t>400</a:t>
            </a:r>
            <a:r>
              <a:rPr lang="en-US" dirty="0" smtClean="0">
                <a:solidFill>
                  <a:schemeClr val="bg2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0.4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smtClean="0">
                <a:solidFill>
                  <a:srgbClr val="33CC33"/>
                </a:solidFill>
              </a:rPr>
              <a:t>8</a:t>
            </a:r>
            <a:r>
              <a:rPr lang="en-US" dirty="0" smtClean="0">
                <a:solidFill>
                  <a:schemeClr val="bg2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0.0004</a:t>
            </a:r>
            <a:r>
              <a:rPr lang="en-US" dirty="0" smtClean="0">
                <a:solidFill>
                  <a:schemeClr val="bg2"/>
                </a:solidFill>
              </a:rPr>
              <a:t>) = 1000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6550926" y="2756848"/>
            <a:ext cx="1173707" cy="2074459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5158854" y="2756848"/>
            <a:ext cx="1173708" cy="2060812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FF0000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630304" y="4203510"/>
            <a:ext cx="575482" cy="616423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5117910" y="4217158"/>
            <a:ext cx="559559" cy="58685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33CC33">
                <a:alpha val="4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50627" y="5595583"/>
            <a:ext cx="7533564" cy="9048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u="sng" dirty="0" smtClean="0">
                <a:solidFill>
                  <a:srgbClr val="FF0000"/>
                </a:solidFill>
              </a:rPr>
              <a:t>Question</a:t>
            </a:r>
            <a:r>
              <a:rPr lang="en-US" sz="2400" dirty="0" smtClean="0">
                <a:solidFill>
                  <a:srgbClr val="FF0000"/>
                </a:solidFill>
              </a:rPr>
              <a:t>: What is the </a:t>
            </a:r>
            <a:r>
              <a:rPr lang="en-US" sz="2400" u="sng" dirty="0" smtClean="0">
                <a:solidFill>
                  <a:srgbClr val="FF0000"/>
                </a:solidFill>
              </a:rPr>
              <a:t>minimum</a:t>
            </a:r>
            <a:r>
              <a:rPr lang="en-US" sz="2400" dirty="0" smtClean="0">
                <a:solidFill>
                  <a:srgbClr val="FF0000"/>
                </a:solidFill>
              </a:rPr>
              <a:t> fan-out required?</a:t>
            </a:r>
          </a:p>
          <a:p>
            <a:pPr algn="l"/>
            <a:r>
              <a:rPr lang="en-US" sz="2400" dirty="0" smtClean="0">
                <a:solidFill>
                  <a:srgbClr val="00A44A"/>
                </a:solidFill>
              </a:rPr>
              <a:t>Fan-out ≥ 1</a:t>
            </a:r>
            <a:endParaRPr lang="en-US" sz="2400" dirty="0">
              <a:solidFill>
                <a:srgbClr val="00A44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523000"/>
            <a:ext cx="9144000" cy="1372832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2-C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Propagation Delay and Transition Time</a:t>
            </a: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9638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799749" name="Picture 5" descr="X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A58A7D-FD49-44DD-A7D6-CFCF398A9A00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596900"/>
            <a:ext cx="8767762" cy="1497013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Reading Assignment:  </a:t>
            </a:r>
            <a:br>
              <a:rPr lang="en-US" sz="32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i="1" dirty="0" smtClean="0">
                <a:solidFill>
                  <a:srgbClr val="D5D5D5"/>
                </a:solidFill>
                <a:latin typeface="Arial" charset="0"/>
              </a:rPr>
              <a:t> DDPP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4</a:t>
            </a:r>
            <a:r>
              <a:rPr lang="en-US" sz="3200" baseline="30000" dirty="0" smtClean="0">
                <a:solidFill>
                  <a:srgbClr val="D5D5D5"/>
                </a:solidFill>
                <a:latin typeface="Arial" charset="0"/>
              </a:rPr>
              <a:t>th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Ed.,</a:t>
            </a:r>
            <a:r>
              <a:rPr lang="en-US" sz="32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pp. 114-122 </a:t>
            </a:r>
            <a:br>
              <a:rPr lang="en-US" sz="3200" dirty="0" smtClean="0">
                <a:solidFill>
                  <a:srgbClr val="D5D5D5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D5D5D5"/>
                </a:solidFill>
                <a:latin typeface="Arial" charset="0"/>
              </a:rPr>
              <a:t>   </a:t>
            </a: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Learning Objectives:</a:t>
            </a:r>
            <a:endParaRPr lang="en-US" dirty="0" smtClean="0"/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271" y="2276602"/>
            <a:ext cx="8077200" cy="42068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Define propagation delay and list the factors that contribute to it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Define transition time and list the factors that contribute to it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Estimate the transition time of a CMOS gate output based on the “on” resistance of the active device and the capacitive load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ways in which load capacitance can be minimized</a:t>
            </a:r>
          </a:p>
          <a:p>
            <a:pPr>
              <a:lnSpc>
                <a:spcPct val="80000"/>
              </a:lnSpc>
              <a:buNone/>
              <a:defRPr/>
            </a:pPr>
            <a:endParaRPr lang="en-US" sz="28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BC01B-4928-44B8-93BE-36E2B3EB6DD4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5864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solidFill>
                  <a:srgbClr val="D9DE1E"/>
                </a:solidFill>
              </a:rPr>
              <a:t> </a:t>
            </a:r>
            <a:r>
              <a:rPr lang="en-US" sz="4800" smtClean="0">
                <a:solidFill>
                  <a:srgbClr val="D9DE1E"/>
                </a:solidFill>
              </a:rPr>
              <a:t>Outline</a:t>
            </a:r>
            <a:endParaRPr lang="en-US" smtClean="0"/>
          </a:p>
        </p:txBody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42376" cy="41148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Propagation delay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 time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Equivalent circuit transition time analysis</a:t>
            </a:r>
          </a:p>
          <a:p>
            <a:pPr lvl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Calculation</a:t>
            </a:r>
          </a:p>
          <a:p>
            <a:pPr lvl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Estimation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 capacitance</a:t>
            </a:r>
          </a:p>
          <a:p>
            <a:pPr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>
              <a:solidFill>
                <a:srgbClr val="DCDDDE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1A606-BBE6-4F11-A570-5848022EE2CF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Overview</a:t>
            </a:r>
            <a:endParaRPr lang="en-US" smtClean="0"/>
          </a:p>
        </p:txBody>
      </p:sp>
      <p:sp>
        <p:nvSpPr>
          <p:cNvPr id="802819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1336675"/>
            <a:ext cx="833755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speed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dissipation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a CMOS device depend on the dynamic (“AC”) characteristics of the device and its load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Logic designers must carefully examine the effects of output loading and redesign where the loading is too high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Speed (performance) depends on two characteristics: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propagation delay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 time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BCB8C-61C6-493D-B30A-089069E661B2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Time Matters</a:t>
            </a:r>
            <a:endParaRPr lang="en-US" smtClean="0"/>
          </a:p>
        </p:txBody>
      </p:sp>
      <p:sp>
        <p:nvSpPr>
          <p:cNvPr id="759811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1337481"/>
            <a:ext cx="8011022" cy="530938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Logic gates require a certain amount of “think time” to produce a new output in response to changing inputs – referred to as the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propagation delay</a:t>
            </a: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gate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Logic gate outputs can not change from a low voltage to a high voltage (or vice-versa) “instantaneously” – referred to as the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 time</a:t>
            </a: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gate</a:t>
            </a:r>
            <a:endParaRPr lang="en-US" sz="2800" i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timing diagram</a:t>
            </a:r>
            <a:r>
              <a:rPr lang="en-US" sz="280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can be used to show how a logic circuit responds to time-varying input signals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19DD4B-2969-4720-940A-3D221CE98B40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ChangeArrowheads="1"/>
          </p:cNvSpPr>
          <p:nvPr/>
        </p:nvSpPr>
        <p:spPr bwMode="auto">
          <a:xfrm>
            <a:off x="1473200" y="1879600"/>
            <a:ext cx="6032500" cy="4978400"/>
          </a:xfrm>
          <a:prstGeom prst="rect">
            <a:avLst/>
          </a:prstGeom>
          <a:solidFill>
            <a:schemeClr val="tx1"/>
          </a:solidFill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Time Matters</a:t>
            </a:r>
            <a:endParaRPr lang="en-US" smtClean="0"/>
          </a:p>
        </p:txBody>
      </p:sp>
      <p:sp>
        <p:nvSpPr>
          <p:cNvPr id="7608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7997825" cy="53101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 response of a combinational circuit</a:t>
            </a:r>
            <a:endParaRPr lang="en-US" sz="2800" smtClean="0">
              <a:solidFill>
                <a:srgbClr val="D5D5D5"/>
              </a:solidFill>
            </a:endParaRPr>
          </a:p>
        </p:txBody>
      </p:sp>
      <p:pic>
        <p:nvPicPr>
          <p:cNvPr id="760837" name="Picture 5"/>
          <p:cNvPicPr>
            <a:picLocks noChangeAspect="1" noChangeArrowheads="1"/>
          </p:cNvPicPr>
          <p:nvPr/>
        </p:nvPicPr>
        <p:blipFill>
          <a:blip r:embed="rId2" cstate="print"/>
          <a:srcRect t="13136"/>
          <a:stretch>
            <a:fillRect/>
          </a:stretch>
        </p:blipFill>
        <p:spPr bwMode="auto">
          <a:xfrm>
            <a:off x="1719263" y="3857625"/>
            <a:ext cx="56657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0838" name="Rectangle 6"/>
          <p:cNvSpPr>
            <a:spLocks noChangeArrowheads="1"/>
          </p:cNvSpPr>
          <p:nvPr/>
        </p:nvSpPr>
        <p:spPr bwMode="auto">
          <a:xfrm>
            <a:off x="2794000" y="3911600"/>
            <a:ext cx="673100" cy="1092200"/>
          </a:xfrm>
          <a:prstGeom prst="rect">
            <a:avLst/>
          </a:prstGeom>
          <a:solidFill>
            <a:srgbClr val="DC0C42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39" name="Line 7"/>
          <p:cNvSpPr>
            <a:spLocks noChangeShapeType="1"/>
          </p:cNvSpPr>
          <p:nvPr/>
        </p:nvSpPr>
        <p:spPr bwMode="auto">
          <a:xfrm flipV="1">
            <a:off x="2959100" y="5791200"/>
            <a:ext cx="596900" cy="12700"/>
          </a:xfrm>
          <a:prstGeom prst="line">
            <a:avLst/>
          </a:prstGeom>
          <a:noFill/>
          <a:ln w="76200">
            <a:solidFill>
              <a:srgbClr val="DC0C42"/>
            </a:solidFill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40" name="Rectangle 8"/>
          <p:cNvSpPr>
            <a:spLocks noChangeArrowheads="1"/>
          </p:cNvSpPr>
          <p:nvPr/>
        </p:nvSpPr>
        <p:spPr bwMode="auto">
          <a:xfrm>
            <a:off x="3949700" y="3949700"/>
            <a:ext cx="520700" cy="1587500"/>
          </a:xfrm>
          <a:prstGeom prst="rect">
            <a:avLst/>
          </a:prstGeom>
          <a:solidFill>
            <a:srgbClr val="33CC33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41" name="Line 9"/>
          <p:cNvSpPr>
            <a:spLocks noChangeShapeType="1"/>
          </p:cNvSpPr>
          <p:nvPr/>
        </p:nvSpPr>
        <p:spPr bwMode="auto">
          <a:xfrm>
            <a:off x="4191000" y="5829300"/>
            <a:ext cx="37465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42" name="Rectangle 10"/>
          <p:cNvSpPr>
            <a:spLocks noChangeArrowheads="1"/>
          </p:cNvSpPr>
          <p:nvPr/>
        </p:nvSpPr>
        <p:spPr bwMode="auto">
          <a:xfrm>
            <a:off x="5422900" y="3949700"/>
            <a:ext cx="1460500" cy="1054100"/>
          </a:xfrm>
          <a:prstGeom prst="rect">
            <a:avLst/>
          </a:prstGeom>
          <a:solidFill>
            <a:srgbClr val="FFCC00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60843" name="Line 11"/>
          <p:cNvSpPr>
            <a:spLocks noChangeShapeType="1"/>
          </p:cNvSpPr>
          <p:nvPr/>
        </p:nvSpPr>
        <p:spPr bwMode="auto">
          <a:xfrm>
            <a:off x="5702300" y="5829300"/>
            <a:ext cx="12954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pic>
        <p:nvPicPr>
          <p:cNvPr id="76084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5450" y="1951038"/>
            <a:ext cx="5715000" cy="17811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05D93-6A8F-43A8-808B-B88555C2704C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6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60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0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60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60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0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0834" grpId="0" animBg="1"/>
      <p:bldP spid="760838" grpId="0" animBg="1"/>
      <p:bldP spid="760839" grpId="0" animBg="1"/>
      <p:bldP spid="760840" grpId="0" animBg="1"/>
      <p:bldP spid="760841" grpId="0" animBg="1"/>
      <p:bldP spid="760842" grpId="0" animBg="1"/>
      <p:bldP spid="760843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Propagation Delay – Definition </a:t>
            </a:r>
            <a:endParaRPr lang="en-US" dirty="0" smtClean="0"/>
          </a:p>
        </p:txBody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The electrical path from a particular input signal of a logic element to its output signal is called a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signal path</a:t>
            </a:r>
          </a:p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The amount of </a:t>
            </a:r>
            <a:r>
              <a:rPr lang="en-US" sz="2800" dirty="0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it takes for a change in an input signal to cause a corresponding change in a gate’s output signal is called the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propagation delay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n-US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400" dirty="0" err="1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sz="2800" i="1" dirty="0" smtClean="0">
              <a:solidFill>
                <a:srgbClr val="DFDB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propagation delay for an output signal going from </a:t>
            </a:r>
            <a:r>
              <a:rPr lang="en-US" sz="28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-to-</a:t>
            </a:r>
            <a:r>
              <a:rPr lang="en-US" sz="2800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400" dirty="0" err="1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400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400" dirty="0" err="1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may be different than the propagation delay of that signal going from </a:t>
            </a:r>
            <a:r>
              <a:rPr lang="en-US" sz="2800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-to-</a:t>
            </a:r>
            <a:r>
              <a:rPr lang="en-US" sz="28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 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400" dirty="0" err="1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400" dirty="0" err="1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400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DB0AB3-89FC-48CB-AB76-274AECBB4776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Overview</a:t>
            </a:r>
            <a:endParaRPr lang="en-US" smtClean="0"/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883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Objective: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To be able to design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real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circuits using CMOS or other logic families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need to ensure that the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digital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abstraction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is valid for a given circuit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need to provide adequate engineering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design margins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ensure that a circuit will work properly under a variety of conditions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need to be able to read and understand data sheets and specifications,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order to create reliable and robust real-world circuits and systems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5FB45-3B7E-4AFA-92EF-76407104F702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5" grpId="0" build="p" bldLvl="3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/>
              </a:rPr>
              <a:t>Propagation Delay – Measurement </a:t>
            </a:r>
          </a:p>
        </p:txBody>
      </p:sp>
      <p:pic>
        <p:nvPicPr>
          <p:cNvPr id="819203" name="Picture 3"/>
          <p:cNvPicPr>
            <a:picLocks noChangeAspect="1" noChangeArrowheads="1"/>
          </p:cNvPicPr>
          <p:nvPr/>
        </p:nvPicPr>
        <p:blipFill>
          <a:blip r:embed="rId2" cstate="print"/>
          <a:srcRect l="10176" b="7256"/>
          <a:stretch>
            <a:fillRect/>
          </a:stretch>
        </p:blipFill>
        <p:spPr bwMode="auto">
          <a:xfrm>
            <a:off x="2436813" y="1320800"/>
            <a:ext cx="6503987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04" name="Text Box 4"/>
          <p:cNvSpPr txBox="1">
            <a:spLocks noChangeArrowheads="1"/>
          </p:cNvSpPr>
          <p:nvPr/>
        </p:nvSpPr>
        <p:spPr bwMode="auto">
          <a:xfrm>
            <a:off x="379413" y="1576388"/>
            <a:ext cx="2114550" cy="1182687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Ignoring rise and fall times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205" name="Text Box 5"/>
          <p:cNvSpPr txBox="1">
            <a:spLocks noChangeArrowheads="1"/>
          </p:cNvSpPr>
          <p:nvPr/>
        </p:nvSpPr>
        <p:spPr bwMode="auto">
          <a:xfrm>
            <a:off x="217488" y="4057650"/>
            <a:ext cx="2352675" cy="1182688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Measured at midpoints of transitions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05F03-A8EA-47F7-836D-CD51368B9202}" type="slidenum">
              <a:rPr lang="en-US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04" grpId="0" animBg="1" autoUpdateAnimBg="0"/>
      <p:bldP spid="819205" grpId="0" animBg="1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2" y="269875"/>
            <a:ext cx="8374189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Propagation Delay – Why Non-zero</a:t>
            </a:r>
            <a:endParaRPr lang="en-US" dirty="0" smtClean="0"/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Several factors lead to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non-zero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propagation delays in CMOS circuits: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rate at which transistors change state is influenced both by semiconductor physics and the circuit environment (input signal transition time, input capacitance, and output loading)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multistage devices (e.g., non-inverting gates) may require several internal transistors to change state before the output can change state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4CBDE0-8C8E-4B3A-88D7-6149C1D1FA5B}" type="slidenum">
              <a:rPr lang="en-US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02" name="Picture 2"/>
          <p:cNvPicPr>
            <a:picLocks noChangeAspect="1" noChangeArrowheads="1"/>
          </p:cNvPicPr>
          <p:nvPr/>
        </p:nvPicPr>
        <p:blipFill>
          <a:blip r:embed="rId2" cstate="print"/>
          <a:srcRect l="14323" t="26647" r="18880" b="15451"/>
          <a:stretch>
            <a:fillRect/>
          </a:stretch>
        </p:blipFill>
        <p:spPr bwMode="auto">
          <a:xfrm>
            <a:off x="2743200" y="1241947"/>
            <a:ext cx="6069013" cy="394548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824552" y="5404514"/>
            <a:ext cx="7835900" cy="10409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 sz="2800" dirty="0">
                <a:solidFill>
                  <a:srgbClr val="3399FF"/>
                </a:solidFill>
              </a:rPr>
              <a:t>Rise propagation delay (</a:t>
            </a:r>
            <a:r>
              <a:rPr lang="en-US" sz="2800" dirty="0" err="1">
                <a:solidFill>
                  <a:srgbClr val="3399FF"/>
                </a:solidFill>
              </a:rPr>
              <a:t>t</a:t>
            </a:r>
            <a:r>
              <a:rPr lang="en-US" sz="2800" baseline="-25000" dirty="0" err="1">
                <a:solidFill>
                  <a:srgbClr val="3399FF"/>
                </a:solidFill>
              </a:rPr>
              <a:t>PLH</a:t>
            </a:r>
            <a:r>
              <a:rPr lang="en-US" sz="2800" dirty="0">
                <a:solidFill>
                  <a:srgbClr val="3399FF"/>
                </a:solidFill>
              </a:rPr>
              <a:t>) = 3 ns           </a:t>
            </a:r>
          </a:p>
          <a:p>
            <a:pPr algn="l"/>
            <a:r>
              <a:rPr lang="en-US" sz="2800" dirty="0">
                <a:solidFill>
                  <a:srgbClr val="00A44A"/>
                </a:solidFill>
              </a:rPr>
              <a:t>Fall propagation delay (</a:t>
            </a:r>
            <a:r>
              <a:rPr lang="en-US" sz="2800" dirty="0" err="1">
                <a:solidFill>
                  <a:srgbClr val="00A44A"/>
                </a:solidFill>
              </a:rPr>
              <a:t>t</a:t>
            </a:r>
            <a:r>
              <a:rPr lang="en-US" sz="2800" baseline="-25000" dirty="0" err="1">
                <a:solidFill>
                  <a:srgbClr val="00A44A"/>
                </a:solidFill>
              </a:rPr>
              <a:t>PHL</a:t>
            </a:r>
            <a:r>
              <a:rPr lang="en-US" sz="2800" dirty="0">
                <a:solidFill>
                  <a:srgbClr val="00A44A"/>
                </a:solidFill>
              </a:rPr>
              <a:t>) = 1.5 ns</a:t>
            </a:r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550460" y="3222956"/>
            <a:ext cx="2159000" cy="1492250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 dirty="0">
                <a:solidFill>
                  <a:schemeClr val="bg2"/>
                </a:solidFill>
              </a:rPr>
              <a:t>Find each of the following, rounded to the nearest ½ ns (assume each division is 1 ns)</a:t>
            </a:r>
          </a:p>
        </p:txBody>
      </p:sp>
      <p:sp>
        <p:nvSpPr>
          <p:cNvPr id="307206" name="Line 6"/>
          <p:cNvSpPr>
            <a:spLocks noChangeShapeType="1"/>
          </p:cNvSpPr>
          <p:nvPr/>
        </p:nvSpPr>
        <p:spPr bwMode="auto">
          <a:xfrm>
            <a:off x="4178300" y="2187054"/>
            <a:ext cx="12700" cy="8509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07207" name="Line 7"/>
          <p:cNvSpPr>
            <a:spLocks noChangeShapeType="1"/>
          </p:cNvSpPr>
          <p:nvPr/>
        </p:nvSpPr>
        <p:spPr bwMode="auto">
          <a:xfrm>
            <a:off x="4584700" y="2187054"/>
            <a:ext cx="12700" cy="20574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2814E-CFBD-4A46-85AE-A6A9348159D8}" type="slidenum">
              <a:rPr lang="en-US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7002628" y="2202976"/>
            <a:ext cx="12700" cy="2057400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7847463" y="3057099"/>
            <a:ext cx="17059" cy="1061302"/>
          </a:xfrm>
          <a:prstGeom prst="lin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l="38782" t="19404" r="38686" b="74588"/>
          <a:stretch>
            <a:fillRect/>
          </a:stretch>
        </p:blipFill>
        <p:spPr bwMode="auto">
          <a:xfrm>
            <a:off x="382138" y="2579427"/>
            <a:ext cx="2456599" cy="4913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14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37" y="0"/>
            <a:ext cx="8629747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/>
              </a:rPr>
              <a:t>Example – Propagation Delay Measurement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Transition Time – Definition </a:t>
            </a:r>
            <a:endParaRPr lang="en-US" dirty="0" smtClean="0"/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40712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The amount of time that the output of a logic circuit takes to change from one state to another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rise time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dirty="0" err="1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 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000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000" dirty="0" err="1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): the </a:t>
            </a:r>
            <a:r>
              <a:rPr lang="en-US" dirty="0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 output signal takes to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from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-to-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fall time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dirty="0" err="1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 </a:t>
            </a:r>
            <a:r>
              <a:rPr lang="en-US" sz="3600" dirty="0" err="1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000" dirty="0" err="1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2000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): the </a:t>
            </a:r>
            <a:r>
              <a:rPr lang="en-US" dirty="0" smtClean="0">
                <a:solidFill>
                  <a:srgbClr val="B6589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 output signal takes to </a:t>
            </a: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from </a:t>
            </a:r>
            <a:r>
              <a:rPr lang="en-US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-to-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endParaRPr lang="en-US" sz="24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Gate outputs can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change state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instantaneously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(i.e., with a transition time of zero) because they need to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charge the stray capacitance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wires and other components they drive</a:t>
            </a:r>
            <a:endParaRPr lang="en-US" dirty="0" smtClean="0">
              <a:solidFill>
                <a:srgbClr val="D5D5D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1E65F6-8574-43E9-8388-F9551E84606D}" type="slidenum">
              <a:rPr lang="en-US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/>
              </a:rPr>
              <a:t>Transition Time – Measurement </a:t>
            </a:r>
          </a:p>
        </p:txBody>
      </p:sp>
      <p:pic>
        <p:nvPicPr>
          <p:cNvPr id="804867" name="Picture 3"/>
          <p:cNvPicPr>
            <a:picLocks noChangeAspect="1" noChangeArrowheads="1"/>
          </p:cNvPicPr>
          <p:nvPr/>
        </p:nvPicPr>
        <p:blipFill>
          <a:blip r:embed="rId2" cstate="print"/>
          <a:srcRect l="8005" b="76880"/>
          <a:stretch>
            <a:fillRect/>
          </a:stretch>
        </p:blipFill>
        <p:spPr bwMode="auto">
          <a:xfrm>
            <a:off x="2295525" y="1435100"/>
            <a:ext cx="6640513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4868" name="Picture 4"/>
          <p:cNvPicPr>
            <a:picLocks noChangeAspect="1" noChangeArrowheads="1"/>
          </p:cNvPicPr>
          <p:nvPr/>
        </p:nvPicPr>
        <p:blipFill>
          <a:blip r:embed="rId2" cstate="print"/>
          <a:srcRect l="8006" t="21216" b="44531"/>
          <a:stretch>
            <a:fillRect/>
          </a:stretch>
        </p:blipFill>
        <p:spPr bwMode="auto">
          <a:xfrm>
            <a:off x="2303463" y="2665413"/>
            <a:ext cx="664051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4869" name="Picture 5"/>
          <p:cNvPicPr>
            <a:picLocks noChangeAspect="1" noChangeArrowheads="1"/>
          </p:cNvPicPr>
          <p:nvPr/>
        </p:nvPicPr>
        <p:blipFill>
          <a:blip r:embed="rId2" cstate="print"/>
          <a:srcRect l="7829" t="54877" b="9525"/>
          <a:stretch>
            <a:fillRect/>
          </a:stretch>
        </p:blipFill>
        <p:spPr bwMode="auto">
          <a:xfrm>
            <a:off x="2293938" y="4459288"/>
            <a:ext cx="6653212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4870" name="Text Box 6"/>
          <p:cNvSpPr txBox="1">
            <a:spLocks noChangeArrowheads="1"/>
          </p:cNvSpPr>
          <p:nvPr/>
        </p:nvSpPr>
        <p:spPr bwMode="auto">
          <a:xfrm>
            <a:off x="354013" y="1743075"/>
            <a:ext cx="2181225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“ideal”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4871" name="Text Box 7"/>
          <p:cNvSpPr txBox="1">
            <a:spLocks noChangeArrowheads="1"/>
          </p:cNvSpPr>
          <p:nvPr/>
        </p:nvSpPr>
        <p:spPr bwMode="auto">
          <a:xfrm>
            <a:off x="204788" y="3235325"/>
            <a:ext cx="2455862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“less ideal”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4872" name="Text Box 8"/>
          <p:cNvSpPr txBox="1">
            <a:spLocks noChangeArrowheads="1"/>
          </p:cNvSpPr>
          <p:nvPr/>
        </p:nvSpPr>
        <p:spPr bwMode="auto">
          <a:xfrm>
            <a:off x="295275" y="4995863"/>
            <a:ext cx="2181225" cy="50641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“reality”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4873" name="Rectangle 9"/>
          <p:cNvSpPr>
            <a:spLocks noChangeArrowheads="1"/>
          </p:cNvSpPr>
          <p:nvPr/>
        </p:nvSpPr>
        <p:spPr bwMode="auto">
          <a:xfrm>
            <a:off x="3481388" y="5043488"/>
            <a:ext cx="3757612" cy="368300"/>
          </a:xfrm>
          <a:prstGeom prst="rect">
            <a:avLst/>
          </a:prstGeom>
          <a:solidFill>
            <a:srgbClr val="FFCC00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04874" name="Text Box 10"/>
          <p:cNvSpPr txBox="1">
            <a:spLocks noChangeArrowheads="1"/>
          </p:cNvSpPr>
          <p:nvPr/>
        </p:nvSpPr>
        <p:spPr bwMode="auto">
          <a:xfrm>
            <a:off x="2133600" y="6140450"/>
            <a:ext cx="6657975" cy="558800"/>
          </a:xfrm>
          <a:prstGeom prst="rect">
            <a:avLst/>
          </a:prstGeom>
          <a:solidFill>
            <a:srgbClr val="DC0C42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Note: </a:t>
            </a:r>
            <a:r>
              <a:rPr lang="en-US" sz="3600" dirty="0" err="1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800" dirty="0" err="1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dirty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is typically </a:t>
            </a:r>
            <a:r>
              <a:rPr lang="en-US" i="1" u="sng" dirty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i="1" dirty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equal to </a:t>
            </a:r>
            <a:r>
              <a:rPr lang="en-US" sz="3600" dirty="0" err="1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800" dirty="0" err="1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endParaRPr lang="en-US" dirty="0">
              <a:solidFill>
                <a:srgbClr val="DFDB2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19528D-67D0-4CAC-9313-1864B101A173}" type="slidenum">
              <a:rPr lang="en-US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0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0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4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4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70" grpId="0" animBg="1" autoUpdateAnimBg="0"/>
      <p:bldP spid="804871" grpId="0" animBg="1" autoUpdateAnimBg="0"/>
      <p:bldP spid="804872" grpId="0" animBg="1" autoUpdateAnimBg="0"/>
      <p:bldP spid="804873" grpId="0" animBg="1"/>
      <p:bldP spid="804874" grpId="0" animBg="1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Transition Time – Endpoints </a:t>
            </a:r>
            <a:endParaRPr lang="en-US" dirty="0" smtClean="0"/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4" y="1336675"/>
            <a:ext cx="8338568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 avoid difficulties in defining the endpoints, transition times are normally measured one of two different ways: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at the boundaries of the valid logic levels (i.e., </a:t>
            </a:r>
            <a:r>
              <a:rPr lang="en-US" sz="32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sz="24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32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sz="24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</a:t>
            </a:r>
            <a:r>
              <a:rPr lang="en-US" baseline="-250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at the 10% and 90% points of the output waveform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the first convention (above), the rise and fall times indicate how long it takes for an output signal to pass through the (undefined)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indeterminate region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between </a:t>
            </a:r>
            <a:r>
              <a:rPr lang="en-US" sz="28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800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endParaRPr lang="en-US" sz="28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3FEEE-0788-446A-9529-3AE8DC5A2532}" type="slidenum">
              <a:rPr lang="en-US"/>
              <a:pPr>
                <a:defRPr/>
              </a:pPr>
              <a:t>55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298" name="Picture 2"/>
          <p:cNvPicPr>
            <a:picLocks noChangeAspect="1" noChangeArrowheads="1"/>
          </p:cNvPicPr>
          <p:nvPr/>
        </p:nvPicPr>
        <p:blipFill>
          <a:blip r:embed="rId2" cstate="print"/>
          <a:srcRect l="14323" t="27048" r="18880" b="15451"/>
          <a:stretch>
            <a:fillRect/>
          </a:stretch>
        </p:blipFill>
        <p:spPr bwMode="auto">
          <a:xfrm>
            <a:off x="2743200" y="682388"/>
            <a:ext cx="6069013" cy="39181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11300" name="Text Box 4"/>
          <p:cNvSpPr txBox="1">
            <a:spLocks noChangeArrowheads="1"/>
          </p:cNvSpPr>
          <p:nvPr/>
        </p:nvSpPr>
        <p:spPr bwMode="auto">
          <a:xfrm>
            <a:off x="850075" y="4750130"/>
            <a:ext cx="7835900" cy="160108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 sz="2000" dirty="0" smtClean="0">
                <a:solidFill>
                  <a:srgbClr val="00B050"/>
                </a:solidFill>
              </a:rPr>
              <a:t>Rise </a:t>
            </a:r>
            <a:r>
              <a:rPr lang="en-US" sz="2000" dirty="0">
                <a:solidFill>
                  <a:srgbClr val="00B050"/>
                </a:solidFill>
              </a:rPr>
              <a:t>time (</a:t>
            </a:r>
            <a:r>
              <a:rPr lang="en-US" sz="2000" dirty="0" err="1">
                <a:solidFill>
                  <a:srgbClr val="00B050"/>
                </a:solidFill>
              </a:rPr>
              <a:t>t</a:t>
            </a:r>
            <a:r>
              <a:rPr lang="en-US" sz="2000" baseline="-25000" dirty="0" err="1">
                <a:solidFill>
                  <a:srgbClr val="00B050"/>
                </a:solidFill>
              </a:rPr>
              <a:t>TLH</a:t>
            </a:r>
            <a:r>
              <a:rPr lang="en-US" sz="2000" dirty="0">
                <a:solidFill>
                  <a:srgbClr val="00B050"/>
                </a:solidFill>
              </a:rPr>
              <a:t>) based on </a:t>
            </a:r>
            <a:r>
              <a:rPr lang="en-US" sz="2000" dirty="0" err="1">
                <a:solidFill>
                  <a:srgbClr val="00B050"/>
                </a:solidFill>
              </a:rPr>
              <a:t>Wakerly’s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en-US" sz="2000" dirty="0" smtClean="0">
                <a:solidFill>
                  <a:srgbClr val="00B050"/>
                </a:solidFill>
              </a:rPr>
              <a:t>(30%-70%) definition </a:t>
            </a:r>
            <a:r>
              <a:rPr lang="en-US" sz="2000" dirty="0">
                <a:solidFill>
                  <a:srgbClr val="00B050"/>
                </a:solidFill>
              </a:rPr>
              <a:t>= 2 </a:t>
            </a:r>
            <a:r>
              <a:rPr lang="en-US" sz="2000" dirty="0" smtClean="0">
                <a:solidFill>
                  <a:srgbClr val="00B050"/>
                </a:solidFill>
              </a:rPr>
              <a:t>ns</a:t>
            </a:r>
            <a:endParaRPr lang="en-US" sz="2000" dirty="0">
              <a:solidFill>
                <a:srgbClr val="00B050"/>
              </a:solidFill>
            </a:endParaRPr>
          </a:p>
          <a:p>
            <a:pPr algn="l"/>
            <a:r>
              <a:rPr lang="en-US" sz="2000" dirty="0">
                <a:solidFill>
                  <a:srgbClr val="FF9933"/>
                </a:solidFill>
              </a:rPr>
              <a:t>Rise time (</a:t>
            </a:r>
            <a:r>
              <a:rPr lang="en-US" sz="2000" dirty="0" err="1">
                <a:solidFill>
                  <a:srgbClr val="FF9933"/>
                </a:solidFill>
              </a:rPr>
              <a:t>t</a:t>
            </a:r>
            <a:r>
              <a:rPr lang="en-US" sz="2000" baseline="-25000" dirty="0" err="1">
                <a:solidFill>
                  <a:srgbClr val="FF9933"/>
                </a:solidFill>
              </a:rPr>
              <a:t>TLH</a:t>
            </a:r>
            <a:r>
              <a:rPr lang="en-US" sz="2000" dirty="0">
                <a:solidFill>
                  <a:srgbClr val="FF9933"/>
                </a:solidFill>
              </a:rPr>
              <a:t>) based on standard 10%-90% definition = 3.5 ns</a:t>
            </a:r>
          </a:p>
          <a:p>
            <a:pPr algn="l"/>
            <a:r>
              <a:rPr lang="en-US" sz="2000" dirty="0">
                <a:solidFill>
                  <a:srgbClr val="3399FF"/>
                </a:solidFill>
              </a:rPr>
              <a:t>Fall time (</a:t>
            </a:r>
            <a:r>
              <a:rPr lang="en-US" sz="2000" dirty="0" err="1">
                <a:solidFill>
                  <a:srgbClr val="3399FF"/>
                </a:solidFill>
              </a:rPr>
              <a:t>t</a:t>
            </a:r>
            <a:r>
              <a:rPr lang="en-US" sz="2000" baseline="-25000" dirty="0" err="1">
                <a:solidFill>
                  <a:srgbClr val="3399FF"/>
                </a:solidFill>
              </a:rPr>
              <a:t>THL</a:t>
            </a:r>
            <a:r>
              <a:rPr lang="en-US" sz="2000" dirty="0">
                <a:solidFill>
                  <a:srgbClr val="3399FF"/>
                </a:solidFill>
              </a:rPr>
              <a:t>) based on </a:t>
            </a:r>
            <a:r>
              <a:rPr lang="en-US" sz="2000" dirty="0" err="1">
                <a:solidFill>
                  <a:srgbClr val="3399FF"/>
                </a:solidFill>
              </a:rPr>
              <a:t>Wakerly’s</a:t>
            </a:r>
            <a:r>
              <a:rPr lang="en-US" sz="2000" dirty="0">
                <a:solidFill>
                  <a:srgbClr val="3399FF"/>
                </a:solidFill>
              </a:rPr>
              <a:t> </a:t>
            </a:r>
            <a:r>
              <a:rPr lang="en-US" sz="2000" dirty="0" smtClean="0">
                <a:solidFill>
                  <a:srgbClr val="3399FF"/>
                </a:solidFill>
              </a:rPr>
              <a:t>(70%-30%) definition </a:t>
            </a:r>
            <a:r>
              <a:rPr lang="en-US" sz="2000" dirty="0">
                <a:solidFill>
                  <a:srgbClr val="3399FF"/>
                </a:solidFill>
              </a:rPr>
              <a:t>= 1 </a:t>
            </a:r>
            <a:r>
              <a:rPr lang="en-US" sz="2000" dirty="0" smtClean="0">
                <a:solidFill>
                  <a:srgbClr val="3399FF"/>
                </a:solidFill>
              </a:rPr>
              <a:t>ns</a:t>
            </a:r>
            <a:endParaRPr lang="en-US" sz="2000" dirty="0">
              <a:solidFill>
                <a:srgbClr val="3399FF"/>
              </a:solidFill>
            </a:endParaRPr>
          </a:p>
          <a:p>
            <a:pPr algn="l"/>
            <a:r>
              <a:rPr lang="en-US" sz="2000" dirty="0">
                <a:solidFill>
                  <a:srgbClr val="FF00FF"/>
                </a:solidFill>
              </a:rPr>
              <a:t>Fall time (</a:t>
            </a:r>
            <a:r>
              <a:rPr lang="en-US" sz="2000" dirty="0" err="1">
                <a:solidFill>
                  <a:srgbClr val="FF00FF"/>
                </a:solidFill>
              </a:rPr>
              <a:t>t</a:t>
            </a:r>
            <a:r>
              <a:rPr lang="en-US" sz="2000" baseline="-25000" dirty="0" err="1">
                <a:solidFill>
                  <a:srgbClr val="FF00FF"/>
                </a:solidFill>
              </a:rPr>
              <a:t>THL</a:t>
            </a:r>
            <a:r>
              <a:rPr lang="en-US" sz="2000" dirty="0">
                <a:solidFill>
                  <a:srgbClr val="FF00FF"/>
                </a:solidFill>
              </a:rPr>
              <a:t>) based on standard 90%-10% definition = 2.5 ns</a:t>
            </a:r>
          </a:p>
        </p:txBody>
      </p:sp>
      <p:sp>
        <p:nvSpPr>
          <p:cNvPr id="311301" name="Text Box 5"/>
          <p:cNvSpPr txBox="1">
            <a:spLocks noChangeArrowheads="1"/>
          </p:cNvSpPr>
          <p:nvPr/>
        </p:nvSpPr>
        <p:spPr bwMode="auto">
          <a:xfrm>
            <a:off x="495868" y="2731637"/>
            <a:ext cx="2159000" cy="1492250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1800" dirty="0">
                <a:solidFill>
                  <a:schemeClr val="bg2"/>
                </a:solidFill>
              </a:rPr>
              <a:t>Find each of the following, rounded to the nearest ½ ns (assume each division is 1 ns)</a:t>
            </a:r>
          </a:p>
        </p:txBody>
      </p:sp>
      <p:sp>
        <p:nvSpPr>
          <p:cNvPr id="311302" name="Line 6"/>
          <p:cNvSpPr>
            <a:spLocks noChangeShapeType="1"/>
          </p:cNvSpPr>
          <p:nvPr/>
        </p:nvSpPr>
        <p:spPr bwMode="auto">
          <a:xfrm>
            <a:off x="4292600" y="2921000"/>
            <a:ext cx="25400" cy="14097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311303" name="Line 7"/>
          <p:cNvSpPr>
            <a:spLocks noChangeShapeType="1"/>
          </p:cNvSpPr>
          <p:nvPr/>
        </p:nvSpPr>
        <p:spPr bwMode="auto">
          <a:xfrm>
            <a:off x="5014372" y="2948528"/>
            <a:ext cx="0" cy="138430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0B93B1-95F9-4F31-B4EE-AB27E669F7B6}" type="slidenum">
              <a:rPr lang="en-US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>
          <a:xfrm>
            <a:off x="514253" y="0"/>
            <a:ext cx="8629747" cy="777922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/>
              </a:rPr>
              <a:t>Example – Transition Time Measurement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l="38782" t="19404" r="38686" b="74588"/>
          <a:stretch>
            <a:fillRect/>
          </a:stretch>
        </p:blipFill>
        <p:spPr bwMode="auto">
          <a:xfrm>
            <a:off x="423081" y="2033517"/>
            <a:ext cx="2456599" cy="4913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4449170" y="3289110"/>
            <a:ext cx="11834" cy="706765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724400" y="3276600"/>
            <a:ext cx="12700" cy="685800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>
            <a:off x="7277100" y="2946400"/>
            <a:ext cx="25400" cy="13843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>
            <a:off x="8280400" y="2959100"/>
            <a:ext cx="12700" cy="1346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7581900" y="3289300"/>
            <a:ext cx="0" cy="685800"/>
          </a:xfrm>
          <a:prstGeom prst="line">
            <a:avLst/>
          </a:prstGeom>
          <a:noFill/>
          <a:ln w="57150">
            <a:solidFill>
              <a:srgbClr val="00A44A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115300" y="3289300"/>
            <a:ext cx="12700" cy="673100"/>
          </a:xfrm>
          <a:prstGeom prst="line">
            <a:avLst/>
          </a:prstGeom>
          <a:noFill/>
          <a:ln w="57150">
            <a:solidFill>
              <a:srgbClr val="00A44A"/>
            </a:solidFill>
            <a:round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Transition Time – Factors </a:t>
            </a:r>
            <a:endParaRPr lang="en-US" dirty="0" smtClean="0"/>
          </a:p>
        </p:txBody>
      </p:sp>
      <p:sp>
        <p:nvSpPr>
          <p:cNvPr id="80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transition times of a CMOS circuit depend mainly on two factors: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“on” transistor resistance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load capacitance</a:t>
            </a:r>
          </a:p>
          <a:p>
            <a:pPr>
              <a:lnSpc>
                <a:spcPct val="90000"/>
              </a:lnSpc>
              <a:defRPr/>
            </a:pP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Stray capacitance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(called an “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 load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”)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arises from at least three different sources: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 circuits – including transistors, internal wiring, and packaging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wiring that connects a gate output to other gate inputs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input circuits – including transistors, internal wiring, and packaging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4A6D1-16A7-440E-845E-7E500BD2CA7A}" type="slidenum">
              <a:rPr lang="en-US"/>
              <a:pPr>
                <a:defRPr/>
              </a:pPr>
              <a:t>57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2" y="269875"/>
            <a:ext cx="8605838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Transition Time – Equivalent Circuit</a:t>
            </a:r>
            <a:endParaRPr lang="en-US" dirty="0" smtClean="0"/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7956431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gate output’s load can be modeled by an equivalent load circuit with 3 components: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24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sz="24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represent the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DC load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they determine the steady state voltages and currents present and do not have much effect on transition times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32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400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represents the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 (capacitive)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load – it determines the voltages and currents present while the output is changing, as well as how long it takes to change from one state to another</a:t>
            </a:r>
            <a:endParaRPr lang="en-US" sz="24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3D333-92E6-4148-946D-82EF341EE1EA}" type="slidenum">
              <a:rPr lang="en-US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28638" y="290513"/>
            <a:ext cx="8126412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 smtClean="0">
                <a:solidFill>
                  <a:srgbClr val="3399FF"/>
                </a:solidFill>
                <a:effectLst/>
              </a:rPr>
              <a:t>Equivalent Circuit for Transition Time Analysis of a CMOS Output</a:t>
            </a:r>
            <a:endParaRPr lang="en-US" dirty="0" smtClean="0">
              <a:solidFill>
                <a:srgbClr val="3399FF"/>
              </a:solidFill>
              <a:effectLst/>
            </a:endParaRPr>
          </a:p>
        </p:txBody>
      </p:sp>
      <p:pic>
        <p:nvPicPr>
          <p:cNvPr id="808963" name="Picture 3"/>
          <p:cNvPicPr>
            <a:picLocks noChangeAspect="1" noChangeArrowheads="1"/>
          </p:cNvPicPr>
          <p:nvPr/>
        </p:nvPicPr>
        <p:blipFill>
          <a:blip r:embed="rId2" cstate="print"/>
          <a:srcRect b="8905"/>
          <a:stretch>
            <a:fillRect/>
          </a:stretch>
        </p:blipFill>
        <p:spPr bwMode="auto">
          <a:xfrm>
            <a:off x="1455738" y="1697038"/>
            <a:ext cx="6188075" cy="417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64" name="Rectangle 4"/>
          <p:cNvSpPr>
            <a:spLocks noChangeArrowheads="1"/>
          </p:cNvSpPr>
          <p:nvPr/>
        </p:nvSpPr>
        <p:spPr bwMode="auto">
          <a:xfrm>
            <a:off x="5969000" y="3200400"/>
            <a:ext cx="1701800" cy="2387600"/>
          </a:xfrm>
          <a:prstGeom prst="rect">
            <a:avLst/>
          </a:prstGeom>
          <a:solidFill>
            <a:srgbClr val="99CCFF">
              <a:alpha val="85097"/>
            </a:srgbClr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F5846D-D4A9-4598-B1D2-B7595377A9A4}" type="slidenum">
              <a:rPr lang="en-US"/>
              <a:pPr>
                <a:defRPr/>
              </a:pPr>
              <a:t>59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73113" y="119063"/>
            <a:ext cx="7880350" cy="488950"/>
          </a:xfrm>
        </p:spPr>
        <p:txBody>
          <a:bodyPr/>
          <a:lstStyle/>
          <a:p>
            <a:pPr algn="ctr"/>
            <a:r>
              <a:rPr lang="en-US" sz="3200" smtClean="0">
                <a:solidFill>
                  <a:schemeClr val="bg1"/>
                </a:solidFill>
                <a:effectLst/>
              </a:rPr>
              <a:t>Data Sheet for a Typical CMOS Device</a:t>
            </a:r>
            <a:endParaRPr lang="en-US" smtClean="0">
              <a:solidFill>
                <a:schemeClr val="bg1"/>
              </a:solidFill>
              <a:effectLst/>
            </a:endParaRPr>
          </a:p>
        </p:txBody>
      </p:sp>
      <p:pic>
        <p:nvPicPr>
          <p:cNvPr id="2467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671513"/>
            <a:ext cx="6342063" cy="60610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B23B61-24D2-412A-8391-E07D33B22134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0438" y="4264025"/>
            <a:ext cx="4005262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9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371600"/>
            <a:ext cx="8847138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988" name="Rectangle 4"/>
          <p:cNvSpPr>
            <a:spLocks noGrp="1" noChangeArrowheads="1"/>
          </p:cNvSpPr>
          <p:nvPr>
            <p:ph type="title"/>
          </p:nvPr>
        </p:nvSpPr>
        <p:spPr>
          <a:xfrm>
            <a:off x="528638" y="180785"/>
            <a:ext cx="8126412" cy="1012825"/>
          </a:xfrm>
        </p:spPr>
        <p:txBody>
          <a:bodyPr/>
          <a:lstStyle/>
          <a:p>
            <a:pPr algn="ctr">
              <a:defRPr/>
            </a:pPr>
            <a:r>
              <a:rPr lang="en-US" sz="3600" dirty="0" smtClean="0">
                <a:solidFill>
                  <a:srgbClr val="3399FF"/>
                </a:solidFill>
                <a:effectLst/>
              </a:rPr>
              <a:t>Model of a CMOS LOW-to-HIGH Transition (with Negligible DC Load)</a:t>
            </a:r>
            <a:endParaRPr lang="en-US" dirty="0" smtClean="0">
              <a:solidFill>
                <a:srgbClr val="3399FF"/>
              </a:solidFill>
              <a:effectLst/>
            </a:endParaRPr>
          </a:p>
        </p:txBody>
      </p:sp>
      <p:sp>
        <p:nvSpPr>
          <p:cNvPr id="809989" name="Rectangle 5"/>
          <p:cNvSpPr>
            <a:spLocks noChangeArrowheads="1"/>
          </p:cNvSpPr>
          <p:nvPr/>
        </p:nvSpPr>
        <p:spPr bwMode="auto">
          <a:xfrm>
            <a:off x="5440363" y="5583238"/>
            <a:ext cx="1406525" cy="419100"/>
          </a:xfrm>
          <a:prstGeom prst="rect">
            <a:avLst/>
          </a:prstGeom>
          <a:solidFill>
            <a:srgbClr val="FFCC00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09990" name="AutoShape 6"/>
          <p:cNvSpPr>
            <a:spLocks/>
          </p:cNvSpPr>
          <p:nvPr/>
        </p:nvSpPr>
        <p:spPr bwMode="auto">
          <a:xfrm>
            <a:off x="7246938" y="4654550"/>
            <a:ext cx="1517650" cy="544513"/>
          </a:xfrm>
          <a:prstGeom prst="borderCallout1">
            <a:avLst>
              <a:gd name="adj1" fmla="val 20991"/>
              <a:gd name="adj2" fmla="val -5023"/>
              <a:gd name="adj3" fmla="val 174343"/>
              <a:gd name="adj4" fmla="val -39435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IH</a:t>
            </a:r>
            <a:r>
              <a:rPr lang="en-US" sz="2800" baseline="-25000">
                <a:solidFill>
                  <a:schemeClr val="bg2"/>
                </a:solidFill>
              </a:rPr>
              <a:t>min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1" name="AutoShape 7"/>
          <p:cNvSpPr>
            <a:spLocks/>
          </p:cNvSpPr>
          <p:nvPr/>
        </p:nvSpPr>
        <p:spPr bwMode="auto">
          <a:xfrm>
            <a:off x="7158038" y="5581650"/>
            <a:ext cx="1487487" cy="596900"/>
          </a:xfrm>
          <a:prstGeom prst="borderCallout1">
            <a:avLst>
              <a:gd name="adj1" fmla="val 19148"/>
              <a:gd name="adj2" fmla="val -5125"/>
              <a:gd name="adj3" fmla="val 70213"/>
              <a:gd name="adj4" fmla="val -59125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IL</a:t>
            </a:r>
            <a:r>
              <a:rPr lang="en-US" sz="2800" baseline="-25000">
                <a:solidFill>
                  <a:schemeClr val="bg2"/>
                </a:solidFill>
              </a:rPr>
              <a:t>max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2" name="AutoShape 8"/>
          <p:cNvSpPr>
            <a:spLocks/>
          </p:cNvSpPr>
          <p:nvPr/>
        </p:nvSpPr>
        <p:spPr bwMode="auto">
          <a:xfrm>
            <a:off x="2187575" y="4595813"/>
            <a:ext cx="2174875" cy="544512"/>
          </a:xfrm>
          <a:prstGeom prst="borderCallout1">
            <a:avLst>
              <a:gd name="adj1" fmla="val 20991"/>
              <a:gd name="adj2" fmla="val 103505"/>
              <a:gd name="adj3" fmla="val 337028"/>
              <a:gd name="adj4" fmla="val 192264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rise time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749300" y="5694363"/>
            <a:ext cx="3906838" cy="920750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The </a:t>
            </a:r>
            <a:r>
              <a:rPr lang="en-US" i="1" u="sng">
                <a:solidFill>
                  <a:schemeClr val="bg2"/>
                </a:solidFill>
              </a:rPr>
              <a:t>time constant</a:t>
            </a:r>
            <a:r>
              <a:rPr lang="en-US">
                <a:solidFill>
                  <a:schemeClr val="bg2"/>
                </a:solidFill>
              </a:rPr>
              <a:t> is R</a:t>
            </a:r>
            <a:r>
              <a:rPr lang="en-US" baseline="-25000">
                <a:solidFill>
                  <a:schemeClr val="bg2"/>
                </a:solidFill>
              </a:rPr>
              <a:t>P</a:t>
            </a:r>
            <a:r>
              <a:rPr lang="en-US">
                <a:solidFill>
                  <a:schemeClr val="bg2"/>
                </a:solidFill>
              </a:rPr>
              <a:t>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4" name="AutoShape 10"/>
          <p:cNvSpPr>
            <a:spLocks/>
          </p:cNvSpPr>
          <p:nvPr/>
        </p:nvSpPr>
        <p:spPr bwMode="auto">
          <a:xfrm>
            <a:off x="4383088" y="2127250"/>
            <a:ext cx="993775" cy="544513"/>
          </a:xfrm>
          <a:prstGeom prst="borderCallout1">
            <a:avLst>
              <a:gd name="adj1" fmla="val 19356"/>
              <a:gd name="adj2" fmla="val 107667"/>
              <a:gd name="adj3" fmla="val 28764"/>
              <a:gd name="adj4" fmla="val 138019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R</a:t>
            </a:r>
            <a:r>
              <a:rPr lang="en-US" baseline="-25000">
                <a:solidFill>
                  <a:schemeClr val="bg2"/>
                </a:solidFill>
              </a:rPr>
              <a:t>P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5" name="AutoShape 11"/>
          <p:cNvSpPr>
            <a:spLocks/>
          </p:cNvSpPr>
          <p:nvPr/>
        </p:nvSpPr>
        <p:spPr bwMode="auto">
          <a:xfrm>
            <a:off x="6654800" y="1927225"/>
            <a:ext cx="914400" cy="544513"/>
          </a:xfrm>
          <a:prstGeom prst="borderCallout1">
            <a:avLst>
              <a:gd name="adj1" fmla="val 20991"/>
              <a:gd name="adj2" fmla="val 108333"/>
              <a:gd name="adj3" fmla="val 237903"/>
              <a:gd name="adj4" fmla="val 145662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1684338" y="1316038"/>
            <a:ext cx="3000375" cy="714375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2"/>
                </a:solidFill>
              </a:rPr>
              <a:t>Capacitor is initially </a:t>
            </a:r>
            <a:r>
              <a:rPr lang="en-US" sz="2400" i="1" u="sng">
                <a:solidFill>
                  <a:schemeClr val="bg2"/>
                </a:solidFill>
              </a:rPr>
              <a:t>discharged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A6A26F-BE43-4B96-8514-2A2B85994315}" type="slidenum">
              <a:rPr lang="en-US"/>
              <a:pPr>
                <a:defRPr/>
              </a:pPr>
              <a:t>60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9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9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9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0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0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9" grpId="0" animBg="1"/>
      <p:bldP spid="809990" grpId="0" animBg="1" autoUpdateAnimBg="0"/>
      <p:bldP spid="809991" grpId="0" animBg="1" autoUpdateAnimBg="0"/>
      <p:bldP spid="809992" grpId="0" animBg="1" autoUpdateAnimBg="0"/>
      <p:bldP spid="809993" grpId="0" animBg="1" autoUpdateAnimBg="0"/>
      <p:bldP spid="809994" grpId="0" animBg="1" autoUpdateAnimBg="0"/>
      <p:bldP spid="809995" grpId="0" animBg="1" autoUpdateAnimBg="0"/>
      <p:bldP spid="809996" grpId="0" animBg="1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28638" y="205169"/>
            <a:ext cx="8126412" cy="1012825"/>
          </a:xfrm>
        </p:spPr>
        <p:txBody>
          <a:bodyPr/>
          <a:lstStyle/>
          <a:p>
            <a:pPr algn="ctr">
              <a:defRPr/>
            </a:pPr>
            <a:r>
              <a:rPr lang="en-US" sz="3600" dirty="0" smtClean="0">
                <a:solidFill>
                  <a:srgbClr val="3399FF"/>
                </a:solidFill>
                <a:effectLst/>
              </a:rPr>
              <a:t>Model of a CMOS HIGH-to-LOW Transition (with Negligible DC Load)</a:t>
            </a:r>
            <a:endParaRPr lang="en-US" dirty="0" smtClean="0">
              <a:solidFill>
                <a:srgbClr val="3399FF"/>
              </a:solidFill>
              <a:effectLst/>
            </a:endParaRPr>
          </a:p>
        </p:txBody>
      </p:sp>
      <p:pic>
        <p:nvPicPr>
          <p:cNvPr id="8110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2663" y="4229100"/>
            <a:ext cx="39560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10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2575" y="1439863"/>
            <a:ext cx="856932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1013" name="Rectangle 5"/>
          <p:cNvSpPr>
            <a:spLocks noChangeArrowheads="1"/>
          </p:cNvSpPr>
          <p:nvPr/>
        </p:nvSpPr>
        <p:spPr bwMode="auto">
          <a:xfrm>
            <a:off x="5635625" y="5675313"/>
            <a:ext cx="1406525" cy="419100"/>
          </a:xfrm>
          <a:prstGeom prst="rect">
            <a:avLst/>
          </a:prstGeom>
          <a:solidFill>
            <a:srgbClr val="FFCC00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11014" name="AutoShape 6"/>
          <p:cNvSpPr>
            <a:spLocks/>
          </p:cNvSpPr>
          <p:nvPr/>
        </p:nvSpPr>
        <p:spPr bwMode="auto">
          <a:xfrm>
            <a:off x="7183438" y="4954588"/>
            <a:ext cx="1517650" cy="544512"/>
          </a:xfrm>
          <a:prstGeom prst="borderCallout1">
            <a:avLst>
              <a:gd name="adj1" fmla="val 20991"/>
              <a:gd name="adj2" fmla="val -5023"/>
              <a:gd name="adj3" fmla="val 123616"/>
              <a:gd name="adj4" fmla="val -62134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IH</a:t>
            </a:r>
            <a:r>
              <a:rPr lang="en-US" sz="2800" baseline="-25000">
                <a:solidFill>
                  <a:schemeClr val="bg2"/>
                </a:solidFill>
              </a:rPr>
              <a:t>min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15" name="AutoShape 7"/>
          <p:cNvSpPr>
            <a:spLocks/>
          </p:cNvSpPr>
          <p:nvPr/>
        </p:nvSpPr>
        <p:spPr bwMode="auto">
          <a:xfrm>
            <a:off x="7235825" y="5673725"/>
            <a:ext cx="1487488" cy="596900"/>
          </a:xfrm>
          <a:prstGeom prst="borderCallout1">
            <a:avLst>
              <a:gd name="adj1" fmla="val 19148"/>
              <a:gd name="adj2" fmla="val -5125"/>
              <a:gd name="adj3" fmla="val 70213"/>
              <a:gd name="adj4" fmla="val -51972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IL</a:t>
            </a:r>
            <a:r>
              <a:rPr lang="en-US" sz="2400" baseline="-25000">
                <a:solidFill>
                  <a:schemeClr val="bg2"/>
                </a:solidFill>
              </a:rPr>
              <a:t>max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16" name="AutoShape 8"/>
          <p:cNvSpPr>
            <a:spLocks/>
          </p:cNvSpPr>
          <p:nvPr/>
        </p:nvSpPr>
        <p:spPr bwMode="auto">
          <a:xfrm>
            <a:off x="2187575" y="4637693"/>
            <a:ext cx="2174875" cy="511551"/>
          </a:xfrm>
          <a:prstGeom prst="borderCallout1">
            <a:avLst>
              <a:gd name="adj1" fmla="val 20991"/>
              <a:gd name="adj2" fmla="val 103505"/>
              <a:gd name="adj3" fmla="val 348776"/>
              <a:gd name="adj4" fmla="val 186679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chemeClr val="bg2"/>
                </a:solidFill>
              </a:rPr>
              <a:t>fall </a:t>
            </a:r>
            <a:r>
              <a:rPr lang="en-US" dirty="0">
                <a:solidFill>
                  <a:schemeClr val="bg2"/>
                </a:solidFill>
              </a:rPr>
              <a:t>time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17" name="Text Box 9"/>
          <p:cNvSpPr txBox="1">
            <a:spLocks noChangeArrowheads="1"/>
          </p:cNvSpPr>
          <p:nvPr/>
        </p:nvSpPr>
        <p:spPr bwMode="auto">
          <a:xfrm>
            <a:off x="749300" y="5576888"/>
            <a:ext cx="3795713" cy="920750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The </a:t>
            </a:r>
            <a:r>
              <a:rPr lang="en-US" i="1" u="sng">
                <a:solidFill>
                  <a:schemeClr val="bg2"/>
                </a:solidFill>
              </a:rPr>
              <a:t>time constant</a:t>
            </a:r>
            <a:r>
              <a:rPr lang="en-US">
                <a:solidFill>
                  <a:schemeClr val="bg2"/>
                </a:solidFill>
              </a:rPr>
              <a:t> is R</a:t>
            </a:r>
            <a:r>
              <a:rPr lang="en-US" baseline="-25000">
                <a:solidFill>
                  <a:schemeClr val="bg2"/>
                </a:solidFill>
              </a:rPr>
              <a:t>N</a:t>
            </a:r>
            <a:r>
              <a:rPr lang="en-US">
                <a:solidFill>
                  <a:schemeClr val="bg2"/>
                </a:solidFill>
              </a:rPr>
              <a:t>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18" name="AutoShape 10"/>
          <p:cNvSpPr>
            <a:spLocks/>
          </p:cNvSpPr>
          <p:nvPr/>
        </p:nvSpPr>
        <p:spPr bwMode="auto">
          <a:xfrm>
            <a:off x="4291013" y="3057525"/>
            <a:ext cx="914400" cy="544513"/>
          </a:xfrm>
          <a:prstGeom prst="borderCallout1">
            <a:avLst>
              <a:gd name="adj1" fmla="val 20991"/>
              <a:gd name="adj2" fmla="val 108333"/>
              <a:gd name="adj3" fmla="val 36444"/>
              <a:gd name="adj4" fmla="val 150000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R</a:t>
            </a:r>
            <a:r>
              <a:rPr lang="en-US" baseline="-25000">
                <a:solidFill>
                  <a:schemeClr val="bg2"/>
                </a:solidFill>
              </a:rPr>
              <a:t>N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19" name="AutoShape 11"/>
          <p:cNvSpPr>
            <a:spLocks/>
          </p:cNvSpPr>
          <p:nvPr/>
        </p:nvSpPr>
        <p:spPr bwMode="auto">
          <a:xfrm>
            <a:off x="6654800" y="1927225"/>
            <a:ext cx="914400" cy="544513"/>
          </a:xfrm>
          <a:prstGeom prst="borderCallout1">
            <a:avLst>
              <a:gd name="adj1" fmla="val 20991"/>
              <a:gd name="adj2" fmla="val 108333"/>
              <a:gd name="adj3" fmla="val 240231"/>
              <a:gd name="adj4" fmla="val 139931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/>
                </a:solidFill>
              </a:rPr>
              <a:t>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1020" name="Text Box 12"/>
          <p:cNvSpPr txBox="1">
            <a:spLocks noChangeArrowheads="1"/>
          </p:cNvSpPr>
          <p:nvPr/>
        </p:nvSpPr>
        <p:spPr bwMode="auto">
          <a:xfrm>
            <a:off x="2103438" y="1481138"/>
            <a:ext cx="3217862" cy="819150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2"/>
                </a:solidFill>
              </a:rPr>
              <a:t>Capacitor is initially </a:t>
            </a:r>
            <a:r>
              <a:rPr lang="en-US" sz="2800" i="1" u="sng">
                <a:solidFill>
                  <a:schemeClr val="bg2"/>
                </a:solidFill>
              </a:rPr>
              <a:t>charged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5E53C6-44C9-4200-BB6D-69923F9C746E}" type="slidenum">
              <a:rPr lang="en-US"/>
              <a:pPr>
                <a:defRPr/>
              </a:pPr>
              <a:t>61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1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1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1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1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13" grpId="0" animBg="1"/>
      <p:bldP spid="811014" grpId="0" animBg="1" autoUpdateAnimBg="0"/>
      <p:bldP spid="811015" grpId="0" animBg="1" autoUpdateAnimBg="0"/>
      <p:bldP spid="811016" grpId="0" animBg="1" autoUpdateAnimBg="0"/>
      <p:bldP spid="811017" grpId="0" animBg="1" autoUpdateAnimBg="0"/>
      <p:bldP spid="811018" grpId="0" animBg="1" autoUpdateAnimBg="0"/>
      <p:bldP spid="811019" grpId="0" animBg="1" autoUpdateAnimBg="0"/>
      <p:bldP spid="811020" grpId="0" animBg="1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399FF"/>
                </a:solidFill>
                <a:effectLst/>
              </a:rPr>
              <a:t>Example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7993189" cy="48768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bg2"/>
                </a:solidFill>
              </a:rPr>
              <a:t>Given that a CMOS inverter’s P-channel MOSFET has an ON resistance of 200</a:t>
            </a:r>
            <a:r>
              <a:rPr lang="en-US" sz="2400" dirty="0" smtClean="0">
                <a:solidFill>
                  <a:schemeClr val="bg2"/>
                </a:solidFill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chemeClr val="bg2"/>
                </a:solidFill>
              </a:rPr>
              <a:t>, that its N-channel MOSFET has an ON resistance of 100</a:t>
            </a:r>
            <a:r>
              <a:rPr lang="en-US" sz="2400" dirty="0" smtClean="0">
                <a:solidFill>
                  <a:schemeClr val="bg2"/>
                </a:solidFill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chemeClr val="bg2"/>
                </a:solidFill>
              </a:rPr>
              <a:t>, and that the capacitive (or AC) load C</a:t>
            </a:r>
            <a:r>
              <a:rPr lang="en-US" sz="2400" baseline="-25000" dirty="0" smtClean="0">
                <a:solidFill>
                  <a:schemeClr val="bg2"/>
                </a:solidFill>
              </a:rPr>
              <a:t>L</a:t>
            </a:r>
            <a:r>
              <a:rPr lang="en-US" sz="2400" dirty="0" smtClean="0">
                <a:solidFill>
                  <a:schemeClr val="bg2"/>
                </a:solidFill>
              </a:rPr>
              <a:t> = 200 pF, calculate the fall time</a:t>
            </a:r>
            <a:endParaRPr lang="en-US" dirty="0" smtClean="0">
              <a:solidFill>
                <a:schemeClr val="bg2"/>
              </a:solidFill>
            </a:endParaRPr>
          </a:p>
        </p:txBody>
      </p:sp>
      <p:pic>
        <p:nvPicPr>
          <p:cNvPr id="812036" name="Picture 4"/>
          <p:cNvPicPr>
            <a:picLocks noChangeAspect="1" noChangeArrowheads="1"/>
          </p:cNvPicPr>
          <p:nvPr/>
        </p:nvPicPr>
        <p:blipFill>
          <a:blip r:embed="rId2" cstate="print">
            <a:lum contrast="18000"/>
          </a:blip>
          <a:srcRect r="49622"/>
          <a:stretch>
            <a:fillRect/>
          </a:stretch>
        </p:blipFill>
        <p:spPr bwMode="auto">
          <a:xfrm>
            <a:off x="1125538" y="3236913"/>
            <a:ext cx="359727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2037" name="Text Box 5"/>
          <p:cNvSpPr txBox="1">
            <a:spLocks noChangeArrowheads="1"/>
          </p:cNvSpPr>
          <p:nvPr/>
        </p:nvSpPr>
        <p:spPr bwMode="auto">
          <a:xfrm>
            <a:off x="1346200" y="6402388"/>
            <a:ext cx="3060700" cy="455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33CC33"/>
                </a:solidFill>
              </a:rPr>
              <a:t>initial conditions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D274-2086-4864-8ACF-85A39CA0F883}" type="slidenum">
              <a:rPr lang="en-US"/>
              <a:pPr>
                <a:defRPr/>
              </a:pPr>
              <a:t>62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2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2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3" autoUpdateAnimBg="0"/>
      <p:bldP spid="81203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0"/>
            <a:ext cx="8077200" cy="1091821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399FF"/>
                </a:solidFill>
                <a:effectLst/>
              </a:rPr>
              <a:t>Example – Fall Time Calculation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022776"/>
            <a:ext cx="7834693" cy="48768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bg2"/>
                </a:solidFill>
              </a:rPr>
              <a:t>Given that a CMOS inverter’s P-channel MOSFET has an ON resistance of 200</a:t>
            </a:r>
            <a:r>
              <a:rPr lang="en-US" sz="2400" dirty="0" smtClean="0">
                <a:solidFill>
                  <a:schemeClr val="bg2"/>
                </a:solidFill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chemeClr val="bg2"/>
                </a:solidFill>
              </a:rPr>
              <a:t>, that its N-channel MOSFET has an ON resistance of 100</a:t>
            </a:r>
            <a:r>
              <a:rPr lang="en-US" sz="2400" dirty="0" smtClean="0">
                <a:solidFill>
                  <a:schemeClr val="bg2"/>
                </a:solidFill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chemeClr val="bg2"/>
                </a:solidFill>
              </a:rPr>
              <a:t>, and that the capacitive (or AC) load C</a:t>
            </a:r>
            <a:r>
              <a:rPr lang="en-US" sz="2400" baseline="-25000" dirty="0" smtClean="0">
                <a:solidFill>
                  <a:schemeClr val="bg2"/>
                </a:solidFill>
              </a:rPr>
              <a:t>L</a:t>
            </a:r>
            <a:r>
              <a:rPr lang="en-US" sz="2400" dirty="0" smtClean="0">
                <a:solidFill>
                  <a:schemeClr val="bg2"/>
                </a:solidFill>
              </a:rPr>
              <a:t> = 200 pF, calculate the fall time</a:t>
            </a:r>
          </a:p>
        </p:txBody>
      </p:sp>
      <p:pic>
        <p:nvPicPr>
          <p:cNvPr id="296964" name="Picture 4"/>
          <p:cNvPicPr>
            <a:picLocks noChangeAspect="1" noChangeArrowheads="1"/>
          </p:cNvPicPr>
          <p:nvPr/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 bwMode="auto">
          <a:xfrm>
            <a:off x="1203634" y="3098540"/>
            <a:ext cx="714057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3061" name="Text Box 5"/>
          <p:cNvSpPr txBox="1">
            <a:spLocks noChangeArrowheads="1"/>
          </p:cNvSpPr>
          <p:nvPr/>
        </p:nvSpPr>
        <p:spPr bwMode="auto">
          <a:xfrm>
            <a:off x="1373496" y="6238615"/>
            <a:ext cx="3060700" cy="455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33CC33"/>
                </a:solidFill>
              </a:rPr>
              <a:t>initial conditions</a:t>
            </a:r>
          </a:p>
        </p:txBody>
      </p:sp>
      <p:sp>
        <p:nvSpPr>
          <p:cNvPr id="813062" name="Text Box 6"/>
          <p:cNvSpPr txBox="1">
            <a:spLocks noChangeArrowheads="1"/>
          </p:cNvSpPr>
          <p:nvPr/>
        </p:nvSpPr>
        <p:spPr bwMode="auto">
          <a:xfrm>
            <a:off x="5361296" y="6238615"/>
            <a:ext cx="3060700" cy="455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hlink"/>
                </a:solidFill>
              </a:rPr>
              <a:t>output goes low</a:t>
            </a:r>
          </a:p>
        </p:txBody>
      </p:sp>
      <p:sp>
        <p:nvSpPr>
          <p:cNvPr id="813064" name="Freeform 8"/>
          <p:cNvSpPr>
            <a:spLocks/>
          </p:cNvSpPr>
          <p:nvPr/>
        </p:nvSpPr>
        <p:spPr bwMode="auto">
          <a:xfrm>
            <a:off x="5629584" y="4832090"/>
            <a:ext cx="2019300" cy="1125537"/>
          </a:xfrm>
          <a:custGeom>
            <a:avLst/>
            <a:gdLst>
              <a:gd name="T0" fmla="*/ 2147483647 w 1272"/>
              <a:gd name="T1" fmla="*/ 2147483647 h 709"/>
              <a:gd name="T2" fmla="*/ 2147483647 w 1272"/>
              <a:gd name="T3" fmla="*/ 2147483647 h 709"/>
              <a:gd name="T4" fmla="*/ 2147483647 w 1272"/>
              <a:gd name="T5" fmla="*/ 2147483647 h 709"/>
              <a:gd name="T6" fmla="*/ 2147483647 w 1272"/>
              <a:gd name="T7" fmla="*/ 2147483647 h 709"/>
              <a:gd name="T8" fmla="*/ 2147483647 w 1272"/>
              <a:gd name="T9" fmla="*/ 2147483647 h 709"/>
              <a:gd name="T10" fmla="*/ 2147483647 w 1272"/>
              <a:gd name="T11" fmla="*/ 2147483647 h 709"/>
              <a:gd name="T12" fmla="*/ 2147483647 w 1272"/>
              <a:gd name="T13" fmla="*/ 2147483647 h 709"/>
              <a:gd name="T14" fmla="*/ 2147483647 w 1272"/>
              <a:gd name="T15" fmla="*/ 2147483647 h 709"/>
              <a:gd name="T16" fmla="*/ 2147483647 w 1272"/>
              <a:gd name="T17" fmla="*/ 2147483647 h 709"/>
              <a:gd name="T18" fmla="*/ 2147483647 w 1272"/>
              <a:gd name="T19" fmla="*/ 2147483647 h 709"/>
              <a:gd name="T20" fmla="*/ 2147483647 w 1272"/>
              <a:gd name="T21" fmla="*/ 2147483647 h 70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272"/>
              <a:gd name="T34" fmla="*/ 0 h 709"/>
              <a:gd name="T35" fmla="*/ 1272 w 1272"/>
              <a:gd name="T36" fmla="*/ 709 h 70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272" h="709">
                <a:moveTo>
                  <a:pt x="1255" y="173"/>
                </a:moveTo>
                <a:cubicBezTo>
                  <a:pt x="1263" y="125"/>
                  <a:pt x="1272" y="78"/>
                  <a:pt x="1263" y="53"/>
                </a:cubicBezTo>
                <a:cubicBezTo>
                  <a:pt x="1254" y="28"/>
                  <a:pt x="1250" y="26"/>
                  <a:pt x="1199" y="21"/>
                </a:cubicBezTo>
                <a:cubicBezTo>
                  <a:pt x="1148" y="16"/>
                  <a:pt x="1062" y="21"/>
                  <a:pt x="959" y="21"/>
                </a:cubicBezTo>
                <a:cubicBezTo>
                  <a:pt x="856" y="21"/>
                  <a:pt x="699" y="22"/>
                  <a:pt x="583" y="21"/>
                </a:cubicBezTo>
                <a:cubicBezTo>
                  <a:pt x="467" y="20"/>
                  <a:pt x="343" y="14"/>
                  <a:pt x="263" y="13"/>
                </a:cubicBezTo>
                <a:cubicBezTo>
                  <a:pt x="183" y="12"/>
                  <a:pt x="144" y="0"/>
                  <a:pt x="103" y="13"/>
                </a:cubicBezTo>
                <a:cubicBezTo>
                  <a:pt x="62" y="26"/>
                  <a:pt x="30" y="37"/>
                  <a:pt x="15" y="93"/>
                </a:cubicBezTo>
                <a:cubicBezTo>
                  <a:pt x="0" y="149"/>
                  <a:pt x="15" y="260"/>
                  <a:pt x="15" y="349"/>
                </a:cubicBezTo>
                <a:cubicBezTo>
                  <a:pt x="15" y="438"/>
                  <a:pt x="16" y="569"/>
                  <a:pt x="15" y="629"/>
                </a:cubicBezTo>
                <a:cubicBezTo>
                  <a:pt x="14" y="689"/>
                  <a:pt x="10" y="699"/>
                  <a:pt x="7" y="709"/>
                </a:cubicBezTo>
              </a:path>
            </a:pathLst>
          </a:custGeom>
          <a:noFill/>
          <a:ln w="38100" cap="flat" cmpd="sng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0C5A8-B7A2-4B7D-9D07-5FCE9F431153}" type="slidenum">
              <a:rPr lang="en-US"/>
              <a:pPr>
                <a:defRPr/>
              </a:pPr>
              <a:t>63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81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2" grpId="0"/>
      <p:bldP spid="813064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10867" y="0"/>
            <a:ext cx="8077200" cy="95534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Example – Fall Time Calculation</a:t>
            </a:r>
            <a:endParaRPr lang="en-US" dirty="0" smtClean="0"/>
          </a:p>
        </p:txBody>
      </p:sp>
      <p:sp>
        <p:nvSpPr>
          <p:cNvPr id="814084" name="Text Box 4"/>
          <p:cNvSpPr txBox="1">
            <a:spLocks noChangeArrowheads="1"/>
          </p:cNvSpPr>
          <p:nvPr/>
        </p:nvSpPr>
        <p:spPr bwMode="auto">
          <a:xfrm>
            <a:off x="286072" y="2608781"/>
            <a:ext cx="6320536" cy="4240403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100000"/>
              </a:lnSpc>
              <a:spcBef>
                <a:spcPct val="25000"/>
              </a:spcBef>
              <a:defRPr/>
            </a:pPr>
            <a:r>
              <a:rPr lang="en-US" sz="2400" b="0" dirty="0">
                <a:solidFill>
                  <a:schemeClr val="bg2"/>
                </a:solidFill>
              </a:rPr>
              <a:t>t</a:t>
            </a:r>
            <a:r>
              <a:rPr lang="en-US" sz="2400" dirty="0">
                <a:solidFill>
                  <a:schemeClr val="bg2"/>
                </a:solidFill>
              </a:rPr>
              <a:t> = –</a:t>
            </a:r>
            <a:r>
              <a:rPr lang="en-US" sz="2400" dirty="0" err="1">
                <a:solidFill>
                  <a:schemeClr val="hlink"/>
                </a:solidFill>
              </a:rPr>
              <a:t>R</a:t>
            </a:r>
            <a:r>
              <a:rPr lang="en-US" sz="2400" baseline="-25000" dirty="0" err="1">
                <a:solidFill>
                  <a:schemeClr val="hlink"/>
                </a:solidFill>
              </a:rPr>
              <a:t>n</a:t>
            </a:r>
            <a:r>
              <a:rPr lang="en-US" sz="2400" dirty="0" err="1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 err="1">
                <a:solidFill>
                  <a:schemeClr val="bg1"/>
                </a:solidFill>
              </a:rPr>
              <a:t>C</a:t>
            </a:r>
            <a:r>
              <a:rPr lang="en-US" sz="2400" baseline="-25000" dirty="0" err="1">
                <a:solidFill>
                  <a:schemeClr val="bg1"/>
                </a:solidFill>
              </a:rPr>
              <a:t>L</a:t>
            </a:r>
            <a:r>
              <a:rPr lang="en-US" sz="2400" dirty="0" err="1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 err="1">
                <a:solidFill>
                  <a:schemeClr val="bg2"/>
                </a:solidFill>
              </a:rPr>
              <a:t>ln</a:t>
            </a:r>
            <a:r>
              <a:rPr lang="en-US" sz="2400" dirty="0">
                <a:solidFill>
                  <a:schemeClr val="bg2"/>
                </a:solidFill>
              </a:rPr>
              <a:t> (</a:t>
            </a:r>
            <a:r>
              <a:rPr lang="en-US" sz="2400" dirty="0" err="1">
                <a:solidFill>
                  <a:schemeClr val="bg2"/>
                </a:solidFill>
              </a:rPr>
              <a:t>V</a:t>
            </a:r>
            <a:r>
              <a:rPr lang="en-US" sz="2400" baseline="-25000" dirty="0" err="1">
                <a:solidFill>
                  <a:schemeClr val="bg2"/>
                </a:solidFill>
              </a:rPr>
              <a:t>out</a:t>
            </a:r>
            <a:r>
              <a:rPr lang="en-US" sz="2400" dirty="0">
                <a:solidFill>
                  <a:schemeClr val="bg2"/>
                </a:solidFill>
              </a:rPr>
              <a:t>/V</a:t>
            </a:r>
            <a:r>
              <a:rPr lang="en-US" sz="2400" baseline="-25000" dirty="0">
                <a:solidFill>
                  <a:schemeClr val="bg2"/>
                </a:solidFill>
              </a:rPr>
              <a:t>DD</a:t>
            </a:r>
            <a:r>
              <a:rPr lang="en-US" sz="2400" dirty="0">
                <a:solidFill>
                  <a:schemeClr val="bg2"/>
                </a:solidFill>
              </a:rPr>
              <a:t>) 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  <a:defRPr/>
            </a:pPr>
            <a:r>
              <a:rPr lang="en-US" sz="2400" dirty="0">
                <a:solidFill>
                  <a:schemeClr val="bg2"/>
                </a:solidFill>
              </a:rPr>
              <a:t>  = –</a:t>
            </a:r>
            <a:r>
              <a:rPr lang="en-US" sz="2400" dirty="0">
                <a:solidFill>
                  <a:schemeClr val="hlink"/>
                </a:solidFill>
              </a:rPr>
              <a:t>100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1"/>
                </a:solidFill>
              </a:rPr>
              <a:t>200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10</a:t>
            </a:r>
            <a:r>
              <a:rPr lang="en-US" sz="2400" baseline="30000" dirty="0">
                <a:solidFill>
                  <a:schemeClr val="bg2"/>
                </a:solidFill>
              </a:rPr>
              <a:t>–12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ln (</a:t>
            </a:r>
            <a:r>
              <a:rPr lang="en-US" sz="2400" dirty="0" err="1">
                <a:solidFill>
                  <a:schemeClr val="bg2"/>
                </a:solidFill>
              </a:rPr>
              <a:t>V</a:t>
            </a:r>
            <a:r>
              <a:rPr lang="en-US" sz="2400" baseline="-25000" dirty="0" err="1">
                <a:solidFill>
                  <a:schemeClr val="bg2"/>
                </a:solidFill>
              </a:rPr>
              <a:t>out</a:t>
            </a:r>
            <a:r>
              <a:rPr lang="en-US" sz="2400" dirty="0">
                <a:solidFill>
                  <a:schemeClr val="bg2"/>
                </a:solidFill>
              </a:rPr>
              <a:t> / 5.0) 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  <a:defRPr/>
            </a:pPr>
            <a:r>
              <a:rPr lang="en-US" sz="2400" dirty="0">
                <a:solidFill>
                  <a:schemeClr val="bg2"/>
                </a:solidFill>
              </a:rPr>
              <a:t>  = –20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10</a:t>
            </a:r>
            <a:r>
              <a:rPr lang="en-US" sz="2400" baseline="30000" dirty="0">
                <a:solidFill>
                  <a:schemeClr val="bg2"/>
                </a:solidFill>
              </a:rPr>
              <a:t>-9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ln (</a:t>
            </a:r>
            <a:r>
              <a:rPr lang="en-US" sz="2400" dirty="0" err="1">
                <a:solidFill>
                  <a:schemeClr val="bg2"/>
                </a:solidFill>
              </a:rPr>
              <a:t>V</a:t>
            </a:r>
            <a:r>
              <a:rPr lang="en-US" sz="2400" baseline="-25000" dirty="0" err="1">
                <a:solidFill>
                  <a:schemeClr val="bg2"/>
                </a:solidFill>
              </a:rPr>
              <a:t>out</a:t>
            </a:r>
            <a:r>
              <a:rPr lang="en-US" sz="2400" dirty="0">
                <a:solidFill>
                  <a:schemeClr val="bg2"/>
                </a:solidFill>
              </a:rPr>
              <a:t> / 5.0</a:t>
            </a:r>
            <a:r>
              <a:rPr lang="en-US" sz="2400" dirty="0" smtClean="0">
                <a:solidFill>
                  <a:schemeClr val="bg2"/>
                </a:solidFill>
              </a:rPr>
              <a:t>)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  <a:defRPr/>
            </a:pPr>
            <a:endParaRPr lang="en-US" sz="800" dirty="0">
              <a:solidFill>
                <a:schemeClr val="bg2"/>
              </a:solidFill>
            </a:endParaRPr>
          </a:p>
          <a:p>
            <a:pPr algn="l">
              <a:spcBef>
                <a:spcPct val="25000"/>
              </a:spcBef>
              <a:defRPr/>
            </a:pPr>
            <a:r>
              <a:rPr lang="en-US" sz="2400" dirty="0" smtClean="0">
                <a:solidFill>
                  <a:schemeClr val="bg2"/>
                </a:solidFill>
              </a:rPr>
              <a:t>t</a:t>
            </a:r>
            <a:r>
              <a:rPr lang="en-US" sz="2400" baseline="-25000" dirty="0" smtClean="0">
                <a:solidFill>
                  <a:schemeClr val="bg2"/>
                </a:solidFill>
              </a:rPr>
              <a:t>3.5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>
                <a:solidFill>
                  <a:schemeClr val="bg2"/>
                </a:solidFill>
              </a:rPr>
              <a:t>= –20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10</a:t>
            </a:r>
            <a:r>
              <a:rPr lang="en-US" sz="2400" baseline="30000" dirty="0">
                <a:solidFill>
                  <a:schemeClr val="bg2"/>
                </a:solidFill>
              </a:rPr>
              <a:t>-9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ln (</a:t>
            </a:r>
            <a:r>
              <a:rPr lang="en-US" sz="2400" dirty="0">
                <a:solidFill>
                  <a:srgbClr val="D82626"/>
                </a:solidFill>
              </a:rPr>
              <a:t>3.5</a:t>
            </a:r>
            <a:r>
              <a:rPr lang="en-US" sz="2400" dirty="0">
                <a:solidFill>
                  <a:schemeClr val="bg2"/>
                </a:solidFill>
              </a:rPr>
              <a:t>/5.0) = </a:t>
            </a:r>
            <a:r>
              <a:rPr lang="en-US" sz="2400" dirty="0">
                <a:solidFill>
                  <a:srgbClr val="D82626"/>
                </a:solidFill>
              </a:rPr>
              <a:t>7.13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ns</a:t>
            </a:r>
          </a:p>
          <a:p>
            <a:pPr algn="l">
              <a:spcBef>
                <a:spcPct val="25000"/>
              </a:spcBef>
              <a:defRPr/>
            </a:pPr>
            <a:endParaRPr lang="en-US" sz="800" dirty="0">
              <a:solidFill>
                <a:schemeClr val="bg2"/>
              </a:solidFill>
            </a:endParaRPr>
          </a:p>
          <a:p>
            <a:pPr algn="l">
              <a:spcBef>
                <a:spcPct val="25000"/>
              </a:spcBef>
              <a:defRPr/>
            </a:pPr>
            <a:r>
              <a:rPr lang="en-US" sz="2400" dirty="0" smtClean="0">
                <a:solidFill>
                  <a:schemeClr val="bg2"/>
                </a:solidFill>
              </a:rPr>
              <a:t>t</a:t>
            </a:r>
            <a:r>
              <a:rPr lang="en-US" sz="2400" baseline="-25000" dirty="0" smtClean="0">
                <a:solidFill>
                  <a:schemeClr val="bg2"/>
                </a:solidFill>
              </a:rPr>
              <a:t>1.5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>
                <a:solidFill>
                  <a:schemeClr val="bg2"/>
                </a:solidFill>
              </a:rPr>
              <a:t>= –20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10</a:t>
            </a:r>
            <a:r>
              <a:rPr lang="en-US" sz="2400" baseline="30000" dirty="0">
                <a:solidFill>
                  <a:schemeClr val="bg2"/>
                </a:solidFill>
              </a:rPr>
              <a:t>-9</a:t>
            </a:r>
            <a:r>
              <a:rPr lang="en-US" sz="2400" dirty="0">
                <a:solidFill>
                  <a:schemeClr val="bg2"/>
                </a:solidFill>
                <a:sym typeface="Symbol" pitchFamily="18" charset="2"/>
              </a:rPr>
              <a:t></a:t>
            </a:r>
            <a:r>
              <a:rPr lang="en-US" sz="2400" dirty="0">
                <a:solidFill>
                  <a:schemeClr val="bg2"/>
                </a:solidFill>
              </a:rPr>
              <a:t>ln (</a:t>
            </a:r>
            <a:r>
              <a:rPr lang="en-US" sz="2400" dirty="0">
                <a:solidFill>
                  <a:srgbClr val="D82626"/>
                </a:solidFill>
              </a:rPr>
              <a:t>1.5</a:t>
            </a:r>
            <a:r>
              <a:rPr lang="en-US" sz="2400" dirty="0">
                <a:solidFill>
                  <a:schemeClr val="bg2"/>
                </a:solidFill>
              </a:rPr>
              <a:t>/5.0) = </a:t>
            </a:r>
            <a:r>
              <a:rPr lang="en-US" sz="2400" dirty="0">
                <a:solidFill>
                  <a:srgbClr val="D82626"/>
                </a:solidFill>
              </a:rPr>
              <a:t>24.08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ns</a:t>
            </a:r>
          </a:p>
          <a:p>
            <a:pPr algn="l">
              <a:spcBef>
                <a:spcPct val="25000"/>
              </a:spcBef>
              <a:defRPr/>
            </a:pPr>
            <a:endParaRPr lang="en-US" sz="800" dirty="0">
              <a:solidFill>
                <a:schemeClr val="bg2"/>
              </a:solidFill>
            </a:endParaRPr>
          </a:p>
          <a:p>
            <a:pPr algn="l">
              <a:spcBef>
                <a:spcPct val="25000"/>
              </a:spcBef>
              <a:defRPr/>
            </a:pPr>
            <a:r>
              <a:rPr lang="en-US" sz="2400" dirty="0" err="1" smtClean="0">
                <a:solidFill>
                  <a:schemeClr val="bg2"/>
                </a:solidFill>
              </a:rPr>
              <a:t>t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PHL</a:t>
            </a:r>
            <a:r>
              <a:rPr lang="en-US" sz="2400" dirty="0" smtClean="0">
                <a:solidFill>
                  <a:schemeClr val="bg2"/>
                </a:solidFill>
              </a:rPr>
              <a:t> = </a:t>
            </a:r>
            <a:r>
              <a:rPr lang="en-US" sz="2400" dirty="0" err="1" smtClean="0">
                <a:solidFill>
                  <a:schemeClr val="bg2"/>
                </a:solidFill>
              </a:rPr>
              <a:t>t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f</a:t>
            </a:r>
            <a:r>
              <a:rPr lang="en-US" sz="2400" dirty="0" smtClean="0">
                <a:solidFill>
                  <a:schemeClr val="bg2"/>
                </a:solidFill>
              </a:rPr>
              <a:t>  </a:t>
            </a:r>
            <a:r>
              <a:rPr lang="en-US" sz="2400" i="1" dirty="0" smtClean="0">
                <a:solidFill>
                  <a:schemeClr val="bg2"/>
                </a:solidFill>
              </a:rPr>
              <a:t>(fall time) </a:t>
            </a:r>
            <a:r>
              <a:rPr lang="en-US" sz="2400" dirty="0">
                <a:solidFill>
                  <a:schemeClr val="bg2"/>
                </a:solidFill>
              </a:rPr>
              <a:t>= </a:t>
            </a:r>
            <a:r>
              <a:rPr lang="en-US" sz="2400" dirty="0">
                <a:solidFill>
                  <a:srgbClr val="D82626"/>
                </a:solidFill>
              </a:rPr>
              <a:t>24.08 – 7.13 = 16.95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ns</a:t>
            </a:r>
          </a:p>
          <a:p>
            <a:pPr algn="l">
              <a:spcBef>
                <a:spcPct val="25000"/>
              </a:spcBef>
              <a:defRPr/>
            </a:pPr>
            <a:endParaRPr lang="en-US" sz="800" dirty="0" smtClean="0">
              <a:solidFill>
                <a:schemeClr val="bg2"/>
              </a:solidFill>
            </a:endParaRPr>
          </a:p>
          <a:p>
            <a:pPr algn="l">
              <a:spcBef>
                <a:spcPct val="25000"/>
              </a:spcBef>
              <a:defRPr/>
            </a:pPr>
            <a:r>
              <a:rPr lang="en-US" sz="2400" u="sng" dirty="0" smtClean="0">
                <a:solidFill>
                  <a:srgbClr val="00A44A"/>
                </a:solidFill>
              </a:rPr>
              <a:t>Note</a:t>
            </a:r>
            <a:r>
              <a:rPr lang="en-US" sz="2400" dirty="0" smtClean="0">
                <a:solidFill>
                  <a:srgbClr val="00A44A"/>
                </a:solidFill>
              </a:rPr>
              <a:t>:  </a:t>
            </a:r>
            <a:r>
              <a:rPr lang="en-US" sz="2400" i="1" dirty="0" smtClean="0">
                <a:solidFill>
                  <a:srgbClr val="00A44A"/>
                </a:solidFill>
              </a:rPr>
              <a:t>Calculated transition times are sensitive to the choice of logic levels</a:t>
            </a:r>
            <a:r>
              <a:rPr lang="en-US" sz="2400" dirty="0" smtClean="0">
                <a:solidFill>
                  <a:srgbClr val="00A44A"/>
                </a:solidFill>
              </a:rPr>
              <a:t>  (i.e., </a:t>
            </a:r>
            <a:r>
              <a:rPr lang="en-US" sz="2400" dirty="0" err="1" smtClean="0">
                <a:solidFill>
                  <a:srgbClr val="00A44A"/>
                </a:solidFill>
              </a:rPr>
              <a:t>V</a:t>
            </a:r>
            <a:r>
              <a:rPr lang="en-US" sz="2400" baseline="-25000" dirty="0" err="1" smtClean="0">
                <a:solidFill>
                  <a:srgbClr val="00A44A"/>
                </a:solidFill>
              </a:rPr>
              <a:t>IHmin</a:t>
            </a:r>
            <a:r>
              <a:rPr lang="en-US" sz="2400" dirty="0" smtClean="0">
                <a:solidFill>
                  <a:srgbClr val="00A44A"/>
                </a:solidFill>
              </a:rPr>
              <a:t> and </a:t>
            </a:r>
            <a:r>
              <a:rPr lang="en-US" sz="2400" dirty="0" err="1" smtClean="0">
                <a:solidFill>
                  <a:srgbClr val="00A44A"/>
                </a:solidFill>
              </a:rPr>
              <a:t>V</a:t>
            </a:r>
            <a:r>
              <a:rPr lang="en-US" sz="2400" baseline="-25000" dirty="0" err="1" smtClean="0">
                <a:solidFill>
                  <a:srgbClr val="00A44A"/>
                </a:solidFill>
              </a:rPr>
              <a:t>ILmax</a:t>
            </a:r>
            <a:r>
              <a:rPr lang="en-US" sz="2400" dirty="0" smtClean="0">
                <a:solidFill>
                  <a:srgbClr val="00A44A"/>
                </a:solidFill>
              </a:rPr>
              <a:t>)</a:t>
            </a:r>
          </a:p>
          <a:p>
            <a:pPr algn="l">
              <a:spcBef>
                <a:spcPct val="25000"/>
              </a:spcBef>
              <a:defRPr/>
            </a:pPr>
            <a:endParaRPr lang="en-US" sz="2800" dirty="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A7418-8F4B-4E80-90BD-81DF24EDF78E}" type="slidenum">
              <a:rPr lang="en-US"/>
              <a:pPr>
                <a:defRPr/>
              </a:pPr>
              <a:t>64</a:t>
            </a:fld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7782" t="30145" r="36549"/>
          <a:stretch>
            <a:fillRect/>
          </a:stretch>
        </p:blipFill>
        <p:spPr bwMode="auto">
          <a:xfrm>
            <a:off x="5350832" y="908263"/>
            <a:ext cx="3779520" cy="315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 bwMode="auto">
          <a:xfrm>
            <a:off x="7094288" y="2033344"/>
            <a:ext cx="463296" cy="743712"/>
          </a:xfrm>
          <a:prstGeom prst="rect">
            <a:avLst/>
          </a:prstGeom>
          <a:solidFill>
            <a:srgbClr val="FFCC00">
              <a:alpha val="45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5460560" y="3411040"/>
            <a:ext cx="1609344" cy="1070864"/>
          </a:xfrm>
          <a:custGeom>
            <a:avLst/>
            <a:gdLst>
              <a:gd name="connsiteX0" fmla="*/ 0 w 1609344"/>
              <a:gd name="connsiteY0" fmla="*/ 938784 h 1070864"/>
              <a:gd name="connsiteX1" fmla="*/ 524256 w 1609344"/>
              <a:gd name="connsiteY1" fmla="*/ 914400 h 1070864"/>
              <a:gd name="connsiteX2" fmla="*/ 1609344 w 1609344"/>
              <a:gd name="connsiteY2" fmla="*/ 0 h 1070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344" h="1070864">
                <a:moveTo>
                  <a:pt x="0" y="938784"/>
                </a:moveTo>
                <a:cubicBezTo>
                  <a:pt x="128016" y="1004824"/>
                  <a:pt x="256032" y="1070864"/>
                  <a:pt x="524256" y="914400"/>
                </a:cubicBezTo>
                <a:cubicBezTo>
                  <a:pt x="792480" y="757936"/>
                  <a:pt x="1200912" y="378968"/>
                  <a:pt x="1609344" y="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5570288" y="3398848"/>
            <a:ext cx="1950720" cy="1511808"/>
          </a:xfrm>
          <a:custGeom>
            <a:avLst/>
            <a:gdLst>
              <a:gd name="connsiteX0" fmla="*/ 0 w 1950720"/>
              <a:gd name="connsiteY0" fmla="*/ 1511808 h 1511808"/>
              <a:gd name="connsiteX1" fmla="*/ 426720 w 1950720"/>
              <a:gd name="connsiteY1" fmla="*/ 1487424 h 1511808"/>
              <a:gd name="connsiteX2" fmla="*/ 731520 w 1950720"/>
              <a:gd name="connsiteY2" fmla="*/ 1377696 h 1511808"/>
              <a:gd name="connsiteX3" fmla="*/ 1426464 w 1950720"/>
              <a:gd name="connsiteY3" fmla="*/ 877824 h 1511808"/>
              <a:gd name="connsiteX4" fmla="*/ 1950720 w 1950720"/>
              <a:gd name="connsiteY4" fmla="*/ 0 h 1511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0720" h="1511808">
                <a:moveTo>
                  <a:pt x="0" y="1511808"/>
                </a:moveTo>
                <a:cubicBezTo>
                  <a:pt x="152400" y="1510792"/>
                  <a:pt x="304800" y="1509776"/>
                  <a:pt x="426720" y="1487424"/>
                </a:cubicBezTo>
                <a:cubicBezTo>
                  <a:pt x="548640" y="1465072"/>
                  <a:pt x="564896" y="1479296"/>
                  <a:pt x="731520" y="1377696"/>
                </a:cubicBezTo>
                <a:cubicBezTo>
                  <a:pt x="898144" y="1276096"/>
                  <a:pt x="1223264" y="1107440"/>
                  <a:pt x="1426464" y="877824"/>
                </a:cubicBezTo>
                <a:cubicBezTo>
                  <a:pt x="1629664" y="648208"/>
                  <a:pt x="1790192" y="324104"/>
                  <a:pt x="1950720" y="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5" name="AutoShape 6"/>
          <p:cNvSpPr>
            <a:spLocks/>
          </p:cNvSpPr>
          <p:nvPr/>
        </p:nvSpPr>
        <p:spPr bwMode="auto">
          <a:xfrm>
            <a:off x="7623434" y="1369610"/>
            <a:ext cx="1250886" cy="354585"/>
          </a:xfrm>
          <a:prstGeom prst="borderCallout1">
            <a:avLst>
              <a:gd name="adj1" fmla="val 20991"/>
              <a:gd name="adj2" fmla="val -5023"/>
              <a:gd name="adj3" fmla="val 170905"/>
              <a:gd name="adj4" fmla="val -35112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>
              <a:defRPr/>
            </a:pPr>
            <a:r>
              <a:rPr lang="en-US" sz="2000" dirty="0" err="1">
                <a:solidFill>
                  <a:schemeClr val="bg2"/>
                </a:solidFill>
              </a:rPr>
              <a:t>V</a:t>
            </a:r>
            <a:r>
              <a:rPr lang="en-US" sz="2000" baseline="-25000" dirty="0" err="1">
                <a:solidFill>
                  <a:schemeClr val="bg2"/>
                </a:solidFill>
              </a:rPr>
              <a:t>IHmin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AutoShape 7"/>
          <p:cNvSpPr>
            <a:spLocks/>
          </p:cNvSpPr>
          <p:nvPr/>
        </p:nvSpPr>
        <p:spPr bwMode="auto">
          <a:xfrm>
            <a:off x="8033041" y="2188791"/>
            <a:ext cx="1097311" cy="354585"/>
          </a:xfrm>
          <a:prstGeom prst="borderCallout1">
            <a:avLst>
              <a:gd name="adj1" fmla="val 19148"/>
              <a:gd name="adj2" fmla="val -5125"/>
              <a:gd name="adj3" fmla="val 159928"/>
              <a:gd name="adj4" fmla="val -43362"/>
            </a:avLst>
          </a:prstGeom>
          <a:solidFill>
            <a:srgbClr val="FFCC00"/>
          </a:solidFill>
          <a:ln w="381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>
              <a:defRPr/>
            </a:pPr>
            <a:r>
              <a:rPr lang="en-US" sz="2000" dirty="0" err="1">
                <a:solidFill>
                  <a:schemeClr val="bg2"/>
                </a:solidFill>
              </a:rPr>
              <a:t>V</a:t>
            </a:r>
            <a:r>
              <a:rPr lang="en-US" sz="2000" baseline="-25000" dirty="0" err="1">
                <a:solidFill>
                  <a:schemeClr val="bg2"/>
                </a:solidFill>
              </a:rPr>
              <a:t>ILmax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 l="61575" t="42466"/>
          <a:stretch>
            <a:fillRect/>
          </a:stretch>
        </p:blipFill>
        <p:spPr bwMode="auto">
          <a:xfrm>
            <a:off x="1709973" y="902623"/>
            <a:ext cx="2548128" cy="1676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4" grpId="0" animBg="1"/>
      <p:bldP spid="15" grpId="0" animBg="1" autoUpdateAnimBg="0"/>
      <p:bldP spid="16" grpId="0" animBg="1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Transition Time Estimation</a:t>
            </a:r>
            <a:endParaRPr lang="en-US" dirty="0" smtClean="0"/>
          </a:p>
        </p:txBody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Rule of Thumb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In practical circuits, the transition time can be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estimated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using the RC time constant of the charging or discharging circuit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8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2F998F-C7B6-4E3D-9A72-7105BF735A62}" type="slidenum">
              <a:rPr lang="en-US"/>
              <a:pPr>
                <a:defRPr/>
              </a:pPr>
              <a:t>65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04" y="269875"/>
            <a:ext cx="8997695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 Example – Transition Time Estimates</a:t>
            </a:r>
            <a:endParaRPr lang="en-US" dirty="0" smtClean="0"/>
          </a:p>
        </p:txBody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907" y="1312291"/>
            <a:ext cx="8112125" cy="48768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Given that a CMOS inverter’s P-channel MOSFET has an ON resistance of 200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that its N-channel MOSFET has an ON resistance of 100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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and that the capacitive (or “A.C.”) load C</a:t>
            </a:r>
            <a:r>
              <a:rPr lang="en-US" sz="2400" baseline="-250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200 pF, </a:t>
            </a:r>
            <a:r>
              <a:rPr lang="en-US" sz="2400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estimate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fall time </a:t>
            </a:r>
            <a:r>
              <a:rPr lang="en-US" sz="24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rise time</a:t>
            </a:r>
            <a:endParaRPr lang="en-US" dirty="0" smtClean="0"/>
          </a:p>
        </p:txBody>
      </p:sp>
      <p:sp>
        <p:nvSpPr>
          <p:cNvPr id="817156" name="Text Box 4"/>
          <p:cNvSpPr txBox="1">
            <a:spLocks noChangeArrowheads="1"/>
          </p:cNvSpPr>
          <p:nvPr/>
        </p:nvSpPr>
        <p:spPr bwMode="auto">
          <a:xfrm>
            <a:off x="374650" y="3490913"/>
            <a:ext cx="4235450" cy="2946400"/>
          </a:xfrm>
          <a:prstGeom prst="rect">
            <a:avLst/>
          </a:prstGeom>
          <a:solidFill>
            <a:srgbClr val="DFDB29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Fall time estimate: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R</a:t>
            </a:r>
            <a:r>
              <a:rPr lang="en-US" sz="2800" baseline="-25000">
                <a:solidFill>
                  <a:schemeClr val="bg2"/>
                </a:solidFill>
              </a:rPr>
              <a:t>N</a:t>
            </a:r>
            <a:r>
              <a:rPr lang="en-US" sz="2800">
                <a:solidFill>
                  <a:schemeClr val="bg2"/>
                </a:solidFill>
              </a:rPr>
              <a:t> X 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r>
              <a:rPr lang="en-US" sz="2800">
                <a:solidFill>
                  <a:schemeClr val="bg2"/>
                </a:solidFill>
              </a:rPr>
              <a:t> = </a:t>
            </a:r>
            <a:r>
              <a:rPr lang="en-US" sz="2800">
                <a:solidFill>
                  <a:schemeClr val="hlink"/>
                </a:solidFill>
              </a:rPr>
              <a:t>100</a:t>
            </a:r>
            <a:r>
              <a:rPr lang="en-US" sz="2800">
                <a:solidFill>
                  <a:schemeClr val="bg2"/>
                </a:solidFill>
              </a:rPr>
              <a:t> X </a:t>
            </a:r>
            <a:r>
              <a:rPr lang="en-US" sz="2800">
                <a:solidFill>
                  <a:schemeClr val="hlink"/>
                </a:solidFill>
              </a:rPr>
              <a:t>200</a:t>
            </a:r>
            <a:r>
              <a:rPr lang="en-US" sz="2800">
                <a:solidFill>
                  <a:schemeClr val="bg2"/>
                </a:solidFill>
              </a:rPr>
              <a:t> </a:t>
            </a:r>
            <a:r>
              <a:rPr lang="en-US" sz="2800">
                <a:solidFill>
                  <a:schemeClr val="hlink"/>
                </a:solidFill>
              </a:rPr>
              <a:t>pF</a:t>
            </a:r>
            <a:r>
              <a:rPr lang="en-US" sz="2800">
                <a:solidFill>
                  <a:schemeClr val="bg2"/>
                </a:solidFill>
              </a:rPr>
              <a:t> 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1 X 10</a:t>
            </a:r>
            <a:r>
              <a:rPr lang="en-US" sz="2800" baseline="30000">
                <a:solidFill>
                  <a:schemeClr val="hlink"/>
                </a:solidFill>
              </a:rPr>
              <a:t>2</a:t>
            </a:r>
            <a:r>
              <a:rPr lang="en-US" sz="2800">
                <a:solidFill>
                  <a:schemeClr val="hlink"/>
                </a:solidFill>
              </a:rPr>
              <a:t> X 2 X 10</a:t>
            </a:r>
            <a:r>
              <a:rPr lang="en-US" sz="2800" baseline="30000">
                <a:solidFill>
                  <a:schemeClr val="hlink"/>
                </a:solidFill>
              </a:rPr>
              <a:t>-10</a:t>
            </a:r>
            <a:r>
              <a:rPr lang="en-US" sz="2800">
                <a:solidFill>
                  <a:schemeClr val="bg2"/>
                </a:solidFill>
              </a:rPr>
              <a:t> 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2 X 10</a:t>
            </a:r>
            <a:r>
              <a:rPr lang="en-US" sz="2800" baseline="30000">
                <a:solidFill>
                  <a:schemeClr val="hlink"/>
                </a:solidFill>
              </a:rPr>
              <a:t>-8</a:t>
            </a:r>
            <a:r>
              <a:rPr lang="en-US" sz="2800">
                <a:solidFill>
                  <a:schemeClr val="hlink"/>
                </a:solidFill>
              </a:rPr>
              <a:t> = 20 X 10</a:t>
            </a:r>
            <a:r>
              <a:rPr lang="en-US" sz="2800" baseline="30000">
                <a:solidFill>
                  <a:schemeClr val="hlink"/>
                </a:solidFill>
              </a:rPr>
              <a:t>-9</a:t>
            </a:r>
            <a:r>
              <a:rPr lang="en-US" sz="2800">
                <a:solidFill>
                  <a:schemeClr val="bg2"/>
                </a:solidFill>
              </a:rPr>
              <a:t> 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20</a:t>
            </a:r>
            <a:r>
              <a:rPr lang="en-US" sz="2800">
                <a:solidFill>
                  <a:schemeClr val="bg2"/>
                </a:solidFill>
              </a:rPr>
              <a:t> ns</a:t>
            </a:r>
            <a:endParaRPr lang="en-US" sz="280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7157" name="Text Box 5"/>
          <p:cNvSpPr txBox="1">
            <a:spLocks noChangeArrowheads="1"/>
          </p:cNvSpPr>
          <p:nvPr/>
        </p:nvSpPr>
        <p:spPr bwMode="auto">
          <a:xfrm>
            <a:off x="4756150" y="3503613"/>
            <a:ext cx="4235450" cy="2946400"/>
          </a:xfrm>
          <a:prstGeom prst="rect">
            <a:avLst/>
          </a:prstGeom>
          <a:solidFill>
            <a:srgbClr val="DFDB29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Rise time estimate: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R</a:t>
            </a:r>
            <a:r>
              <a:rPr lang="en-US" sz="2800" baseline="-25000">
                <a:solidFill>
                  <a:schemeClr val="bg2"/>
                </a:solidFill>
              </a:rPr>
              <a:t>P</a:t>
            </a:r>
            <a:r>
              <a:rPr lang="en-US" sz="2800">
                <a:solidFill>
                  <a:schemeClr val="bg2"/>
                </a:solidFill>
              </a:rPr>
              <a:t> X C</a:t>
            </a:r>
            <a:r>
              <a:rPr lang="en-US" sz="2800" baseline="-25000">
                <a:solidFill>
                  <a:schemeClr val="bg2"/>
                </a:solidFill>
              </a:rPr>
              <a:t>L</a:t>
            </a:r>
            <a:r>
              <a:rPr lang="en-US" sz="2800">
                <a:solidFill>
                  <a:schemeClr val="bg2"/>
                </a:solidFill>
              </a:rPr>
              <a:t> = </a:t>
            </a:r>
            <a:r>
              <a:rPr lang="en-US" sz="2800">
                <a:solidFill>
                  <a:schemeClr val="hlink"/>
                </a:solidFill>
              </a:rPr>
              <a:t>200</a:t>
            </a:r>
            <a:r>
              <a:rPr lang="en-US" sz="2800">
                <a:solidFill>
                  <a:schemeClr val="bg2"/>
                </a:solidFill>
              </a:rPr>
              <a:t> X </a:t>
            </a:r>
            <a:r>
              <a:rPr lang="en-US" sz="2800">
                <a:solidFill>
                  <a:schemeClr val="hlink"/>
                </a:solidFill>
              </a:rPr>
              <a:t>200 pF</a:t>
            </a:r>
            <a:r>
              <a:rPr lang="en-US" sz="2800">
                <a:solidFill>
                  <a:schemeClr val="bg2"/>
                </a:solidFill>
              </a:rPr>
              <a:t> 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2 X 10</a:t>
            </a:r>
            <a:r>
              <a:rPr lang="en-US" sz="2800" baseline="30000">
                <a:solidFill>
                  <a:schemeClr val="hlink"/>
                </a:solidFill>
              </a:rPr>
              <a:t>2</a:t>
            </a:r>
            <a:r>
              <a:rPr lang="en-US" sz="2800">
                <a:solidFill>
                  <a:schemeClr val="hlink"/>
                </a:solidFill>
              </a:rPr>
              <a:t> X 2 X 10</a:t>
            </a:r>
            <a:r>
              <a:rPr lang="en-US" sz="2800" baseline="30000">
                <a:solidFill>
                  <a:schemeClr val="hlink"/>
                </a:solidFill>
              </a:rPr>
              <a:t>-10</a:t>
            </a:r>
            <a:endParaRPr lang="en-US" sz="2800">
              <a:solidFill>
                <a:schemeClr val="hlink"/>
              </a:solidFill>
            </a:endParaRP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4 X 10</a:t>
            </a:r>
            <a:r>
              <a:rPr lang="en-US" sz="2800" baseline="30000">
                <a:solidFill>
                  <a:schemeClr val="hlink"/>
                </a:solidFill>
              </a:rPr>
              <a:t>-8</a:t>
            </a:r>
            <a:r>
              <a:rPr lang="en-US" sz="2800">
                <a:solidFill>
                  <a:schemeClr val="hlink"/>
                </a:solidFill>
              </a:rPr>
              <a:t> = 40 X 10</a:t>
            </a:r>
            <a:r>
              <a:rPr lang="en-US" sz="2800" baseline="30000">
                <a:solidFill>
                  <a:schemeClr val="hlink"/>
                </a:solidFill>
              </a:rPr>
              <a:t>-9</a:t>
            </a:r>
            <a:r>
              <a:rPr lang="en-US" sz="2800">
                <a:solidFill>
                  <a:schemeClr val="bg2"/>
                </a:solidFill>
              </a:rPr>
              <a:t> </a:t>
            </a:r>
          </a:p>
          <a:p>
            <a:pPr algn="l">
              <a:defRPr/>
            </a:pPr>
            <a:r>
              <a:rPr lang="en-US" sz="2800">
                <a:solidFill>
                  <a:schemeClr val="bg2"/>
                </a:solidFill>
              </a:rPr>
              <a:t>= </a:t>
            </a:r>
            <a:r>
              <a:rPr lang="en-US" sz="2800">
                <a:solidFill>
                  <a:schemeClr val="hlink"/>
                </a:solidFill>
              </a:rPr>
              <a:t>40</a:t>
            </a:r>
            <a:r>
              <a:rPr lang="en-US" sz="2800">
                <a:solidFill>
                  <a:schemeClr val="bg2"/>
                </a:solidFill>
              </a:rPr>
              <a:t> ns</a:t>
            </a:r>
            <a:endParaRPr lang="en-US" sz="280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8CB37-87F1-467D-AC71-AE8AC505E7EE}" type="slidenum">
              <a:rPr lang="en-US"/>
              <a:pPr>
                <a:defRPr/>
              </a:pPr>
              <a:t>66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Load Capacitance</a:t>
            </a:r>
            <a:endParaRPr lang="en-US" dirty="0" smtClean="0"/>
          </a:p>
        </p:txBody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Conclusion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An increase in load capacitance causes an increase in the RC time constant and a corresponding increase in the output transition (rise/fall) times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 capacitance must be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minimized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obtain high circuit performance – this can be achieved by: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minimizing the number of inputs driven by a given signal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creating multiple copies of the signal (using “buffers”)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careful 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physical layout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circuit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C7C348-6C44-4A3B-863F-515DCAE20A39}" type="slidenum">
              <a:rPr lang="en-US"/>
              <a:pPr>
                <a:defRPr/>
              </a:pPr>
              <a:t>67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523000"/>
            <a:ext cx="9144000" cy="1438888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</a:t>
            </a: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2-D</a:t>
            </a:r>
            <a:endParaRPr lang="en-US" sz="3600" dirty="0" smtClean="0">
              <a:solidFill>
                <a:schemeClr val="bg2"/>
              </a:solidFill>
              <a:latin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Power Consumption and Decoupling</a:t>
            </a: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9638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799749" name="Picture 5" descr="X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A58A7D-FD49-44DD-A7D6-CFCF398A9A00}" type="slidenum">
              <a:rPr lang="en-US"/>
              <a:pPr>
                <a:defRPr/>
              </a:pPr>
              <a:t>68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9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9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596900"/>
            <a:ext cx="8767762" cy="1497013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Reading Assignment:  </a:t>
            </a:r>
            <a:br>
              <a:rPr lang="en-US" sz="32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200" i="1" dirty="0" smtClean="0">
                <a:solidFill>
                  <a:srgbClr val="D5D5D5"/>
                </a:solidFill>
                <a:latin typeface="Arial" charset="0"/>
              </a:rPr>
              <a:t> DDPP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4</a:t>
            </a:r>
            <a:r>
              <a:rPr lang="en-US" sz="3200" baseline="30000" dirty="0" smtClean="0">
                <a:solidFill>
                  <a:srgbClr val="D5D5D5"/>
                </a:solidFill>
                <a:latin typeface="Arial" charset="0"/>
              </a:rPr>
              <a:t>th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 Ed.,</a:t>
            </a:r>
            <a:r>
              <a:rPr lang="en-US" sz="32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3200" dirty="0" smtClean="0">
                <a:solidFill>
                  <a:srgbClr val="D5D5D5"/>
                </a:solidFill>
                <a:latin typeface="Arial" charset="0"/>
              </a:rPr>
              <a:t>pp. 122-124</a:t>
            </a:r>
            <a:br>
              <a:rPr lang="en-US" sz="3200" dirty="0" smtClean="0">
                <a:solidFill>
                  <a:srgbClr val="D5D5D5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D5D5D5"/>
                </a:solidFill>
                <a:latin typeface="Arial" charset="0"/>
              </a:rPr>
              <a:t>   </a:t>
            </a: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en-US" sz="2400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sz="3200" dirty="0" smtClean="0">
                <a:solidFill>
                  <a:srgbClr val="D9DE1E"/>
                </a:solidFill>
                <a:latin typeface="Arial" charset="0"/>
              </a:rPr>
              <a:t>Learning Objectives:</a:t>
            </a:r>
            <a:endParaRPr lang="en-US" dirty="0" smtClean="0"/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463" y="2313178"/>
            <a:ext cx="8077200" cy="42068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Identify sources of dynamic power dissipation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Plot power dissipation of CMOS logic circuits as a function of operating frequency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Plot power dissipation of CMOS logic circuits as a function of power supply voltage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the function and utility of decoupling capacitors</a:t>
            </a:r>
          </a:p>
          <a:p>
            <a:pPr>
              <a:lnSpc>
                <a:spcPct val="80000"/>
              </a:lnSpc>
              <a:defRPr/>
            </a:pPr>
            <a:endParaRPr lang="en-US" sz="28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None/>
              <a:defRPr/>
            </a:pPr>
            <a:endParaRPr lang="en-US" sz="2800" dirty="0" smtClean="0">
              <a:solidFill>
                <a:srgbClr val="D5D5D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BC01B-4928-44B8-93BE-36E2B3EB6DD4}" type="slidenum">
              <a:rPr lang="en-US"/>
              <a:pPr>
                <a:defRPr/>
              </a:pPr>
              <a:t>69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077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Noise</a:t>
            </a:r>
            <a:endParaRPr lang="en-US" smtClean="0"/>
          </a:p>
        </p:txBody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04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main reason for providing engineering design margins is to ensure proper operation in the presence of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noise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Examples of noise sources: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cosmic rays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magnetic fields generated by machinery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supply disturbances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“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switching action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of the logic circuits themselves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248DB5-6EA3-4858-A300-13CB58210ACB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3" grpId="0" build="p" bldLvl="3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solidFill>
                  <a:srgbClr val="D9DE1E"/>
                </a:solidFill>
              </a:rPr>
              <a:t> </a:t>
            </a:r>
            <a:r>
              <a:rPr lang="en-US" sz="4800" smtClean="0">
                <a:solidFill>
                  <a:srgbClr val="D9DE1E"/>
                </a:solidFill>
              </a:rPr>
              <a:t>Outline</a:t>
            </a:r>
            <a:endParaRPr lang="en-US" smtClean="0"/>
          </a:p>
        </p:txBody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53400" cy="41148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Dynamic power dissipation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dissipation as a function of operating frequency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dissipation as a function of supply voltage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 spikes and decoupling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1A606-BBE6-4F11-A570-5848022EE2CF}" type="slidenum">
              <a:rPr lang="en-US"/>
              <a:pPr>
                <a:defRPr/>
              </a:pPr>
              <a:t>70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5" grpId="0" build="p" bldLvl="2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Overview</a:t>
            </a:r>
            <a:endParaRPr lang="en-US" dirty="0" smtClean="0"/>
          </a:p>
        </p:txBody>
      </p:sp>
      <p:sp>
        <p:nvSpPr>
          <p:cNvPr id="82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24837" cy="4876800"/>
          </a:xfrm>
        </p:spPr>
        <p:txBody>
          <a:bodyPr/>
          <a:lstStyle/>
          <a:p>
            <a:pPr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The power dissipation (consumption) of a CMOS circuit whose output is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 changing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is called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static      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(quiescent) power dissipation</a:t>
            </a:r>
          </a:p>
          <a:p>
            <a:pPr>
              <a:defRPr/>
            </a:pP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Most CMOS circuits have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very low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static power dissipation</a:t>
            </a:r>
          </a:p>
          <a:p>
            <a:pPr>
              <a:defRPr/>
            </a:pP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CMOS circuits only dissipate a significant amount of power during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transitions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this is called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dynamic power dissipation</a:t>
            </a:r>
            <a:endParaRPr lang="en-US" dirty="0" smtClean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EC9DC-E9CC-45BE-A13A-8EAEFCFBF421}" type="slidenum">
              <a:rPr lang="en-US"/>
              <a:pPr>
                <a:defRPr/>
              </a:pPr>
              <a:t>71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19" grpId="0" build="p" bldLvl="3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FDB29"/>
                </a:solidFill>
              </a:rPr>
              <a:t>Dynamic Power Dissipation</a:t>
            </a:r>
            <a:endParaRPr lang="en-US" dirty="0" smtClean="0"/>
          </a:p>
        </p:txBody>
      </p:sp>
      <p:sp>
        <p:nvSpPr>
          <p:cNvPr id="82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Sources of dynamic power dissipation: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partial “short-circuiting” of the CMOS output structure (e.g., when the input voltage is not close to one of the power supply rails) – called “</a:t>
            </a:r>
            <a:r>
              <a:rPr lang="en-US" sz="3200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aseline="-25000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(</a:t>
            </a:r>
            <a:r>
              <a:rPr lang="en-US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due to output </a:t>
            </a:r>
            <a:r>
              <a:rPr lang="en-US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transitions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capacitive load on the output (power is dissipated in the “on” resistance of the  active transistor to charge/discharge the capacitive load) – called “</a:t>
            </a:r>
            <a:r>
              <a:rPr lang="en-US" sz="3200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aseline="-250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(</a:t>
            </a:r>
            <a:r>
              <a:rPr lang="en-US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due to charging/discharging </a:t>
            </a:r>
            <a:r>
              <a:rPr lang="en-US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load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8F21F0-93FA-4C8F-BB85-087A6B8F5878}" type="slidenum">
              <a:rPr lang="en-US"/>
              <a:pPr>
                <a:defRPr/>
              </a:pPr>
              <a:t>72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3" grpId="0" build="p" bldLvl="3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FDB29"/>
                </a:solidFill>
              </a:rPr>
              <a:t>Power Consumption</a:t>
            </a:r>
            <a:endParaRPr lang="en-US" smtClean="0"/>
          </a:p>
        </p:txBody>
      </p:sp>
      <p:sp>
        <p:nvSpPr>
          <p:cNvPr id="83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251825" cy="487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 dynamic power dissipation (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8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800" baseline="-250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is proportional to the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square</a:t>
            </a:r>
            <a:r>
              <a:rPr lang="en-US" sz="2800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the power supply voltage times the transition frequency</a:t>
            </a:r>
          </a:p>
          <a:p>
            <a:pPr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Conclusions:</a:t>
            </a:r>
          </a:p>
          <a:p>
            <a:pPr lvl="1"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dissipation increases </a:t>
            </a:r>
            <a:r>
              <a:rPr lang="en-US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linearly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as the frequency of operation increases</a:t>
            </a:r>
          </a:p>
          <a:p>
            <a:pPr lvl="1">
              <a:defRPr/>
            </a:pP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reducing the power supply voltage results in a </a:t>
            </a:r>
            <a:r>
              <a:rPr lang="en-US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quadratic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reduction of the power dissipation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B43D8-B483-45AE-AECE-F1D25C20D187}" type="slidenum">
              <a:rPr lang="en-US"/>
              <a:pPr>
                <a:defRPr/>
              </a:pPr>
              <a:t>73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67" grpId="0" build="p" bldLvl="3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099" y="215011"/>
            <a:ext cx="8310181" cy="4876800"/>
          </a:xfrm>
        </p:spPr>
        <p:txBody>
          <a:bodyPr/>
          <a:lstStyle/>
          <a:p>
            <a:pPr indent="0">
              <a:buNone/>
              <a:defRPr/>
            </a:pPr>
            <a:r>
              <a:rPr lang="en-US" sz="2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-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 microcontroller can operate over a frequency range of </a:t>
            </a:r>
            <a:r>
              <a:rPr lang="en-US" sz="24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Hz to 10 MHz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and dissipates 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 </a:t>
            </a:r>
            <a:r>
              <a:rPr lang="en-US" sz="2400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mW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when operated at 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MHz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 plot its power dissipation over </a:t>
            </a:r>
            <a:r>
              <a:rPr lang="en-US" sz="24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specified frequency range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A9B96-76E7-4A86-B5E7-1C1F8D776A27}" type="slidenum">
              <a:rPr lang="en-US"/>
              <a:pPr>
                <a:defRPr/>
              </a:pPr>
              <a:t>74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33856" y="1865376"/>
          <a:ext cx="6437376" cy="4992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491" grpId="0" build="p" bldLvl="3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099" y="166242"/>
            <a:ext cx="8456485" cy="6283325"/>
          </a:xfrm>
        </p:spPr>
        <p:txBody>
          <a:bodyPr/>
          <a:lstStyle/>
          <a:p>
            <a:pPr indent="0">
              <a:buNone/>
              <a:defRPr/>
            </a:pPr>
            <a:r>
              <a:rPr lang="en-US" sz="2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 microcontroller can operate over a power supply range of </a:t>
            </a:r>
            <a:r>
              <a:rPr lang="en-US" sz="24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to 5 volts, 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dissipates 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mW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when operated at </a:t>
            </a:r>
            <a:r>
              <a:rPr lang="en-US" sz="24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VDC</a:t>
            </a: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 plot its power dissipation over the </a:t>
            </a:r>
            <a:r>
              <a:rPr lang="en-US" sz="24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specified power supply range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4C7F1-1D43-4A8B-8DF0-E841AB513C58}" type="slidenum">
              <a:rPr lang="en-US"/>
              <a:pPr>
                <a:defRPr/>
              </a:pPr>
              <a:t>75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780288" y="1743456"/>
          <a:ext cx="5961888" cy="5114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05600" y="3304032"/>
            <a:ext cx="195072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100 x (4/5)</a:t>
            </a:r>
            <a:r>
              <a:rPr lang="en-US" sz="18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= 64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23888" y="4541520"/>
            <a:ext cx="195072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100 x (3/5)</a:t>
            </a:r>
            <a:r>
              <a:rPr lang="en-US" sz="18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= 36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54368" y="5425440"/>
            <a:ext cx="195072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100 x (2/5)</a:t>
            </a:r>
            <a:r>
              <a:rPr lang="en-US" sz="18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= 16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99504" y="5992368"/>
            <a:ext cx="195072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100 x (1/5)</a:t>
            </a:r>
            <a:r>
              <a:rPr lang="en-US" sz="1800" baseline="30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= 4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15" grpId="0" build="p" bldLvl="3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Current Spikes and Decoupling</a:t>
            </a:r>
            <a:endParaRPr lang="en-US" smtClean="0"/>
          </a:p>
        </p:txBody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When a CMOS gate output changes state, the P- and N-channel transistors are both partially on simultaneously, causing a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 spike</a:t>
            </a:r>
          </a:p>
          <a:p>
            <a:pPr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Current spikes often show up as </a:t>
            </a: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noise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on the power supply and ground connections</a:t>
            </a:r>
          </a:p>
          <a:p>
            <a:pPr>
              <a:defRPr/>
            </a:pPr>
            <a:r>
              <a:rPr lang="en-US" sz="2800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Decoupling capacitors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(between </a:t>
            </a:r>
            <a:r>
              <a:rPr lang="en-US" sz="2800" dirty="0" err="1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Vcc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GND) must be distributed throughout a printed circuit board (PCB) to serve as a </a:t>
            </a:r>
            <a:r>
              <a:rPr lang="en-US" sz="2800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source of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C0C4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instantaneous current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during output transitions –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this helps mitigate noise and improve signal quality</a:t>
            </a:r>
            <a:endParaRPr lang="en-US" i="1" dirty="0" smtClean="0">
              <a:solidFill>
                <a:srgbClr val="33CC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E47E4-FE15-411C-A619-9D7C6253F3E3}" type="slidenum">
              <a:rPr lang="en-US"/>
              <a:pPr>
                <a:defRPr/>
              </a:pPr>
              <a:t>76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699" grpId="0" build="p" bldLvl="3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399FF"/>
                </a:solidFill>
                <a:effectLst/>
              </a:rPr>
              <a:t>Decoupling Capacitors</a:t>
            </a:r>
          </a:p>
        </p:txBody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defRPr/>
            </a:pPr>
            <a:r>
              <a:rPr lang="en-US" sz="2600" dirty="0" smtClean="0">
                <a:solidFill>
                  <a:schemeClr val="bg2"/>
                </a:solidFill>
              </a:rPr>
              <a:t>Decoupling capacitors should be located as </a:t>
            </a:r>
            <a:r>
              <a:rPr lang="en-US" sz="2600" i="1" dirty="0" smtClean="0">
                <a:solidFill>
                  <a:srgbClr val="FF0000"/>
                </a:solidFill>
              </a:rPr>
              <a:t>physically close </a:t>
            </a:r>
            <a:r>
              <a:rPr lang="en-US" sz="2600" dirty="0" smtClean="0">
                <a:solidFill>
                  <a:schemeClr val="bg2"/>
                </a:solidFill>
              </a:rPr>
              <a:t>as possible to each IC</a:t>
            </a:r>
          </a:p>
          <a:p>
            <a:pPr>
              <a:defRPr/>
            </a:pPr>
            <a:r>
              <a:rPr lang="en-US" sz="2600" dirty="0" smtClean="0">
                <a:solidFill>
                  <a:schemeClr val="bg2"/>
                </a:solidFill>
              </a:rPr>
              <a:t>Use 0.1 </a:t>
            </a:r>
            <a:r>
              <a:rPr lang="en-US" sz="2600" dirty="0" smtClean="0">
                <a:solidFill>
                  <a:schemeClr val="bg2"/>
                </a:solidFill>
                <a:sym typeface="Symbol"/>
              </a:rPr>
              <a:t>F decoupling capacitors for system frequencies up to 15 MHz</a:t>
            </a:r>
          </a:p>
          <a:p>
            <a:pPr>
              <a:defRPr/>
            </a:pPr>
            <a:r>
              <a:rPr lang="en-US" sz="2600" dirty="0" smtClean="0">
                <a:solidFill>
                  <a:schemeClr val="bg2"/>
                </a:solidFill>
                <a:sym typeface="Symbol"/>
              </a:rPr>
              <a:t>Above 15 MHz, use </a:t>
            </a:r>
            <a:r>
              <a:rPr lang="en-US" sz="2600" dirty="0" smtClean="0">
                <a:solidFill>
                  <a:schemeClr val="bg2"/>
                </a:solidFill>
              </a:rPr>
              <a:t>0.01 </a:t>
            </a:r>
            <a:r>
              <a:rPr lang="en-US" sz="2600" dirty="0" smtClean="0">
                <a:solidFill>
                  <a:schemeClr val="bg2"/>
                </a:solidFill>
                <a:sym typeface="Symbol"/>
              </a:rPr>
              <a:t>F decoupling capacitors</a:t>
            </a:r>
            <a:endParaRPr lang="en-US" sz="2600" dirty="0" smtClean="0">
              <a:solidFill>
                <a:schemeClr val="bg2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EE47E4-FE15-411C-A619-9D7C6253F3E3}" type="slidenum">
              <a:rPr lang="en-US"/>
              <a:pPr>
                <a:defRPr/>
              </a:pPr>
              <a:t>77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t="18421" b="24737"/>
          <a:stretch>
            <a:fillRect/>
          </a:stretch>
        </p:blipFill>
        <p:spPr bwMode="auto">
          <a:xfrm>
            <a:off x="1980725" y="4285397"/>
            <a:ext cx="4815861" cy="147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699" grpId="0" build="p" bldLvl="3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4320286"/>
            <a:ext cx="9144000" cy="1422146"/>
          </a:xfrm>
          <a:solidFill>
            <a:srgbClr val="FFCC00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Module </a:t>
            </a: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2-E</a:t>
            </a:r>
            <a:endParaRPr lang="en-US" sz="3600" dirty="0" smtClean="0">
              <a:solidFill>
                <a:schemeClr val="bg2"/>
              </a:solidFill>
              <a:latin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n-US" sz="3600" dirty="0" smtClean="0">
                <a:solidFill>
                  <a:schemeClr val="bg2"/>
                </a:solidFill>
                <a:latin typeface="Times New Roman" pitchFamily="18" charset="0"/>
              </a:rPr>
              <a:t>Three-State and Open-Drain Outputs</a:t>
            </a:r>
            <a:endParaRPr lang="en-US" sz="2800" b="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3449638" y="1447800"/>
            <a:ext cx="5335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dirty="0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dirty="0" smtClean="0">
                <a:solidFill>
                  <a:schemeClr val="bg2"/>
                </a:solidFill>
                <a:effectLst/>
              </a:rPr>
            </a:br>
            <a:r>
              <a:rPr lang="en-US" sz="3600" b="1" dirty="0" smtClean="0">
                <a:solidFill>
                  <a:schemeClr val="bg2"/>
                </a:solidFill>
                <a:effectLst/>
              </a:rPr>
              <a:t>Senior Design Project</a:t>
            </a:r>
            <a:endParaRPr lang="en-US" dirty="0" smtClean="0"/>
          </a:p>
        </p:txBody>
      </p:sp>
      <p:pic>
        <p:nvPicPr>
          <p:cNvPr id="917508" name="Picture 4" descr="X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13" y="658813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BAB9D6-DE2E-4C68-8AEA-368ACAE5B02A}" type="slidenum">
              <a:rPr lang="en-US"/>
              <a:pPr>
                <a:defRPr/>
              </a:pPr>
              <a:t>78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7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1129535"/>
            <a:ext cx="8551862" cy="1204913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D9DE1E"/>
                </a:solidFill>
                <a:latin typeface="Arial" charset="0"/>
              </a:rPr>
              <a:t>Reading Assignment:</a:t>
            </a:r>
            <a:br>
              <a:rPr lang="en-US" sz="36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600" i="1" dirty="0" smtClean="0">
                <a:solidFill>
                  <a:srgbClr val="D5D5D5"/>
                </a:solidFill>
                <a:latin typeface="Arial" charset="0"/>
              </a:rPr>
              <a:t> DDPP</a:t>
            </a:r>
            <a:r>
              <a:rPr lang="en-US" sz="3600" dirty="0" smtClean="0">
                <a:solidFill>
                  <a:srgbClr val="D5D5D5"/>
                </a:solidFill>
                <a:latin typeface="Arial" charset="0"/>
              </a:rPr>
              <a:t> 4</a:t>
            </a:r>
            <a:r>
              <a:rPr lang="en-US" sz="3600" baseline="30000" dirty="0" smtClean="0">
                <a:solidFill>
                  <a:srgbClr val="D5D5D5"/>
                </a:solidFill>
                <a:latin typeface="Arial" charset="0"/>
              </a:rPr>
              <a:t>th</a:t>
            </a:r>
            <a:r>
              <a:rPr lang="en-US" sz="3600" dirty="0" smtClean="0">
                <a:solidFill>
                  <a:srgbClr val="D5D5D5"/>
                </a:solidFill>
                <a:latin typeface="Arial" charset="0"/>
              </a:rPr>
              <a:t> Ed.,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3600" dirty="0" smtClean="0">
                <a:solidFill>
                  <a:srgbClr val="D9DE1E"/>
                </a:solidFill>
                <a:latin typeface="Arial" charset="0"/>
              </a:rPr>
              <a:t> </a:t>
            </a:r>
            <a:r>
              <a:rPr lang="en-US" sz="3600" dirty="0" smtClean="0">
                <a:solidFill>
                  <a:srgbClr val="D5D5D5"/>
                </a:solidFill>
                <a:latin typeface="Arial" charset="0"/>
              </a:rPr>
              <a:t>pp. 132-136, 138-141 </a:t>
            </a:r>
            <a:br>
              <a:rPr lang="en-US" sz="3600" dirty="0" smtClean="0">
                <a:solidFill>
                  <a:srgbClr val="D5D5D5"/>
                </a:solidFill>
                <a:latin typeface="Arial" charset="0"/>
              </a:rPr>
            </a:br>
            <a:r>
              <a:rPr lang="en-US" sz="1600" dirty="0" smtClean="0">
                <a:solidFill>
                  <a:srgbClr val="D5D5D5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rgbClr val="D5D5D5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> </a:t>
            </a:r>
            <a:br>
              <a:rPr lang="en-US" sz="24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2400" dirty="0" smtClean="0">
                <a:solidFill>
                  <a:srgbClr val="D9DE1E"/>
                </a:solidFill>
                <a:latin typeface="Arial" charset="0"/>
              </a:rPr>
              <a:t/>
            </a:r>
            <a:br>
              <a:rPr lang="en-US" sz="2400" dirty="0" smtClean="0">
                <a:solidFill>
                  <a:srgbClr val="D9DE1E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D9DE1E"/>
                </a:solidFill>
                <a:latin typeface="Arial" charset="0"/>
              </a:rPr>
              <a:t>Learning Objectives:</a:t>
            </a:r>
          </a:p>
        </p:txBody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1362" y="3047585"/>
            <a:ext cx="8402638" cy="3482975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Define high-impedance state and describe the operation of a tri-state buffer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Define open drain as it applies to a CMOS logic gate output and calculate the value of pull-up resistor needed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Describe how to create “wired logic” functions using open drain logic gates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the value of pull-up resistor needed for an open drain logic gate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226A6-338E-4548-8885-E4FDE641BDC5}" type="slidenum">
              <a:rPr lang="en-US"/>
              <a:pPr>
                <a:defRPr/>
              </a:pPr>
              <a:t>79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3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6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Logic Levels and Noise Margins</a:t>
            </a:r>
            <a:endParaRPr lang="en-US" smtClean="0"/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Typical input-output transfer characteristic of a CMOS inverter</a:t>
            </a:r>
          </a:p>
        </p:txBody>
      </p:sp>
      <p:pic>
        <p:nvPicPr>
          <p:cNvPr id="779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2438400"/>
            <a:ext cx="4314825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9269" name="Text Box 5"/>
          <p:cNvSpPr txBox="1">
            <a:spLocks noChangeArrowheads="1"/>
          </p:cNvSpPr>
          <p:nvPr/>
        </p:nvSpPr>
        <p:spPr bwMode="auto">
          <a:xfrm>
            <a:off x="5930900" y="3835400"/>
            <a:ext cx="3048000" cy="1335088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r>
              <a:rPr lang="en-US" u="sng">
                <a:solidFill>
                  <a:schemeClr val="bg2"/>
                </a:solidFill>
              </a:rPr>
              <a:t>Problem</a:t>
            </a:r>
            <a:r>
              <a:rPr lang="en-US">
                <a:solidFill>
                  <a:schemeClr val="bg2"/>
                </a:solidFill>
              </a:rPr>
              <a:t>: </a:t>
            </a:r>
            <a:r>
              <a:rPr lang="en-US" i="1">
                <a:solidFill>
                  <a:schemeClr val="bg2"/>
                </a:solidFill>
              </a:rPr>
              <a:t>Typical</a:t>
            </a:r>
            <a:r>
              <a:rPr lang="en-US">
                <a:solidFill>
                  <a:schemeClr val="bg2"/>
                </a:solidFill>
              </a:rPr>
              <a:t>, NOT </a:t>
            </a:r>
            <a:r>
              <a:rPr lang="en-US" i="1">
                <a:solidFill>
                  <a:schemeClr val="bg2"/>
                </a:solidFill>
              </a:rPr>
              <a:t>guaranteed!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779270" name="Rectangle 6"/>
          <p:cNvSpPr>
            <a:spLocks noChangeArrowheads="1"/>
          </p:cNvSpPr>
          <p:nvPr/>
        </p:nvSpPr>
        <p:spPr bwMode="auto">
          <a:xfrm>
            <a:off x="3657600" y="2895600"/>
            <a:ext cx="1092200" cy="2400300"/>
          </a:xfrm>
          <a:prstGeom prst="rect">
            <a:avLst/>
          </a:prstGeom>
          <a:solidFill>
            <a:srgbClr val="FF0000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79271" name="Rectangle 7"/>
          <p:cNvSpPr>
            <a:spLocks noChangeArrowheads="1"/>
          </p:cNvSpPr>
          <p:nvPr/>
        </p:nvSpPr>
        <p:spPr bwMode="auto">
          <a:xfrm>
            <a:off x="2324100" y="2933700"/>
            <a:ext cx="1104900" cy="2374900"/>
          </a:xfrm>
          <a:prstGeom prst="rect">
            <a:avLst/>
          </a:prstGeom>
          <a:solidFill>
            <a:srgbClr val="33CC33">
              <a:alpha val="50195"/>
            </a:srgbClr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79272" name="Oval 8"/>
          <p:cNvSpPr>
            <a:spLocks noChangeArrowheads="1"/>
          </p:cNvSpPr>
          <p:nvPr/>
        </p:nvSpPr>
        <p:spPr bwMode="auto">
          <a:xfrm>
            <a:off x="3392488" y="3111500"/>
            <a:ext cx="74612" cy="74613"/>
          </a:xfrm>
          <a:prstGeom prst="ellipse">
            <a:avLst/>
          </a:prstGeom>
          <a:solidFill>
            <a:srgbClr val="FFCC00"/>
          </a:solidFill>
          <a:ln w="38100">
            <a:solidFill>
              <a:srgbClr val="33CC33"/>
            </a:solidFill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779273" name="Oval 9"/>
          <p:cNvSpPr>
            <a:spLocks noChangeArrowheads="1"/>
          </p:cNvSpPr>
          <p:nvPr/>
        </p:nvSpPr>
        <p:spPr bwMode="auto">
          <a:xfrm>
            <a:off x="3621088" y="5105400"/>
            <a:ext cx="74612" cy="74613"/>
          </a:xfrm>
          <a:prstGeom prst="ellipse">
            <a:avLst/>
          </a:prstGeom>
          <a:solidFill>
            <a:srgbClr val="FFCC00"/>
          </a:solidFill>
          <a:ln w="38100">
            <a:solidFill>
              <a:srgbClr val="DC0C42"/>
            </a:solidFill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EB116-D13F-4458-B061-D18C61CD9491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7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7" grpId="0" build="p" bldLvl="3" autoUpdateAnimBg="0"/>
      <p:bldP spid="779269" grpId="0" animBg="1" autoUpdateAnimBg="0"/>
      <p:bldP spid="779270" grpId="0" animBg="1"/>
      <p:bldP spid="779271" grpId="0" animBg="1"/>
      <p:bldP spid="779272" grpId="0" animBg="1"/>
      <p:bldP spid="779273" grpId="0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smtClean="0">
                <a:solidFill>
                  <a:srgbClr val="D9DE1E"/>
                </a:solidFill>
              </a:rPr>
              <a:t> </a:t>
            </a:r>
            <a:r>
              <a:rPr lang="en-US" sz="4800" smtClean="0">
                <a:solidFill>
                  <a:srgbClr val="D9DE1E"/>
                </a:solidFill>
              </a:rPr>
              <a:t>Outline</a:t>
            </a:r>
            <a:endParaRPr lang="en-US" smtClean="0"/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04" y="1524000"/>
            <a:ext cx="7586472" cy="41148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Three-state (tri-state) outputs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CMOS tri-state buffer circuit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Tri-state buffer application – buses 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Tri-state buffer float delay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Open drain outputs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Driving LEDs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Wired logic</a:t>
            </a:r>
          </a:p>
          <a:p>
            <a:pPr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Pull-up resistor calculations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A08C7E-CD75-467F-9110-EED1917F83EF}" type="slidenum">
              <a:rPr lang="en-US"/>
              <a:pPr>
                <a:defRPr/>
              </a:pPr>
              <a:t>80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3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3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3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35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3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587" grpId="0" build="p" bldLvl="2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Three-State (Tri-State) Outputs</a:t>
            </a:r>
            <a:endParaRPr lang="en-US" dirty="0" smtClean="0"/>
          </a:p>
        </p:txBody>
      </p:sp>
      <p:sp>
        <p:nvSpPr>
          <p:cNvPr id="84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A gate output that has a third “electrical state” is called a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three-state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US" sz="28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(or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tri-state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This third electrical state is called the </a:t>
            </a:r>
            <a:r>
              <a:rPr lang="en-US" sz="28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 impedance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Hi-Z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or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floating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high impedance state, the gate output effectively appears to be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disconnected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from the rest of the circuit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Three-state devices have an extra input, typically called the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Enable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(OE), for enabling data to “flow through” the device (when asserted) or placing the output in the high impedance state (when negated)</a:t>
            </a:r>
            <a:endParaRPr lang="en-US" dirty="0" smtClean="0">
              <a:solidFill>
                <a:srgbClr val="D5D5D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3D2AD-276F-41FA-9D9B-A02447C3562D}" type="slidenum">
              <a:rPr lang="en-US"/>
              <a:pPr>
                <a:defRPr/>
              </a:pPr>
              <a:t>81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4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3779" grpId="0" build="p" bldLvl="3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5658"/>
            <a:ext cx="9144000" cy="919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/>
              </a:rPr>
              <a:t>Basic CMOS Logic Circuit Revisited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9DEF3-DADE-49E7-A323-6C0F39779C33}" type="slidenum">
              <a:rPr lang="en-US"/>
              <a:pPr>
                <a:defRPr/>
              </a:pPr>
              <a:t>82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290" y="1419370"/>
            <a:ext cx="3787039" cy="433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ontent Placeholder 3"/>
          <p:cNvSpPr>
            <a:spLocks noGrp="1"/>
          </p:cNvSpPr>
          <p:nvPr>
            <p:ph sz="half" idx="4294967295"/>
          </p:nvPr>
        </p:nvSpPr>
        <p:spPr>
          <a:xfrm>
            <a:off x="3883922" y="1361363"/>
            <a:ext cx="5260077" cy="3698317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</a:rPr>
              <a:t>Calculate </a:t>
            </a:r>
            <a:r>
              <a:rPr lang="en-US" sz="2000" dirty="0" err="1" smtClean="0">
                <a:solidFill>
                  <a:srgbClr val="002060"/>
                </a:solidFill>
              </a:rPr>
              <a:t>V</a:t>
            </a:r>
            <a:r>
              <a:rPr lang="en-US" sz="2000" baseline="-25000" dirty="0" err="1" smtClean="0">
                <a:solidFill>
                  <a:srgbClr val="002060"/>
                </a:solidFill>
              </a:rPr>
              <a:t>out</a:t>
            </a:r>
            <a:r>
              <a:rPr lang="en-US" sz="2000" baseline="-25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for the case A=5V, B=0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71749" y="1906954"/>
            <a:ext cx="487225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rgbClr val="FF0000"/>
                </a:solidFill>
                <a:sym typeface="Symbol"/>
              </a:rPr>
              <a:t>P-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ch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device is “off” (R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500,000 )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</a:rPr>
              <a:t>N-</a:t>
            </a:r>
            <a:r>
              <a:rPr lang="en-US" sz="2000" dirty="0" err="1" smtClean="0">
                <a:solidFill>
                  <a:srgbClr val="FF0000"/>
                </a:solidFill>
              </a:rPr>
              <a:t>ch</a:t>
            </a:r>
            <a:r>
              <a:rPr lang="en-US" sz="2000" dirty="0" smtClean="0">
                <a:solidFill>
                  <a:srgbClr val="FF0000"/>
                </a:solidFill>
              </a:rPr>
              <a:t> device is “off” (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R</a:t>
            </a:r>
            <a:r>
              <a:rPr lang="en-US" sz="2000" baseline="-25000" dirty="0" smtClean="0">
                <a:solidFill>
                  <a:srgbClr val="FF0000"/>
                </a:solidFill>
                <a:sym typeface="Symbol"/>
              </a:rPr>
              <a:t>DS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dirty="0" smtClean="0">
                <a:solidFill>
                  <a:srgbClr val="FF0000"/>
                </a:solidFill>
              </a:rPr>
              <a:t>500,000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 )</a:t>
            </a:r>
          </a:p>
          <a:p>
            <a:pPr algn="l"/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/>
              </a:rPr>
              <a:t>out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5 x (500,000 / 1,000,000) = 2.5 V</a:t>
            </a:r>
          </a:p>
          <a:p>
            <a:pPr algn="l"/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P</a:t>
            </a:r>
            <a:r>
              <a:rPr lang="en-US" sz="2000" baseline="-25000" dirty="0" err="1" smtClean="0">
                <a:solidFill>
                  <a:srgbClr val="FF0000"/>
                </a:solidFill>
                <a:sym typeface="Symbol"/>
              </a:rPr>
              <a:t>dissipation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= 5</a:t>
            </a:r>
            <a:r>
              <a:rPr lang="en-US" sz="2000" baseline="30000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 / 1,000,000 = 0.025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mW</a:t>
            </a:r>
            <a:endParaRPr lang="en-US" sz="2000" dirty="0" smtClean="0">
              <a:solidFill>
                <a:srgbClr val="FF0000"/>
              </a:solidFill>
              <a:sym typeface="Symbol"/>
            </a:endParaRPr>
          </a:p>
          <a:p>
            <a:pPr algn="l"/>
            <a:endParaRPr lang="en-US" sz="2000" dirty="0" smtClean="0">
              <a:solidFill>
                <a:srgbClr val="00B0F0"/>
              </a:solidFill>
              <a:sym typeface="Symbol"/>
            </a:endParaRPr>
          </a:p>
          <a:p>
            <a:pPr algn="l"/>
            <a:r>
              <a:rPr lang="en-US" sz="2000" dirty="0" smtClean="0">
                <a:solidFill>
                  <a:srgbClr val="00B0F0"/>
                </a:solidFill>
                <a:sym typeface="Symbol"/>
              </a:rPr>
              <a:t>Here, </a:t>
            </a:r>
            <a:r>
              <a:rPr lang="en-US" sz="2000" dirty="0" err="1" smtClean="0">
                <a:solidFill>
                  <a:srgbClr val="FF0000"/>
                </a:solidFill>
                <a:sym typeface="Symbol"/>
              </a:rPr>
              <a:t>Vout</a:t>
            </a:r>
            <a:r>
              <a:rPr lang="en-US" sz="2000" dirty="0" smtClean="0">
                <a:solidFill>
                  <a:srgbClr val="00B0F0"/>
                </a:solidFill>
                <a:sym typeface="Symbol"/>
              </a:rPr>
              <a:t> is effectively </a:t>
            </a:r>
            <a:r>
              <a:rPr lang="en-US" sz="2000" dirty="0" smtClean="0">
                <a:solidFill>
                  <a:srgbClr val="33CC33"/>
                </a:solidFill>
                <a:sym typeface="Symbol"/>
              </a:rPr>
              <a:t>disconnected</a:t>
            </a:r>
            <a:r>
              <a:rPr lang="en-US" sz="2000" dirty="0" smtClean="0">
                <a:solidFill>
                  <a:srgbClr val="00B0F0"/>
                </a:solidFill>
                <a:sym typeface="Symbol"/>
              </a:rPr>
              <a:t>       (in the </a:t>
            </a:r>
            <a:r>
              <a:rPr lang="en-US" sz="2000" dirty="0" smtClean="0">
                <a:solidFill>
                  <a:srgbClr val="33CC33"/>
                </a:solidFill>
                <a:sym typeface="Symbol"/>
              </a:rPr>
              <a:t>“Hi-Z state”</a:t>
            </a:r>
            <a:r>
              <a:rPr lang="en-US" sz="2000" dirty="0" smtClean="0">
                <a:solidFill>
                  <a:srgbClr val="00B0F0"/>
                </a:solidFill>
                <a:sym typeface="Symbol"/>
              </a:rPr>
              <a:t>)  when A is high and B is low</a:t>
            </a:r>
          </a:p>
          <a:p>
            <a:pPr algn="l"/>
            <a:r>
              <a:rPr lang="en-US" sz="2000" dirty="0" smtClean="0">
                <a:solidFill>
                  <a:srgbClr val="00B0F0"/>
                </a:solidFill>
                <a:sym typeface="Symbol"/>
              </a:rPr>
              <a:t>Use </a:t>
            </a:r>
            <a:r>
              <a:rPr lang="en-US" sz="2000" dirty="0" smtClean="0">
                <a:solidFill>
                  <a:srgbClr val="FF0000"/>
                </a:solidFill>
                <a:sym typeface="Symbol"/>
              </a:rPr>
              <a:t>OE</a:t>
            </a:r>
            <a:r>
              <a:rPr lang="en-US" sz="2000" dirty="0" smtClean="0">
                <a:solidFill>
                  <a:srgbClr val="00B0F0"/>
                </a:solidFill>
                <a:sym typeface="Symbol"/>
              </a:rPr>
              <a:t> (output enable) signal  to force A high and B low when OE is negated</a:t>
            </a:r>
            <a:endParaRPr lang="en-US" sz="2000" dirty="0" smtClean="0">
              <a:solidFill>
                <a:srgbClr val="00B0F0"/>
              </a:solidFill>
            </a:endParaRPr>
          </a:p>
        </p:txBody>
      </p:sp>
      <p:sp>
        <p:nvSpPr>
          <p:cNvPr id="9" name="Line 17"/>
          <p:cNvSpPr>
            <a:spLocks noChangeShapeType="1"/>
          </p:cNvSpPr>
          <p:nvPr/>
        </p:nvSpPr>
        <p:spPr bwMode="auto">
          <a:xfrm flipH="1">
            <a:off x="1347849" y="2392050"/>
            <a:ext cx="304708" cy="827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1357654" y="4626591"/>
            <a:ext cx="328642" cy="4786"/>
          </a:xfrm>
          <a:prstGeom prst="line">
            <a:avLst/>
          </a:prstGeom>
          <a:noFill/>
          <a:ln w="50800">
            <a:solidFill>
              <a:srgbClr val="DC0C42"/>
            </a:solidFill>
            <a:round/>
            <a:headEnd/>
            <a:tailEnd type="triangle" w="med" len="med"/>
          </a:ln>
        </p:spPr>
        <p:txBody>
          <a:bodyPr wrap="square" lIns="92075" tIns="46038" rIns="92075" bIns="46038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94" y="303213"/>
            <a:ext cx="8802806" cy="9318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0070C0"/>
                </a:solidFill>
                <a:effectLst/>
              </a:rPr>
              <a:t>CMOS Tri-State Buffer Circuit</a:t>
            </a:r>
          </a:p>
        </p:txBody>
      </p:sp>
      <p:pic>
        <p:nvPicPr>
          <p:cNvPr id="8448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700" y="1327150"/>
            <a:ext cx="80025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4805" name="Text Box 5"/>
          <p:cNvSpPr txBox="1">
            <a:spLocks noChangeArrowheads="1"/>
          </p:cNvSpPr>
          <p:nvPr/>
        </p:nvSpPr>
        <p:spPr bwMode="auto">
          <a:xfrm>
            <a:off x="350838" y="1839913"/>
            <a:ext cx="442912" cy="50641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4806" name="Text Box 6"/>
          <p:cNvSpPr txBox="1">
            <a:spLocks noChangeArrowheads="1"/>
          </p:cNvSpPr>
          <p:nvPr/>
        </p:nvSpPr>
        <p:spPr bwMode="auto">
          <a:xfrm>
            <a:off x="390525" y="28194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4807" name="Text Box 7"/>
          <p:cNvSpPr txBox="1">
            <a:spLocks noChangeArrowheads="1"/>
          </p:cNvSpPr>
          <p:nvPr/>
        </p:nvSpPr>
        <p:spPr bwMode="auto">
          <a:xfrm>
            <a:off x="3087688" y="1539875"/>
            <a:ext cx="442912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4808" name="Text Box 8"/>
          <p:cNvSpPr txBox="1">
            <a:spLocks noChangeArrowheads="1"/>
          </p:cNvSpPr>
          <p:nvPr/>
        </p:nvSpPr>
        <p:spPr bwMode="auto">
          <a:xfrm>
            <a:off x="3140075" y="34925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4809" name="Text Box 9"/>
          <p:cNvSpPr txBox="1">
            <a:spLocks noChangeArrowheads="1"/>
          </p:cNvSpPr>
          <p:nvPr/>
        </p:nvSpPr>
        <p:spPr bwMode="auto">
          <a:xfrm>
            <a:off x="4427538" y="2457450"/>
            <a:ext cx="1054100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Hi-Z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BE105-D4F2-4AE7-8AC1-99DCB2F92168}" type="slidenum">
              <a:rPr lang="en-US"/>
              <a:pPr>
                <a:defRPr/>
              </a:pPr>
              <a:t>83</a:t>
            </a:fld>
            <a:endParaRPr lang="en-US" dirty="0"/>
          </a:p>
        </p:txBody>
      </p:sp>
      <p:sp>
        <p:nvSpPr>
          <p:cNvPr id="11" name="Rounded Rectangle 10"/>
          <p:cNvSpPr/>
          <p:nvPr/>
        </p:nvSpPr>
        <p:spPr bwMode="auto">
          <a:xfrm>
            <a:off x="6961632" y="1904066"/>
            <a:ext cx="426720" cy="551130"/>
          </a:xfrm>
          <a:prstGeom prst="roundRect">
            <a:avLst/>
          </a:prstGeom>
          <a:solidFill>
            <a:srgbClr val="FFCC00">
              <a:alpha val="45000"/>
            </a:srgbClr>
          </a:solidFill>
          <a:ln w="38100" cap="flat" cmpd="sng" algn="ctr">
            <a:solidFill>
              <a:srgbClr val="33CC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16279" y="4657535"/>
            <a:ext cx="7863840" cy="1280160"/>
          </a:xfrm>
          <a:prstGeom prst="rect">
            <a:avLst/>
          </a:prstGeom>
          <a:solidFill>
            <a:srgbClr val="FFFFFF"/>
          </a:solidFill>
          <a:ln w="38100">
            <a:solidFill>
              <a:srgbClr val="D82626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buClr>
                <a:srgbClr val="00FFCC"/>
              </a:buCl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 t="-2122" b="57640"/>
          <a:stretch>
            <a:fillRect/>
          </a:stretch>
        </p:blipFill>
        <p:spPr bwMode="auto">
          <a:xfrm>
            <a:off x="1073742" y="4933737"/>
            <a:ext cx="69167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598770" y="6044876"/>
            <a:ext cx="7876487" cy="616195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l">
              <a:buClr>
                <a:srgbClr val="00FFCC"/>
              </a:buClr>
            </a:pPr>
            <a:r>
              <a:rPr lang="en-US" sz="2000" u="sng" dirty="0" smtClean="0">
                <a:solidFill>
                  <a:srgbClr val="000000"/>
                </a:solidFill>
              </a:rPr>
              <a:t>Basic variations</a:t>
            </a:r>
            <a:r>
              <a:rPr lang="en-US" sz="2000" dirty="0" smtClean="0">
                <a:solidFill>
                  <a:srgbClr val="000000"/>
                </a:solidFill>
              </a:rPr>
              <a:t>: The buffer may be inverting or non-inverting, and the tri-state enable can either be active low or active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5" grpId="0" animBg="1" autoUpdateAnimBg="0"/>
      <p:bldP spid="844806" grpId="0" animBg="1" autoUpdateAnimBg="0"/>
      <p:bldP spid="844807" grpId="0" animBg="1" autoUpdateAnimBg="0"/>
      <p:bldP spid="844808" grpId="0" animBg="1" autoUpdateAnimBg="0"/>
      <p:bldP spid="844809" grpId="0" animBg="1" autoUpdateAnimBg="0"/>
      <p:bldP spid="12" grpId="0" animBg="1"/>
      <p:bldP spid="14" grpId="0" animBg="1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8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700" y="1327150"/>
            <a:ext cx="80025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5829" name="Text Box 5"/>
          <p:cNvSpPr txBox="1">
            <a:spLocks noChangeArrowheads="1"/>
          </p:cNvSpPr>
          <p:nvPr/>
        </p:nvSpPr>
        <p:spPr bwMode="auto">
          <a:xfrm>
            <a:off x="350838" y="1839913"/>
            <a:ext cx="442912" cy="50641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90525" y="28194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5831" name="Text Box 7"/>
          <p:cNvSpPr txBox="1">
            <a:spLocks noChangeArrowheads="1"/>
          </p:cNvSpPr>
          <p:nvPr/>
        </p:nvSpPr>
        <p:spPr bwMode="auto">
          <a:xfrm>
            <a:off x="3087688" y="1539875"/>
            <a:ext cx="442912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5832" name="Text Box 8"/>
          <p:cNvSpPr txBox="1">
            <a:spLocks noChangeArrowheads="1"/>
          </p:cNvSpPr>
          <p:nvPr/>
        </p:nvSpPr>
        <p:spPr bwMode="auto">
          <a:xfrm>
            <a:off x="3140075" y="34925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5833" name="Text Box 9"/>
          <p:cNvSpPr txBox="1">
            <a:spLocks noChangeArrowheads="1"/>
          </p:cNvSpPr>
          <p:nvPr/>
        </p:nvSpPr>
        <p:spPr bwMode="auto">
          <a:xfrm>
            <a:off x="4427538" y="2457450"/>
            <a:ext cx="611187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1CA62-6710-4CB1-96ED-FFF883B203F5}" type="slidenum">
              <a:rPr lang="en-US"/>
              <a:pPr>
                <a:defRPr/>
              </a:pPr>
              <a:t>84</a:t>
            </a:fld>
            <a:endParaRPr lang="en-US" dirty="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94" y="303213"/>
            <a:ext cx="8802806" cy="9318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0070C0"/>
                </a:solidFill>
                <a:effectLst/>
              </a:rPr>
              <a:t>CMOS Tri-State Buffer Circuit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616279" y="4657535"/>
            <a:ext cx="7863840" cy="1280160"/>
          </a:xfrm>
          <a:prstGeom prst="rect">
            <a:avLst/>
          </a:prstGeom>
          <a:solidFill>
            <a:srgbClr val="FFFFFF"/>
          </a:solidFill>
          <a:ln w="38100">
            <a:solidFill>
              <a:srgbClr val="D82626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buClr>
                <a:srgbClr val="00FFCC"/>
              </a:buCl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 cstate="print"/>
          <a:srcRect t="-2122" b="57640"/>
          <a:stretch>
            <a:fillRect/>
          </a:stretch>
        </p:blipFill>
        <p:spPr bwMode="auto">
          <a:xfrm>
            <a:off x="1073742" y="4933737"/>
            <a:ext cx="69167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598770" y="6044876"/>
            <a:ext cx="7876487" cy="616195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l">
              <a:buClr>
                <a:srgbClr val="00FFCC"/>
              </a:buClr>
            </a:pPr>
            <a:r>
              <a:rPr lang="en-US" sz="2000" u="sng" dirty="0" smtClean="0">
                <a:solidFill>
                  <a:srgbClr val="000000"/>
                </a:solidFill>
              </a:rPr>
              <a:t>Basic variations</a:t>
            </a:r>
            <a:r>
              <a:rPr lang="en-US" sz="2000" dirty="0" smtClean="0">
                <a:solidFill>
                  <a:srgbClr val="000000"/>
                </a:solidFill>
              </a:rPr>
              <a:t>: The buffer may be inverting or non-inverting, and the tri-state enable can either be active low or active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5829" grpId="0" animBg="1" autoUpdateAnimBg="0"/>
      <p:bldP spid="845830" grpId="0" animBg="1" autoUpdateAnimBg="0"/>
      <p:bldP spid="845831" grpId="0" animBg="1" autoUpdateAnimBg="0"/>
      <p:bldP spid="845832" grpId="0" animBg="1" autoUpdateAnimBg="0"/>
      <p:bldP spid="845833" grpId="0" animBg="1" autoUpdateAnimBg="0"/>
      <p:bldP spid="14" grpId="0" animBg="1"/>
      <p:bldP spid="17" grpId="0" animBg="1" autoUpdateAnimBg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8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700" y="1327150"/>
            <a:ext cx="80025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6853" name="Text Box 5"/>
          <p:cNvSpPr txBox="1">
            <a:spLocks noChangeArrowheads="1"/>
          </p:cNvSpPr>
          <p:nvPr/>
        </p:nvSpPr>
        <p:spPr bwMode="auto">
          <a:xfrm>
            <a:off x="350838" y="1839913"/>
            <a:ext cx="442912" cy="50641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6854" name="Text Box 6"/>
          <p:cNvSpPr txBox="1">
            <a:spLocks noChangeArrowheads="1"/>
          </p:cNvSpPr>
          <p:nvPr/>
        </p:nvSpPr>
        <p:spPr bwMode="auto">
          <a:xfrm>
            <a:off x="390525" y="28194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6855" name="Text Box 7"/>
          <p:cNvSpPr txBox="1">
            <a:spLocks noChangeArrowheads="1"/>
          </p:cNvSpPr>
          <p:nvPr/>
        </p:nvSpPr>
        <p:spPr bwMode="auto">
          <a:xfrm>
            <a:off x="3087688" y="1539875"/>
            <a:ext cx="442912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6856" name="Text Box 8"/>
          <p:cNvSpPr txBox="1">
            <a:spLocks noChangeArrowheads="1"/>
          </p:cNvSpPr>
          <p:nvPr/>
        </p:nvSpPr>
        <p:spPr bwMode="auto">
          <a:xfrm>
            <a:off x="3140075" y="3492500"/>
            <a:ext cx="442913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6857" name="Text Box 9"/>
          <p:cNvSpPr txBox="1">
            <a:spLocks noChangeArrowheads="1"/>
          </p:cNvSpPr>
          <p:nvPr/>
        </p:nvSpPr>
        <p:spPr bwMode="auto">
          <a:xfrm>
            <a:off x="4427538" y="2457450"/>
            <a:ext cx="611187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endParaRPr lang="en-US">
              <a:solidFill>
                <a:srgbClr val="33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18A16-9ADE-4FBA-9B2E-F2E7E8210D52}" type="slidenum">
              <a:rPr lang="en-US"/>
              <a:pPr>
                <a:defRPr/>
              </a:pPr>
              <a:t>85</a:t>
            </a:fld>
            <a:endParaRPr lang="en-US" dirty="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94" y="303213"/>
            <a:ext cx="8802806" cy="931862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0070C0"/>
                </a:solidFill>
                <a:effectLst/>
              </a:rPr>
              <a:t>CMOS Tri-State Buffer Circuit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616279" y="4657535"/>
            <a:ext cx="7863840" cy="1280160"/>
          </a:xfrm>
          <a:prstGeom prst="rect">
            <a:avLst/>
          </a:prstGeom>
          <a:solidFill>
            <a:srgbClr val="FFFFFF"/>
          </a:solidFill>
          <a:ln w="38100">
            <a:solidFill>
              <a:srgbClr val="D82626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>
              <a:buClr>
                <a:srgbClr val="00FFCC"/>
              </a:buCl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 cstate="print"/>
          <a:srcRect t="-2122" b="57640"/>
          <a:stretch>
            <a:fillRect/>
          </a:stretch>
        </p:blipFill>
        <p:spPr bwMode="auto">
          <a:xfrm>
            <a:off x="1073742" y="4933737"/>
            <a:ext cx="69167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598770" y="6044876"/>
            <a:ext cx="7876487" cy="616195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l">
              <a:buClr>
                <a:srgbClr val="00FFCC"/>
              </a:buClr>
            </a:pPr>
            <a:r>
              <a:rPr lang="en-US" sz="2000" u="sng" dirty="0" smtClean="0">
                <a:solidFill>
                  <a:srgbClr val="000000"/>
                </a:solidFill>
              </a:rPr>
              <a:t>Basic variations</a:t>
            </a:r>
            <a:r>
              <a:rPr lang="en-US" sz="2000" dirty="0" smtClean="0">
                <a:solidFill>
                  <a:srgbClr val="000000"/>
                </a:solidFill>
              </a:rPr>
              <a:t>: The buffer may be inverting or non-inverting, and the tri-state enable can either be active low or active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6853" grpId="0" animBg="1" autoUpdateAnimBg="0"/>
      <p:bldP spid="846854" grpId="0" animBg="1" autoUpdateAnimBg="0"/>
      <p:bldP spid="846855" grpId="0" animBg="1" autoUpdateAnimBg="0"/>
      <p:bldP spid="846856" grpId="0" animBg="1" autoUpdateAnimBg="0"/>
      <p:bldP spid="846857" grpId="0" animBg="1" autoUpdateAnimBg="0"/>
      <p:bldP spid="14" grpId="0" animBg="1"/>
      <p:bldP spid="17" grpId="0" animBg="1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24218" y="361665"/>
            <a:ext cx="8719782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Tri-State Buffer Application – Buses </a:t>
            </a:r>
            <a:endParaRPr lang="en-US" dirty="0" smtClean="0"/>
          </a:p>
        </p:txBody>
      </p:sp>
      <p:sp>
        <p:nvSpPr>
          <p:cNvPr id="129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681" y="1321488"/>
            <a:ext cx="7922762" cy="1870075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most common use of tri-state buffers is to create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buses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which digital subsystems can (bi-directionally) send and receive data</a:t>
            </a:r>
            <a:endParaRPr lang="en-US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a collection of signals with a “common purpose” (e.g., sending the address of an item in memory, sending the data to be written to memory, etc.)</a:t>
            </a:r>
          </a:p>
          <a:p>
            <a:pPr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 transceiver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contains pairs of tri-state buffers connected in opposite directions between each pair of pins, so that data can be transferred in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either direction</a:t>
            </a:r>
            <a:endParaRPr lang="en-US" sz="28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FFCC"/>
              </a:buClr>
            </a:pPr>
            <a:fld id="{1D40708C-8CE3-4401-9635-E442A13F1FA8}" type="slidenum">
              <a:rPr lang="en-US" smtClean="0"/>
              <a:pPr>
                <a:buClr>
                  <a:srgbClr val="00FFCC"/>
                </a:buClr>
              </a:pPr>
              <a:t>86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9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9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8435" grpId="0" build="p" bldLvl="2" autoUpdateAnimBg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7866" y="170597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D9DE1E"/>
                </a:solidFill>
              </a:rPr>
              <a:t> </a:t>
            </a:r>
            <a:r>
              <a:rPr lang="en-US" sz="4800" dirty="0" smtClean="0">
                <a:solidFill>
                  <a:srgbClr val="D9DE1E"/>
                </a:solidFill>
              </a:rPr>
              <a:t>Tri-State Buffer Float Delay</a:t>
            </a:r>
            <a:endParaRPr lang="en-US" dirty="0" smtClean="0"/>
          </a:p>
        </p:txBody>
      </p:sp>
      <p:sp>
        <p:nvSpPr>
          <p:cNvPr id="129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0434" y="1144066"/>
            <a:ext cx="8290611" cy="5713933"/>
          </a:xfrm>
        </p:spPr>
        <p:txBody>
          <a:bodyPr/>
          <a:lstStyle/>
          <a:p>
            <a:pPr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Tri-state outputs are typically designed so that they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 into</a:t>
            </a:r>
            <a:r>
              <a:rPr lang="en-US" sz="2800" i="1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Hi-Z (high impedance) state faster than they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come out of</a:t>
            </a:r>
            <a:r>
              <a:rPr lang="en-US" sz="2800" i="1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Hi-Z state (i.e., </a:t>
            </a:r>
            <a:r>
              <a:rPr lang="en-US" sz="28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baseline="-200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pLZ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8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baseline="-200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pHZ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are both less than    </a:t>
            </a:r>
            <a:r>
              <a:rPr lang="en-US" sz="28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baseline="-200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pZL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8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baseline="-20000" dirty="0" err="1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pZH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time it takes to go from a “driven” state (valid logic level) to the Hi-Z “floating” state is called the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float delay</a:t>
            </a:r>
          </a:p>
          <a:p>
            <a:pPr>
              <a:spcBef>
                <a:spcPct val="10000"/>
              </a:spcBef>
              <a:defRPr/>
            </a:pP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Given this “rule”, if one tri-state device is disabled and another tri-state device is enabled simultaneously, then the first device will get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off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bus before the second one gets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</a:t>
            </a:r>
            <a:r>
              <a:rPr lang="en-US" sz="2800" dirty="0" smtClean="0">
                <a:solidFill>
                  <a:srgbClr val="DCDDD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this helps prevent </a:t>
            </a:r>
            <a:r>
              <a:rPr lang="en-US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fighting</a:t>
            </a:r>
            <a:endParaRPr lang="en-US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buClr>
                <a:srgbClr val="00FFCC"/>
              </a:buClr>
            </a:pPr>
            <a:fld id="{79878B86-2605-4388-B43D-BC43BF54DA26}" type="slidenum">
              <a:rPr lang="en-US" smtClean="0"/>
              <a:pPr>
                <a:buClr>
                  <a:srgbClr val="00FFCC"/>
                </a:buClr>
              </a:pPr>
              <a:t>87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9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9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5363" grpId="0" build="p" bldLvl="2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Open-Drain Outputs</a:t>
            </a:r>
            <a:endParaRPr lang="en-US" smtClean="0"/>
          </a:p>
        </p:txBody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A CMOS output structure that does not include a P-channel (pull-up) transistor is called an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open-drain output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 open-drain output is in one of two states: </a:t>
            </a:r>
            <a:r>
              <a:rPr lang="en-US" sz="2800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or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“open”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(i.e., disconnected)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underscored diamond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(or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“O.D.”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is used to indicate that an output is open drain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 open-drain output requires an external pull-up resistor to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passively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pull it high in the “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open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state (since the output structure does NOT include a P-channel </a:t>
            </a:r>
            <a:r>
              <a:rPr lang="en-US" sz="2800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active pull-up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A6132-CBFA-4FE0-9B49-11221DE86123}" type="slidenum">
              <a:rPr lang="en-US"/>
              <a:pPr>
                <a:defRPr/>
              </a:pPr>
              <a:t>88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4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7875" grpId="0" build="p" bldLvl="3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6618" y="27591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3399FF"/>
                </a:solidFill>
                <a:effectLst/>
              </a:rPr>
              <a:t>Open-Drain CMOS NAND Gate</a:t>
            </a:r>
            <a:endParaRPr lang="en-US" dirty="0" smtClean="0">
              <a:solidFill>
                <a:srgbClr val="3399FF"/>
              </a:solidFill>
              <a:effectLst/>
            </a:endParaRPr>
          </a:p>
        </p:txBody>
      </p:sp>
      <p:pic>
        <p:nvPicPr>
          <p:cNvPr id="848899" name="Picture 3"/>
          <p:cNvPicPr>
            <a:picLocks noChangeAspect="1" noChangeArrowheads="1"/>
          </p:cNvPicPr>
          <p:nvPr/>
        </p:nvPicPr>
        <p:blipFill>
          <a:blip r:embed="rId2" cstate="print"/>
          <a:srcRect b="9114"/>
          <a:stretch>
            <a:fillRect/>
          </a:stretch>
        </p:blipFill>
        <p:spPr bwMode="auto">
          <a:xfrm>
            <a:off x="1255713" y="1360488"/>
            <a:ext cx="65532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8900" name="AutoShape 4"/>
          <p:cNvSpPr>
            <a:spLocks/>
          </p:cNvSpPr>
          <p:nvPr/>
        </p:nvSpPr>
        <p:spPr bwMode="auto">
          <a:xfrm>
            <a:off x="820738" y="5559425"/>
            <a:ext cx="3373437" cy="752475"/>
          </a:xfrm>
          <a:prstGeom prst="borderCallout1">
            <a:avLst>
              <a:gd name="adj1" fmla="val 15190"/>
              <a:gd name="adj2" fmla="val 102259"/>
              <a:gd name="adj3" fmla="val -212449"/>
              <a:gd name="adj4" fmla="val 180000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400">
                <a:solidFill>
                  <a:schemeClr val="bg2"/>
                </a:solidFill>
              </a:rPr>
              <a:t>Symbol that denotes an open-drain output</a:t>
            </a:r>
            <a:endParaRPr lang="en-US" sz="240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8901" name="Oval 5"/>
          <p:cNvSpPr>
            <a:spLocks noChangeArrowheads="1"/>
          </p:cNvSpPr>
          <p:nvPr/>
        </p:nvSpPr>
        <p:spPr bwMode="auto">
          <a:xfrm>
            <a:off x="6923088" y="3770313"/>
            <a:ext cx="263525" cy="236537"/>
          </a:xfrm>
          <a:prstGeom prst="ellipse">
            <a:avLst/>
          </a:prstGeom>
          <a:noFill/>
          <a:ln w="38100">
            <a:solidFill>
              <a:srgbClr val="DC0C42"/>
            </a:solidFill>
            <a:round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848902" name="Text Box 6"/>
          <p:cNvSpPr txBox="1">
            <a:spLocks noChangeArrowheads="1"/>
          </p:cNvSpPr>
          <p:nvPr/>
        </p:nvSpPr>
        <p:spPr bwMode="auto">
          <a:xfrm>
            <a:off x="1177925" y="2678113"/>
            <a:ext cx="442913" cy="506412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848903" name="Text Box 7"/>
          <p:cNvSpPr txBox="1">
            <a:spLocks noChangeArrowheads="1"/>
          </p:cNvSpPr>
          <p:nvPr/>
        </p:nvSpPr>
        <p:spPr bwMode="auto">
          <a:xfrm>
            <a:off x="1182688" y="3492500"/>
            <a:ext cx="442912" cy="506413"/>
          </a:xfrm>
          <a:prstGeom prst="rect">
            <a:avLst/>
          </a:prstGeom>
          <a:solidFill>
            <a:srgbClr val="FFCC00"/>
          </a:solidFill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defRPr/>
            </a:pPr>
            <a:r>
              <a:rPr lang="en-US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848904" name="Freeform 8"/>
          <p:cNvSpPr>
            <a:spLocks/>
          </p:cNvSpPr>
          <p:nvPr/>
        </p:nvSpPr>
        <p:spPr bwMode="auto">
          <a:xfrm>
            <a:off x="2586038" y="2449513"/>
            <a:ext cx="1155700" cy="2063750"/>
          </a:xfrm>
          <a:custGeom>
            <a:avLst/>
            <a:gdLst>
              <a:gd name="T0" fmla="*/ 2147483647 w 728"/>
              <a:gd name="T1" fmla="*/ 0 h 1300"/>
              <a:gd name="T2" fmla="*/ 2147483647 w 728"/>
              <a:gd name="T3" fmla="*/ 2147483647 h 1300"/>
              <a:gd name="T4" fmla="*/ 2147483647 w 728"/>
              <a:gd name="T5" fmla="*/ 2147483647 h 1300"/>
              <a:gd name="T6" fmla="*/ 2147483647 w 728"/>
              <a:gd name="T7" fmla="*/ 2147483647 h 1300"/>
              <a:gd name="T8" fmla="*/ 2147483647 w 728"/>
              <a:gd name="T9" fmla="*/ 2147483647 h 1300"/>
              <a:gd name="T10" fmla="*/ 2147483647 w 728"/>
              <a:gd name="T11" fmla="*/ 2147483647 h 1300"/>
              <a:gd name="T12" fmla="*/ 2147483647 w 728"/>
              <a:gd name="T13" fmla="*/ 2147483647 h 1300"/>
              <a:gd name="T14" fmla="*/ 2147483647 w 728"/>
              <a:gd name="T15" fmla="*/ 2147483647 h 1300"/>
              <a:gd name="T16" fmla="*/ 2147483647 w 728"/>
              <a:gd name="T17" fmla="*/ 2147483647 h 1300"/>
              <a:gd name="T18" fmla="*/ 2147483647 w 728"/>
              <a:gd name="T19" fmla="*/ 2147483647 h 1300"/>
              <a:gd name="T20" fmla="*/ 2147483647 w 728"/>
              <a:gd name="T21" fmla="*/ 2147483647 h 1300"/>
              <a:gd name="T22" fmla="*/ 2147483647 w 728"/>
              <a:gd name="T23" fmla="*/ 2147483647 h 1300"/>
              <a:gd name="T24" fmla="*/ 2147483647 w 728"/>
              <a:gd name="T25" fmla="*/ 2147483647 h 1300"/>
              <a:gd name="T26" fmla="*/ 2147483647 w 728"/>
              <a:gd name="T27" fmla="*/ 2147483647 h 1300"/>
              <a:gd name="T28" fmla="*/ 2147483647 w 728"/>
              <a:gd name="T29" fmla="*/ 2147483647 h 1300"/>
              <a:gd name="T30" fmla="*/ 2147483647 w 728"/>
              <a:gd name="T31" fmla="*/ 2147483647 h 1300"/>
              <a:gd name="T32" fmla="*/ 2147483647 w 728"/>
              <a:gd name="T33" fmla="*/ 2147483647 h 1300"/>
              <a:gd name="T34" fmla="*/ 0 w 728"/>
              <a:gd name="T35" fmla="*/ 2147483647 h 1300"/>
              <a:gd name="T36" fmla="*/ 2147483647 w 728"/>
              <a:gd name="T37" fmla="*/ 2147483647 h 1300"/>
              <a:gd name="T38" fmla="*/ 2147483647 w 728"/>
              <a:gd name="T39" fmla="*/ 2147483647 h 1300"/>
              <a:gd name="T40" fmla="*/ 2147483647 w 728"/>
              <a:gd name="T41" fmla="*/ 2147483647 h 1300"/>
              <a:gd name="T42" fmla="*/ 2147483647 w 728"/>
              <a:gd name="T43" fmla="*/ 2147483647 h 1300"/>
              <a:gd name="T44" fmla="*/ 2147483647 w 728"/>
              <a:gd name="T45" fmla="*/ 2147483647 h 1300"/>
              <a:gd name="T46" fmla="*/ 2147483647 w 728"/>
              <a:gd name="T47" fmla="*/ 2147483647 h 1300"/>
              <a:gd name="T48" fmla="*/ 2147483647 w 728"/>
              <a:gd name="T49" fmla="*/ 2147483647 h 1300"/>
              <a:gd name="T50" fmla="*/ 2147483647 w 728"/>
              <a:gd name="T51" fmla="*/ 2147483647 h 130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728"/>
              <a:gd name="T79" fmla="*/ 0 h 1300"/>
              <a:gd name="T80" fmla="*/ 728 w 728"/>
              <a:gd name="T81" fmla="*/ 1300 h 130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728" h="1300">
                <a:moveTo>
                  <a:pt x="728" y="0"/>
                </a:moveTo>
                <a:cubicBezTo>
                  <a:pt x="541" y="4"/>
                  <a:pt x="413" y="9"/>
                  <a:pt x="243" y="21"/>
                </a:cubicBezTo>
                <a:cubicBezTo>
                  <a:pt x="213" y="31"/>
                  <a:pt x="193" y="53"/>
                  <a:pt x="185" y="85"/>
                </a:cubicBezTo>
                <a:cubicBezTo>
                  <a:pt x="176" y="125"/>
                  <a:pt x="184" y="171"/>
                  <a:pt x="143" y="185"/>
                </a:cubicBezTo>
                <a:cubicBezTo>
                  <a:pt x="136" y="190"/>
                  <a:pt x="129" y="196"/>
                  <a:pt x="121" y="200"/>
                </a:cubicBezTo>
                <a:cubicBezTo>
                  <a:pt x="107" y="206"/>
                  <a:pt x="78" y="214"/>
                  <a:pt x="78" y="214"/>
                </a:cubicBezTo>
                <a:cubicBezTo>
                  <a:pt x="58" y="244"/>
                  <a:pt x="50" y="248"/>
                  <a:pt x="43" y="285"/>
                </a:cubicBezTo>
                <a:cubicBezTo>
                  <a:pt x="51" y="381"/>
                  <a:pt x="41" y="388"/>
                  <a:pt x="121" y="428"/>
                </a:cubicBezTo>
                <a:cubicBezTo>
                  <a:pt x="140" y="448"/>
                  <a:pt x="163" y="461"/>
                  <a:pt x="185" y="478"/>
                </a:cubicBezTo>
                <a:cubicBezTo>
                  <a:pt x="188" y="485"/>
                  <a:pt x="189" y="493"/>
                  <a:pt x="193" y="500"/>
                </a:cubicBezTo>
                <a:cubicBezTo>
                  <a:pt x="197" y="507"/>
                  <a:pt x="204" y="513"/>
                  <a:pt x="207" y="521"/>
                </a:cubicBezTo>
                <a:cubicBezTo>
                  <a:pt x="214" y="537"/>
                  <a:pt x="216" y="555"/>
                  <a:pt x="221" y="571"/>
                </a:cubicBezTo>
                <a:cubicBezTo>
                  <a:pt x="216" y="652"/>
                  <a:pt x="239" y="703"/>
                  <a:pt x="164" y="728"/>
                </a:cubicBezTo>
                <a:cubicBezTo>
                  <a:pt x="130" y="753"/>
                  <a:pt x="100" y="752"/>
                  <a:pt x="57" y="757"/>
                </a:cubicBezTo>
                <a:cubicBezTo>
                  <a:pt x="50" y="784"/>
                  <a:pt x="49" y="802"/>
                  <a:pt x="28" y="821"/>
                </a:cubicBezTo>
                <a:cubicBezTo>
                  <a:pt x="26" y="828"/>
                  <a:pt x="23" y="836"/>
                  <a:pt x="21" y="843"/>
                </a:cubicBezTo>
                <a:cubicBezTo>
                  <a:pt x="18" y="852"/>
                  <a:pt x="17" y="862"/>
                  <a:pt x="14" y="871"/>
                </a:cubicBezTo>
                <a:cubicBezTo>
                  <a:pt x="10" y="885"/>
                  <a:pt x="0" y="914"/>
                  <a:pt x="0" y="914"/>
                </a:cubicBezTo>
                <a:cubicBezTo>
                  <a:pt x="44" y="943"/>
                  <a:pt x="1" y="908"/>
                  <a:pt x="28" y="971"/>
                </a:cubicBezTo>
                <a:cubicBezTo>
                  <a:pt x="35" y="987"/>
                  <a:pt x="47" y="1000"/>
                  <a:pt x="57" y="1014"/>
                </a:cubicBezTo>
                <a:cubicBezTo>
                  <a:pt x="62" y="1022"/>
                  <a:pt x="76" y="1018"/>
                  <a:pt x="85" y="1021"/>
                </a:cubicBezTo>
                <a:cubicBezTo>
                  <a:pt x="117" y="1030"/>
                  <a:pt x="151" y="1036"/>
                  <a:pt x="178" y="1057"/>
                </a:cubicBezTo>
                <a:cubicBezTo>
                  <a:pt x="205" y="1078"/>
                  <a:pt x="211" y="1104"/>
                  <a:pt x="221" y="1135"/>
                </a:cubicBezTo>
                <a:cubicBezTo>
                  <a:pt x="223" y="1142"/>
                  <a:pt x="228" y="1157"/>
                  <a:pt x="228" y="1157"/>
                </a:cubicBezTo>
                <a:cubicBezTo>
                  <a:pt x="226" y="1190"/>
                  <a:pt x="214" y="1260"/>
                  <a:pt x="214" y="1300"/>
                </a:cubicBezTo>
              </a:path>
            </a:pathLst>
          </a:custGeom>
          <a:noFill/>
          <a:ln w="76200" cap="flat" cmpd="sng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0F0A0-4EAE-48F0-BE61-094C3E92578B}" type="slidenum">
              <a:rPr lang="en-US"/>
              <a:pPr>
                <a:defRPr/>
              </a:pPr>
              <a:t>89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00672" y="4230624"/>
            <a:ext cx="78028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O.D.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4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0" grpId="0" animBg="1" autoUpdateAnimBg="0"/>
      <p:bldP spid="848901" grpId="0" animBg="1"/>
      <p:bldP spid="848902" grpId="0" animBg="1" autoUpdateAnimBg="0"/>
      <p:bldP spid="848903" grpId="0" animBg="1" autoUpdateAnimBg="0"/>
      <p:bldP spid="8489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Logic Levels and Noise Margins</a:t>
            </a:r>
            <a:endParaRPr lang="en-US" dirty="0" smtClean="0"/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0772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Factors that cause the transfer characteristic to vary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supply voltage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temperature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output loading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conditions under which a device was fabricated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Sound engineering practice dictates that we use more 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en-US" i="1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conservative</a:t>
            </a:r>
            <a:r>
              <a:rPr lang="en-US" dirty="0" smtClean="0">
                <a:solidFill>
                  <a:srgbClr val="D9DE1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  <a:r>
              <a:rPr lang="en-US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specifications for LOW and HIGH</a:t>
            </a:r>
          </a:p>
        </p:txBody>
      </p:sp>
      <p:sp>
        <p:nvSpPr>
          <p:cNvPr id="249860" name="Rectangle 4"/>
          <p:cNvSpPr>
            <a:spLocks noChangeArrowheads="1"/>
          </p:cNvSpPr>
          <p:nvPr/>
        </p:nvSpPr>
        <p:spPr bwMode="auto">
          <a:xfrm>
            <a:off x="2381250" y="2476500"/>
            <a:ext cx="42545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B1891-6505-4BDF-847A-5E942F074F80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8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0291" grpId="0" build="p" bldLvl="3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64077" y="191321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3399FF"/>
                </a:solidFill>
                <a:effectLst/>
              </a:rPr>
              <a:t>Open-Drain Gate Driving a Load</a:t>
            </a:r>
            <a:endParaRPr lang="en-US" dirty="0" smtClean="0">
              <a:solidFill>
                <a:srgbClr val="3399FF"/>
              </a:solidFill>
              <a:effectLst/>
            </a:endParaRPr>
          </a:p>
        </p:txBody>
      </p:sp>
      <p:pic>
        <p:nvPicPr>
          <p:cNvPr id="8499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4470" y="947166"/>
            <a:ext cx="6015038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521200"/>
            <a:ext cx="7370763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25" name="AutoShape 5"/>
          <p:cNvSpPr>
            <a:spLocks/>
          </p:cNvSpPr>
          <p:nvPr/>
        </p:nvSpPr>
        <p:spPr bwMode="auto">
          <a:xfrm>
            <a:off x="6917436" y="4412062"/>
            <a:ext cx="2226564" cy="1401026"/>
          </a:xfrm>
          <a:prstGeom prst="borderCallout1">
            <a:avLst>
              <a:gd name="adj1" fmla="val 5722"/>
              <a:gd name="adj2" fmla="val -3093"/>
              <a:gd name="adj3" fmla="val 141015"/>
              <a:gd name="adj4" fmla="val -109341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 algn="l">
              <a:defRPr/>
            </a:pPr>
            <a:r>
              <a:rPr lang="en-US" sz="2000" u="sng" dirty="0">
                <a:solidFill>
                  <a:schemeClr val="bg2"/>
                </a:solidFill>
              </a:rPr>
              <a:t>Note</a:t>
            </a:r>
            <a:r>
              <a:rPr lang="en-US" sz="2000" dirty="0">
                <a:solidFill>
                  <a:schemeClr val="bg2"/>
                </a:solidFill>
              </a:rPr>
              <a:t>: Rise time of an </a:t>
            </a:r>
            <a:r>
              <a:rPr lang="en-US" sz="2000" dirty="0" smtClean="0">
                <a:solidFill>
                  <a:schemeClr val="bg2"/>
                </a:solidFill>
              </a:rPr>
              <a:t>OD output </a:t>
            </a:r>
            <a:r>
              <a:rPr lang="en-US" sz="2000" dirty="0">
                <a:solidFill>
                  <a:schemeClr val="bg2"/>
                </a:solidFill>
              </a:rPr>
              <a:t>is much slower than that of a standard gate</a:t>
            </a:r>
            <a:endParaRPr lang="en-US" sz="2000" dirty="0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E2C2D-1F89-4480-851E-07BB711BA412}" type="slidenum">
              <a:rPr lang="en-US"/>
              <a:pPr>
                <a:defRPr/>
              </a:pPr>
              <a:t>90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74848" y="2791968"/>
            <a:ext cx="74371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O.D.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9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49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49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49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25" grpId="0" animBg="1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399FF"/>
                </a:solidFill>
                <a:effectLst/>
              </a:rPr>
              <a:t>Driving LEDs</a:t>
            </a:r>
          </a:p>
        </p:txBody>
      </p:sp>
      <p:sp>
        <p:nvSpPr>
          <p:cNvPr id="85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bg2"/>
                </a:solidFill>
              </a:rPr>
              <a:t>One application for open-drain outputs is driving light-emitting diodes (LEDs)</a:t>
            </a:r>
          </a:p>
        </p:txBody>
      </p:sp>
      <p:pic>
        <p:nvPicPr>
          <p:cNvPr id="8509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6488" y="2366963"/>
            <a:ext cx="415766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0949" name="Text Box 5"/>
          <p:cNvSpPr txBox="1">
            <a:spLocks noChangeArrowheads="1"/>
          </p:cNvSpPr>
          <p:nvPr/>
        </p:nvSpPr>
        <p:spPr bwMode="auto">
          <a:xfrm>
            <a:off x="2927350" y="5210175"/>
            <a:ext cx="6216650" cy="609600"/>
          </a:xfrm>
          <a:prstGeom prst="rect">
            <a:avLst/>
          </a:prstGeom>
          <a:solidFill>
            <a:srgbClr val="DFDB29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l"/>
            <a:r>
              <a:rPr lang="en-US" sz="4000">
                <a:solidFill>
                  <a:schemeClr val="bg2"/>
                </a:solidFill>
              </a:rPr>
              <a:t>R</a:t>
            </a:r>
            <a:r>
              <a:rPr lang="en-US">
                <a:solidFill>
                  <a:schemeClr val="bg2"/>
                </a:solidFill>
              </a:rPr>
              <a:t> = </a:t>
            </a:r>
            <a:r>
              <a:rPr lang="en-US" sz="4000">
                <a:solidFill>
                  <a:schemeClr val="bg2"/>
                </a:solidFill>
              </a:rPr>
              <a:t>(V</a:t>
            </a:r>
            <a:r>
              <a:rPr lang="en-US" sz="2400">
                <a:solidFill>
                  <a:schemeClr val="bg2"/>
                </a:solidFill>
              </a:rPr>
              <a:t>CC</a:t>
            </a:r>
            <a:r>
              <a:rPr lang="en-US">
                <a:solidFill>
                  <a:schemeClr val="bg2"/>
                </a:solidFill>
              </a:rPr>
              <a:t> – </a:t>
            </a:r>
            <a:r>
              <a:rPr lang="en-US" sz="4000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OL</a:t>
            </a:r>
            <a:r>
              <a:rPr lang="en-US">
                <a:solidFill>
                  <a:schemeClr val="bg2"/>
                </a:solidFill>
              </a:rPr>
              <a:t> – </a:t>
            </a:r>
            <a:r>
              <a:rPr lang="en-US" sz="4000">
                <a:solidFill>
                  <a:schemeClr val="bg2"/>
                </a:solidFill>
              </a:rPr>
              <a:t>V</a:t>
            </a:r>
            <a:r>
              <a:rPr lang="en-US" sz="2400">
                <a:solidFill>
                  <a:schemeClr val="bg2"/>
                </a:solidFill>
              </a:rPr>
              <a:t>LED</a:t>
            </a:r>
            <a:r>
              <a:rPr lang="en-US" sz="4000">
                <a:solidFill>
                  <a:schemeClr val="bg2"/>
                </a:solidFill>
              </a:rPr>
              <a:t>)</a:t>
            </a:r>
            <a:r>
              <a:rPr lang="en-US">
                <a:solidFill>
                  <a:schemeClr val="bg2"/>
                </a:solidFill>
              </a:rPr>
              <a:t> </a:t>
            </a:r>
            <a:r>
              <a:rPr lang="en-US" sz="4000">
                <a:solidFill>
                  <a:schemeClr val="bg2"/>
                </a:solidFill>
              </a:rPr>
              <a:t>/ </a:t>
            </a:r>
            <a:r>
              <a:rPr lang="en-US" sz="4000">
                <a:solidFill>
                  <a:schemeClr val="bg2"/>
                </a:solidFill>
                <a:latin typeface="Comic Sans MS" pitchFamily="66" charset="0"/>
              </a:rPr>
              <a:t>I</a:t>
            </a:r>
            <a:r>
              <a:rPr lang="en-US" sz="2400">
                <a:solidFill>
                  <a:schemeClr val="bg2"/>
                </a:solidFill>
              </a:rPr>
              <a:t>LED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850950" name="Freeform 6"/>
          <p:cNvSpPr>
            <a:spLocks/>
          </p:cNvSpPr>
          <p:nvPr/>
        </p:nvSpPr>
        <p:spPr bwMode="auto">
          <a:xfrm>
            <a:off x="1960563" y="2619375"/>
            <a:ext cx="2092325" cy="3771900"/>
          </a:xfrm>
          <a:custGeom>
            <a:avLst/>
            <a:gdLst>
              <a:gd name="T0" fmla="*/ 2147483647 w 1318"/>
              <a:gd name="T1" fmla="*/ 0 h 2376"/>
              <a:gd name="T2" fmla="*/ 2147483647 w 1318"/>
              <a:gd name="T3" fmla="*/ 2147483647 h 2376"/>
              <a:gd name="T4" fmla="*/ 2147483647 w 1318"/>
              <a:gd name="T5" fmla="*/ 2147483647 h 2376"/>
              <a:gd name="T6" fmla="*/ 2147483647 w 1318"/>
              <a:gd name="T7" fmla="*/ 2147483647 h 2376"/>
              <a:gd name="T8" fmla="*/ 2147483647 w 1318"/>
              <a:gd name="T9" fmla="*/ 2147483647 h 2376"/>
              <a:gd name="T10" fmla="*/ 2147483647 w 1318"/>
              <a:gd name="T11" fmla="*/ 2147483647 h 2376"/>
              <a:gd name="T12" fmla="*/ 2147483647 w 1318"/>
              <a:gd name="T13" fmla="*/ 2147483647 h 2376"/>
              <a:gd name="T14" fmla="*/ 2147483647 w 1318"/>
              <a:gd name="T15" fmla="*/ 2147483647 h 2376"/>
              <a:gd name="T16" fmla="*/ 2147483647 w 1318"/>
              <a:gd name="T17" fmla="*/ 2147483647 h 2376"/>
              <a:gd name="T18" fmla="*/ 2147483647 w 1318"/>
              <a:gd name="T19" fmla="*/ 2147483647 h 2376"/>
              <a:gd name="T20" fmla="*/ 2147483647 w 1318"/>
              <a:gd name="T21" fmla="*/ 2147483647 h 2376"/>
              <a:gd name="T22" fmla="*/ 2147483647 w 1318"/>
              <a:gd name="T23" fmla="*/ 2147483647 h 2376"/>
              <a:gd name="T24" fmla="*/ 2147483647 w 1318"/>
              <a:gd name="T25" fmla="*/ 2147483647 h 2376"/>
              <a:gd name="T26" fmla="*/ 2147483647 w 1318"/>
              <a:gd name="T27" fmla="*/ 2147483647 h 2376"/>
              <a:gd name="T28" fmla="*/ 2147483647 w 1318"/>
              <a:gd name="T29" fmla="*/ 2147483647 h 2376"/>
              <a:gd name="T30" fmla="*/ 2147483647 w 1318"/>
              <a:gd name="T31" fmla="*/ 2147483647 h 2376"/>
              <a:gd name="T32" fmla="*/ 2147483647 w 1318"/>
              <a:gd name="T33" fmla="*/ 2147483647 h 2376"/>
              <a:gd name="T34" fmla="*/ 2147483647 w 1318"/>
              <a:gd name="T35" fmla="*/ 2147483647 h 2376"/>
              <a:gd name="T36" fmla="*/ 2147483647 w 1318"/>
              <a:gd name="T37" fmla="*/ 2147483647 h 2376"/>
              <a:gd name="T38" fmla="*/ 2147483647 w 1318"/>
              <a:gd name="T39" fmla="*/ 2147483647 h 2376"/>
              <a:gd name="T40" fmla="*/ 2147483647 w 1318"/>
              <a:gd name="T41" fmla="*/ 2147483647 h 2376"/>
              <a:gd name="T42" fmla="*/ 2147483647 w 1318"/>
              <a:gd name="T43" fmla="*/ 2147483647 h 2376"/>
              <a:gd name="T44" fmla="*/ 2147483647 w 1318"/>
              <a:gd name="T45" fmla="*/ 2147483647 h 2376"/>
              <a:gd name="T46" fmla="*/ 2147483647 w 1318"/>
              <a:gd name="T47" fmla="*/ 2147483647 h 2376"/>
              <a:gd name="T48" fmla="*/ 2147483647 w 1318"/>
              <a:gd name="T49" fmla="*/ 2147483647 h 2376"/>
              <a:gd name="T50" fmla="*/ 2147483647 w 1318"/>
              <a:gd name="T51" fmla="*/ 2147483647 h 2376"/>
              <a:gd name="T52" fmla="*/ 2147483647 w 1318"/>
              <a:gd name="T53" fmla="*/ 2147483647 h 2376"/>
              <a:gd name="T54" fmla="*/ 2147483647 w 1318"/>
              <a:gd name="T55" fmla="*/ 2147483647 h 2376"/>
              <a:gd name="T56" fmla="*/ 2147483647 w 1318"/>
              <a:gd name="T57" fmla="*/ 2147483647 h 2376"/>
              <a:gd name="T58" fmla="*/ 2147483647 w 1318"/>
              <a:gd name="T59" fmla="*/ 2147483647 h 2376"/>
              <a:gd name="T60" fmla="*/ 2147483647 w 1318"/>
              <a:gd name="T61" fmla="*/ 2147483647 h 2376"/>
              <a:gd name="T62" fmla="*/ 2147483647 w 1318"/>
              <a:gd name="T63" fmla="*/ 2147483647 h 2376"/>
              <a:gd name="T64" fmla="*/ 2147483647 w 1318"/>
              <a:gd name="T65" fmla="*/ 2147483647 h 2376"/>
              <a:gd name="T66" fmla="*/ 2147483647 w 1318"/>
              <a:gd name="T67" fmla="*/ 2147483647 h 2376"/>
              <a:gd name="T68" fmla="*/ 2147483647 w 1318"/>
              <a:gd name="T69" fmla="*/ 2147483647 h 2376"/>
              <a:gd name="T70" fmla="*/ 2147483647 w 1318"/>
              <a:gd name="T71" fmla="*/ 2147483647 h 2376"/>
              <a:gd name="T72" fmla="*/ 2147483647 w 1318"/>
              <a:gd name="T73" fmla="*/ 2147483647 h 2376"/>
              <a:gd name="T74" fmla="*/ 2147483647 w 1318"/>
              <a:gd name="T75" fmla="*/ 2147483647 h 2376"/>
              <a:gd name="T76" fmla="*/ 2147483647 w 1318"/>
              <a:gd name="T77" fmla="*/ 2147483647 h 237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318"/>
              <a:gd name="T118" fmla="*/ 0 h 2376"/>
              <a:gd name="T119" fmla="*/ 1318 w 1318"/>
              <a:gd name="T120" fmla="*/ 2376 h 237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318" h="2376">
                <a:moveTo>
                  <a:pt x="158" y="0"/>
                </a:moveTo>
                <a:cubicBezTo>
                  <a:pt x="179" y="21"/>
                  <a:pt x="185" y="40"/>
                  <a:pt x="201" y="64"/>
                </a:cubicBezTo>
                <a:cubicBezTo>
                  <a:pt x="229" y="151"/>
                  <a:pt x="255" y="136"/>
                  <a:pt x="358" y="143"/>
                </a:cubicBezTo>
                <a:cubicBezTo>
                  <a:pt x="696" y="134"/>
                  <a:pt x="670" y="131"/>
                  <a:pt x="1079" y="143"/>
                </a:cubicBezTo>
                <a:cubicBezTo>
                  <a:pt x="1117" y="144"/>
                  <a:pt x="1163" y="165"/>
                  <a:pt x="1201" y="171"/>
                </a:cubicBezTo>
                <a:cubicBezTo>
                  <a:pt x="1218" y="189"/>
                  <a:pt x="1237" y="193"/>
                  <a:pt x="1258" y="207"/>
                </a:cubicBezTo>
                <a:cubicBezTo>
                  <a:pt x="1268" y="247"/>
                  <a:pt x="1263" y="232"/>
                  <a:pt x="1279" y="278"/>
                </a:cubicBezTo>
                <a:cubicBezTo>
                  <a:pt x="1282" y="285"/>
                  <a:pt x="1287" y="300"/>
                  <a:pt x="1287" y="300"/>
                </a:cubicBezTo>
                <a:cubicBezTo>
                  <a:pt x="1297" y="419"/>
                  <a:pt x="1293" y="534"/>
                  <a:pt x="1265" y="650"/>
                </a:cubicBezTo>
                <a:cubicBezTo>
                  <a:pt x="1255" y="760"/>
                  <a:pt x="1226" y="875"/>
                  <a:pt x="1294" y="971"/>
                </a:cubicBezTo>
                <a:cubicBezTo>
                  <a:pt x="1318" y="1046"/>
                  <a:pt x="1313" y="1010"/>
                  <a:pt x="1301" y="1128"/>
                </a:cubicBezTo>
                <a:cubicBezTo>
                  <a:pt x="1299" y="1145"/>
                  <a:pt x="1302" y="1170"/>
                  <a:pt x="1287" y="1178"/>
                </a:cubicBezTo>
                <a:cubicBezTo>
                  <a:pt x="1263" y="1190"/>
                  <a:pt x="1234" y="1187"/>
                  <a:pt x="1208" y="1193"/>
                </a:cubicBezTo>
                <a:cubicBezTo>
                  <a:pt x="1125" y="1189"/>
                  <a:pt x="1057" y="1190"/>
                  <a:pt x="979" y="1171"/>
                </a:cubicBezTo>
                <a:cubicBezTo>
                  <a:pt x="615" y="1186"/>
                  <a:pt x="735" y="1148"/>
                  <a:pt x="601" y="1193"/>
                </a:cubicBezTo>
                <a:cubicBezTo>
                  <a:pt x="472" y="1182"/>
                  <a:pt x="344" y="1193"/>
                  <a:pt x="215" y="1200"/>
                </a:cubicBezTo>
                <a:cubicBezTo>
                  <a:pt x="191" y="1208"/>
                  <a:pt x="182" y="1218"/>
                  <a:pt x="165" y="1236"/>
                </a:cubicBezTo>
                <a:cubicBezTo>
                  <a:pt x="172" y="1257"/>
                  <a:pt x="175" y="1292"/>
                  <a:pt x="151" y="1307"/>
                </a:cubicBezTo>
                <a:cubicBezTo>
                  <a:pt x="138" y="1315"/>
                  <a:pt x="108" y="1321"/>
                  <a:pt x="108" y="1321"/>
                </a:cubicBezTo>
                <a:cubicBezTo>
                  <a:pt x="75" y="1345"/>
                  <a:pt x="44" y="1355"/>
                  <a:pt x="15" y="1386"/>
                </a:cubicBezTo>
                <a:cubicBezTo>
                  <a:pt x="27" y="1421"/>
                  <a:pt x="33" y="1459"/>
                  <a:pt x="58" y="1486"/>
                </a:cubicBezTo>
                <a:cubicBezTo>
                  <a:pt x="73" y="1530"/>
                  <a:pt x="103" y="1570"/>
                  <a:pt x="115" y="1614"/>
                </a:cubicBezTo>
                <a:cubicBezTo>
                  <a:pt x="135" y="1687"/>
                  <a:pt x="104" y="1589"/>
                  <a:pt x="137" y="1686"/>
                </a:cubicBezTo>
                <a:cubicBezTo>
                  <a:pt x="139" y="1693"/>
                  <a:pt x="144" y="1707"/>
                  <a:pt x="144" y="1707"/>
                </a:cubicBezTo>
                <a:cubicBezTo>
                  <a:pt x="139" y="1757"/>
                  <a:pt x="147" y="1781"/>
                  <a:pt x="108" y="1807"/>
                </a:cubicBezTo>
                <a:cubicBezTo>
                  <a:pt x="103" y="1814"/>
                  <a:pt x="101" y="1823"/>
                  <a:pt x="94" y="1828"/>
                </a:cubicBezTo>
                <a:cubicBezTo>
                  <a:pt x="88" y="1833"/>
                  <a:pt x="78" y="1830"/>
                  <a:pt x="72" y="1836"/>
                </a:cubicBezTo>
                <a:cubicBezTo>
                  <a:pt x="67" y="1841"/>
                  <a:pt x="69" y="1851"/>
                  <a:pt x="65" y="1857"/>
                </a:cubicBezTo>
                <a:cubicBezTo>
                  <a:pt x="60" y="1865"/>
                  <a:pt x="51" y="1871"/>
                  <a:pt x="44" y="1878"/>
                </a:cubicBezTo>
                <a:cubicBezTo>
                  <a:pt x="42" y="1885"/>
                  <a:pt x="38" y="1892"/>
                  <a:pt x="37" y="1900"/>
                </a:cubicBezTo>
                <a:cubicBezTo>
                  <a:pt x="33" y="1919"/>
                  <a:pt x="34" y="1938"/>
                  <a:pt x="29" y="1957"/>
                </a:cubicBezTo>
                <a:cubicBezTo>
                  <a:pt x="25" y="1975"/>
                  <a:pt x="14" y="1990"/>
                  <a:pt x="8" y="2007"/>
                </a:cubicBezTo>
                <a:cubicBezTo>
                  <a:pt x="23" y="2085"/>
                  <a:pt x="0" y="2012"/>
                  <a:pt x="37" y="2057"/>
                </a:cubicBezTo>
                <a:cubicBezTo>
                  <a:pt x="60" y="2085"/>
                  <a:pt x="23" y="2077"/>
                  <a:pt x="58" y="2107"/>
                </a:cubicBezTo>
                <a:cubicBezTo>
                  <a:pt x="68" y="2115"/>
                  <a:pt x="82" y="2116"/>
                  <a:pt x="94" y="2121"/>
                </a:cubicBezTo>
                <a:cubicBezTo>
                  <a:pt x="130" y="2157"/>
                  <a:pt x="143" y="2170"/>
                  <a:pt x="165" y="2214"/>
                </a:cubicBezTo>
                <a:cubicBezTo>
                  <a:pt x="174" y="2258"/>
                  <a:pt x="162" y="2286"/>
                  <a:pt x="151" y="2328"/>
                </a:cubicBezTo>
                <a:cubicBezTo>
                  <a:pt x="159" y="2376"/>
                  <a:pt x="173" y="2371"/>
                  <a:pt x="144" y="2371"/>
                </a:cubicBezTo>
                <a:cubicBezTo>
                  <a:pt x="137" y="2369"/>
                  <a:pt x="122" y="2364"/>
                  <a:pt x="122" y="2364"/>
                </a:cubicBezTo>
              </a:path>
            </a:pathLst>
          </a:custGeom>
          <a:noFill/>
          <a:ln w="76200" cap="flat" cmpd="sng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24C30B-68E6-4B4E-B964-EBC7221F8997}" type="slidenum">
              <a:rPr lang="en-US"/>
              <a:pPr>
                <a:defRPr/>
              </a:pPr>
              <a:t>91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95331" y="2975212"/>
            <a:ext cx="3179928" cy="134806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O.D. outputs can typically sink more current than conventional gates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5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0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0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5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7" grpId="0" build="p" bldLvl="3" autoUpdateAnimBg="0"/>
      <p:bldP spid="850949" grpId="0" animBg="1" autoUpdateAnimBg="0"/>
      <p:bldP spid="850950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D9DE1E"/>
                </a:solidFill>
              </a:rPr>
              <a:t>Wired Logic</a:t>
            </a:r>
            <a:endParaRPr lang="en-US" smtClean="0"/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268413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u="sng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sz="2800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Wired logic</a:t>
            </a:r>
            <a:r>
              <a:rPr lang="en-US" sz="2800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performed if the outputs of several open-drain gates are tied together with a single pull-up resistor</a:t>
            </a:r>
          </a:p>
        </p:txBody>
      </p:sp>
      <p:pic>
        <p:nvPicPr>
          <p:cNvPr id="8591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3475" y="2541588"/>
            <a:ext cx="7050088" cy="351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9141" name="Text Box 5"/>
          <p:cNvSpPr txBox="1">
            <a:spLocks noChangeArrowheads="1"/>
          </p:cNvSpPr>
          <p:nvPr/>
        </p:nvSpPr>
        <p:spPr bwMode="auto">
          <a:xfrm>
            <a:off x="171450" y="6056313"/>
            <a:ext cx="8788400" cy="455612"/>
          </a:xfrm>
          <a:prstGeom prst="rect">
            <a:avLst/>
          </a:prstGeom>
          <a:solidFill>
            <a:srgbClr val="D82626"/>
          </a:solidFill>
          <a:ln w="38100">
            <a:noFill/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pPr algn="l"/>
            <a:r>
              <a:rPr lang="en-US" sz="2800" u="sng">
                <a:solidFill>
                  <a:schemeClr val="bg2"/>
                </a:solidFill>
              </a:rPr>
              <a:t>Caution</a:t>
            </a:r>
            <a:r>
              <a:rPr lang="en-US" sz="2800">
                <a:solidFill>
                  <a:schemeClr val="bg2"/>
                </a:solidFill>
              </a:rPr>
              <a:t>: </a:t>
            </a:r>
            <a:r>
              <a:rPr lang="en-US" sz="2800">
                <a:solidFill>
                  <a:srgbClr val="D9DE1E"/>
                </a:solidFill>
              </a:rPr>
              <a:t>This ONLY works for open-drain outputs!</a:t>
            </a:r>
          </a:p>
        </p:txBody>
      </p:sp>
      <p:sp>
        <p:nvSpPr>
          <p:cNvPr id="859142" name="AutoShape 6"/>
          <p:cNvSpPr>
            <a:spLocks/>
          </p:cNvSpPr>
          <p:nvPr/>
        </p:nvSpPr>
        <p:spPr bwMode="auto">
          <a:xfrm>
            <a:off x="7493000" y="4886325"/>
            <a:ext cx="1390650" cy="1063625"/>
          </a:xfrm>
          <a:prstGeom prst="borderCallout1">
            <a:avLst>
              <a:gd name="adj1" fmla="val 10745"/>
              <a:gd name="adj2" fmla="val -5481"/>
              <a:gd name="adj3" fmla="val -35375"/>
              <a:gd name="adj4" fmla="val -16894"/>
            </a:avLst>
          </a:prstGeom>
          <a:solidFill>
            <a:srgbClr val="FFCC00"/>
          </a:solidFill>
          <a:ln w="38100">
            <a:solidFill>
              <a:srgbClr val="DC0C42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/>
          <a:p>
            <a:r>
              <a:rPr lang="en-US" sz="2400" i="1" u="sng">
                <a:solidFill>
                  <a:srgbClr val="D82626"/>
                </a:solidFill>
              </a:rPr>
              <a:t>NOT</a:t>
            </a:r>
            <a:r>
              <a:rPr lang="en-US" sz="2400">
                <a:solidFill>
                  <a:srgbClr val="D82626"/>
                </a:solidFill>
              </a:rPr>
              <a:t> an actual gate!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67F5D-41AB-4485-A9C4-76D6D161D0AB}" type="slidenum">
              <a:rPr lang="en-US"/>
              <a:pPr>
                <a:defRPr/>
              </a:pPr>
              <a:t>92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5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9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9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39" grpId="0" build="p" bldLvl="3" autoUpdateAnimBg="0"/>
      <p:bldP spid="859141" grpId="0" animBg="1" autoUpdateAnimBg="0"/>
      <p:bldP spid="859142" grpId="0" animBg="1" autoUpdateAnimBg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163" y="269875"/>
            <a:ext cx="80772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D9DE1E"/>
                </a:solidFill>
              </a:rPr>
              <a:t>Pull-up Resistor Calculations</a:t>
            </a:r>
            <a:endParaRPr lang="en-US" dirty="0" smtClean="0"/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363" y="1336675"/>
            <a:ext cx="8186737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 smtClean="0">
                <a:solidFill>
                  <a:srgbClr val="D5D5D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open-drain applications, two calculations bracket the allowable values of the pull-up resistor R: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LOW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The sum of the current through R plus the LOW state input currents of the gate inputs driven </a:t>
            </a:r>
            <a:r>
              <a:rPr lang="en-US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must not exceed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</a:t>
            </a:r>
            <a:r>
              <a:rPr lang="en-US" sz="3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OL</a:t>
            </a:r>
            <a:r>
              <a:rPr lang="en-US" baseline="-25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active device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</a:t>
            </a:r>
            <a:r>
              <a:rPr lang="en-US" dirty="0" smtClean="0">
                <a:solidFill>
                  <a:srgbClr val="D8262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voltage drop across R in the HIGH state </a:t>
            </a:r>
            <a:r>
              <a:rPr lang="en-US" i="1" dirty="0" smtClean="0">
                <a:solidFill>
                  <a:srgbClr val="DFDB2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must not reduce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the output voltage below the  </a:t>
            </a:r>
            <a:r>
              <a:rPr lang="en-US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</a:t>
            </a:r>
            <a:r>
              <a:rPr lang="en-US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</a:t>
            </a:r>
            <a:r>
              <a:rPr lang="en-US" dirty="0" smtClean="0">
                <a:solidFill>
                  <a:srgbClr val="DDDED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the driven gate inputs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A92046-FF67-4901-9283-88453BF02300}" type="slidenum">
              <a:rPr lang="en-US"/>
              <a:pPr>
                <a:defRPr/>
              </a:pPr>
              <a:t>93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187" grpId="0" build="p" bldLvl="3" autoUpdateAnimBg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285480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Example - </a:t>
            </a:r>
            <a:r>
              <a:rPr lang="en-US" sz="2400" dirty="0" smtClean="0">
                <a:solidFill>
                  <a:schemeClr val="bg1"/>
                </a:solidFill>
              </a:rPr>
              <a:t>Calculate a suitable value of pull-up resistor to use with the following circuit: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191516" y="4838820"/>
            <a:ext cx="8793988" cy="1970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Specifications (hypothetical data):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Off-state </a:t>
            </a:r>
            <a:r>
              <a:rPr lang="en-US" sz="2400" dirty="0">
                <a:solidFill>
                  <a:schemeClr val="bg1"/>
                </a:solidFill>
              </a:rPr>
              <a:t>leakage current of </a:t>
            </a:r>
            <a:r>
              <a:rPr lang="en-US" sz="2400" dirty="0" smtClean="0">
                <a:solidFill>
                  <a:schemeClr val="bg1"/>
                </a:solidFill>
              </a:rPr>
              <a:t>O.D. NAND gate output: +3 </a:t>
            </a:r>
            <a:r>
              <a:rPr lang="en-US" sz="2400" dirty="0" smtClean="0">
                <a:solidFill>
                  <a:schemeClr val="bg1"/>
                </a:solidFill>
                <a:sym typeface="Symbol"/>
              </a:rPr>
              <a:t>A 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and I</a:t>
            </a:r>
            <a:r>
              <a:rPr lang="en-US" sz="2400" baseline="-25000" dirty="0" smtClean="0">
                <a:solidFill>
                  <a:schemeClr val="bg1"/>
                </a:solidFill>
              </a:rPr>
              <a:t>IL </a:t>
            </a:r>
            <a:r>
              <a:rPr lang="en-US" sz="2400" dirty="0" smtClean="0">
                <a:solidFill>
                  <a:schemeClr val="bg1"/>
                </a:solidFill>
              </a:rPr>
              <a:t>required </a:t>
            </a:r>
            <a:r>
              <a:rPr lang="en-US" sz="2400" dirty="0">
                <a:solidFill>
                  <a:schemeClr val="bg1"/>
                </a:solidFill>
              </a:rPr>
              <a:t>by </a:t>
            </a:r>
            <a:r>
              <a:rPr lang="en-US" sz="2400" dirty="0" smtClean="0">
                <a:solidFill>
                  <a:schemeClr val="bg1"/>
                </a:solidFill>
              </a:rPr>
              <a:t>inverter input: ±1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chemeClr val="bg1"/>
                </a:solidFill>
              </a:rPr>
              <a:t>A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desired for inverter input: 4.9 V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aseline="-25000" dirty="0" smtClean="0">
                <a:solidFill>
                  <a:schemeClr val="bg1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of O.D. NAND gate output: +10 </a:t>
            </a:r>
            <a:r>
              <a:rPr lang="en-US" sz="2400" dirty="0" err="1" smtClean="0">
                <a:solidFill>
                  <a:schemeClr val="bg1"/>
                </a:solidFill>
              </a:rPr>
              <a:t>mA</a:t>
            </a:r>
            <a:r>
              <a:rPr lang="en-US" sz="2400" dirty="0" smtClean="0">
                <a:solidFill>
                  <a:schemeClr val="bg1"/>
                </a:solidFill>
              </a:rPr>
              <a:t> @ V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= 0.3 V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" y="1064768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285480" cy="4069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Solution, </a:t>
            </a:r>
            <a:r>
              <a:rPr lang="en-US" sz="2400" u="sng" dirty="0" smtClean="0">
                <a:solidFill>
                  <a:schemeClr val="hlink"/>
                </a:solidFill>
              </a:rPr>
              <a:t>maximum</a:t>
            </a:r>
            <a:r>
              <a:rPr lang="en-US" sz="2400" dirty="0" smtClean="0">
                <a:solidFill>
                  <a:schemeClr val="hlink"/>
                </a:solidFill>
              </a:rPr>
              <a:t> R Value – </a:t>
            </a:r>
            <a:r>
              <a:rPr lang="en-US" sz="2400" dirty="0" smtClean="0">
                <a:solidFill>
                  <a:srgbClr val="33CC33"/>
                </a:solidFill>
              </a:rPr>
              <a:t>based on V</a:t>
            </a:r>
            <a:r>
              <a:rPr lang="en-US" sz="2400" baseline="-25000" dirty="0" smtClean="0">
                <a:solidFill>
                  <a:srgbClr val="33CC33"/>
                </a:solidFill>
              </a:rPr>
              <a:t>IH </a:t>
            </a:r>
            <a:r>
              <a:rPr lang="en-US" sz="2400" dirty="0" smtClean="0">
                <a:solidFill>
                  <a:srgbClr val="33CC33"/>
                </a:solidFill>
              </a:rPr>
              <a:t>desired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67232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313830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511296" y="2304288"/>
            <a:ext cx="707136" cy="0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157993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10552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44286" y="1960531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1061" y="281264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42469" y="374771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1957344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304013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01227" y="1428309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44454" y="3111689"/>
            <a:ext cx="4626591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V</a:t>
            </a:r>
            <a:r>
              <a:rPr lang="en-US" sz="2400" baseline="-25000" dirty="0" smtClean="0">
                <a:solidFill>
                  <a:srgbClr val="33CC33"/>
                </a:solidFill>
              </a:rPr>
              <a:t>R</a:t>
            </a:r>
            <a:r>
              <a:rPr lang="en-US" sz="2400" dirty="0" smtClean="0">
                <a:solidFill>
                  <a:srgbClr val="33CC33"/>
                </a:solidFill>
              </a:rPr>
              <a:t> = 0.1 V   I</a:t>
            </a:r>
            <a:r>
              <a:rPr lang="en-US" sz="2400" baseline="-25000" dirty="0" smtClean="0">
                <a:solidFill>
                  <a:srgbClr val="33CC33"/>
                </a:solidFill>
              </a:rPr>
              <a:t>R</a:t>
            </a:r>
            <a:r>
              <a:rPr lang="en-US" sz="2400" dirty="0" smtClean="0">
                <a:solidFill>
                  <a:srgbClr val="33CC33"/>
                </a:solidFill>
              </a:rPr>
              <a:t> = 10 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A</a:t>
            </a:r>
            <a:endParaRPr lang="en-US" sz="2400" dirty="0" smtClean="0">
              <a:solidFill>
                <a:srgbClr val="33CC33"/>
              </a:solidFill>
            </a:endParaRPr>
          </a:p>
          <a:p>
            <a:pPr algn="l"/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max</a:t>
            </a:r>
            <a:r>
              <a:rPr lang="en-US" sz="2400" dirty="0" smtClean="0">
                <a:solidFill>
                  <a:srgbClr val="33CC33"/>
                </a:solidFill>
              </a:rPr>
              <a:t> = 0.1/0.00001 = 10,000 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</a:t>
            </a:r>
            <a:r>
              <a:rPr lang="en-US" sz="2400" dirty="0" smtClean="0">
                <a:solidFill>
                  <a:srgbClr val="33CC33"/>
                </a:solidFill>
              </a:rPr>
              <a:t> 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212217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6603" y="2156346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88878" y="3059373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04800" y="3962400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91516" y="4838820"/>
            <a:ext cx="8793988" cy="1970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Specifications (hypothetical data):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Off-state </a:t>
            </a:r>
            <a:r>
              <a:rPr lang="en-US" sz="2400" dirty="0">
                <a:solidFill>
                  <a:schemeClr val="bg1"/>
                </a:solidFill>
              </a:rPr>
              <a:t>leakage current of </a:t>
            </a:r>
            <a:r>
              <a:rPr lang="en-US" sz="2400" dirty="0" smtClean="0">
                <a:solidFill>
                  <a:schemeClr val="bg1"/>
                </a:solidFill>
              </a:rPr>
              <a:t>O.D. NAND gate output: +3 </a:t>
            </a:r>
            <a:r>
              <a:rPr lang="en-US" sz="2400" dirty="0" smtClean="0">
                <a:solidFill>
                  <a:schemeClr val="bg1"/>
                </a:solidFill>
                <a:sym typeface="Symbol"/>
              </a:rPr>
              <a:t>A 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and I</a:t>
            </a:r>
            <a:r>
              <a:rPr lang="en-US" sz="2400" baseline="-25000" dirty="0" smtClean="0">
                <a:solidFill>
                  <a:schemeClr val="bg1"/>
                </a:solidFill>
              </a:rPr>
              <a:t>IL </a:t>
            </a:r>
            <a:r>
              <a:rPr lang="en-US" sz="2400" dirty="0" smtClean="0">
                <a:solidFill>
                  <a:schemeClr val="bg1"/>
                </a:solidFill>
              </a:rPr>
              <a:t>required </a:t>
            </a:r>
            <a:r>
              <a:rPr lang="en-US" sz="2400" dirty="0">
                <a:solidFill>
                  <a:schemeClr val="bg1"/>
                </a:solidFill>
              </a:rPr>
              <a:t>by </a:t>
            </a:r>
            <a:r>
              <a:rPr lang="en-US" sz="2400" dirty="0" smtClean="0">
                <a:solidFill>
                  <a:schemeClr val="bg1"/>
                </a:solidFill>
              </a:rPr>
              <a:t>inverter input: ±1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chemeClr val="bg1"/>
                </a:solidFill>
              </a:rPr>
              <a:t>A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desired for inverter input: 4.9 V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aseline="-25000" dirty="0" smtClean="0">
                <a:solidFill>
                  <a:schemeClr val="bg1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of O.D. NAND gate output: +10 </a:t>
            </a:r>
            <a:r>
              <a:rPr lang="en-US" sz="2400" dirty="0" err="1" smtClean="0">
                <a:solidFill>
                  <a:schemeClr val="bg1"/>
                </a:solidFill>
              </a:rPr>
              <a:t>mA</a:t>
            </a:r>
            <a:r>
              <a:rPr lang="en-US" sz="2400" dirty="0" smtClean="0">
                <a:solidFill>
                  <a:schemeClr val="bg1"/>
                </a:solidFill>
              </a:rPr>
              <a:t> @ V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= 0.3 V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528046" cy="4069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Solution, </a:t>
            </a:r>
            <a:r>
              <a:rPr lang="en-US" sz="2400" u="sng" dirty="0" smtClean="0">
                <a:solidFill>
                  <a:schemeClr val="hlink"/>
                </a:solidFill>
              </a:rPr>
              <a:t>minimum</a:t>
            </a:r>
            <a:r>
              <a:rPr lang="en-US" sz="2400" dirty="0" smtClean="0">
                <a:solidFill>
                  <a:schemeClr val="hlink"/>
                </a:solidFill>
              </a:rPr>
              <a:t> R Value – </a:t>
            </a:r>
            <a:r>
              <a:rPr lang="en-US" sz="2400" dirty="0" smtClean="0">
                <a:solidFill>
                  <a:srgbClr val="33CC33"/>
                </a:solidFill>
              </a:rPr>
              <a:t>based on I</a:t>
            </a:r>
            <a:r>
              <a:rPr lang="en-US" sz="2400" baseline="-25000" dirty="0" smtClean="0">
                <a:solidFill>
                  <a:srgbClr val="33CC33"/>
                </a:solidFill>
              </a:rPr>
              <a:t>OL max </a:t>
            </a:r>
            <a:r>
              <a:rPr lang="en-US" sz="2400" dirty="0" smtClean="0">
                <a:solidFill>
                  <a:srgbClr val="33CC33"/>
                </a:solidFill>
              </a:rPr>
              <a:t>of </a:t>
            </a:r>
            <a:r>
              <a:rPr lang="en-US" sz="2400" u="sng" dirty="0" smtClean="0">
                <a:solidFill>
                  <a:srgbClr val="33CC33"/>
                </a:solidFill>
              </a:rPr>
              <a:t>one</a:t>
            </a:r>
            <a:r>
              <a:rPr lang="en-US" sz="2400" dirty="0" smtClean="0">
                <a:solidFill>
                  <a:srgbClr val="33CC33"/>
                </a:solidFill>
              </a:rPr>
              <a:t> gate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67232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313830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157993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10552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44286" y="1960531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1061" y="281264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42469" y="374771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1957344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304013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69467" y="1428309"/>
            <a:ext cx="111171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sym typeface="Symbol"/>
              </a:rPr>
              <a:t> </a:t>
            </a:r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44454" y="3111689"/>
            <a:ext cx="4626591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33CC33"/>
                </a:solidFill>
              </a:rPr>
              <a:t>V</a:t>
            </a:r>
            <a:r>
              <a:rPr lang="en-US" sz="2400" baseline="-25000" dirty="0" smtClean="0">
                <a:solidFill>
                  <a:srgbClr val="33CC33"/>
                </a:solidFill>
              </a:rPr>
              <a:t>R</a:t>
            </a:r>
            <a:r>
              <a:rPr lang="en-US" sz="2400" dirty="0" smtClean="0">
                <a:solidFill>
                  <a:srgbClr val="33CC33"/>
                </a:solidFill>
              </a:rPr>
              <a:t> = 4.7 V   I</a:t>
            </a:r>
            <a:r>
              <a:rPr lang="en-US" sz="2400" baseline="-25000" dirty="0" smtClean="0">
                <a:solidFill>
                  <a:srgbClr val="33CC33"/>
                </a:solidFill>
              </a:rPr>
              <a:t>R</a:t>
            </a:r>
            <a:r>
              <a:rPr lang="en-US" sz="2400" dirty="0" smtClean="0">
                <a:solidFill>
                  <a:srgbClr val="33CC33"/>
                </a:solidFill>
              </a:rPr>
              <a:t> 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</a:t>
            </a:r>
            <a:r>
              <a:rPr lang="en-US" sz="2400" dirty="0" smtClean="0">
                <a:solidFill>
                  <a:srgbClr val="33CC33"/>
                </a:solidFill>
              </a:rPr>
              <a:t> 10 </a:t>
            </a:r>
            <a:r>
              <a:rPr lang="en-US" sz="2400" dirty="0" err="1" smtClean="0">
                <a:solidFill>
                  <a:srgbClr val="33CC33"/>
                </a:solidFill>
              </a:rPr>
              <a:t>m</a:t>
            </a:r>
            <a:r>
              <a:rPr lang="en-US" sz="2400" dirty="0" err="1" smtClean="0">
                <a:solidFill>
                  <a:srgbClr val="33CC33"/>
                </a:solidFill>
                <a:sym typeface="Symbol"/>
              </a:rPr>
              <a:t>A</a:t>
            </a:r>
            <a:endParaRPr lang="en-US" sz="2400" dirty="0" smtClean="0">
              <a:solidFill>
                <a:srgbClr val="33CC33"/>
              </a:solidFill>
            </a:endParaRPr>
          </a:p>
          <a:p>
            <a:pPr algn="l"/>
            <a:r>
              <a:rPr lang="en-US" sz="2400" dirty="0" err="1" smtClean="0">
                <a:solidFill>
                  <a:srgbClr val="33CC33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</a:rPr>
              <a:t>min</a:t>
            </a:r>
            <a:r>
              <a:rPr lang="en-US" sz="2400" dirty="0" smtClean="0">
                <a:solidFill>
                  <a:srgbClr val="33CC33"/>
                </a:solidFill>
              </a:rPr>
              <a:t> = 4.7/0.01 = 470 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</a:t>
            </a:r>
            <a:r>
              <a:rPr lang="en-US" sz="2400" dirty="0" smtClean="0">
                <a:solidFill>
                  <a:srgbClr val="33CC33"/>
                </a:solidFill>
              </a:rPr>
              <a:t> </a:t>
            </a:r>
            <a:endParaRPr lang="en-US" sz="2400" dirty="0">
              <a:solidFill>
                <a:srgbClr val="33CC33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212217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6603" y="2156346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8878" y="3059373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04800" y="3962400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91516" y="4838820"/>
            <a:ext cx="8793988" cy="1970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Specifications (hypothetical data):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Off-state </a:t>
            </a:r>
            <a:r>
              <a:rPr lang="en-US" sz="2400" dirty="0">
                <a:solidFill>
                  <a:schemeClr val="bg1"/>
                </a:solidFill>
              </a:rPr>
              <a:t>leakage current of </a:t>
            </a:r>
            <a:r>
              <a:rPr lang="en-US" sz="2400" dirty="0" smtClean="0">
                <a:solidFill>
                  <a:schemeClr val="bg1"/>
                </a:solidFill>
              </a:rPr>
              <a:t>O.D. NAND gate output: +3 </a:t>
            </a:r>
            <a:r>
              <a:rPr lang="en-US" sz="2400" dirty="0" smtClean="0">
                <a:solidFill>
                  <a:schemeClr val="bg1"/>
                </a:solidFill>
                <a:sym typeface="Symbol"/>
              </a:rPr>
              <a:t>A 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and I</a:t>
            </a:r>
            <a:r>
              <a:rPr lang="en-US" sz="2400" baseline="-25000" dirty="0" smtClean="0">
                <a:solidFill>
                  <a:schemeClr val="bg1"/>
                </a:solidFill>
              </a:rPr>
              <a:t>IL </a:t>
            </a:r>
            <a:r>
              <a:rPr lang="en-US" sz="2400" dirty="0" smtClean="0">
                <a:solidFill>
                  <a:schemeClr val="bg1"/>
                </a:solidFill>
              </a:rPr>
              <a:t>required </a:t>
            </a:r>
            <a:r>
              <a:rPr lang="en-US" sz="2400" dirty="0">
                <a:solidFill>
                  <a:schemeClr val="bg1"/>
                </a:solidFill>
              </a:rPr>
              <a:t>by </a:t>
            </a:r>
            <a:r>
              <a:rPr lang="en-US" sz="2400" dirty="0" smtClean="0">
                <a:solidFill>
                  <a:schemeClr val="bg1"/>
                </a:solidFill>
              </a:rPr>
              <a:t>inverter input: ±1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chemeClr val="bg1"/>
                </a:solidFill>
              </a:rPr>
              <a:t>A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desired for inverter input: 4.9 V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aseline="-25000" dirty="0" smtClean="0">
                <a:solidFill>
                  <a:schemeClr val="bg1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of O.D. NAND gate output: +10 </a:t>
            </a:r>
            <a:r>
              <a:rPr lang="en-US" sz="2400" dirty="0" err="1" smtClean="0">
                <a:solidFill>
                  <a:schemeClr val="bg1"/>
                </a:solidFill>
              </a:rPr>
              <a:t>mA</a:t>
            </a:r>
            <a:r>
              <a:rPr lang="en-US" sz="2400" dirty="0" smtClean="0">
                <a:solidFill>
                  <a:schemeClr val="bg1"/>
                </a:solidFill>
              </a:rPr>
              <a:t> @ V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= 0.3 V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3454192" y="231610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570560" y="1096368"/>
            <a:ext cx="2522563" cy="877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Here, can safely ignore leakage and I</a:t>
            </a:r>
            <a:r>
              <a:rPr lang="en-US" sz="2000" baseline="-25000" dirty="0" smtClean="0">
                <a:solidFill>
                  <a:schemeClr val="bg2"/>
                </a:solidFill>
              </a:rPr>
              <a:t>IL</a:t>
            </a:r>
            <a:r>
              <a:rPr lang="en-US" sz="2000" dirty="0" smtClean="0">
                <a:solidFill>
                  <a:schemeClr val="bg2"/>
                </a:solidFill>
              </a:rPr>
              <a:t> currents – why?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3772" y="821138"/>
            <a:ext cx="2688609" cy="877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This represents the “worst  case” for  </a:t>
            </a:r>
            <a:r>
              <a:rPr lang="en-US" sz="2000" dirty="0" smtClean="0">
                <a:solidFill>
                  <a:schemeClr val="bg1"/>
                </a:solidFill>
              </a:rPr>
              <a:t>I</a:t>
            </a:r>
            <a:r>
              <a:rPr lang="en-US" sz="2000" baseline="-25000" dirty="0" smtClean="0">
                <a:solidFill>
                  <a:schemeClr val="bg1"/>
                </a:solidFill>
              </a:rPr>
              <a:t>OL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– why?</a:t>
            </a: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678172" cy="7208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Conclusion – </a:t>
            </a:r>
            <a:r>
              <a:rPr lang="en-US" sz="2400" dirty="0" smtClean="0">
                <a:solidFill>
                  <a:srgbClr val="33CC33"/>
                </a:solidFill>
              </a:rPr>
              <a:t>a pull-up resistor ranging from 470 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 (</a:t>
            </a:r>
            <a:r>
              <a:rPr lang="en-US" sz="2400" dirty="0" err="1" smtClean="0">
                <a:solidFill>
                  <a:srgbClr val="33CC33"/>
                </a:solidFill>
                <a:sym typeface="Symbol"/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  <a:sym typeface="Symbol"/>
              </a:rPr>
              <a:t>min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) to 10,000   (</a:t>
            </a:r>
            <a:r>
              <a:rPr lang="en-US" sz="2400" dirty="0" err="1" smtClean="0">
                <a:solidFill>
                  <a:srgbClr val="33CC33"/>
                </a:solidFill>
                <a:sym typeface="Symbol"/>
              </a:rPr>
              <a:t>R</a:t>
            </a:r>
            <a:r>
              <a:rPr lang="en-US" sz="2400" baseline="-25000" dirty="0" err="1" smtClean="0">
                <a:solidFill>
                  <a:srgbClr val="33CC33"/>
                </a:solidFill>
                <a:sym typeface="Symbol"/>
              </a:rPr>
              <a:t>max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) will satisfy the specified constraints</a:t>
            </a:r>
            <a:r>
              <a:rPr lang="en-US" sz="2400" dirty="0" smtClean="0">
                <a:solidFill>
                  <a:srgbClr val="33CC33"/>
                </a:solidFill>
              </a:rPr>
              <a:t> 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53585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91516" y="4838820"/>
            <a:ext cx="8793988" cy="1970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Specifications (hypothetical data):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Off-state </a:t>
            </a:r>
            <a:r>
              <a:rPr lang="en-US" sz="2400" dirty="0">
                <a:solidFill>
                  <a:schemeClr val="bg1"/>
                </a:solidFill>
              </a:rPr>
              <a:t>leakage current of </a:t>
            </a:r>
            <a:r>
              <a:rPr lang="en-US" sz="2400" dirty="0" smtClean="0">
                <a:solidFill>
                  <a:schemeClr val="bg1"/>
                </a:solidFill>
              </a:rPr>
              <a:t>O.D. NAND gate output: +3 </a:t>
            </a:r>
            <a:r>
              <a:rPr lang="en-US" sz="2400" dirty="0" smtClean="0">
                <a:solidFill>
                  <a:schemeClr val="bg1"/>
                </a:solidFill>
                <a:sym typeface="Symbol"/>
              </a:rPr>
              <a:t>A 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and I</a:t>
            </a:r>
            <a:r>
              <a:rPr lang="en-US" sz="2400" baseline="-25000" dirty="0" smtClean="0">
                <a:solidFill>
                  <a:schemeClr val="bg1"/>
                </a:solidFill>
              </a:rPr>
              <a:t>IL </a:t>
            </a:r>
            <a:r>
              <a:rPr lang="en-US" sz="2400" dirty="0" smtClean="0">
                <a:solidFill>
                  <a:schemeClr val="bg1"/>
                </a:solidFill>
              </a:rPr>
              <a:t>required </a:t>
            </a:r>
            <a:r>
              <a:rPr lang="en-US" sz="2400" dirty="0">
                <a:solidFill>
                  <a:schemeClr val="bg1"/>
                </a:solidFill>
              </a:rPr>
              <a:t>by </a:t>
            </a:r>
            <a:r>
              <a:rPr lang="en-US" sz="2400" dirty="0" smtClean="0">
                <a:solidFill>
                  <a:schemeClr val="bg1"/>
                </a:solidFill>
              </a:rPr>
              <a:t>inverter input: ±1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chemeClr val="bg1"/>
                </a:solidFill>
              </a:rPr>
              <a:t>A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V</a:t>
            </a:r>
            <a:r>
              <a:rPr lang="en-US" sz="2400" baseline="-25000" dirty="0" smtClean="0">
                <a:solidFill>
                  <a:schemeClr val="bg1"/>
                </a:solidFill>
              </a:rPr>
              <a:t>IH</a:t>
            </a:r>
            <a:r>
              <a:rPr lang="en-US" sz="2400" dirty="0" smtClean="0">
                <a:solidFill>
                  <a:schemeClr val="bg1"/>
                </a:solidFill>
              </a:rPr>
              <a:t> desired for inverter input: 4.9 V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aseline="-25000" dirty="0" smtClean="0">
                <a:solidFill>
                  <a:schemeClr val="bg1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of O.D. NAND gate output: +10 </a:t>
            </a:r>
            <a:r>
              <a:rPr lang="en-US" sz="2400" dirty="0" err="1" smtClean="0">
                <a:solidFill>
                  <a:schemeClr val="bg1"/>
                </a:solidFill>
              </a:rPr>
              <a:t>mA</a:t>
            </a:r>
            <a:r>
              <a:rPr lang="en-US" sz="2400" dirty="0" smtClean="0">
                <a:solidFill>
                  <a:schemeClr val="bg1"/>
                </a:solidFill>
              </a:rPr>
              <a:t> @ V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= 0.3 V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72251" y="2688609"/>
            <a:ext cx="3739487" cy="193899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US" sz="2400" u="sng" dirty="0" smtClean="0">
                <a:solidFill>
                  <a:schemeClr val="tx1"/>
                </a:solidFill>
              </a:rPr>
              <a:t>Note</a:t>
            </a:r>
            <a:r>
              <a:rPr lang="en-US" sz="2400" dirty="0" smtClean="0">
                <a:solidFill>
                  <a:schemeClr val="tx1"/>
                </a:solidFill>
              </a:rPr>
              <a:t>: Picking </a:t>
            </a:r>
            <a:r>
              <a:rPr lang="en-US" sz="2400" dirty="0" err="1" smtClean="0">
                <a:solidFill>
                  <a:schemeClr val="tx1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min</a:t>
            </a:r>
            <a:r>
              <a:rPr lang="en-US" sz="2400" dirty="0" smtClean="0">
                <a:solidFill>
                  <a:schemeClr val="tx1"/>
                </a:solidFill>
              </a:rPr>
              <a:t> will minimize the rise time, while picking </a:t>
            </a:r>
            <a:r>
              <a:rPr lang="en-US" sz="2400" dirty="0" err="1" smtClean="0">
                <a:solidFill>
                  <a:schemeClr val="tx1"/>
                </a:solidFill>
              </a:rPr>
              <a:t>R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max</a:t>
            </a:r>
            <a:r>
              <a:rPr lang="en-US" sz="2400" dirty="0" smtClean="0">
                <a:solidFill>
                  <a:schemeClr val="tx1"/>
                </a:solidFill>
              </a:rPr>
              <a:t> will minimize the power dissipation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678172" cy="4069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“prove” the “worst case” scenario (R = 470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 )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67232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313830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157993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10552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44286" y="1960531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1061" y="281264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42469" y="3747715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1957344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304013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69467" y="1428309"/>
            <a:ext cx="111171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sym typeface="Symbol"/>
              </a:rPr>
              <a:t> </a:t>
            </a:r>
            <a:r>
              <a:rPr lang="en-US" sz="1800" dirty="0" smtClean="0">
                <a:solidFill>
                  <a:srgbClr val="FF0000"/>
                </a:solidFill>
              </a:rPr>
              <a:t>10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212217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6603" y="2156346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8878" y="3059373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04800" y="3962400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191516" y="4838820"/>
            <a:ext cx="8793988" cy="1970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Specifications (hypothetical data):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Off-state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leakage current of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O.D. NAND gate output: +3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sym typeface="Symbol"/>
              </a:rPr>
              <a:t>A 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I</a:t>
            </a:r>
            <a:r>
              <a:rPr lang="en-US" sz="2400" baseline="-25000" dirty="0" smtClean="0">
                <a:solidFill>
                  <a:schemeClr val="tx1">
                    <a:lumMod val="75000"/>
                  </a:schemeClr>
                </a:solidFill>
              </a:rPr>
              <a:t>IH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 and I</a:t>
            </a:r>
            <a:r>
              <a:rPr lang="en-US" sz="2400" baseline="-25000" dirty="0" smtClean="0">
                <a:solidFill>
                  <a:schemeClr val="tx1">
                    <a:lumMod val="75000"/>
                  </a:schemeClr>
                </a:solidFill>
              </a:rPr>
              <a:t>IL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required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by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inverter input: ±1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  <a:sym typeface="Symbol" pitchFamily="18" charset="2"/>
              </a:rPr>
              <a:t>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A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V</a:t>
            </a:r>
            <a:r>
              <a:rPr lang="en-US" sz="2400" baseline="-25000" dirty="0" smtClean="0">
                <a:solidFill>
                  <a:schemeClr val="tx1">
                    <a:lumMod val="75000"/>
                  </a:schemeClr>
                </a:solidFill>
              </a:rPr>
              <a:t>IH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 desired for inverter input: 4.9 V</a:t>
            </a:r>
          </a:p>
          <a:p>
            <a:pPr algn="l"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aseline="-25000" dirty="0" smtClean="0">
                <a:solidFill>
                  <a:schemeClr val="bg1"/>
                </a:solidFill>
              </a:rPr>
              <a:t>max</a:t>
            </a:r>
            <a:r>
              <a:rPr lang="en-US" sz="2400" dirty="0" smtClean="0">
                <a:solidFill>
                  <a:schemeClr val="bg1"/>
                </a:solidFill>
              </a:rPr>
              <a:t> of O.D. NAND gate output: +10 </a:t>
            </a:r>
            <a:r>
              <a:rPr lang="en-US" sz="2400" dirty="0" err="1" smtClean="0">
                <a:solidFill>
                  <a:schemeClr val="bg1"/>
                </a:solidFill>
              </a:rPr>
              <a:t>mA</a:t>
            </a:r>
            <a:r>
              <a:rPr lang="en-US" sz="2400" dirty="0" smtClean="0">
                <a:solidFill>
                  <a:schemeClr val="bg1"/>
                </a:solidFill>
              </a:rPr>
              <a:t> @ V</a:t>
            </a:r>
            <a:r>
              <a:rPr lang="en-US" sz="2400" baseline="-25000" dirty="0" smtClean="0">
                <a:solidFill>
                  <a:schemeClr val="bg1"/>
                </a:solidFill>
              </a:rPr>
              <a:t>OL</a:t>
            </a:r>
            <a:r>
              <a:rPr lang="en-US" sz="2400" dirty="0" smtClean="0">
                <a:solidFill>
                  <a:schemeClr val="bg1"/>
                </a:solidFill>
              </a:rPr>
              <a:t> = 0.3 V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3772" y="821138"/>
            <a:ext cx="2688609" cy="877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This represents the “worst  case” for  </a:t>
            </a:r>
            <a:r>
              <a:rPr lang="en-US" sz="2000" dirty="0" smtClean="0">
                <a:solidFill>
                  <a:schemeClr val="bg1"/>
                </a:solidFill>
              </a:rPr>
              <a:t>I</a:t>
            </a:r>
            <a:r>
              <a:rPr lang="en-US" sz="2000" baseline="-25000" dirty="0" smtClean="0">
                <a:solidFill>
                  <a:schemeClr val="bg1"/>
                </a:solidFill>
              </a:rPr>
              <a:t>OL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– why?</a:t>
            </a:r>
            <a:endParaRPr lang="en-US" sz="2000" dirty="0">
              <a:solidFill>
                <a:schemeClr val="bg2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3454192" y="231610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782707" y="2800065"/>
            <a:ext cx="4883622" cy="10341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Means that the “on” resistance of an O.D. NAND gate used here is  V</a:t>
            </a:r>
            <a:r>
              <a:rPr lang="en-US" sz="2400" baseline="-25000" dirty="0" smtClean="0">
                <a:solidFill>
                  <a:schemeClr val="bg2"/>
                </a:solidFill>
              </a:rPr>
              <a:t>OL </a:t>
            </a:r>
            <a:r>
              <a:rPr lang="en-US" sz="2400" dirty="0" smtClean="0">
                <a:solidFill>
                  <a:schemeClr val="bg2"/>
                </a:solidFill>
              </a:rPr>
              <a:t>/ </a:t>
            </a:r>
            <a:r>
              <a:rPr lang="en-US" sz="2400" dirty="0" err="1" smtClean="0">
                <a:solidFill>
                  <a:schemeClr val="bg2"/>
                </a:solidFill>
              </a:rPr>
              <a:t>I</a:t>
            </a:r>
            <a:r>
              <a:rPr lang="en-US" sz="2400" baseline="-25000" dirty="0" err="1" smtClean="0">
                <a:solidFill>
                  <a:schemeClr val="bg2"/>
                </a:solidFill>
              </a:rPr>
              <a:t>OLmax</a:t>
            </a:r>
            <a:r>
              <a:rPr lang="en-US" sz="2400" dirty="0" smtClean="0">
                <a:solidFill>
                  <a:schemeClr val="bg2"/>
                </a:solidFill>
              </a:rPr>
              <a:t> = 0.3/0.01 = 30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84981" y="3853217"/>
            <a:ext cx="4894995" cy="10341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The equivalent load impedance of circuit (across power supply) is 470+30 = 500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 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8434319" y="3807726"/>
            <a:ext cx="518614" cy="2620370"/>
          </a:xfrm>
          <a:custGeom>
            <a:avLst/>
            <a:gdLst>
              <a:gd name="connsiteX0" fmla="*/ 0 w 518614"/>
              <a:gd name="connsiteY0" fmla="*/ 2620370 h 2620370"/>
              <a:gd name="connsiteX1" fmla="*/ 477671 w 518614"/>
              <a:gd name="connsiteY1" fmla="*/ 1651379 h 2620370"/>
              <a:gd name="connsiteX2" fmla="*/ 245659 w 518614"/>
              <a:gd name="connsiteY2" fmla="*/ 0 h 2620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8614" h="2620370">
                <a:moveTo>
                  <a:pt x="0" y="2620370"/>
                </a:moveTo>
                <a:cubicBezTo>
                  <a:pt x="218364" y="2354238"/>
                  <a:pt x="436728" y="2088107"/>
                  <a:pt x="477671" y="1651379"/>
                </a:cubicBezTo>
                <a:cubicBezTo>
                  <a:pt x="518614" y="1214651"/>
                  <a:pt x="382136" y="607325"/>
                  <a:pt x="245659" y="0"/>
                </a:cubicBezTo>
              </a:path>
            </a:pathLst>
          </a:custGeom>
          <a:noFill/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5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</a:pPr>
            <a:endParaRPr kumimoji="1" lang="en-US" sz="3200" b="1" i="0" u="none" strike="noStrike" cap="none" normalizeH="0" baseline="0" smtClean="0">
              <a:ln>
                <a:noFill/>
              </a:ln>
              <a:solidFill>
                <a:srgbClr val="DCDDDE"/>
              </a:solidFill>
              <a:effectLst/>
              <a:latin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99798" y="859808"/>
            <a:ext cx="341194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Power dissipation of circuit is I</a:t>
            </a:r>
            <a:r>
              <a:rPr lang="en-US" sz="2400" baseline="-25000" dirty="0" smtClean="0">
                <a:solidFill>
                  <a:srgbClr val="FF0000"/>
                </a:solidFill>
              </a:rPr>
              <a:t>R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eq</a:t>
            </a:r>
            <a:r>
              <a:rPr lang="en-US" sz="2400" dirty="0" smtClean="0">
                <a:solidFill>
                  <a:srgbClr val="FF0000"/>
                </a:solidFill>
              </a:rPr>
              <a:t> = 0.01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500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 50 </a:t>
            </a:r>
            <a:r>
              <a:rPr lang="en-US" sz="2400" dirty="0" err="1" smtClean="0">
                <a:solidFill>
                  <a:srgbClr val="FF0000"/>
                </a:solidFill>
                <a:sym typeface="Symbol"/>
              </a:rPr>
              <a:t>mW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/>
          <p:cNvSpPr txBox="1">
            <a:spLocks noChangeArrowheads="1"/>
          </p:cNvSpPr>
          <p:nvPr/>
        </p:nvSpPr>
        <p:spPr bwMode="auto">
          <a:xfrm>
            <a:off x="261112" y="350520"/>
            <a:ext cx="8678172" cy="40690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l"/>
            <a:r>
              <a:rPr lang="en-US" sz="2400" dirty="0" smtClean="0">
                <a:solidFill>
                  <a:schemeClr val="hlink"/>
                </a:solidFill>
              </a:rPr>
              <a:t>Follow-up – </a:t>
            </a:r>
            <a:r>
              <a:rPr lang="en-US" sz="2400" dirty="0" smtClean="0">
                <a:solidFill>
                  <a:srgbClr val="33CC33"/>
                </a:solidFill>
              </a:rPr>
              <a:t>“prove” the “worst case” scenario (R = 470</a:t>
            </a:r>
            <a:r>
              <a:rPr lang="en-US" sz="2400" dirty="0" smtClean="0">
                <a:solidFill>
                  <a:srgbClr val="33CC33"/>
                </a:solidFill>
                <a:sym typeface="Symbol"/>
              </a:rPr>
              <a:t> )</a:t>
            </a:r>
            <a:endParaRPr lang="en-US" sz="2400" baseline="-250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792" y="967232"/>
            <a:ext cx="5035296" cy="375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 bwMode="auto">
          <a:xfrm flipH="1">
            <a:off x="2373744" y="2313830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2383021" y="3157993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2392297" y="410552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44286" y="1960531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3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38237" y="3747715"/>
            <a:ext cx="117790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5.15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6780" y="1957344"/>
            <a:ext cx="882595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1 </a:t>
            </a:r>
            <a:r>
              <a:rPr lang="en-US" sz="1800" dirty="0" smtClean="0">
                <a:solidFill>
                  <a:srgbClr val="FF0000"/>
                </a:solidFill>
                <a:sym typeface="Symbol"/>
              </a:rPr>
              <a:t>A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H="1">
            <a:off x="3544428" y="1304013"/>
            <a:ext cx="1853" cy="597674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69467" y="1428309"/>
            <a:ext cx="1289136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sym typeface="Symbol"/>
              </a:rPr>
              <a:t> </a:t>
            </a:r>
            <a:r>
              <a:rPr lang="en-US" sz="1800" dirty="0" smtClean="0">
                <a:solidFill>
                  <a:srgbClr val="FF0000"/>
                </a:solidFill>
              </a:rPr>
              <a:t>10.3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43692" y="1212217"/>
            <a:ext cx="882595" cy="1075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33CC33"/>
                </a:solidFill>
              </a:rPr>
              <a:t>+</a:t>
            </a:r>
          </a:p>
          <a:p>
            <a:r>
              <a:rPr lang="en-US" sz="1800" dirty="0" smtClean="0">
                <a:solidFill>
                  <a:srgbClr val="33CC33"/>
                </a:solidFill>
              </a:rPr>
              <a:t>V</a:t>
            </a:r>
            <a:r>
              <a:rPr lang="en-US" sz="1800" baseline="-25000" dirty="0" smtClean="0">
                <a:solidFill>
                  <a:srgbClr val="33CC33"/>
                </a:solidFill>
              </a:rPr>
              <a:t>R</a:t>
            </a:r>
          </a:p>
          <a:p>
            <a:r>
              <a:rPr lang="en-US" sz="1800" dirty="0" smtClean="0">
                <a:solidFill>
                  <a:srgbClr val="33CC33"/>
                </a:solidFill>
                <a:latin typeface="Times New Roman"/>
                <a:cs typeface="Times New Roman"/>
              </a:rPr>
              <a:t></a:t>
            </a:r>
            <a:endParaRPr lang="en-US" sz="1800" dirty="0">
              <a:solidFill>
                <a:srgbClr val="33CC3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6603" y="2156346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</a:p>
          <a:p>
            <a:r>
              <a:rPr lang="en-US" sz="1800" dirty="0" smtClean="0">
                <a:solidFill>
                  <a:srgbClr val="00A44A"/>
                </a:solidFill>
              </a:rPr>
              <a:t>L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8878" y="3059373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3962400"/>
            <a:ext cx="573206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H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3454192" y="2316104"/>
            <a:ext cx="673739" cy="5301"/>
          </a:xfrm>
          <a:prstGeom prst="straightConnector1">
            <a:avLst/>
          </a:prstGeom>
          <a:solidFill>
            <a:srgbClr val="FFCC00"/>
          </a:solidFill>
          <a:ln w="38100" cap="flat" cmpd="sng" algn="ctr">
            <a:solidFill>
              <a:srgbClr val="DC0C4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0" y="4826675"/>
            <a:ext cx="9144000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Next, turn on </a:t>
            </a:r>
            <a:r>
              <a:rPr lang="en-US" sz="2400" u="sng" dirty="0" smtClean="0">
                <a:solidFill>
                  <a:schemeClr val="bg2"/>
                </a:solidFill>
              </a:rPr>
              <a:t>two</a:t>
            </a:r>
            <a:r>
              <a:rPr lang="en-US" sz="2400" dirty="0" smtClean="0">
                <a:solidFill>
                  <a:schemeClr val="bg2"/>
                </a:solidFill>
              </a:rPr>
              <a:t> O.D. gates</a:t>
            </a:r>
          </a:p>
          <a:p>
            <a:pPr algn="l"/>
            <a:r>
              <a:rPr lang="en-US" sz="2400" dirty="0" smtClean="0">
                <a:solidFill>
                  <a:schemeClr val="bg2"/>
                </a:solidFill>
              </a:rPr>
              <a:t>The equivalent load impedance of circuit is 470+</a:t>
            </a:r>
            <a:r>
              <a:rPr lang="en-US" sz="2400" dirty="0" smtClean="0">
                <a:solidFill>
                  <a:srgbClr val="FF0000"/>
                </a:solidFill>
              </a:rPr>
              <a:t>15</a:t>
            </a:r>
            <a:r>
              <a:rPr lang="en-US" sz="2400" dirty="0" smtClean="0">
                <a:solidFill>
                  <a:schemeClr val="bg2"/>
                </a:solidFill>
              </a:rPr>
              <a:t> = 485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  (because have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two 30  “on” resistances in parallel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)</a:t>
            </a:r>
          </a:p>
          <a:p>
            <a:pPr algn="l"/>
            <a:r>
              <a:rPr lang="en-US" sz="2400" dirty="0" smtClean="0">
                <a:solidFill>
                  <a:schemeClr val="bg2"/>
                </a:solidFill>
                <a:sym typeface="Symbol"/>
              </a:rPr>
              <a:t>I</a:t>
            </a:r>
            <a:r>
              <a:rPr lang="en-US" sz="2400" baseline="-25000" dirty="0" smtClean="0">
                <a:solidFill>
                  <a:schemeClr val="bg2"/>
                </a:solidFill>
                <a:sym typeface="Symbol"/>
              </a:rPr>
              <a:t>R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is now 5 / 485 = 0.0103 A = 10.3 </a:t>
            </a:r>
            <a:r>
              <a:rPr lang="en-US" sz="2400" dirty="0" err="1" smtClean="0">
                <a:solidFill>
                  <a:schemeClr val="bg2"/>
                </a:solidFill>
                <a:sym typeface="Symbol"/>
              </a:rPr>
              <a:t>mA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, which is </a:t>
            </a:r>
            <a:r>
              <a:rPr lang="en-US" sz="2400" u="sng" dirty="0" smtClean="0">
                <a:solidFill>
                  <a:srgbClr val="FF0000"/>
                </a:solidFill>
                <a:sym typeface="Symbol"/>
              </a:rPr>
              <a:t>split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between the two gates that are “on”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26865" y="2767351"/>
            <a:ext cx="1177900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5.15 </a:t>
            </a:r>
            <a:r>
              <a:rPr lang="en-US" sz="1800" dirty="0" err="1" smtClean="0">
                <a:solidFill>
                  <a:srgbClr val="FF0000"/>
                </a:solidFill>
                <a:sym typeface="Symbol"/>
              </a:rPr>
              <a:t>mA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B4A727-1DA0-440A-8383-C5B2BCA1FF22}" type="slidenum">
              <a:rPr lang="en-US"/>
              <a:pPr>
                <a:defRPr/>
              </a:pPr>
              <a:t>99</a:t>
            </a:fld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02524" y="1000833"/>
            <a:ext cx="2522563" cy="877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>
                <a:solidFill>
                  <a:schemeClr val="bg2"/>
                </a:solidFill>
              </a:rPr>
              <a:t>Can still safely ignore leakage and I</a:t>
            </a:r>
            <a:r>
              <a:rPr lang="en-US" sz="2000" baseline="-25000" dirty="0" smtClean="0">
                <a:solidFill>
                  <a:schemeClr val="bg2"/>
                </a:solidFill>
              </a:rPr>
              <a:t>IL</a:t>
            </a:r>
            <a:r>
              <a:rPr lang="en-US" sz="2000" dirty="0" smtClean="0">
                <a:solidFill>
                  <a:schemeClr val="bg2"/>
                </a:solidFill>
              </a:rPr>
              <a:t> currents – why?</a:t>
            </a: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90616" y="982640"/>
            <a:ext cx="3766782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Power dissipation of circuit is I</a:t>
            </a:r>
            <a:r>
              <a:rPr lang="en-US" sz="2400" baseline="-25000" dirty="0" smtClean="0">
                <a:solidFill>
                  <a:srgbClr val="FF0000"/>
                </a:solidFill>
              </a:rPr>
              <a:t>R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</a:t>
            </a:r>
            <a:r>
              <a:rPr lang="en-US" sz="2400" dirty="0" err="1" smtClean="0">
                <a:solidFill>
                  <a:srgbClr val="FF000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eq</a:t>
            </a:r>
            <a:r>
              <a:rPr lang="en-US" sz="2400" dirty="0" smtClean="0">
                <a:solidFill>
                  <a:srgbClr val="FF0000"/>
                </a:solidFill>
              </a:rPr>
              <a:t> = 0.0103</a:t>
            </a:r>
            <a:r>
              <a:rPr lang="en-US" sz="2400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x 485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 51.5 </a:t>
            </a:r>
            <a:r>
              <a:rPr lang="en-US" sz="2400" dirty="0" err="1" smtClean="0">
                <a:solidFill>
                  <a:srgbClr val="FF0000"/>
                </a:solidFill>
                <a:sym typeface="Symbol"/>
              </a:rPr>
              <a:t>mW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/>
        </a:solidFill>
        <a:ln w="38100" cap="flat" cmpd="sng" algn="ctr">
          <a:solidFill>
            <a:srgbClr val="DC0C4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None/>
          <a:tabLst/>
          <a:defRPr kumimoji="1" lang="en-US" sz="3200" b="1" i="0" u="none" strike="noStrike" cap="none" normalizeH="0" baseline="0" smtClean="0">
            <a:ln>
              <a:noFill/>
            </a:ln>
            <a:solidFill>
              <a:srgbClr val="DCDDDE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/>
        </a:solidFill>
        <a:ln w="38100" cap="flat" cmpd="sng" algn="ctr">
          <a:solidFill>
            <a:srgbClr val="DC0C4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None/>
          <a:tabLst/>
          <a:defRPr kumimoji="1" lang="en-US" sz="3200" b="1" i="0" u="none" strike="noStrike" cap="none" normalizeH="0" baseline="0" smtClean="0">
            <a:ln>
              <a:noFill/>
            </a:ln>
            <a:solidFill>
              <a:srgbClr val="DCDDDE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ppt/theme/themeOverride6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66CC"/>
    </a:dk2>
    <a:lt2>
      <a:srgbClr val="CBCBCB"/>
    </a:lt2>
    <a:accent1>
      <a:srgbClr val="00CCFF"/>
    </a:accent1>
    <a:accent2>
      <a:srgbClr val="00FFCC"/>
    </a:accent2>
    <a:accent3>
      <a:srgbClr val="AAB8E2"/>
    </a:accent3>
    <a:accent4>
      <a:srgbClr val="DADADA"/>
    </a:accent4>
    <a:accent5>
      <a:srgbClr val="AAE2FF"/>
    </a:accent5>
    <a:accent6>
      <a:srgbClr val="00E7B9"/>
    </a:accent6>
    <a:hlink>
      <a:srgbClr val="FF3300"/>
    </a:hlink>
    <a:folHlink>
      <a:srgbClr val="FF7C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11975</TotalTime>
  <Words>6767</Words>
  <Application>Microsoft Office PowerPoint</Application>
  <PresentationFormat>On-screen Show (4:3)</PresentationFormat>
  <Paragraphs>858</Paragraphs>
  <Slides>106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12" baseType="lpstr">
      <vt:lpstr>Arial</vt:lpstr>
      <vt:lpstr>Times New Roman</vt:lpstr>
      <vt:lpstr>Wingdings</vt:lpstr>
      <vt:lpstr>Symbol</vt:lpstr>
      <vt:lpstr>Comic Sans MS</vt:lpstr>
      <vt:lpstr>Default Design</vt:lpstr>
      <vt:lpstr>ECE 477  Digital Systems Senior Design Project</vt:lpstr>
      <vt:lpstr>ECE 477  Digital Systems Senior Design Project</vt:lpstr>
      <vt:lpstr>Reading Assignment:   DDPP 4th Ed.,  pp. 96-103  Learning Objectives:</vt:lpstr>
      <vt:lpstr> Outline</vt:lpstr>
      <vt:lpstr>Overview</vt:lpstr>
      <vt:lpstr>Data Sheet for a Typical CMOS Device</vt:lpstr>
      <vt:lpstr>Noise</vt:lpstr>
      <vt:lpstr>Logic Levels and Noise Margins</vt:lpstr>
      <vt:lpstr>Logic Levels and Noise Margins</vt:lpstr>
      <vt:lpstr>Logic Levels and Noise Margins</vt:lpstr>
      <vt:lpstr>Logic Levels and Noise Margins</vt:lpstr>
      <vt:lpstr>Data Sheet for a Typical CMOS Device</vt:lpstr>
      <vt:lpstr>Logic Levels and Noise Margins</vt:lpstr>
      <vt:lpstr>Non-ideal Inputs</vt:lpstr>
      <vt:lpstr>Unused (“Spare”) Inputs</vt:lpstr>
      <vt:lpstr>Electrostatic Discharge</vt:lpstr>
      <vt:lpstr>ECE 477  Digital Systems Senior Design Project</vt:lpstr>
      <vt:lpstr>Reading Assignment:    DDPP 4th Ed.,  pp. 103-114  Learning Objectives:</vt:lpstr>
      <vt:lpstr> Outline</vt:lpstr>
      <vt:lpstr>Sourcing and Sinking Current</vt:lpstr>
      <vt:lpstr>Sourcing and Sinking Current</vt:lpstr>
      <vt:lpstr>Sourcing and Sinking Current</vt:lpstr>
      <vt:lpstr>Sourcing and Sinking Current</vt:lpstr>
      <vt:lpstr>CMOS and DC Loads</vt:lpstr>
      <vt:lpstr>Example: Inverter - Current Sourcing </vt:lpstr>
      <vt:lpstr>Example: Inverter - Current Sinking</vt:lpstr>
      <vt:lpstr>Fan-out</vt:lpstr>
      <vt:lpstr>Data Sheet for a Typical CMOS Device</vt:lpstr>
      <vt:lpstr>Fan-out Calculation</vt:lpstr>
      <vt:lpstr>Practical Fan-out</vt:lpstr>
      <vt:lpstr>Driving LEDs</vt:lpstr>
      <vt:lpstr>Slide 32</vt:lpstr>
      <vt:lpstr>Table 3.3 from DDPP</vt:lpstr>
      <vt:lpstr>Slide 34</vt:lpstr>
      <vt:lpstr>Slide 35</vt:lpstr>
      <vt:lpstr>Table 3.3 from DDPP</vt:lpstr>
      <vt:lpstr>Slide 37</vt:lpstr>
      <vt:lpstr>Effects of Excessive Loading</vt:lpstr>
      <vt:lpstr>  Example – DCNM, Family A  Family B</vt:lpstr>
      <vt:lpstr>  Example – DCNM, Family B  Family A</vt:lpstr>
      <vt:lpstr>  Example – Fan-out, Family A  Family B</vt:lpstr>
      <vt:lpstr>  Example – Fan-out, Family B  Family A</vt:lpstr>
      <vt:lpstr>ECE 477  Digital Systems Senior Design Project</vt:lpstr>
      <vt:lpstr>Reading Assignment:    DDPP 4th Ed.,  pp. 114-122       Learning Objectives:</vt:lpstr>
      <vt:lpstr> Outline</vt:lpstr>
      <vt:lpstr>Overview</vt:lpstr>
      <vt:lpstr>Time Matters</vt:lpstr>
      <vt:lpstr>Time Matters</vt:lpstr>
      <vt:lpstr>Propagation Delay – Definition </vt:lpstr>
      <vt:lpstr>Propagation Delay – Measurement </vt:lpstr>
      <vt:lpstr>Propagation Delay – Why Non-zero</vt:lpstr>
      <vt:lpstr>Example – Propagation Delay Measurement</vt:lpstr>
      <vt:lpstr>Transition Time – Definition </vt:lpstr>
      <vt:lpstr>Transition Time – Measurement </vt:lpstr>
      <vt:lpstr>Transition Time – Endpoints </vt:lpstr>
      <vt:lpstr>Example – Transition Time Measurement</vt:lpstr>
      <vt:lpstr>Transition Time – Factors </vt:lpstr>
      <vt:lpstr>Transition Time – Equivalent Circuit</vt:lpstr>
      <vt:lpstr>Equivalent Circuit for Transition Time Analysis of a CMOS Output</vt:lpstr>
      <vt:lpstr>Model of a CMOS LOW-to-HIGH Transition (with Negligible DC Load)</vt:lpstr>
      <vt:lpstr>Model of a CMOS HIGH-to-LOW Transition (with Negligible DC Load)</vt:lpstr>
      <vt:lpstr>Example</vt:lpstr>
      <vt:lpstr>Example – Fall Time Calculation</vt:lpstr>
      <vt:lpstr>Example – Fall Time Calculation</vt:lpstr>
      <vt:lpstr>Transition Time Estimation</vt:lpstr>
      <vt:lpstr> Example – Transition Time Estimates</vt:lpstr>
      <vt:lpstr>Load Capacitance</vt:lpstr>
      <vt:lpstr>ECE 477  Digital Systems Senior Design Project</vt:lpstr>
      <vt:lpstr>Reading Assignment:    DDPP 4th Ed.,  pp. 122-124      Learning Objectives:</vt:lpstr>
      <vt:lpstr> Outline</vt:lpstr>
      <vt:lpstr>Overview</vt:lpstr>
      <vt:lpstr>Dynamic Power Dissipation</vt:lpstr>
      <vt:lpstr>Power Consumption</vt:lpstr>
      <vt:lpstr>Slide 74</vt:lpstr>
      <vt:lpstr>Slide 75</vt:lpstr>
      <vt:lpstr>Current Spikes and Decoupling</vt:lpstr>
      <vt:lpstr>Decoupling Capacitors</vt:lpstr>
      <vt:lpstr>ECE 477  Digital Systems Senior Design Project</vt:lpstr>
      <vt:lpstr>Reading Assignment:  DDPP 4th Ed.,  pp. 132-136, 138-141       Learning Objectives:</vt:lpstr>
      <vt:lpstr> Outline</vt:lpstr>
      <vt:lpstr>Three-State (Tri-State) Outputs</vt:lpstr>
      <vt:lpstr>Basic CMOS Logic Circuit Revisited</vt:lpstr>
      <vt:lpstr>CMOS Tri-State Buffer Circuit</vt:lpstr>
      <vt:lpstr>CMOS Tri-State Buffer Circuit</vt:lpstr>
      <vt:lpstr>CMOS Tri-State Buffer Circuit</vt:lpstr>
      <vt:lpstr>Tri-State Buffer Application – Buses </vt:lpstr>
      <vt:lpstr> Tri-State Buffer Float Delay</vt:lpstr>
      <vt:lpstr>Open-Drain Outputs</vt:lpstr>
      <vt:lpstr>Open-Drain CMOS NAND Gate</vt:lpstr>
      <vt:lpstr>Open-Drain Gate Driving a Load</vt:lpstr>
      <vt:lpstr>Driving LEDs</vt:lpstr>
      <vt:lpstr>Wired Logic</vt:lpstr>
      <vt:lpstr>Pull-up Resistor Calculations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</vt:vector>
  </TitlesOfParts>
  <Manager>Last Updated 6/12/2006</Manager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 Presentation Slides</dc:title>
  <dc:subject>ECE 270</dc:subject>
  <dc:creator>D. G. Meyer</dc:creator>
  <dc:description>Purdue IMPACT
Copyright 2012 by D. G. Meyer
Instructor Distribution Only</dc:description>
  <cp:lastModifiedBy>meyer</cp:lastModifiedBy>
  <cp:revision>595</cp:revision>
  <cp:lastPrinted>1999-04-15T21:54:34Z</cp:lastPrinted>
  <dcterms:created xsi:type="dcterms:W3CDTF">1997-06-19T11:07:20Z</dcterms:created>
  <dcterms:modified xsi:type="dcterms:W3CDTF">2013-01-09T13:14:21Z</dcterms:modified>
  <cp:contentStatus>Updated: 7-13-2012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dgm@purdue.edu</vt:lpwstr>
  </property>
  <property fmtid="{D5CDD505-2E9C-101B-9397-08002B2CF9AE}" pid="8" name="HomePage">
    <vt:lpwstr>digibowser@ecn.purdue.edu/dsl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C:\HTML</vt:lpwstr>
  </property>
</Properties>
</file>