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28"/>
  </p:notesMasterIdLst>
  <p:handoutMasterIdLst>
    <p:handoutMasterId r:id="rId29"/>
  </p:handoutMasterIdLst>
  <p:sldIdLst>
    <p:sldId id="295" r:id="rId3"/>
    <p:sldId id="259" r:id="rId4"/>
    <p:sldId id="294" r:id="rId5"/>
    <p:sldId id="285" r:id="rId6"/>
    <p:sldId id="286" r:id="rId7"/>
    <p:sldId id="287" r:id="rId8"/>
    <p:sldId id="288" r:id="rId9"/>
    <p:sldId id="277" r:id="rId10"/>
    <p:sldId id="289" r:id="rId11"/>
    <p:sldId id="303" r:id="rId12"/>
    <p:sldId id="291" r:id="rId13"/>
    <p:sldId id="301" r:id="rId14"/>
    <p:sldId id="302" r:id="rId15"/>
    <p:sldId id="304" r:id="rId16"/>
    <p:sldId id="305" r:id="rId17"/>
    <p:sldId id="306" r:id="rId18"/>
    <p:sldId id="293" r:id="rId19"/>
    <p:sldId id="290" r:id="rId20"/>
    <p:sldId id="292" r:id="rId21"/>
    <p:sldId id="282" r:id="rId22"/>
    <p:sldId id="296" r:id="rId23"/>
    <p:sldId id="297" r:id="rId24"/>
    <p:sldId id="299" r:id="rId25"/>
    <p:sldId id="298" r:id="rId26"/>
    <p:sldId id="307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>
        <p:scale>
          <a:sx n="100" d="100"/>
          <a:sy n="100" d="100"/>
        </p:scale>
        <p:origin x="-166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14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6" tIns="48282" rIns="96566" bIns="48282" numCol="1" anchor="t" anchorCtr="0" compatLnSpc="1">
            <a:prstTxWarp prst="textNoShape">
              <a:avLst/>
            </a:prstTxWarp>
          </a:bodyPr>
          <a:lstStyle>
            <a:lvl1pPr defTabSz="96520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11:  </a:t>
            </a:r>
            <a:r>
              <a:rPr lang="en-US"/>
              <a:t>Board Assembly and Soldering Techniques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3850" y="0"/>
            <a:ext cx="31623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6" tIns="48282" rIns="96566" bIns="4828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11-</a:t>
            </a:r>
            <a:fld id="{F60DE1FE-38A2-40CF-BF0F-33B168A3BBE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1138"/>
            <a:ext cx="31607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6" tIns="48282" rIns="96566" bIns="48282" numCol="1" anchor="b" anchorCtr="0" compatLnSpc="1">
            <a:prstTxWarp prst="textNoShape">
              <a:avLst/>
            </a:prstTxWarp>
          </a:bodyPr>
          <a:lstStyle>
            <a:lvl1pPr defTabSz="965200">
              <a:defRPr sz="1200" i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3850" y="9101138"/>
            <a:ext cx="31623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6" tIns="48282" rIns="96566" bIns="4828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</a:t>
            </a:r>
            <a:r>
              <a:rPr lang="en-US" smtClean="0"/>
              <a:t>2011 </a:t>
            </a:r>
            <a:r>
              <a:rPr lang="en-US"/>
              <a:t>by  D. G. Meyer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7" tIns="48394" rIns="96787" bIns="48394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7" tIns="48394" rIns="96787" bIns="4839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7" tIns="48394" rIns="96787" bIns="48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7" tIns="48394" rIns="96787" bIns="48394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7" tIns="48394" rIns="96787" bIns="4839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ACB669-5C38-4DF7-B411-B8641CDD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C47A4F-EBE8-42C7-B5F8-883630C2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5C55-8339-42C5-8643-E60A7FC38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DF07-5802-45FE-B5FE-0113D7EC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33B6-2C2C-4FAD-B17A-76D92C5F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3BFD-FBEF-449E-A995-194362C0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9A5F-F612-49C0-B9EC-F3A35E532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F580-2A7D-4768-919C-9BC86AE12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0C2-6C4E-4DF3-B5F6-1D5F3E60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3B51-DEA6-4919-8E7A-C766A921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4DD4-8BA6-48B4-B5AF-E76DBD952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EC71-9C43-46F4-8ED4-3469C3C5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D24CD1-61F7-41AB-8C13-D00707CFC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xp.com/t_solder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xp.com/t_solder.htm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xp.com/t_solder.htm" TargetMode="Externa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xp.com/t_solder.htm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lexp.com/t_solder.htm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Kl23o70iqM" TargetMode="External"/><Relationship Id="rId7" Type="http://schemas.openxmlformats.org/officeDocument/2006/relationships/hyperlink" Target="http://www.youtube.com/watch?v=t6lHm-stXdM" TargetMode="External"/><Relationship Id="rId2" Type="http://schemas.openxmlformats.org/officeDocument/2006/relationships/hyperlink" Target="http://www.youtube.com/watch?v=5uiroWBkd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7kyaz4Zrd78" TargetMode="External"/><Relationship Id="rId5" Type="http://schemas.openxmlformats.org/officeDocument/2006/relationships/hyperlink" Target="http://www.youtube.com/watch?v=bC1xNL44sFw" TargetMode="External"/><Relationship Id="rId4" Type="http://schemas.openxmlformats.org/officeDocument/2006/relationships/hyperlink" Target="http://www.youtube.com/watch?v=Xy0HPRbvc_Q&amp;feature=c4-overview&amp;list=LLdonPqR0pM9bVWprZbjNll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919413" y="1447800"/>
            <a:ext cx="62245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600" b="1" dirty="0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dirty="0" smtClean="0">
                <a:solidFill>
                  <a:schemeClr val="bg2"/>
                </a:solidFill>
                <a:effectLst/>
              </a:rPr>
            </a:br>
            <a:r>
              <a:rPr lang="en-US" sz="3600" b="1" dirty="0" smtClean="0">
                <a:solidFill>
                  <a:schemeClr val="bg2"/>
                </a:solidFill>
                <a:effectLst/>
              </a:rPr>
              <a:t>Senior Design Project</a:t>
            </a:r>
            <a:endParaRPr lang="en-US" dirty="0" smtClean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519237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9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Board Assembly and Soldering Techniques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115716" name="Picture 4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sz="1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© </a:t>
            </a:r>
            <a:r>
              <a:rPr kumimoji="1" lang="en-US" sz="1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2014 </a:t>
            </a:r>
            <a:r>
              <a:rPr kumimoji="1" lang="en-US" sz="1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Name That Tip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5791200" y="16002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chisel (bevel)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40799" t="51389" r="34895" b="38889"/>
          <a:stretch>
            <a:fillRect/>
          </a:stretch>
        </p:blipFill>
        <p:spPr bwMode="auto">
          <a:xfrm>
            <a:off x="1066800" y="12192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 l="39931" t="50000" r="32291" b="40279"/>
          <a:stretch>
            <a:fillRect/>
          </a:stretch>
        </p:blipFill>
        <p:spPr bwMode="auto">
          <a:xfrm>
            <a:off x="1066800" y="3886200"/>
            <a:ext cx="4529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5791200" y="38862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screwdriver (blade)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4" cstate="print"/>
          <a:srcRect l="40797" t="51389" r="33160" b="40279"/>
          <a:stretch>
            <a:fillRect/>
          </a:stretch>
        </p:blipFill>
        <p:spPr bwMode="auto">
          <a:xfrm>
            <a:off x="1066800" y="50292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5791200" y="51816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conical (point)</a:t>
            </a:r>
          </a:p>
        </p:txBody>
      </p:sp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5" cstate="print"/>
          <a:srcRect l="39063" t="50000" r="32291" b="36111"/>
          <a:stretch>
            <a:fillRect/>
          </a:stretch>
        </p:blipFill>
        <p:spPr bwMode="auto">
          <a:xfrm>
            <a:off x="1066800" y="2438400"/>
            <a:ext cx="4525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16"/>
          <p:cNvSpPr txBox="1">
            <a:spLocks noChangeArrowheads="1"/>
          </p:cNvSpPr>
          <p:nvPr/>
        </p:nvSpPr>
        <p:spPr bwMode="auto">
          <a:xfrm>
            <a:off x="5791200" y="28956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bent chisel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“Which end of this thing gets hot?” - 3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Tip selection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note that </a:t>
            </a:r>
            <a:r>
              <a:rPr lang="en-US" dirty="0" smtClean="0">
                <a:solidFill>
                  <a:srgbClr val="FF0000"/>
                </a:solidFill>
              </a:rPr>
              <a:t>chisel (bevel)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screwdriver</a:t>
            </a:r>
            <a:r>
              <a:rPr lang="en-US" dirty="0" smtClean="0"/>
              <a:t> tips can be very useful for: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soldering groups of pins “at once” on surface-mount devices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removing “solder bridges” among several pins at once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Basic soldering technique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if needed, apply flux with pen/brush (e.g., for fine-pitch surface-mount components)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heat area with iron tip (2-3 seconds)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apply solder and allow to flow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remove heat and allow to 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Using the Right Amount of Solder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 l="33855" t="42342" r="31424" b="44534"/>
          <a:stretch>
            <a:fillRect/>
          </a:stretch>
        </p:blipFill>
        <p:spPr bwMode="auto">
          <a:xfrm>
            <a:off x="381000" y="2362200"/>
            <a:ext cx="8386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295400" y="441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2800">
                <a:solidFill>
                  <a:srgbClr val="0066FF"/>
                </a:solidFill>
              </a:rPr>
              <a:t> Minimal   b) Optimal  c) Excessive 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828800" y="57150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see   </a:t>
            </a:r>
            <a:r>
              <a:rPr lang="en-US">
                <a:solidFill>
                  <a:schemeClr val="bg2"/>
                </a:solidFill>
                <a:hlinkClick r:id="rId3"/>
              </a:rPr>
              <a:t>http://www.elexp.com/t_solder.htm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What’s Wrong With These Pictures?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see   </a:t>
            </a:r>
            <a:r>
              <a:rPr lang="en-US">
                <a:solidFill>
                  <a:schemeClr val="bg2"/>
                </a:solidFill>
                <a:hlinkClick r:id="rId2"/>
              </a:rPr>
              <a:t>http://www.elexp.com/t_solder.htm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 l="32118" t="53719" r="34895" b="31944"/>
          <a:stretch>
            <a:fillRect/>
          </a:stretch>
        </p:blipFill>
        <p:spPr bwMode="auto">
          <a:xfrm>
            <a:off x="85725" y="2043113"/>
            <a:ext cx="90297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What’s Wrong With These Pictures?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see   </a:t>
            </a:r>
            <a:r>
              <a:rPr lang="en-US">
                <a:solidFill>
                  <a:schemeClr val="bg2"/>
                </a:solidFill>
                <a:hlinkClick r:id="rId2"/>
              </a:rPr>
              <a:t>http://www.elexp.com/t_solder.htm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219200" y="41910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terminal wire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 cstate="print"/>
          <a:srcRect l="32118" t="53719" r="34895" b="34616"/>
          <a:stretch>
            <a:fillRect/>
          </a:stretch>
        </p:blipFill>
        <p:spPr bwMode="auto">
          <a:xfrm>
            <a:off x="85725" y="2043113"/>
            <a:ext cx="90297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What’s Wrong With These Pictures?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see   </a:t>
            </a:r>
            <a:r>
              <a:rPr lang="en-US">
                <a:solidFill>
                  <a:schemeClr val="bg2"/>
                </a:solidFill>
                <a:hlinkClick r:id="rId2"/>
              </a:rPr>
              <a:t>http://www.elexp.com/t_solder.htm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1219200" y="4114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terminal wire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581400" y="4114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PCB pad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/>
          <a:srcRect l="32118" t="53719" r="34895" b="34616"/>
          <a:stretch>
            <a:fillRect/>
          </a:stretch>
        </p:blipFill>
        <p:spPr bwMode="auto">
          <a:xfrm>
            <a:off x="85725" y="2043113"/>
            <a:ext cx="90297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0066FF"/>
                </a:solidFill>
                <a:effectLst/>
              </a:rPr>
              <a:t>What’s Wrong With These Pictures?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see   </a:t>
            </a:r>
            <a:r>
              <a:rPr lang="en-US">
                <a:solidFill>
                  <a:schemeClr val="bg2"/>
                </a:solidFill>
                <a:hlinkClick r:id="rId2"/>
              </a:rPr>
              <a:t>http://www.elexp.com/t_solder.htm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143000" y="40386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terminal wire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3429000" y="4114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PCB pad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6019800" y="39624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Bad soldering of </a:t>
            </a:r>
            <a:r>
              <a:rPr lang="en-US" u="sng">
                <a:solidFill>
                  <a:srgbClr val="FF0000"/>
                </a:solidFill>
              </a:rPr>
              <a:t>both</a:t>
            </a:r>
            <a:r>
              <a:rPr lang="en-US">
                <a:solidFill>
                  <a:srgbClr val="FF0000"/>
                </a:solidFill>
              </a:rPr>
              <a:t> (solder did not flow properly)</a:t>
            </a: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print"/>
          <a:srcRect l="32118" t="53719" r="34895" b="34616"/>
          <a:stretch>
            <a:fillRect/>
          </a:stretch>
        </p:blipFill>
        <p:spPr bwMode="auto">
          <a:xfrm>
            <a:off x="85725" y="2043113"/>
            <a:ext cx="90297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“Which end of this thing gets hot?” - 4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Solder removal (de-soldering)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apply flux (if necessary)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heat area to be de-soldered (surface-mount parts require a special heat gun to do this)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use solder wick (copper braid) or “solder sucker” to remove solder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Cautions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“cold” solder joints (solder did not flow)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too much heat (components will be damaged and/or traces will peel off board)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access </a:t>
            </a:r>
            <a:r>
              <a:rPr lang="en-US" dirty="0" smtClean="0">
                <a:solidFill>
                  <a:srgbClr val="FF0000"/>
                </a:solidFill>
              </a:rPr>
              <a:t>(be careful about assembly order!)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examine solder joints of surface mount components using microscope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“Flux is your friend.” 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Flux is a liquid in which solder can flow</a:t>
            </a:r>
          </a:p>
          <a:p>
            <a:pPr eaLnBrk="1" hangingPunct="1"/>
            <a:r>
              <a:rPr lang="en-US" smtClean="0"/>
              <a:t>Most “electronic” solder contains some flux</a:t>
            </a:r>
          </a:p>
          <a:p>
            <a:pPr eaLnBrk="1" hangingPunct="1"/>
            <a:r>
              <a:rPr lang="en-US" smtClean="0"/>
              <a:t>Without flux, solder will be pasty and sticky (refuse to flow)</a:t>
            </a:r>
          </a:p>
          <a:p>
            <a:pPr eaLnBrk="1" hangingPunct="1"/>
            <a:r>
              <a:rPr lang="en-US" i="1" smtClean="0"/>
              <a:t>The secret to soldering is using </a:t>
            </a:r>
            <a:r>
              <a:rPr lang="en-US" i="1" u="sng" smtClean="0"/>
              <a:t>flux</a:t>
            </a:r>
            <a:r>
              <a:rPr lang="en-US" i="1" smtClean="0"/>
              <a:t> to make solder flow, and then </a:t>
            </a:r>
            <a:r>
              <a:rPr lang="en-US" i="1" u="sng" smtClean="0"/>
              <a:t>controlling the heat</a:t>
            </a:r>
            <a:r>
              <a:rPr lang="en-US" i="1" smtClean="0"/>
              <a:t> so it flows under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“Static is your enemy.”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114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Many of the parts you will be using are </a:t>
            </a:r>
            <a:r>
              <a:rPr lang="en-US" i="1" dirty="0" smtClean="0"/>
              <a:t>static sensitive</a:t>
            </a:r>
            <a:r>
              <a:rPr lang="en-US" dirty="0" smtClean="0"/>
              <a:t> (can be damaged by ESD)</a:t>
            </a:r>
          </a:p>
          <a:p>
            <a:pPr eaLnBrk="1" hangingPunct="1"/>
            <a:r>
              <a:rPr lang="en-US" i="1" dirty="0" smtClean="0">
                <a:solidFill>
                  <a:srgbClr val="0066FF"/>
                </a:solidFill>
              </a:rPr>
              <a:t>To avoid damaging your components, do all of your board construction on the anti-static (gray or blue) mats in lab</a:t>
            </a:r>
          </a:p>
          <a:p>
            <a:pPr eaLnBrk="1" hangingPunct="1"/>
            <a:r>
              <a:rPr lang="en-US" i="1" dirty="0" smtClean="0"/>
              <a:t>When soldering, use an anti-static wrist band and </a:t>
            </a:r>
            <a:r>
              <a:rPr lang="en-US" i="1" dirty="0" smtClean="0">
                <a:solidFill>
                  <a:schemeClr val="accent1"/>
                </a:solidFill>
              </a:rPr>
              <a:t>make sure it is connected to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3055937" cy="1462087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40600" cy="3800475"/>
          </a:xfrm>
        </p:spPr>
        <p:txBody>
          <a:bodyPr/>
          <a:lstStyle/>
          <a:p>
            <a:pPr eaLnBrk="1" hangingPunct="1"/>
            <a:r>
              <a:rPr lang="en-US" dirty="0" smtClean="0"/>
              <a:t>“I’ve got my board, now what?”</a:t>
            </a:r>
          </a:p>
          <a:p>
            <a:pPr eaLnBrk="1" hangingPunct="1"/>
            <a:r>
              <a:rPr lang="en-US" dirty="0" smtClean="0"/>
              <a:t>“Which end of this thing gets hot?”</a:t>
            </a:r>
          </a:p>
          <a:p>
            <a:pPr eaLnBrk="1" hangingPunct="1"/>
            <a:r>
              <a:rPr lang="en-US" dirty="0" smtClean="0"/>
              <a:t>“Flux is your friend.”</a:t>
            </a:r>
          </a:p>
          <a:p>
            <a:pPr eaLnBrk="1" hangingPunct="1"/>
            <a:r>
              <a:rPr lang="en-US" dirty="0" smtClean="0"/>
              <a:t>“Static is your enemy.”</a:t>
            </a:r>
          </a:p>
          <a:p>
            <a:pPr eaLnBrk="1" hangingPunct="1"/>
            <a:r>
              <a:rPr lang="en-US" dirty="0" smtClean="0"/>
              <a:t>“Do unto your iron, as you would have it do unto you.”</a:t>
            </a:r>
          </a:p>
          <a:p>
            <a:pPr eaLnBrk="1" hangingPunct="1"/>
            <a:r>
              <a:rPr lang="en-US" dirty="0" smtClean="0"/>
              <a:t>“Everything is awesome, everything is cool when </a:t>
            </a:r>
            <a:r>
              <a:rPr lang="en-US" dirty="0" smtClean="0"/>
              <a:t>we’re </a:t>
            </a:r>
            <a:r>
              <a:rPr lang="en-US" dirty="0" smtClean="0"/>
              <a:t>part of a team.”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“Do unto your iron, as you would have it do unto you.”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Wet the sponge with </a:t>
            </a:r>
            <a:r>
              <a:rPr lang="en-US" dirty="0" smtClean="0">
                <a:solidFill>
                  <a:srgbClr val="0066FF"/>
                </a:solidFill>
              </a:rPr>
              <a:t>distilled water </a:t>
            </a:r>
            <a:r>
              <a:rPr lang="en-US" b="1" i="1" dirty="0" smtClean="0">
                <a:solidFill>
                  <a:schemeClr val="hlink"/>
                </a:solidFill>
              </a:rPr>
              <a:t>before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you begin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Choose the iron with the appropriate tip for the job and set the temperature accordingly (bent chisel is a good place to start)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Tin and clean the tip </a:t>
            </a:r>
            <a:r>
              <a:rPr lang="en-US" i="1" dirty="0" smtClean="0"/>
              <a:t>before</a:t>
            </a:r>
            <a:r>
              <a:rPr lang="en-US" dirty="0" smtClean="0"/>
              <a:t> starting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Clean the tip </a:t>
            </a:r>
            <a:r>
              <a:rPr lang="en-US" i="1" dirty="0" smtClean="0"/>
              <a:t>frequently</a:t>
            </a:r>
            <a:r>
              <a:rPr lang="en-US" dirty="0" smtClean="0"/>
              <a:t> during use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Tin the tip when you are finished and </a:t>
            </a:r>
            <a:r>
              <a:rPr lang="en-US" b="1" dirty="0" smtClean="0">
                <a:solidFill>
                  <a:srgbClr val="FF0000"/>
                </a:solidFill>
              </a:rPr>
              <a:t>TURN OFF</a:t>
            </a:r>
            <a:r>
              <a:rPr lang="en-US" dirty="0" smtClean="0"/>
              <a:t> the iron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/>
              <a:t>Use soldering irons only for soldering!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4" descr="DSCN0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 l="45686" t="55241" r="45894" b="41582"/>
          <a:stretch>
            <a:fillRect/>
          </a:stretch>
        </p:blipFill>
        <p:spPr bwMode="auto">
          <a:xfrm rot="2469964">
            <a:off x="2232273" y="2009679"/>
            <a:ext cx="2893063" cy="69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05000" y="3581400"/>
            <a:ext cx="20510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conical (point) tip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4" descr="DSCN0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4736" t="54198" r="45987" b="42130"/>
          <a:stretch>
            <a:fillRect/>
          </a:stretch>
        </p:blipFill>
        <p:spPr bwMode="auto">
          <a:xfrm rot="1877296">
            <a:off x="-244302" y="1803533"/>
            <a:ext cx="2104964" cy="5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3657600"/>
            <a:ext cx="2819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screwdriver (blade) tip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4" descr="DSCN0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/>
          <a:srcRect l="45839" t="55771" r="45911" b="41261"/>
          <a:stretch>
            <a:fillRect/>
          </a:stretch>
        </p:blipFill>
        <p:spPr bwMode="auto">
          <a:xfrm rot="12270014">
            <a:off x="4043977" y="5093631"/>
            <a:ext cx="3314864" cy="7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162800" y="6019800"/>
            <a:ext cx="198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chisel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(bevel) tip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 descr="DSCN08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93037" cy="14620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“Everything is awesome, everything is cool when </a:t>
            </a:r>
            <a:r>
              <a:rPr lang="en-US" sz="3600" dirty="0" smtClean="0"/>
              <a:t>we’re </a:t>
            </a:r>
            <a:r>
              <a:rPr lang="en-US" sz="3600" dirty="0" smtClean="0"/>
              <a:t>part of a team.”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543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2"/>
              </a:rPr>
              <a:t>Professional SMT </a:t>
            </a:r>
            <a:r>
              <a:rPr lang="en-US" dirty="0" smtClean="0">
                <a:hlinkClick r:id="rId2"/>
              </a:rPr>
              <a:t>Soldering Demo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3"/>
              </a:rPr>
              <a:t>Fine Pitch Drag Soldering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4"/>
              </a:rPr>
              <a:t>Leaded vs. Lead-Free Solder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5"/>
              </a:rPr>
              <a:t>Circuit Board Manufacturing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6"/>
              </a:rPr>
              <a:t>SMD Removal Using a Chip </a:t>
            </a:r>
            <a:r>
              <a:rPr lang="en-US" dirty="0" err="1" smtClean="0">
                <a:hlinkClick r:id="rId6"/>
              </a:rPr>
              <a:t>Quik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>
                <a:hlinkClick r:id="rId6"/>
              </a:rPr>
              <a:t>Kit</a:t>
            </a: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dirty="0" smtClean="0">
                <a:hlinkClick r:id="rId7"/>
              </a:rPr>
              <a:t>Everything is Awesome!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“I’ve got my board, now what?” - 1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Visually inspect board against printout of top/bottom copper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Confirm footprint and drill size of all parts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Minimum trace: 0.0049”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Minimum space: 0.0045”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Minimum finished hole size: 0.010”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necessary, use drill press in lab to drill out any holes that need to be enlarged (e.g., headers)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Problem: your vias will already be plated!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66FF"/>
                </a:solidFill>
              </a:rPr>
              <a:t>Look for shorted traces and traces that got etched away (will be limited need to do this)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66FF"/>
                </a:solidFill>
              </a:rPr>
              <a:t>Using a sharp hobby knife, carefully scrape away copper that did not get etched between traces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66FF"/>
                </a:solidFill>
              </a:rPr>
              <a:t>“Fly wire” any traces that got etched away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hlink"/>
                </a:solidFill>
              </a:rPr>
              <a:t>If “major” problems – contact fab house for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“</a:t>
            </a:r>
            <a:r>
              <a:rPr lang="en-US" sz="4000" smtClean="0"/>
              <a:t>I’ve got my board, now what?” - 2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/>
              <a:t>“Ohm out” traces, especially those with </a:t>
            </a:r>
            <a:r>
              <a:rPr lang="en-US" sz="2800" dirty="0" err="1" smtClean="0"/>
              <a:t>vias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probably not essential if you used traces &gt; 8mil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dirty="0" smtClean="0"/>
              <a:t>Install power supply components (diodes, voltage regulators, filter capacitors, etc.)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never </a:t>
            </a:r>
            <a:r>
              <a:rPr lang="en-US" sz="2400" b="1" dirty="0" smtClean="0">
                <a:solidFill>
                  <a:srgbClr val="FF0000"/>
                </a:solidFill>
              </a:rPr>
              <a:t>ever</a:t>
            </a:r>
            <a:r>
              <a:rPr lang="en-US" sz="2400" dirty="0" smtClean="0">
                <a:solidFill>
                  <a:srgbClr val="FF0000"/>
                </a:solidFill>
              </a:rPr>
              <a:t> attempt to solder a “live circuit”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test and “burn in” your power supply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measure all supply voltages and look at them on an oscilloscope to determine how “quiet” they are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make sure correct supply voltage appears at correct pins of each IC and that, </a:t>
            </a:r>
            <a:r>
              <a:rPr lang="en-US" sz="2400" i="1" dirty="0" smtClean="0"/>
              <a:t>under load</a:t>
            </a:r>
            <a:r>
              <a:rPr lang="en-US" sz="2400" dirty="0" smtClean="0"/>
              <a:t>  (a resistor), are within tolerance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400" dirty="0" smtClean="0"/>
              <a:t>note that some SMPS circuits will not function without a load – use an appropriately sized resistor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“I’ve got my board, now what?” - 3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Install all bulk and bypass capacitors and test all supply rails </a:t>
            </a:r>
            <a:r>
              <a:rPr lang="en-US" i="1" smtClean="0"/>
              <a:t>again</a:t>
            </a:r>
            <a:r>
              <a:rPr lang="en-US" smtClean="0"/>
              <a:t> to make sure nothing got “shorted” in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Install microcontroller, reset circuit, crystal (or oscillator) circuit, flash programming header, and any other test points/headers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power up the board and “smoke test”</a:t>
            </a:r>
            <a:r>
              <a:rPr lang="en-US" smtClean="0">
                <a:solidFill>
                  <a:srgbClr val="FF0000"/>
                </a:solidFill>
              </a:rPr>
              <a:t>        (hint: if the microcontroller starts to get warm real fast, something is wrong!)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load a simple “heartbeat” program that toggles a port pin – verify basic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“I’ve got my board, now what?” - 4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Install  RS232 level translator chip (where applicable) and associated components   (9-pin D connector, capacitors, etc.)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mtClean="0"/>
              <a:t>power up and “smoke test”</a:t>
            </a:r>
          </a:p>
          <a:p>
            <a:pPr lvl="1" eaLnBrk="1" hangingPunct="1">
              <a:lnSpc>
                <a:spcPct val="95000"/>
              </a:lnSpc>
            </a:pPr>
            <a:r>
              <a:rPr lang="en-US" smtClean="0"/>
              <a:t>load a simple program that “echoes” data to/from a virtual terminal – verify basic functionality “HELLO WORLD”</a:t>
            </a:r>
          </a:p>
          <a:p>
            <a:pPr eaLnBrk="1" hangingPunct="1">
              <a:lnSpc>
                <a:spcPct val="95000"/>
              </a:lnSpc>
            </a:pPr>
            <a:r>
              <a:rPr lang="en-US" smtClean="0"/>
              <a:t>Add each interface circuit to your board block-by-block and “smoke test” each one as well as test/verify functionality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“I’ve got my board, now what?” - 5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772400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It is very important that each interface circuit be constructed and tested block-by-block!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772400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Don’t add “new” circuitry until all the “existing” circuitry is fully functional!!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7772400" cy="1800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NOTE:  If you need to “fly wire” any signal traces, use 30 gauge “wire-wrap” wire (use thicker wire, e.g., solid 24 gauge, for power and ground connections)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“Which end of this thing gets hot?” - 1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87513"/>
            <a:ext cx="8382000" cy="3798887"/>
          </a:xfrm>
        </p:spPr>
        <p:txBody>
          <a:bodyPr/>
          <a:lstStyle/>
          <a:p>
            <a:pPr eaLnBrk="1" hangingPunct="1"/>
            <a:r>
              <a:rPr lang="en-US" dirty="0" smtClean="0"/>
              <a:t>Heat transfer: solder will flow from the colder region to the warmer region </a:t>
            </a:r>
            <a:r>
              <a:rPr lang="en-US" i="1" u="sng" dirty="0" smtClean="0"/>
              <a:t>if it can</a:t>
            </a:r>
            <a:endParaRPr lang="en-US" i="1" dirty="0" smtClean="0"/>
          </a:p>
          <a:p>
            <a:pPr eaLnBrk="1" hangingPunct="1"/>
            <a:r>
              <a:rPr lang="en-US" dirty="0" smtClean="0"/>
              <a:t>Secret</a:t>
            </a:r>
          </a:p>
          <a:p>
            <a:pPr lvl="1" eaLnBrk="1" hangingPunct="1"/>
            <a:r>
              <a:rPr lang="en-US" dirty="0" smtClean="0"/>
              <a:t>choose the right iron tip (and temperature)   so the warm region will be effective</a:t>
            </a:r>
          </a:p>
          <a:p>
            <a:pPr lvl="1" eaLnBrk="1" hangingPunct="1"/>
            <a:r>
              <a:rPr lang="en-US" dirty="0" smtClean="0"/>
              <a:t>position the iron correctly so the solder flows in a path that makes sense</a:t>
            </a:r>
          </a:p>
          <a:p>
            <a:pPr lvl="1" eaLnBrk="1" hangingPunct="1"/>
            <a:r>
              <a:rPr lang="en-US" dirty="0" smtClean="0"/>
              <a:t>provide an environment for the solder to flow – need </a:t>
            </a:r>
            <a:r>
              <a:rPr lang="en-US" i="1" dirty="0" smtClean="0"/>
              <a:t>flux</a:t>
            </a:r>
            <a:r>
              <a:rPr lang="en-US" dirty="0" smtClean="0"/>
              <a:t> and clean, smooth metal surface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never </a:t>
            </a:r>
            <a:r>
              <a:rPr lang="en-US" b="1" dirty="0" smtClean="0">
                <a:solidFill>
                  <a:srgbClr val="FF0000"/>
                </a:solidFill>
              </a:rPr>
              <a:t>ever</a:t>
            </a:r>
            <a:r>
              <a:rPr lang="en-US" dirty="0" smtClean="0">
                <a:solidFill>
                  <a:srgbClr val="FF0000"/>
                </a:solidFill>
              </a:rPr>
              <a:t> attempt to solder a “live circuit”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“Which end of this thing gets hot?” - 2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8004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Tip selection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different types: point, blade, chisel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bottom line: want to “match” geometry of surface area warmed by tip with geometry of surface area to be soldered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conical (point) tip </a:t>
            </a:r>
            <a:r>
              <a:rPr lang="en-US" sz="2800" smtClean="0">
                <a:sym typeface="Symbol" pitchFamily="18" charset="2"/>
              </a:rPr>
              <a:t></a:t>
            </a:r>
            <a:r>
              <a:rPr lang="en-US" sz="2800" smtClean="0"/>
              <a:t> circular area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screwdriver (blade) tip </a:t>
            </a:r>
            <a:r>
              <a:rPr lang="en-US" sz="2800" smtClean="0">
                <a:sym typeface="Symbol" pitchFamily="18" charset="2"/>
              </a:rPr>
              <a:t> rectangular area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>
                <a:sym typeface="Symbol" pitchFamily="18" charset="2"/>
              </a:rPr>
              <a:t>chisel tip  triangular region</a:t>
            </a:r>
            <a:endParaRPr lang="en-US" sz="2800" smtClean="0"/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if the tip is </a:t>
            </a:r>
            <a:r>
              <a:rPr lang="en-US" i="1" smtClean="0"/>
              <a:t>too small</a:t>
            </a:r>
            <a:r>
              <a:rPr lang="en-US" smtClean="0"/>
              <a:t>, it is difficult to get enough heat transfer for the solder to flow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if the tip is </a:t>
            </a:r>
            <a:r>
              <a:rPr lang="en-US" i="1" smtClean="0"/>
              <a:t>too large</a:t>
            </a:r>
            <a:r>
              <a:rPr lang="en-US" smtClean="0"/>
              <a:t>, the flow of solder cannot be contained in a small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1342</Words>
  <Application>Microsoft Office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Blends</vt:lpstr>
      <vt:lpstr>Default Design</vt:lpstr>
      <vt:lpstr>  ECE 477  Digital Systems Senior Design Project</vt:lpstr>
      <vt:lpstr>Outline</vt:lpstr>
      <vt:lpstr>“I’ve got my board, now what?” - 1</vt:lpstr>
      <vt:lpstr>“I’ve got my board, now what?” - 2</vt:lpstr>
      <vt:lpstr>“I’ve got my board, now what?” - 3</vt:lpstr>
      <vt:lpstr>“I’ve got my board, now what?” - 4</vt:lpstr>
      <vt:lpstr>“I’ve got my board, now what?” - 5</vt:lpstr>
      <vt:lpstr>“Which end of this thing gets hot?” - 1</vt:lpstr>
      <vt:lpstr>“Which end of this thing gets hot?” - 2</vt:lpstr>
      <vt:lpstr>Name That Tip</vt:lpstr>
      <vt:lpstr>“Which end of this thing gets hot?” - 3</vt:lpstr>
      <vt:lpstr>Using the Right Amount of Solder</vt:lpstr>
      <vt:lpstr>What’s Wrong With These Pictures?</vt:lpstr>
      <vt:lpstr>What’s Wrong With These Pictures?</vt:lpstr>
      <vt:lpstr>What’s Wrong With These Pictures?</vt:lpstr>
      <vt:lpstr>What’s Wrong With These Pictures?</vt:lpstr>
      <vt:lpstr>“Which end of this thing gets hot?” - 4</vt:lpstr>
      <vt:lpstr>“Flux is your friend.” </vt:lpstr>
      <vt:lpstr>“Static is your enemy.” </vt:lpstr>
      <vt:lpstr>“Do unto your iron, as you would have it do unto you.”</vt:lpstr>
      <vt:lpstr>PowerPoint Presentation</vt:lpstr>
      <vt:lpstr>PowerPoint Presentation</vt:lpstr>
      <vt:lpstr>PowerPoint Presentation</vt:lpstr>
      <vt:lpstr>PowerPoint Presentation</vt:lpstr>
      <vt:lpstr>“Everything is awesome, everything is cool when we’re part of a team.”</vt:lpstr>
    </vt:vector>
  </TitlesOfParts>
  <Company> 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9</dc:title>
  <dc:subject>Board Assembly and SOldering Techniques</dc:subject>
  <dc:creator>D. G. Meyer &amp; Kurt Otte</dc:creator>
  <dc:description>(c) 2004 by D. G. Meyer</dc:description>
  <cp:lastModifiedBy>David G Meyer</cp:lastModifiedBy>
  <cp:revision>85</cp:revision>
  <cp:lastPrinted>2014-02-27T15:09:28Z</cp:lastPrinted>
  <dcterms:created xsi:type="dcterms:W3CDTF">2001-03-19T15:24:08Z</dcterms:created>
  <dcterms:modified xsi:type="dcterms:W3CDTF">2014-02-27T15:11:21Z</dcterms:modified>
</cp:coreProperties>
</file>