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5"/>
  </p:notesMasterIdLst>
  <p:handoutMasterIdLst>
    <p:handoutMasterId r:id="rId36"/>
  </p:handoutMasterIdLst>
  <p:sldIdLst>
    <p:sldId id="417" r:id="rId2"/>
    <p:sldId id="418" r:id="rId3"/>
    <p:sldId id="419" r:id="rId4"/>
    <p:sldId id="420" r:id="rId5"/>
    <p:sldId id="421" r:id="rId6"/>
    <p:sldId id="482" r:id="rId7"/>
    <p:sldId id="485" r:id="rId8"/>
    <p:sldId id="481" r:id="rId9"/>
    <p:sldId id="480" r:id="rId10"/>
    <p:sldId id="483" r:id="rId11"/>
    <p:sldId id="486" r:id="rId12"/>
    <p:sldId id="484" r:id="rId13"/>
    <p:sldId id="487" r:id="rId14"/>
    <p:sldId id="490" r:id="rId15"/>
    <p:sldId id="489" r:id="rId16"/>
    <p:sldId id="488" r:id="rId17"/>
    <p:sldId id="491" r:id="rId18"/>
    <p:sldId id="494" r:id="rId19"/>
    <p:sldId id="492" r:id="rId20"/>
    <p:sldId id="442" r:id="rId21"/>
    <p:sldId id="475" r:id="rId22"/>
    <p:sldId id="478" r:id="rId23"/>
    <p:sldId id="477" r:id="rId24"/>
    <p:sldId id="435" r:id="rId25"/>
    <p:sldId id="436" r:id="rId26"/>
    <p:sldId id="450" r:id="rId27"/>
    <p:sldId id="451" r:id="rId28"/>
    <p:sldId id="452" r:id="rId29"/>
    <p:sldId id="453" r:id="rId30"/>
    <p:sldId id="454" r:id="rId31"/>
    <p:sldId id="476" r:id="rId32"/>
    <p:sldId id="479" r:id="rId33"/>
    <p:sldId id="493" r:id="rId34"/>
  </p:sldIdLst>
  <p:sldSz cx="9144000" cy="6858000" type="screen4x3"/>
  <p:notesSz cx="7026275" cy="9312275"/>
  <p:defaultTextStyle>
    <a:defPPr>
      <a:defRPr lang="en-US"/>
    </a:defPPr>
    <a:lvl1pPr algn="l" rtl="0" eaLnBrk="0" fontAlgn="base" hangingPunct="0">
      <a:lnSpc>
        <a:spcPct val="85000"/>
      </a:lnSpc>
      <a:spcBef>
        <a:spcPct val="50000"/>
      </a:spcBef>
      <a:spcAft>
        <a:spcPct val="0"/>
      </a:spcAft>
      <a:buClr>
        <a:schemeClr val="accent2"/>
      </a:buClr>
      <a:buSzPct val="80000"/>
      <a:buFont typeface="Wingdings" pitchFamily="2" charset="2"/>
      <a:defRPr kumimoji="1" sz="2400" b="1" kern="1200">
        <a:solidFill>
          <a:schemeClr val="hlink"/>
        </a:solidFill>
        <a:latin typeface="Arial" charset="0"/>
        <a:ea typeface="+mn-ea"/>
        <a:cs typeface="+mn-cs"/>
      </a:defRPr>
    </a:lvl1pPr>
    <a:lvl2pPr marL="457200" algn="l" rtl="0" eaLnBrk="0" fontAlgn="base" hangingPunct="0">
      <a:lnSpc>
        <a:spcPct val="85000"/>
      </a:lnSpc>
      <a:spcBef>
        <a:spcPct val="50000"/>
      </a:spcBef>
      <a:spcAft>
        <a:spcPct val="0"/>
      </a:spcAft>
      <a:buClr>
        <a:schemeClr val="accent2"/>
      </a:buClr>
      <a:buSzPct val="80000"/>
      <a:buFont typeface="Wingdings" pitchFamily="2" charset="2"/>
      <a:defRPr kumimoji="1" sz="2400" b="1" kern="1200">
        <a:solidFill>
          <a:schemeClr val="hlink"/>
        </a:solidFill>
        <a:latin typeface="Arial" charset="0"/>
        <a:ea typeface="+mn-ea"/>
        <a:cs typeface="+mn-cs"/>
      </a:defRPr>
    </a:lvl2pPr>
    <a:lvl3pPr marL="914400" algn="l" rtl="0" eaLnBrk="0" fontAlgn="base" hangingPunct="0">
      <a:lnSpc>
        <a:spcPct val="85000"/>
      </a:lnSpc>
      <a:spcBef>
        <a:spcPct val="50000"/>
      </a:spcBef>
      <a:spcAft>
        <a:spcPct val="0"/>
      </a:spcAft>
      <a:buClr>
        <a:schemeClr val="accent2"/>
      </a:buClr>
      <a:buSzPct val="80000"/>
      <a:buFont typeface="Wingdings" pitchFamily="2" charset="2"/>
      <a:defRPr kumimoji="1" sz="2400" b="1" kern="1200">
        <a:solidFill>
          <a:schemeClr val="hlink"/>
        </a:solidFill>
        <a:latin typeface="Arial" charset="0"/>
        <a:ea typeface="+mn-ea"/>
        <a:cs typeface="+mn-cs"/>
      </a:defRPr>
    </a:lvl3pPr>
    <a:lvl4pPr marL="1371600" algn="l" rtl="0" eaLnBrk="0" fontAlgn="base" hangingPunct="0">
      <a:lnSpc>
        <a:spcPct val="85000"/>
      </a:lnSpc>
      <a:spcBef>
        <a:spcPct val="50000"/>
      </a:spcBef>
      <a:spcAft>
        <a:spcPct val="0"/>
      </a:spcAft>
      <a:buClr>
        <a:schemeClr val="accent2"/>
      </a:buClr>
      <a:buSzPct val="80000"/>
      <a:buFont typeface="Wingdings" pitchFamily="2" charset="2"/>
      <a:defRPr kumimoji="1" sz="2400" b="1" kern="1200">
        <a:solidFill>
          <a:schemeClr val="hlink"/>
        </a:solidFill>
        <a:latin typeface="Arial" charset="0"/>
        <a:ea typeface="+mn-ea"/>
        <a:cs typeface="+mn-cs"/>
      </a:defRPr>
    </a:lvl4pPr>
    <a:lvl5pPr marL="1828800" algn="l" rtl="0" eaLnBrk="0" fontAlgn="base" hangingPunct="0">
      <a:lnSpc>
        <a:spcPct val="85000"/>
      </a:lnSpc>
      <a:spcBef>
        <a:spcPct val="50000"/>
      </a:spcBef>
      <a:spcAft>
        <a:spcPct val="0"/>
      </a:spcAft>
      <a:buClr>
        <a:schemeClr val="accent2"/>
      </a:buClr>
      <a:buSzPct val="80000"/>
      <a:buFont typeface="Wingdings" pitchFamily="2" charset="2"/>
      <a:defRPr kumimoji="1" sz="2400" b="1" kern="1200">
        <a:solidFill>
          <a:schemeClr val="hlink"/>
        </a:solidFill>
        <a:latin typeface="Arial" charset="0"/>
        <a:ea typeface="+mn-ea"/>
        <a:cs typeface="+mn-cs"/>
      </a:defRPr>
    </a:lvl5pPr>
    <a:lvl6pPr marL="2286000" algn="l" defTabSz="914400" rtl="0" eaLnBrk="1" latinLnBrk="0" hangingPunct="1">
      <a:defRPr kumimoji="1" sz="2400" b="1" kern="1200">
        <a:solidFill>
          <a:schemeClr val="hlink"/>
        </a:solidFill>
        <a:latin typeface="Arial" charset="0"/>
        <a:ea typeface="+mn-ea"/>
        <a:cs typeface="+mn-cs"/>
      </a:defRPr>
    </a:lvl6pPr>
    <a:lvl7pPr marL="2743200" algn="l" defTabSz="914400" rtl="0" eaLnBrk="1" latinLnBrk="0" hangingPunct="1">
      <a:defRPr kumimoji="1" sz="2400" b="1" kern="1200">
        <a:solidFill>
          <a:schemeClr val="hlink"/>
        </a:solidFill>
        <a:latin typeface="Arial" charset="0"/>
        <a:ea typeface="+mn-ea"/>
        <a:cs typeface="+mn-cs"/>
      </a:defRPr>
    </a:lvl7pPr>
    <a:lvl8pPr marL="3200400" algn="l" defTabSz="914400" rtl="0" eaLnBrk="1" latinLnBrk="0" hangingPunct="1">
      <a:defRPr kumimoji="1" sz="2400" b="1" kern="1200">
        <a:solidFill>
          <a:schemeClr val="hlink"/>
        </a:solidFill>
        <a:latin typeface="Arial" charset="0"/>
        <a:ea typeface="+mn-ea"/>
        <a:cs typeface="+mn-cs"/>
      </a:defRPr>
    </a:lvl8pPr>
    <a:lvl9pPr marL="3657600" algn="l" defTabSz="914400" rtl="0" eaLnBrk="1" latinLnBrk="0" hangingPunct="1">
      <a:defRPr kumimoji="1" sz="2400" b="1" kern="1200">
        <a:solidFill>
          <a:schemeClr val="hlink"/>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33CC33"/>
    <a:srgbClr val="0033CC"/>
    <a:srgbClr val="008000"/>
    <a:srgbClr val="3399FF"/>
    <a:srgbClr val="FFCC00"/>
    <a:srgbClr val="D82626"/>
    <a:srgbClr val="DC0C42"/>
    <a:srgbClr val="0033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p:scale>
          <a:sx n="75" d="100"/>
          <a:sy n="75" d="100"/>
        </p:scale>
        <p:origin x="-1068" y="-972"/>
      </p:cViewPr>
      <p:guideLst>
        <p:guide orient="horz" pos="2212"/>
        <p:guide pos="26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906"/>
    </p:cViewPr>
  </p:sorterViewPr>
  <p:notesViewPr>
    <p:cSldViewPr snapToGrid="0">
      <p:cViewPr>
        <p:scale>
          <a:sx n="100" d="100"/>
          <a:sy n="100" d="100"/>
        </p:scale>
        <p:origin x="-1752" y="258"/>
      </p:cViewPr>
      <p:guideLst>
        <p:guide orient="horz" pos="2933"/>
        <p:guide pos="2213"/>
      </p:guideLst>
    </p:cSldViewPr>
  </p:notesViewPr>
  <p:gridSpacing cx="46816963" cy="4681696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357563" cy="465138"/>
          </a:xfrm>
          <a:prstGeom prst="rect">
            <a:avLst/>
          </a:prstGeom>
          <a:noFill/>
          <a:ln w="12700" cap="sq">
            <a:noFill/>
            <a:miter lim="800000"/>
            <a:headEnd type="none" w="sm" len="sm"/>
            <a:tailEnd type="none" w="sm" len="sm"/>
          </a:ln>
          <a:effectLst/>
        </p:spPr>
        <p:txBody>
          <a:bodyPr vert="horz" wrap="square" lIns="93377" tIns="46688" rIns="93377" bIns="46688" numCol="1" anchor="t" anchorCtr="0" compatLnSpc="1">
            <a:prstTxWarp prst="textNoShape">
              <a:avLst/>
            </a:prstTxWarp>
          </a:bodyPr>
          <a:lstStyle>
            <a:lvl1pPr defTabSz="933450">
              <a:lnSpc>
                <a:spcPct val="100000"/>
              </a:lnSpc>
              <a:spcBef>
                <a:spcPct val="0"/>
              </a:spcBef>
              <a:buClrTx/>
              <a:buSzTx/>
              <a:buFontTx/>
              <a:buNone/>
              <a:defRPr kumimoji="0" sz="1200" b="0" dirty="0">
                <a:solidFill>
                  <a:schemeClr val="tx1"/>
                </a:solidFill>
                <a:latin typeface="Times New Roman" pitchFamily="18" charset="0"/>
              </a:defRPr>
            </a:lvl1pPr>
          </a:lstStyle>
          <a:p>
            <a:pPr>
              <a:defRPr/>
            </a:pPr>
            <a:r>
              <a:rPr lang="en-US"/>
              <a:t>Module </a:t>
            </a:r>
            <a:r>
              <a:rPr lang="en-US" smtClean="0"/>
              <a:t>9:  </a:t>
            </a:r>
            <a:r>
              <a:rPr lang="en-US"/>
              <a:t>Documentation Standards</a:t>
            </a:r>
          </a:p>
          <a:p>
            <a:pPr>
              <a:defRPr/>
            </a:pPr>
            <a:endParaRPr lang="en-US"/>
          </a:p>
        </p:txBody>
      </p:sp>
      <p:sp>
        <p:nvSpPr>
          <p:cNvPr id="15363" name="Rectangle 3"/>
          <p:cNvSpPr>
            <a:spLocks noGrp="1" noChangeArrowheads="1"/>
          </p:cNvSpPr>
          <p:nvPr>
            <p:ph type="dt" sz="quarter" idx="1"/>
          </p:nvPr>
        </p:nvSpPr>
        <p:spPr bwMode="auto">
          <a:xfrm>
            <a:off x="3981450" y="0"/>
            <a:ext cx="3044825" cy="465138"/>
          </a:xfrm>
          <a:prstGeom prst="rect">
            <a:avLst/>
          </a:prstGeom>
          <a:noFill/>
          <a:ln w="12700" cap="sq">
            <a:noFill/>
            <a:miter lim="800000"/>
            <a:headEnd type="none" w="sm" len="sm"/>
            <a:tailEnd type="none" w="sm" len="sm"/>
          </a:ln>
          <a:effectLst/>
        </p:spPr>
        <p:txBody>
          <a:bodyPr vert="horz" wrap="square" lIns="93377" tIns="46688" rIns="93377" bIns="46688" numCol="1" anchor="t" anchorCtr="0" compatLnSpc="1">
            <a:prstTxWarp prst="textNoShape">
              <a:avLst/>
            </a:prstTxWarp>
          </a:bodyPr>
          <a:lstStyle>
            <a:lvl1pPr algn="r" defTabSz="933450">
              <a:lnSpc>
                <a:spcPct val="100000"/>
              </a:lnSpc>
              <a:spcBef>
                <a:spcPct val="0"/>
              </a:spcBef>
              <a:buClrTx/>
              <a:buSzTx/>
              <a:buFontTx/>
              <a:buNone/>
              <a:defRPr kumimoji="0" sz="1200" b="0" dirty="0">
                <a:solidFill>
                  <a:schemeClr val="tx1"/>
                </a:solidFill>
                <a:latin typeface="Times New Roman" pitchFamily="18" charset="0"/>
              </a:defRPr>
            </a:lvl1pPr>
          </a:lstStyle>
          <a:p>
            <a:pPr>
              <a:defRPr/>
            </a:pPr>
            <a:r>
              <a:rPr lang="en-US"/>
              <a:t>Lecture Workbook - Page </a:t>
            </a:r>
            <a:r>
              <a:rPr lang="en-US" smtClean="0"/>
              <a:t>9-</a:t>
            </a:r>
            <a:fld id="{40B7D727-ED17-40CE-BE3E-2F3808DCA8A0}" type="slidenum">
              <a:rPr lang="en-US"/>
              <a:pPr>
                <a:defRPr/>
              </a:pPr>
              <a:t>‹#›</a:t>
            </a:fld>
            <a:endParaRPr lang="en-US"/>
          </a:p>
        </p:txBody>
      </p:sp>
      <p:sp>
        <p:nvSpPr>
          <p:cNvPr id="15364" name="Rectangle 4"/>
          <p:cNvSpPr>
            <a:spLocks noGrp="1" noChangeArrowheads="1"/>
          </p:cNvSpPr>
          <p:nvPr>
            <p:ph type="ftr" sz="quarter" idx="2"/>
          </p:nvPr>
        </p:nvSpPr>
        <p:spPr bwMode="auto">
          <a:xfrm>
            <a:off x="0" y="8847138"/>
            <a:ext cx="3044825" cy="465137"/>
          </a:xfrm>
          <a:prstGeom prst="rect">
            <a:avLst/>
          </a:prstGeom>
          <a:noFill/>
          <a:ln w="12700" cap="sq">
            <a:noFill/>
            <a:miter lim="800000"/>
            <a:headEnd type="none" w="sm" len="sm"/>
            <a:tailEnd type="none" w="sm" len="sm"/>
          </a:ln>
          <a:effectLst/>
        </p:spPr>
        <p:txBody>
          <a:bodyPr vert="horz" wrap="square" lIns="93377" tIns="46688" rIns="93377" bIns="46688" numCol="1" anchor="b" anchorCtr="0" compatLnSpc="1">
            <a:prstTxWarp prst="textNoShape">
              <a:avLst/>
            </a:prstTxWarp>
          </a:bodyPr>
          <a:lstStyle>
            <a:lvl1pPr defTabSz="933450">
              <a:lnSpc>
                <a:spcPct val="100000"/>
              </a:lnSpc>
              <a:spcBef>
                <a:spcPct val="0"/>
              </a:spcBef>
              <a:buClrTx/>
              <a:buSzTx/>
              <a:buFontTx/>
              <a:buNone/>
              <a:defRPr kumimoji="0" sz="1200" b="0" i="1">
                <a:solidFill>
                  <a:schemeClr val="tx1"/>
                </a:solidFill>
                <a:latin typeface="Times New Roman" pitchFamily="18" charset="0"/>
              </a:defRPr>
            </a:lvl1pPr>
          </a:lstStyle>
          <a:p>
            <a:pPr>
              <a:defRPr/>
            </a:pPr>
            <a:r>
              <a:rPr lang="en-US"/>
              <a:t>Digital Systems Senior Design Project</a:t>
            </a:r>
          </a:p>
          <a:p>
            <a:pPr>
              <a:defRPr/>
            </a:pPr>
            <a:endParaRPr lang="en-US"/>
          </a:p>
        </p:txBody>
      </p:sp>
      <p:sp>
        <p:nvSpPr>
          <p:cNvPr id="15365" name="Rectangle 5"/>
          <p:cNvSpPr>
            <a:spLocks noGrp="1" noChangeArrowheads="1"/>
          </p:cNvSpPr>
          <p:nvPr>
            <p:ph type="sldNum" sz="quarter" idx="3"/>
          </p:nvPr>
        </p:nvSpPr>
        <p:spPr bwMode="auto">
          <a:xfrm>
            <a:off x="3981450" y="8847138"/>
            <a:ext cx="3044825" cy="465137"/>
          </a:xfrm>
          <a:prstGeom prst="rect">
            <a:avLst/>
          </a:prstGeom>
          <a:noFill/>
          <a:ln w="12700" cap="sq">
            <a:noFill/>
            <a:miter lim="800000"/>
            <a:headEnd type="none" w="sm" len="sm"/>
            <a:tailEnd type="none" w="sm" len="sm"/>
          </a:ln>
          <a:effectLst/>
        </p:spPr>
        <p:txBody>
          <a:bodyPr vert="horz" wrap="square" lIns="93377" tIns="46688" rIns="93377" bIns="46688" numCol="1" anchor="b" anchorCtr="0" compatLnSpc="1">
            <a:prstTxWarp prst="textNoShape">
              <a:avLst/>
            </a:prstTxWarp>
          </a:bodyPr>
          <a:lstStyle>
            <a:lvl1pPr algn="r" defTabSz="933450">
              <a:lnSpc>
                <a:spcPct val="100000"/>
              </a:lnSpc>
              <a:spcBef>
                <a:spcPct val="0"/>
              </a:spcBef>
              <a:buClrTx/>
              <a:buSzTx/>
              <a:buFontTx/>
              <a:buNone/>
              <a:defRPr kumimoji="0" sz="1200" b="0" dirty="0">
                <a:solidFill>
                  <a:schemeClr val="tx1"/>
                </a:solidFill>
                <a:latin typeface="+mn-lt"/>
              </a:defRPr>
            </a:lvl1pPr>
          </a:lstStyle>
          <a:p>
            <a:pPr>
              <a:defRPr/>
            </a:pPr>
            <a:r>
              <a:rPr lang="en-US"/>
              <a:t>©</a:t>
            </a:r>
            <a:r>
              <a:rPr lang="en-US" smtClean="0"/>
              <a:t>2011 </a:t>
            </a:r>
            <a:r>
              <a:rPr lang="en-US"/>
              <a:t>by  D. G. Meyer</a:t>
            </a:r>
          </a:p>
          <a:p>
            <a:pPr>
              <a:defRPr/>
            </a:pPr>
            <a:endParaRPr lang="en-US"/>
          </a:p>
        </p:txBody>
      </p:sp>
    </p:spTree>
    <p:extLst>
      <p:ext uri="{BB962C8B-B14F-4D97-AF65-F5344CB8AC3E}">
        <p14:creationId xmlns="" xmlns:p14="http://schemas.microsoft.com/office/powerpoint/2010/main" val="1041462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44825" cy="465138"/>
          </a:xfrm>
          <a:prstGeom prst="rect">
            <a:avLst/>
          </a:prstGeom>
          <a:noFill/>
          <a:ln w="12700" cap="sq">
            <a:noFill/>
            <a:miter lim="800000"/>
            <a:headEnd type="none" w="sm" len="sm"/>
            <a:tailEnd type="none" w="sm" len="sm"/>
          </a:ln>
          <a:effectLst/>
        </p:spPr>
        <p:txBody>
          <a:bodyPr vert="horz" wrap="square" lIns="93377" tIns="46688" rIns="93377" bIns="46688" numCol="1" anchor="t" anchorCtr="0" compatLnSpc="1">
            <a:prstTxWarp prst="textNoShape">
              <a:avLst/>
            </a:prstTxWarp>
          </a:bodyPr>
          <a:lstStyle>
            <a:lvl1pPr defTabSz="933450">
              <a:lnSpc>
                <a:spcPct val="100000"/>
              </a:lnSpc>
              <a:spcBef>
                <a:spcPct val="0"/>
              </a:spcBef>
              <a:buClrTx/>
              <a:buSzTx/>
              <a:buFontTx/>
              <a:buNone/>
              <a:defRPr kumimoji="0" sz="1200" b="0">
                <a:solidFill>
                  <a:schemeClr val="tx1"/>
                </a:solidFill>
                <a:latin typeface="Times New Roman" pitchFamily="18" charset="0"/>
              </a:defRPr>
            </a:lvl1pPr>
          </a:lstStyle>
          <a:p>
            <a:pPr>
              <a:defRPr/>
            </a:pPr>
            <a:endParaRPr lang="en-US"/>
          </a:p>
        </p:txBody>
      </p:sp>
      <p:sp>
        <p:nvSpPr>
          <p:cNvPr id="27651" name="Rectangle 3"/>
          <p:cNvSpPr>
            <a:spLocks noGrp="1" noRot="1" noChangeAspect="1" noChangeArrowheads="1"/>
          </p:cNvSpPr>
          <p:nvPr>
            <p:ph type="sldImg" idx="2"/>
          </p:nvPr>
        </p:nvSpPr>
        <p:spPr bwMode="auto">
          <a:xfrm>
            <a:off x="1185863" y="698500"/>
            <a:ext cx="4656137" cy="3492500"/>
          </a:xfrm>
          <a:prstGeom prst="rect">
            <a:avLst/>
          </a:prstGeom>
          <a:noFill/>
          <a:ln w="9525">
            <a:solidFill>
              <a:srgbClr val="000000"/>
            </a:solidFill>
            <a:miter lim="800000"/>
            <a:headEnd/>
            <a:tailEnd/>
          </a:ln>
        </p:spPr>
      </p:sp>
      <p:sp>
        <p:nvSpPr>
          <p:cNvPr id="2052" name="Rectangle 4"/>
          <p:cNvSpPr>
            <a:spLocks noGrp="1" noChangeArrowheads="1"/>
          </p:cNvSpPr>
          <p:nvPr>
            <p:ph type="body" sz="quarter" idx="3"/>
          </p:nvPr>
        </p:nvSpPr>
        <p:spPr bwMode="auto">
          <a:xfrm>
            <a:off x="936625" y="4424363"/>
            <a:ext cx="5153025" cy="4189412"/>
          </a:xfrm>
          <a:prstGeom prst="rect">
            <a:avLst/>
          </a:prstGeom>
          <a:noFill/>
          <a:ln w="12700" cap="sq">
            <a:noFill/>
            <a:miter lim="800000"/>
            <a:headEnd type="none" w="sm" len="sm"/>
            <a:tailEnd type="none" w="sm" len="sm"/>
          </a:ln>
          <a:effectLst/>
        </p:spPr>
        <p:txBody>
          <a:bodyPr vert="horz" wrap="square" lIns="93377" tIns="46688" rIns="93377" bIns="4668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3" name="Rectangle 5"/>
          <p:cNvSpPr>
            <a:spLocks noGrp="1" noChangeArrowheads="1"/>
          </p:cNvSpPr>
          <p:nvPr>
            <p:ph type="dt" idx="1"/>
          </p:nvPr>
        </p:nvSpPr>
        <p:spPr bwMode="auto">
          <a:xfrm>
            <a:off x="3981450" y="0"/>
            <a:ext cx="3044825" cy="465138"/>
          </a:xfrm>
          <a:prstGeom prst="rect">
            <a:avLst/>
          </a:prstGeom>
          <a:noFill/>
          <a:ln w="12700" cap="sq">
            <a:noFill/>
            <a:miter lim="800000"/>
            <a:headEnd type="none" w="sm" len="sm"/>
            <a:tailEnd type="none" w="sm" len="sm"/>
          </a:ln>
          <a:effectLst/>
        </p:spPr>
        <p:txBody>
          <a:bodyPr vert="horz" wrap="square" lIns="93377" tIns="46688" rIns="93377" bIns="46688" numCol="1" anchor="t" anchorCtr="0" compatLnSpc="1">
            <a:prstTxWarp prst="textNoShape">
              <a:avLst/>
            </a:prstTxWarp>
          </a:bodyPr>
          <a:lstStyle>
            <a:lvl1pPr algn="r" defTabSz="933450">
              <a:lnSpc>
                <a:spcPct val="100000"/>
              </a:lnSpc>
              <a:spcBef>
                <a:spcPct val="0"/>
              </a:spcBef>
              <a:buClrTx/>
              <a:buSzTx/>
              <a:buFontTx/>
              <a:buNone/>
              <a:defRPr kumimoji="0" sz="1200" b="0">
                <a:solidFill>
                  <a:schemeClr val="tx1"/>
                </a:solidFill>
                <a:latin typeface="Times New Roman" pitchFamily="18" charset="0"/>
              </a:defRPr>
            </a:lvl1pPr>
          </a:lstStyle>
          <a:p>
            <a:pPr>
              <a:defRPr/>
            </a:pPr>
            <a:endParaRPr lang="en-US"/>
          </a:p>
        </p:txBody>
      </p:sp>
      <p:sp>
        <p:nvSpPr>
          <p:cNvPr id="2054" name="Rectangle 6"/>
          <p:cNvSpPr>
            <a:spLocks noGrp="1" noChangeArrowheads="1"/>
          </p:cNvSpPr>
          <p:nvPr>
            <p:ph type="ftr" sz="quarter" idx="4"/>
          </p:nvPr>
        </p:nvSpPr>
        <p:spPr bwMode="auto">
          <a:xfrm>
            <a:off x="0" y="8847138"/>
            <a:ext cx="3044825" cy="465137"/>
          </a:xfrm>
          <a:prstGeom prst="rect">
            <a:avLst/>
          </a:prstGeom>
          <a:noFill/>
          <a:ln w="12700" cap="sq">
            <a:noFill/>
            <a:miter lim="800000"/>
            <a:headEnd type="none" w="sm" len="sm"/>
            <a:tailEnd type="none" w="sm" len="sm"/>
          </a:ln>
          <a:effectLst/>
        </p:spPr>
        <p:txBody>
          <a:bodyPr vert="horz" wrap="square" lIns="93377" tIns="46688" rIns="93377" bIns="46688" numCol="1" anchor="b" anchorCtr="0" compatLnSpc="1">
            <a:prstTxWarp prst="textNoShape">
              <a:avLst/>
            </a:prstTxWarp>
          </a:bodyPr>
          <a:lstStyle>
            <a:lvl1pPr defTabSz="933450">
              <a:lnSpc>
                <a:spcPct val="100000"/>
              </a:lnSpc>
              <a:spcBef>
                <a:spcPct val="0"/>
              </a:spcBef>
              <a:buClrTx/>
              <a:buSzTx/>
              <a:buFontTx/>
              <a:buNone/>
              <a:defRPr kumimoji="0" sz="1200" b="0">
                <a:solidFill>
                  <a:schemeClr val="tx1"/>
                </a:solidFill>
                <a:latin typeface="Times New Roman" pitchFamily="18" charset="0"/>
              </a:defRPr>
            </a:lvl1pPr>
          </a:lstStyle>
          <a:p>
            <a:pPr>
              <a:defRPr/>
            </a:pPr>
            <a:endParaRPr lang="en-US"/>
          </a:p>
        </p:txBody>
      </p:sp>
      <p:sp>
        <p:nvSpPr>
          <p:cNvPr id="2055" name="Rectangle 7"/>
          <p:cNvSpPr>
            <a:spLocks noGrp="1" noChangeArrowheads="1"/>
          </p:cNvSpPr>
          <p:nvPr>
            <p:ph type="sldNum" sz="quarter" idx="5"/>
          </p:nvPr>
        </p:nvSpPr>
        <p:spPr bwMode="auto">
          <a:xfrm>
            <a:off x="3981450" y="8847138"/>
            <a:ext cx="3044825" cy="465137"/>
          </a:xfrm>
          <a:prstGeom prst="rect">
            <a:avLst/>
          </a:prstGeom>
          <a:noFill/>
          <a:ln w="12700" cap="sq">
            <a:noFill/>
            <a:miter lim="800000"/>
            <a:headEnd type="none" w="sm" len="sm"/>
            <a:tailEnd type="none" w="sm" len="sm"/>
          </a:ln>
          <a:effectLst/>
        </p:spPr>
        <p:txBody>
          <a:bodyPr vert="horz" wrap="square" lIns="93377" tIns="46688" rIns="93377" bIns="46688" numCol="1" anchor="b" anchorCtr="0" compatLnSpc="1">
            <a:prstTxWarp prst="textNoShape">
              <a:avLst/>
            </a:prstTxWarp>
          </a:bodyPr>
          <a:lstStyle>
            <a:lvl1pPr algn="r" defTabSz="933450">
              <a:lnSpc>
                <a:spcPct val="100000"/>
              </a:lnSpc>
              <a:spcBef>
                <a:spcPct val="0"/>
              </a:spcBef>
              <a:buClrTx/>
              <a:buSzTx/>
              <a:buFontTx/>
              <a:buNone/>
              <a:defRPr kumimoji="0" sz="1200" b="0">
                <a:solidFill>
                  <a:schemeClr val="tx1"/>
                </a:solidFill>
                <a:latin typeface="Times New Roman" pitchFamily="18" charset="0"/>
              </a:defRPr>
            </a:lvl1pPr>
          </a:lstStyle>
          <a:p>
            <a:pPr>
              <a:defRPr/>
            </a:pPr>
            <a:fld id="{5A62AFEB-D388-4371-B1A1-7FA9C84B8492}" type="slidenum">
              <a:rPr lang="en-US"/>
              <a:pPr>
                <a:defRPr/>
              </a:pPr>
              <a:t>‹#›</a:t>
            </a:fld>
            <a:endParaRPr lang="en-US"/>
          </a:p>
        </p:txBody>
      </p:sp>
    </p:spTree>
    <p:extLst>
      <p:ext uri="{BB962C8B-B14F-4D97-AF65-F5344CB8AC3E}">
        <p14:creationId xmlns="" xmlns:p14="http://schemas.microsoft.com/office/powerpoint/2010/main" val="35948526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Rectangle 9"/>
          <p:cNvSpPr>
            <a:spLocks noChangeArrowheads="1"/>
          </p:cNvSpPr>
          <p:nvPr/>
        </p:nvSpPr>
        <p:spPr bwMode="auto">
          <a:xfrm>
            <a:off x="0" y="3657600"/>
            <a:ext cx="4724400" cy="152400"/>
          </a:xfrm>
          <a:prstGeom prst="rect">
            <a:avLst/>
          </a:prstGeom>
          <a:solidFill>
            <a:schemeClr val="accent1">
              <a:alpha val="50000"/>
            </a:schemeClr>
          </a:solidFill>
          <a:ln w="9525">
            <a:noFill/>
            <a:miter lim="800000"/>
            <a:headEnd/>
            <a:tailEnd/>
          </a:ln>
          <a:effectLst/>
        </p:spPr>
        <p:txBody>
          <a:bodyPr/>
          <a:lstStyle/>
          <a:p>
            <a:pPr>
              <a:defRPr/>
            </a:pPr>
            <a:endParaRPr lang="en-US"/>
          </a:p>
        </p:txBody>
      </p:sp>
      <p:sp>
        <p:nvSpPr>
          <p:cNvPr id="3077" name="Rectangle 5"/>
          <p:cNvSpPr>
            <a:spLocks noGrp="1" noChangeArrowheads="1"/>
          </p:cNvSpPr>
          <p:nvPr>
            <p:ph type="subTitle" sz="quarter" idx="1"/>
          </p:nvPr>
        </p:nvSpPr>
        <p:spPr>
          <a:xfrm>
            <a:off x="2057400" y="4114800"/>
            <a:ext cx="6400800" cy="1752600"/>
          </a:xfrm>
        </p:spPr>
        <p:txBody>
          <a:bodyPr/>
          <a:lstStyle>
            <a:lvl1pPr marL="0" indent="0" algn="ctr">
              <a:buFont typeface="Wingdings" pitchFamily="2" charset="2"/>
              <a:buNone/>
              <a:defRPr b="0">
                <a:latin typeface="Times New Roman" pitchFamily="18" charset="0"/>
              </a:defRPr>
            </a:lvl1pPr>
          </a:lstStyle>
          <a:p>
            <a:r>
              <a:rPr lang="en-US"/>
              <a:t>Click to edit Master subtitle style</a:t>
            </a:r>
          </a:p>
        </p:txBody>
      </p:sp>
      <p:sp>
        <p:nvSpPr>
          <p:cNvPr id="4" name="Rectangle 6"/>
          <p:cNvSpPr>
            <a:spLocks noGrp="1" noChangeArrowheads="1"/>
          </p:cNvSpPr>
          <p:nvPr>
            <p:ph type="dt" sz="quarter" idx="10"/>
          </p:nvPr>
        </p:nvSpPr>
        <p:spPr/>
        <p:txBody>
          <a:bodyPr/>
          <a:lstStyle>
            <a:lvl1pPr>
              <a:defRPr/>
            </a:lvl1pPr>
          </a:lstStyle>
          <a:p>
            <a:pPr>
              <a:defRPr/>
            </a:pPr>
            <a:endParaRPr lang="en-US"/>
          </a:p>
        </p:txBody>
      </p:sp>
      <p:sp>
        <p:nvSpPr>
          <p:cNvPr id="5" name="Rectangle 7"/>
          <p:cNvSpPr>
            <a:spLocks noGrp="1" noChangeArrowheads="1"/>
          </p:cNvSpPr>
          <p:nvPr>
            <p:ph type="ftr" sz="quarter" idx="11"/>
          </p:nvPr>
        </p:nvSpPr>
        <p:spPr/>
        <p:txBody>
          <a:bodyPr/>
          <a:lstStyle>
            <a:lvl1pPr>
              <a:defRPr/>
            </a:lvl1pPr>
          </a:lstStyle>
          <a:p>
            <a:pPr>
              <a:defRPr/>
            </a:pPr>
            <a:endParaRPr lang="en-US"/>
          </a:p>
        </p:txBody>
      </p:sp>
      <p:sp>
        <p:nvSpPr>
          <p:cNvPr id="6" name="Rectangle 8"/>
          <p:cNvSpPr>
            <a:spLocks noGrp="1" noChangeArrowheads="1"/>
          </p:cNvSpPr>
          <p:nvPr>
            <p:ph type="sldNum"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3213"/>
            <a:ext cx="1943100" cy="54419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3213"/>
            <a:ext cx="5676900" cy="5441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303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303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title"/>
          </p:nvPr>
        </p:nvSpPr>
        <p:spPr bwMode="auto">
          <a:xfrm>
            <a:off x="685800" y="303213"/>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051" name="Rectangle 7"/>
          <p:cNvSpPr>
            <a:spLocks noGrp="1" noChangeArrowheads="1"/>
          </p:cNvSpPr>
          <p:nvPr>
            <p:ph type="body" idx="1"/>
          </p:nvPr>
        </p:nvSpPr>
        <p:spPr bwMode="auto">
          <a:xfrm>
            <a:off x="685800" y="1630363"/>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Rectangle 8"/>
          <p:cNvSpPr>
            <a:spLocks noGrp="1" noChangeArrowheads="1"/>
          </p:cNvSpPr>
          <p:nvPr>
            <p:ph type="dt" sz="half" idx="2"/>
          </p:nvPr>
        </p:nvSpPr>
        <p:spPr bwMode="auto">
          <a:xfrm>
            <a:off x="6858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nSpc>
                <a:spcPct val="100000"/>
              </a:lnSpc>
              <a:spcBef>
                <a:spcPct val="0"/>
              </a:spcBef>
              <a:buClrTx/>
              <a:buSzTx/>
              <a:buFontTx/>
              <a:buNone/>
              <a:defRPr sz="1400" b="0">
                <a:solidFill>
                  <a:schemeClr val="tx1"/>
                </a:solidFill>
                <a:latin typeface="+mj-lt"/>
              </a:defRPr>
            </a:lvl1pPr>
          </a:lstStyle>
          <a:p>
            <a:pPr>
              <a:defRPr/>
            </a:pPr>
            <a:endParaRPr lang="en-US"/>
          </a:p>
        </p:txBody>
      </p:sp>
      <p:sp>
        <p:nvSpPr>
          <p:cNvPr id="1033" name="Rectangle 9"/>
          <p:cNvSpPr>
            <a:spLocks noGrp="1" noChangeArrowheads="1"/>
          </p:cNvSpPr>
          <p:nvPr>
            <p:ph type="ftr" sz="quarter" idx="3"/>
          </p:nvPr>
        </p:nvSpPr>
        <p:spPr bwMode="auto">
          <a:xfrm>
            <a:off x="3124200" y="61722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lnSpc>
                <a:spcPct val="100000"/>
              </a:lnSpc>
              <a:spcBef>
                <a:spcPct val="0"/>
              </a:spcBef>
              <a:buClrTx/>
              <a:buSzTx/>
              <a:buFontTx/>
              <a:buNone/>
              <a:defRPr sz="1400" b="0">
                <a:solidFill>
                  <a:schemeClr val="tx1"/>
                </a:solidFill>
                <a:latin typeface="+mj-lt"/>
              </a:defRPr>
            </a:lvl1pPr>
          </a:lstStyle>
          <a:p>
            <a:pPr>
              <a:defRPr/>
            </a:pPr>
            <a:endParaRPr lang="en-US"/>
          </a:p>
        </p:txBody>
      </p:sp>
      <p:sp>
        <p:nvSpPr>
          <p:cNvPr id="1034" name="Rectangle 10"/>
          <p:cNvSpPr>
            <a:spLocks noGrp="1" noChangeArrowheads="1"/>
          </p:cNvSpPr>
          <p:nvPr>
            <p:ph type="sldNum" sz="quarter" idx="4"/>
          </p:nvPr>
        </p:nvSpPr>
        <p:spPr bwMode="auto">
          <a:xfrm>
            <a:off x="65532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lnSpc>
                <a:spcPct val="100000"/>
              </a:lnSpc>
              <a:spcBef>
                <a:spcPct val="0"/>
              </a:spcBef>
              <a:buClrTx/>
              <a:buSzTx/>
              <a:buFontTx/>
              <a:buNone/>
              <a:defRPr sz="1400" b="0">
                <a:solidFill>
                  <a:schemeClr val="tx1"/>
                </a:solidFill>
                <a:latin typeface="+mj-lt"/>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Office_Word_Document3.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package" Target="../embeddings/Microsoft_Office_Word_Document4.docx"/></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2.xml"/><Relationship Id="rId5" Type="http://schemas.openxmlformats.org/officeDocument/2006/relationships/image" Target="../media/image21.wmf"/><Relationship Id="rId4" Type="http://schemas.openxmlformats.org/officeDocument/2006/relationships/image" Target="../media/image20.wmf"/></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icrosoft_Office_Word_Document2.docx"/></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Rectangle 2"/>
          <p:cNvSpPr>
            <a:spLocks noGrp="1" noChangeArrowheads="1"/>
          </p:cNvSpPr>
          <p:nvPr>
            <p:ph type="ctrTitle" idx="4294967295"/>
          </p:nvPr>
        </p:nvSpPr>
        <p:spPr>
          <a:xfrm>
            <a:off x="2995613" y="1447800"/>
            <a:ext cx="6148387" cy="1676400"/>
          </a:xfrm>
          <a:solidFill>
            <a:schemeClr val="accent1"/>
          </a:solidFill>
        </p:spPr>
        <p:txBody>
          <a:bodyPr/>
          <a:lstStyle/>
          <a:p>
            <a:pPr algn="ctr">
              <a:lnSpc>
                <a:spcPct val="120000"/>
              </a:lnSpc>
              <a:defRPr/>
            </a:pPr>
            <a:r>
              <a:rPr lang="en-US" sz="3600" b="1" smtClean="0">
                <a:solidFill>
                  <a:srgbClr val="FFFF00"/>
                </a:solidFill>
              </a:rPr>
              <a:t>  </a:t>
            </a:r>
            <a:r>
              <a:rPr lang="en-US" sz="3600" b="1" smtClean="0">
                <a:solidFill>
                  <a:schemeClr val="bg2"/>
                </a:solidFill>
                <a:effectLst/>
              </a:rPr>
              <a:t>ECE 477  Digital Systems</a:t>
            </a:r>
            <a:br>
              <a:rPr lang="en-US" sz="3600" b="1" smtClean="0">
                <a:solidFill>
                  <a:schemeClr val="bg2"/>
                </a:solidFill>
                <a:effectLst/>
              </a:rPr>
            </a:br>
            <a:r>
              <a:rPr lang="en-US" sz="3600" b="1" smtClean="0">
                <a:solidFill>
                  <a:schemeClr val="bg2"/>
                </a:solidFill>
                <a:effectLst/>
              </a:rPr>
              <a:t>Senior Design Project</a:t>
            </a:r>
            <a:endParaRPr lang="en-US" smtClean="0"/>
          </a:p>
        </p:txBody>
      </p:sp>
      <p:sp>
        <p:nvSpPr>
          <p:cNvPr id="4099" name="Rectangle 3"/>
          <p:cNvSpPr>
            <a:spLocks noGrp="1" noChangeArrowheads="1"/>
          </p:cNvSpPr>
          <p:nvPr>
            <p:ph type="subTitle" idx="1"/>
          </p:nvPr>
        </p:nvSpPr>
        <p:spPr>
          <a:xfrm>
            <a:off x="0" y="4446588"/>
            <a:ext cx="9144000" cy="1497012"/>
          </a:xfrm>
          <a:solidFill>
            <a:srgbClr val="FFCC00"/>
          </a:solidFill>
        </p:spPr>
        <p:txBody>
          <a:bodyPr/>
          <a:lstStyle/>
          <a:p>
            <a:r>
              <a:rPr lang="en-US" sz="3600" b="1" dirty="0" smtClean="0">
                <a:solidFill>
                  <a:schemeClr val="bg2"/>
                </a:solidFill>
              </a:rPr>
              <a:t>Module 7 </a:t>
            </a:r>
          </a:p>
          <a:p>
            <a:r>
              <a:rPr lang="en-US" sz="3600" b="1" dirty="0" smtClean="0">
                <a:solidFill>
                  <a:schemeClr val="bg2"/>
                </a:solidFill>
              </a:rPr>
              <a:t>Project Documentation Standards</a:t>
            </a:r>
            <a:endParaRPr lang="en-US" sz="3600" dirty="0" smtClean="0">
              <a:solidFill>
                <a:schemeClr val="bg2"/>
              </a:solidFill>
            </a:endParaRPr>
          </a:p>
        </p:txBody>
      </p:sp>
      <p:pic>
        <p:nvPicPr>
          <p:cNvPr id="4100" name="Picture 4" descr="XI"/>
          <p:cNvPicPr>
            <a:picLocks noChangeAspect="1" noChangeArrowheads="1"/>
          </p:cNvPicPr>
          <p:nvPr/>
        </p:nvPicPr>
        <p:blipFill>
          <a:blip r:embed="rId2" cstate="print"/>
          <a:srcRect/>
          <a:stretch>
            <a:fillRect/>
          </a:stretch>
        </p:blipFill>
        <p:spPr bwMode="auto">
          <a:xfrm>
            <a:off x="368300" y="990600"/>
            <a:ext cx="2152650" cy="2228850"/>
          </a:xfrm>
          <a:prstGeom prst="rect">
            <a:avLst/>
          </a:prstGeom>
          <a:noFill/>
          <a:ln w="9525">
            <a:noFill/>
            <a:miter lim="800000"/>
            <a:headEnd/>
            <a:tailEnd/>
          </a:ln>
        </p:spPr>
      </p:pic>
      <p:sp>
        <p:nvSpPr>
          <p:cNvPr id="871429" name="Text Box 5"/>
          <p:cNvSpPr txBox="1">
            <a:spLocks noChangeArrowheads="1"/>
          </p:cNvSpPr>
          <p:nvPr/>
        </p:nvSpPr>
        <p:spPr bwMode="auto">
          <a:xfrm>
            <a:off x="7035800" y="0"/>
            <a:ext cx="2108200" cy="276225"/>
          </a:xfrm>
          <a:prstGeom prst="rect">
            <a:avLst/>
          </a:prstGeom>
          <a:noFill/>
          <a:ln w="9525">
            <a:noFill/>
            <a:miter lim="800000"/>
            <a:headEnd/>
            <a:tailEnd/>
          </a:ln>
          <a:effectLst/>
        </p:spPr>
        <p:txBody>
          <a:bodyPr lIns="92075" tIns="46038" rIns="92075" bIns="46038">
            <a:spAutoFit/>
          </a:bodyPr>
          <a:lstStyle/>
          <a:p>
            <a:pPr>
              <a:defRPr/>
            </a:pPr>
            <a:r>
              <a:rPr lang="en-US" sz="1400" dirty="0">
                <a:solidFill>
                  <a:srgbClr val="3399FF"/>
                </a:solidFill>
                <a:effectLst>
                  <a:outerShdw blurRad="38100" dist="38100" dir="2700000" algn="tl">
                    <a:srgbClr val="000000"/>
                  </a:outerShdw>
                </a:effectLst>
              </a:rPr>
              <a:t>© </a:t>
            </a:r>
            <a:r>
              <a:rPr lang="en-US" sz="1400" dirty="0" smtClean="0">
                <a:solidFill>
                  <a:srgbClr val="3399FF"/>
                </a:solidFill>
                <a:effectLst>
                  <a:outerShdw blurRad="38100" dist="38100" dir="2700000" algn="tl">
                    <a:srgbClr val="000000"/>
                  </a:outerShdw>
                </a:effectLst>
              </a:rPr>
              <a:t>2014 </a:t>
            </a:r>
            <a:r>
              <a:rPr lang="en-US" sz="1400" dirty="0">
                <a:solidFill>
                  <a:srgbClr val="3399FF"/>
                </a:solidFill>
                <a:effectLst>
                  <a:outerShdw blurRad="38100" dist="38100" dir="2700000" algn="tl">
                    <a:srgbClr val="000000"/>
                  </a:outerShdw>
                </a:effectLst>
              </a:rPr>
              <a:t>by D. G. Meyer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4675" name="Rectangle 3"/>
          <p:cNvSpPr>
            <a:spLocks noGrp="1" noChangeArrowheads="1"/>
          </p:cNvSpPr>
          <p:nvPr>
            <p:ph type="title"/>
          </p:nvPr>
        </p:nvSpPr>
        <p:spPr>
          <a:xfrm>
            <a:off x="161925" y="0"/>
            <a:ext cx="6696075" cy="738187"/>
          </a:xfrm>
          <a:solidFill>
            <a:schemeClr val="tx1"/>
          </a:solidFill>
        </p:spPr>
        <p:txBody>
          <a:bodyPr/>
          <a:lstStyle/>
          <a:p>
            <a:pPr>
              <a:defRPr/>
            </a:pPr>
            <a:r>
              <a:rPr lang="en-US" sz="4000" dirty="0" smtClean="0">
                <a:solidFill>
                  <a:srgbClr val="D9DE1E"/>
                </a:solidFill>
                <a:effectLst>
                  <a:outerShdw blurRad="38100" dist="38100" dir="2700000" algn="tl">
                    <a:srgbClr val="C0C0C0"/>
                  </a:outerShdw>
                </a:effectLst>
              </a:rPr>
              <a:t> </a:t>
            </a:r>
            <a:r>
              <a:rPr lang="en-US" sz="4000" b="1" dirty="0" smtClean="0">
                <a:solidFill>
                  <a:schemeClr val="bg2"/>
                </a:solidFill>
                <a:effectLst/>
                <a:latin typeface="Arial" charset="0"/>
              </a:rPr>
              <a:t>Electrical Schematic</a:t>
            </a:r>
            <a:endParaRPr lang="en-US" dirty="0" smtClean="0">
              <a:effectLst>
                <a:outerShdw blurRad="38100" dist="38100" dir="2700000" algn="tl">
                  <a:srgbClr val="C0C0C0"/>
                </a:outerShdw>
              </a:effectLst>
            </a:endParaRPr>
          </a:p>
        </p:txBody>
      </p:sp>
      <p:pic>
        <p:nvPicPr>
          <p:cNvPr id="9" name="Picture 8"/>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482600" y="818514"/>
            <a:ext cx="8305800" cy="573468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4675" name="Rectangle 3"/>
          <p:cNvSpPr>
            <a:spLocks noGrp="1" noChangeArrowheads="1"/>
          </p:cNvSpPr>
          <p:nvPr>
            <p:ph type="title"/>
          </p:nvPr>
        </p:nvSpPr>
        <p:spPr>
          <a:xfrm>
            <a:off x="161925" y="0"/>
            <a:ext cx="4486275" cy="738187"/>
          </a:xfrm>
          <a:solidFill>
            <a:schemeClr val="tx1"/>
          </a:solidFill>
        </p:spPr>
        <p:txBody>
          <a:bodyPr/>
          <a:lstStyle/>
          <a:p>
            <a:pPr>
              <a:defRPr/>
            </a:pPr>
            <a:r>
              <a:rPr lang="en-US" sz="4000" dirty="0" smtClean="0">
                <a:solidFill>
                  <a:srgbClr val="D9DE1E"/>
                </a:solidFill>
                <a:effectLst>
                  <a:outerShdw blurRad="38100" dist="38100" dir="2700000" algn="tl">
                    <a:srgbClr val="C0C0C0"/>
                  </a:outerShdw>
                </a:effectLst>
              </a:rPr>
              <a:t> </a:t>
            </a:r>
            <a:r>
              <a:rPr lang="en-US" sz="4000" b="1" dirty="0" smtClean="0">
                <a:solidFill>
                  <a:schemeClr val="bg2"/>
                </a:solidFill>
                <a:effectLst/>
                <a:latin typeface="Arial" charset="0"/>
              </a:rPr>
              <a:t>Circuit Narrative</a:t>
            </a:r>
            <a:endParaRPr lang="en-US" dirty="0" smtClean="0">
              <a:effectLst>
                <a:outerShdw blurRad="38100" dist="38100" dir="2700000" algn="tl">
                  <a:srgbClr val="C0C0C0"/>
                </a:outerShdw>
              </a:effectLst>
            </a:endParaRPr>
          </a:p>
        </p:txBody>
      </p:sp>
      <p:sp>
        <p:nvSpPr>
          <p:cNvPr id="5" name="TextBox 4"/>
          <p:cNvSpPr txBox="1"/>
          <p:nvPr/>
        </p:nvSpPr>
        <p:spPr>
          <a:xfrm>
            <a:off x="381000" y="856357"/>
            <a:ext cx="8521700" cy="6001643"/>
          </a:xfrm>
          <a:prstGeom prst="rect">
            <a:avLst/>
          </a:prstGeom>
          <a:solidFill>
            <a:srgbClr val="FFFF00"/>
          </a:solidFill>
        </p:spPr>
        <p:txBody>
          <a:bodyPr wrap="square" rtlCol="0">
            <a:spAutoFit/>
          </a:bodyPr>
          <a:lstStyle/>
          <a:p>
            <a:r>
              <a:rPr lang="en-US" sz="2000" dirty="0" smtClean="0">
                <a:solidFill>
                  <a:schemeClr val="bg2"/>
                </a:solidFill>
              </a:rPr>
              <a:t>The augmented reality system comprises multiple battery-powered headsets controlled by a microcontroller and one Raspberry Pi, and a single central control unit controlled by one Raspberry Pi. </a:t>
            </a:r>
          </a:p>
          <a:p>
            <a:r>
              <a:rPr lang="en-US" sz="2000" dirty="0" smtClean="0">
                <a:solidFill>
                  <a:schemeClr val="bg2"/>
                </a:solidFill>
              </a:rPr>
              <a:t>Upon insertion of a 3.7V lithium ion battery into the headset, or the contact closure of the battery’s on/off switch, the battery’s voltage is connected to the input of 4 power supplies, the input of the battery “fuel gauge”, and the output of the battery charger.  A polarized battery header will be used to prevent the physical insertion of the battery in the wrong polarity direction.  The single battery powers all components of the headset except for the battery charger, which is optionally powered by an external 5V source in the form of a USB connection.  Three of the four power supplies are low dropout (LDO) regulators which altogether supply 3.3V to the IMU sensors, GPS, Raspberry Pi, microcontroller, and </a:t>
            </a:r>
            <a:r>
              <a:rPr lang="en-US" sz="2000" dirty="0" err="1" smtClean="0">
                <a:solidFill>
                  <a:schemeClr val="bg2"/>
                </a:solidFill>
              </a:rPr>
              <a:t>XBee</a:t>
            </a:r>
            <a:r>
              <a:rPr lang="en-US" sz="2000" dirty="0" smtClean="0">
                <a:solidFill>
                  <a:schemeClr val="bg2"/>
                </a:solidFill>
              </a:rPr>
              <a:t> radio.  The fourth power supply is integrated in the LCD package, and accepts the battery’s 3.7V directly.  Once the IMU sensors are powered, they are capable of transmitting raw sensor data to the microcontroller for processing via I</a:t>
            </a:r>
            <a:r>
              <a:rPr lang="en-US" sz="2000" baseline="30000" dirty="0" smtClean="0">
                <a:solidFill>
                  <a:schemeClr val="bg2"/>
                </a:solidFill>
              </a:rPr>
              <a:t>2</a:t>
            </a:r>
            <a:r>
              <a:rPr lang="en-US" sz="2000" dirty="0" smtClean="0">
                <a:solidFill>
                  <a:schemeClr val="bg2"/>
                </a:solidFill>
              </a:rPr>
              <a:t>C protocol [34].  The battery fuel gauge will similarly communicate the battery’s charge to the microcontroller via I</a:t>
            </a:r>
            <a:r>
              <a:rPr lang="en-US" sz="2000" baseline="30000" dirty="0" smtClean="0">
                <a:solidFill>
                  <a:schemeClr val="bg2"/>
                </a:solidFill>
              </a:rPr>
              <a:t>2</a:t>
            </a:r>
            <a:r>
              <a:rPr lang="en-US" sz="2000" dirty="0" smtClean="0">
                <a:solidFill>
                  <a:schemeClr val="bg2"/>
                </a:solidFill>
              </a:rPr>
              <a:t>C [22].  The Raspberry Pi will communicate with the microcontroller via SPI, and both the GPS and </a:t>
            </a:r>
            <a:r>
              <a:rPr lang="en-US" sz="2000" dirty="0" err="1" smtClean="0">
                <a:solidFill>
                  <a:schemeClr val="bg2"/>
                </a:solidFill>
              </a:rPr>
              <a:t>XBee</a:t>
            </a:r>
            <a:r>
              <a:rPr lang="en-US" sz="2000" dirty="0" smtClean="0">
                <a:solidFill>
                  <a:schemeClr val="bg2"/>
                </a:solidFill>
              </a:rPr>
              <a:t> modules will communicate with the microcontroller via the USART protocol [35, 6].</a:t>
            </a:r>
            <a:endParaRPr lang="en-US" sz="2000" dirty="0">
              <a:solidFill>
                <a:schemeClr val="bg2"/>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4675" name="Rectangle 3"/>
          <p:cNvSpPr>
            <a:spLocks noGrp="1" noChangeArrowheads="1"/>
          </p:cNvSpPr>
          <p:nvPr>
            <p:ph type="title"/>
          </p:nvPr>
        </p:nvSpPr>
        <p:spPr>
          <a:xfrm>
            <a:off x="161925" y="0"/>
            <a:ext cx="6696075" cy="738187"/>
          </a:xfrm>
          <a:solidFill>
            <a:schemeClr val="tx1"/>
          </a:solidFill>
        </p:spPr>
        <p:txBody>
          <a:bodyPr/>
          <a:lstStyle/>
          <a:p>
            <a:pPr>
              <a:defRPr/>
            </a:pPr>
            <a:r>
              <a:rPr lang="en-US" sz="4000" dirty="0" smtClean="0">
                <a:solidFill>
                  <a:srgbClr val="D9DE1E"/>
                </a:solidFill>
                <a:effectLst>
                  <a:outerShdw blurRad="38100" dist="38100" dir="2700000" algn="tl">
                    <a:srgbClr val="C0C0C0"/>
                  </a:outerShdw>
                </a:effectLst>
              </a:rPr>
              <a:t> </a:t>
            </a:r>
            <a:r>
              <a:rPr lang="en-US" sz="4000" b="1" dirty="0" smtClean="0">
                <a:solidFill>
                  <a:schemeClr val="bg2"/>
                </a:solidFill>
                <a:effectLst/>
                <a:latin typeface="Arial" charset="0"/>
              </a:rPr>
              <a:t>PCB Layout</a:t>
            </a:r>
            <a:endParaRPr lang="en-US" dirty="0" smtClean="0">
              <a:effectLst>
                <a:outerShdw blurRad="38100" dist="38100" dir="2700000" algn="tl">
                  <a:srgbClr val="C0C0C0"/>
                </a:outerShdw>
              </a:effectLst>
            </a:endParaRPr>
          </a:p>
        </p:txBody>
      </p:sp>
      <p:pic>
        <p:nvPicPr>
          <p:cNvPr id="4" name="Picture 3"/>
          <p:cNvPicPr/>
          <p:nvPr/>
        </p:nvPicPr>
        <p:blipFill>
          <a:blip r:embed="rId2" cstate="print"/>
          <a:stretch>
            <a:fillRect/>
          </a:stretch>
        </p:blipFill>
        <p:spPr>
          <a:xfrm>
            <a:off x="2366939" y="927100"/>
            <a:ext cx="4338661" cy="2785680"/>
          </a:xfrm>
          <a:prstGeom prst="rect">
            <a:avLst/>
          </a:prstGeom>
        </p:spPr>
      </p:pic>
      <p:pic>
        <p:nvPicPr>
          <p:cNvPr id="5" name="Picture 4"/>
          <p:cNvPicPr/>
          <p:nvPr/>
        </p:nvPicPr>
        <p:blipFill>
          <a:blip r:embed="rId3" cstate="print"/>
          <a:stretch>
            <a:fillRect/>
          </a:stretch>
        </p:blipFill>
        <p:spPr>
          <a:xfrm>
            <a:off x="2379639" y="3780220"/>
            <a:ext cx="4338661" cy="282378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4675" name="Rectangle 3"/>
          <p:cNvSpPr>
            <a:spLocks noGrp="1" noChangeArrowheads="1"/>
          </p:cNvSpPr>
          <p:nvPr>
            <p:ph type="title"/>
          </p:nvPr>
        </p:nvSpPr>
        <p:spPr>
          <a:xfrm>
            <a:off x="161925" y="0"/>
            <a:ext cx="4486275" cy="738187"/>
          </a:xfrm>
          <a:solidFill>
            <a:schemeClr val="tx1"/>
          </a:solidFill>
        </p:spPr>
        <p:txBody>
          <a:bodyPr/>
          <a:lstStyle/>
          <a:p>
            <a:pPr>
              <a:defRPr/>
            </a:pPr>
            <a:r>
              <a:rPr lang="en-US" sz="4000" dirty="0" smtClean="0">
                <a:solidFill>
                  <a:srgbClr val="D9DE1E"/>
                </a:solidFill>
                <a:effectLst>
                  <a:outerShdw blurRad="38100" dist="38100" dir="2700000" algn="tl">
                    <a:srgbClr val="C0C0C0"/>
                  </a:outerShdw>
                </a:effectLst>
              </a:rPr>
              <a:t> </a:t>
            </a:r>
            <a:r>
              <a:rPr lang="en-US" sz="4000" b="1" dirty="0" smtClean="0">
                <a:solidFill>
                  <a:schemeClr val="bg2"/>
                </a:solidFill>
                <a:effectLst/>
                <a:latin typeface="Arial" charset="0"/>
              </a:rPr>
              <a:t>PCB Narrative</a:t>
            </a:r>
            <a:endParaRPr lang="en-US" dirty="0" smtClean="0">
              <a:effectLst>
                <a:outerShdw blurRad="38100" dist="38100" dir="2700000" algn="tl">
                  <a:srgbClr val="C0C0C0"/>
                </a:outerShdw>
              </a:effectLst>
            </a:endParaRPr>
          </a:p>
        </p:txBody>
      </p:sp>
      <p:sp>
        <p:nvSpPr>
          <p:cNvPr id="5" name="TextBox 4"/>
          <p:cNvSpPr txBox="1"/>
          <p:nvPr/>
        </p:nvSpPr>
        <p:spPr>
          <a:xfrm>
            <a:off x="381000" y="856357"/>
            <a:ext cx="8521700" cy="6001643"/>
          </a:xfrm>
          <a:prstGeom prst="rect">
            <a:avLst/>
          </a:prstGeom>
          <a:solidFill>
            <a:srgbClr val="FFFF00"/>
          </a:solidFill>
        </p:spPr>
        <p:txBody>
          <a:bodyPr wrap="square" rtlCol="0">
            <a:spAutoFit/>
          </a:bodyPr>
          <a:lstStyle/>
          <a:p>
            <a:r>
              <a:rPr lang="en-US" sz="2000" dirty="0" smtClean="0">
                <a:solidFill>
                  <a:schemeClr val="bg2"/>
                </a:solidFill>
              </a:rPr>
              <a:t>Several of the components of this project, most notably the USB boot loader described in the microcontroller datasheet, depend on a stable clock source. Therefore, an external crystal oscillator in a through-hole package was utilized with the recommended load capacitance of 20pF [36]. As the traces leading to the crystal also add impedance, the EAGLE “</a:t>
            </a:r>
            <a:r>
              <a:rPr lang="en-US" sz="2000" i="1" dirty="0" smtClean="0">
                <a:solidFill>
                  <a:schemeClr val="bg2"/>
                </a:solidFill>
              </a:rPr>
              <a:t>run length-freq-</a:t>
            </a:r>
            <a:r>
              <a:rPr lang="en-US" sz="2000" i="1" dirty="0" err="1" smtClean="0">
                <a:solidFill>
                  <a:schemeClr val="bg2"/>
                </a:solidFill>
              </a:rPr>
              <a:t>ri</a:t>
            </a:r>
            <a:r>
              <a:rPr lang="en-US" sz="2000" dirty="0" smtClean="0">
                <a:solidFill>
                  <a:schemeClr val="bg2"/>
                </a:solidFill>
              </a:rPr>
              <a:t>” tool was used to match the oscillator trace lengths within 8mil. The crystal was also placed as close as possible to the microcontroller while still allowing a component-free area around the oscillator to limit noise coupling. Similarly, the same method was used to match the USB data traces to significantly less than the stated 50mil length tolerance [5].</a:t>
            </a:r>
          </a:p>
          <a:p>
            <a:r>
              <a:rPr lang="en-US" sz="2000" dirty="0" smtClean="0">
                <a:solidFill>
                  <a:schemeClr val="bg2"/>
                </a:solidFill>
              </a:rPr>
              <a:t>Part placement near the microcontroller was also a major concern. In order for the PCB to be physically possible to route, pin assignments with multiple equivalent options on the microcontroller were chosen to limit the number of crossing signals. Careful effort was also spent in placing parts to minimize the number of traces looping around the microcontroller and interfering with power routing as shown in Figure 9.1. After placement was finalized, the most convenient spare I/O pins were brought out to pads and a spare serial port was connected to an unpopulated header for debugging and future expansion. Two spare LEDs also aid in debugging.</a:t>
            </a:r>
            <a:endParaRPr lang="en-US" sz="2000" dirty="0">
              <a:solidFill>
                <a:schemeClr val="bg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4675" name="Rectangle 3"/>
          <p:cNvSpPr>
            <a:spLocks noGrp="1" noChangeArrowheads="1"/>
          </p:cNvSpPr>
          <p:nvPr>
            <p:ph type="title"/>
          </p:nvPr>
        </p:nvSpPr>
        <p:spPr>
          <a:xfrm>
            <a:off x="161925" y="0"/>
            <a:ext cx="6696075" cy="738187"/>
          </a:xfrm>
          <a:solidFill>
            <a:schemeClr val="tx1"/>
          </a:solidFill>
        </p:spPr>
        <p:txBody>
          <a:bodyPr/>
          <a:lstStyle/>
          <a:p>
            <a:pPr>
              <a:defRPr/>
            </a:pPr>
            <a:r>
              <a:rPr lang="en-US" sz="4000" dirty="0" smtClean="0">
                <a:solidFill>
                  <a:srgbClr val="D9DE1E"/>
                </a:solidFill>
                <a:effectLst>
                  <a:outerShdw blurRad="38100" dist="38100" dir="2700000" algn="tl">
                    <a:srgbClr val="C0C0C0"/>
                  </a:outerShdw>
                </a:effectLst>
              </a:rPr>
              <a:t> </a:t>
            </a:r>
            <a:r>
              <a:rPr lang="en-US" sz="4000" b="1" dirty="0" smtClean="0">
                <a:solidFill>
                  <a:schemeClr val="bg2"/>
                </a:solidFill>
                <a:effectLst/>
                <a:latin typeface="Arial" charset="0"/>
              </a:rPr>
              <a:t>Software Organization</a:t>
            </a:r>
            <a:endParaRPr lang="en-US" dirty="0" smtClean="0">
              <a:effectLst>
                <a:outerShdw blurRad="38100" dist="38100" dir="2700000" algn="tl">
                  <a:srgbClr val="C0C0C0"/>
                </a:outerShdw>
              </a:effectLst>
            </a:endParaRPr>
          </a:p>
        </p:txBody>
      </p:sp>
      <p:pic>
        <p:nvPicPr>
          <p:cNvPr id="6" name="Picture 5"/>
          <p:cNvPicPr/>
          <p:nvPr/>
        </p:nvPicPr>
        <p:blipFill>
          <a:blip r:embed="rId2" cstate="print"/>
          <a:stretch>
            <a:fillRect/>
          </a:stretch>
        </p:blipFill>
        <p:spPr>
          <a:xfrm>
            <a:off x="469900" y="1625600"/>
            <a:ext cx="7912099" cy="36195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4675" name="Rectangle 3"/>
          <p:cNvSpPr>
            <a:spLocks noGrp="1" noChangeArrowheads="1"/>
          </p:cNvSpPr>
          <p:nvPr>
            <p:ph type="title"/>
          </p:nvPr>
        </p:nvSpPr>
        <p:spPr>
          <a:xfrm>
            <a:off x="161925" y="0"/>
            <a:ext cx="5286375" cy="738187"/>
          </a:xfrm>
          <a:solidFill>
            <a:schemeClr val="tx1"/>
          </a:solidFill>
        </p:spPr>
        <p:txBody>
          <a:bodyPr/>
          <a:lstStyle/>
          <a:p>
            <a:pPr>
              <a:defRPr/>
            </a:pPr>
            <a:r>
              <a:rPr lang="en-US" sz="4000" dirty="0" smtClean="0">
                <a:solidFill>
                  <a:srgbClr val="D9DE1E"/>
                </a:solidFill>
                <a:effectLst>
                  <a:outerShdw blurRad="38100" dist="38100" dir="2700000" algn="tl">
                    <a:srgbClr val="C0C0C0"/>
                  </a:outerShdw>
                </a:effectLst>
              </a:rPr>
              <a:t> </a:t>
            </a:r>
            <a:r>
              <a:rPr lang="en-US" sz="4000" b="1" dirty="0" smtClean="0">
                <a:solidFill>
                  <a:schemeClr val="bg2"/>
                </a:solidFill>
                <a:effectLst/>
                <a:latin typeface="Arial" charset="0"/>
              </a:rPr>
              <a:t>Software Narrative</a:t>
            </a:r>
            <a:endParaRPr lang="en-US" dirty="0" smtClean="0">
              <a:effectLst>
                <a:outerShdw blurRad="38100" dist="38100" dir="2700000" algn="tl">
                  <a:srgbClr val="C0C0C0"/>
                </a:outerShdw>
              </a:effectLst>
            </a:endParaRPr>
          </a:p>
        </p:txBody>
      </p:sp>
      <p:sp>
        <p:nvSpPr>
          <p:cNvPr id="5" name="TextBox 4"/>
          <p:cNvSpPr txBox="1"/>
          <p:nvPr/>
        </p:nvSpPr>
        <p:spPr>
          <a:xfrm>
            <a:off x="355600" y="735479"/>
            <a:ext cx="8521700" cy="5893921"/>
          </a:xfrm>
          <a:prstGeom prst="rect">
            <a:avLst/>
          </a:prstGeom>
          <a:solidFill>
            <a:srgbClr val="FFFF00"/>
          </a:solidFill>
        </p:spPr>
        <p:txBody>
          <a:bodyPr wrap="square" rtlCol="0">
            <a:spAutoFit/>
          </a:bodyPr>
          <a:lstStyle/>
          <a:p>
            <a:r>
              <a:rPr lang="en-US" sz="2000" b="0" dirty="0" smtClean="0">
                <a:solidFill>
                  <a:schemeClr val="bg2"/>
                </a:solidFill>
              </a:rPr>
              <a:t>Figure 10.5 shows the hierarchical arrangement of the various code modules included in our design. The code modules in our design are: the central control unit user interface, the central control unit simulation, the headset main module, the headset GPS IRQ, the headset IMU IRQ, the headset battery IRQ, the headset </a:t>
            </a:r>
            <a:r>
              <a:rPr lang="en-US" sz="2000" b="0" dirty="0" err="1" smtClean="0">
                <a:solidFill>
                  <a:schemeClr val="bg2"/>
                </a:solidFill>
              </a:rPr>
              <a:t>XBee</a:t>
            </a:r>
            <a:r>
              <a:rPr lang="en-US" sz="2000" b="0" dirty="0" smtClean="0">
                <a:solidFill>
                  <a:schemeClr val="bg2"/>
                </a:solidFill>
              </a:rPr>
              <a:t> IRQ, and the headset GPU.</a:t>
            </a:r>
            <a:endParaRPr lang="en-US" sz="2000" dirty="0" smtClean="0">
              <a:solidFill>
                <a:schemeClr val="bg2"/>
              </a:solidFill>
            </a:endParaRPr>
          </a:p>
          <a:p>
            <a:r>
              <a:rPr lang="en-US" sz="2000" b="0" dirty="0" smtClean="0">
                <a:solidFill>
                  <a:schemeClr val="bg2"/>
                </a:solidFill>
              </a:rPr>
              <a:t>The central control unit user interface is written in Python </a:t>
            </a:r>
            <a:r>
              <a:rPr lang="en-US" sz="2000" b="0" dirty="0" err="1" smtClean="0">
                <a:solidFill>
                  <a:schemeClr val="bg2"/>
                </a:solidFill>
              </a:rPr>
              <a:t>Tkinter</a:t>
            </a:r>
            <a:r>
              <a:rPr lang="en-US" sz="2000" b="0" dirty="0" smtClean="0">
                <a:solidFill>
                  <a:schemeClr val="bg2"/>
                </a:solidFill>
              </a:rPr>
              <a:t> [30]. </a:t>
            </a:r>
            <a:r>
              <a:rPr lang="en-US" sz="2000" b="0" dirty="0" err="1" smtClean="0">
                <a:solidFill>
                  <a:schemeClr val="bg2"/>
                </a:solidFill>
              </a:rPr>
              <a:t>Tkinter</a:t>
            </a:r>
            <a:r>
              <a:rPr lang="en-US" sz="2000" b="0" dirty="0" smtClean="0">
                <a:solidFill>
                  <a:schemeClr val="bg2"/>
                </a:solidFill>
              </a:rPr>
              <a:t> was chosen because a complex user interface is not needed, and because the author is familiar with the software. The user interface launches on startup of the central control unit and begins looking for available headsets to join in simulations. The user is able to choose available headsets and add them. The simulation allows a user to select a simulation to run. After selecting a simulation, the rules and hazards are explained to the user. The GUI will then launch the simulation and wait for it to end.</a:t>
            </a:r>
            <a:endParaRPr lang="en-US" sz="2000" dirty="0" smtClean="0">
              <a:solidFill>
                <a:schemeClr val="bg2"/>
              </a:solidFill>
            </a:endParaRPr>
          </a:p>
          <a:p>
            <a:r>
              <a:rPr lang="en-US" sz="2000" b="0" dirty="0" smtClean="0">
                <a:solidFill>
                  <a:schemeClr val="bg2"/>
                </a:solidFill>
              </a:rPr>
              <a:t>The central control unit simulation will first load image and object data to all headsets through wireless communication. It will then proceed to send updates about the position of the image and object data to the user. Updates about the headsets position will be periodically processed and collision detection will be performed to determine simulation events to be triggered. Due to limited accuracy of the GPS, virtual objects will be made large (approximately 2 meters) for the purposes of detecting collisions. </a:t>
            </a:r>
            <a:endParaRPr lang="en-US" sz="2000" dirty="0">
              <a:solidFill>
                <a:schemeClr val="bg2"/>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4675" name="Rectangle 3"/>
          <p:cNvSpPr>
            <a:spLocks noGrp="1" noChangeArrowheads="1"/>
          </p:cNvSpPr>
          <p:nvPr>
            <p:ph type="title"/>
          </p:nvPr>
        </p:nvSpPr>
        <p:spPr>
          <a:xfrm>
            <a:off x="161925" y="0"/>
            <a:ext cx="6696075" cy="738187"/>
          </a:xfrm>
          <a:solidFill>
            <a:schemeClr val="tx1"/>
          </a:solidFill>
        </p:spPr>
        <p:txBody>
          <a:bodyPr/>
          <a:lstStyle/>
          <a:p>
            <a:pPr>
              <a:defRPr/>
            </a:pPr>
            <a:r>
              <a:rPr lang="en-US" sz="4000" dirty="0" smtClean="0">
                <a:solidFill>
                  <a:srgbClr val="D9DE1E"/>
                </a:solidFill>
                <a:effectLst>
                  <a:outerShdw blurRad="38100" dist="38100" dir="2700000" algn="tl">
                    <a:srgbClr val="C0C0C0"/>
                  </a:outerShdw>
                </a:effectLst>
              </a:rPr>
              <a:t> </a:t>
            </a:r>
            <a:r>
              <a:rPr lang="en-US" sz="4000" b="1" dirty="0" smtClean="0">
                <a:solidFill>
                  <a:schemeClr val="bg2"/>
                </a:solidFill>
                <a:effectLst/>
                <a:latin typeface="Arial" charset="0"/>
              </a:rPr>
              <a:t>Bill of Materials</a:t>
            </a:r>
            <a:endParaRPr lang="en-US" dirty="0" smtClean="0">
              <a:effectLst>
                <a:outerShdw blurRad="38100" dist="38100" dir="2700000" algn="tl">
                  <a:srgbClr val="C0C0C0"/>
                </a:outerShdw>
              </a:effectLst>
            </a:endParaRPr>
          </a:p>
        </p:txBody>
      </p:sp>
      <p:pic>
        <p:nvPicPr>
          <p:cNvPr id="47106" name="Picture 2"/>
          <p:cNvPicPr>
            <a:picLocks noChangeAspect="1" noChangeArrowheads="1"/>
          </p:cNvPicPr>
          <p:nvPr/>
        </p:nvPicPr>
        <p:blipFill>
          <a:blip r:embed="rId2" cstate="print"/>
          <a:srcRect/>
          <a:stretch>
            <a:fillRect/>
          </a:stretch>
        </p:blipFill>
        <p:spPr bwMode="auto">
          <a:xfrm>
            <a:off x="0" y="903288"/>
            <a:ext cx="9218613" cy="47355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4675" name="Rectangle 3"/>
          <p:cNvSpPr>
            <a:spLocks noGrp="1" noChangeArrowheads="1"/>
          </p:cNvSpPr>
          <p:nvPr>
            <p:ph type="title"/>
          </p:nvPr>
        </p:nvSpPr>
        <p:spPr>
          <a:xfrm>
            <a:off x="161925" y="0"/>
            <a:ext cx="6696075" cy="738187"/>
          </a:xfrm>
          <a:solidFill>
            <a:schemeClr val="tx1"/>
          </a:solidFill>
        </p:spPr>
        <p:txBody>
          <a:bodyPr/>
          <a:lstStyle/>
          <a:p>
            <a:pPr>
              <a:defRPr/>
            </a:pPr>
            <a:r>
              <a:rPr lang="en-US" sz="4000" dirty="0" smtClean="0">
                <a:solidFill>
                  <a:srgbClr val="D9DE1E"/>
                </a:solidFill>
                <a:effectLst>
                  <a:outerShdw blurRad="38100" dist="38100" dir="2700000" algn="tl">
                    <a:srgbClr val="C0C0C0"/>
                  </a:outerShdw>
                </a:effectLst>
              </a:rPr>
              <a:t> </a:t>
            </a:r>
            <a:r>
              <a:rPr lang="en-US" sz="4000" b="1" dirty="0" smtClean="0">
                <a:solidFill>
                  <a:schemeClr val="bg2"/>
                </a:solidFill>
                <a:effectLst/>
                <a:latin typeface="Arial" charset="0"/>
              </a:rPr>
              <a:t>Timing Diagram</a:t>
            </a:r>
            <a:endParaRPr lang="en-US" dirty="0" smtClean="0">
              <a:effectLst>
                <a:outerShdw blurRad="38100" dist="38100" dir="2700000" algn="tl">
                  <a:srgbClr val="C0C0C0"/>
                </a:outerShdw>
              </a:effectLst>
            </a:endParaRPr>
          </a:p>
        </p:txBody>
      </p:sp>
      <p:pic>
        <p:nvPicPr>
          <p:cNvPr id="4" name="Picture 31" descr="ne64_ext_time"/>
          <p:cNvPicPr>
            <a:picLocks noChangeAspect="1" noChangeArrowheads="1"/>
          </p:cNvPicPr>
          <p:nvPr/>
        </p:nvPicPr>
        <p:blipFill>
          <a:blip r:embed="rId2" cstate="print"/>
          <a:srcRect b="3323"/>
          <a:stretch>
            <a:fillRect/>
          </a:stretch>
        </p:blipFill>
        <p:spPr bwMode="auto">
          <a:xfrm>
            <a:off x="1463674" y="769938"/>
            <a:ext cx="5927725" cy="58735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4675" name="Rectangle 3"/>
          <p:cNvSpPr>
            <a:spLocks noGrp="1" noChangeArrowheads="1"/>
          </p:cNvSpPr>
          <p:nvPr>
            <p:ph type="title"/>
          </p:nvPr>
        </p:nvSpPr>
        <p:spPr>
          <a:xfrm>
            <a:off x="161925" y="0"/>
            <a:ext cx="6696075" cy="738187"/>
          </a:xfrm>
          <a:solidFill>
            <a:schemeClr val="tx1"/>
          </a:solidFill>
        </p:spPr>
        <p:txBody>
          <a:bodyPr/>
          <a:lstStyle/>
          <a:p>
            <a:pPr>
              <a:defRPr/>
            </a:pPr>
            <a:r>
              <a:rPr lang="en-US" sz="4000" dirty="0" smtClean="0">
                <a:solidFill>
                  <a:srgbClr val="D9DE1E"/>
                </a:solidFill>
                <a:effectLst>
                  <a:outerShdw blurRad="38100" dist="38100" dir="2700000" algn="tl">
                    <a:srgbClr val="C0C0C0"/>
                  </a:outerShdw>
                </a:effectLst>
              </a:rPr>
              <a:t> </a:t>
            </a:r>
            <a:r>
              <a:rPr lang="en-US" sz="4000" b="1" dirty="0" smtClean="0">
                <a:solidFill>
                  <a:schemeClr val="bg2"/>
                </a:solidFill>
                <a:effectLst/>
                <a:latin typeface="Arial" charset="0"/>
              </a:rPr>
              <a:t>User Manual</a:t>
            </a:r>
            <a:endParaRPr lang="en-US" dirty="0" smtClean="0">
              <a:effectLst>
                <a:outerShdw blurRad="38100" dist="38100" dir="2700000" algn="tl">
                  <a:srgbClr val="C0C0C0"/>
                </a:outerShdw>
              </a:effectLst>
            </a:endParaRPr>
          </a:p>
        </p:txBody>
      </p:sp>
      <p:graphicFrame>
        <p:nvGraphicFramePr>
          <p:cNvPr id="76803" name="Object 3"/>
          <p:cNvGraphicFramePr>
            <a:graphicFrameLocks noChangeAspect="1"/>
          </p:cNvGraphicFramePr>
          <p:nvPr/>
        </p:nvGraphicFramePr>
        <p:xfrm>
          <a:off x="4471988" y="1168400"/>
          <a:ext cx="4255496" cy="5245100"/>
        </p:xfrm>
        <a:graphic>
          <a:graphicData uri="http://schemas.openxmlformats.org/presentationml/2006/ole">
            <p:oleObj spid="_x0000_s76803" name="Document" r:id="rId3" imgW="6226556" imgH="7674667" progId="Word.Document.12">
              <p:embed/>
            </p:oleObj>
          </a:graphicData>
        </a:graphic>
      </p:graphicFrame>
      <p:graphicFrame>
        <p:nvGraphicFramePr>
          <p:cNvPr id="76804" name="Object 4"/>
          <p:cNvGraphicFramePr>
            <a:graphicFrameLocks noChangeAspect="1"/>
          </p:cNvGraphicFramePr>
          <p:nvPr/>
        </p:nvGraphicFramePr>
        <p:xfrm>
          <a:off x="357188" y="1003300"/>
          <a:ext cx="4101494" cy="5257800"/>
        </p:xfrm>
        <a:graphic>
          <a:graphicData uri="http://schemas.openxmlformats.org/presentationml/2006/ole">
            <p:oleObj spid="_x0000_s76804" name="Document" r:id="rId4" imgW="5940848" imgH="7615903" progId="Word.Document.12">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0995" name="Rectangle 3"/>
          <p:cNvSpPr>
            <a:spLocks noGrp="1" noChangeArrowheads="1"/>
          </p:cNvSpPr>
          <p:nvPr>
            <p:ph type="title"/>
          </p:nvPr>
        </p:nvSpPr>
        <p:spPr>
          <a:xfrm>
            <a:off x="533400" y="457200"/>
            <a:ext cx="8229600" cy="1143000"/>
          </a:xfrm>
        </p:spPr>
        <p:txBody>
          <a:bodyPr/>
          <a:lstStyle/>
          <a:p>
            <a:pPr>
              <a:defRPr/>
            </a:pPr>
            <a:r>
              <a:rPr lang="en-US" sz="4800" dirty="0" smtClean="0">
                <a:solidFill>
                  <a:srgbClr val="D9DE1E"/>
                </a:solidFill>
              </a:rPr>
              <a:t>Guidelines</a:t>
            </a:r>
            <a:endParaRPr lang="en-US" dirty="0" smtClean="0"/>
          </a:p>
        </p:txBody>
      </p:sp>
      <p:sp>
        <p:nvSpPr>
          <p:cNvPr id="980996" name="Rectangle 4"/>
          <p:cNvSpPr>
            <a:spLocks noGrp="1" noChangeArrowheads="1"/>
          </p:cNvSpPr>
          <p:nvPr>
            <p:ph type="body" idx="1"/>
          </p:nvPr>
        </p:nvSpPr>
        <p:spPr>
          <a:xfrm>
            <a:off x="692150" y="1531938"/>
            <a:ext cx="7864475" cy="4811712"/>
          </a:xfrm>
        </p:spPr>
        <p:txBody>
          <a:bodyPr/>
          <a:lstStyle/>
          <a:p>
            <a:pPr>
              <a:lnSpc>
                <a:spcPct val="95000"/>
              </a:lnSpc>
              <a:spcBef>
                <a:spcPct val="10000"/>
              </a:spcBef>
              <a:defRPr/>
            </a:pPr>
            <a:r>
              <a:rPr lang="en-US" dirty="0" smtClean="0">
                <a:solidFill>
                  <a:srgbClr val="DCDDDE"/>
                </a:solidFill>
                <a:effectLst>
                  <a:outerShdw blurRad="38100" dist="38100" dir="2700000" algn="tl">
                    <a:srgbClr val="000000"/>
                  </a:outerShdw>
                </a:effectLst>
              </a:rPr>
              <a:t>Schematics</a:t>
            </a:r>
          </a:p>
          <a:p>
            <a:pPr>
              <a:lnSpc>
                <a:spcPct val="95000"/>
              </a:lnSpc>
              <a:spcBef>
                <a:spcPct val="10000"/>
              </a:spcBef>
              <a:defRPr/>
            </a:pPr>
            <a:r>
              <a:rPr lang="en-US" dirty="0" smtClean="0">
                <a:solidFill>
                  <a:srgbClr val="DCDDDE"/>
                </a:solidFill>
                <a:effectLst>
                  <a:outerShdw blurRad="38100" dist="38100" dir="2700000" algn="tl">
                    <a:srgbClr val="000000"/>
                  </a:outerShdw>
                </a:effectLst>
              </a:rPr>
              <a:t>Active levels for pins</a:t>
            </a:r>
          </a:p>
          <a:p>
            <a:pPr>
              <a:lnSpc>
                <a:spcPct val="95000"/>
              </a:lnSpc>
              <a:spcBef>
                <a:spcPct val="10000"/>
              </a:spcBef>
              <a:defRPr/>
            </a:pPr>
            <a:r>
              <a:rPr lang="en-US" dirty="0" smtClean="0">
                <a:solidFill>
                  <a:srgbClr val="DCDDDE"/>
                </a:solidFill>
                <a:effectLst>
                  <a:outerShdw blurRad="38100" dist="38100" dir="2700000" algn="tl">
                    <a:srgbClr val="000000"/>
                  </a:outerShdw>
                </a:effectLst>
              </a:rPr>
              <a:t>Timing diagrams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02" name="Rectangle 2"/>
          <p:cNvSpPr>
            <a:spLocks noGrp="1" noChangeArrowheads="1"/>
          </p:cNvSpPr>
          <p:nvPr>
            <p:ph type="title"/>
          </p:nvPr>
        </p:nvSpPr>
        <p:spPr>
          <a:xfrm>
            <a:off x="376238" y="307975"/>
            <a:ext cx="8767762" cy="2192338"/>
          </a:xfrm>
        </p:spPr>
        <p:txBody>
          <a:bodyPr/>
          <a:lstStyle/>
          <a:p>
            <a:pPr>
              <a:defRPr/>
            </a:pPr>
            <a:r>
              <a:rPr lang="en-US" sz="3200" dirty="0" smtClean="0">
                <a:solidFill>
                  <a:srgbClr val="D9DE1E"/>
                </a:solidFill>
                <a:latin typeface="Arial" charset="0"/>
              </a:rPr>
              <a:t>Reference:  </a:t>
            </a:r>
            <a:r>
              <a:rPr lang="en-US" sz="3200" dirty="0" err="1" smtClean="0">
                <a:solidFill>
                  <a:srgbClr val="00B0F0"/>
                </a:solidFill>
                <a:latin typeface="Arial" charset="0"/>
              </a:rPr>
              <a:t>Wakerly</a:t>
            </a:r>
            <a:r>
              <a:rPr lang="en-US" sz="3200" dirty="0" smtClean="0">
                <a:solidFill>
                  <a:srgbClr val="00B0F0"/>
                </a:solidFill>
                <a:latin typeface="Arial" charset="0"/>
              </a:rPr>
              <a:t> </a:t>
            </a:r>
            <a:r>
              <a:rPr lang="en-US" sz="3200" i="1" dirty="0" smtClean="0">
                <a:solidFill>
                  <a:srgbClr val="00B0F0"/>
                </a:solidFill>
                <a:latin typeface="Arial" charset="0"/>
              </a:rPr>
              <a:t>DDPP</a:t>
            </a:r>
            <a:r>
              <a:rPr lang="en-US" sz="3200" dirty="0" smtClean="0">
                <a:solidFill>
                  <a:srgbClr val="00B0F0"/>
                </a:solidFill>
                <a:latin typeface="Arial" charset="0"/>
              </a:rPr>
              <a:t> 4</a:t>
            </a:r>
            <a:r>
              <a:rPr lang="en-US" sz="3200" baseline="30000" dirty="0" smtClean="0">
                <a:solidFill>
                  <a:srgbClr val="00B0F0"/>
                </a:solidFill>
                <a:latin typeface="Arial" charset="0"/>
              </a:rPr>
              <a:t>th</a:t>
            </a:r>
            <a:r>
              <a:rPr lang="en-US" sz="3200" dirty="0" smtClean="0">
                <a:solidFill>
                  <a:srgbClr val="00B0F0"/>
                </a:solidFill>
                <a:latin typeface="Arial" charset="0"/>
              </a:rPr>
              <a:t> </a:t>
            </a:r>
            <a:r>
              <a:rPr lang="en-US" sz="3200" dirty="0" err="1" smtClean="0">
                <a:solidFill>
                  <a:srgbClr val="00B0F0"/>
                </a:solidFill>
                <a:latin typeface="Arial" charset="0"/>
              </a:rPr>
              <a:t>ed</a:t>
            </a:r>
            <a:r>
              <a:rPr lang="en-US" sz="3200" dirty="0" smtClean="0">
                <a:solidFill>
                  <a:srgbClr val="DDDEDF"/>
                </a:solidFill>
                <a:latin typeface="Arial" charset="0"/>
              </a:rPr>
              <a:t>, pp. 342-370</a:t>
            </a:r>
            <a:r>
              <a:rPr lang="en-US" sz="3200" dirty="0" smtClean="0">
                <a:solidFill>
                  <a:schemeClr val="tx1"/>
                </a:solidFill>
                <a:latin typeface="Arial" charset="0"/>
              </a:rPr>
              <a:t> </a:t>
            </a:r>
            <a:r>
              <a:rPr lang="en-US" sz="3200" dirty="0" smtClean="0">
                <a:solidFill>
                  <a:srgbClr val="D9DE1E"/>
                </a:solidFill>
                <a:latin typeface="Arial" charset="0"/>
              </a:rPr>
              <a:t> </a:t>
            </a:r>
            <a:br>
              <a:rPr lang="en-US" sz="3200" dirty="0" smtClean="0">
                <a:solidFill>
                  <a:srgbClr val="D9DE1E"/>
                </a:solidFill>
                <a:latin typeface="Arial" charset="0"/>
              </a:rPr>
            </a:br>
            <a:r>
              <a:rPr lang="en-US" sz="2400" dirty="0" smtClean="0">
                <a:solidFill>
                  <a:srgbClr val="D9DE1E"/>
                </a:solidFill>
                <a:latin typeface="Arial" charset="0"/>
              </a:rPr>
              <a:t/>
            </a:r>
            <a:br>
              <a:rPr lang="en-US" sz="2400" dirty="0" smtClean="0">
                <a:solidFill>
                  <a:srgbClr val="D9DE1E"/>
                </a:solidFill>
                <a:latin typeface="Arial" charset="0"/>
              </a:rPr>
            </a:br>
            <a:r>
              <a:rPr lang="en-US" sz="3200" dirty="0" smtClean="0">
                <a:solidFill>
                  <a:srgbClr val="D9DE1E"/>
                </a:solidFill>
                <a:latin typeface="Arial" charset="0"/>
              </a:rPr>
              <a:t>Instructional Objectives:</a:t>
            </a:r>
            <a:endParaRPr lang="en-US" dirty="0" smtClean="0"/>
          </a:p>
        </p:txBody>
      </p:sp>
      <p:sp>
        <p:nvSpPr>
          <p:cNvPr id="921603" name="Rectangle 3"/>
          <p:cNvSpPr>
            <a:spLocks noGrp="1" noChangeArrowheads="1"/>
          </p:cNvSpPr>
          <p:nvPr>
            <p:ph type="body" idx="1"/>
          </p:nvPr>
        </p:nvSpPr>
        <p:spPr>
          <a:xfrm>
            <a:off x="366713" y="2373313"/>
            <a:ext cx="8207375" cy="3944937"/>
          </a:xfrm>
        </p:spPr>
        <p:txBody>
          <a:bodyPr/>
          <a:lstStyle/>
          <a:p>
            <a:pPr>
              <a:lnSpc>
                <a:spcPct val="90000"/>
              </a:lnSpc>
              <a:defRPr/>
            </a:pPr>
            <a:r>
              <a:rPr lang="en-US" sz="2800" dirty="0" smtClean="0">
                <a:solidFill>
                  <a:srgbClr val="D5D5D5"/>
                </a:solidFill>
                <a:effectLst>
                  <a:outerShdw blurRad="38100" dist="38100" dir="2700000" algn="tl">
                    <a:srgbClr val="000000"/>
                  </a:outerShdw>
                </a:effectLst>
              </a:rPr>
              <a:t>To review the foundations of structured digital system design</a:t>
            </a:r>
          </a:p>
          <a:p>
            <a:pPr>
              <a:lnSpc>
                <a:spcPct val="90000"/>
              </a:lnSpc>
              <a:defRPr/>
            </a:pPr>
            <a:r>
              <a:rPr lang="en-US" sz="2800" dirty="0" smtClean="0">
                <a:solidFill>
                  <a:srgbClr val="D5D5D5"/>
                </a:solidFill>
                <a:effectLst>
                  <a:outerShdw blurRad="38100" dist="38100" dir="2700000" algn="tl">
                    <a:srgbClr val="000000"/>
                  </a:outerShdw>
                </a:effectLst>
              </a:rPr>
              <a:t>To review logic design documentation standards</a:t>
            </a:r>
          </a:p>
          <a:p>
            <a:pPr>
              <a:lnSpc>
                <a:spcPct val="90000"/>
              </a:lnSpc>
              <a:defRPr/>
            </a:pPr>
            <a:r>
              <a:rPr lang="en-US" sz="2800" dirty="0" smtClean="0">
                <a:solidFill>
                  <a:srgbClr val="D5D5D5"/>
                </a:solidFill>
                <a:effectLst>
                  <a:outerShdw blurRad="38100" dist="38100" dir="2700000" algn="tl">
                    <a:srgbClr val="000000"/>
                  </a:outerShdw>
                </a:effectLst>
              </a:rPr>
              <a:t>To review how to draw timing diagrams and use timing specifications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6178" name="Rectangle 2"/>
          <p:cNvSpPr>
            <a:spLocks noChangeArrowheads="1"/>
          </p:cNvSpPr>
          <p:nvPr/>
        </p:nvSpPr>
        <p:spPr bwMode="auto">
          <a:xfrm>
            <a:off x="134938" y="4459288"/>
            <a:ext cx="8828087" cy="2247900"/>
          </a:xfrm>
          <a:prstGeom prst="rect">
            <a:avLst/>
          </a:prstGeom>
          <a:solidFill>
            <a:schemeClr val="tx1"/>
          </a:solidFill>
          <a:ln w="38100">
            <a:solidFill>
              <a:schemeClr val="accent1"/>
            </a:solidFill>
            <a:miter lim="800000"/>
            <a:headEnd/>
            <a:tailEnd/>
          </a:ln>
        </p:spPr>
        <p:txBody>
          <a:bodyPr lIns="92075" tIns="46038" rIns="92075" bIns="46038" anchor="ctr">
            <a:spAutoFit/>
          </a:bodyPr>
          <a:lstStyle/>
          <a:p>
            <a:endParaRPr lang="en-US"/>
          </a:p>
        </p:txBody>
      </p:sp>
      <p:sp>
        <p:nvSpPr>
          <p:cNvPr id="946179" name="Rectangle 3"/>
          <p:cNvSpPr>
            <a:spLocks noGrp="1" noChangeArrowheads="1"/>
          </p:cNvSpPr>
          <p:nvPr>
            <p:ph type="title"/>
          </p:nvPr>
        </p:nvSpPr>
        <p:spPr>
          <a:xfrm>
            <a:off x="533400" y="457200"/>
            <a:ext cx="8229600" cy="1143000"/>
          </a:xfrm>
        </p:spPr>
        <p:txBody>
          <a:bodyPr/>
          <a:lstStyle/>
          <a:p>
            <a:pPr>
              <a:defRPr/>
            </a:pPr>
            <a:r>
              <a:rPr lang="en-US" sz="4000" smtClean="0">
                <a:solidFill>
                  <a:srgbClr val="D9DE1E"/>
                </a:solidFill>
              </a:rPr>
              <a:t> </a:t>
            </a:r>
            <a:r>
              <a:rPr lang="en-US" sz="4800" smtClean="0">
                <a:solidFill>
                  <a:srgbClr val="D9DE1E"/>
                </a:solidFill>
              </a:rPr>
              <a:t>Schematic Guidelines</a:t>
            </a:r>
            <a:endParaRPr lang="en-US" smtClean="0"/>
          </a:p>
        </p:txBody>
      </p:sp>
      <p:sp>
        <p:nvSpPr>
          <p:cNvPr id="946180" name="Rectangle 4"/>
          <p:cNvSpPr>
            <a:spLocks noGrp="1" noChangeArrowheads="1"/>
          </p:cNvSpPr>
          <p:nvPr>
            <p:ph type="body" idx="1"/>
          </p:nvPr>
        </p:nvSpPr>
        <p:spPr>
          <a:xfrm>
            <a:off x="742950" y="1417638"/>
            <a:ext cx="7864475" cy="3287712"/>
          </a:xfrm>
        </p:spPr>
        <p:txBody>
          <a:bodyPr/>
          <a:lstStyle/>
          <a:p>
            <a:pPr>
              <a:lnSpc>
                <a:spcPct val="95000"/>
              </a:lnSpc>
              <a:spcBef>
                <a:spcPct val="10000"/>
              </a:spcBef>
              <a:defRPr/>
            </a:pPr>
            <a:r>
              <a:rPr lang="en-US" sz="2800" dirty="0" smtClean="0">
                <a:solidFill>
                  <a:srgbClr val="DCDDDE"/>
                </a:solidFill>
                <a:effectLst>
                  <a:outerShdw blurRad="38100" dist="38100" dir="2700000" algn="tl">
                    <a:srgbClr val="000000"/>
                  </a:outerShdw>
                </a:effectLst>
              </a:rPr>
              <a:t>Logic diagrams and schematics should be drawn with gates in their </a:t>
            </a:r>
            <a:r>
              <a:rPr lang="en-US" sz="2800" dirty="0" smtClean="0">
                <a:solidFill>
                  <a:srgbClr val="00B050"/>
                </a:solidFill>
                <a:effectLst>
                  <a:outerShdw blurRad="38100" dist="38100" dir="2700000" algn="tl">
                    <a:srgbClr val="000000"/>
                  </a:outerShdw>
                </a:effectLst>
              </a:rPr>
              <a:t>“normal” orientation (inputs on left, outputs on right)</a:t>
            </a:r>
          </a:p>
          <a:p>
            <a:pPr>
              <a:lnSpc>
                <a:spcPct val="95000"/>
              </a:lnSpc>
              <a:spcBef>
                <a:spcPct val="10000"/>
              </a:spcBef>
              <a:defRPr/>
            </a:pPr>
            <a:r>
              <a:rPr lang="en-US" sz="2800" dirty="0" smtClean="0">
                <a:solidFill>
                  <a:srgbClr val="DCDDDE"/>
                </a:solidFill>
                <a:effectLst>
                  <a:outerShdw blurRad="38100" dist="38100" dir="2700000" algn="tl">
                    <a:srgbClr val="000000"/>
                  </a:outerShdw>
                </a:effectLst>
              </a:rPr>
              <a:t>A complete schematic page should be drawn with </a:t>
            </a:r>
            <a:r>
              <a:rPr lang="en-US" sz="2800" dirty="0" smtClean="0">
                <a:solidFill>
                  <a:srgbClr val="00B050"/>
                </a:solidFill>
                <a:effectLst>
                  <a:outerShdw blurRad="38100" dist="38100" dir="2700000" algn="tl">
                    <a:srgbClr val="000000"/>
                  </a:outerShdw>
                </a:effectLst>
              </a:rPr>
              <a:t>system inputs on the left and outputs on the right</a:t>
            </a:r>
          </a:p>
          <a:p>
            <a:pPr>
              <a:lnSpc>
                <a:spcPct val="95000"/>
              </a:lnSpc>
              <a:spcBef>
                <a:spcPct val="10000"/>
              </a:spcBef>
              <a:defRPr/>
            </a:pPr>
            <a:r>
              <a:rPr lang="en-US" sz="2800" dirty="0" smtClean="0">
                <a:solidFill>
                  <a:srgbClr val="DCDDDE"/>
                </a:solidFill>
                <a:effectLst>
                  <a:outerShdw blurRad="38100" dist="38100" dir="2700000" algn="tl">
                    <a:srgbClr val="000000"/>
                  </a:outerShdw>
                </a:effectLst>
              </a:rPr>
              <a:t>Line crossings and connections</a:t>
            </a:r>
          </a:p>
        </p:txBody>
      </p:sp>
      <p:pic>
        <p:nvPicPr>
          <p:cNvPr id="946181" name="Picture 5"/>
          <p:cNvPicPr>
            <a:picLocks noChangeAspect="1" noChangeArrowheads="1"/>
          </p:cNvPicPr>
          <p:nvPr/>
        </p:nvPicPr>
        <p:blipFill>
          <a:blip r:embed="rId2" cstate="print"/>
          <a:srcRect t="19768"/>
          <a:stretch>
            <a:fillRect/>
          </a:stretch>
        </p:blipFill>
        <p:spPr bwMode="auto">
          <a:xfrm>
            <a:off x="1658938" y="4537075"/>
            <a:ext cx="5327650" cy="2081213"/>
          </a:xfrm>
          <a:prstGeom prst="rect">
            <a:avLst/>
          </a:prstGeom>
          <a:noFill/>
          <a:ln w="9525">
            <a:noFill/>
            <a:miter lim="800000"/>
            <a:headEnd/>
            <a:tailEnd/>
          </a:ln>
        </p:spPr>
      </p:pic>
      <p:sp>
        <p:nvSpPr>
          <p:cNvPr id="946182" name="Oval 6"/>
          <p:cNvSpPr>
            <a:spLocks noChangeArrowheads="1"/>
          </p:cNvSpPr>
          <p:nvPr/>
        </p:nvSpPr>
        <p:spPr bwMode="auto">
          <a:xfrm>
            <a:off x="3263900" y="4597400"/>
            <a:ext cx="876300" cy="800100"/>
          </a:xfrm>
          <a:prstGeom prst="ellipse">
            <a:avLst/>
          </a:prstGeom>
          <a:noFill/>
          <a:ln w="38100" algn="ctr">
            <a:solidFill>
              <a:schemeClr val="hlink"/>
            </a:solidFill>
            <a:round/>
            <a:headEnd/>
            <a:tailEnd/>
          </a:ln>
        </p:spPr>
        <p:txBody>
          <a:bodyPr wrap="none" lIns="92075" tIns="46038" rIns="92075" bIns="46038" anchor="ctr">
            <a:spAutoFit/>
          </a:bodyPr>
          <a:lstStyle/>
          <a:p>
            <a:endParaRPr lang="en-US"/>
          </a:p>
        </p:txBody>
      </p:sp>
      <p:sp>
        <p:nvSpPr>
          <p:cNvPr id="946183" name="Oval 7"/>
          <p:cNvSpPr>
            <a:spLocks noChangeArrowheads="1"/>
          </p:cNvSpPr>
          <p:nvPr/>
        </p:nvSpPr>
        <p:spPr bwMode="auto">
          <a:xfrm>
            <a:off x="4305300" y="4559300"/>
            <a:ext cx="1600200" cy="889000"/>
          </a:xfrm>
          <a:prstGeom prst="ellipse">
            <a:avLst/>
          </a:prstGeom>
          <a:noFill/>
          <a:ln w="38100" algn="ctr">
            <a:solidFill>
              <a:schemeClr val="hlink"/>
            </a:solidFill>
            <a:round/>
            <a:headEnd/>
            <a:tailEnd/>
          </a:ln>
        </p:spPr>
        <p:txBody>
          <a:bodyPr wrap="none" lIns="92075" tIns="46038" rIns="92075" bIns="46038" anchor="ctr">
            <a:spAutoFit/>
          </a:bodyPr>
          <a:lstStyle/>
          <a:p>
            <a:endParaRPr lang="en-US"/>
          </a:p>
        </p:txBody>
      </p:sp>
      <p:sp>
        <p:nvSpPr>
          <p:cNvPr id="946185" name="AutoShape 9"/>
          <p:cNvSpPr>
            <a:spLocks noChangeArrowheads="1"/>
          </p:cNvSpPr>
          <p:nvPr/>
        </p:nvSpPr>
        <p:spPr bwMode="auto">
          <a:xfrm>
            <a:off x="6070600" y="4533900"/>
            <a:ext cx="914400" cy="914400"/>
          </a:xfrm>
          <a:custGeom>
            <a:avLst/>
            <a:gdLst>
              <a:gd name="T0" fmla="*/ 819352565 w 21600"/>
              <a:gd name="T1" fmla="*/ 0 h 21600"/>
              <a:gd name="T2" fmla="*/ 239963619 w 21600"/>
              <a:gd name="T3" fmla="*/ 239963619 h 21600"/>
              <a:gd name="T4" fmla="*/ 0 w 21600"/>
              <a:gd name="T5" fmla="*/ 819352565 h 21600"/>
              <a:gd name="T6" fmla="*/ 239963619 w 21600"/>
              <a:gd name="T7" fmla="*/ 1398741934 h 21600"/>
              <a:gd name="T8" fmla="*/ 819352565 w 21600"/>
              <a:gd name="T9" fmla="*/ 1638705130 h 21600"/>
              <a:gd name="T10" fmla="*/ 1398741934 w 21600"/>
              <a:gd name="T11" fmla="*/ 1398741934 h 21600"/>
              <a:gd name="T12" fmla="*/ 1638705130 w 21600"/>
              <a:gd name="T13" fmla="*/ 819352565 h 21600"/>
              <a:gd name="T14" fmla="*/ 1398741934 w 21600"/>
              <a:gd name="T15" fmla="*/ 239963619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noFill/>
          <a:ln w="25400" algn="ctr">
            <a:solidFill>
              <a:schemeClr val="hlink"/>
            </a:solidFill>
            <a:miter lim="800000"/>
            <a:headEnd/>
            <a:tailEnd/>
          </a:ln>
        </p:spPr>
        <p:txBody>
          <a:bodyPr wrap="none" lIns="92075" tIns="46038" rIns="92075" bIns="46038" anchor="ctr">
            <a:spAutoFit/>
          </a:bodyPr>
          <a:lstStyle/>
          <a:p>
            <a:endParaRPr lang="en-US"/>
          </a:p>
        </p:txBody>
      </p:sp>
      <p:sp>
        <p:nvSpPr>
          <p:cNvPr id="946186" name="AutoShape 10"/>
          <p:cNvSpPr>
            <a:spLocks noChangeArrowheads="1"/>
          </p:cNvSpPr>
          <p:nvPr/>
        </p:nvSpPr>
        <p:spPr bwMode="auto">
          <a:xfrm>
            <a:off x="4546600" y="5422900"/>
            <a:ext cx="1130300" cy="914400"/>
          </a:xfrm>
          <a:custGeom>
            <a:avLst/>
            <a:gdLst>
              <a:gd name="T0" fmla="*/ 1547546336 w 21600"/>
              <a:gd name="T1" fmla="*/ 0 h 21600"/>
              <a:gd name="T2" fmla="*/ 453231088 w 21600"/>
              <a:gd name="T3" fmla="*/ 239963619 h 21600"/>
              <a:gd name="T4" fmla="*/ 0 w 21600"/>
              <a:gd name="T5" fmla="*/ 819352565 h 21600"/>
              <a:gd name="T6" fmla="*/ 453231088 w 21600"/>
              <a:gd name="T7" fmla="*/ 1398741934 h 21600"/>
              <a:gd name="T8" fmla="*/ 1547546336 w 21600"/>
              <a:gd name="T9" fmla="*/ 1638705130 h 21600"/>
              <a:gd name="T10" fmla="*/ 2147483647 w 21600"/>
              <a:gd name="T11" fmla="*/ 1398741934 h 21600"/>
              <a:gd name="T12" fmla="*/ 2147483647 w 21600"/>
              <a:gd name="T13" fmla="*/ 819352565 h 21600"/>
              <a:gd name="T14" fmla="*/ 2147483647 w 21600"/>
              <a:gd name="T15" fmla="*/ 239963619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noFill/>
          <a:ln w="25400" algn="ctr">
            <a:solidFill>
              <a:schemeClr val="hlink"/>
            </a:solidFill>
            <a:miter lim="800000"/>
            <a:headEnd/>
            <a:tailEnd/>
          </a:ln>
        </p:spPr>
        <p:txBody>
          <a:bodyPr lIns="92075" tIns="46038" rIns="92075" bIns="46038"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46180">
                                            <p:txEl>
                                              <p:pRg st="0" end="0"/>
                                            </p:txEl>
                                          </p:spTgt>
                                        </p:tgtEl>
                                        <p:attrNameLst>
                                          <p:attrName>style.visibility</p:attrName>
                                        </p:attrNameLst>
                                      </p:cBhvr>
                                      <p:to>
                                        <p:strVal val="visible"/>
                                      </p:to>
                                    </p:set>
                                    <p:animEffect transition="in" filter="wipe(left)">
                                      <p:cBhvr>
                                        <p:cTn id="7" dur="500"/>
                                        <p:tgtEl>
                                          <p:spTgt spid="9461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46180">
                                            <p:txEl>
                                              <p:pRg st="1" end="1"/>
                                            </p:txEl>
                                          </p:spTgt>
                                        </p:tgtEl>
                                        <p:attrNameLst>
                                          <p:attrName>style.visibility</p:attrName>
                                        </p:attrNameLst>
                                      </p:cBhvr>
                                      <p:to>
                                        <p:strVal val="visible"/>
                                      </p:to>
                                    </p:set>
                                    <p:animEffect transition="in" filter="wipe(left)">
                                      <p:cBhvr>
                                        <p:cTn id="12" dur="500"/>
                                        <p:tgtEl>
                                          <p:spTgt spid="94618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46180">
                                            <p:txEl>
                                              <p:pRg st="2" end="2"/>
                                            </p:txEl>
                                          </p:spTgt>
                                        </p:tgtEl>
                                        <p:attrNameLst>
                                          <p:attrName>style.visibility</p:attrName>
                                        </p:attrNameLst>
                                      </p:cBhvr>
                                      <p:to>
                                        <p:strVal val="visible"/>
                                      </p:to>
                                    </p:set>
                                    <p:animEffect transition="in" filter="wipe(left)">
                                      <p:cBhvr>
                                        <p:cTn id="17" dur="500"/>
                                        <p:tgtEl>
                                          <p:spTgt spid="946180">
                                            <p:txEl>
                                              <p:pRg st="2" end="2"/>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946178"/>
                                        </p:tgtEl>
                                        <p:attrNameLst>
                                          <p:attrName>style.visibility</p:attrName>
                                        </p:attrNameLst>
                                      </p:cBhvr>
                                      <p:to>
                                        <p:strVal val="visible"/>
                                      </p:to>
                                    </p:set>
                                    <p:animEffect transition="in" filter="dissolve">
                                      <p:cBhvr>
                                        <p:cTn id="20" dur="500"/>
                                        <p:tgtEl>
                                          <p:spTgt spid="946178"/>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946181"/>
                                        </p:tgtEl>
                                        <p:attrNameLst>
                                          <p:attrName>style.visibility</p:attrName>
                                        </p:attrNameLst>
                                      </p:cBhvr>
                                      <p:to>
                                        <p:strVal val="visible"/>
                                      </p:to>
                                    </p:set>
                                    <p:animEffect transition="in" filter="wipe(left)">
                                      <p:cBhvr>
                                        <p:cTn id="24" dur="500"/>
                                        <p:tgtEl>
                                          <p:spTgt spid="946181"/>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4618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4618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4618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46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6178" grpId="0" animBg="1"/>
      <p:bldP spid="946180" grpId="0" build="p" bldLvl="2" autoUpdateAnimBg="0"/>
      <p:bldP spid="946182" grpId="0" animBg="1"/>
      <p:bldP spid="946183" grpId="0" animBg="1"/>
      <p:bldP spid="946185" grpId="0" animBg="1"/>
      <p:bldP spid="946186"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0995" name="Rectangle 3"/>
          <p:cNvSpPr>
            <a:spLocks noGrp="1" noChangeArrowheads="1"/>
          </p:cNvSpPr>
          <p:nvPr>
            <p:ph type="title"/>
          </p:nvPr>
        </p:nvSpPr>
        <p:spPr>
          <a:xfrm>
            <a:off x="533400" y="457200"/>
            <a:ext cx="8229600" cy="1143000"/>
          </a:xfrm>
        </p:spPr>
        <p:txBody>
          <a:bodyPr/>
          <a:lstStyle/>
          <a:p>
            <a:pPr>
              <a:defRPr/>
            </a:pPr>
            <a:r>
              <a:rPr lang="en-US" sz="4000" smtClean="0">
                <a:solidFill>
                  <a:srgbClr val="D9DE1E"/>
                </a:solidFill>
              </a:rPr>
              <a:t> </a:t>
            </a:r>
            <a:r>
              <a:rPr lang="en-US" sz="4800" smtClean="0">
                <a:solidFill>
                  <a:srgbClr val="D9DE1E"/>
                </a:solidFill>
              </a:rPr>
              <a:t>Schematic Guidelines (2)</a:t>
            </a:r>
            <a:endParaRPr lang="en-US" smtClean="0"/>
          </a:p>
        </p:txBody>
      </p:sp>
      <p:sp>
        <p:nvSpPr>
          <p:cNvPr id="980996" name="Rectangle 4"/>
          <p:cNvSpPr>
            <a:spLocks noGrp="1" noChangeArrowheads="1"/>
          </p:cNvSpPr>
          <p:nvPr>
            <p:ph type="body" idx="1"/>
          </p:nvPr>
        </p:nvSpPr>
        <p:spPr>
          <a:xfrm>
            <a:off x="692150" y="1531938"/>
            <a:ext cx="7864475" cy="4811712"/>
          </a:xfrm>
        </p:spPr>
        <p:txBody>
          <a:bodyPr/>
          <a:lstStyle/>
          <a:p>
            <a:pPr>
              <a:lnSpc>
                <a:spcPct val="95000"/>
              </a:lnSpc>
              <a:spcBef>
                <a:spcPct val="10000"/>
              </a:spcBef>
              <a:defRPr/>
            </a:pPr>
            <a:r>
              <a:rPr lang="en-US" sz="2800" dirty="0" smtClean="0">
                <a:solidFill>
                  <a:srgbClr val="DCDDDE"/>
                </a:solidFill>
                <a:effectLst>
                  <a:outerShdw blurRad="38100" dist="38100" dir="2700000" algn="tl">
                    <a:srgbClr val="000000"/>
                  </a:outerShdw>
                </a:effectLst>
              </a:rPr>
              <a:t>Pin names on custom footprints should be descriptive, </a:t>
            </a:r>
            <a:r>
              <a:rPr lang="en-US" sz="2800" dirty="0" smtClean="0">
                <a:solidFill>
                  <a:srgbClr val="FF0000"/>
                </a:solidFill>
                <a:effectLst>
                  <a:outerShdw blurRad="38100" dist="38100" dir="2700000" algn="tl">
                    <a:srgbClr val="000000"/>
                  </a:outerShdw>
                </a:effectLst>
              </a:rPr>
              <a:t>but not so long that they overlap other pin names </a:t>
            </a:r>
            <a:r>
              <a:rPr lang="en-US" sz="2800" dirty="0" smtClean="0">
                <a:solidFill>
                  <a:srgbClr val="DCDDDE"/>
                </a:solidFill>
                <a:effectLst>
                  <a:outerShdw blurRad="38100" dist="38100" dir="2700000" algn="tl">
                    <a:srgbClr val="000000"/>
                  </a:outerShdw>
                </a:effectLst>
              </a:rPr>
              <a:t>(quad packs…)</a:t>
            </a:r>
          </a:p>
          <a:p>
            <a:pPr>
              <a:lnSpc>
                <a:spcPct val="95000"/>
              </a:lnSpc>
              <a:spcBef>
                <a:spcPct val="10000"/>
              </a:spcBef>
              <a:defRPr/>
            </a:pPr>
            <a:r>
              <a:rPr lang="en-US" sz="2800" dirty="0" smtClean="0">
                <a:solidFill>
                  <a:srgbClr val="DCDDDE"/>
                </a:solidFill>
                <a:effectLst>
                  <a:outerShdw blurRad="38100" dist="38100" dir="2700000" algn="tl">
                    <a:srgbClr val="000000"/>
                  </a:outerShdw>
                </a:effectLst>
              </a:rPr>
              <a:t>Either </a:t>
            </a:r>
            <a:r>
              <a:rPr lang="en-US" sz="2800" dirty="0" smtClean="0">
                <a:solidFill>
                  <a:srgbClr val="33CC33"/>
                </a:solidFill>
                <a:effectLst>
                  <a:outerShdw blurRad="38100" dist="38100" dir="2700000" algn="tl">
                    <a:srgbClr val="000000"/>
                  </a:outerShdw>
                </a:effectLst>
              </a:rPr>
              <a:t>physical</a:t>
            </a:r>
            <a:r>
              <a:rPr lang="en-US" sz="2800" dirty="0" smtClean="0">
                <a:solidFill>
                  <a:srgbClr val="DCDDDE"/>
                </a:solidFill>
                <a:effectLst>
                  <a:outerShdw blurRad="38100" dist="38100" dir="2700000" algn="tl">
                    <a:srgbClr val="000000"/>
                  </a:outerShdw>
                </a:effectLst>
              </a:rPr>
              <a:t> or </a:t>
            </a:r>
            <a:r>
              <a:rPr lang="en-US" sz="2800" dirty="0" smtClean="0">
                <a:solidFill>
                  <a:srgbClr val="33CC33"/>
                </a:solidFill>
                <a:effectLst>
                  <a:outerShdw blurRad="38100" dist="38100" dir="2700000" algn="tl">
                    <a:srgbClr val="000000"/>
                  </a:outerShdw>
                </a:effectLst>
              </a:rPr>
              <a:t>logical</a:t>
            </a:r>
            <a:r>
              <a:rPr lang="en-US" sz="2800" dirty="0" smtClean="0">
                <a:solidFill>
                  <a:srgbClr val="DCDDDE"/>
                </a:solidFill>
                <a:effectLst>
                  <a:outerShdw blurRad="38100" dist="38100" dir="2700000" algn="tl">
                    <a:srgbClr val="000000"/>
                  </a:outerShdw>
                </a:effectLst>
              </a:rPr>
              <a:t> arrangement is okay, but try to be consistent throughout document</a:t>
            </a:r>
          </a:p>
          <a:p>
            <a:pPr>
              <a:lnSpc>
                <a:spcPct val="95000"/>
              </a:lnSpc>
              <a:spcBef>
                <a:spcPct val="10000"/>
              </a:spcBef>
              <a:defRPr/>
            </a:pPr>
            <a:r>
              <a:rPr lang="en-US" sz="2800" dirty="0" smtClean="0">
                <a:solidFill>
                  <a:srgbClr val="DCDDDE"/>
                </a:solidFill>
                <a:effectLst>
                  <a:outerShdw blurRad="38100" dist="38100" dir="2700000" algn="tl">
                    <a:srgbClr val="000000"/>
                  </a:outerShdw>
                </a:effectLst>
              </a:rPr>
              <a:t>Use </a:t>
            </a:r>
            <a:r>
              <a:rPr lang="en-US" sz="2800" dirty="0" smtClean="0">
                <a:solidFill>
                  <a:srgbClr val="00B050"/>
                </a:solidFill>
                <a:effectLst>
                  <a:outerShdw blurRad="38100" dist="38100" dir="2700000" algn="tl">
                    <a:srgbClr val="000000"/>
                  </a:outerShdw>
                </a:effectLst>
              </a:rPr>
              <a:t>power / ground</a:t>
            </a:r>
            <a:r>
              <a:rPr lang="en-US" sz="2800" dirty="0" smtClean="0">
                <a:solidFill>
                  <a:srgbClr val="DCDDDE"/>
                </a:solidFill>
                <a:effectLst>
                  <a:outerShdw blurRad="38100" dist="38100" dir="2700000" algn="tl">
                    <a:srgbClr val="000000"/>
                  </a:outerShdw>
                </a:effectLst>
              </a:rPr>
              <a:t> symbols</a:t>
            </a:r>
          </a:p>
          <a:p>
            <a:pPr>
              <a:lnSpc>
                <a:spcPct val="95000"/>
              </a:lnSpc>
              <a:spcBef>
                <a:spcPct val="10000"/>
              </a:spcBef>
              <a:defRPr/>
            </a:pPr>
            <a:r>
              <a:rPr lang="en-US" sz="2800" dirty="0" smtClean="0">
                <a:solidFill>
                  <a:srgbClr val="DCDDDE"/>
                </a:solidFill>
                <a:effectLst>
                  <a:outerShdw blurRad="38100" dist="38100" dir="2700000" algn="tl">
                    <a:srgbClr val="000000"/>
                  </a:outerShdw>
                </a:effectLst>
              </a:rPr>
              <a:t>For power, show net alias on schematic</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4066" name="Rectangle 2"/>
          <p:cNvSpPr>
            <a:spLocks noGrp="1" noChangeArrowheads="1"/>
          </p:cNvSpPr>
          <p:nvPr>
            <p:ph type="title"/>
          </p:nvPr>
        </p:nvSpPr>
        <p:spPr>
          <a:xfrm>
            <a:off x="533400" y="457200"/>
            <a:ext cx="8229600" cy="1143000"/>
          </a:xfrm>
        </p:spPr>
        <p:txBody>
          <a:bodyPr/>
          <a:lstStyle/>
          <a:p>
            <a:pPr>
              <a:defRPr/>
            </a:pPr>
            <a:r>
              <a:rPr lang="en-US" sz="4000" smtClean="0">
                <a:solidFill>
                  <a:srgbClr val="D9DE1E"/>
                </a:solidFill>
              </a:rPr>
              <a:t> </a:t>
            </a:r>
            <a:r>
              <a:rPr lang="en-US" sz="4800" smtClean="0">
                <a:solidFill>
                  <a:srgbClr val="D9DE1E"/>
                </a:solidFill>
              </a:rPr>
              <a:t>Schematic Guidelines (3)</a:t>
            </a:r>
            <a:endParaRPr lang="en-US" smtClean="0"/>
          </a:p>
        </p:txBody>
      </p:sp>
      <p:pic>
        <p:nvPicPr>
          <p:cNvPr id="14339" name="Picture 5" descr="sch_ic_corner"/>
          <p:cNvPicPr>
            <a:picLocks noChangeAspect="1" noChangeArrowheads="1"/>
          </p:cNvPicPr>
          <p:nvPr/>
        </p:nvPicPr>
        <p:blipFill>
          <a:blip r:embed="rId2" cstate="print"/>
          <a:srcRect/>
          <a:stretch>
            <a:fillRect/>
          </a:stretch>
        </p:blipFill>
        <p:spPr bwMode="auto">
          <a:xfrm>
            <a:off x="1392238" y="1474788"/>
            <a:ext cx="6051550" cy="4738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42" name="Rectangle 2"/>
          <p:cNvSpPr>
            <a:spLocks noGrp="1" noChangeArrowheads="1"/>
          </p:cNvSpPr>
          <p:nvPr>
            <p:ph type="title"/>
          </p:nvPr>
        </p:nvSpPr>
        <p:spPr>
          <a:xfrm>
            <a:off x="533400" y="457200"/>
            <a:ext cx="8229600" cy="1143000"/>
          </a:xfrm>
        </p:spPr>
        <p:txBody>
          <a:bodyPr/>
          <a:lstStyle/>
          <a:p>
            <a:pPr>
              <a:defRPr/>
            </a:pPr>
            <a:r>
              <a:rPr lang="en-US" sz="4000" dirty="0" smtClean="0">
                <a:solidFill>
                  <a:srgbClr val="D9DE1E"/>
                </a:solidFill>
              </a:rPr>
              <a:t> </a:t>
            </a:r>
            <a:r>
              <a:rPr lang="en-US" sz="4800" dirty="0" smtClean="0">
                <a:solidFill>
                  <a:srgbClr val="D9DE1E"/>
                </a:solidFill>
              </a:rPr>
              <a:t>Schematic Guidelines (4)</a:t>
            </a:r>
            <a:endParaRPr lang="en-US" dirty="0" smtClean="0"/>
          </a:p>
        </p:txBody>
      </p:sp>
      <p:sp>
        <p:nvSpPr>
          <p:cNvPr id="983043" name="Rectangle 3"/>
          <p:cNvSpPr>
            <a:spLocks noGrp="1" noChangeArrowheads="1"/>
          </p:cNvSpPr>
          <p:nvPr>
            <p:ph type="body" idx="1"/>
          </p:nvPr>
        </p:nvSpPr>
        <p:spPr>
          <a:xfrm>
            <a:off x="742950" y="1417638"/>
            <a:ext cx="7864475" cy="4811712"/>
          </a:xfrm>
        </p:spPr>
        <p:txBody>
          <a:bodyPr/>
          <a:lstStyle/>
          <a:p>
            <a:pPr>
              <a:lnSpc>
                <a:spcPct val="95000"/>
              </a:lnSpc>
              <a:spcBef>
                <a:spcPct val="10000"/>
              </a:spcBef>
              <a:defRPr/>
            </a:pPr>
            <a:r>
              <a:rPr lang="en-US" dirty="0" smtClean="0">
                <a:solidFill>
                  <a:srgbClr val="DCDDDE"/>
                </a:solidFill>
                <a:effectLst>
                  <a:outerShdw blurRad="38100" dist="38100" dir="2700000" algn="tl">
                    <a:srgbClr val="000000"/>
                  </a:outerShdw>
                </a:effectLst>
              </a:rPr>
              <a:t>Polarized / non-polarized capacitors</a:t>
            </a:r>
          </a:p>
          <a:p>
            <a:pPr lvl="1">
              <a:lnSpc>
                <a:spcPct val="95000"/>
              </a:lnSpc>
              <a:spcBef>
                <a:spcPct val="10000"/>
              </a:spcBef>
              <a:defRPr/>
            </a:pPr>
            <a:r>
              <a:rPr lang="en-US" dirty="0" smtClean="0">
                <a:solidFill>
                  <a:srgbClr val="DCDDDE"/>
                </a:solidFill>
                <a:effectLst>
                  <a:outerShdw blurRad="38100" dist="38100" dir="2700000" algn="tl">
                    <a:srgbClr val="000000"/>
                  </a:outerShdw>
                </a:effectLst>
              </a:rPr>
              <a:t>Value</a:t>
            </a:r>
          </a:p>
          <a:p>
            <a:pPr lvl="1">
              <a:lnSpc>
                <a:spcPct val="95000"/>
              </a:lnSpc>
              <a:spcBef>
                <a:spcPct val="10000"/>
              </a:spcBef>
              <a:defRPr/>
            </a:pPr>
            <a:r>
              <a:rPr lang="en-US" dirty="0" smtClean="0">
                <a:solidFill>
                  <a:srgbClr val="DCDDDE"/>
                </a:solidFill>
                <a:effectLst>
                  <a:outerShdw blurRad="38100" dist="38100" dir="2700000" algn="tl">
                    <a:srgbClr val="000000"/>
                  </a:outerShdw>
                </a:effectLst>
              </a:rPr>
              <a:t>Tolerance</a:t>
            </a:r>
          </a:p>
          <a:p>
            <a:pPr lvl="1">
              <a:lnSpc>
                <a:spcPct val="95000"/>
              </a:lnSpc>
              <a:spcBef>
                <a:spcPct val="10000"/>
              </a:spcBef>
              <a:defRPr/>
            </a:pPr>
            <a:r>
              <a:rPr lang="en-US" dirty="0" smtClean="0">
                <a:solidFill>
                  <a:srgbClr val="DCDDDE"/>
                </a:solidFill>
                <a:effectLst>
                  <a:outerShdw blurRad="38100" dist="38100" dir="2700000" algn="tl">
                    <a:srgbClr val="000000"/>
                  </a:outerShdw>
                </a:effectLst>
              </a:rPr>
              <a:t>Voltage</a:t>
            </a:r>
          </a:p>
          <a:p>
            <a:pPr lvl="1">
              <a:lnSpc>
                <a:spcPct val="95000"/>
              </a:lnSpc>
              <a:spcBef>
                <a:spcPct val="10000"/>
              </a:spcBef>
              <a:defRPr/>
            </a:pPr>
            <a:r>
              <a:rPr lang="en-US" dirty="0" smtClean="0">
                <a:solidFill>
                  <a:srgbClr val="DCDDDE"/>
                </a:solidFill>
                <a:effectLst>
                  <a:outerShdw blurRad="38100" dist="38100" dir="2700000" algn="tl">
                    <a:srgbClr val="000000"/>
                  </a:outerShdw>
                </a:effectLst>
              </a:rPr>
              <a:t>Footprint</a:t>
            </a:r>
          </a:p>
          <a:p>
            <a:pPr>
              <a:lnSpc>
                <a:spcPct val="95000"/>
              </a:lnSpc>
              <a:spcBef>
                <a:spcPct val="10000"/>
              </a:spcBef>
              <a:defRPr/>
            </a:pPr>
            <a:r>
              <a:rPr lang="en-US" dirty="0" smtClean="0">
                <a:solidFill>
                  <a:srgbClr val="DCDDDE"/>
                </a:solidFill>
                <a:effectLst>
                  <a:outerShdw blurRad="38100" dist="38100" dir="2700000" algn="tl">
                    <a:srgbClr val="000000"/>
                  </a:outerShdw>
                </a:effectLst>
              </a:rPr>
              <a:t>Diode types</a:t>
            </a:r>
          </a:p>
          <a:p>
            <a:pPr lvl="1">
              <a:lnSpc>
                <a:spcPct val="95000"/>
              </a:lnSpc>
              <a:spcBef>
                <a:spcPct val="10000"/>
              </a:spcBef>
              <a:defRPr/>
            </a:pPr>
            <a:r>
              <a:rPr lang="en-US" dirty="0" err="1" smtClean="0">
                <a:solidFill>
                  <a:srgbClr val="DCDDDE"/>
                </a:solidFill>
                <a:effectLst>
                  <a:outerShdw blurRad="38100" dist="38100" dir="2700000" algn="tl">
                    <a:srgbClr val="000000"/>
                  </a:outerShdw>
                </a:effectLst>
              </a:rPr>
              <a:t>PN</a:t>
            </a:r>
            <a:r>
              <a:rPr lang="en-US" dirty="0" smtClean="0">
                <a:solidFill>
                  <a:srgbClr val="DCDDDE"/>
                </a:solidFill>
                <a:effectLst>
                  <a:outerShdw blurRad="38100" dist="38100" dir="2700000" algn="tl">
                    <a:srgbClr val="000000"/>
                  </a:outerShdw>
                </a:effectLst>
              </a:rPr>
              <a:t> / </a:t>
            </a:r>
            <a:r>
              <a:rPr lang="en-US" dirty="0" err="1" smtClean="0">
                <a:solidFill>
                  <a:srgbClr val="DCDDDE"/>
                </a:solidFill>
                <a:effectLst>
                  <a:outerShdw blurRad="38100" dist="38100" dir="2700000" algn="tl">
                    <a:srgbClr val="000000"/>
                  </a:outerShdw>
                </a:effectLst>
              </a:rPr>
              <a:t>Ge</a:t>
            </a:r>
            <a:r>
              <a:rPr lang="en-US" dirty="0" smtClean="0">
                <a:solidFill>
                  <a:srgbClr val="DCDDDE"/>
                </a:solidFill>
                <a:effectLst>
                  <a:outerShdw blurRad="38100" dist="38100" dir="2700000" algn="tl">
                    <a:srgbClr val="000000"/>
                  </a:outerShdw>
                </a:effectLst>
              </a:rPr>
              <a:t>, etc.</a:t>
            </a:r>
          </a:p>
          <a:p>
            <a:pPr lvl="1">
              <a:lnSpc>
                <a:spcPct val="95000"/>
              </a:lnSpc>
              <a:spcBef>
                <a:spcPct val="10000"/>
              </a:spcBef>
              <a:defRPr/>
            </a:pPr>
            <a:r>
              <a:rPr lang="en-US" dirty="0" err="1" smtClean="0">
                <a:solidFill>
                  <a:srgbClr val="DCDDDE"/>
                </a:solidFill>
                <a:effectLst>
                  <a:outerShdw blurRad="38100" dist="38100" dir="2700000" algn="tl">
                    <a:srgbClr val="000000"/>
                  </a:outerShdw>
                </a:effectLst>
              </a:rPr>
              <a:t>Schottky</a:t>
            </a:r>
            <a:endParaRPr lang="en-US" dirty="0" smtClean="0">
              <a:solidFill>
                <a:srgbClr val="DCDDDE"/>
              </a:solidFill>
              <a:effectLst>
                <a:outerShdw blurRad="38100" dist="38100" dir="2700000" algn="tl">
                  <a:srgbClr val="000000"/>
                </a:outerShdw>
              </a:effectLst>
            </a:endParaRPr>
          </a:p>
          <a:p>
            <a:pPr lvl="1">
              <a:lnSpc>
                <a:spcPct val="95000"/>
              </a:lnSpc>
              <a:spcBef>
                <a:spcPct val="10000"/>
              </a:spcBef>
              <a:defRPr/>
            </a:pPr>
            <a:r>
              <a:rPr lang="en-US" dirty="0" err="1" smtClean="0">
                <a:solidFill>
                  <a:srgbClr val="DCDDDE"/>
                </a:solidFill>
                <a:effectLst>
                  <a:outerShdw blurRad="38100" dist="38100" dir="2700000" algn="tl">
                    <a:srgbClr val="000000"/>
                  </a:outerShdw>
                </a:effectLst>
              </a:rPr>
              <a:t>Zener</a:t>
            </a:r>
            <a:endParaRPr lang="en-US" dirty="0" smtClean="0">
              <a:solidFill>
                <a:srgbClr val="DCDDDE"/>
              </a:solidFill>
              <a:effectLst>
                <a:outerShdw blurRad="38100" dist="38100" dir="2700000" algn="tl">
                  <a:srgbClr val="000000"/>
                </a:outerShdw>
              </a:effectLst>
            </a:endParaRPr>
          </a:p>
          <a:p>
            <a:pPr lvl="1">
              <a:lnSpc>
                <a:spcPct val="95000"/>
              </a:lnSpc>
              <a:spcBef>
                <a:spcPct val="10000"/>
              </a:spcBef>
              <a:defRPr/>
            </a:pPr>
            <a:r>
              <a:rPr lang="en-US" dirty="0" smtClean="0">
                <a:solidFill>
                  <a:srgbClr val="FFFF00"/>
                </a:solidFill>
                <a:effectLst>
                  <a:outerShdw blurRad="38100" dist="38100" dir="2700000" algn="tl">
                    <a:srgbClr val="000000"/>
                  </a:outerShdw>
                </a:effectLst>
              </a:rPr>
              <a:t>designate by part #</a:t>
            </a:r>
          </a:p>
        </p:txBody>
      </p:sp>
      <p:grpSp>
        <p:nvGrpSpPr>
          <p:cNvPr id="15364" name="Group 9"/>
          <p:cNvGrpSpPr>
            <a:grpSpLocks/>
          </p:cNvGrpSpPr>
          <p:nvPr/>
        </p:nvGrpSpPr>
        <p:grpSpPr bwMode="auto">
          <a:xfrm>
            <a:off x="4800600" y="1968500"/>
            <a:ext cx="2133600" cy="1722438"/>
            <a:chOff x="4112" y="184"/>
            <a:chExt cx="1344" cy="1085"/>
          </a:xfrm>
        </p:grpSpPr>
        <p:pic>
          <p:nvPicPr>
            <p:cNvPr id="15368" name="Picture 5"/>
            <p:cNvPicPr>
              <a:picLocks noChangeAspect="1" noChangeArrowheads="1"/>
            </p:cNvPicPr>
            <p:nvPr/>
          </p:nvPicPr>
          <p:blipFill>
            <a:blip r:embed="rId2" cstate="print"/>
            <a:srcRect/>
            <a:stretch>
              <a:fillRect/>
            </a:stretch>
          </p:blipFill>
          <p:spPr bwMode="auto">
            <a:xfrm>
              <a:off x="4112" y="184"/>
              <a:ext cx="1344" cy="1085"/>
            </a:xfrm>
            <a:prstGeom prst="rect">
              <a:avLst/>
            </a:prstGeom>
            <a:solidFill>
              <a:schemeClr val="tx1"/>
            </a:solidFill>
            <a:ln w="9525">
              <a:noFill/>
              <a:miter lim="800000"/>
              <a:headEnd/>
              <a:tailEnd/>
            </a:ln>
          </p:spPr>
        </p:pic>
        <p:sp>
          <p:nvSpPr>
            <p:cNvPr id="15369" name="Text Box 8"/>
            <p:cNvSpPr txBox="1">
              <a:spLocks noChangeArrowheads="1"/>
            </p:cNvSpPr>
            <p:nvPr/>
          </p:nvSpPr>
          <p:spPr bwMode="auto">
            <a:xfrm>
              <a:off x="4342" y="442"/>
              <a:ext cx="496" cy="254"/>
            </a:xfrm>
            <a:prstGeom prst="rect">
              <a:avLst/>
            </a:prstGeom>
            <a:noFill/>
            <a:ln w="38100" algn="ctr">
              <a:noFill/>
              <a:miter lim="800000"/>
              <a:headEnd/>
              <a:tailEnd/>
            </a:ln>
          </p:spPr>
          <p:txBody>
            <a:bodyPr lIns="92075" tIns="46038" rIns="92075" bIns="46038">
              <a:spAutoFit/>
            </a:bodyPr>
            <a:lstStyle/>
            <a:p>
              <a:r>
                <a:rPr lang="en-US"/>
                <a:t>+</a:t>
              </a:r>
            </a:p>
          </p:txBody>
        </p:sp>
      </p:grpSp>
      <p:pic>
        <p:nvPicPr>
          <p:cNvPr id="15365" name="Picture 10"/>
          <p:cNvPicPr>
            <a:picLocks noChangeAspect="1" noChangeArrowheads="1"/>
          </p:cNvPicPr>
          <p:nvPr/>
        </p:nvPicPr>
        <p:blipFill>
          <a:blip r:embed="rId3" cstate="print"/>
          <a:srcRect r="-6422" b="54601"/>
          <a:stretch>
            <a:fillRect/>
          </a:stretch>
        </p:blipFill>
        <p:spPr bwMode="auto">
          <a:xfrm>
            <a:off x="3838575" y="4298950"/>
            <a:ext cx="1322388" cy="415925"/>
          </a:xfrm>
          <a:prstGeom prst="rect">
            <a:avLst/>
          </a:prstGeom>
          <a:solidFill>
            <a:schemeClr val="tx1"/>
          </a:solidFill>
          <a:ln w="38100" algn="ctr">
            <a:noFill/>
            <a:miter lim="800000"/>
            <a:headEnd/>
            <a:tailEnd/>
          </a:ln>
        </p:spPr>
      </p:pic>
      <p:pic>
        <p:nvPicPr>
          <p:cNvPr id="15366" name="Picture 11"/>
          <p:cNvPicPr>
            <a:picLocks noChangeAspect="1" noChangeArrowheads="1"/>
          </p:cNvPicPr>
          <p:nvPr/>
        </p:nvPicPr>
        <p:blipFill>
          <a:blip r:embed="rId4" cstate="print"/>
          <a:srcRect r="34061" b="54601"/>
          <a:stretch>
            <a:fillRect/>
          </a:stretch>
        </p:blipFill>
        <p:spPr bwMode="auto">
          <a:xfrm>
            <a:off x="3838575" y="4738688"/>
            <a:ext cx="1322388" cy="406400"/>
          </a:xfrm>
          <a:prstGeom prst="rect">
            <a:avLst/>
          </a:prstGeom>
          <a:solidFill>
            <a:schemeClr val="tx1"/>
          </a:solidFill>
          <a:ln w="38100" algn="ctr">
            <a:noFill/>
            <a:miter lim="800000"/>
            <a:headEnd/>
            <a:tailEnd/>
          </a:ln>
        </p:spPr>
      </p:pic>
      <p:pic>
        <p:nvPicPr>
          <p:cNvPr id="15367" name="Picture 12"/>
          <p:cNvPicPr>
            <a:picLocks noChangeAspect="1" noChangeArrowheads="1"/>
          </p:cNvPicPr>
          <p:nvPr/>
        </p:nvPicPr>
        <p:blipFill>
          <a:blip r:embed="rId5" cstate="print"/>
          <a:srcRect r="23782" b="48048"/>
          <a:stretch>
            <a:fillRect/>
          </a:stretch>
        </p:blipFill>
        <p:spPr bwMode="auto">
          <a:xfrm>
            <a:off x="3838575" y="5162550"/>
            <a:ext cx="1311275" cy="487363"/>
          </a:xfrm>
          <a:prstGeom prst="rect">
            <a:avLst/>
          </a:prstGeom>
          <a:solidFill>
            <a:schemeClr val="tx1"/>
          </a:solidFill>
          <a:ln w="38100" algn="ctr">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9010" name="Rectangle 2"/>
          <p:cNvSpPr>
            <a:spLocks noChangeArrowheads="1"/>
          </p:cNvSpPr>
          <p:nvPr/>
        </p:nvSpPr>
        <p:spPr bwMode="auto">
          <a:xfrm>
            <a:off x="134938" y="3849688"/>
            <a:ext cx="8828087" cy="2506662"/>
          </a:xfrm>
          <a:prstGeom prst="rect">
            <a:avLst/>
          </a:prstGeom>
          <a:solidFill>
            <a:schemeClr val="tx1"/>
          </a:solidFill>
          <a:ln w="38100">
            <a:solidFill>
              <a:schemeClr val="accent1"/>
            </a:solidFill>
            <a:miter lim="800000"/>
            <a:headEnd/>
            <a:tailEnd/>
          </a:ln>
        </p:spPr>
        <p:txBody>
          <a:bodyPr lIns="92075" tIns="46038" rIns="92075" bIns="46038" anchor="ctr">
            <a:spAutoFit/>
          </a:bodyPr>
          <a:lstStyle/>
          <a:p>
            <a:endParaRPr lang="en-US"/>
          </a:p>
        </p:txBody>
      </p:sp>
      <p:sp>
        <p:nvSpPr>
          <p:cNvPr id="939011" name="Rectangle 3"/>
          <p:cNvSpPr>
            <a:spLocks noGrp="1" noChangeArrowheads="1"/>
          </p:cNvSpPr>
          <p:nvPr>
            <p:ph type="title"/>
          </p:nvPr>
        </p:nvSpPr>
        <p:spPr>
          <a:xfrm>
            <a:off x="533400" y="457200"/>
            <a:ext cx="8229600" cy="1143000"/>
          </a:xfrm>
        </p:spPr>
        <p:txBody>
          <a:bodyPr/>
          <a:lstStyle/>
          <a:p>
            <a:pPr>
              <a:defRPr/>
            </a:pPr>
            <a:r>
              <a:rPr lang="en-US" sz="4000" dirty="0" smtClean="0">
                <a:solidFill>
                  <a:srgbClr val="D9DE1E"/>
                </a:solidFill>
              </a:rPr>
              <a:t> </a:t>
            </a:r>
            <a:r>
              <a:rPr lang="en-US" dirty="0" smtClean="0">
                <a:solidFill>
                  <a:srgbClr val="D9DE1E"/>
                </a:solidFill>
              </a:rPr>
              <a:t>Active Levels for Pins</a:t>
            </a:r>
            <a:endParaRPr lang="en-US" dirty="0" smtClean="0"/>
          </a:p>
        </p:txBody>
      </p:sp>
      <p:sp>
        <p:nvSpPr>
          <p:cNvPr id="939012" name="Rectangle 4"/>
          <p:cNvSpPr>
            <a:spLocks noGrp="1" noChangeArrowheads="1"/>
          </p:cNvSpPr>
          <p:nvPr>
            <p:ph type="body" idx="1"/>
          </p:nvPr>
        </p:nvSpPr>
        <p:spPr>
          <a:xfrm>
            <a:off x="703263" y="1524000"/>
            <a:ext cx="7931150" cy="2433638"/>
          </a:xfrm>
        </p:spPr>
        <p:txBody>
          <a:bodyPr/>
          <a:lstStyle/>
          <a:p>
            <a:pPr>
              <a:lnSpc>
                <a:spcPct val="95000"/>
              </a:lnSpc>
              <a:spcBef>
                <a:spcPct val="10000"/>
              </a:spcBef>
              <a:defRPr/>
            </a:pPr>
            <a:r>
              <a:rPr lang="en-US" sz="2800" smtClean="0">
                <a:solidFill>
                  <a:srgbClr val="DCDDDE"/>
                </a:solidFill>
                <a:effectLst>
                  <a:outerShdw blurRad="38100" dist="38100" dir="2700000" algn="tl">
                    <a:srgbClr val="000000"/>
                  </a:outerShdw>
                </a:effectLst>
              </a:rPr>
              <a:t>When we draw a logic symbol, we think of a function being performed “inside” that symbolic outline</a:t>
            </a:r>
          </a:p>
          <a:p>
            <a:pPr>
              <a:lnSpc>
                <a:spcPct val="95000"/>
              </a:lnSpc>
              <a:spcBef>
                <a:spcPct val="10000"/>
              </a:spcBef>
              <a:defRPr/>
            </a:pPr>
            <a:r>
              <a:rPr lang="en-US" sz="2800" smtClean="0">
                <a:solidFill>
                  <a:srgbClr val="DCDDDE"/>
                </a:solidFill>
                <a:effectLst>
                  <a:outerShdw blurRad="38100" dist="38100" dir="2700000" algn="tl">
                    <a:srgbClr val="000000"/>
                  </a:outerShdw>
                </a:effectLst>
              </a:rPr>
              <a:t>Use </a:t>
            </a:r>
            <a:r>
              <a:rPr lang="en-US" sz="2800" i="1" smtClean="0">
                <a:solidFill>
                  <a:srgbClr val="DFDB29"/>
                </a:solidFill>
                <a:effectLst>
                  <a:outerShdw blurRad="38100" dist="38100" dir="2700000" algn="tl">
                    <a:srgbClr val="000000"/>
                  </a:outerShdw>
                </a:effectLst>
              </a:rPr>
              <a:t>inversion bubbles</a:t>
            </a:r>
            <a:r>
              <a:rPr lang="en-US" sz="2800" smtClean="0">
                <a:solidFill>
                  <a:srgbClr val="DCDDDE"/>
                </a:solidFill>
                <a:effectLst>
                  <a:outerShdw blurRad="38100" dist="38100" dir="2700000" algn="tl">
                    <a:srgbClr val="000000"/>
                  </a:outerShdw>
                </a:effectLst>
              </a:rPr>
              <a:t> to indicate pins that are </a:t>
            </a:r>
            <a:r>
              <a:rPr lang="en-US" sz="2800" i="1" smtClean="0">
                <a:solidFill>
                  <a:srgbClr val="DFDB29"/>
                </a:solidFill>
                <a:effectLst>
                  <a:outerShdw blurRad="38100" dist="38100" dir="2700000" algn="tl">
                    <a:srgbClr val="000000"/>
                  </a:outerShdw>
                </a:effectLst>
              </a:rPr>
              <a:t>active low</a:t>
            </a:r>
            <a:endParaRPr lang="en-US" sz="2800" smtClean="0">
              <a:solidFill>
                <a:srgbClr val="DCDDDE"/>
              </a:solidFill>
              <a:effectLst>
                <a:outerShdw blurRad="38100" dist="38100" dir="2700000" algn="tl">
                  <a:srgbClr val="000000"/>
                </a:outerShdw>
              </a:effectLst>
            </a:endParaRPr>
          </a:p>
        </p:txBody>
      </p:sp>
      <p:pic>
        <p:nvPicPr>
          <p:cNvPr id="939013" name="Picture 5"/>
          <p:cNvPicPr>
            <a:picLocks noChangeAspect="1" noChangeArrowheads="1"/>
          </p:cNvPicPr>
          <p:nvPr/>
        </p:nvPicPr>
        <p:blipFill>
          <a:blip r:embed="rId2" cstate="print"/>
          <a:srcRect/>
          <a:stretch>
            <a:fillRect/>
          </a:stretch>
        </p:blipFill>
        <p:spPr bwMode="auto">
          <a:xfrm>
            <a:off x="236538" y="4003675"/>
            <a:ext cx="8586787" cy="20716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39012">
                                            <p:txEl>
                                              <p:pRg st="0" end="0"/>
                                            </p:txEl>
                                          </p:spTgt>
                                        </p:tgtEl>
                                        <p:attrNameLst>
                                          <p:attrName>style.visibility</p:attrName>
                                        </p:attrNameLst>
                                      </p:cBhvr>
                                      <p:to>
                                        <p:strVal val="visible"/>
                                      </p:to>
                                    </p:set>
                                    <p:animEffect transition="in" filter="wipe(left)">
                                      <p:cBhvr>
                                        <p:cTn id="7" dur="500"/>
                                        <p:tgtEl>
                                          <p:spTgt spid="9390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39012">
                                            <p:txEl>
                                              <p:pRg st="1" end="1"/>
                                            </p:txEl>
                                          </p:spTgt>
                                        </p:tgtEl>
                                        <p:attrNameLst>
                                          <p:attrName>style.visibility</p:attrName>
                                        </p:attrNameLst>
                                      </p:cBhvr>
                                      <p:to>
                                        <p:strVal val="visible"/>
                                      </p:to>
                                    </p:set>
                                    <p:animEffect transition="in" filter="wipe(left)">
                                      <p:cBhvr>
                                        <p:cTn id="12" dur="500"/>
                                        <p:tgtEl>
                                          <p:spTgt spid="9390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39010"/>
                                        </p:tgtEl>
                                        <p:attrNameLst>
                                          <p:attrName>style.visibility</p:attrName>
                                        </p:attrNameLst>
                                      </p:cBhvr>
                                      <p:to>
                                        <p:strVal val="visible"/>
                                      </p:to>
                                    </p:set>
                                    <p:animEffect transition="in" filter="dissolve">
                                      <p:cBhvr>
                                        <p:cTn id="17" dur="500"/>
                                        <p:tgtEl>
                                          <p:spTgt spid="939010"/>
                                        </p:tgtEl>
                                      </p:cBhvr>
                                    </p:animEffect>
                                  </p:childTnLst>
                                </p:cTn>
                              </p:par>
                            </p:childTnLst>
                          </p:cTn>
                        </p:par>
                        <p:par>
                          <p:cTn id="18" fill="hold">
                            <p:stCondLst>
                              <p:cond delay="500"/>
                            </p:stCondLst>
                            <p:childTnLst>
                              <p:par>
                                <p:cTn id="19" presetID="5" presetClass="entr" presetSubtype="10" fill="hold" nodeType="afterEffect">
                                  <p:stCondLst>
                                    <p:cond delay="0"/>
                                  </p:stCondLst>
                                  <p:childTnLst>
                                    <p:set>
                                      <p:cBhvr>
                                        <p:cTn id="20" dur="1" fill="hold">
                                          <p:stCondLst>
                                            <p:cond delay="0"/>
                                          </p:stCondLst>
                                        </p:cTn>
                                        <p:tgtEl>
                                          <p:spTgt spid="939013"/>
                                        </p:tgtEl>
                                        <p:attrNameLst>
                                          <p:attrName>style.visibility</p:attrName>
                                        </p:attrNameLst>
                                      </p:cBhvr>
                                      <p:to>
                                        <p:strVal val="visible"/>
                                      </p:to>
                                    </p:set>
                                    <p:animEffect transition="in" filter="checkerboard(across)">
                                      <p:cBhvr>
                                        <p:cTn id="21" dur="500"/>
                                        <p:tgtEl>
                                          <p:spTgt spid="939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9010" grpId="0" animBg="1"/>
      <p:bldP spid="939012" grpId="0" build="p" bldLvl="2"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0034" name="Rectangle 2"/>
          <p:cNvSpPr>
            <a:spLocks noChangeArrowheads="1"/>
          </p:cNvSpPr>
          <p:nvPr/>
        </p:nvSpPr>
        <p:spPr bwMode="auto">
          <a:xfrm>
            <a:off x="134938" y="3228975"/>
            <a:ext cx="8828087" cy="3629025"/>
          </a:xfrm>
          <a:prstGeom prst="rect">
            <a:avLst/>
          </a:prstGeom>
          <a:solidFill>
            <a:schemeClr val="tx1"/>
          </a:solidFill>
          <a:ln w="38100">
            <a:solidFill>
              <a:schemeClr val="accent1"/>
            </a:solidFill>
            <a:miter lim="800000"/>
            <a:headEnd/>
            <a:tailEnd/>
          </a:ln>
        </p:spPr>
        <p:txBody>
          <a:bodyPr lIns="92075" tIns="46038" rIns="92075" bIns="46038" anchor="ctr">
            <a:spAutoFit/>
          </a:bodyPr>
          <a:lstStyle/>
          <a:p>
            <a:endParaRPr lang="en-US"/>
          </a:p>
        </p:txBody>
      </p:sp>
      <p:sp>
        <p:nvSpPr>
          <p:cNvPr id="940035" name="Rectangle 3"/>
          <p:cNvSpPr>
            <a:spLocks noGrp="1" noChangeArrowheads="1"/>
          </p:cNvSpPr>
          <p:nvPr>
            <p:ph type="title"/>
          </p:nvPr>
        </p:nvSpPr>
        <p:spPr>
          <a:xfrm>
            <a:off x="533400" y="457200"/>
            <a:ext cx="8229600" cy="1143000"/>
          </a:xfrm>
        </p:spPr>
        <p:txBody>
          <a:bodyPr/>
          <a:lstStyle/>
          <a:p>
            <a:pPr>
              <a:defRPr/>
            </a:pPr>
            <a:r>
              <a:rPr lang="en-US" dirty="0" smtClean="0">
                <a:solidFill>
                  <a:srgbClr val="D9DE1E"/>
                </a:solidFill>
              </a:rPr>
              <a:t>Active Levels for Pins (2)</a:t>
            </a:r>
            <a:endParaRPr lang="en-US" dirty="0" smtClean="0"/>
          </a:p>
        </p:txBody>
      </p:sp>
      <p:sp>
        <p:nvSpPr>
          <p:cNvPr id="940036" name="Rectangle 4"/>
          <p:cNvSpPr>
            <a:spLocks noGrp="1" noChangeArrowheads="1"/>
          </p:cNvSpPr>
          <p:nvPr>
            <p:ph type="body" idx="1"/>
          </p:nvPr>
        </p:nvSpPr>
        <p:spPr>
          <a:xfrm>
            <a:off x="692150" y="1422400"/>
            <a:ext cx="8088313" cy="1908175"/>
          </a:xfrm>
        </p:spPr>
        <p:txBody>
          <a:bodyPr/>
          <a:lstStyle/>
          <a:p>
            <a:pPr>
              <a:lnSpc>
                <a:spcPct val="95000"/>
              </a:lnSpc>
              <a:spcBef>
                <a:spcPct val="10000"/>
              </a:spcBef>
              <a:defRPr/>
            </a:pPr>
            <a:r>
              <a:rPr lang="en-US" dirty="0" smtClean="0">
                <a:effectLst>
                  <a:outerShdw blurRad="38100" dist="38100" dir="2700000" algn="tl">
                    <a:srgbClr val="000000"/>
                  </a:outerShdw>
                </a:effectLst>
              </a:rPr>
              <a:t>It is very helpful to use net aliases with an </a:t>
            </a:r>
            <a:r>
              <a:rPr lang="en-US" dirty="0" smtClean="0">
                <a:solidFill>
                  <a:srgbClr val="00B050"/>
                </a:solidFill>
                <a:effectLst>
                  <a:outerShdw blurRad="38100" dist="38100" dir="2700000" algn="tl">
                    <a:srgbClr val="000000"/>
                  </a:outerShdw>
                </a:effectLst>
              </a:rPr>
              <a:t>_L</a:t>
            </a:r>
            <a:r>
              <a:rPr lang="en-US" dirty="0" smtClean="0">
                <a:effectLst>
                  <a:outerShdw blurRad="38100" dist="38100" dir="2700000" algn="tl">
                    <a:srgbClr val="000000"/>
                  </a:outerShdw>
                </a:effectLst>
              </a:rPr>
              <a:t> suffix to indicate </a:t>
            </a:r>
            <a:r>
              <a:rPr lang="en-US" dirty="0" smtClean="0">
                <a:solidFill>
                  <a:srgbClr val="00B050"/>
                </a:solidFill>
                <a:effectLst>
                  <a:outerShdw blurRad="38100" dist="38100" dir="2700000" algn="tl">
                    <a:srgbClr val="000000"/>
                  </a:outerShdw>
                </a:effectLst>
              </a:rPr>
              <a:t>active low</a:t>
            </a:r>
            <a:r>
              <a:rPr lang="en-US" dirty="0" smtClean="0">
                <a:effectLst>
                  <a:outerShdw blurRad="38100" dist="38100" dir="2700000" algn="tl">
                    <a:srgbClr val="000000"/>
                  </a:outerShdw>
                </a:effectLst>
              </a:rPr>
              <a:t> for those signals that are active low</a:t>
            </a:r>
          </a:p>
        </p:txBody>
      </p:sp>
      <p:pic>
        <p:nvPicPr>
          <p:cNvPr id="940037" name="Picture 5"/>
          <p:cNvPicPr>
            <a:picLocks noChangeAspect="1" noChangeArrowheads="1"/>
          </p:cNvPicPr>
          <p:nvPr/>
        </p:nvPicPr>
        <p:blipFill>
          <a:blip r:embed="rId2" cstate="print"/>
          <a:srcRect/>
          <a:stretch>
            <a:fillRect/>
          </a:stretch>
        </p:blipFill>
        <p:spPr bwMode="auto">
          <a:xfrm>
            <a:off x="1222375" y="3294063"/>
            <a:ext cx="7164388" cy="2039937"/>
          </a:xfrm>
          <a:prstGeom prst="rect">
            <a:avLst/>
          </a:prstGeom>
          <a:noFill/>
          <a:ln w="9525">
            <a:noFill/>
            <a:miter lim="800000"/>
            <a:headEnd/>
            <a:tailEnd/>
          </a:ln>
        </p:spPr>
      </p:pic>
      <p:pic>
        <p:nvPicPr>
          <p:cNvPr id="940038" name="Picture 6"/>
          <p:cNvPicPr>
            <a:picLocks noChangeAspect="1" noChangeArrowheads="1"/>
          </p:cNvPicPr>
          <p:nvPr/>
        </p:nvPicPr>
        <p:blipFill>
          <a:blip r:embed="rId3" cstate="print"/>
          <a:srcRect/>
          <a:stretch>
            <a:fillRect/>
          </a:stretch>
        </p:blipFill>
        <p:spPr bwMode="auto">
          <a:xfrm>
            <a:off x="366713" y="5402263"/>
            <a:ext cx="8512175" cy="1282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40036">
                                            <p:txEl>
                                              <p:pRg st="0" end="0"/>
                                            </p:txEl>
                                          </p:spTgt>
                                        </p:tgtEl>
                                        <p:attrNameLst>
                                          <p:attrName>style.visibility</p:attrName>
                                        </p:attrNameLst>
                                      </p:cBhvr>
                                      <p:to>
                                        <p:strVal val="visible"/>
                                      </p:to>
                                    </p:set>
                                    <p:animEffect transition="in" filter="wipe(left)">
                                      <p:cBhvr>
                                        <p:cTn id="7" dur="500"/>
                                        <p:tgtEl>
                                          <p:spTgt spid="9400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40034"/>
                                        </p:tgtEl>
                                        <p:attrNameLst>
                                          <p:attrName>style.visibility</p:attrName>
                                        </p:attrNameLst>
                                      </p:cBhvr>
                                      <p:to>
                                        <p:strVal val="visible"/>
                                      </p:to>
                                    </p:set>
                                    <p:animEffect transition="in" filter="dissolve">
                                      <p:cBhvr>
                                        <p:cTn id="12" dur="500"/>
                                        <p:tgtEl>
                                          <p:spTgt spid="940034"/>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940037"/>
                                        </p:tgtEl>
                                        <p:attrNameLst>
                                          <p:attrName>style.visibility</p:attrName>
                                        </p:attrNameLst>
                                      </p:cBhvr>
                                      <p:to>
                                        <p:strVal val="visible"/>
                                      </p:to>
                                    </p:set>
                                    <p:animEffect transition="in" filter="wipe(left)">
                                      <p:cBhvr>
                                        <p:cTn id="16" dur="500"/>
                                        <p:tgtEl>
                                          <p:spTgt spid="94003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40038"/>
                                        </p:tgtEl>
                                        <p:attrNameLst>
                                          <p:attrName>style.visibility</p:attrName>
                                        </p:attrNameLst>
                                      </p:cBhvr>
                                      <p:to>
                                        <p:strVal val="visible"/>
                                      </p:to>
                                    </p:set>
                                    <p:animEffect transition="in" filter="wipe(left)">
                                      <p:cBhvr>
                                        <p:cTn id="21" dur="500"/>
                                        <p:tgtEl>
                                          <p:spTgt spid="940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0034" grpId="0" animBg="1"/>
      <p:bldP spid="940036" grpId="0" build="p" bldLvl="2"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4370" name="Rectangle 2"/>
          <p:cNvSpPr>
            <a:spLocks noGrp="1" noChangeArrowheads="1"/>
          </p:cNvSpPr>
          <p:nvPr>
            <p:ph type="title"/>
          </p:nvPr>
        </p:nvSpPr>
        <p:spPr>
          <a:xfrm>
            <a:off x="533400" y="457200"/>
            <a:ext cx="8229600" cy="1143000"/>
          </a:xfrm>
        </p:spPr>
        <p:txBody>
          <a:bodyPr/>
          <a:lstStyle/>
          <a:p>
            <a:pPr>
              <a:defRPr/>
            </a:pPr>
            <a:r>
              <a:rPr lang="en-US" sz="4000" smtClean="0">
                <a:solidFill>
                  <a:srgbClr val="D9DE1E"/>
                </a:solidFill>
              </a:rPr>
              <a:t> </a:t>
            </a:r>
            <a:r>
              <a:rPr lang="en-US" sz="4800" smtClean="0">
                <a:solidFill>
                  <a:srgbClr val="D9DE1E"/>
                </a:solidFill>
              </a:rPr>
              <a:t>Timing Diagrams</a:t>
            </a:r>
            <a:endParaRPr lang="en-US" smtClean="0"/>
          </a:p>
        </p:txBody>
      </p:sp>
      <p:sp>
        <p:nvSpPr>
          <p:cNvPr id="954371" name="Rectangle 3"/>
          <p:cNvSpPr>
            <a:spLocks noGrp="1" noChangeArrowheads="1"/>
          </p:cNvSpPr>
          <p:nvPr>
            <p:ph type="body" idx="1"/>
          </p:nvPr>
        </p:nvSpPr>
        <p:spPr>
          <a:xfrm>
            <a:off x="755650" y="1484313"/>
            <a:ext cx="7891463" cy="5100637"/>
          </a:xfrm>
        </p:spPr>
        <p:txBody>
          <a:bodyPr/>
          <a:lstStyle/>
          <a:p>
            <a:pPr>
              <a:lnSpc>
                <a:spcPct val="95000"/>
              </a:lnSpc>
              <a:spcBef>
                <a:spcPct val="10000"/>
              </a:spcBef>
              <a:defRPr/>
            </a:pPr>
            <a:r>
              <a:rPr lang="en-US" sz="2800" smtClean="0">
                <a:solidFill>
                  <a:srgbClr val="DCDDDE"/>
                </a:solidFill>
                <a:effectLst>
                  <a:outerShdw blurRad="38100" dist="38100" dir="2700000" algn="tl">
                    <a:srgbClr val="000000"/>
                  </a:outerShdw>
                </a:effectLst>
              </a:rPr>
              <a:t>A </a:t>
            </a:r>
            <a:r>
              <a:rPr lang="en-US" sz="2800" i="1" smtClean="0">
                <a:solidFill>
                  <a:srgbClr val="DFDB29"/>
                </a:solidFill>
                <a:effectLst>
                  <a:outerShdw blurRad="38100" dist="38100" dir="2700000" algn="tl">
                    <a:srgbClr val="000000"/>
                  </a:outerShdw>
                </a:effectLst>
              </a:rPr>
              <a:t>timing diagram</a:t>
            </a:r>
            <a:r>
              <a:rPr lang="en-US" sz="2800" smtClean="0">
                <a:solidFill>
                  <a:srgbClr val="DCDDDE"/>
                </a:solidFill>
                <a:effectLst>
                  <a:outerShdw blurRad="38100" dist="38100" dir="2700000" algn="tl">
                    <a:srgbClr val="000000"/>
                  </a:outerShdw>
                </a:effectLst>
              </a:rPr>
              <a:t> illustrates the logical behavior of signals in a digital circuit as a function of time</a:t>
            </a:r>
          </a:p>
          <a:p>
            <a:pPr>
              <a:lnSpc>
                <a:spcPct val="95000"/>
              </a:lnSpc>
              <a:spcBef>
                <a:spcPct val="10000"/>
              </a:spcBef>
              <a:defRPr/>
            </a:pPr>
            <a:r>
              <a:rPr lang="en-US" sz="2800" smtClean="0">
                <a:solidFill>
                  <a:srgbClr val="DCDDDE"/>
                </a:solidFill>
                <a:effectLst>
                  <a:outerShdw blurRad="38100" dist="38100" dir="2700000" algn="tl">
                    <a:srgbClr val="000000"/>
                  </a:outerShdw>
                </a:effectLst>
              </a:rPr>
              <a:t>They are used to explain the timing relationship among signals within a system and to define the timing requirements of external signals applied to the system</a:t>
            </a:r>
          </a:p>
          <a:p>
            <a:pPr>
              <a:lnSpc>
                <a:spcPct val="95000"/>
              </a:lnSpc>
              <a:spcBef>
                <a:spcPct val="10000"/>
              </a:spcBef>
              <a:defRPr/>
            </a:pPr>
            <a:r>
              <a:rPr lang="en-US" sz="2800" smtClean="0">
                <a:solidFill>
                  <a:srgbClr val="DCDDDE"/>
                </a:solidFill>
                <a:effectLst>
                  <a:outerShdw blurRad="38100" dist="38100" dir="2700000" algn="tl">
                    <a:srgbClr val="000000"/>
                  </a:outerShdw>
                </a:effectLst>
              </a:rPr>
              <a:t>Arrows are sometimes drawn to show </a:t>
            </a:r>
            <a:r>
              <a:rPr lang="en-US" sz="2800" i="1" smtClean="0">
                <a:solidFill>
                  <a:srgbClr val="DFDB29"/>
                </a:solidFill>
                <a:effectLst>
                  <a:outerShdw blurRad="38100" dist="38100" dir="2700000" algn="tl">
                    <a:srgbClr val="000000"/>
                  </a:outerShdw>
                </a:effectLst>
              </a:rPr>
              <a:t>causality</a:t>
            </a:r>
            <a:r>
              <a:rPr lang="en-US" sz="2800" smtClean="0">
                <a:solidFill>
                  <a:srgbClr val="DCDDDE"/>
                </a:solidFill>
                <a:effectLst>
                  <a:outerShdw blurRad="38100" dist="38100" dir="2700000" algn="tl">
                    <a:srgbClr val="000000"/>
                  </a:outerShdw>
                </a:effectLst>
              </a:rPr>
              <a:t> (which input transitions cause which output transitions)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55394" name="Rectangle 2"/>
          <p:cNvSpPr>
            <a:spLocks noGrp="1" noChangeArrowheads="1"/>
          </p:cNvSpPr>
          <p:nvPr>
            <p:ph type="title"/>
          </p:nvPr>
        </p:nvSpPr>
        <p:spPr>
          <a:xfrm>
            <a:off x="533400" y="457200"/>
            <a:ext cx="8229600" cy="1143000"/>
          </a:xfrm>
        </p:spPr>
        <p:txBody>
          <a:bodyPr/>
          <a:lstStyle/>
          <a:p>
            <a:pPr>
              <a:defRPr/>
            </a:pPr>
            <a:r>
              <a:rPr lang="en-US" sz="4000" dirty="0" smtClean="0">
                <a:solidFill>
                  <a:srgbClr val="D9DE1E"/>
                </a:solidFill>
                <a:effectLst>
                  <a:outerShdw blurRad="38100" dist="38100" dir="2700000" algn="tl">
                    <a:srgbClr val="C0C0C0"/>
                  </a:outerShdw>
                </a:effectLst>
              </a:rPr>
              <a:t> </a:t>
            </a:r>
            <a:r>
              <a:rPr lang="en-US" sz="4800" dirty="0" smtClean="0">
                <a:solidFill>
                  <a:schemeClr val="bg1"/>
                </a:solidFill>
                <a:effectLst/>
              </a:rPr>
              <a:t>Timing Diagrams</a:t>
            </a:r>
            <a:endParaRPr lang="en-US" dirty="0" smtClean="0">
              <a:solidFill>
                <a:schemeClr val="bg1"/>
              </a:solidFill>
              <a:effectLst/>
            </a:endParaRPr>
          </a:p>
        </p:txBody>
      </p:sp>
      <p:sp>
        <p:nvSpPr>
          <p:cNvPr id="18435" name="Rectangle 3"/>
          <p:cNvSpPr>
            <a:spLocks noGrp="1" noChangeArrowheads="1"/>
          </p:cNvSpPr>
          <p:nvPr>
            <p:ph type="body" idx="1"/>
          </p:nvPr>
        </p:nvSpPr>
        <p:spPr>
          <a:xfrm>
            <a:off x="685800" y="1358900"/>
            <a:ext cx="7772400" cy="922338"/>
          </a:xfrm>
        </p:spPr>
        <p:txBody>
          <a:bodyPr/>
          <a:lstStyle/>
          <a:p>
            <a:r>
              <a:rPr lang="en-US" smtClean="0">
                <a:solidFill>
                  <a:schemeClr val="bg1"/>
                </a:solidFill>
              </a:rPr>
              <a:t>Combinational circuit timing diagram</a:t>
            </a:r>
          </a:p>
        </p:txBody>
      </p:sp>
      <p:sp>
        <p:nvSpPr>
          <p:cNvPr id="18436" name="Rectangle 4"/>
          <p:cNvSpPr>
            <a:spLocks noChangeArrowheads="1"/>
          </p:cNvSpPr>
          <p:nvPr/>
        </p:nvSpPr>
        <p:spPr bwMode="auto">
          <a:xfrm>
            <a:off x="0" y="2020888"/>
            <a:ext cx="8793163" cy="4837112"/>
          </a:xfrm>
          <a:prstGeom prst="rect">
            <a:avLst/>
          </a:prstGeom>
          <a:noFill/>
          <a:ln w="9525">
            <a:noFill/>
            <a:miter lim="800000"/>
            <a:headEnd/>
            <a:tailEnd/>
          </a:ln>
        </p:spPr>
        <p:txBody>
          <a:bodyPr/>
          <a:lstStyle/>
          <a:p>
            <a:endParaRPr lang="en-US"/>
          </a:p>
        </p:txBody>
      </p:sp>
      <p:pic>
        <p:nvPicPr>
          <p:cNvPr id="18437" name="Picture 5" descr="lec13_f1"/>
          <p:cNvPicPr>
            <a:picLocks noChangeAspect="1" noChangeArrowheads="1"/>
          </p:cNvPicPr>
          <p:nvPr/>
        </p:nvPicPr>
        <p:blipFill>
          <a:blip r:embed="rId2" cstate="print"/>
          <a:srcRect/>
          <a:stretch>
            <a:fillRect/>
          </a:stretch>
        </p:blipFill>
        <p:spPr bwMode="auto">
          <a:xfrm>
            <a:off x="1435100" y="1909763"/>
            <a:ext cx="5810250" cy="4786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56418" name="Rectangle 2"/>
          <p:cNvSpPr>
            <a:spLocks noGrp="1" noChangeArrowheads="1"/>
          </p:cNvSpPr>
          <p:nvPr>
            <p:ph type="title"/>
          </p:nvPr>
        </p:nvSpPr>
        <p:spPr>
          <a:xfrm>
            <a:off x="533400" y="457200"/>
            <a:ext cx="8229600" cy="1143000"/>
          </a:xfrm>
        </p:spPr>
        <p:txBody>
          <a:bodyPr/>
          <a:lstStyle/>
          <a:p>
            <a:pPr>
              <a:defRPr/>
            </a:pPr>
            <a:r>
              <a:rPr lang="en-US" sz="4000" smtClean="0">
                <a:solidFill>
                  <a:srgbClr val="D9DE1E"/>
                </a:solidFill>
                <a:effectLst>
                  <a:outerShdw blurRad="38100" dist="38100" dir="2700000" algn="tl">
                    <a:srgbClr val="C0C0C0"/>
                  </a:outerShdw>
                </a:effectLst>
              </a:rPr>
              <a:t> </a:t>
            </a:r>
            <a:r>
              <a:rPr lang="en-US" sz="4800" smtClean="0">
                <a:solidFill>
                  <a:schemeClr val="bg1"/>
                </a:solidFill>
                <a:effectLst/>
              </a:rPr>
              <a:t>Timing Diagrams</a:t>
            </a:r>
            <a:endParaRPr lang="en-US" smtClean="0">
              <a:solidFill>
                <a:schemeClr val="bg1"/>
              </a:solidFill>
              <a:effectLst/>
            </a:endParaRPr>
          </a:p>
        </p:txBody>
      </p:sp>
      <p:sp>
        <p:nvSpPr>
          <p:cNvPr id="19459" name="Rectangle 3"/>
          <p:cNvSpPr>
            <a:spLocks noGrp="1" noChangeArrowheads="1"/>
          </p:cNvSpPr>
          <p:nvPr>
            <p:ph type="body" idx="1"/>
          </p:nvPr>
        </p:nvSpPr>
        <p:spPr>
          <a:xfrm>
            <a:off x="685800" y="1485900"/>
            <a:ext cx="7772400" cy="922338"/>
          </a:xfrm>
        </p:spPr>
        <p:txBody>
          <a:bodyPr/>
          <a:lstStyle/>
          <a:p>
            <a:r>
              <a:rPr lang="en-US" smtClean="0">
                <a:solidFill>
                  <a:schemeClr val="bg1"/>
                </a:solidFill>
              </a:rPr>
              <a:t>Timing diagrams for “data” signals</a:t>
            </a:r>
          </a:p>
        </p:txBody>
      </p:sp>
      <p:sp>
        <p:nvSpPr>
          <p:cNvPr id="19460" name="Rectangle 4"/>
          <p:cNvSpPr>
            <a:spLocks noChangeArrowheads="1"/>
          </p:cNvSpPr>
          <p:nvPr/>
        </p:nvSpPr>
        <p:spPr bwMode="auto">
          <a:xfrm>
            <a:off x="0" y="2020888"/>
            <a:ext cx="8793163" cy="4837112"/>
          </a:xfrm>
          <a:prstGeom prst="rect">
            <a:avLst/>
          </a:prstGeom>
          <a:noFill/>
          <a:ln w="9525">
            <a:noFill/>
            <a:miter lim="800000"/>
            <a:headEnd/>
            <a:tailEnd/>
          </a:ln>
        </p:spPr>
        <p:txBody>
          <a:bodyPr/>
          <a:lstStyle/>
          <a:p>
            <a:endParaRPr lang="en-US"/>
          </a:p>
        </p:txBody>
      </p:sp>
      <p:pic>
        <p:nvPicPr>
          <p:cNvPr id="19461" name="Picture 5" descr="lec13_f2"/>
          <p:cNvPicPr>
            <a:picLocks noChangeAspect="1" noChangeArrowheads="1"/>
          </p:cNvPicPr>
          <p:nvPr/>
        </p:nvPicPr>
        <p:blipFill>
          <a:blip r:embed="rId2" cstate="print">
            <a:lum contrast="12000"/>
          </a:blip>
          <a:srcRect/>
          <a:stretch>
            <a:fillRect/>
          </a:stretch>
        </p:blipFill>
        <p:spPr bwMode="auto">
          <a:xfrm>
            <a:off x="1295400" y="2057400"/>
            <a:ext cx="6326188" cy="4670425"/>
          </a:xfrm>
          <a:prstGeom prst="rect">
            <a:avLst/>
          </a:prstGeom>
          <a:noFill/>
          <a:ln w="9525">
            <a:noFill/>
            <a:miter lim="800000"/>
            <a:headEnd/>
            <a:tailEnd/>
          </a:ln>
        </p:spPr>
      </p:pic>
      <p:sp>
        <p:nvSpPr>
          <p:cNvPr id="19462" name="Rectangle 6"/>
          <p:cNvSpPr>
            <a:spLocks noChangeArrowheads="1"/>
          </p:cNvSpPr>
          <p:nvPr/>
        </p:nvSpPr>
        <p:spPr bwMode="auto">
          <a:xfrm>
            <a:off x="3746500" y="3251200"/>
            <a:ext cx="1181100" cy="622300"/>
          </a:xfrm>
          <a:prstGeom prst="rect">
            <a:avLst/>
          </a:prstGeom>
          <a:noFill/>
          <a:ln w="38100" algn="ctr">
            <a:solidFill>
              <a:schemeClr val="hlink"/>
            </a:solidFill>
            <a:miter lim="800000"/>
            <a:headEnd/>
            <a:tailEnd/>
          </a:ln>
        </p:spPr>
        <p:txBody>
          <a:bodyPr wrap="none" lIns="92075" tIns="46038" rIns="92075" bIns="46038" anchor="ctr">
            <a:spAutoFit/>
          </a:bodyP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7442" name="Rectangle 2"/>
          <p:cNvSpPr>
            <a:spLocks noGrp="1" noChangeArrowheads="1"/>
          </p:cNvSpPr>
          <p:nvPr>
            <p:ph type="title"/>
          </p:nvPr>
        </p:nvSpPr>
        <p:spPr>
          <a:xfrm>
            <a:off x="533400" y="457200"/>
            <a:ext cx="8229600" cy="1143000"/>
          </a:xfrm>
        </p:spPr>
        <p:txBody>
          <a:bodyPr/>
          <a:lstStyle/>
          <a:p>
            <a:pPr>
              <a:defRPr/>
            </a:pPr>
            <a:r>
              <a:rPr lang="en-US" sz="4000" smtClean="0">
                <a:solidFill>
                  <a:srgbClr val="D9DE1E"/>
                </a:solidFill>
              </a:rPr>
              <a:t> </a:t>
            </a:r>
            <a:r>
              <a:rPr lang="en-US" sz="4800" smtClean="0">
                <a:solidFill>
                  <a:srgbClr val="D9DE1E"/>
                </a:solidFill>
              </a:rPr>
              <a:t>Timing Specifications</a:t>
            </a:r>
            <a:endParaRPr lang="en-US" smtClean="0"/>
          </a:p>
        </p:txBody>
      </p:sp>
      <p:sp>
        <p:nvSpPr>
          <p:cNvPr id="957443" name="Rectangle 3"/>
          <p:cNvSpPr>
            <a:spLocks noGrp="1" noChangeArrowheads="1"/>
          </p:cNvSpPr>
          <p:nvPr>
            <p:ph type="body" idx="1"/>
          </p:nvPr>
        </p:nvSpPr>
        <p:spPr>
          <a:xfrm>
            <a:off x="755650" y="1484313"/>
            <a:ext cx="7891463" cy="5100637"/>
          </a:xfrm>
        </p:spPr>
        <p:txBody>
          <a:bodyPr/>
          <a:lstStyle/>
          <a:p>
            <a:pPr>
              <a:lnSpc>
                <a:spcPct val="95000"/>
              </a:lnSpc>
              <a:spcBef>
                <a:spcPct val="10000"/>
              </a:spcBef>
              <a:defRPr/>
            </a:pPr>
            <a:r>
              <a:rPr lang="en-US" sz="2800" smtClean="0">
                <a:solidFill>
                  <a:srgbClr val="DCDDDE"/>
                </a:solidFill>
                <a:effectLst>
                  <a:outerShdw blurRad="38100" dist="38100" dir="2700000" algn="tl">
                    <a:srgbClr val="000000"/>
                  </a:outerShdw>
                </a:effectLst>
              </a:rPr>
              <a:t>A combinational circuit with many inputs and outputs has many different paths</a:t>
            </a:r>
          </a:p>
          <a:p>
            <a:pPr>
              <a:lnSpc>
                <a:spcPct val="95000"/>
              </a:lnSpc>
              <a:spcBef>
                <a:spcPct val="10000"/>
              </a:spcBef>
              <a:defRPr/>
            </a:pPr>
            <a:r>
              <a:rPr lang="en-US" sz="2800" smtClean="0">
                <a:solidFill>
                  <a:srgbClr val="DCDDDE"/>
                </a:solidFill>
                <a:effectLst>
                  <a:outerShdw blurRad="38100" dist="38100" dir="2700000" algn="tl">
                    <a:srgbClr val="000000"/>
                  </a:outerShdw>
                </a:effectLst>
              </a:rPr>
              <a:t>Each path in a combinational circuit may have a different propagation delay</a:t>
            </a:r>
          </a:p>
          <a:p>
            <a:pPr>
              <a:lnSpc>
                <a:spcPct val="95000"/>
              </a:lnSpc>
              <a:spcBef>
                <a:spcPct val="10000"/>
              </a:spcBef>
              <a:defRPr/>
            </a:pPr>
            <a:r>
              <a:rPr lang="en-US" sz="2800" smtClean="0">
                <a:solidFill>
                  <a:srgbClr val="DCDDDE"/>
                </a:solidFill>
                <a:effectLst>
                  <a:outerShdw blurRad="38100" dist="38100" dir="2700000" algn="tl">
                    <a:srgbClr val="000000"/>
                  </a:outerShdw>
                </a:effectLst>
              </a:rPr>
              <a:t>The propagation delay when an output changes from </a:t>
            </a:r>
            <a:r>
              <a:rPr lang="en-US" sz="2800" smtClean="0">
                <a:solidFill>
                  <a:srgbClr val="33CC33"/>
                </a:solidFill>
                <a:effectLst>
                  <a:outerShdw blurRad="38100" dist="38100" dir="2700000" algn="tl">
                    <a:srgbClr val="000000"/>
                  </a:outerShdw>
                </a:effectLst>
              </a:rPr>
              <a:t>LOW</a:t>
            </a:r>
            <a:r>
              <a:rPr lang="en-US" sz="2800" smtClean="0">
                <a:solidFill>
                  <a:srgbClr val="DCDDDE"/>
                </a:solidFill>
                <a:effectLst>
                  <a:outerShdw blurRad="38100" dist="38100" dir="2700000" algn="tl">
                    <a:srgbClr val="000000"/>
                  </a:outerShdw>
                </a:effectLst>
              </a:rPr>
              <a:t> to </a:t>
            </a:r>
            <a:r>
              <a:rPr lang="en-US" sz="2800" smtClean="0">
                <a:solidFill>
                  <a:srgbClr val="D82626"/>
                </a:solidFill>
                <a:effectLst>
                  <a:outerShdw blurRad="38100" dist="38100" dir="2700000" algn="tl">
                    <a:srgbClr val="000000"/>
                  </a:outerShdw>
                </a:effectLst>
              </a:rPr>
              <a:t>HIGH</a:t>
            </a:r>
            <a:r>
              <a:rPr lang="en-US" sz="2800" smtClean="0">
                <a:solidFill>
                  <a:srgbClr val="DCDDDE"/>
                </a:solidFill>
                <a:effectLst>
                  <a:outerShdw blurRad="38100" dist="38100" dir="2700000" algn="tl">
                    <a:srgbClr val="000000"/>
                  </a:outerShdw>
                </a:effectLst>
              </a:rPr>
              <a:t> (t</a:t>
            </a:r>
            <a:r>
              <a:rPr lang="en-US" baseline="-25000" smtClean="0">
                <a:solidFill>
                  <a:srgbClr val="DCDDDE"/>
                </a:solidFill>
                <a:effectLst>
                  <a:outerShdw blurRad="38100" dist="38100" dir="2700000" algn="tl">
                    <a:srgbClr val="000000"/>
                  </a:outerShdw>
                </a:effectLst>
              </a:rPr>
              <a:t>P</a:t>
            </a:r>
            <a:r>
              <a:rPr lang="en-US" baseline="-25000" smtClean="0">
                <a:solidFill>
                  <a:srgbClr val="33CC33"/>
                </a:solidFill>
                <a:effectLst>
                  <a:outerShdw blurRad="38100" dist="38100" dir="2700000" algn="tl">
                    <a:srgbClr val="000000"/>
                  </a:outerShdw>
                </a:effectLst>
              </a:rPr>
              <a:t>L</a:t>
            </a:r>
            <a:r>
              <a:rPr lang="en-US" baseline="-25000" smtClean="0">
                <a:solidFill>
                  <a:srgbClr val="D82626"/>
                </a:solidFill>
                <a:effectLst>
                  <a:outerShdw blurRad="38100" dist="38100" dir="2700000" algn="tl">
                    <a:srgbClr val="000000"/>
                  </a:outerShdw>
                </a:effectLst>
              </a:rPr>
              <a:t>H</a:t>
            </a:r>
            <a:r>
              <a:rPr lang="en-US" sz="2800" smtClean="0">
                <a:solidFill>
                  <a:srgbClr val="DCDDDE"/>
                </a:solidFill>
                <a:effectLst>
                  <a:outerShdw blurRad="38100" dist="38100" dir="2700000" algn="tl">
                    <a:srgbClr val="000000"/>
                  </a:outerShdw>
                </a:effectLst>
              </a:rPr>
              <a:t>) </a:t>
            </a:r>
            <a:r>
              <a:rPr lang="en-US" sz="2800" i="1" smtClean="0">
                <a:solidFill>
                  <a:srgbClr val="DFDB29"/>
                </a:solidFill>
                <a:effectLst>
                  <a:outerShdw blurRad="38100" dist="38100" dir="2700000" algn="tl">
                    <a:srgbClr val="000000"/>
                  </a:outerShdw>
                </a:effectLst>
              </a:rPr>
              <a:t>may be different</a:t>
            </a:r>
            <a:r>
              <a:rPr lang="en-US" sz="2800" smtClean="0">
                <a:solidFill>
                  <a:srgbClr val="DCDDDE"/>
                </a:solidFill>
                <a:effectLst>
                  <a:outerShdw blurRad="38100" dist="38100" dir="2700000" algn="tl">
                    <a:srgbClr val="000000"/>
                  </a:outerShdw>
                </a:effectLst>
              </a:rPr>
              <a:t> than the delay when it changes from </a:t>
            </a:r>
            <a:r>
              <a:rPr lang="en-US" sz="2800" smtClean="0">
                <a:solidFill>
                  <a:srgbClr val="D82626"/>
                </a:solidFill>
                <a:effectLst>
                  <a:outerShdw blurRad="38100" dist="38100" dir="2700000" algn="tl">
                    <a:srgbClr val="000000"/>
                  </a:outerShdw>
                </a:effectLst>
              </a:rPr>
              <a:t>HIGH</a:t>
            </a:r>
            <a:r>
              <a:rPr lang="en-US" sz="2800" smtClean="0">
                <a:solidFill>
                  <a:srgbClr val="DCDDDE"/>
                </a:solidFill>
                <a:effectLst>
                  <a:outerShdw blurRad="38100" dist="38100" dir="2700000" algn="tl">
                    <a:srgbClr val="000000"/>
                  </a:outerShdw>
                </a:effectLst>
              </a:rPr>
              <a:t> to </a:t>
            </a:r>
            <a:r>
              <a:rPr lang="en-US" sz="2800" smtClean="0">
                <a:solidFill>
                  <a:srgbClr val="33CC33"/>
                </a:solidFill>
                <a:effectLst>
                  <a:outerShdw blurRad="38100" dist="38100" dir="2700000" algn="tl">
                    <a:srgbClr val="000000"/>
                  </a:outerShdw>
                </a:effectLst>
              </a:rPr>
              <a:t>LOW</a:t>
            </a:r>
            <a:r>
              <a:rPr lang="en-US" sz="2800" smtClean="0">
                <a:solidFill>
                  <a:srgbClr val="DCDDDE"/>
                </a:solidFill>
                <a:effectLst>
                  <a:outerShdw blurRad="38100" dist="38100" dir="2700000" algn="tl">
                    <a:srgbClr val="000000"/>
                  </a:outerShdw>
                </a:effectLst>
              </a:rPr>
              <a:t> (t</a:t>
            </a:r>
            <a:r>
              <a:rPr lang="en-US" baseline="-25000" smtClean="0">
                <a:solidFill>
                  <a:srgbClr val="DCDDDE"/>
                </a:solidFill>
                <a:effectLst>
                  <a:outerShdw blurRad="38100" dist="38100" dir="2700000" algn="tl">
                    <a:srgbClr val="000000"/>
                  </a:outerShdw>
                </a:effectLst>
              </a:rPr>
              <a:t>P</a:t>
            </a:r>
            <a:r>
              <a:rPr lang="en-US" baseline="-25000" smtClean="0">
                <a:solidFill>
                  <a:srgbClr val="D82626"/>
                </a:solidFill>
                <a:effectLst>
                  <a:outerShdw blurRad="38100" dist="38100" dir="2700000" algn="tl">
                    <a:srgbClr val="000000"/>
                  </a:outerShdw>
                </a:effectLst>
              </a:rPr>
              <a:t>H</a:t>
            </a:r>
            <a:r>
              <a:rPr lang="en-US" baseline="-25000" smtClean="0">
                <a:solidFill>
                  <a:srgbClr val="33CC33"/>
                </a:solidFill>
                <a:effectLst>
                  <a:outerShdw blurRad="38100" dist="38100" dir="2700000" algn="tl">
                    <a:srgbClr val="000000"/>
                  </a:outerShdw>
                </a:effectLst>
              </a:rPr>
              <a:t>L</a:t>
            </a:r>
            <a:r>
              <a:rPr lang="en-US" sz="2800" smtClean="0">
                <a:solidFill>
                  <a:srgbClr val="DCDDDE"/>
                </a:solidFill>
                <a:effectLst>
                  <a:outerShdw blurRad="38100" dist="38100" dir="2700000" algn="tl">
                    <a:srgbClr val="000000"/>
                  </a:outerShdw>
                </a:effectLst>
              </a:rPr>
              <a:t>)</a:t>
            </a:r>
          </a:p>
          <a:p>
            <a:pPr>
              <a:lnSpc>
                <a:spcPct val="95000"/>
              </a:lnSpc>
              <a:spcBef>
                <a:spcPct val="10000"/>
              </a:spcBef>
              <a:defRPr/>
            </a:pPr>
            <a:r>
              <a:rPr lang="en-US" sz="2800" smtClean="0">
                <a:solidFill>
                  <a:srgbClr val="DCDDDE"/>
                </a:solidFill>
                <a:effectLst>
                  <a:outerShdw blurRad="38100" dist="38100" dir="2700000" algn="tl">
                    <a:srgbClr val="000000"/>
                  </a:outerShdw>
                </a:effectLst>
              </a:rPr>
              <a:t>Timing specifications in data sheets usually provide minimum, typical, and maximum values for each propagation delay path</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626" name="Rectangle 2"/>
          <p:cNvSpPr>
            <a:spLocks noGrp="1" noChangeArrowheads="1"/>
          </p:cNvSpPr>
          <p:nvPr>
            <p:ph type="title"/>
          </p:nvPr>
        </p:nvSpPr>
        <p:spPr>
          <a:xfrm>
            <a:off x="533400" y="457200"/>
            <a:ext cx="8229600" cy="1143000"/>
          </a:xfrm>
        </p:spPr>
        <p:txBody>
          <a:bodyPr/>
          <a:lstStyle/>
          <a:p>
            <a:pPr>
              <a:defRPr/>
            </a:pPr>
            <a:r>
              <a:rPr lang="en-US" sz="4000" smtClean="0">
                <a:solidFill>
                  <a:srgbClr val="D9DE1E"/>
                </a:solidFill>
              </a:rPr>
              <a:t> </a:t>
            </a:r>
            <a:r>
              <a:rPr lang="en-US" sz="4800" smtClean="0">
                <a:solidFill>
                  <a:srgbClr val="D9DE1E"/>
                </a:solidFill>
              </a:rPr>
              <a:t>Outline</a:t>
            </a:r>
            <a:endParaRPr lang="en-US" smtClean="0"/>
          </a:p>
        </p:txBody>
      </p:sp>
      <p:sp>
        <p:nvSpPr>
          <p:cNvPr id="922627" name="Rectangle 3"/>
          <p:cNvSpPr>
            <a:spLocks noGrp="1" noChangeArrowheads="1"/>
          </p:cNvSpPr>
          <p:nvPr>
            <p:ph type="body" idx="1"/>
          </p:nvPr>
        </p:nvSpPr>
        <p:spPr>
          <a:xfrm>
            <a:off x="703263" y="1524000"/>
            <a:ext cx="8088312" cy="4114800"/>
          </a:xfrm>
        </p:spPr>
        <p:txBody>
          <a:bodyPr/>
          <a:lstStyle/>
          <a:p>
            <a:pPr>
              <a:lnSpc>
                <a:spcPct val="95000"/>
              </a:lnSpc>
              <a:spcBef>
                <a:spcPct val="10000"/>
              </a:spcBef>
              <a:defRPr/>
            </a:pPr>
            <a:r>
              <a:rPr lang="en-US" dirty="0" smtClean="0">
                <a:solidFill>
                  <a:srgbClr val="DCDDDE"/>
                </a:solidFill>
                <a:effectLst>
                  <a:outerShdw blurRad="38100" dist="38100" dir="2700000" algn="tl">
                    <a:srgbClr val="000000"/>
                  </a:outerShdw>
                </a:effectLst>
              </a:rPr>
              <a:t>Documentation standards</a:t>
            </a:r>
          </a:p>
          <a:p>
            <a:pPr>
              <a:lnSpc>
                <a:spcPct val="95000"/>
              </a:lnSpc>
              <a:spcBef>
                <a:spcPct val="10000"/>
              </a:spcBef>
              <a:defRPr/>
            </a:pPr>
            <a:r>
              <a:rPr lang="en-US" dirty="0" smtClean="0">
                <a:solidFill>
                  <a:srgbClr val="DCDDDE"/>
                </a:solidFill>
                <a:effectLst>
                  <a:outerShdw blurRad="38100" dist="38100" dir="2700000" algn="tl">
                    <a:srgbClr val="000000"/>
                  </a:outerShdw>
                </a:effectLst>
              </a:rPr>
              <a:t>Guidelines</a:t>
            </a:r>
          </a:p>
          <a:p>
            <a:pPr>
              <a:lnSpc>
                <a:spcPct val="95000"/>
              </a:lnSpc>
              <a:spcBef>
                <a:spcPct val="10000"/>
              </a:spcBef>
              <a:defRPr/>
            </a:pPr>
            <a:r>
              <a:rPr lang="en-US" dirty="0" smtClean="0">
                <a:solidFill>
                  <a:srgbClr val="DCDDDE"/>
                </a:solidFill>
                <a:effectLst>
                  <a:outerShdw blurRad="38100" dist="38100" dir="2700000" algn="tl">
                    <a:srgbClr val="000000"/>
                  </a:outerShdw>
                </a:effectLst>
              </a:rPr>
              <a:t>Electrical schematic homework</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58466" name="Rectangle 2"/>
          <p:cNvSpPr>
            <a:spLocks noGrp="1" noChangeArrowheads="1"/>
          </p:cNvSpPr>
          <p:nvPr>
            <p:ph type="title"/>
          </p:nvPr>
        </p:nvSpPr>
        <p:spPr>
          <a:xfrm>
            <a:off x="533400" y="457200"/>
            <a:ext cx="8229600" cy="1143000"/>
          </a:xfrm>
        </p:spPr>
        <p:txBody>
          <a:bodyPr/>
          <a:lstStyle/>
          <a:p>
            <a:pPr>
              <a:defRPr/>
            </a:pPr>
            <a:r>
              <a:rPr lang="en-US" sz="4000" smtClean="0">
                <a:solidFill>
                  <a:srgbClr val="D9DE1E"/>
                </a:solidFill>
                <a:effectLst>
                  <a:outerShdw blurRad="38100" dist="38100" dir="2700000" algn="tl">
                    <a:srgbClr val="C0C0C0"/>
                  </a:outerShdw>
                </a:effectLst>
              </a:rPr>
              <a:t> </a:t>
            </a:r>
            <a:r>
              <a:rPr lang="en-US" sz="4800" smtClean="0">
                <a:solidFill>
                  <a:schemeClr val="bg1"/>
                </a:solidFill>
                <a:effectLst/>
              </a:rPr>
              <a:t>Clock Signals (active high/low)</a:t>
            </a:r>
            <a:endParaRPr lang="en-US" smtClean="0">
              <a:solidFill>
                <a:schemeClr val="bg1"/>
              </a:solidFill>
              <a:effectLst/>
            </a:endParaRPr>
          </a:p>
        </p:txBody>
      </p:sp>
      <p:sp>
        <p:nvSpPr>
          <p:cNvPr id="21507" name="Rectangle 3"/>
          <p:cNvSpPr>
            <a:spLocks noChangeArrowheads="1"/>
          </p:cNvSpPr>
          <p:nvPr/>
        </p:nvSpPr>
        <p:spPr bwMode="auto">
          <a:xfrm>
            <a:off x="1655763" y="1771650"/>
            <a:ext cx="5646737" cy="3959225"/>
          </a:xfrm>
          <a:prstGeom prst="rect">
            <a:avLst/>
          </a:prstGeom>
          <a:noFill/>
          <a:ln w="9525">
            <a:noFill/>
            <a:miter lim="800000"/>
            <a:headEnd/>
            <a:tailEnd/>
          </a:ln>
        </p:spPr>
        <p:txBody>
          <a:bodyPr/>
          <a:lstStyle/>
          <a:p>
            <a:endParaRPr lang="en-US"/>
          </a:p>
        </p:txBody>
      </p:sp>
      <p:pic>
        <p:nvPicPr>
          <p:cNvPr id="21508" name="Picture 4"/>
          <p:cNvPicPr>
            <a:picLocks noChangeAspect="1" noChangeArrowheads="1"/>
          </p:cNvPicPr>
          <p:nvPr/>
        </p:nvPicPr>
        <p:blipFill>
          <a:blip r:embed="rId2" cstate="print"/>
          <a:srcRect b="9520"/>
          <a:stretch>
            <a:fillRect/>
          </a:stretch>
        </p:blipFill>
        <p:spPr bwMode="auto">
          <a:xfrm>
            <a:off x="639763" y="1666875"/>
            <a:ext cx="7997825" cy="439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533400" y="177800"/>
            <a:ext cx="8458200" cy="812800"/>
          </a:xfrm>
        </p:spPr>
        <p:txBody>
          <a:bodyPr/>
          <a:lstStyle/>
          <a:p>
            <a:r>
              <a:rPr lang="en-US" smtClean="0">
                <a:solidFill>
                  <a:schemeClr val="bg1"/>
                </a:solidFill>
                <a:effectLst/>
              </a:rPr>
              <a:t>Timing Diagrams and Specifications</a:t>
            </a:r>
          </a:p>
        </p:txBody>
      </p:sp>
      <p:sp>
        <p:nvSpPr>
          <p:cNvPr id="1029" name="Rectangle 3"/>
          <p:cNvSpPr>
            <a:spLocks noGrp="1" noChangeArrowheads="1"/>
          </p:cNvSpPr>
          <p:nvPr>
            <p:ph type="body" idx="1"/>
          </p:nvPr>
        </p:nvSpPr>
        <p:spPr>
          <a:xfrm>
            <a:off x="588963" y="938213"/>
            <a:ext cx="8247062" cy="1068387"/>
          </a:xfrm>
        </p:spPr>
        <p:txBody>
          <a:bodyPr/>
          <a:lstStyle/>
          <a:p>
            <a:pPr>
              <a:lnSpc>
                <a:spcPct val="85000"/>
              </a:lnSpc>
              <a:spcBef>
                <a:spcPct val="10000"/>
              </a:spcBef>
            </a:pPr>
            <a:r>
              <a:rPr lang="en-US" sz="2400" smtClean="0">
                <a:solidFill>
                  <a:schemeClr val="bg2"/>
                </a:solidFill>
              </a:rPr>
              <a:t>For synchronous systems, timing diagrams can be used to show the relationship between the clock and various input, output, and internal signals</a:t>
            </a:r>
            <a:r>
              <a:rPr lang="en-US" sz="2800" smtClean="0">
                <a:solidFill>
                  <a:schemeClr val="bg2"/>
                </a:solidFill>
              </a:rPr>
              <a:t> </a:t>
            </a:r>
          </a:p>
        </p:txBody>
      </p:sp>
      <p:graphicFrame>
        <p:nvGraphicFramePr>
          <p:cNvPr id="1026" name="Object 4"/>
          <p:cNvGraphicFramePr>
            <a:graphicFrameLocks noChangeAspect="1"/>
          </p:cNvGraphicFramePr>
          <p:nvPr/>
        </p:nvGraphicFramePr>
        <p:xfrm>
          <a:off x="925513" y="2500313"/>
          <a:ext cx="6772275" cy="4205287"/>
        </p:xfrm>
        <a:graphic>
          <a:graphicData uri="http://schemas.openxmlformats.org/presentationml/2006/ole">
            <p:oleObj spid="_x0000_s1027" name="Image" r:id="rId3" imgW="5362513" imgH="3329333" progId="">
              <p:embed/>
            </p:oleObj>
          </a:graphicData>
        </a:graphic>
      </p:graphicFrame>
      <p:sp>
        <p:nvSpPr>
          <p:cNvPr id="982021" name="Rectangle 5"/>
          <p:cNvSpPr>
            <a:spLocks noChangeArrowheads="1"/>
          </p:cNvSpPr>
          <p:nvPr/>
        </p:nvSpPr>
        <p:spPr bwMode="auto">
          <a:xfrm>
            <a:off x="2692400" y="2527300"/>
            <a:ext cx="1333500" cy="482600"/>
          </a:xfrm>
          <a:prstGeom prst="rect">
            <a:avLst/>
          </a:prstGeom>
          <a:solidFill>
            <a:srgbClr val="33CC33">
              <a:alpha val="50195"/>
            </a:srgbClr>
          </a:solidFill>
          <a:ln w="38100">
            <a:noFill/>
            <a:miter lim="800000"/>
            <a:headEnd/>
            <a:tailEnd/>
          </a:ln>
        </p:spPr>
        <p:txBody>
          <a:bodyPr wrap="none" lIns="92075" tIns="46038" rIns="92075" bIns="46038" anchor="ctr">
            <a:spAutoFit/>
          </a:bodyPr>
          <a:lstStyle/>
          <a:p>
            <a:endParaRPr lang="en-US"/>
          </a:p>
        </p:txBody>
      </p:sp>
      <p:sp>
        <p:nvSpPr>
          <p:cNvPr id="982022" name="Rectangle 6"/>
          <p:cNvSpPr>
            <a:spLocks noChangeArrowheads="1"/>
          </p:cNvSpPr>
          <p:nvPr/>
        </p:nvSpPr>
        <p:spPr bwMode="auto">
          <a:xfrm>
            <a:off x="4038600" y="2527300"/>
            <a:ext cx="2667000" cy="482600"/>
          </a:xfrm>
          <a:prstGeom prst="rect">
            <a:avLst/>
          </a:prstGeom>
          <a:solidFill>
            <a:schemeClr val="hlink">
              <a:alpha val="50195"/>
            </a:schemeClr>
          </a:solidFill>
          <a:ln w="38100">
            <a:noFill/>
            <a:miter lim="800000"/>
            <a:headEnd/>
            <a:tailEnd/>
          </a:ln>
        </p:spPr>
        <p:txBody>
          <a:bodyPr lIns="92075" tIns="46038" rIns="92075" bIns="46038" anchor="ctr">
            <a:spAutoFit/>
          </a:bodyPr>
          <a:lstStyle/>
          <a:p>
            <a:endParaRPr lang="en-US"/>
          </a:p>
        </p:txBody>
      </p:sp>
      <p:sp>
        <p:nvSpPr>
          <p:cNvPr id="982023" name="Text Box 7"/>
          <p:cNvSpPr txBox="1">
            <a:spLocks noChangeArrowheads="1"/>
          </p:cNvSpPr>
          <p:nvPr/>
        </p:nvSpPr>
        <p:spPr bwMode="auto">
          <a:xfrm>
            <a:off x="393700" y="2933700"/>
            <a:ext cx="1066800" cy="714375"/>
          </a:xfrm>
          <a:prstGeom prst="rect">
            <a:avLst/>
          </a:prstGeom>
          <a:noFill/>
          <a:ln w="38100">
            <a:noFill/>
            <a:miter lim="800000"/>
            <a:headEnd/>
            <a:tailEnd/>
          </a:ln>
        </p:spPr>
        <p:txBody>
          <a:bodyPr lIns="92075" tIns="46038" rIns="92075" bIns="46038">
            <a:spAutoFit/>
          </a:bodyPr>
          <a:lstStyle/>
          <a:p>
            <a:pPr algn="ctr"/>
            <a:r>
              <a:rPr lang="en-US">
                <a:solidFill>
                  <a:srgbClr val="33CC33"/>
                </a:solidFill>
              </a:rPr>
              <a:t>time high</a:t>
            </a:r>
          </a:p>
        </p:txBody>
      </p:sp>
      <p:sp>
        <p:nvSpPr>
          <p:cNvPr id="982024" name="Line 8"/>
          <p:cNvSpPr>
            <a:spLocks noChangeShapeType="1"/>
          </p:cNvSpPr>
          <p:nvPr/>
        </p:nvSpPr>
        <p:spPr bwMode="auto">
          <a:xfrm flipV="1">
            <a:off x="1358900" y="3022600"/>
            <a:ext cx="1270000" cy="304800"/>
          </a:xfrm>
          <a:prstGeom prst="line">
            <a:avLst/>
          </a:prstGeom>
          <a:noFill/>
          <a:ln w="38100">
            <a:solidFill>
              <a:srgbClr val="33CC33"/>
            </a:solidFill>
            <a:round/>
            <a:headEnd/>
            <a:tailEnd type="triangle" w="med" len="med"/>
          </a:ln>
        </p:spPr>
        <p:txBody>
          <a:bodyPr lIns="92075" tIns="46038" rIns="92075" bIns="46038" anchor="ctr">
            <a:spAutoFit/>
          </a:bodyPr>
          <a:lstStyle/>
          <a:p>
            <a:endParaRPr lang="en-US"/>
          </a:p>
        </p:txBody>
      </p:sp>
      <p:sp>
        <p:nvSpPr>
          <p:cNvPr id="982025" name="Text Box 9"/>
          <p:cNvSpPr txBox="1">
            <a:spLocks noChangeArrowheads="1"/>
          </p:cNvSpPr>
          <p:nvPr/>
        </p:nvSpPr>
        <p:spPr bwMode="auto">
          <a:xfrm>
            <a:off x="7632700" y="2870200"/>
            <a:ext cx="1066800" cy="714375"/>
          </a:xfrm>
          <a:prstGeom prst="rect">
            <a:avLst/>
          </a:prstGeom>
          <a:noFill/>
          <a:ln w="38100">
            <a:noFill/>
            <a:miter lim="800000"/>
            <a:headEnd/>
            <a:tailEnd/>
          </a:ln>
        </p:spPr>
        <p:txBody>
          <a:bodyPr lIns="92075" tIns="46038" rIns="92075" bIns="46038">
            <a:spAutoFit/>
          </a:bodyPr>
          <a:lstStyle/>
          <a:p>
            <a:pPr algn="ctr"/>
            <a:r>
              <a:rPr lang="en-US"/>
              <a:t>time low</a:t>
            </a:r>
          </a:p>
        </p:txBody>
      </p:sp>
      <p:sp>
        <p:nvSpPr>
          <p:cNvPr id="982026" name="Line 10"/>
          <p:cNvSpPr>
            <a:spLocks noChangeShapeType="1"/>
          </p:cNvSpPr>
          <p:nvPr/>
        </p:nvSpPr>
        <p:spPr bwMode="auto">
          <a:xfrm flipH="1" flipV="1">
            <a:off x="6819900" y="2882900"/>
            <a:ext cx="927100" cy="342900"/>
          </a:xfrm>
          <a:prstGeom prst="line">
            <a:avLst/>
          </a:prstGeom>
          <a:noFill/>
          <a:ln w="38100">
            <a:solidFill>
              <a:srgbClr val="DC0C42"/>
            </a:solidFill>
            <a:round/>
            <a:headEnd/>
            <a:tailEnd type="triangle" w="med" len="med"/>
          </a:ln>
        </p:spPr>
        <p:txBody>
          <a:bodyPr lIns="92075" tIns="46038" rIns="92075" bIns="46038" anchor="ctr">
            <a:spAutoFit/>
          </a:bodyPr>
          <a:lstStyle/>
          <a:p>
            <a:endParaRPr lang="en-US"/>
          </a:p>
        </p:txBody>
      </p:sp>
      <p:sp>
        <p:nvSpPr>
          <p:cNvPr id="1036" name="Line 11"/>
          <p:cNvSpPr>
            <a:spLocks noChangeShapeType="1"/>
          </p:cNvSpPr>
          <p:nvPr/>
        </p:nvSpPr>
        <p:spPr bwMode="auto">
          <a:xfrm flipH="1" flipV="1">
            <a:off x="4991100" y="3416300"/>
            <a:ext cx="2806700" cy="787400"/>
          </a:xfrm>
          <a:prstGeom prst="line">
            <a:avLst/>
          </a:prstGeom>
          <a:noFill/>
          <a:ln w="38100">
            <a:solidFill>
              <a:srgbClr val="3399FF"/>
            </a:solidFill>
            <a:round/>
            <a:headEnd/>
            <a:tailEnd type="triangle" w="med" len="med"/>
          </a:ln>
        </p:spPr>
        <p:txBody>
          <a:bodyPr lIns="92075" tIns="46038" rIns="92075" bIns="46038" anchor="ctr">
            <a:spAutoFit/>
          </a:bodyPr>
          <a:lstStyle/>
          <a:p>
            <a:endParaRPr lang="en-US"/>
          </a:p>
        </p:txBody>
      </p:sp>
      <p:sp>
        <p:nvSpPr>
          <p:cNvPr id="1037" name="Text Box 12"/>
          <p:cNvSpPr txBox="1">
            <a:spLocks noChangeArrowheads="1"/>
          </p:cNvSpPr>
          <p:nvPr/>
        </p:nvSpPr>
        <p:spPr bwMode="auto">
          <a:xfrm>
            <a:off x="7810500" y="3949700"/>
            <a:ext cx="1168400" cy="714375"/>
          </a:xfrm>
          <a:prstGeom prst="rect">
            <a:avLst/>
          </a:prstGeom>
          <a:noFill/>
          <a:ln w="38100">
            <a:noFill/>
            <a:miter lim="800000"/>
            <a:headEnd/>
            <a:tailEnd/>
          </a:ln>
        </p:spPr>
        <p:txBody>
          <a:bodyPr lIns="92075" tIns="46038" rIns="92075" bIns="46038">
            <a:spAutoFit/>
          </a:bodyPr>
          <a:lstStyle/>
          <a:p>
            <a:pPr algn="ctr"/>
            <a:r>
              <a:rPr lang="en-US">
                <a:solidFill>
                  <a:srgbClr val="3399FF"/>
                </a:solidFill>
              </a:rPr>
              <a:t>clock period</a:t>
            </a:r>
          </a:p>
        </p:txBody>
      </p:sp>
      <p:sp>
        <p:nvSpPr>
          <p:cNvPr id="1038" name="Text Box 13"/>
          <p:cNvSpPr txBox="1">
            <a:spLocks noChangeArrowheads="1"/>
          </p:cNvSpPr>
          <p:nvPr/>
        </p:nvSpPr>
        <p:spPr bwMode="auto">
          <a:xfrm>
            <a:off x="762000" y="1955800"/>
            <a:ext cx="4584700" cy="455613"/>
          </a:xfrm>
          <a:prstGeom prst="rect">
            <a:avLst/>
          </a:prstGeom>
          <a:noFill/>
          <a:ln w="38100">
            <a:noFill/>
            <a:miter lim="800000"/>
            <a:headEnd/>
            <a:tailEnd/>
          </a:ln>
        </p:spPr>
        <p:txBody>
          <a:bodyPr lIns="92075" tIns="46038" rIns="92075" bIns="46038">
            <a:spAutoFit/>
          </a:bodyPr>
          <a:lstStyle/>
          <a:p>
            <a:r>
              <a:rPr lang="en-US" sz="2800" i="1">
                <a:solidFill>
                  <a:srgbClr val="3399FF"/>
                </a:solidFill>
              </a:rPr>
              <a:t>clock frequency (f) = 1/t</a:t>
            </a:r>
            <a:r>
              <a:rPr lang="en-US" sz="2800" baseline="-25000">
                <a:solidFill>
                  <a:srgbClr val="3399FF"/>
                </a:solidFill>
              </a:rPr>
              <a:t>clk</a:t>
            </a:r>
          </a:p>
        </p:txBody>
      </p:sp>
      <p:sp>
        <p:nvSpPr>
          <p:cNvPr id="982030" name="Text Box 14"/>
          <p:cNvSpPr txBox="1">
            <a:spLocks noChangeArrowheads="1"/>
          </p:cNvSpPr>
          <p:nvPr/>
        </p:nvSpPr>
        <p:spPr bwMode="auto">
          <a:xfrm>
            <a:off x="5397500" y="1955800"/>
            <a:ext cx="3746500" cy="455613"/>
          </a:xfrm>
          <a:prstGeom prst="rect">
            <a:avLst/>
          </a:prstGeom>
          <a:noFill/>
          <a:ln w="38100">
            <a:noFill/>
            <a:miter lim="800000"/>
            <a:headEnd/>
            <a:tailEnd/>
          </a:ln>
        </p:spPr>
        <p:txBody>
          <a:bodyPr lIns="92075" tIns="46038" rIns="92075" bIns="46038">
            <a:spAutoFit/>
          </a:bodyPr>
          <a:lstStyle/>
          <a:p>
            <a:r>
              <a:rPr lang="en-US" sz="2800" i="1">
                <a:solidFill>
                  <a:srgbClr val="3399FF"/>
                </a:solidFill>
              </a:rPr>
              <a:t>duty cycle = t</a:t>
            </a:r>
            <a:r>
              <a:rPr lang="en-US" sz="2800" baseline="-25000">
                <a:solidFill>
                  <a:srgbClr val="3399FF"/>
                </a:solidFill>
              </a:rPr>
              <a:t>H</a:t>
            </a:r>
            <a:r>
              <a:rPr lang="en-US" sz="2800" i="1">
                <a:solidFill>
                  <a:srgbClr val="3399FF"/>
                </a:solidFill>
              </a:rPr>
              <a:t>/(t</a:t>
            </a:r>
            <a:r>
              <a:rPr lang="en-US" sz="2800" baseline="-25000">
                <a:solidFill>
                  <a:srgbClr val="3399FF"/>
                </a:solidFill>
              </a:rPr>
              <a:t>H</a:t>
            </a:r>
            <a:r>
              <a:rPr lang="en-US" sz="2800" i="1">
                <a:solidFill>
                  <a:srgbClr val="3399FF"/>
                </a:solidFill>
              </a:rPr>
              <a:t>+t</a:t>
            </a:r>
            <a:r>
              <a:rPr lang="en-US" sz="2800" baseline="-25000">
                <a:solidFill>
                  <a:srgbClr val="3399FF"/>
                </a:solidFill>
              </a:rPr>
              <a:t>L</a:t>
            </a:r>
            <a:r>
              <a:rPr lang="en-US" sz="2800" i="1">
                <a:solidFill>
                  <a:srgbClr val="3399FF"/>
                </a:solidFill>
              </a:rPr>
              <a:t>)</a:t>
            </a:r>
            <a:endParaRPr lang="en-US" sz="2800" baseline="-25000">
              <a:solidFill>
                <a:srgbClr val="3399FF"/>
              </a:solidFill>
            </a:endParaRPr>
          </a:p>
        </p:txBody>
      </p:sp>
      <p:sp>
        <p:nvSpPr>
          <p:cNvPr id="982031" name="Text Box 15"/>
          <p:cNvSpPr txBox="1">
            <a:spLocks noChangeArrowheads="1"/>
          </p:cNvSpPr>
          <p:nvPr/>
        </p:nvSpPr>
        <p:spPr bwMode="auto">
          <a:xfrm>
            <a:off x="3517900" y="4076700"/>
            <a:ext cx="3784600" cy="403225"/>
          </a:xfrm>
          <a:prstGeom prst="rect">
            <a:avLst/>
          </a:prstGeom>
          <a:noFill/>
          <a:ln w="38100">
            <a:noFill/>
            <a:miter lim="800000"/>
            <a:headEnd/>
            <a:tailEnd/>
          </a:ln>
          <a:effectLst/>
        </p:spPr>
        <p:txBody>
          <a:bodyPr lIns="92075" tIns="46038" rIns="92075" bIns="46038">
            <a:spAutoFit/>
          </a:bodyPr>
          <a:lstStyle/>
          <a:p>
            <a:pPr algn="ctr">
              <a:defRPr/>
            </a:pPr>
            <a:r>
              <a:rPr lang="en-US">
                <a:solidFill>
                  <a:srgbClr val="FFCC00"/>
                </a:solidFill>
                <a:effectLst>
                  <a:outerShdw blurRad="38100" dist="38100" dir="2700000" algn="tl">
                    <a:srgbClr val="C0C0C0"/>
                  </a:outerShdw>
                </a:effectLst>
              </a:rPr>
              <a:t>flip-flop C</a:t>
            </a:r>
            <a:r>
              <a:rPr lang="en-US">
                <a:solidFill>
                  <a:srgbClr val="FFCC00"/>
                </a:solidFill>
                <a:effectLst>
                  <a:outerShdw blurRad="38100" dist="38100" dir="2700000" algn="tl">
                    <a:srgbClr val="C0C0C0"/>
                  </a:outerShdw>
                </a:effectLst>
                <a:cs typeface="Arial" charset="0"/>
              </a:rPr>
              <a:t>→Q prop delay</a:t>
            </a:r>
          </a:p>
        </p:txBody>
      </p:sp>
      <p:sp>
        <p:nvSpPr>
          <p:cNvPr id="982032" name="Text Box 16"/>
          <p:cNvSpPr txBox="1">
            <a:spLocks noChangeArrowheads="1"/>
          </p:cNvSpPr>
          <p:nvPr/>
        </p:nvSpPr>
        <p:spPr bwMode="auto">
          <a:xfrm>
            <a:off x="5118100" y="5080000"/>
            <a:ext cx="3695700" cy="403225"/>
          </a:xfrm>
          <a:prstGeom prst="rect">
            <a:avLst/>
          </a:prstGeom>
          <a:noFill/>
          <a:ln w="38100">
            <a:noFill/>
            <a:miter lim="800000"/>
            <a:headEnd/>
            <a:tailEnd/>
          </a:ln>
          <a:effectLst/>
        </p:spPr>
        <p:txBody>
          <a:bodyPr lIns="92075" tIns="46038" rIns="92075" bIns="46038">
            <a:spAutoFit/>
          </a:bodyPr>
          <a:lstStyle/>
          <a:p>
            <a:pPr algn="ctr">
              <a:defRPr/>
            </a:pPr>
            <a:r>
              <a:rPr lang="en-US">
                <a:solidFill>
                  <a:schemeClr val="folHlink"/>
                </a:solidFill>
                <a:effectLst>
                  <a:outerShdw blurRad="38100" dist="38100" dir="2700000" algn="tl">
                    <a:srgbClr val="C0C0C0"/>
                  </a:outerShdw>
                </a:effectLst>
              </a:rPr>
              <a:t>comb output</a:t>
            </a:r>
            <a:r>
              <a:rPr lang="en-US">
                <a:solidFill>
                  <a:schemeClr val="folHlink"/>
                </a:solidFill>
                <a:effectLst>
                  <a:outerShdw blurRad="38100" dist="38100" dir="2700000" algn="tl">
                    <a:srgbClr val="C0C0C0"/>
                  </a:outerShdw>
                </a:effectLst>
                <a:cs typeface="Arial" charset="0"/>
              </a:rPr>
              <a:t> prop delay</a:t>
            </a:r>
          </a:p>
        </p:txBody>
      </p:sp>
      <p:sp>
        <p:nvSpPr>
          <p:cNvPr id="982033" name="Rectangle 17"/>
          <p:cNvSpPr>
            <a:spLocks noChangeArrowheads="1"/>
          </p:cNvSpPr>
          <p:nvPr/>
        </p:nvSpPr>
        <p:spPr bwMode="auto">
          <a:xfrm>
            <a:off x="2692400" y="3543300"/>
            <a:ext cx="685800" cy="482600"/>
          </a:xfrm>
          <a:prstGeom prst="rect">
            <a:avLst/>
          </a:prstGeom>
          <a:solidFill>
            <a:srgbClr val="D9DE1E">
              <a:alpha val="50195"/>
            </a:srgbClr>
          </a:solidFill>
          <a:ln w="38100">
            <a:noFill/>
            <a:miter lim="800000"/>
            <a:headEnd/>
            <a:tailEnd/>
          </a:ln>
        </p:spPr>
        <p:txBody>
          <a:bodyPr lIns="92075" tIns="46038" rIns="92075" bIns="46038" anchor="ctr">
            <a:spAutoFit/>
          </a:bodyPr>
          <a:lstStyle/>
          <a:p>
            <a:endParaRPr lang="en-US"/>
          </a:p>
        </p:txBody>
      </p:sp>
      <p:sp>
        <p:nvSpPr>
          <p:cNvPr id="982034" name="Rectangle 18"/>
          <p:cNvSpPr>
            <a:spLocks noChangeArrowheads="1"/>
          </p:cNvSpPr>
          <p:nvPr/>
        </p:nvSpPr>
        <p:spPr bwMode="auto">
          <a:xfrm>
            <a:off x="3340100" y="4533900"/>
            <a:ext cx="1739900" cy="482600"/>
          </a:xfrm>
          <a:prstGeom prst="rect">
            <a:avLst/>
          </a:prstGeom>
          <a:solidFill>
            <a:schemeClr val="folHlink">
              <a:alpha val="50195"/>
            </a:schemeClr>
          </a:solidFill>
          <a:ln w="38100">
            <a:noFill/>
            <a:miter lim="800000"/>
            <a:headEnd/>
            <a:tailEnd/>
          </a:ln>
        </p:spPr>
        <p:txBody>
          <a:bodyPr lIns="92075" tIns="46038" rIns="92075" bIns="46038" anchor="ctr">
            <a:spAutoFit/>
          </a:bodyPr>
          <a:lstStyle/>
          <a:p>
            <a:endParaRPr lang="en-US"/>
          </a:p>
        </p:txBody>
      </p:sp>
      <p:sp>
        <p:nvSpPr>
          <p:cNvPr id="982035" name="Text Box 19"/>
          <p:cNvSpPr txBox="1">
            <a:spLocks noChangeArrowheads="1"/>
          </p:cNvSpPr>
          <p:nvPr/>
        </p:nvSpPr>
        <p:spPr bwMode="auto">
          <a:xfrm>
            <a:off x="152400" y="6083300"/>
            <a:ext cx="4495800" cy="403225"/>
          </a:xfrm>
          <a:prstGeom prst="rect">
            <a:avLst/>
          </a:prstGeom>
          <a:noFill/>
          <a:ln w="38100">
            <a:noFill/>
            <a:miter lim="800000"/>
            <a:headEnd/>
            <a:tailEnd/>
          </a:ln>
        </p:spPr>
        <p:txBody>
          <a:bodyPr lIns="92075" tIns="46038" rIns="92075" bIns="46038">
            <a:spAutoFit/>
          </a:bodyPr>
          <a:lstStyle/>
          <a:p>
            <a:pPr algn="ctr"/>
            <a:r>
              <a:rPr lang="en-US">
                <a:solidFill>
                  <a:schemeClr val="bg2"/>
                </a:solidFill>
              </a:rPr>
              <a:t>flip-flop </a:t>
            </a:r>
            <a:r>
              <a:rPr lang="en-US">
                <a:solidFill>
                  <a:srgbClr val="33CC33"/>
                </a:solidFill>
              </a:rPr>
              <a:t>setup</a:t>
            </a:r>
            <a:r>
              <a:rPr lang="en-US">
                <a:solidFill>
                  <a:schemeClr val="bg2"/>
                </a:solidFill>
              </a:rPr>
              <a:t> and </a:t>
            </a:r>
            <a:r>
              <a:rPr lang="en-US"/>
              <a:t>hold</a:t>
            </a:r>
            <a:r>
              <a:rPr lang="en-US">
                <a:solidFill>
                  <a:schemeClr val="bg2"/>
                </a:solidFill>
              </a:rPr>
              <a:t> times</a:t>
            </a:r>
            <a:endParaRPr lang="en-US">
              <a:solidFill>
                <a:schemeClr val="bg2"/>
              </a:solidFill>
              <a:cs typeface="Arial" charset="0"/>
            </a:endParaRPr>
          </a:p>
        </p:txBody>
      </p:sp>
      <p:sp>
        <p:nvSpPr>
          <p:cNvPr id="982036" name="Rectangle 20"/>
          <p:cNvSpPr>
            <a:spLocks noChangeArrowheads="1"/>
          </p:cNvSpPr>
          <p:nvPr/>
        </p:nvSpPr>
        <p:spPr bwMode="auto">
          <a:xfrm>
            <a:off x="6070600" y="5549900"/>
            <a:ext cx="673100" cy="482600"/>
          </a:xfrm>
          <a:prstGeom prst="rect">
            <a:avLst/>
          </a:prstGeom>
          <a:solidFill>
            <a:srgbClr val="33CC33">
              <a:alpha val="50195"/>
            </a:srgbClr>
          </a:solidFill>
          <a:ln w="38100">
            <a:noFill/>
            <a:miter lim="800000"/>
            <a:headEnd/>
            <a:tailEnd/>
          </a:ln>
        </p:spPr>
        <p:txBody>
          <a:bodyPr lIns="92075" tIns="46038" rIns="92075" bIns="46038" anchor="ctr">
            <a:spAutoFit/>
          </a:bodyPr>
          <a:lstStyle/>
          <a:p>
            <a:endParaRPr lang="en-US"/>
          </a:p>
        </p:txBody>
      </p:sp>
      <p:sp>
        <p:nvSpPr>
          <p:cNvPr id="982037" name="Rectangle 21"/>
          <p:cNvSpPr>
            <a:spLocks noChangeArrowheads="1"/>
          </p:cNvSpPr>
          <p:nvPr/>
        </p:nvSpPr>
        <p:spPr bwMode="auto">
          <a:xfrm>
            <a:off x="6743700" y="5537200"/>
            <a:ext cx="355600" cy="482600"/>
          </a:xfrm>
          <a:prstGeom prst="rect">
            <a:avLst/>
          </a:prstGeom>
          <a:solidFill>
            <a:schemeClr val="hlink">
              <a:alpha val="50195"/>
            </a:schemeClr>
          </a:solidFill>
          <a:ln w="38100">
            <a:noFill/>
            <a:miter lim="800000"/>
            <a:headEnd/>
            <a:tailEnd/>
          </a:ln>
        </p:spPr>
        <p:txBody>
          <a:bodyPr lIns="92075" tIns="46038" rIns="92075" bIns="46038" anchor="ctr">
            <a:spAutoFit/>
          </a:bodyPr>
          <a:lstStyle/>
          <a:p>
            <a:endParaRPr lang="en-US"/>
          </a:p>
        </p:txBody>
      </p:sp>
      <p:sp>
        <p:nvSpPr>
          <p:cNvPr id="982038" name="Line 22"/>
          <p:cNvSpPr>
            <a:spLocks noChangeShapeType="1"/>
          </p:cNvSpPr>
          <p:nvPr/>
        </p:nvSpPr>
        <p:spPr bwMode="auto">
          <a:xfrm flipV="1">
            <a:off x="4711700" y="6057900"/>
            <a:ext cx="1879600" cy="215900"/>
          </a:xfrm>
          <a:prstGeom prst="line">
            <a:avLst/>
          </a:prstGeom>
          <a:noFill/>
          <a:ln w="38100">
            <a:solidFill>
              <a:schemeClr val="bg2"/>
            </a:solidFill>
            <a:round/>
            <a:headEnd/>
            <a:tailEnd type="triangle" w="med" len="med"/>
          </a:ln>
        </p:spPr>
        <p:txBody>
          <a:bodyPr lIns="92075" tIns="46038" rIns="92075" bIns="46038"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20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820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820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820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820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820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820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820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820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820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820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820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8203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8203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820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2021" grpId="0" animBg="1"/>
      <p:bldP spid="982022" grpId="0" animBg="1"/>
      <p:bldP spid="982023" grpId="0"/>
      <p:bldP spid="982024" grpId="0" animBg="1"/>
      <p:bldP spid="982025" grpId="0"/>
      <p:bldP spid="982026" grpId="0" animBg="1"/>
      <p:bldP spid="982030" grpId="0"/>
      <p:bldP spid="982031" grpId="0"/>
      <p:bldP spid="982032" grpId="0"/>
      <p:bldP spid="982033" grpId="0" animBg="1"/>
      <p:bldP spid="982034" grpId="0" animBg="1"/>
      <p:bldP spid="982035" grpId="0"/>
      <p:bldP spid="982036" grpId="0" animBg="1"/>
      <p:bldP spid="982037" grpId="0" animBg="1"/>
      <p:bldP spid="982038"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7923" name="Rectangle 3"/>
          <p:cNvSpPr>
            <a:spLocks noGrp="1" noChangeArrowheads="1"/>
          </p:cNvSpPr>
          <p:nvPr>
            <p:ph type="title"/>
          </p:nvPr>
        </p:nvSpPr>
        <p:spPr>
          <a:xfrm>
            <a:off x="533400" y="457200"/>
            <a:ext cx="8229600" cy="1143000"/>
          </a:xfrm>
        </p:spPr>
        <p:txBody>
          <a:bodyPr/>
          <a:lstStyle/>
          <a:p>
            <a:pPr>
              <a:defRPr/>
            </a:pPr>
            <a:r>
              <a:rPr lang="en-US" sz="4000" dirty="0" smtClean="0">
                <a:solidFill>
                  <a:srgbClr val="D9DE1E"/>
                </a:solidFill>
              </a:rPr>
              <a:t> Electrical Schematic Homework</a:t>
            </a:r>
            <a:endParaRPr lang="en-US" sz="4000" dirty="0" smtClean="0"/>
          </a:p>
        </p:txBody>
      </p:sp>
      <p:sp>
        <p:nvSpPr>
          <p:cNvPr id="977924" name="Rectangle 4"/>
          <p:cNvSpPr>
            <a:spLocks noGrp="1" noChangeArrowheads="1"/>
          </p:cNvSpPr>
          <p:nvPr>
            <p:ph type="body" idx="1"/>
          </p:nvPr>
        </p:nvSpPr>
        <p:spPr>
          <a:xfrm>
            <a:off x="688975" y="1536700"/>
            <a:ext cx="8074025" cy="4762500"/>
          </a:xfrm>
        </p:spPr>
        <p:txBody>
          <a:bodyPr/>
          <a:lstStyle/>
          <a:p>
            <a:pPr>
              <a:lnSpc>
                <a:spcPct val="90000"/>
              </a:lnSpc>
              <a:spcBef>
                <a:spcPct val="10000"/>
              </a:spcBef>
              <a:defRPr/>
            </a:pPr>
            <a:r>
              <a:rPr lang="en-US" sz="2800" dirty="0" smtClean="0">
                <a:solidFill>
                  <a:srgbClr val="FFFF00"/>
                </a:solidFill>
              </a:rPr>
              <a:t>Theory of operation. </a:t>
            </a:r>
            <a:r>
              <a:rPr lang="en-US" sz="2800" i="1" dirty="0" smtClean="0"/>
              <a:t>Describe the function and operating mode of each major subsection of the circuit, as well as how the subsections relate to each other.  Discuss the function and operating mode of major components, including rationale for choice of operating frequency, supply voltage(s), etc, </a:t>
            </a:r>
            <a:r>
              <a:rPr lang="en-US" sz="2800" i="1" u="sng" dirty="0" smtClean="0"/>
              <a:t>not</a:t>
            </a:r>
            <a:r>
              <a:rPr lang="en-US" sz="2800" i="1" dirty="0" smtClean="0"/>
              <a:t> rationale for the choice of the component.  Do not rehash the manufacturers’ data sheets for the parts.  </a:t>
            </a:r>
            <a:r>
              <a:rPr lang="en-US" sz="2800" i="1" u="sng" dirty="0" smtClean="0"/>
              <a:t>Tell us how the parts work in your circuit.</a:t>
            </a:r>
            <a:endParaRPr lang="en-US" sz="2800"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7923" name="Rectangle 3"/>
          <p:cNvSpPr>
            <a:spLocks noGrp="1" noChangeArrowheads="1"/>
          </p:cNvSpPr>
          <p:nvPr>
            <p:ph type="title"/>
          </p:nvPr>
        </p:nvSpPr>
        <p:spPr>
          <a:xfrm>
            <a:off x="533400" y="457200"/>
            <a:ext cx="8229600" cy="1143000"/>
          </a:xfrm>
        </p:spPr>
        <p:txBody>
          <a:bodyPr/>
          <a:lstStyle/>
          <a:p>
            <a:pPr>
              <a:defRPr/>
            </a:pPr>
            <a:r>
              <a:rPr lang="en-US" sz="4000" dirty="0" smtClean="0">
                <a:solidFill>
                  <a:srgbClr val="D9DE1E"/>
                </a:solidFill>
              </a:rPr>
              <a:t> Electrical Schematic Homework</a:t>
            </a:r>
            <a:endParaRPr lang="en-US" sz="4000" dirty="0" smtClean="0"/>
          </a:p>
        </p:txBody>
      </p:sp>
      <p:sp>
        <p:nvSpPr>
          <p:cNvPr id="977924" name="Rectangle 4"/>
          <p:cNvSpPr>
            <a:spLocks noGrp="1" noChangeArrowheads="1"/>
          </p:cNvSpPr>
          <p:nvPr>
            <p:ph type="body" idx="1"/>
          </p:nvPr>
        </p:nvSpPr>
        <p:spPr>
          <a:xfrm>
            <a:off x="688975" y="1536700"/>
            <a:ext cx="8074025" cy="4762500"/>
          </a:xfrm>
        </p:spPr>
        <p:txBody>
          <a:bodyPr/>
          <a:lstStyle/>
          <a:p>
            <a:pPr>
              <a:lnSpc>
                <a:spcPct val="90000"/>
              </a:lnSpc>
              <a:spcBef>
                <a:spcPct val="10000"/>
              </a:spcBef>
              <a:defRPr/>
            </a:pPr>
            <a:r>
              <a:rPr lang="en-US" sz="2800" dirty="0" smtClean="0">
                <a:solidFill>
                  <a:srgbClr val="FFFF00"/>
                </a:solidFill>
              </a:rPr>
              <a:t>Hardware design narrative. </a:t>
            </a:r>
            <a:r>
              <a:rPr lang="en-US" sz="2800" i="1" dirty="0" smtClean="0"/>
              <a:t>Discuss which subsystems of the microcontroller will be used and how they will be used.  Discuss the port assignments of the microcontroller and why specific ports were chosen for specific functions.  Include power, ground, and bypass capacitor considerations. For the other major subsystems, discuss any specific configuration choices and how they affect the interconnection between these subsystems and the microcontroller. Reference the schematic in this discussion.</a:t>
            </a:r>
            <a:endParaRPr lang="en-US" sz="2800"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3650" name="Rectangle 2"/>
          <p:cNvSpPr>
            <a:spLocks noGrp="1" noChangeArrowheads="1"/>
          </p:cNvSpPr>
          <p:nvPr>
            <p:ph type="title"/>
          </p:nvPr>
        </p:nvSpPr>
        <p:spPr>
          <a:xfrm>
            <a:off x="355600" y="0"/>
            <a:ext cx="8229600" cy="1003300"/>
          </a:xfrm>
        </p:spPr>
        <p:txBody>
          <a:bodyPr/>
          <a:lstStyle/>
          <a:p>
            <a:pPr>
              <a:defRPr/>
            </a:pPr>
            <a:r>
              <a:rPr lang="en-US" sz="4000" dirty="0" smtClean="0">
                <a:solidFill>
                  <a:srgbClr val="D9DE1E"/>
                </a:solidFill>
              </a:rPr>
              <a:t> </a:t>
            </a:r>
            <a:r>
              <a:rPr lang="en-US" sz="4800" dirty="0" smtClean="0">
                <a:solidFill>
                  <a:srgbClr val="D9DE1E"/>
                </a:solidFill>
              </a:rPr>
              <a:t>Documentation Standards</a:t>
            </a:r>
            <a:endParaRPr lang="en-US" dirty="0" smtClean="0"/>
          </a:p>
        </p:txBody>
      </p:sp>
      <p:sp>
        <p:nvSpPr>
          <p:cNvPr id="923651" name="Rectangle 3"/>
          <p:cNvSpPr>
            <a:spLocks noGrp="1" noChangeArrowheads="1"/>
          </p:cNvSpPr>
          <p:nvPr>
            <p:ph type="body" idx="1"/>
          </p:nvPr>
        </p:nvSpPr>
        <p:spPr>
          <a:xfrm>
            <a:off x="449262" y="1041400"/>
            <a:ext cx="8542338" cy="4114800"/>
          </a:xfrm>
        </p:spPr>
        <p:txBody>
          <a:bodyPr/>
          <a:lstStyle/>
          <a:p>
            <a:pPr>
              <a:lnSpc>
                <a:spcPct val="95000"/>
              </a:lnSpc>
              <a:spcBef>
                <a:spcPct val="10000"/>
              </a:spcBef>
              <a:defRPr/>
            </a:pPr>
            <a:r>
              <a:rPr lang="en-US" sz="2800" dirty="0" smtClean="0">
                <a:solidFill>
                  <a:srgbClr val="DCDDDE"/>
                </a:solidFill>
                <a:effectLst>
                  <a:outerShdw blurRad="38100" dist="38100" dir="2700000" algn="tl">
                    <a:srgbClr val="000000"/>
                  </a:outerShdw>
                </a:effectLst>
              </a:rPr>
              <a:t>Good documentation is essential for correct design and efficient maintenance </a:t>
            </a:r>
          </a:p>
          <a:p>
            <a:pPr>
              <a:lnSpc>
                <a:spcPct val="95000"/>
              </a:lnSpc>
              <a:spcBef>
                <a:spcPct val="10000"/>
              </a:spcBef>
              <a:defRPr/>
            </a:pPr>
            <a:r>
              <a:rPr lang="en-US" sz="2800" dirty="0" smtClean="0">
                <a:solidFill>
                  <a:srgbClr val="DCDDDE"/>
                </a:solidFill>
                <a:effectLst>
                  <a:outerShdw blurRad="38100" dist="38100" dir="2700000" algn="tl">
                    <a:srgbClr val="000000"/>
                  </a:outerShdw>
                </a:effectLst>
              </a:rPr>
              <a:t>A documentation package should contain:</a:t>
            </a:r>
          </a:p>
          <a:p>
            <a:pPr lvl="1">
              <a:lnSpc>
                <a:spcPct val="95000"/>
              </a:lnSpc>
              <a:spcBef>
                <a:spcPts val="0"/>
              </a:spcBef>
              <a:defRPr/>
            </a:pPr>
            <a:r>
              <a:rPr lang="en-US" dirty="0" smtClean="0">
                <a:solidFill>
                  <a:srgbClr val="DCDDDE"/>
                </a:solidFill>
                <a:effectLst>
                  <a:outerShdw blurRad="38100" dist="38100" dir="2700000" algn="tl">
                    <a:srgbClr val="000000"/>
                  </a:outerShdw>
                </a:effectLst>
              </a:rPr>
              <a:t>abstract</a:t>
            </a:r>
          </a:p>
          <a:p>
            <a:pPr lvl="1">
              <a:lnSpc>
                <a:spcPct val="95000"/>
              </a:lnSpc>
              <a:spcBef>
                <a:spcPts val="0"/>
              </a:spcBef>
              <a:defRPr/>
            </a:pPr>
            <a:r>
              <a:rPr lang="en-US" dirty="0" smtClean="0">
                <a:solidFill>
                  <a:srgbClr val="DCDDDE"/>
                </a:solidFill>
                <a:effectLst>
                  <a:outerShdw blurRad="38100" dist="38100" dir="2700000" algn="tl">
                    <a:srgbClr val="000000"/>
                  </a:outerShdw>
                </a:effectLst>
              </a:rPr>
              <a:t>specifications/requirements</a:t>
            </a:r>
          </a:p>
          <a:p>
            <a:pPr lvl="1">
              <a:lnSpc>
                <a:spcPct val="95000"/>
              </a:lnSpc>
              <a:spcBef>
                <a:spcPts val="0"/>
              </a:spcBef>
              <a:defRPr/>
            </a:pPr>
            <a:r>
              <a:rPr lang="en-US" dirty="0" smtClean="0">
                <a:solidFill>
                  <a:srgbClr val="DCDDDE"/>
                </a:solidFill>
                <a:effectLst>
                  <a:outerShdw blurRad="38100" dist="38100" dir="2700000" algn="tl">
                    <a:srgbClr val="000000"/>
                  </a:outerShdw>
                </a:effectLst>
              </a:rPr>
              <a:t>block diagram</a:t>
            </a:r>
          </a:p>
          <a:p>
            <a:pPr lvl="1">
              <a:lnSpc>
                <a:spcPct val="95000"/>
              </a:lnSpc>
              <a:spcBef>
                <a:spcPts val="0"/>
              </a:spcBef>
              <a:defRPr/>
            </a:pPr>
            <a:r>
              <a:rPr lang="en-US" dirty="0" smtClean="0">
                <a:solidFill>
                  <a:srgbClr val="DCDDDE"/>
                </a:solidFill>
                <a:effectLst>
                  <a:outerShdw blurRad="38100" dist="38100" dir="2700000" algn="tl">
                    <a:srgbClr val="000000"/>
                  </a:outerShdw>
                </a:effectLst>
              </a:rPr>
              <a:t>packaging</a:t>
            </a:r>
          </a:p>
          <a:p>
            <a:pPr lvl="1">
              <a:lnSpc>
                <a:spcPct val="95000"/>
              </a:lnSpc>
              <a:spcBef>
                <a:spcPts val="0"/>
              </a:spcBef>
              <a:defRPr/>
            </a:pPr>
            <a:r>
              <a:rPr lang="en-US" dirty="0" smtClean="0">
                <a:solidFill>
                  <a:srgbClr val="DCDDDE"/>
                </a:solidFill>
                <a:effectLst>
                  <a:outerShdw blurRad="38100" dist="38100" dir="2700000" algn="tl">
                    <a:srgbClr val="000000"/>
                  </a:outerShdw>
                </a:effectLst>
              </a:rPr>
              <a:t>electrical schematic, narrative description</a:t>
            </a:r>
          </a:p>
          <a:p>
            <a:pPr lvl="1">
              <a:lnSpc>
                <a:spcPct val="95000"/>
              </a:lnSpc>
              <a:spcBef>
                <a:spcPts val="0"/>
              </a:spcBef>
              <a:defRPr/>
            </a:pPr>
            <a:r>
              <a:rPr lang="en-US" dirty="0" smtClean="0">
                <a:solidFill>
                  <a:srgbClr val="DCDDDE"/>
                </a:solidFill>
                <a:effectLst>
                  <a:outerShdw blurRad="38100" dist="38100" dir="2700000" algn="tl">
                    <a:srgbClr val="000000"/>
                  </a:outerShdw>
                </a:effectLst>
              </a:rPr>
              <a:t>PCB layout diagram, narrative description</a:t>
            </a:r>
          </a:p>
          <a:p>
            <a:pPr lvl="1">
              <a:lnSpc>
                <a:spcPct val="95000"/>
              </a:lnSpc>
              <a:spcBef>
                <a:spcPts val="0"/>
              </a:spcBef>
              <a:defRPr/>
            </a:pPr>
            <a:r>
              <a:rPr lang="en-US" dirty="0" smtClean="0">
                <a:solidFill>
                  <a:srgbClr val="DCDDDE"/>
                </a:solidFill>
                <a:effectLst>
                  <a:outerShdw blurRad="38100" dist="38100" dir="2700000" algn="tl">
                    <a:srgbClr val="000000"/>
                  </a:outerShdw>
                </a:effectLst>
              </a:rPr>
              <a:t>software organization, narrative description</a:t>
            </a:r>
          </a:p>
          <a:p>
            <a:pPr lvl="1">
              <a:lnSpc>
                <a:spcPct val="95000"/>
              </a:lnSpc>
              <a:spcBef>
                <a:spcPts val="0"/>
              </a:spcBef>
              <a:defRPr/>
            </a:pPr>
            <a:r>
              <a:rPr lang="en-US" dirty="0" smtClean="0">
                <a:solidFill>
                  <a:srgbClr val="DCDDDE"/>
                </a:solidFill>
                <a:effectLst>
                  <a:outerShdw blurRad="38100" dist="38100" dir="2700000" algn="tl">
                    <a:srgbClr val="000000"/>
                  </a:outerShdw>
                </a:effectLst>
              </a:rPr>
              <a:t>bill of materials</a:t>
            </a:r>
          </a:p>
          <a:p>
            <a:pPr lvl="1">
              <a:lnSpc>
                <a:spcPct val="95000"/>
              </a:lnSpc>
              <a:spcBef>
                <a:spcPts val="0"/>
              </a:spcBef>
              <a:defRPr/>
            </a:pPr>
            <a:r>
              <a:rPr lang="en-US" dirty="0" smtClean="0">
                <a:solidFill>
                  <a:srgbClr val="DCDDDE"/>
                </a:solidFill>
                <a:effectLst>
                  <a:outerShdw blurRad="38100" dist="38100" dir="2700000" algn="tl">
                    <a:srgbClr val="000000"/>
                  </a:outerShdw>
                </a:effectLst>
              </a:rPr>
              <a:t>timing diagram</a:t>
            </a:r>
          </a:p>
          <a:p>
            <a:pPr lvl="1">
              <a:lnSpc>
                <a:spcPct val="95000"/>
              </a:lnSpc>
              <a:spcBef>
                <a:spcPts val="0"/>
              </a:spcBef>
              <a:defRPr/>
            </a:pPr>
            <a:r>
              <a:rPr lang="en-US" dirty="0" smtClean="0">
                <a:solidFill>
                  <a:srgbClr val="DCDDDE"/>
                </a:solidFill>
                <a:effectLst>
                  <a:outerShdw blurRad="38100" dist="38100" dir="2700000" algn="tl">
                    <a:srgbClr val="000000"/>
                  </a:outerShdw>
                </a:effectLst>
              </a:rPr>
              <a:t>structured logic device description (HDL</a:t>
            </a:r>
            <a:r>
              <a:rPr lang="en-US" dirty="0" smtClean="0">
                <a:solidFill>
                  <a:srgbClr val="DCDDDE"/>
                </a:solidFill>
                <a:effectLst>
                  <a:outerShdw blurRad="38100" dist="38100" dir="2700000" algn="tl">
                    <a:srgbClr val="000000"/>
                  </a:outerShdw>
                </a:effectLst>
              </a:rPr>
              <a:t>)</a:t>
            </a:r>
          </a:p>
          <a:p>
            <a:pPr lvl="1">
              <a:lnSpc>
                <a:spcPct val="95000"/>
              </a:lnSpc>
              <a:spcBef>
                <a:spcPts val="0"/>
              </a:spcBef>
              <a:defRPr/>
            </a:pPr>
            <a:r>
              <a:rPr lang="en-US" dirty="0" smtClean="0">
                <a:solidFill>
                  <a:srgbClr val="DCDDDE"/>
                </a:solidFill>
                <a:effectLst>
                  <a:outerShdw blurRad="38100" dist="38100" dir="2700000" algn="tl">
                    <a:srgbClr val="000000"/>
                  </a:outerShdw>
                </a:effectLst>
              </a:rPr>
              <a:t>user manual</a:t>
            </a:r>
            <a:endParaRPr lang="en-US" dirty="0" smtClean="0">
              <a:solidFill>
                <a:srgbClr val="DCDDDE"/>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3651">
                                            <p:txEl>
                                              <p:pRg st="0" end="0"/>
                                            </p:txEl>
                                          </p:spTgt>
                                        </p:tgtEl>
                                        <p:attrNameLst>
                                          <p:attrName>style.visibility</p:attrName>
                                        </p:attrNameLst>
                                      </p:cBhvr>
                                      <p:to>
                                        <p:strVal val="visible"/>
                                      </p:to>
                                    </p:set>
                                    <p:animEffect transition="in" filter="wipe(left)">
                                      <p:cBhvr>
                                        <p:cTn id="7" dur="500"/>
                                        <p:tgtEl>
                                          <p:spTgt spid="923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3651">
                                            <p:txEl>
                                              <p:pRg st="1" end="1"/>
                                            </p:txEl>
                                          </p:spTgt>
                                        </p:tgtEl>
                                        <p:attrNameLst>
                                          <p:attrName>style.visibility</p:attrName>
                                        </p:attrNameLst>
                                      </p:cBhvr>
                                      <p:to>
                                        <p:strVal val="visible"/>
                                      </p:to>
                                    </p:set>
                                    <p:animEffect transition="in" filter="wipe(left)">
                                      <p:cBhvr>
                                        <p:cTn id="12" dur="500"/>
                                        <p:tgtEl>
                                          <p:spTgt spid="9236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23651">
                                            <p:txEl>
                                              <p:pRg st="2" end="2"/>
                                            </p:txEl>
                                          </p:spTgt>
                                        </p:tgtEl>
                                        <p:attrNameLst>
                                          <p:attrName>style.visibility</p:attrName>
                                        </p:attrNameLst>
                                      </p:cBhvr>
                                      <p:to>
                                        <p:strVal val="visible"/>
                                      </p:to>
                                    </p:set>
                                    <p:animEffect transition="in" filter="wipe(left)">
                                      <p:cBhvr>
                                        <p:cTn id="17" dur="500"/>
                                        <p:tgtEl>
                                          <p:spTgt spid="9236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23651">
                                            <p:txEl>
                                              <p:pRg st="3" end="3"/>
                                            </p:txEl>
                                          </p:spTgt>
                                        </p:tgtEl>
                                        <p:attrNameLst>
                                          <p:attrName>style.visibility</p:attrName>
                                        </p:attrNameLst>
                                      </p:cBhvr>
                                      <p:to>
                                        <p:strVal val="visible"/>
                                      </p:to>
                                    </p:set>
                                    <p:animEffect transition="in" filter="wipe(left)">
                                      <p:cBhvr>
                                        <p:cTn id="22" dur="500"/>
                                        <p:tgtEl>
                                          <p:spTgt spid="9236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23651">
                                            <p:txEl>
                                              <p:pRg st="4" end="4"/>
                                            </p:txEl>
                                          </p:spTgt>
                                        </p:tgtEl>
                                        <p:attrNameLst>
                                          <p:attrName>style.visibility</p:attrName>
                                        </p:attrNameLst>
                                      </p:cBhvr>
                                      <p:to>
                                        <p:strVal val="visible"/>
                                      </p:to>
                                    </p:set>
                                    <p:animEffect transition="in" filter="wipe(left)">
                                      <p:cBhvr>
                                        <p:cTn id="27" dur="500"/>
                                        <p:tgtEl>
                                          <p:spTgt spid="9236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23651">
                                            <p:txEl>
                                              <p:pRg st="5" end="5"/>
                                            </p:txEl>
                                          </p:spTgt>
                                        </p:tgtEl>
                                        <p:attrNameLst>
                                          <p:attrName>style.visibility</p:attrName>
                                        </p:attrNameLst>
                                      </p:cBhvr>
                                      <p:to>
                                        <p:strVal val="visible"/>
                                      </p:to>
                                    </p:set>
                                    <p:animEffect transition="in" filter="wipe(left)">
                                      <p:cBhvr>
                                        <p:cTn id="32" dur="500"/>
                                        <p:tgtEl>
                                          <p:spTgt spid="92365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23651">
                                            <p:txEl>
                                              <p:pRg st="6" end="6"/>
                                            </p:txEl>
                                          </p:spTgt>
                                        </p:tgtEl>
                                        <p:attrNameLst>
                                          <p:attrName>style.visibility</p:attrName>
                                        </p:attrNameLst>
                                      </p:cBhvr>
                                      <p:to>
                                        <p:strVal val="visible"/>
                                      </p:to>
                                    </p:set>
                                    <p:animEffect transition="in" filter="wipe(left)">
                                      <p:cBhvr>
                                        <p:cTn id="37" dur="500"/>
                                        <p:tgtEl>
                                          <p:spTgt spid="92365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23651">
                                            <p:txEl>
                                              <p:pRg st="7" end="7"/>
                                            </p:txEl>
                                          </p:spTgt>
                                        </p:tgtEl>
                                        <p:attrNameLst>
                                          <p:attrName>style.visibility</p:attrName>
                                        </p:attrNameLst>
                                      </p:cBhvr>
                                      <p:to>
                                        <p:strVal val="visible"/>
                                      </p:to>
                                    </p:set>
                                    <p:animEffect transition="in" filter="wipe(left)">
                                      <p:cBhvr>
                                        <p:cTn id="42" dur="500"/>
                                        <p:tgtEl>
                                          <p:spTgt spid="92365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923651">
                                            <p:txEl>
                                              <p:pRg st="8" end="8"/>
                                            </p:txEl>
                                          </p:spTgt>
                                        </p:tgtEl>
                                        <p:attrNameLst>
                                          <p:attrName>style.visibility</p:attrName>
                                        </p:attrNameLst>
                                      </p:cBhvr>
                                      <p:to>
                                        <p:strVal val="visible"/>
                                      </p:to>
                                    </p:set>
                                    <p:animEffect transition="in" filter="wipe(left)">
                                      <p:cBhvr>
                                        <p:cTn id="47" dur="500"/>
                                        <p:tgtEl>
                                          <p:spTgt spid="92365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923651">
                                            <p:txEl>
                                              <p:pRg st="9" end="9"/>
                                            </p:txEl>
                                          </p:spTgt>
                                        </p:tgtEl>
                                        <p:attrNameLst>
                                          <p:attrName>style.visibility</p:attrName>
                                        </p:attrNameLst>
                                      </p:cBhvr>
                                      <p:to>
                                        <p:strVal val="visible"/>
                                      </p:to>
                                    </p:set>
                                    <p:animEffect transition="in" filter="wipe(left)">
                                      <p:cBhvr>
                                        <p:cTn id="52" dur="500"/>
                                        <p:tgtEl>
                                          <p:spTgt spid="92365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923651">
                                            <p:txEl>
                                              <p:pRg st="10" end="10"/>
                                            </p:txEl>
                                          </p:spTgt>
                                        </p:tgtEl>
                                        <p:attrNameLst>
                                          <p:attrName>style.visibility</p:attrName>
                                        </p:attrNameLst>
                                      </p:cBhvr>
                                      <p:to>
                                        <p:strVal val="visible"/>
                                      </p:to>
                                    </p:set>
                                    <p:animEffect transition="in" filter="wipe(left)">
                                      <p:cBhvr>
                                        <p:cTn id="57" dur="500"/>
                                        <p:tgtEl>
                                          <p:spTgt spid="923651">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923651">
                                            <p:txEl>
                                              <p:pRg st="11" end="11"/>
                                            </p:txEl>
                                          </p:spTgt>
                                        </p:tgtEl>
                                        <p:attrNameLst>
                                          <p:attrName>style.visibility</p:attrName>
                                        </p:attrNameLst>
                                      </p:cBhvr>
                                      <p:to>
                                        <p:strVal val="visible"/>
                                      </p:to>
                                    </p:set>
                                    <p:animEffect transition="in" filter="wipe(left)">
                                      <p:cBhvr>
                                        <p:cTn id="62" dur="500"/>
                                        <p:tgtEl>
                                          <p:spTgt spid="923651">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923651">
                                            <p:txEl>
                                              <p:pRg st="12" end="12"/>
                                            </p:txEl>
                                          </p:spTgt>
                                        </p:tgtEl>
                                        <p:attrNameLst>
                                          <p:attrName>style.visibility</p:attrName>
                                        </p:attrNameLst>
                                      </p:cBhvr>
                                      <p:to>
                                        <p:strVal val="visible"/>
                                      </p:to>
                                    </p:set>
                                    <p:animEffect transition="in" filter="wipe(left)">
                                      <p:cBhvr>
                                        <p:cTn id="67" dur="500"/>
                                        <p:tgtEl>
                                          <p:spTgt spid="92365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651"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4675" name="Rectangle 3"/>
          <p:cNvSpPr>
            <a:spLocks noGrp="1" noChangeArrowheads="1"/>
          </p:cNvSpPr>
          <p:nvPr>
            <p:ph type="title"/>
          </p:nvPr>
        </p:nvSpPr>
        <p:spPr>
          <a:xfrm>
            <a:off x="161925" y="0"/>
            <a:ext cx="3946525" cy="738187"/>
          </a:xfrm>
          <a:solidFill>
            <a:schemeClr val="tx1"/>
          </a:solidFill>
        </p:spPr>
        <p:txBody>
          <a:bodyPr/>
          <a:lstStyle/>
          <a:p>
            <a:pPr>
              <a:defRPr/>
            </a:pPr>
            <a:r>
              <a:rPr lang="en-US" sz="4000" dirty="0" smtClean="0">
                <a:solidFill>
                  <a:srgbClr val="D9DE1E"/>
                </a:solidFill>
                <a:effectLst>
                  <a:outerShdw blurRad="38100" dist="38100" dir="2700000" algn="tl">
                    <a:srgbClr val="C0C0C0"/>
                  </a:outerShdw>
                </a:effectLst>
              </a:rPr>
              <a:t> </a:t>
            </a:r>
            <a:r>
              <a:rPr lang="en-US" sz="4000" b="1" dirty="0" smtClean="0">
                <a:solidFill>
                  <a:schemeClr val="bg2"/>
                </a:solidFill>
                <a:effectLst/>
                <a:latin typeface="Arial" charset="0"/>
              </a:rPr>
              <a:t>Abstract</a:t>
            </a:r>
            <a:endParaRPr lang="en-US" dirty="0" smtClean="0">
              <a:effectLst>
                <a:outerShdw blurRad="38100" dist="38100" dir="2700000" algn="tl">
                  <a:srgbClr val="C0C0C0"/>
                </a:outerShdw>
              </a:effectLst>
            </a:endParaRPr>
          </a:p>
        </p:txBody>
      </p:sp>
      <p:sp>
        <p:nvSpPr>
          <p:cNvPr id="5" name="TextBox 4"/>
          <p:cNvSpPr txBox="1"/>
          <p:nvPr/>
        </p:nvSpPr>
        <p:spPr>
          <a:xfrm>
            <a:off x="1003300" y="1600200"/>
            <a:ext cx="7124700" cy="3231654"/>
          </a:xfrm>
          <a:prstGeom prst="rect">
            <a:avLst/>
          </a:prstGeom>
          <a:solidFill>
            <a:srgbClr val="FFFF00"/>
          </a:solidFill>
        </p:spPr>
        <p:txBody>
          <a:bodyPr wrap="square" rtlCol="0">
            <a:spAutoFit/>
          </a:bodyPr>
          <a:lstStyle/>
          <a:p>
            <a:r>
              <a:rPr lang="en-US" dirty="0" smtClean="0">
                <a:solidFill>
                  <a:schemeClr val="bg2"/>
                </a:solidFill>
              </a:rPr>
              <a:t>An Augmented Reality Simulator that allows multiple users to interact in a mobile, outdoor environment simulation. A central control unit will coordinate the game play while per-player headsets will appropriately overlay game-object pixels on a semi-transparent panel that is suspended in front of the users’ eyes. This product is intended to be used for gaming and other potential simulations that require an augmented environment.</a:t>
            </a:r>
            <a:endParaRPr lang="en-US" dirty="0">
              <a:solidFill>
                <a:schemeClr val="bg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4675" name="Rectangle 3"/>
          <p:cNvSpPr>
            <a:spLocks noGrp="1" noChangeArrowheads="1"/>
          </p:cNvSpPr>
          <p:nvPr>
            <p:ph type="title"/>
          </p:nvPr>
        </p:nvSpPr>
        <p:spPr>
          <a:xfrm>
            <a:off x="161925" y="0"/>
            <a:ext cx="3946525" cy="738187"/>
          </a:xfrm>
          <a:solidFill>
            <a:schemeClr val="tx1"/>
          </a:solidFill>
        </p:spPr>
        <p:txBody>
          <a:bodyPr/>
          <a:lstStyle/>
          <a:p>
            <a:pPr>
              <a:defRPr/>
            </a:pPr>
            <a:r>
              <a:rPr lang="en-US" sz="4000" dirty="0" smtClean="0">
                <a:solidFill>
                  <a:srgbClr val="D9DE1E"/>
                </a:solidFill>
                <a:effectLst>
                  <a:outerShdw blurRad="38100" dist="38100" dir="2700000" algn="tl">
                    <a:srgbClr val="C0C0C0"/>
                  </a:outerShdw>
                </a:effectLst>
              </a:rPr>
              <a:t> </a:t>
            </a:r>
            <a:r>
              <a:rPr lang="en-US" sz="4000" b="1" dirty="0" smtClean="0">
                <a:solidFill>
                  <a:schemeClr val="bg2"/>
                </a:solidFill>
                <a:effectLst/>
                <a:latin typeface="Arial" charset="0"/>
              </a:rPr>
              <a:t>Specifications</a:t>
            </a:r>
            <a:endParaRPr lang="en-US" dirty="0" smtClean="0">
              <a:effectLst>
                <a:outerShdw blurRad="38100" dist="38100" dir="2700000" algn="tl">
                  <a:srgbClr val="C0C0C0"/>
                </a:outerShdw>
              </a:effectLst>
            </a:endParaRPr>
          </a:p>
        </p:txBody>
      </p:sp>
      <p:sp>
        <p:nvSpPr>
          <p:cNvPr id="5" name="TextBox 4"/>
          <p:cNvSpPr txBox="1"/>
          <p:nvPr/>
        </p:nvSpPr>
        <p:spPr>
          <a:xfrm>
            <a:off x="546100" y="1029557"/>
            <a:ext cx="8128000" cy="5429179"/>
          </a:xfrm>
          <a:prstGeom prst="rect">
            <a:avLst/>
          </a:prstGeom>
          <a:solidFill>
            <a:srgbClr val="FFFF00"/>
          </a:solidFill>
        </p:spPr>
        <p:txBody>
          <a:bodyPr wrap="square" rtlCol="0">
            <a:spAutoFit/>
          </a:bodyPr>
          <a:lstStyle/>
          <a:p>
            <a:r>
              <a:rPr lang="en-US" dirty="0" smtClean="0">
                <a:solidFill>
                  <a:schemeClr val="bg2"/>
                </a:solidFill>
              </a:rPr>
              <a:t>The Augmented Reality Simulator consists of two primary components: a single immotile central control unit (CCU), and multiple per-user mobile headsets.  A user chooses the desired simulation (e.g. game or virtual tour) via the CCU, which is equipped with a keypad and LCD display.  The CCU will then wirelessly transmit all simulation-relevant data (e.g. 2D images, 3D models, and if the headsets were equipped with speakers, audio files) to the headsets, which the CCU will later reference by index.  The CCU will then signal the start of the simulation to the headsets, and then coordinate game logic throughout the simulation by taking into account the periodic sensor (IMU, GPS) readings returned by each headset.  Each headset will also make use of its sensor readings by rendering the image depending on user head orientation, geospatial location, and status in the game/virtual tour.</a:t>
            </a:r>
            <a:endParaRPr lang="en-US" dirty="0">
              <a:solidFill>
                <a:schemeClr val="bg2"/>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4675" name="Rectangle 3"/>
          <p:cNvSpPr>
            <a:spLocks noGrp="1" noChangeArrowheads="1"/>
          </p:cNvSpPr>
          <p:nvPr>
            <p:ph type="title"/>
          </p:nvPr>
        </p:nvSpPr>
        <p:spPr>
          <a:xfrm>
            <a:off x="161925" y="0"/>
            <a:ext cx="3946525" cy="738187"/>
          </a:xfrm>
          <a:solidFill>
            <a:schemeClr val="tx1"/>
          </a:solidFill>
        </p:spPr>
        <p:txBody>
          <a:bodyPr/>
          <a:lstStyle/>
          <a:p>
            <a:pPr>
              <a:defRPr/>
            </a:pPr>
            <a:r>
              <a:rPr lang="en-US" sz="4000" dirty="0" smtClean="0">
                <a:solidFill>
                  <a:srgbClr val="D9DE1E"/>
                </a:solidFill>
                <a:effectLst>
                  <a:outerShdw blurRad="38100" dist="38100" dir="2700000" algn="tl">
                    <a:srgbClr val="C0C0C0"/>
                  </a:outerShdw>
                </a:effectLst>
              </a:rPr>
              <a:t> </a:t>
            </a:r>
            <a:r>
              <a:rPr lang="en-US" sz="4000" b="1" dirty="0" smtClean="0">
                <a:solidFill>
                  <a:schemeClr val="bg2"/>
                </a:solidFill>
                <a:effectLst/>
                <a:latin typeface="Arial" charset="0"/>
              </a:rPr>
              <a:t>Requirements</a:t>
            </a:r>
            <a:endParaRPr lang="en-US" dirty="0" smtClean="0">
              <a:effectLst>
                <a:outerShdw blurRad="38100" dist="38100" dir="2700000" algn="tl">
                  <a:srgbClr val="C0C0C0"/>
                </a:outerShdw>
              </a:effectLst>
            </a:endParaRPr>
          </a:p>
        </p:txBody>
      </p:sp>
      <p:graphicFrame>
        <p:nvGraphicFramePr>
          <p:cNvPr id="33796" name="Object 4"/>
          <p:cNvGraphicFramePr>
            <a:graphicFrameLocks noChangeAspect="1"/>
          </p:cNvGraphicFramePr>
          <p:nvPr/>
        </p:nvGraphicFramePr>
        <p:xfrm>
          <a:off x="161925" y="1079500"/>
          <a:ext cx="11215792" cy="2273300"/>
        </p:xfrm>
        <a:graphic>
          <a:graphicData uri="http://schemas.openxmlformats.org/presentationml/2006/ole">
            <p:oleObj spid="_x0000_s33796" name="Document" r:id="rId3" imgW="8388129" imgH="1700932" progId="Word.Document.12">
              <p:embed/>
            </p:oleObj>
          </a:graphicData>
        </a:graphic>
      </p:graphicFrame>
      <p:graphicFrame>
        <p:nvGraphicFramePr>
          <p:cNvPr id="33797" name="Object 5"/>
          <p:cNvGraphicFramePr>
            <a:graphicFrameLocks noChangeAspect="1"/>
          </p:cNvGraphicFramePr>
          <p:nvPr/>
        </p:nvGraphicFramePr>
        <p:xfrm>
          <a:off x="177800" y="3640138"/>
          <a:ext cx="8875641" cy="2379662"/>
        </p:xfrm>
        <a:graphic>
          <a:graphicData uri="http://schemas.openxmlformats.org/presentationml/2006/ole">
            <p:oleObj spid="_x0000_s33797" name="Document" r:id="rId4" imgW="8388129" imgH="1913594" progId="Word.Document.12">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4675" name="Rectangle 3"/>
          <p:cNvSpPr>
            <a:spLocks noGrp="1" noChangeArrowheads="1"/>
          </p:cNvSpPr>
          <p:nvPr>
            <p:ph type="title"/>
          </p:nvPr>
        </p:nvSpPr>
        <p:spPr>
          <a:xfrm>
            <a:off x="161925" y="0"/>
            <a:ext cx="3946525" cy="738187"/>
          </a:xfrm>
          <a:solidFill>
            <a:schemeClr val="tx1"/>
          </a:solidFill>
        </p:spPr>
        <p:txBody>
          <a:bodyPr/>
          <a:lstStyle/>
          <a:p>
            <a:pPr>
              <a:defRPr/>
            </a:pPr>
            <a:r>
              <a:rPr lang="en-US" sz="4000" dirty="0" smtClean="0">
                <a:solidFill>
                  <a:srgbClr val="D9DE1E"/>
                </a:solidFill>
                <a:effectLst>
                  <a:outerShdw blurRad="38100" dist="38100" dir="2700000" algn="tl">
                    <a:srgbClr val="C0C0C0"/>
                  </a:outerShdw>
                </a:effectLst>
              </a:rPr>
              <a:t> </a:t>
            </a:r>
            <a:r>
              <a:rPr lang="en-US" sz="4000" b="1" dirty="0" smtClean="0">
                <a:solidFill>
                  <a:schemeClr val="bg2"/>
                </a:solidFill>
                <a:effectLst/>
                <a:latin typeface="Arial" charset="0"/>
              </a:rPr>
              <a:t>Block Diagram</a:t>
            </a:r>
            <a:endParaRPr lang="en-US" dirty="0" smtClean="0">
              <a:effectLst>
                <a:outerShdw blurRad="38100" dist="38100" dir="2700000" algn="tl">
                  <a:srgbClr val="C0C0C0"/>
                </a:outerShdw>
              </a:effectLst>
            </a:endParaRPr>
          </a:p>
        </p:txBody>
      </p:sp>
      <p:pic>
        <p:nvPicPr>
          <p:cNvPr id="75777" name="Picture 1"/>
          <p:cNvPicPr>
            <a:picLocks noChangeAspect="1" noChangeArrowheads="1"/>
          </p:cNvPicPr>
          <p:nvPr/>
        </p:nvPicPr>
        <p:blipFill>
          <a:blip r:embed="rId2" cstate="print"/>
          <a:srcRect/>
          <a:stretch>
            <a:fillRect/>
          </a:stretch>
        </p:blipFill>
        <p:spPr bwMode="auto">
          <a:xfrm>
            <a:off x="2066925" y="704850"/>
            <a:ext cx="5378028" cy="5848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4675" name="Rectangle 3"/>
          <p:cNvSpPr>
            <a:spLocks noGrp="1" noChangeArrowheads="1"/>
          </p:cNvSpPr>
          <p:nvPr>
            <p:ph type="title"/>
          </p:nvPr>
        </p:nvSpPr>
        <p:spPr>
          <a:xfrm>
            <a:off x="161925" y="0"/>
            <a:ext cx="6696075" cy="738187"/>
          </a:xfrm>
          <a:solidFill>
            <a:schemeClr val="tx1"/>
          </a:solidFill>
        </p:spPr>
        <p:txBody>
          <a:bodyPr/>
          <a:lstStyle/>
          <a:p>
            <a:pPr>
              <a:defRPr/>
            </a:pPr>
            <a:r>
              <a:rPr lang="en-US" sz="4000" dirty="0" smtClean="0">
                <a:solidFill>
                  <a:srgbClr val="D9DE1E"/>
                </a:solidFill>
                <a:effectLst>
                  <a:outerShdw blurRad="38100" dist="38100" dir="2700000" algn="tl">
                    <a:srgbClr val="C0C0C0"/>
                  </a:outerShdw>
                </a:effectLst>
              </a:rPr>
              <a:t> </a:t>
            </a:r>
            <a:r>
              <a:rPr lang="en-US" sz="4000" b="1" dirty="0" smtClean="0">
                <a:solidFill>
                  <a:schemeClr val="bg2"/>
                </a:solidFill>
                <a:effectLst/>
                <a:latin typeface="Arial" charset="0"/>
              </a:rPr>
              <a:t>Packaging</a:t>
            </a:r>
            <a:endParaRPr lang="en-US" dirty="0" smtClean="0">
              <a:effectLst>
                <a:outerShdw blurRad="38100" dist="38100" dir="2700000" algn="tl">
                  <a:srgbClr val="C0C0C0"/>
                </a:outerShdw>
              </a:effectLst>
            </a:endParaRPr>
          </a:p>
        </p:txBody>
      </p:sp>
      <p:pic>
        <p:nvPicPr>
          <p:cNvPr id="5" name="Picture 4" descr="C:\Alec\ece477\photos\ccu_hand_typingCropped.jpg"/>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593624" y="927976"/>
            <a:ext cx="3410152" cy="2538248"/>
          </a:xfrm>
          <a:prstGeom prst="rect">
            <a:avLst/>
          </a:prstGeom>
          <a:noFill/>
          <a:ln>
            <a:noFill/>
          </a:ln>
        </p:spPr>
      </p:pic>
      <p:pic>
        <p:nvPicPr>
          <p:cNvPr id="6" name="Picture 5"/>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a:ext>
            </a:extLst>
          </a:blip>
          <a:stretch>
            <a:fillRect/>
          </a:stretch>
        </p:blipFill>
        <p:spPr>
          <a:xfrm>
            <a:off x="4838700" y="2298700"/>
            <a:ext cx="3810000" cy="2463800"/>
          </a:xfrm>
          <a:prstGeom prst="rect">
            <a:avLst/>
          </a:prstGeom>
          <a:ln>
            <a:noFill/>
          </a:ln>
        </p:spPr>
      </p:pic>
      <p:pic>
        <p:nvPicPr>
          <p:cNvPr id="7" name="Picture 6" descr="C:\Alec\ece477\photos\100_9526.JPG"/>
          <p:cNvPicPr/>
          <p:nvPr/>
        </p:nvPicPr>
        <p:blipFill>
          <a:blip r:embed="rId4"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l="3071" t="30274" r="5288" b="14494"/>
          <a:stretch>
            <a:fillRect/>
          </a:stretch>
        </p:blipFill>
        <p:spPr bwMode="auto">
          <a:xfrm>
            <a:off x="558800" y="3975100"/>
            <a:ext cx="4013200" cy="236220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chemeClr val="hlink"/>
          </a:solid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0" marR="0" indent="0" algn="l" defTabSz="914400" rtl="0" eaLnBrk="0" fontAlgn="base" latinLnBrk="0" hangingPunct="0">
          <a:lnSpc>
            <a:spcPct val="85000"/>
          </a:lnSpc>
          <a:spcBef>
            <a:spcPct val="50000"/>
          </a:spcBef>
          <a:spcAft>
            <a:spcPct val="0"/>
          </a:spcAft>
          <a:buClr>
            <a:schemeClr val="accent2"/>
          </a:buClr>
          <a:buSzPct val="80000"/>
          <a:buFont typeface="Wingdings" pitchFamily="2" charset="2"/>
          <a:buNone/>
          <a:tabLst/>
          <a:defRPr kumimoji="1" lang="en-US" sz="2400" b="1" i="0" u="none" strike="noStrike" cap="none" normalizeH="0" baseline="0" smtClean="0">
            <a:ln>
              <a:noFill/>
            </a:ln>
            <a:solidFill>
              <a:schemeClr val="hlink"/>
            </a:solidFill>
            <a:effectLst/>
            <a:latin typeface="Arial" charset="0"/>
          </a:defRPr>
        </a:defPPr>
      </a:lstStyle>
    </a:spDef>
    <a:lnDef>
      <a:spPr bwMode="auto">
        <a:xfrm>
          <a:off x="0" y="0"/>
          <a:ext cx="1" cy="1"/>
        </a:xfrm>
        <a:custGeom>
          <a:avLst/>
          <a:gdLst/>
          <a:ahLst/>
          <a:cxnLst/>
          <a:rect l="0" t="0" r="0" b="0"/>
          <a:pathLst/>
        </a:custGeom>
        <a:noFill/>
        <a:ln w="38100" cap="flat" cmpd="sng" algn="ctr">
          <a:solidFill>
            <a:schemeClr val="hlink"/>
          </a:solid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0" marR="0" indent="0" algn="l" defTabSz="914400" rtl="0" eaLnBrk="0" fontAlgn="base" latinLnBrk="0" hangingPunct="0">
          <a:lnSpc>
            <a:spcPct val="85000"/>
          </a:lnSpc>
          <a:spcBef>
            <a:spcPct val="50000"/>
          </a:spcBef>
          <a:spcAft>
            <a:spcPct val="0"/>
          </a:spcAft>
          <a:buClr>
            <a:schemeClr val="accent2"/>
          </a:buClr>
          <a:buSzPct val="80000"/>
          <a:buFont typeface="Wingdings" pitchFamily="2" charset="2"/>
          <a:buNone/>
          <a:tabLst/>
          <a:defRPr kumimoji="1" lang="en-US" sz="2400" b="1" i="0" u="none" strike="noStrike" cap="none" normalizeH="0" baseline="0" smtClean="0">
            <a:ln>
              <a:noFill/>
            </a:ln>
            <a:solidFill>
              <a:schemeClr val="hlink"/>
            </a:solidFill>
            <a:effectLst/>
            <a:latin typeface="Arial" charset="0"/>
          </a:defRPr>
        </a:defPPr>
      </a:lstStyle>
    </a:lnDef>
  </a:objectDefaults>
  <a:extraClrSchemeLst>
    <a:extraClrScheme>
      <a:clrScheme name="Default Desig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8173</TotalTime>
  <Words>1769</Words>
  <Application>Microsoft Office PowerPoint</Application>
  <PresentationFormat>On-screen Show (4:3)</PresentationFormat>
  <Paragraphs>108</Paragraphs>
  <Slides>33</Slides>
  <Notes>0</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33</vt:i4>
      </vt:variant>
    </vt:vector>
  </HeadingPairs>
  <TitlesOfParts>
    <vt:vector size="37" baseType="lpstr">
      <vt:lpstr>Default Design</vt:lpstr>
      <vt:lpstr>Document</vt:lpstr>
      <vt:lpstr>Image</vt:lpstr>
      <vt:lpstr>Microsoft Office Word Document</vt:lpstr>
      <vt:lpstr>  ECE 477  Digital Systems Senior Design Project</vt:lpstr>
      <vt:lpstr>Reference:  Wakerly DDPP 4th ed, pp. 342-370    Instructional Objectives:</vt:lpstr>
      <vt:lpstr> Outline</vt:lpstr>
      <vt:lpstr> Documentation Standards</vt:lpstr>
      <vt:lpstr> Abstract</vt:lpstr>
      <vt:lpstr> Specifications</vt:lpstr>
      <vt:lpstr> Requirements</vt:lpstr>
      <vt:lpstr> Block Diagram</vt:lpstr>
      <vt:lpstr> Packaging</vt:lpstr>
      <vt:lpstr> Electrical Schematic</vt:lpstr>
      <vt:lpstr> Circuit Narrative</vt:lpstr>
      <vt:lpstr> PCB Layout</vt:lpstr>
      <vt:lpstr> PCB Narrative</vt:lpstr>
      <vt:lpstr> Software Organization</vt:lpstr>
      <vt:lpstr> Software Narrative</vt:lpstr>
      <vt:lpstr> Bill of Materials</vt:lpstr>
      <vt:lpstr> Timing Diagram</vt:lpstr>
      <vt:lpstr> User Manual</vt:lpstr>
      <vt:lpstr>Guidelines</vt:lpstr>
      <vt:lpstr> Schematic Guidelines</vt:lpstr>
      <vt:lpstr> Schematic Guidelines (2)</vt:lpstr>
      <vt:lpstr> Schematic Guidelines (3)</vt:lpstr>
      <vt:lpstr> Schematic Guidelines (4)</vt:lpstr>
      <vt:lpstr> Active Levels for Pins</vt:lpstr>
      <vt:lpstr>Active Levels for Pins (2)</vt:lpstr>
      <vt:lpstr> Timing Diagrams</vt:lpstr>
      <vt:lpstr> Timing Diagrams</vt:lpstr>
      <vt:lpstr> Timing Diagrams</vt:lpstr>
      <vt:lpstr> Timing Specifications</vt:lpstr>
      <vt:lpstr> Clock Signals (active high/low)</vt:lpstr>
      <vt:lpstr>Timing Diagrams and Specifications</vt:lpstr>
      <vt:lpstr> Electrical Schematic Homework</vt:lpstr>
      <vt:lpstr> Electrical Schematic Homework</vt:lpstr>
    </vt:vector>
  </TitlesOfParts>
  <Company>Purdue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 477 - Module 8</dc:title>
  <dc:subject>Documentation Standards</dc:subject>
  <dc:creator>D. G. Meyer</dc:creator>
  <dc:description>(c) 2004 by D. G. Meyer</dc:description>
  <cp:lastModifiedBy>meyer</cp:lastModifiedBy>
  <cp:revision>290</cp:revision>
  <cp:lastPrinted>1999-01-14T15:06:27Z</cp:lastPrinted>
  <dcterms:created xsi:type="dcterms:W3CDTF">1997-06-19T11:07:20Z</dcterms:created>
  <dcterms:modified xsi:type="dcterms:W3CDTF">2014-02-18T19:32:20Z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3</vt:i4>
  </property>
  <property fmtid="{D5CDD505-2E9C-101B-9397-08002B2CF9AE}" pid="4" name="Compression">
    <vt:i4>100</vt:i4>
  </property>
  <property fmtid="{D5CDD505-2E9C-101B-9397-08002B2CF9AE}" pid="5" name="ScreenSize">
    <vt:i4>1</vt:i4>
  </property>
  <property fmtid="{D5CDD505-2E9C-101B-9397-08002B2CF9AE}" pid="6" name="ScreenUsage">
    <vt:i4>3</vt:i4>
  </property>
  <property fmtid="{D5CDD505-2E9C-101B-9397-08002B2CF9AE}" pid="7" name="MailAddress">
    <vt:lpwstr>dgm@purdue.edu</vt:lpwstr>
  </property>
  <property fmtid="{D5CDD505-2E9C-101B-9397-08002B2CF9AE}" pid="8" name="HomePage">
    <vt:lpwstr>digibowser@ecn.purdue.edu/dsl</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3</vt:i4>
  </property>
  <property fmtid="{D5CDD505-2E9C-101B-9397-08002B2CF9AE}" pid="21" name="OutputDir">
    <vt:lpwstr>C:\HTML</vt:lpwstr>
  </property>
</Properties>
</file>