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60" r:id="rId11"/>
    <p:sldId id="261" r:id="rId12"/>
    <p:sldId id="262" r:id="rId13"/>
    <p:sldId id="259" r:id="rId14"/>
    <p:sldId id="258" r:id="rId15"/>
    <p:sldId id="269" r:id="rId16"/>
    <p:sldId id="277" r:id="rId17"/>
    <p:sldId id="278" r:id="rId18"/>
    <p:sldId id="289" r:id="rId19"/>
    <p:sldId id="279" r:id="rId20"/>
    <p:sldId id="280" r:id="rId21"/>
    <p:sldId id="281" r:id="rId22"/>
    <p:sldId id="282" r:id="rId23"/>
    <p:sldId id="283" r:id="rId24"/>
    <p:sldId id="284" r:id="rId25"/>
    <p:sldId id="288" r:id="rId26"/>
    <p:sldId id="285" r:id="rId27"/>
    <p:sldId id="28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136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1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7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37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4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9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8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40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76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3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2373A-6CBD-401F-970F-902D07E8B17F}" type="datetimeFigureOut">
              <a:rPr lang="en-US" smtClean="0"/>
              <a:t>9/16/14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6E1CF-E5FB-4786-B65C-EA5D426B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Power supply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Design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77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Battery power: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“Cell” single chamber of electrochemical reaction</a:t>
            </a:r>
          </a:p>
          <a:p>
            <a:r>
              <a:rPr lang="en-US" dirty="0" smtClean="0"/>
              <a:t>Battery: array of cells </a:t>
            </a:r>
          </a:p>
          <a:p>
            <a:pPr lvl="2"/>
            <a:r>
              <a:rPr lang="en-US" dirty="0" smtClean="0"/>
              <a:t>Array size possibly 1</a:t>
            </a:r>
          </a:p>
          <a:p>
            <a:r>
              <a:rPr lang="en-US" dirty="0" smtClean="0"/>
              <a:t>Primary: irreversible chemical reaction</a:t>
            </a:r>
          </a:p>
          <a:p>
            <a:pPr lvl="1"/>
            <a:r>
              <a:rPr lang="en-US" dirty="0" smtClean="0"/>
              <a:t>Chemical energy </a:t>
            </a:r>
            <a:r>
              <a:rPr lang="en-US" dirty="0" smtClean="0">
                <a:sym typeface="Wingdings" panose="05000000000000000000" pitchFamily="2" charset="2"/>
              </a:rPr>
              <a:t></a:t>
            </a:r>
            <a:r>
              <a:rPr lang="en-US" dirty="0" smtClean="0"/>
              <a:t> electrical energy</a:t>
            </a:r>
          </a:p>
          <a:p>
            <a:pPr lvl="1"/>
            <a:r>
              <a:rPr lang="en-US" dirty="0" smtClean="0"/>
              <a:t>Non rechargeable</a:t>
            </a:r>
          </a:p>
          <a:p>
            <a:r>
              <a:rPr lang="en-US" dirty="0" smtClean="0"/>
              <a:t>Secondary: chemical energy </a:t>
            </a:r>
            <a:r>
              <a:rPr lang="en-US" dirty="0" smtClean="0">
                <a:sym typeface="Wingdings" panose="05000000000000000000" pitchFamily="2" charset="2"/>
              </a:rPr>
              <a:t> electrical energy  chemical energy</a:t>
            </a:r>
            <a:endParaRPr lang="en-US" dirty="0" smtClean="0"/>
          </a:p>
          <a:p>
            <a:pPr lvl="1"/>
            <a:r>
              <a:rPr lang="en-US" dirty="0" smtClean="0"/>
              <a:t>Rechargeable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726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 factor : AA, AAA, 18500, 2032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Voltage </a:t>
            </a:r>
          </a:p>
          <a:p>
            <a:r>
              <a:rPr lang="en-US" dirty="0" smtClean="0"/>
              <a:t>Current draw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Capacity</a:t>
            </a:r>
          </a:p>
          <a:p>
            <a:pPr lvl="1"/>
            <a:r>
              <a:rPr lang="en-US" dirty="0" smtClean="0"/>
              <a:t>Not simple; depends on current draw</a:t>
            </a:r>
          </a:p>
          <a:p>
            <a:r>
              <a:rPr lang="en-US" dirty="0" smtClean="0"/>
              <a:t>Leakage/Self-discharge</a:t>
            </a:r>
          </a:p>
          <a:p>
            <a:pPr lvl="1"/>
            <a:r>
              <a:rPr lang="en-US" dirty="0" smtClean="0"/>
              <a:t>Energy loss on the shelf</a:t>
            </a:r>
            <a:endParaRPr lang="en-US" dirty="0"/>
          </a:p>
          <a:p>
            <a:r>
              <a:rPr lang="en-US" dirty="0" smtClean="0"/>
              <a:t>Energy density, power density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228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800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Primary</a:t>
            </a:r>
          </a:p>
          <a:p>
            <a:r>
              <a:rPr lang="en-US" dirty="0" smtClean="0"/>
              <a:t>Alkaline</a:t>
            </a:r>
          </a:p>
          <a:p>
            <a:pPr lvl="1"/>
            <a:r>
              <a:rPr lang="en-US" dirty="0" smtClean="0"/>
              <a:t>Cell voltage 1.5V</a:t>
            </a:r>
          </a:p>
          <a:p>
            <a:r>
              <a:rPr lang="en-US" dirty="0" smtClean="0"/>
              <a:t>Button cell</a:t>
            </a:r>
          </a:p>
          <a:p>
            <a:pPr lvl="1"/>
            <a:r>
              <a:rPr lang="en-US" dirty="0" smtClean="0"/>
              <a:t>1.35-1.55V (Silver/Zinc/Mercury)</a:t>
            </a:r>
          </a:p>
          <a:p>
            <a:r>
              <a:rPr lang="en-US" dirty="0" smtClean="0"/>
              <a:t>Lithium – Family of chemistries</a:t>
            </a:r>
          </a:p>
          <a:p>
            <a:pPr lvl="1"/>
            <a:r>
              <a:rPr lang="en-US" dirty="0" smtClean="0"/>
              <a:t>1.5-3.7V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435725" y="1803400"/>
            <a:ext cx="54800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Secondary</a:t>
            </a:r>
          </a:p>
          <a:p>
            <a:r>
              <a:rPr lang="en-US" dirty="0" err="1" smtClean="0"/>
              <a:t>Lithum</a:t>
            </a:r>
            <a:r>
              <a:rPr lang="en-US" dirty="0" smtClean="0"/>
              <a:t>-ion (totally different from Lithium) 3.6-3.7V</a:t>
            </a:r>
          </a:p>
          <a:p>
            <a:r>
              <a:rPr lang="en-US" dirty="0" smtClean="0"/>
              <a:t>NiCad 1.2V</a:t>
            </a:r>
          </a:p>
          <a:p>
            <a:r>
              <a:rPr lang="en-US" dirty="0" smtClean="0"/>
              <a:t>NiMH 1.2V</a:t>
            </a:r>
          </a:p>
          <a:p>
            <a:r>
              <a:rPr lang="en-US" dirty="0" smtClean="0"/>
              <a:t>Lithium-ion polymer (</a:t>
            </a:r>
            <a:r>
              <a:rPr lang="en-US" dirty="0" err="1" smtClean="0"/>
              <a:t>LiPo</a:t>
            </a:r>
            <a:r>
              <a:rPr lang="en-US" dirty="0" smtClean="0"/>
              <a:t>) 4.2-2.7V (Nom: 3.7V)</a:t>
            </a:r>
          </a:p>
          <a:p>
            <a:r>
              <a:rPr lang="en-US" dirty="0" smtClean="0"/>
              <a:t>LiFePO4 3.2-3.3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054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500 </a:t>
            </a:r>
            <a:r>
              <a:rPr lang="en-US" dirty="0" err="1" smtClean="0"/>
              <a:t>mAH</a:t>
            </a:r>
            <a:r>
              <a:rPr lang="en-US" dirty="0" smtClean="0"/>
              <a:t> @ 3.7V</a:t>
            </a:r>
          </a:p>
          <a:p>
            <a:pPr lvl="1"/>
            <a:r>
              <a:rPr lang="en-US" dirty="0" smtClean="0"/>
              <a:t>50 mA for 10 hours</a:t>
            </a:r>
          </a:p>
          <a:p>
            <a:pPr lvl="1"/>
            <a:r>
              <a:rPr lang="en-US" dirty="0" smtClean="0"/>
              <a:t>25 mA for 20 hours</a:t>
            </a:r>
          </a:p>
          <a:p>
            <a:pPr lvl="1"/>
            <a:r>
              <a:rPr lang="en-US" dirty="0" smtClean="0"/>
              <a:t>500 mA for 1 hour</a:t>
            </a:r>
          </a:p>
          <a:p>
            <a:pPr lvl="1"/>
            <a:r>
              <a:rPr lang="en-US" dirty="0" smtClean="0"/>
              <a:t>5A for 6 minutes</a:t>
            </a:r>
          </a:p>
          <a:p>
            <a:pPr lvl="1"/>
            <a:r>
              <a:rPr lang="en-US" dirty="0" smtClean="0"/>
              <a:t>No!</a:t>
            </a:r>
          </a:p>
          <a:p>
            <a:r>
              <a:rPr lang="en-US" dirty="0" smtClean="0"/>
              <a:t>Depends on discharge profile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769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Non-rechargeable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Alkaline : Good old stuff </a:t>
            </a:r>
          </a:p>
          <a:p>
            <a:pPr lvl="1"/>
            <a:r>
              <a:rPr lang="en-US" dirty="0" smtClean="0"/>
              <a:t>AA, AAA, C, D : 1.5V</a:t>
            </a:r>
          </a:p>
          <a:p>
            <a:r>
              <a:rPr lang="en-US" dirty="0" smtClean="0"/>
              <a:t>Lithium : Typically sold as ultra long-life</a:t>
            </a:r>
          </a:p>
          <a:p>
            <a:endParaRPr lang="en-US" dirty="0"/>
          </a:p>
          <a:p>
            <a:r>
              <a:rPr lang="en-US" dirty="0" smtClean="0"/>
              <a:t>Do not ignore</a:t>
            </a:r>
          </a:p>
          <a:p>
            <a:r>
              <a:rPr lang="en-US" dirty="0" smtClean="0"/>
              <a:t>Useful when:</a:t>
            </a:r>
          </a:p>
          <a:p>
            <a:pPr lvl="1"/>
            <a:r>
              <a:rPr lang="en-US" dirty="0" smtClean="0"/>
              <a:t>Relatively long useful life</a:t>
            </a:r>
          </a:p>
          <a:p>
            <a:pPr lvl="1"/>
            <a:r>
              <a:rPr lang="en-US" dirty="0" smtClean="0"/>
              <a:t>Relatively low current draw OR Relatively rare unplugged operation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098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advanced issues: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Wireless charging: </a:t>
            </a:r>
          </a:p>
          <a:p>
            <a:pPr lvl="1"/>
            <a:r>
              <a:rPr lang="en-US" dirty="0" smtClean="0"/>
              <a:t>Inductive coupling</a:t>
            </a:r>
          </a:p>
          <a:p>
            <a:pPr lvl="2"/>
            <a:r>
              <a:rPr lang="en-US" dirty="0" smtClean="0"/>
              <a:t>Qi – broadly used in mobile industry</a:t>
            </a:r>
            <a:endParaRPr lang="en-US" dirty="0"/>
          </a:p>
          <a:p>
            <a:pPr lvl="1"/>
            <a:r>
              <a:rPr lang="en-US" dirty="0" smtClean="0"/>
              <a:t>Solar charging</a:t>
            </a:r>
            <a:endParaRPr lang="en-US" dirty="0"/>
          </a:p>
          <a:p>
            <a:r>
              <a:rPr lang="en-US" dirty="0" smtClean="0"/>
              <a:t>In-circuit recharging</a:t>
            </a:r>
          </a:p>
          <a:p>
            <a:pPr lvl="1"/>
            <a:r>
              <a:rPr lang="en-US" dirty="0" smtClean="0"/>
              <a:t>Careful - charging profiles</a:t>
            </a:r>
          </a:p>
          <a:p>
            <a:pPr lvl="1"/>
            <a:r>
              <a:rPr lang="en-US" dirty="0" smtClean="0"/>
              <a:t>Serious safety issue (High energy density in personal devices)</a:t>
            </a:r>
            <a:endParaRPr lang="en-US" dirty="0"/>
          </a:p>
          <a:p>
            <a:r>
              <a:rPr lang="en-US" dirty="0" smtClean="0"/>
              <a:t>Microcontroller-driven power management</a:t>
            </a:r>
          </a:p>
          <a:p>
            <a:r>
              <a:rPr lang="en-US" dirty="0" smtClean="0"/>
              <a:t>Battery monitoring issues</a:t>
            </a:r>
          </a:p>
          <a:p>
            <a:r>
              <a:rPr lang="en-US" dirty="0" smtClean="0"/>
              <a:t>Thermoelectric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582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battery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Very common use-case</a:t>
            </a:r>
          </a:p>
          <a:p>
            <a:pPr lvl="1"/>
            <a:r>
              <a:rPr lang="en-US" dirty="0" smtClean="0"/>
              <a:t>Normal use and battery recharge when plugged in</a:t>
            </a:r>
          </a:p>
          <a:p>
            <a:pPr lvl="1"/>
            <a:r>
              <a:rPr lang="en-US" dirty="0" smtClean="0"/>
              <a:t>Battery operation when not plugged in</a:t>
            </a:r>
          </a:p>
          <a:p>
            <a:pPr lvl="2"/>
            <a:r>
              <a:rPr lang="en-US" dirty="0" smtClean="0"/>
              <a:t>Seamless transition</a:t>
            </a:r>
          </a:p>
          <a:p>
            <a:r>
              <a:rPr lang="en-US" dirty="0"/>
              <a:t>Two assumptions</a:t>
            </a:r>
          </a:p>
          <a:p>
            <a:pPr lvl="1"/>
            <a:r>
              <a:rPr lang="en-US" dirty="0"/>
              <a:t>Rechargeable battery </a:t>
            </a:r>
          </a:p>
          <a:p>
            <a:pPr lvl="1"/>
            <a:r>
              <a:rPr lang="en-US" dirty="0"/>
              <a:t>Safe charging</a:t>
            </a:r>
          </a:p>
          <a:p>
            <a:endParaRPr lang="en-US" dirty="0" smtClean="0"/>
          </a:p>
          <a:p>
            <a:r>
              <a:rPr lang="en-US" dirty="0" smtClean="0"/>
              <a:t>What if non-rechargeable? (E.g., smoke alarms)</a:t>
            </a:r>
          </a:p>
          <a:p>
            <a:r>
              <a:rPr lang="en-US" dirty="0" smtClean="0"/>
              <a:t>What if trickle charging is inadequate?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573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backup battery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839" y="1923924"/>
            <a:ext cx="8391525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210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Management 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 TI BQ24072 (For Li+)</a:t>
            </a:r>
          </a:p>
          <a:p>
            <a:r>
              <a:rPr lang="en-US" dirty="0" smtClean="0"/>
              <a:t>Charging + Dynamic power-path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or battery backup</a:t>
            </a:r>
          </a:p>
          <a:p>
            <a:r>
              <a:rPr lang="en-US" dirty="0" smtClean="0"/>
              <a:t>Other similar ICs for other </a:t>
            </a:r>
          </a:p>
          <a:p>
            <a:pPr marL="0" indent="0">
              <a:buNone/>
            </a:pPr>
            <a:r>
              <a:rPr lang="en-US" dirty="0" smtClean="0"/>
              <a:t>Chemistry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mtClean="0"/>
              <a:t>Note: Thermistor </a:t>
            </a:r>
            <a:r>
              <a:rPr lang="en-US" dirty="0" smtClean="0"/>
              <a:t>input 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9783" y="1498980"/>
            <a:ext cx="5706678" cy="525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937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Inductive coupling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Air core coupling</a:t>
            </a:r>
          </a:p>
          <a:p>
            <a:pPr lvl="1"/>
            <a:r>
              <a:rPr lang="en-US" dirty="0" smtClean="0"/>
              <a:t>High losses</a:t>
            </a:r>
          </a:p>
          <a:p>
            <a:pPr lvl="1"/>
            <a:r>
              <a:rPr lang="en-US" dirty="0" smtClean="0"/>
              <a:t>Fairly widespread standard : Qi</a:t>
            </a:r>
            <a:endParaRPr lang="en-US" dirty="0"/>
          </a:p>
          <a:p>
            <a:pPr lvl="2"/>
            <a:r>
              <a:rPr lang="en-US" dirty="0" smtClean="0"/>
              <a:t>Not available in small quantities</a:t>
            </a:r>
          </a:p>
          <a:p>
            <a:pPr lvl="1"/>
            <a:r>
              <a:rPr lang="en-US" dirty="0" smtClean="0"/>
              <a:t>Some hobby parts available</a:t>
            </a:r>
          </a:p>
          <a:p>
            <a:r>
              <a:rPr lang="en-US" dirty="0" smtClean="0"/>
              <a:t>Magnetic material core </a:t>
            </a:r>
          </a:p>
          <a:p>
            <a:pPr lvl="1"/>
            <a:r>
              <a:rPr lang="en-US" dirty="0" smtClean="0"/>
              <a:t>Equivalent to transformer, but with separable coils</a:t>
            </a:r>
          </a:p>
          <a:p>
            <a:pPr lvl="1"/>
            <a:r>
              <a:rPr lang="en-US" dirty="0" smtClean="0"/>
              <a:t>Secondary coil in toothbrush; Primary coil and core in charging base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93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DC-DC conversion and voltage regulation</a:t>
            </a:r>
          </a:p>
          <a:p>
            <a:pPr lvl="2"/>
            <a:r>
              <a:rPr lang="en-US" dirty="0"/>
              <a:t>Buck: Regulating wall-wart/battery output to desired voltage</a:t>
            </a:r>
          </a:p>
          <a:p>
            <a:pPr lvl="2"/>
            <a:r>
              <a:rPr lang="en-US" dirty="0"/>
              <a:t>Boost: Size constrained systems (Run off single AAA, for example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Plugged-in</a:t>
            </a:r>
          </a:p>
          <a:p>
            <a:pPr lvl="2"/>
            <a:r>
              <a:rPr lang="en-US" dirty="0" smtClean="0"/>
              <a:t>AC-DC conversion </a:t>
            </a:r>
          </a:p>
          <a:p>
            <a:pPr lvl="3"/>
            <a:r>
              <a:rPr lang="en-US" dirty="0" smtClean="0"/>
              <a:t>Short answer: use third party supplies</a:t>
            </a:r>
          </a:p>
          <a:p>
            <a:pPr lvl="2"/>
            <a:r>
              <a:rPr lang="en-US" dirty="0" smtClean="0"/>
              <a:t>DC-DC conversion</a:t>
            </a:r>
          </a:p>
          <a:p>
            <a:pPr lvl="1"/>
            <a:r>
              <a:rPr lang="en-US" dirty="0" smtClean="0"/>
              <a:t>Battery-based</a:t>
            </a:r>
          </a:p>
          <a:p>
            <a:pPr lvl="2"/>
            <a:r>
              <a:rPr lang="en-US" dirty="0" smtClean="0"/>
              <a:t>High current draw vs. Low current draw</a:t>
            </a:r>
          </a:p>
          <a:p>
            <a:pPr lvl="2"/>
            <a:r>
              <a:rPr lang="en-US" dirty="0" smtClean="0"/>
              <a:t>Rechargeable vs. non-rechargeable</a:t>
            </a:r>
          </a:p>
          <a:p>
            <a:pPr lvl="2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558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Solar charging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Always use to drive battery charger</a:t>
            </a:r>
          </a:p>
          <a:p>
            <a:pPr lvl="1"/>
            <a:r>
              <a:rPr lang="en-US" dirty="0" smtClean="0"/>
              <a:t>Use battery to provide stable power supply</a:t>
            </a:r>
          </a:p>
          <a:p>
            <a:pPr lvl="1"/>
            <a:endParaRPr lang="en-US" dirty="0"/>
          </a:p>
          <a:p>
            <a:r>
              <a:rPr lang="en-US" dirty="0" smtClean="0"/>
              <a:t>Size capacity to ensure statistical guarantees of availability</a:t>
            </a:r>
          </a:p>
          <a:p>
            <a:pPr lvl="1"/>
            <a:r>
              <a:rPr lang="en-US" dirty="0" smtClean="0"/>
              <a:t>Assume panel sized to fully-charge battery in 4 hours</a:t>
            </a:r>
          </a:p>
          <a:p>
            <a:pPr lvl="1"/>
            <a:r>
              <a:rPr lang="en-US" dirty="0" smtClean="0"/>
              <a:t>Probability of 4 hours of direct sunlight each day = 0.7 (say)</a:t>
            </a:r>
          </a:p>
          <a:p>
            <a:pPr lvl="1"/>
            <a:r>
              <a:rPr lang="en-US" dirty="0" smtClean="0"/>
              <a:t>Probability of 4 hours of direct sunlight in two days = 0.91 = 1 - (1-0.7) (1-0.7)</a:t>
            </a:r>
          </a:p>
          <a:p>
            <a:pPr lvl="1"/>
            <a:r>
              <a:rPr lang="en-US" dirty="0" smtClean="0"/>
              <a:t>Probability ...... 3 days &gt; 0.97</a:t>
            </a:r>
            <a:endParaRPr lang="en-US" dirty="0"/>
          </a:p>
          <a:p>
            <a:pPr lvl="1"/>
            <a:r>
              <a:rPr lang="en-US" dirty="0" smtClean="0"/>
              <a:t>If battery sized for three days of operation, 97% probability of never running out.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Similar process for more sophisticated weather/climate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872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Sleep/low-power states</a:t>
            </a:r>
          </a:p>
          <a:p>
            <a:pPr lvl="1"/>
            <a:r>
              <a:rPr lang="en-US" dirty="0" smtClean="0"/>
              <a:t>Important for battery-powered systems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Selective </a:t>
            </a:r>
          </a:p>
          <a:p>
            <a:pPr lvl="1"/>
            <a:r>
              <a:rPr lang="en-US" dirty="0" smtClean="0"/>
              <a:t>Some peripherals/sub-blocks in low-power states when not used</a:t>
            </a:r>
          </a:p>
          <a:p>
            <a:r>
              <a:rPr lang="en-US" dirty="0" smtClean="0"/>
              <a:t>Whole chip</a:t>
            </a:r>
          </a:p>
          <a:p>
            <a:endParaRPr lang="en-US" dirty="0"/>
          </a:p>
          <a:p>
            <a:r>
              <a:rPr lang="en-US" dirty="0" smtClean="0"/>
              <a:t>Questions to ask? </a:t>
            </a:r>
          </a:p>
          <a:p>
            <a:pPr lvl="1"/>
            <a:r>
              <a:rPr lang="en-US" dirty="0" smtClean="0"/>
              <a:t>Programmed wakeup? Via interrupts? Need physical wakeup?</a:t>
            </a:r>
          </a:p>
          <a:p>
            <a:pPr lvl="1"/>
            <a:r>
              <a:rPr lang="en-US" dirty="0" smtClean="0"/>
              <a:t>Is duty cycle low enough?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6153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 Regulator (Selected data)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LM 117</a:t>
            </a:r>
          </a:p>
          <a:p>
            <a:pPr lvl="1"/>
            <a:r>
              <a:rPr lang="en-US" dirty="0" smtClean="0"/>
              <a:t>Adjustable voltage regulator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Vout</a:t>
            </a:r>
            <a:r>
              <a:rPr lang="en-US" dirty="0" smtClean="0"/>
              <a:t> to </a:t>
            </a:r>
            <a:r>
              <a:rPr lang="en-US" dirty="0" err="1" smtClean="0"/>
              <a:t>Adj</a:t>
            </a:r>
            <a:r>
              <a:rPr lang="en-US" dirty="0" smtClean="0"/>
              <a:t> = 1.25V (Invariant)</a:t>
            </a:r>
          </a:p>
          <a:p>
            <a:pPr lvl="1"/>
            <a:r>
              <a:rPr lang="en-US" dirty="0" smtClean="0"/>
              <a:t>Negligible current through </a:t>
            </a:r>
            <a:r>
              <a:rPr lang="en-US" dirty="0" err="1" smtClean="0"/>
              <a:t>Adj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Everything else follows</a:t>
            </a:r>
          </a:p>
          <a:p>
            <a:pPr lvl="2"/>
            <a:r>
              <a:rPr lang="en-US" dirty="0" smtClean="0"/>
              <a:t>Reason about voltage </a:t>
            </a:r>
            <a:r>
              <a:rPr lang="en-US" dirty="0" err="1" smtClean="0"/>
              <a:t>Vout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3039" y="2157412"/>
            <a:ext cx="401955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473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Linear regulators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7805 : Very similar</a:t>
            </a:r>
          </a:p>
          <a:p>
            <a:pPr lvl="1"/>
            <a:r>
              <a:rPr lang="en-US" dirty="0" smtClean="0"/>
              <a:t>Simpler for fixed output</a:t>
            </a:r>
          </a:p>
          <a:p>
            <a:pPr lvl="1"/>
            <a:r>
              <a:rPr lang="en-US" dirty="0" err="1" smtClean="0"/>
              <a:t>Vout</a:t>
            </a:r>
            <a:r>
              <a:rPr lang="en-US" dirty="0" err="1"/>
              <a:t>-</a:t>
            </a:r>
            <a:r>
              <a:rPr lang="en-US" dirty="0" err="1" smtClean="0"/>
              <a:t>Adj</a:t>
            </a:r>
            <a:r>
              <a:rPr lang="en-US" dirty="0" smtClean="0"/>
              <a:t> voltage = 5V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 Very similar reasoning</a:t>
            </a:r>
          </a:p>
          <a:p>
            <a:pPr lvl="2"/>
            <a:r>
              <a:rPr lang="en-US" dirty="0" smtClean="0"/>
              <a:t>Can be used to design adjustable regulators</a:t>
            </a:r>
          </a:p>
          <a:p>
            <a:pPr lvl="2"/>
            <a:r>
              <a:rPr lang="en-US" dirty="0" smtClean="0"/>
              <a:t>Can be used as current regulators</a:t>
            </a:r>
          </a:p>
          <a:p>
            <a:pPr lvl="3"/>
            <a:r>
              <a:rPr lang="en-US" dirty="0" smtClean="0"/>
              <a:t>Constant current source (LED drivers)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8724" y="1570846"/>
            <a:ext cx="4771288" cy="22926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937" y="3786701"/>
            <a:ext cx="5619085" cy="277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037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Drop-in Replacement Switching regulator </a:t>
            </a:r>
            <a:br>
              <a:rPr lang="en-US" dirty="0" smtClean="0"/>
            </a:br>
            <a:r>
              <a:rPr lang="en-US" dirty="0" smtClean="0"/>
              <a:t>(DC-DC)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Pin compatible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err="1" smtClean="0"/>
              <a:t>ReCom</a:t>
            </a:r>
            <a:r>
              <a:rPr lang="en-US" dirty="0" smtClean="0"/>
              <a:t> R-78Cxx-1.0</a:t>
            </a:r>
          </a:p>
          <a:p>
            <a:pPr lvl="1"/>
            <a:r>
              <a:rPr lang="en-US" dirty="0" smtClean="0"/>
              <a:t>Equivalent parts from Murata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051" y="2410514"/>
            <a:ext cx="4746786" cy="2208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6136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1567" y="201613"/>
            <a:ext cx="11040533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000000"/>
                </a:solidFill>
                <a:effectLst/>
              </a:rPr>
              <a:t>Step-Down Switching Converter: LM 2675</a:t>
            </a:r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215901" y="4489451"/>
            <a:ext cx="11976100" cy="206274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200" dirty="0" smtClean="0">
                <a:latin typeface="Courier New" pitchFamily="49" charset="0"/>
              </a:rPr>
              <a:t> </a:t>
            </a:r>
            <a:r>
              <a:rPr lang="en-US" sz="3200" dirty="0" smtClean="0"/>
              <a:t>(fixed) 3.3, 5, 12 VDC and (adjustable) 1.21 – 37 V versions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 smtClean="0"/>
              <a:t>  Up to 1 amp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 smtClean="0"/>
              <a:t>  Up </a:t>
            </a:r>
            <a:r>
              <a:rPr lang="en-US" sz="3200" dirty="0"/>
              <a:t>to </a:t>
            </a:r>
            <a:r>
              <a:rPr lang="en-US" sz="3200" dirty="0" smtClean="0"/>
              <a:t>96% </a:t>
            </a:r>
            <a:r>
              <a:rPr lang="en-US" sz="3200" dirty="0"/>
              <a:t>efficient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/>
              <a:t>  </a:t>
            </a:r>
            <a:r>
              <a:rPr lang="en-US" sz="3200" dirty="0" smtClean="0"/>
              <a:t>Five </a:t>
            </a:r>
            <a:r>
              <a:rPr lang="en-US" sz="3200" dirty="0"/>
              <a:t>external components</a:t>
            </a:r>
            <a:endParaRPr lang="en-US" sz="3200" dirty="0">
              <a:sym typeface="Symbol" pitchFamily="18" charset="2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549" y="1311038"/>
            <a:ext cx="10430207" cy="2865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14060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Battery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voltage-based approach</a:t>
            </a:r>
          </a:p>
          <a:p>
            <a:r>
              <a:rPr lang="en-US" dirty="0" smtClean="0"/>
              <a:t>Plateaus in discharge curve</a:t>
            </a:r>
          </a:p>
          <a:p>
            <a:r>
              <a:rPr lang="en-US" dirty="0" smtClean="0"/>
              <a:t>Possibly depends on chemistry</a:t>
            </a:r>
          </a:p>
          <a:p>
            <a:r>
              <a:rPr lang="en-US" dirty="0" smtClean="0"/>
              <a:t>Fuel gauge ICs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963" y="1186520"/>
            <a:ext cx="6147391" cy="40779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13729" y="5079980"/>
            <a:ext cx="2280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err="1" smtClean="0"/>
              <a:t>Energizer.com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307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sink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Idea of THERMAL RESISTANCE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 </a:t>
            </a:r>
          </a:p>
          <a:p>
            <a:pPr lvl="1"/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M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easured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in </a:t>
            </a:r>
            <a:r>
              <a:rPr lang="en-US" dirty="0">
                <a:solidFill>
                  <a:srgbClr val="000000"/>
                </a:solidFill>
                <a:cs typeface="Arial" charset="0"/>
                <a:sym typeface="Symbol" pitchFamily="18" charset="2"/>
              </a:rPr>
              <a:t>º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C/W (temperature rise per watt dissipated) </a:t>
            </a:r>
            <a:endParaRPr lang="en-US" dirty="0" smtClean="0">
              <a:solidFill>
                <a:srgbClr val="000000"/>
              </a:solidFill>
              <a:sym typeface="Symbol" pitchFamily="18" charset="2"/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Lower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thermal resistance is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better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Thermal resistance is ~ inversely proportional to price</a:t>
            </a:r>
          </a:p>
          <a:p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1W dissipation</a:t>
            </a:r>
          </a:p>
          <a:p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Design goal: heat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sink/junction temperature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not to exceed 10º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C above ambient temperature </a:t>
            </a:r>
          </a:p>
          <a:p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N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eed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a thermal resistance of </a:t>
            </a:r>
            <a:r>
              <a:rPr lang="en-US" dirty="0" err="1">
                <a:solidFill>
                  <a:srgbClr val="000000"/>
                </a:solidFill>
                <a:sym typeface="Symbol" pitchFamily="18" charset="2"/>
              </a:rPr>
              <a:t>approx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    10º C/ 1 W  </a:t>
            </a:r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10</a:t>
            </a:r>
          </a:p>
          <a:p>
            <a:r>
              <a:rPr lang="en-US" dirty="0" smtClean="0">
                <a:solidFill>
                  <a:srgbClr val="000000"/>
                </a:solidFill>
                <a:sym typeface="Symbol" pitchFamily="18" charset="2"/>
              </a:rPr>
              <a:t>Airflow reduces thermal resistance</a:t>
            </a: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31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 regulation –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 voltage drop based on current draw</a:t>
            </a:r>
          </a:p>
          <a:p>
            <a:pPr lvl="1"/>
            <a:r>
              <a:rPr lang="en-US" dirty="0" smtClean="0"/>
              <a:t>Internal resistance, wire resistance</a:t>
            </a:r>
          </a:p>
          <a:p>
            <a:r>
              <a:rPr lang="en-US" dirty="0" smtClean="0"/>
              <a:t>Spurious resets on current spikes</a:t>
            </a:r>
          </a:p>
          <a:p>
            <a:r>
              <a:rPr lang="en-US" dirty="0" smtClean="0"/>
              <a:t>Signals are typically in supply range</a:t>
            </a:r>
          </a:p>
          <a:p>
            <a:pPr lvl="1"/>
            <a:r>
              <a:rPr lang="en-US" dirty="0" smtClean="0"/>
              <a:t>Rail-to-rail </a:t>
            </a:r>
            <a:r>
              <a:rPr lang="en-US" dirty="0" smtClean="0">
                <a:sym typeface="Wingdings" panose="05000000000000000000" pitchFamily="2" charset="2"/>
              </a:rPr>
              <a:t> Ground to VCC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Narrower range is common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Supply noise  Noisy signals</a:t>
            </a:r>
          </a:p>
          <a:p>
            <a:pPr lvl="1"/>
            <a:endParaRPr lang="en-US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59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Imaginary perfect regulator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5949777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Efficiency = 100% </a:t>
            </a:r>
          </a:p>
          <a:p>
            <a:pPr lvl="1"/>
            <a:r>
              <a:rPr lang="en-US" dirty="0" smtClean="0"/>
              <a:t>Input power = output power</a:t>
            </a:r>
          </a:p>
          <a:p>
            <a:r>
              <a:rPr lang="en-US" dirty="0" smtClean="0"/>
              <a:t>V</a:t>
            </a:r>
            <a:r>
              <a:rPr lang="en-US" baseline="-25000" dirty="0" smtClean="0"/>
              <a:t>in</a:t>
            </a:r>
            <a:r>
              <a:rPr lang="en-US" dirty="0" smtClean="0"/>
              <a:t> * I</a:t>
            </a:r>
            <a:r>
              <a:rPr lang="en-US" baseline="-25000" dirty="0" smtClean="0"/>
              <a:t>in</a:t>
            </a:r>
            <a:r>
              <a:rPr lang="en-US" dirty="0" smtClean="0"/>
              <a:t> = V</a:t>
            </a:r>
            <a:r>
              <a:rPr lang="en-US" baseline="-25000" dirty="0" smtClean="0"/>
              <a:t>out</a:t>
            </a:r>
            <a:r>
              <a:rPr lang="en-US" dirty="0" smtClean="0"/>
              <a:t> * I</a:t>
            </a:r>
            <a:r>
              <a:rPr lang="en-US" baseline="-25000" dirty="0" smtClean="0"/>
              <a:t>load</a:t>
            </a:r>
          </a:p>
          <a:p>
            <a:pPr lvl="1"/>
            <a:r>
              <a:rPr lang="en-US" dirty="0" smtClean="0"/>
              <a:t>Vout is constant; no ripple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do we have to give up in practice? </a:t>
            </a:r>
          </a:p>
          <a:p>
            <a:pPr lvl="1"/>
            <a:r>
              <a:rPr lang="en-US" dirty="0" smtClean="0"/>
              <a:t>Efficiency, High quality (low ripple), low cost/footprint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Pick any two.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8311981" y="2405446"/>
            <a:ext cx="2026508" cy="160637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814483" y="2108888"/>
            <a:ext cx="1071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85687" y="3929450"/>
            <a:ext cx="2082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Low ripple/</a:t>
            </a:r>
          </a:p>
          <a:p>
            <a:pPr algn="r"/>
            <a:r>
              <a:rPr lang="en-US" dirty="0" smtClean="0"/>
              <a:t>quality of regulation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334372" y="3777052"/>
            <a:ext cx="1022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Cost/</a:t>
            </a:r>
          </a:p>
          <a:p>
            <a:r>
              <a:rPr lang="en-US" dirty="0" smtClean="0"/>
              <a:t>footprint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589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regulators (including LDOs)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64892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Two major categories</a:t>
            </a:r>
          </a:p>
          <a:p>
            <a:pPr lvl="1"/>
            <a:r>
              <a:rPr lang="en-US" dirty="0" smtClean="0"/>
              <a:t>Linear regulators (including LDOs)</a:t>
            </a:r>
          </a:p>
          <a:p>
            <a:pPr lvl="1"/>
            <a:r>
              <a:rPr lang="en-US" dirty="0" smtClean="0"/>
              <a:t>Switching regulators (aka switchers)</a:t>
            </a:r>
          </a:p>
          <a:p>
            <a:r>
              <a:rPr lang="en-US" dirty="0" smtClean="0"/>
              <a:t>Linear regulators</a:t>
            </a:r>
            <a:endParaRPr lang="en-US" dirty="0"/>
          </a:p>
          <a:p>
            <a:pPr lvl="1"/>
            <a:r>
              <a:rPr lang="en-US" dirty="0" smtClean="0"/>
              <a:t>Wasteful (thermal waste of energy)</a:t>
            </a:r>
          </a:p>
          <a:p>
            <a:pPr lvl="1"/>
            <a:r>
              <a:rPr lang="en-US" dirty="0" smtClean="0"/>
              <a:t>Power dissipation = V</a:t>
            </a:r>
            <a:r>
              <a:rPr lang="en-US" baseline="-25000" dirty="0" smtClean="0"/>
              <a:t>in</a:t>
            </a:r>
            <a:r>
              <a:rPr lang="en-US" dirty="0" smtClean="0"/>
              <a:t> * I</a:t>
            </a:r>
            <a:r>
              <a:rPr lang="en-US" baseline="-25000" dirty="0" smtClean="0"/>
              <a:t>load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smtClean="0"/>
              <a:t>Useful work =  V</a:t>
            </a:r>
            <a:r>
              <a:rPr lang="en-US" baseline="-25000" dirty="0" smtClean="0"/>
              <a:t>out</a:t>
            </a:r>
            <a:r>
              <a:rPr lang="en-US" dirty="0" smtClean="0"/>
              <a:t> * I</a:t>
            </a:r>
            <a:r>
              <a:rPr lang="en-US" baseline="-25000" dirty="0" smtClean="0"/>
              <a:t>load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Small voltage buck and/or low load current</a:t>
            </a:r>
          </a:p>
          <a:p>
            <a:pPr lvl="1"/>
            <a:r>
              <a:rPr lang="en-US" dirty="0" smtClean="0"/>
              <a:t>5V </a:t>
            </a:r>
            <a:r>
              <a:rPr lang="en-US" dirty="0" smtClean="0">
                <a:sym typeface="Wingdings" panose="05000000000000000000" pitchFamily="2" charset="2"/>
              </a:rPr>
              <a:t> 3.3V, </a:t>
            </a:r>
          </a:p>
          <a:p>
            <a:pPr lvl="1"/>
            <a:endParaRPr lang="en-US" dirty="0" smtClean="0">
              <a:sym typeface="Wingdings" panose="05000000000000000000" pitchFamily="2" charset="2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8311981" y="2380732"/>
            <a:ext cx="2026508" cy="160637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814483" y="2084174"/>
            <a:ext cx="1071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85687" y="3904736"/>
            <a:ext cx="2082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Low ripple/</a:t>
            </a:r>
          </a:p>
          <a:p>
            <a:pPr algn="r"/>
            <a:r>
              <a:rPr lang="en-US" dirty="0" smtClean="0"/>
              <a:t>quality of regulation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334372" y="3752338"/>
            <a:ext cx="1022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Cost/</a:t>
            </a:r>
          </a:p>
          <a:p>
            <a:r>
              <a:rPr lang="en-US" dirty="0" smtClean="0"/>
              <a:t>footprint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858164" y="3496624"/>
            <a:ext cx="4983892" cy="1551238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Linear regulators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70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Switching regulators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70214" cy="4351338"/>
          </a:xfrm>
        </p:spPr>
        <p:txBody>
          <a:bodyPr/>
          <a:lstStyle/>
          <a:p>
            <a:r>
              <a:rPr lang="en-US" dirty="0" smtClean="0"/>
              <a:t>High efficiency</a:t>
            </a:r>
          </a:p>
          <a:p>
            <a:pPr lvl="1"/>
            <a:r>
              <a:rPr lang="en-US" dirty="0" smtClean="0"/>
              <a:t>85%-96%</a:t>
            </a:r>
          </a:p>
          <a:p>
            <a:r>
              <a:rPr lang="en-US" dirty="0" smtClean="0"/>
              <a:t>Noisy</a:t>
            </a:r>
          </a:p>
          <a:p>
            <a:pPr lvl="1"/>
            <a:r>
              <a:rPr lang="en-US" dirty="0" smtClean="0"/>
              <a:t>Average voltage is well-regulated</a:t>
            </a:r>
          </a:p>
          <a:p>
            <a:pPr lvl="1"/>
            <a:r>
              <a:rPr lang="en-US" dirty="0" smtClean="0"/>
              <a:t>A/C noise component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8311981" y="2380732"/>
            <a:ext cx="2026508" cy="160637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814483" y="2084174"/>
            <a:ext cx="1071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85687" y="3904736"/>
            <a:ext cx="2082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Low ripple/</a:t>
            </a:r>
          </a:p>
          <a:p>
            <a:pPr algn="r"/>
            <a:r>
              <a:rPr lang="en-US" dirty="0" smtClean="0"/>
              <a:t>quality of regulation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334372" y="3752338"/>
            <a:ext cx="1022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Cost/</a:t>
            </a:r>
          </a:p>
          <a:p>
            <a:r>
              <a:rPr lang="en-US" dirty="0" smtClean="0"/>
              <a:t>footprint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 rot="19738380">
            <a:off x="9205388" y="1298802"/>
            <a:ext cx="1507684" cy="3357174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Switching regulator ($)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12766801">
            <a:off x="7694189" y="1306365"/>
            <a:ext cx="1507684" cy="3357174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Switching regulator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($$$)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512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</a:t>
            </a:r>
            <a:r>
              <a:rPr lang="en-US" dirty="0"/>
              <a:t>f</a:t>
            </a:r>
            <a:r>
              <a:rPr lang="en-US" dirty="0" smtClean="0"/>
              <a:t>ixed voltage with very low dropout, look for custom regulator</a:t>
            </a:r>
          </a:p>
          <a:p>
            <a:pPr lvl="1"/>
            <a:r>
              <a:rPr lang="en-US" dirty="0" smtClean="0"/>
              <a:t>E.g. MCP 1700 with &lt; 180mV dropout, up to 250mA</a:t>
            </a:r>
          </a:p>
          <a:p>
            <a:pPr lvl="2"/>
            <a:r>
              <a:rPr lang="en-US" dirty="0" smtClean="0"/>
              <a:t>Can get 3.3V regulation on </a:t>
            </a:r>
            <a:r>
              <a:rPr lang="en-US" dirty="0" err="1" smtClean="0"/>
              <a:t>LiPo</a:t>
            </a:r>
            <a:r>
              <a:rPr lang="en-US" dirty="0" smtClean="0"/>
              <a:t> batteries (3.7V)</a:t>
            </a:r>
          </a:p>
          <a:p>
            <a:r>
              <a:rPr lang="en-US" dirty="0" smtClean="0"/>
              <a:t>Good old 78xx (fixed and variable regulators in family)  </a:t>
            </a:r>
          </a:p>
          <a:p>
            <a:pPr lvl="1"/>
            <a:r>
              <a:rPr lang="en-US" dirty="0" smtClean="0"/>
              <a:t>2V dropout</a:t>
            </a:r>
          </a:p>
          <a:p>
            <a:r>
              <a:rPr lang="en-US" dirty="0" smtClean="0"/>
              <a:t>Switching regulators</a:t>
            </a:r>
          </a:p>
          <a:p>
            <a:pPr lvl="1"/>
            <a:r>
              <a:rPr lang="en-US" dirty="0" smtClean="0"/>
              <a:t>Pre-packaged drop-in regulator (e.g., OKR-T/3-W12-C)</a:t>
            </a:r>
          </a:p>
          <a:p>
            <a:pPr lvl="1"/>
            <a:r>
              <a:rPr lang="en-US" dirty="0" smtClean="0"/>
              <a:t>7805 drop-in replacement (e.g., Murata 78xxSR)</a:t>
            </a:r>
          </a:p>
          <a:p>
            <a:r>
              <a:rPr lang="en-US" dirty="0" smtClean="0"/>
              <a:t>Using discrete regulator ICs</a:t>
            </a:r>
          </a:p>
          <a:p>
            <a:pPr lvl="1"/>
            <a:r>
              <a:rPr lang="en-US" dirty="0" smtClean="0"/>
              <a:t>Delicate designs. Use passives and layout recommended in datasheet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237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Sink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Pay attention to heat thermal issues</a:t>
            </a:r>
          </a:p>
          <a:p>
            <a:pPr lvl="1"/>
            <a:r>
              <a:rPr lang="en-US" sz="2800" dirty="0" smtClean="0"/>
              <a:t>More important in Linear regulators</a:t>
            </a:r>
          </a:p>
          <a:p>
            <a:pPr lvl="1"/>
            <a:r>
              <a:rPr lang="en-US" sz="2800" dirty="0" smtClean="0"/>
              <a:t>Follow datasheet recommendations</a:t>
            </a:r>
          </a:p>
          <a:p>
            <a:pPr lvl="2"/>
            <a:r>
              <a:rPr lang="en-US" sz="2400" dirty="0" smtClean="0"/>
              <a:t>Will need understanding of current demands of your project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8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Boost DC/DC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ommon case: Buck (step-down) regulation</a:t>
            </a:r>
          </a:p>
          <a:p>
            <a:endParaRPr lang="en-US" dirty="0"/>
          </a:p>
          <a:p>
            <a:r>
              <a:rPr lang="en-US" dirty="0" smtClean="0"/>
              <a:t>Extreme low power:</a:t>
            </a:r>
          </a:p>
          <a:p>
            <a:pPr lvl="1"/>
            <a:r>
              <a:rPr lang="en-US" dirty="0" smtClean="0"/>
              <a:t>Operate on 1 AA battery or button cell</a:t>
            </a:r>
          </a:p>
          <a:p>
            <a:pPr lvl="1"/>
            <a:r>
              <a:rPr lang="en-US" dirty="0" smtClean="0"/>
              <a:t>Boost to more reasonable supply.</a:t>
            </a:r>
          </a:p>
          <a:p>
            <a:endParaRPr lang="en-US" dirty="0"/>
          </a:p>
          <a:p>
            <a:r>
              <a:rPr lang="en-US" dirty="0" smtClean="0"/>
              <a:t>Typically low-current draw </a:t>
            </a:r>
          </a:p>
          <a:p>
            <a:pPr lvl="1"/>
            <a:r>
              <a:rPr lang="en-US" dirty="0" smtClean="0"/>
              <a:t>Maybe a sensor or low-duty cycle application</a:t>
            </a:r>
          </a:p>
          <a:p>
            <a:pPr lvl="1"/>
            <a:r>
              <a:rPr lang="en-US" dirty="0" smtClean="0"/>
              <a:t>Lots of boost converter ICs </a:t>
            </a:r>
          </a:p>
          <a:p>
            <a:pPr lvl="1"/>
            <a:r>
              <a:rPr lang="en-US" dirty="0" smtClean="0"/>
              <a:t>Attiny43U (Microcontroller with built-in boost converter)</a:t>
            </a:r>
          </a:p>
          <a:p>
            <a:pPr lvl="2"/>
            <a:r>
              <a:rPr lang="en-US" dirty="0" smtClean="0"/>
              <a:t>Operates down to 0.7V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98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1255</Words>
  <Application>Microsoft Macintosh PowerPoint</Application>
  <PresentationFormat>Custom</PresentationFormat>
  <Paragraphs>266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 supply</vt:lpstr>
      <vt:lpstr>Outline</vt:lpstr>
      <vt:lpstr>Voltage regulation – Why?</vt:lpstr>
      <vt:lpstr>Imaginary perfect regulator</vt:lpstr>
      <vt:lpstr>Linear regulators (including LDOs)</vt:lpstr>
      <vt:lpstr>Switching regulators</vt:lpstr>
      <vt:lpstr>Tips</vt:lpstr>
      <vt:lpstr>Heat Sink</vt:lpstr>
      <vt:lpstr>Boost DC/DC conversion</vt:lpstr>
      <vt:lpstr>Battery power: Terminology</vt:lpstr>
      <vt:lpstr>Characteristics of interest</vt:lpstr>
      <vt:lpstr>Chemistry</vt:lpstr>
      <vt:lpstr>Capacity</vt:lpstr>
      <vt:lpstr>Non-rechargeable</vt:lpstr>
      <vt:lpstr>Other advanced issues: </vt:lpstr>
      <vt:lpstr>Backup battery</vt:lpstr>
      <vt:lpstr>Simple backup battery </vt:lpstr>
      <vt:lpstr>Power Management ICs</vt:lpstr>
      <vt:lpstr>Inductive coupling</vt:lpstr>
      <vt:lpstr>Solar charging</vt:lpstr>
      <vt:lpstr>Power management </vt:lpstr>
      <vt:lpstr>Voltage Regulator (Selected data) </vt:lpstr>
      <vt:lpstr>Other Linear regulators</vt:lpstr>
      <vt:lpstr>Drop-in Replacement Switching regulator  (DC-DC)</vt:lpstr>
      <vt:lpstr>Step-Down Switching Converter: LM 2675</vt:lpstr>
      <vt:lpstr>Battery monitoring</vt:lpstr>
      <vt:lpstr>Heat sink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Mithuna Thottethodi</dc:creator>
  <cp:lastModifiedBy>Mithuna Thottethodi</cp:lastModifiedBy>
  <cp:revision>43</cp:revision>
  <dcterms:created xsi:type="dcterms:W3CDTF">2014-09-08T23:33:22Z</dcterms:created>
  <dcterms:modified xsi:type="dcterms:W3CDTF">2014-09-16T14:22:41Z</dcterms:modified>
</cp:coreProperties>
</file>