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7" r:id="rId2"/>
    <p:sldId id="533" r:id="rId3"/>
    <p:sldId id="592" r:id="rId4"/>
    <p:sldId id="593" r:id="rId5"/>
    <p:sldId id="645" r:id="rId6"/>
    <p:sldId id="594" r:id="rId7"/>
    <p:sldId id="646" r:id="rId8"/>
    <p:sldId id="595" r:id="rId9"/>
    <p:sldId id="647" r:id="rId10"/>
    <p:sldId id="596" r:id="rId11"/>
    <p:sldId id="648" r:id="rId12"/>
    <p:sldId id="597" r:id="rId13"/>
    <p:sldId id="649" r:id="rId14"/>
    <p:sldId id="611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40" r:id="rId24"/>
    <p:sldId id="636" r:id="rId25"/>
    <p:sldId id="613" r:id="rId26"/>
    <p:sldId id="637" r:id="rId27"/>
    <p:sldId id="639" r:id="rId28"/>
    <p:sldId id="638" r:id="rId29"/>
    <p:sldId id="641" r:id="rId30"/>
    <p:sldId id="614" r:id="rId31"/>
    <p:sldId id="624" r:id="rId32"/>
    <p:sldId id="617" r:id="rId3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3399FF"/>
    <a:srgbClr val="FFCC00"/>
    <a:srgbClr val="D82626"/>
    <a:srgbClr val="DC0C42"/>
    <a:srgbClr val="D5D5D5"/>
    <a:srgbClr val="D9D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0" autoAdjust="0"/>
    <p:restoredTop sz="94877" autoAdjust="0"/>
  </p:normalViewPr>
  <p:slideViewPr>
    <p:cSldViewPr snapToGrid="0">
      <p:cViewPr varScale="1">
        <p:scale>
          <a:sx n="115" d="100"/>
          <a:sy n="115" d="100"/>
        </p:scale>
        <p:origin x="1770" y="108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>
        <p:scale>
          <a:sx n="100" d="100"/>
          <a:sy n="100" d="100"/>
        </p:scale>
        <p:origin x="-1290" y="61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408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9: PCB Fabrication and Layout Basics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9-</a:t>
            </a:r>
            <a:fld id="{79AC7535-FBD6-415A-9651-BB21D364A7F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©2010 by  D. G. Meyer</a:t>
            </a:r>
          </a:p>
        </p:txBody>
      </p:sp>
    </p:spTree>
    <p:extLst>
      <p:ext uri="{BB962C8B-B14F-4D97-AF65-F5344CB8AC3E}">
        <p14:creationId xmlns:p14="http://schemas.microsoft.com/office/powerpoint/2010/main" val="158619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9300"/>
            <a:ext cx="5368925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14143B-5325-4BDF-BD82-0EC2F96B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AD812-8A22-4B06-AFB3-CD86960995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17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11513" y="1447800"/>
            <a:ext cx="59324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225" y="5120640"/>
            <a:ext cx="8867775" cy="1311910"/>
          </a:xfrm>
          <a:solidFill>
            <a:srgbClr val="FFCC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2"/>
                </a:solidFill>
              </a:rPr>
              <a:t>Module 3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2"/>
                </a:solidFill>
              </a:rPr>
              <a:t>PCB Fabrication and Layout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  <p:pic>
        <p:nvPicPr>
          <p:cNvPr id="230408" name="Picture 8" descr="X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011" y="1465263"/>
            <a:ext cx="8354291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Solder mask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Protects </a:t>
            </a:r>
            <a:r>
              <a:rPr lang="en-US" dirty="0" smtClean="0"/>
              <a:t>metal from corrosion, short circuits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Also </a:t>
            </a:r>
            <a:r>
              <a:rPr lang="en-US" dirty="0" smtClean="0"/>
              <a:t>prevents solder from sticking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applied as a liquid, then cured with UV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Many </a:t>
            </a:r>
            <a:r>
              <a:rPr lang="en-US" dirty="0" smtClean="0"/>
              <a:t>colors available, green </a:t>
            </a:r>
            <a:r>
              <a:rPr lang="en-US" dirty="0" smtClean="0"/>
              <a:t>most common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60" y="4056964"/>
            <a:ext cx="2265678" cy="242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88" y="4056964"/>
            <a:ext cx="3810532" cy="23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011" y="1465263"/>
            <a:ext cx="8354291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Silkscreen </a:t>
            </a:r>
            <a:r>
              <a:rPr lang="en-US" sz="2800" dirty="0" smtClean="0"/>
              <a:t>(legend)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labels everything: components, notes, warnings, logos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similar process to making T-shirts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applied as a liquid, then cured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several colors, white most common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26" y="3982761"/>
            <a:ext cx="3902547" cy="26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D9DE1E"/>
                </a:solidFill>
              </a:rPr>
              <a:t>PCB Terminology</a:t>
            </a:r>
            <a:endParaRPr lang="en-US" sz="4000" dirty="0" smtClean="0">
              <a:solidFill>
                <a:srgbClr val="D9DE1E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3734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Pin – A plated through hole used to 	   	    connect the terminal of a part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Pad – A flat conductive surface for 			    connecting the terminal of a part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Via – A plated through hole used for signal 	    routing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Trace – A wire or 1 dimensional electrical 	    connection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Signal Plane – A 2 dimensional electrical 	    connection (commonly used for 	   	    ground)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D9DE1E"/>
                </a:solidFill>
              </a:rPr>
              <a:t>Typical PCB fabrication tolerances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Notation: 1 mil = 1 “</a:t>
            </a:r>
            <a:r>
              <a:rPr lang="en-US" sz="2800" dirty="0" err="1" smtClean="0"/>
              <a:t>milli</a:t>
            </a:r>
            <a:r>
              <a:rPr lang="en-US" sz="2800" dirty="0" smtClean="0"/>
              <a:t>-inch” = 0.001 in.</a:t>
            </a:r>
            <a:br>
              <a:rPr lang="en-US" sz="2800" dirty="0" smtClean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Drills</a:t>
            </a:r>
            <a:r>
              <a:rPr lang="en-US" sz="2800" dirty="0" smtClean="0"/>
              <a:t>: +5/-3 mils diameter, 5 mil center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smallest </a:t>
            </a:r>
            <a:r>
              <a:rPr lang="en-US" dirty="0" smtClean="0"/>
              <a:t>drill size 20 mil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Layer-to-layer alignment: +/- 3 mils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Etched </a:t>
            </a:r>
            <a:r>
              <a:rPr lang="en-US" sz="2800" dirty="0" smtClean="0"/>
              <a:t>feature size: +/- 1 mil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Trace size (isolate): 6 mil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33CC33"/>
                </a:solidFill>
              </a:rPr>
              <a:t>≥ 8 mil trace/isolate recommended</a:t>
            </a:r>
            <a:endParaRPr lang="en-US" dirty="0" smtClean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Solder mask </a:t>
            </a:r>
            <a:r>
              <a:rPr lang="en-US" sz="2800" dirty="0" smtClean="0"/>
              <a:t>size: </a:t>
            </a:r>
            <a:r>
              <a:rPr lang="en-US" sz="2800" dirty="0" smtClean="0"/>
              <a:t>+/- 3 mil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Silkscreen </a:t>
            </a:r>
            <a:r>
              <a:rPr lang="en-US" sz="2800" dirty="0" smtClean="0"/>
              <a:t>size: </a:t>
            </a:r>
            <a:r>
              <a:rPr lang="en-US" sz="2800" dirty="0" smtClean="0"/>
              <a:t>+/- 10 mil</a:t>
            </a:r>
          </a:p>
        </p:txBody>
      </p:sp>
    </p:spTree>
    <p:extLst>
      <p:ext uri="{BB962C8B-B14F-4D97-AF65-F5344CB8AC3E}">
        <p14:creationId xmlns:p14="http://schemas.microsoft.com/office/powerpoint/2010/main" val="3665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90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Basic Layout Guidelines</a:t>
            </a:r>
            <a:endParaRPr lang="en-US" smtClean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231900"/>
            <a:ext cx="8848725" cy="5334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Minimum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recommended trace/space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10-12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and ground traces should be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sized for current being passed (width/current charts available online)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 all manufacturer layout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recommendations</a:t>
            </a: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Decoupling capacitors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should be placed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close to each IC as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possible</a:t>
            </a: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support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connectors, heat sinks, and standoffs (used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mounting board)</a:t>
            </a: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Incorporate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sz="2800" dirty="0" err="1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vias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verification and debugging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Considerations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Source of EMI include microcontrollers, electrostatic discharges, transmitters, transient power components, AC supplies, and lightning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Within a microcontroller system, the digital clock circuitry is usually the biggest generator of wide-band noise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27155" t="18620" r="48448" b="66896"/>
          <a:stretch>
            <a:fillRect/>
          </a:stretch>
        </p:blipFill>
        <p:spPr bwMode="auto">
          <a:xfrm>
            <a:off x="1935163" y="3957638"/>
            <a:ext cx="6161087" cy="228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Coupling Paths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Through conductors (wire running through a noisy environment)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 l="39220" t="11749" r="30469" b="65916"/>
          <a:stretch>
            <a:fillRect/>
          </a:stretch>
        </p:blipFill>
        <p:spPr bwMode="auto">
          <a:xfrm>
            <a:off x="1095375" y="2560638"/>
            <a:ext cx="7210425" cy="3321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Coupling Paths (2)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Through common impedances (shared power supply and ground wires)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42552" t="55667" r="30052" b="30666"/>
          <a:stretch>
            <a:fillRect/>
          </a:stretch>
        </p:blipFill>
        <p:spPr bwMode="auto">
          <a:xfrm>
            <a:off x="723900" y="2962275"/>
            <a:ext cx="7789863" cy="2428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Coupling Paths (3)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Through electromagnetic radiation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 l="36874" t="79916" r="27866" b="6667"/>
          <a:stretch>
            <a:fillRect/>
          </a:stretch>
        </p:blipFill>
        <p:spPr bwMode="auto">
          <a:xfrm>
            <a:off x="647700" y="2752725"/>
            <a:ext cx="8050213" cy="1914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Designing for Electromagnetic Compatibility (EMC)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A circuit is electrically compatible if it does not affect and or become affected by its environment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Remedies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Decrease </a:t>
            </a:r>
            <a:r>
              <a:rPr lang="en-US" sz="2400" dirty="0" smtClean="0">
                <a:solidFill>
                  <a:schemeClr val="bg2"/>
                </a:solidFill>
              </a:rPr>
              <a:t>emissions – can be suppressed at source through proper system design (and possibly adding shielding to contain the emission)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Increase </a:t>
            </a:r>
            <a:r>
              <a:rPr lang="en-US" sz="2400" dirty="0" smtClean="0">
                <a:solidFill>
                  <a:schemeClr val="bg2"/>
                </a:solidFill>
              </a:rPr>
              <a:t>immunity – susceptibility to noise can be decreased by “hardening” the circuit’s design and using shielding to protect the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Overview</a:t>
            </a:r>
            <a:endParaRPr lang="en-US" smtClean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336675"/>
            <a:ext cx="8288337" cy="48768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Objective: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To understand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printed circuit boards are, how they are created, and basic guidelines on PCB design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2856142"/>
            <a:ext cx="3006446" cy="1638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47" y="2856142"/>
            <a:ext cx="3293492" cy="163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84" y="4614003"/>
            <a:ext cx="3111997" cy="204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Separation of circuits on a PCB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pay close attention to the potential routing of circuits between subsystems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44054" t="51611" r="34039" b="27257"/>
          <a:stretch>
            <a:fillRect/>
          </a:stretch>
        </p:blipFill>
        <p:spPr bwMode="auto">
          <a:xfrm>
            <a:off x="1333500" y="2647950"/>
            <a:ext cx="6315075" cy="3806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Ground layout is </a:t>
            </a:r>
            <a:r>
              <a:rPr lang="en-US" sz="2400" dirty="0" smtClean="0">
                <a:solidFill>
                  <a:schemeClr val="bg2"/>
                </a:solidFill>
              </a:rPr>
              <a:t>an important PCB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layout design consideration – most EMI problems can be resolved using practical and efficient grounding </a:t>
            </a:r>
            <a:r>
              <a:rPr lang="en-US" sz="2400" dirty="0" smtClean="0">
                <a:solidFill>
                  <a:schemeClr val="bg2"/>
                </a:solidFill>
              </a:rPr>
              <a:t>methods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Dynamic DC offset can be created that produces a high-frequency AC component of noise that affects low-level analog circuitry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 l="39281" t="54340" r="27193" b="27431"/>
          <a:stretch>
            <a:fillRect/>
          </a:stretch>
        </p:blipFill>
        <p:spPr bwMode="auto">
          <a:xfrm>
            <a:off x="1295400" y="4076700"/>
            <a:ext cx="6643688" cy="2257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Ground layout design tips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Separate digital and analog circuits where possible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Use signal planes, especially ground planes, whenever possible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If a ground </a:t>
            </a:r>
            <a:r>
              <a:rPr lang="en-US" sz="2000" dirty="0" smtClean="0">
                <a:solidFill>
                  <a:schemeClr val="bg2"/>
                </a:solidFill>
              </a:rPr>
              <a:t>plane is uneconomical, use single-point (star-point) grounding – lowers common impedance coupling among subsystems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To </a:t>
            </a:r>
            <a:r>
              <a:rPr lang="en-US" sz="2000" dirty="0" smtClean="0">
                <a:solidFill>
                  <a:schemeClr val="bg2"/>
                </a:solidFill>
              </a:rPr>
              <a:t>decrease trace inductance, use </a:t>
            </a:r>
            <a:r>
              <a:rPr lang="en-US" sz="2000" dirty="0" smtClean="0">
                <a:solidFill>
                  <a:schemeClr val="bg2"/>
                </a:solidFill>
              </a:rPr>
              <a:t>short, wide traces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Use 135-degree </a:t>
            </a:r>
            <a:r>
              <a:rPr lang="en-US" sz="2000" dirty="0" smtClean="0">
                <a:solidFill>
                  <a:schemeClr val="bg2"/>
                </a:solidFill>
              </a:rPr>
              <a:t>turns instead of 90-degree turns to decrease transmission reflections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bg2"/>
                </a:solidFill>
              </a:rPr>
              <a:t>D</a:t>
            </a:r>
            <a:r>
              <a:rPr lang="en-US" sz="2000" dirty="0" smtClean="0">
                <a:solidFill>
                  <a:schemeClr val="bg2"/>
                </a:solidFill>
              </a:rPr>
              <a:t>ecrease </a:t>
            </a:r>
            <a:r>
              <a:rPr lang="en-US" sz="2000" dirty="0" smtClean="0">
                <a:solidFill>
                  <a:schemeClr val="bg2"/>
                </a:solidFill>
              </a:rPr>
              <a:t>the size of all ground loops as much as possible (e.g., single-point power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Single-point power system for 2-layer PCB</a:t>
            </a:r>
            <a:endParaRPr lang="en-US" sz="2000" smtClean="0">
              <a:solidFill>
                <a:schemeClr val="bg2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l="41557" t="52605" r="30881" b="19096"/>
          <a:stretch>
            <a:fillRect/>
          </a:stretch>
        </p:blipFill>
        <p:spPr bwMode="auto">
          <a:xfrm>
            <a:off x="1076325" y="1952625"/>
            <a:ext cx="6953250" cy="4462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IC decoupling capacitor placement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should be as physically close to IC as possible (for surface mount components, place capacitor halfway between V</a:t>
            </a:r>
            <a:r>
              <a:rPr lang="en-US" sz="2000" baseline="-25000" dirty="0" smtClean="0">
                <a:solidFill>
                  <a:schemeClr val="bg2"/>
                </a:solidFill>
              </a:rPr>
              <a:t>DD</a:t>
            </a:r>
            <a:r>
              <a:rPr lang="en-US" sz="2000" dirty="0" smtClean="0">
                <a:solidFill>
                  <a:schemeClr val="bg2"/>
                </a:solidFill>
              </a:rPr>
              <a:t> and GND)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use 0.1 µF (surface mount, ceramic) decoupling capacitors for system frequencies up to 15 MHz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above 15 MHz, use 0.01 µF decoupling capacitors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 l="45898" t="46355" r="34029" b="41840"/>
          <a:stretch>
            <a:fillRect/>
          </a:stretch>
        </p:blipFill>
        <p:spPr bwMode="auto">
          <a:xfrm>
            <a:off x="1419225" y="4019550"/>
            <a:ext cx="6245225" cy="2295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700"/>
            <a:ext cx="48450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pp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1258888"/>
            <a:ext cx="41671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23888" y="452438"/>
            <a:ext cx="7664450" cy="474662"/>
          </a:xfrm>
          <a:prstGeom prst="rect">
            <a:avLst/>
          </a:prstGeom>
          <a:solidFill>
            <a:srgbClr val="FFFF66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Location of Bypass Capacitors for 68HC12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467475" y="941388"/>
            <a:ext cx="1192213" cy="2436812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6467475" y="941388"/>
            <a:ext cx="887413" cy="2689225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6407150" y="927100"/>
            <a:ext cx="1212850" cy="3667125"/>
          </a:xfrm>
          <a:custGeom>
            <a:avLst/>
            <a:gdLst>
              <a:gd name="T0" fmla="*/ 2147483647 w 764"/>
              <a:gd name="T1" fmla="*/ 0 h 2310"/>
              <a:gd name="T2" fmla="*/ 2147483647 w 764"/>
              <a:gd name="T3" fmla="*/ 2147483647 h 2310"/>
              <a:gd name="T4" fmla="*/ 2147483647 w 764"/>
              <a:gd name="T5" fmla="*/ 2147483647 h 2310"/>
              <a:gd name="T6" fmla="*/ 0 60000 65536"/>
              <a:gd name="T7" fmla="*/ 0 60000 65536"/>
              <a:gd name="T8" fmla="*/ 0 60000 65536"/>
              <a:gd name="T9" fmla="*/ 0 w 764"/>
              <a:gd name="T10" fmla="*/ 0 h 2310"/>
              <a:gd name="T11" fmla="*/ 764 w 764"/>
              <a:gd name="T12" fmla="*/ 2310 h 2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" h="2310">
                <a:moveTo>
                  <a:pt x="38" y="0"/>
                </a:moveTo>
                <a:cubicBezTo>
                  <a:pt x="19" y="832"/>
                  <a:pt x="0" y="1664"/>
                  <a:pt x="121" y="1987"/>
                </a:cubicBezTo>
                <a:cubicBezTo>
                  <a:pt x="242" y="2310"/>
                  <a:pt x="503" y="2123"/>
                  <a:pt x="764" y="1937"/>
                </a:cubicBezTo>
              </a:path>
            </a:pathLst>
          </a:cu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6453188" y="981075"/>
            <a:ext cx="2433637" cy="2689225"/>
          </a:xfrm>
          <a:custGeom>
            <a:avLst/>
            <a:gdLst>
              <a:gd name="T0" fmla="*/ 0 w 1533"/>
              <a:gd name="T1" fmla="*/ 0 h 1694"/>
              <a:gd name="T2" fmla="*/ 2147483647 w 1533"/>
              <a:gd name="T3" fmla="*/ 2147483647 h 1694"/>
              <a:gd name="T4" fmla="*/ 2147483647 w 1533"/>
              <a:gd name="T5" fmla="*/ 2147483647 h 1694"/>
              <a:gd name="T6" fmla="*/ 0 60000 65536"/>
              <a:gd name="T7" fmla="*/ 0 60000 65536"/>
              <a:gd name="T8" fmla="*/ 0 60000 65536"/>
              <a:gd name="T9" fmla="*/ 0 w 1533"/>
              <a:gd name="T10" fmla="*/ 0 h 1694"/>
              <a:gd name="T11" fmla="*/ 1533 w 1533"/>
              <a:gd name="T12" fmla="*/ 1694 h 1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" h="1694">
                <a:moveTo>
                  <a:pt x="0" y="0"/>
                </a:moveTo>
                <a:cubicBezTo>
                  <a:pt x="602" y="430"/>
                  <a:pt x="1205" y="861"/>
                  <a:pt x="1369" y="1143"/>
                </a:cubicBezTo>
                <a:cubicBezTo>
                  <a:pt x="1533" y="1425"/>
                  <a:pt x="1259" y="1559"/>
                  <a:pt x="985" y="1694"/>
                </a:cubicBezTo>
              </a:path>
            </a:pathLst>
          </a:cu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727950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Power terminal decoupling capacitor placement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dirty="0" smtClean="0">
                <a:solidFill>
                  <a:schemeClr val="bg2"/>
                </a:solidFill>
              </a:rPr>
              <a:t>Sometimes </a:t>
            </a:r>
            <a:r>
              <a:rPr lang="en-US" sz="1800" dirty="0" smtClean="0">
                <a:solidFill>
                  <a:schemeClr val="bg2"/>
                </a:solidFill>
              </a:rPr>
              <a:t>called a “bulk” capacitor – should be placed as close to the power input terminal (connector) as possible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bg2"/>
                </a:solidFill>
              </a:rPr>
              <a:t>A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small (0.1 µF capacitor should also be used to decouple high frequency noise at the power input terminal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dirty="0" smtClean="0">
                <a:solidFill>
                  <a:schemeClr val="bg2"/>
                </a:solidFill>
              </a:rPr>
              <a:t>Purpose </a:t>
            </a:r>
            <a:r>
              <a:rPr lang="en-US" sz="1800" dirty="0" smtClean="0">
                <a:solidFill>
                  <a:schemeClr val="bg2"/>
                </a:solidFill>
              </a:rPr>
              <a:t>of bulk capacitor is to help recharge the IC decoupling capacitors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dirty="0" smtClean="0">
                <a:solidFill>
                  <a:schemeClr val="bg2"/>
                </a:solidFill>
              </a:rPr>
              <a:t>Value </a:t>
            </a:r>
            <a:r>
              <a:rPr lang="en-US" sz="1800" dirty="0" smtClean="0">
                <a:solidFill>
                  <a:schemeClr val="bg2"/>
                </a:solidFill>
              </a:rPr>
              <a:t>is not critical, but should be able to recharge 15-20 ICs (multiple bulk capacitors may be used if there are more than 15-20 ICs)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 l="41992" t="42424" r="33919" b="44792"/>
          <a:stretch>
            <a:fillRect/>
          </a:stretch>
        </p:blipFill>
        <p:spPr bwMode="auto">
          <a:xfrm>
            <a:off x="1590675" y="4457700"/>
            <a:ext cx="6634163" cy="2200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High frequency noise filters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Use </a:t>
            </a:r>
            <a:r>
              <a:rPr lang="en-US" sz="2000" dirty="0" smtClean="0">
                <a:solidFill>
                  <a:schemeClr val="bg2"/>
                </a:solidFill>
              </a:rPr>
              <a:t>if additional filtering needed to isolate a circuit for noise on the power lines (e.g., RF modules)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Place </a:t>
            </a:r>
            <a:r>
              <a:rPr lang="en-US" sz="2000" dirty="0" smtClean="0">
                <a:solidFill>
                  <a:schemeClr val="bg2"/>
                </a:solidFill>
              </a:rPr>
              <a:t>filter as close to part as possible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Ferrite </a:t>
            </a:r>
            <a:r>
              <a:rPr lang="en-US" sz="2000" dirty="0" smtClean="0">
                <a:solidFill>
                  <a:schemeClr val="bg2"/>
                </a:solidFill>
              </a:rPr>
              <a:t>beads can also be used to filter out unwanted system noise (especially on cables)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l="37326" t="68230" r="24696" b="16667"/>
          <a:stretch>
            <a:fillRect/>
          </a:stretch>
        </p:blipFill>
        <p:spPr bwMode="auto">
          <a:xfrm>
            <a:off x="1019175" y="4000500"/>
            <a:ext cx="7510463" cy="1866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Signal layout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Most </a:t>
            </a:r>
            <a:r>
              <a:rPr lang="en-US" sz="2400" dirty="0" smtClean="0">
                <a:solidFill>
                  <a:schemeClr val="bg2"/>
                </a:solidFill>
              </a:rPr>
              <a:t>sensitive digital signals </a:t>
            </a:r>
            <a:r>
              <a:rPr lang="en-US" sz="2400" dirty="0" smtClean="0">
                <a:solidFill>
                  <a:schemeClr val="bg2"/>
                </a:solidFill>
              </a:rPr>
              <a:t>usually </a:t>
            </a:r>
            <a:r>
              <a:rPr lang="en-US" sz="2400" dirty="0" smtClean="0">
                <a:solidFill>
                  <a:schemeClr val="bg2"/>
                </a:solidFill>
              </a:rPr>
              <a:t>clock, reset, and interrupt lines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If </a:t>
            </a:r>
            <a:r>
              <a:rPr lang="en-US" sz="2400" dirty="0" smtClean="0">
                <a:solidFill>
                  <a:schemeClr val="bg2"/>
                </a:solidFill>
              </a:rPr>
              <a:t>analog and digital signals </a:t>
            </a:r>
            <a:r>
              <a:rPr lang="en-US" sz="2400" dirty="0" smtClean="0">
                <a:solidFill>
                  <a:schemeClr val="bg2"/>
                </a:solidFill>
              </a:rPr>
              <a:t>must cross one another, </a:t>
            </a:r>
            <a:r>
              <a:rPr lang="en-US" sz="2400" dirty="0" smtClean="0">
                <a:solidFill>
                  <a:schemeClr val="bg2"/>
                </a:solidFill>
              </a:rPr>
              <a:t>make sure the lines cross each other at 90</a:t>
            </a:r>
            <a:r>
              <a:rPr lang="en-US" sz="2400" dirty="0" smtClean="0">
                <a:solidFill>
                  <a:schemeClr val="bg2"/>
                </a:solidFill>
                <a:sym typeface="Symbol"/>
              </a:rPr>
              <a:t></a:t>
            </a:r>
            <a:r>
              <a:rPr lang="en-US" sz="2400" dirty="0" smtClean="0">
                <a:solidFill>
                  <a:schemeClr val="bg2"/>
                </a:solidFill>
              </a:rPr>
              <a:t> angles (reduces cross-coupling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Crystal or ceramic resonator circuit layout</a:t>
            </a:r>
            <a:endParaRPr lang="en-US" sz="2000" smtClean="0">
              <a:solidFill>
                <a:schemeClr val="bg2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 l="44162" t="51736" r="35873" b="24654"/>
          <a:stretch>
            <a:fillRect/>
          </a:stretch>
        </p:blipFill>
        <p:spPr bwMode="auto">
          <a:xfrm>
            <a:off x="1333500" y="2286000"/>
            <a:ext cx="5343525" cy="3949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overview: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foil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Solder mask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Silkscreen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1555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FDB29"/>
                </a:solidFill>
              </a:rPr>
              <a:t>Layout Tips - 1</a:t>
            </a:r>
            <a:endParaRPr lang="en-US" smtClean="0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195388"/>
            <a:ext cx="83264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 parts that belong close together on layout close together on schematic </a:t>
            </a:r>
            <a:endParaRPr lang="en-US" sz="2800" dirty="0" smtClean="0">
              <a:solidFill>
                <a:srgbClr val="DDDED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Print 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layout in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 scale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compare footprints with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actual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parts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ordering PCBs</a:t>
            </a:r>
            <a:endParaRPr lang="en-US" sz="2800" dirty="0" smtClean="0">
              <a:solidFill>
                <a:srgbClr val="DDDED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Position parts carefully first, route second (“measure twice, cut once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Avoid trace angles ≤ 90°</a:t>
            </a: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in routing whenever possible (PCB layout tool enforces this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digital/analog grounds, and tie together at a </a:t>
            </a:r>
            <a:r>
              <a:rPr lang="en-US" sz="2800" i="1" dirty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point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endParaRPr lang="en-US" sz="2800" dirty="0">
              <a:solidFill>
                <a:srgbClr val="DDDED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FDB29"/>
                </a:solidFill>
              </a:rPr>
              <a:t>Layout Tips - </a:t>
            </a:r>
            <a:r>
              <a:rPr lang="en-US" dirty="0" smtClean="0">
                <a:solidFill>
                  <a:srgbClr val="DFDB29"/>
                </a:solidFill>
              </a:rPr>
              <a:t>2</a:t>
            </a:r>
            <a:endParaRPr lang="en-US" dirty="0" smtClean="0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336675"/>
            <a:ext cx="84788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larger power traces and orient your power supplies and supply lines near where they are used, and put them in a place where they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won’t interfere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(e.g., away from GPS or RF modules)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</a:t>
            </a: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ample number of </a:t>
            </a:r>
            <a:r>
              <a:rPr lang="en-US" sz="2800" i="1" dirty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points</a:t>
            </a: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(suggest header that breaks out all significant microcontroller signal pins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dirty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FDB29"/>
                </a:solidFill>
              </a:rPr>
              <a:t>Layout Tips - </a:t>
            </a:r>
            <a:r>
              <a:rPr lang="en-US" dirty="0" smtClean="0">
                <a:solidFill>
                  <a:srgbClr val="DFDB29"/>
                </a:solidFill>
              </a:rPr>
              <a:t>3</a:t>
            </a:r>
            <a:endParaRPr lang="en-US" dirty="0" smtClean="0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336675"/>
            <a:ext cx="81867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sure to include relevant board information in the silkscreen layer of your board (name, date, board revision, etc.)</a:t>
            </a:r>
          </a:p>
          <a:p>
            <a:pPr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aware that connector pin-out may differ based on gender (watch out for inadvertent “mirroring” of pin-out)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 even earlier than you thought you would have to start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3663"/>
            <a:ext cx="8128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Copper foil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electro-plated onto a large drum then scraped off (typical)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one side very smooth, one rough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" y="3099912"/>
            <a:ext cx="3334215" cy="183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48" y="3763963"/>
            <a:ext cx="3810532" cy="272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3663"/>
            <a:ext cx="8128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Substrate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FR4 (fiberglass reinforced multi-functional epoxy)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others: FR2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Lamination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copper foil applied to both sides of laminate and then bonded using heat and pressure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63" y="2954751"/>
            <a:ext cx="2390637" cy="1787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5" y="2942704"/>
            <a:ext cx="2848494" cy="17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 (3/8)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Etching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Circuit first realized here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Etch-resist </a:t>
            </a:r>
            <a:r>
              <a:rPr lang="en-US" dirty="0" smtClean="0"/>
              <a:t>applied, pattern is </a:t>
            </a:r>
            <a:r>
              <a:rPr lang="en-US" dirty="0" smtClean="0"/>
              <a:t>exposed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09514"/>
            <a:ext cx="3810532" cy="303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5894"/>
            <a:ext cx="3886200" cy="240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Etching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Uncured resist is washed off and then the pattern is etched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common </a:t>
            </a:r>
            <a:r>
              <a:rPr lang="en-US" dirty="0" smtClean="0"/>
              <a:t>etchants: </a:t>
            </a:r>
            <a:r>
              <a:rPr lang="en-US" dirty="0" err="1" smtClean="0"/>
              <a:t>FeCl</a:t>
            </a:r>
            <a:r>
              <a:rPr lang="en-US" dirty="0" smtClean="0"/>
              <a:t>, Ammonia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solvent/abrasive wash to remove etch-resist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PCB then washed to remove residues from solvents and abrasive process</a:t>
            </a:r>
          </a:p>
        </p:txBody>
      </p:sp>
    </p:spTree>
    <p:extLst>
      <p:ext uri="{BB962C8B-B14F-4D97-AF65-F5344CB8AC3E}">
        <p14:creationId xmlns:p14="http://schemas.microsoft.com/office/powerpoint/2010/main" val="26367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92638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Drill / Plate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This </a:t>
            </a:r>
            <a:r>
              <a:rPr lang="en-US" dirty="0" smtClean="0"/>
              <a:t>is how the connections are made between layers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Holes </a:t>
            </a:r>
            <a:r>
              <a:rPr lang="en-US" dirty="0" smtClean="0"/>
              <a:t>drilled through where connections are </a:t>
            </a:r>
            <a:r>
              <a:rPr lang="en-US" dirty="0" smtClean="0"/>
              <a:t>desired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91" y="3702989"/>
            <a:ext cx="2804509" cy="221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702988"/>
            <a:ext cx="3973484" cy="221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D9DE1E"/>
                </a:solidFill>
              </a:rPr>
              <a:t>Anatomy of a PCB</a:t>
            </a:r>
            <a:endParaRPr lang="en-US" dirty="0" smtClean="0">
              <a:solidFill>
                <a:srgbClr val="D9DE1E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92638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Drill / Plate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PCB </a:t>
            </a:r>
            <a:r>
              <a:rPr lang="en-US" dirty="0" smtClean="0"/>
              <a:t>then immersed in a plating solution where a thin layer of copper forms inside the barrel of the hole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Once </a:t>
            </a:r>
            <a:r>
              <a:rPr lang="en-US" dirty="0" smtClean="0"/>
              <a:t>enough copper is deposited this way, then on to electro-plating, where   ~1 mil of copper is plated 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If </a:t>
            </a:r>
            <a:r>
              <a:rPr lang="en-US" dirty="0" smtClean="0"/>
              <a:t>a gold-plate finish is required, typically applied at this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18" y="5131363"/>
            <a:ext cx="2857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15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DC0C4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15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DC0C4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6557</TotalTime>
  <Words>1191</Words>
  <Application>Microsoft Office PowerPoint</Application>
  <PresentationFormat>On-screen Show (4:3)</PresentationFormat>
  <Paragraphs>151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</vt:lpstr>
      <vt:lpstr>Default Design</vt:lpstr>
      <vt:lpstr>  ECE 477  Digital Systems Senior Design Project</vt:lpstr>
      <vt:lpstr>Overview</vt:lpstr>
      <vt:lpstr>Anatomy of a PCB</vt:lpstr>
      <vt:lpstr>Anatomy of a PCB</vt:lpstr>
      <vt:lpstr>Anatomy of a PCB</vt:lpstr>
      <vt:lpstr>Anatomy of a PCB (3/8)</vt:lpstr>
      <vt:lpstr>Anatomy of a PCB</vt:lpstr>
      <vt:lpstr>Anatomy of a PCB</vt:lpstr>
      <vt:lpstr>Anatomy of a PCB</vt:lpstr>
      <vt:lpstr>Anatomy of a PCB</vt:lpstr>
      <vt:lpstr>Anatomy of a PCB</vt:lpstr>
      <vt:lpstr>PCB Terminology</vt:lpstr>
      <vt:lpstr>Typical PCB fabrication tolerances</vt:lpstr>
      <vt:lpstr>Basic Layout Guidelines</vt:lpstr>
      <vt:lpstr> EMI Considerations</vt:lpstr>
      <vt:lpstr> EMI Coupling Paths</vt:lpstr>
      <vt:lpstr> EMI Coupling Paths (2)</vt:lpstr>
      <vt:lpstr> EMI Coupling Paths (3)</vt:lpstr>
      <vt:lpstr> Designing for Electromagnetic Compatibility (EMC)</vt:lpstr>
      <vt:lpstr> General Layout Guidelines</vt:lpstr>
      <vt:lpstr> General Layout Guidelines</vt:lpstr>
      <vt:lpstr> General Layout Guidelines</vt:lpstr>
      <vt:lpstr> General Layout Guidelines</vt:lpstr>
      <vt:lpstr> General Layout Guidelines</vt:lpstr>
      <vt:lpstr>PowerPoint Presentation</vt:lpstr>
      <vt:lpstr> General Layout Guidelines</vt:lpstr>
      <vt:lpstr> General Layout Guidelines</vt:lpstr>
      <vt:lpstr> General Layout Guidelines</vt:lpstr>
      <vt:lpstr> General Layout Guidelines</vt:lpstr>
      <vt:lpstr>Layout Tips - 1</vt:lpstr>
      <vt:lpstr>Layout Tips - 2</vt:lpstr>
      <vt:lpstr>Layout Tips - 3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X</dc:title>
  <dc:subject>Digital System Design Considerations and PCB Layout Basics</dc:subject>
  <dc:creator>D. G. Meyer</dc:creator>
  <dc:description>(c) 2004 by D. G. Meyer</dc:description>
  <cp:lastModifiedBy>George Hadley</cp:lastModifiedBy>
  <cp:revision>286</cp:revision>
  <cp:lastPrinted>2000-01-13T12:56:50Z</cp:lastPrinted>
  <dcterms:created xsi:type="dcterms:W3CDTF">1997-06-19T11:07:20Z</dcterms:created>
  <dcterms:modified xsi:type="dcterms:W3CDTF">2014-09-16T14:20:11Z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