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87" r:id="rId2"/>
    <p:sldId id="532" r:id="rId3"/>
    <p:sldId id="533" r:id="rId4"/>
    <p:sldId id="592" r:id="rId5"/>
    <p:sldId id="593" r:id="rId6"/>
    <p:sldId id="594" r:id="rId7"/>
    <p:sldId id="595" r:id="rId8"/>
    <p:sldId id="596" r:id="rId9"/>
    <p:sldId id="597" r:id="rId10"/>
    <p:sldId id="579" r:id="rId11"/>
    <p:sldId id="611" r:id="rId12"/>
    <p:sldId id="628" r:id="rId13"/>
    <p:sldId id="629" r:id="rId14"/>
    <p:sldId id="630" r:id="rId15"/>
    <p:sldId id="631" r:id="rId16"/>
    <p:sldId id="632" r:id="rId17"/>
    <p:sldId id="633" r:id="rId18"/>
    <p:sldId id="612" r:id="rId19"/>
    <p:sldId id="634" r:id="rId20"/>
    <p:sldId id="635" r:id="rId21"/>
    <p:sldId id="640" r:id="rId22"/>
    <p:sldId id="636" r:id="rId23"/>
    <p:sldId id="613" r:id="rId24"/>
    <p:sldId id="637" r:id="rId25"/>
    <p:sldId id="639" r:id="rId26"/>
    <p:sldId id="638" r:id="rId27"/>
    <p:sldId id="641" r:id="rId28"/>
    <p:sldId id="614" r:id="rId29"/>
    <p:sldId id="616" r:id="rId30"/>
    <p:sldId id="624" r:id="rId31"/>
    <p:sldId id="617" r:id="rId32"/>
    <p:sldId id="642" r:id="rId33"/>
    <p:sldId id="643" r:id="rId34"/>
    <p:sldId id="644" r:id="rId35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lnSpc>
        <a:spcPct val="85000"/>
      </a:lnSpc>
      <a:spcBef>
        <a:spcPct val="15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85000"/>
      </a:lnSpc>
      <a:spcBef>
        <a:spcPct val="15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85000"/>
      </a:lnSpc>
      <a:spcBef>
        <a:spcPct val="15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85000"/>
      </a:lnSpc>
      <a:spcBef>
        <a:spcPct val="15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85000"/>
      </a:lnSpc>
      <a:spcBef>
        <a:spcPct val="15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1600" b="1" kern="1200">
        <a:solidFill>
          <a:srgbClr val="DC0C4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26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000"/>
    <a:srgbClr val="3399FF"/>
    <a:srgbClr val="FFCC00"/>
    <a:srgbClr val="D82626"/>
    <a:srgbClr val="DC0C42"/>
    <a:srgbClr val="D5D5D5"/>
    <a:srgbClr val="D9D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0" autoAdjust="0"/>
    <p:restoredTop sz="94877" autoAdjust="0"/>
  </p:normalViewPr>
  <p:slideViewPr>
    <p:cSldViewPr snapToGrid="0">
      <p:cViewPr varScale="1">
        <p:scale>
          <a:sx n="115" d="100"/>
          <a:sy n="115" d="100"/>
        </p:scale>
        <p:origin x="1770" y="108"/>
      </p:cViewPr>
      <p:guideLst>
        <p:guide orient="horz" pos="2200"/>
        <p:guide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napToGrid="0">
      <p:cViewPr>
        <p:scale>
          <a:sx n="100" d="100"/>
          <a:sy n="100" d="100"/>
        </p:scale>
        <p:origin x="-1290" y="612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9408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Module 9: PCB Fabrication and Layout Basics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Lecture Workbook - Page 9-</a:t>
            </a:r>
            <a:fld id="{79AC7535-FBD6-415A-9651-BB21D364A7F4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Digital Systems Senior Design Project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©2010 by  D. G. Meyer</a:t>
            </a:r>
          </a:p>
        </p:txBody>
      </p:sp>
    </p:spTree>
    <p:extLst>
      <p:ext uri="{BB962C8B-B14F-4D97-AF65-F5344CB8AC3E}">
        <p14:creationId xmlns:p14="http://schemas.microsoft.com/office/powerpoint/2010/main" val="1586196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9300"/>
            <a:ext cx="5368925" cy="432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E14143B-5325-4BDF-BD82-0EC2F96BF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09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AD812-8A22-4B06-AFB3-CD86960995A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17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3213"/>
            <a:ext cx="1943100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3213"/>
            <a:ext cx="567690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4pcb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11513" y="1447800"/>
            <a:ext cx="5932487" cy="1676400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3600" b="1" smtClean="0">
                <a:solidFill>
                  <a:srgbClr val="FFFF00"/>
                </a:solidFill>
              </a:rPr>
              <a:t>  </a:t>
            </a:r>
            <a:r>
              <a:rPr lang="en-US" sz="3600" b="1" smtClean="0">
                <a:solidFill>
                  <a:schemeClr val="bg2"/>
                </a:solidFill>
                <a:effectLst/>
              </a:rPr>
              <a:t>ECE 477  Digital Systems</a:t>
            </a:r>
            <a:br>
              <a:rPr lang="en-US" sz="3600" b="1" smtClean="0">
                <a:solidFill>
                  <a:schemeClr val="bg2"/>
                </a:solidFill>
                <a:effectLst/>
              </a:rPr>
            </a:br>
            <a:r>
              <a:rPr lang="en-US" sz="3600" b="1" smtClean="0">
                <a:solidFill>
                  <a:schemeClr val="bg2"/>
                </a:solidFill>
                <a:effectLst/>
              </a:rPr>
              <a:t>Senior Design Project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6225" y="5120640"/>
            <a:ext cx="8867775" cy="1311910"/>
          </a:xfrm>
          <a:solidFill>
            <a:srgbClr val="FFCC0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bg2"/>
                </a:solidFill>
              </a:rPr>
              <a:t>Module 3</a:t>
            </a: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bg2"/>
                </a:solidFill>
              </a:rPr>
              <a:t>PCB Fabrication </a:t>
            </a:r>
            <a:r>
              <a:rPr lang="en-US" sz="4000" b="1" dirty="0" smtClean="0">
                <a:solidFill>
                  <a:schemeClr val="bg2"/>
                </a:solidFill>
              </a:rPr>
              <a:t>and Layout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7035800" y="0"/>
            <a:ext cx="210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</a:t>
            </a:r>
            <a:r>
              <a:rPr lang="en-US" sz="1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 </a:t>
            </a: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D. G. Meyer</a:t>
            </a:r>
          </a:p>
        </p:txBody>
      </p:sp>
      <p:pic>
        <p:nvPicPr>
          <p:cNvPr id="230408" name="Picture 8" descr="X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990600"/>
            <a:ext cx="2152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9" name="Oval 7"/>
          <p:cNvSpPr>
            <a:spLocks noChangeArrowheads="1"/>
          </p:cNvSpPr>
          <p:nvPr/>
        </p:nvSpPr>
        <p:spPr bwMode="auto">
          <a:xfrm>
            <a:off x="6367463" y="3243263"/>
            <a:ext cx="2197100" cy="482600"/>
          </a:xfrm>
          <a:prstGeom prst="ellipse">
            <a:avLst/>
          </a:prstGeom>
          <a:solidFill>
            <a:srgbClr val="9933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7061200" y="2057400"/>
            <a:ext cx="787400" cy="1397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73798" name="Oval 6"/>
          <p:cNvSpPr>
            <a:spLocks noChangeArrowheads="1"/>
          </p:cNvSpPr>
          <p:nvPr/>
        </p:nvSpPr>
        <p:spPr bwMode="auto">
          <a:xfrm>
            <a:off x="6350000" y="1638300"/>
            <a:ext cx="2197100" cy="482600"/>
          </a:xfrm>
          <a:prstGeom prst="ellipse">
            <a:avLst/>
          </a:prstGeom>
          <a:solidFill>
            <a:srgbClr val="993300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FDB29"/>
                </a:solidFill>
              </a:rPr>
              <a:t>More about annular rings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360488"/>
            <a:ext cx="6396038" cy="4775200"/>
          </a:xfrm>
        </p:spPr>
        <p:txBody>
          <a:bodyPr/>
          <a:lstStyle/>
          <a:p>
            <a:r>
              <a:rPr lang="en-US" sz="2800" dirty="0" smtClean="0"/>
              <a:t>Example VIA</a:t>
            </a:r>
          </a:p>
          <a:p>
            <a:pPr lvl="1"/>
            <a:r>
              <a:rPr lang="en-US" dirty="0" smtClean="0"/>
              <a:t>pads on opposite layers </a:t>
            </a:r>
          </a:p>
          <a:p>
            <a:pPr lvl="1"/>
            <a:r>
              <a:rPr lang="en-US" dirty="0" smtClean="0"/>
              <a:t>connected by a plated hole</a:t>
            </a:r>
          </a:p>
          <a:p>
            <a:pPr lvl="1"/>
            <a:r>
              <a:rPr lang="en-US" dirty="0" smtClean="0"/>
              <a:t>ideal configuration shown</a:t>
            </a:r>
          </a:p>
          <a:p>
            <a:r>
              <a:rPr lang="en-US" sz="2800" dirty="0" smtClean="0"/>
              <a:t>Registration tolerance</a:t>
            </a:r>
          </a:p>
          <a:p>
            <a:pPr lvl="1"/>
            <a:r>
              <a:rPr lang="en-US" dirty="0" smtClean="0"/>
              <a:t>5 mils</a:t>
            </a:r>
          </a:p>
          <a:p>
            <a:r>
              <a:rPr lang="en-US" sz="2800" dirty="0" smtClean="0"/>
              <a:t>Remainder is called </a:t>
            </a:r>
            <a:r>
              <a:rPr lang="en-US" sz="2800" dirty="0" smtClean="0">
                <a:solidFill>
                  <a:srgbClr val="D9DE1E"/>
                </a:solidFill>
              </a:rPr>
              <a:t>annular ring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If there is not enough remaining metal, the via will not make a reliable connection</a:t>
            </a: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7048500" y="1816100"/>
            <a:ext cx="812800" cy="1651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4584" name="Oval 10"/>
          <p:cNvSpPr>
            <a:spLocks noChangeArrowheads="1"/>
          </p:cNvSpPr>
          <p:nvPr/>
        </p:nvSpPr>
        <p:spPr bwMode="auto">
          <a:xfrm>
            <a:off x="7061200" y="3365500"/>
            <a:ext cx="812800" cy="165100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73803" name="Line 11"/>
          <p:cNvSpPr>
            <a:spLocks noChangeShapeType="1"/>
          </p:cNvSpPr>
          <p:nvPr/>
        </p:nvSpPr>
        <p:spPr bwMode="auto">
          <a:xfrm flipV="1">
            <a:off x="6616700" y="1320800"/>
            <a:ext cx="0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73804" name="Line 12"/>
          <p:cNvSpPr>
            <a:spLocks noChangeShapeType="1"/>
          </p:cNvSpPr>
          <p:nvPr/>
        </p:nvSpPr>
        <p:spPr bwMode="auto">
          <a:xfrm flipV="1">
            <a:off x="7073900" y="1333500"/>
            <a:ext cx="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73805" name="Line 13"/>
          <p:cNvSpPr>
            <a:spLocks noChangeShapeType="1"/>
          </p:cNvSpPr>
          <p:nvPr/>
        </p:nvSpPr>
        <p:spPr bwMode="auto">
          <a:xfrm>
            <a:off x="6616700" y="1435100"/>
            <a:ext cx="44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73806" name="Text Box 14"/>
          <p:cNvSpPr txBox="1">
            <a:spLocks noChangeArrowheads="1"/>
          </p:cNvSpPr>
          <p:nvPr/>
        </p:nvSpPr>
        <p:spPr bwMode="auto">
          <a:xfrm>
            <a:off x="6537325" y="966788"/>
            <a:ext cx="592138" cy="300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5mil</a:t>
            </a:r>
          </a:p>
        </p:txBody>
      </p:sp>
      <p:sp>
        <p:nvSpPr>
          <p:cNvPr id="673808" name="Line 16"/>
          <p:cNvSpPr>
            <a:spLocks noChangeShapeType="1"/>
          </p:cNvSpPr>
          <p:nvPr/>
        </p:nvSpPr>
        <p:spPr bwMode="auto">
          <a:xfrm flipV="1">
            <a:off x="6615113" y="2000250"/>
            <a:ext cx="0" cy="760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73809" name="Line 17"/>
          <p:cNvSpPr>
            <a:spLocks noChangeShapeType="1"/>
          </p:cNvSpPr>
          <p:nvPr/>
        </p:nvSpPr>
        <p:spPr bwMode="auto">
          <a:xfrm flipH="1" flipV="1">
            <a:off x="6162675" y="2509838"/>
            <a:ext cx="4763" cy="903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73811" name="Line 19"/>
          <p:cNvSpPr>
            <a:spLocks noChangeShapeType="1"/>
          </p:cNvSpPr>
          <p:nvPr/>
        </p:nvSpPr>
        <p:spPr bwMode="auto">
          <a:xfrm>
            <a:off x="6159500" y="2635250"/>
            <a:ext cx="44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73812" name="Text Box 20"/>
          <p:cNvSpPr txBox="1">
            <a:spLocks noChangeArrowheads="1"/>
          </p:cNvSpPr>
          <p:nvPr/>
        </p:nvSpPr>
        <p:spPr bwMode="auto">
          <a:xfrm>
            <a:off x="6161088" y="2805113"/>
            <a:ext cx="592137" cy="300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5mil</a:t>
            </a: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962025" y="4230688"/>
            <a:ext cx="5441950" cy="300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2587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2657 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7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9" grpId="0" animBg="1"/>
      <p:bldP spid="673798" grpId="0" animBg="1"/>
      <p:bldP spid="673803" grpId="0" animBg="1"/>
      <p:bldP spid="673804" grpId="0" animBg="1"/>
      <p:bldP spid="673805" grpId="0" animBg="1"/>
      <p:bldP spid="673806" grpId="0"/>
      <p:bldP spid="673808" grpId="0" animBg="1"/>
      <p:bldP spid="673809" grpId="0" animBg="1"/>
      <p:bldP spid="6738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1905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Basic Layout Guidelines</a:t>
            </a:r>
            <a:endParaRPr lang="en-US" smtClean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231900"/>
            <a:ext cx="8848725" cy="53340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Minimum trace/space size should be </a:t>
            </a: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10-12 mil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 and ground traces should be as “big as possible” (</a:t>
            </a:r>
            <a:r>
              <a:rPr lang="en-US" sz="2800" i="1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least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40-60 mil, 100 mil better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Decoupling capacitors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should be placed </a:t>
            </a:r>
            <a:r>
              <a:rPr lang="en-US" sz="2800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close to each IC as possible 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follow each manufacturer’s recommendations for size and quantity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</a:t>
            </a:r>
            <a:r>
              <a:rPr lang="en-US" sz="2800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 mount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components to save space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 </a:t>
            </a:r>
            <a:r>
              <a:rPr lang="en-US" sz="2800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space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800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support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connectors, heat sinks, and standoffs (used to mount board in case)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Incorporate </a:t>
            </a:r>
            <a:r>
              <a:rPr lang="en-US" sz="2800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headers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provide access to key signals</a:t>
            </a:r>
            <a:endParaRPr lang="en-US" sz="2800" i="1" dirty="0" smtClean="0">
              <a:solidFill>
                <a:srgbClr val="D5D5D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8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EMI Considerations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Source of EMI include microcontrollers, electrostatic discharges, transmitters, transient power components, AC supplies, and lightning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Within a microcontroller system, the digital clock circuitry is usually the biggest generator of wide-band noise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 l="27155" t="18620" r="48448" b="66896"/>
          <a:stretch>
            <a:fillRect/>
          </a:stretch>
        </p:blipFill>
        <p:spPr bwMode="auto">
          <a:xfrm>
            <a:off x="1935163" y="3957638"/>
            <a:ext cx="6161087" cy="228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8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EMI Coupling Paths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Through conductors (wire running through a noisy environment)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 l="39220" t="11749" r="30469" b="65916"/>
          <a:stretch>
            <a:fillRect/>
          </a:stretch>
        </p:blipFill>
        <p:spPr bwMode="auto">
          <a:xfrm>
            <a:off x="1095375" y="2560638"/>
            <a:ext cx="7210425" cy="3321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8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EMI Coupling Paths (2)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Through common impedances (shared power supply and ground wires)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 l="42552" t="55667" r="30052" b="30666"/>
          <a:stretch>
            <a:fillRect/>
          </a:stretch>
        </p:blipFill>
        <p:spPr bwMode="auto">
          <a:xfrm>
            <a:off x="723900" y="2962275"/>
            <a:ext cx="7789863" cy="2428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8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EMI Coupling Paths (3)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Through electromagnetic radiation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 l="36874" t="79916" r="27866" b="6667"/>
          <a:stretch>
            <a:fillRect/>
          </a:stretch>
        </p:blipFill>
        <p:spPr bwMode="auto">
          <a:xfrm>
            <a:off x="647700" y="2752725"/>
            <a:ext cx="8050213" cy="1914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Designing for Electromagnetic Compatibility (EMC)</a:t>
            </a:r>
            <a:endParaRPr lang="en-US" sz="28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rgbClr val="00B050"/>
                </a:solidFill>
              </a:rPr>
              <a:t>A circuit is electrically compatible if it does not affect and or become affected by its environment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Remedies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decrease emissions – can be suppressed at source through proper system design (and possibly adding shielding to contain the emission)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increase immunity – susceptibility to noise can be decreased by “hardening” the circuit’s design and using shielding to protect the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Separation of circuits on a PCB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pay close attention to the potential routing of circuits between subsystems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 l="44054" t="51611" r="34039" b="27257"/>
          <a:stretch>
            <a:fillRect/>
          </a:stretch>
        </p:blipFill>
        <p:spPr bwMode="auto">
          <a:xfrm>
            <a:off x="1333500" y="2647950"/>
            <a:ext cx="6315075" cy="3806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b1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71500" y="401638"/>
            <a:ext cx="36195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b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3078163"/>
            <a:ext cx="5999162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124075" y="1895475"/>
            <a:ext cx="3524250" cy="2238375"/>
          </a:xfrm>
          <a:prstGeom prst="line">
            <a:avLst/>
          </a:prstGeom>
          <a:noFill/>
          <a:ln w="57150">
            <a:solidFill>
              <a:srgbClr val="D9DE1E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695825" y="1314450"/>
            <a:ext cx="3857625" cy="4556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An Undersized Trace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000" smtClean="0">
                <a:solidFill>
                  <a:schemeClr val="bg2"/>
                </a:solidFill>
              </a:rPr>
              <a:t>Ground layout is the </a:t>
            </a:r>
            <a:r>
              <a:rPr lang="en-US" sz="2000" smtClean="0">
                <a:solidFill>
                  <a:srgbClr val="FF0000"/>
                </a:solidFill>
              </a:rPr>
              <a:t>most important </a:t>
            </a:r>
            <a:r>
              <a:rPr lang="en-US" sz="2000" smtClean="0">
                <a:solidFill>
                  <a:schemeClr val="bg2"/>
                </a:solidFill>
              </a:rPr>
              <a:t>PCB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chemeClr val="bg2"/>
                </a:solidFill>
              </a:rPr>
              <a:t>layout design consideration – most EMI problems can be resolved using practical and efficient grounding methods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000" smtClean="0">
                <a:solidFill>
                  <a:schemeClr val="bg2"/>
                </a:solidFill>
              </a:rPr>
              <a:t>Noise can be coupled into other circuits by common impedance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000" smtClean="0">
                <a:solidFill>
                  <a:schemeClr val="bg2"/>
                </a:solidFill>
              </a:rPr>
              <a:t>Dynamic DC offset can be created that produces a high-frequency AC component of noise that affects low-level analog circuitry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 l="39281" t="54340" r="27193" b="27431"/>
          <a:stretch>
            <a:fillRect/>
          </a:stretch>
        </p:blipFill>
        <p:spPr bwMode="auto">
          <a:xfrm>
            <a:off x="1295400" y="4076700"/>
            <a:ext cx="6643688" cy="2257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03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D9DE1E"/>
                </a:solidFill>
              </a:rPr>
              <a:t> </a:t>
            </a:r>
            <a:r>
              <a:rPr lang="en-US" sz="4800" smtClean="0">
                <a:solidFill>
                  <a:srgbClr val="D9DE1E"/>
                </a:solidFill>
              </a:rPr>
              <a:t>Outline</a:t>
            </a:r>
            <a:endParaRPr lang="en-US" smtClean="0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1219200"/>
            <a:ext cx="8502650" cy="5486400"/>
          </a:xfrm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en-US" dirty="0" smtClean="0">
                <a:solidFill>
                  <a:srgbClr val="DCDD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Overview</a:t>
            </a: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solidFill>
                  <a:srgbClr val="DCDD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PCB fabrication process</a:t>
            </a: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solidFill>
                  <a:srgbClr val="DCDD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Typical PCB fabrication tolerances</a:t>
            </a: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solidFill>
                  <a:srgbClr val="DCDD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layout guidelines</a:t>
            </a: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solidFill>
                  <a:srgbClr val="DCDD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EMI considerations (reference: </a:t>
            </a:r>
            <a:r>
              <a:rPr lang="en-US" dirty="0" err="1" smtClean="0">
                <a:solidFill>
                  <a:srgbClr val="DCDD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AN1259</a:t>
            </a:r>
            <a:r>
              <a:rPr lang="en-US" dirty="0" smtClean="0">
                <a:solidFill>
                  <a:srgbClr val="DCDD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solidFill>
                  <a:srgbClr val="DCDDD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Layout tips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  <a:defRPr/>
            </a:pPr>
            <a:endParaRPr lang="en-US" dirty="0" smtClean="0">
              <a:solidFill>
                <a:srgbClr val="DCDDD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Ground layout design tips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separate digital logic and low-level analog circuits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provide as many parallel pathways to ground as possible (becomes a “ground plane” in the limit, and decreases inductance of ground return)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if ground plane is uneconomical, use single-point (star-point) grounding – lowers common impedance coupling among subsystems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to decrease trace inductance, use as short and wide a trace as possible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use 45-degree turns instead of 90-degree turns to decrease transmission reflections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decrease the size of all ground loops as much as possible (e.g., single-point power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Single-point power system for 2-layer PCB</a:t>
            </a:r>
            <a:endParaRPr lang="en-US" sz="2000" smtClean="0">
              <a:solidFill>
                <a:schemeClr val="bg2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 l="41557" t="52605" r="30881" b="19096"/>
          <a:stretch>
            <a:fillRect/>
          </a:stretch>
        </p:blipFill>
        <p:spPr bwMode="auto">
          <a:xfrm>
            <a:off x="1076325" y="1952625"/>
            <a:ext cx="6953250" cy="4462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IC decoupling capacitor placement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smtClean="0">
                <a:solidFill>
                  <a:schemeClr val="bg2"/>
                </a:solidFill>
              </a:rPr>
              <a:t>should be as physically close to IC as possible (for surface mount components, place capacitor halfway between V</a:t>
            </a:r>
            <a:r>
              <a:rPr lang="en-US" sz="2000" baseline="-25000" smtClean="0">
                <a:solidFill>
                  <a:schemeClr val="bg2"/>
                </a:solidFill>
              </a:rPr>
              <a:t>DD</a:t>
            </a:r>
            <a:r>
              <a:rPr lang="en-US" sz="2000" smtClean="0">
                <a:solidFill>
                  <a:schemeClr val="bg2"/>
                </a:solidFill>
              </a:rPr>
              <a:t> and GND)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smtClean="0">
                <a:solidFill>
                  <a:schemeClr val="bg2"/>
                </a:solidFill>
              </a:rPr>
              <a:t>use 0.1 µF (surface mount, ceramic) decoupling capacitors for system frequencies up to 15 MHz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smtClean="0">
                <a:solidFill>
                  <a:schemeClr val="bg2"/>
                </a:solidFill>
              </a:rPr>
              <a:t>above 15 MHz, use 0.01 µF decoupling capacitors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 l="45898" t="46355" r="34029" b="41840"/>
          <a:stretch>
            <a:fillRect/>
          </a:stretch>
        </p:blipFill>
        <p:spPr bwMode="auto">
          <a:xfrm>
            <a:off x="1419225" y="4019550"/>
            <a:ext cx="6245225" cy="2295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5700"/>
            <a:ext cx="48450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pp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3" y="1258888"/>
            <a:ext cx="41671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23888" y="452438"/>
            <a:ext cx="7664450" cy="474662"/>
          </a:xfrm>
          <a:prstGeom prst="rect">
            <a:avLst/>
          </a:prstGeom>
          <a:solidFill>
            <a:srgbClr val="FFFF66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Location of Bypass Capacitors for 68HC12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6467475" y="941388"/>
            <a:ext cx="1192213" cy="2436812"/>
          </a:xfrm>
          <a:prstGeom prst="line">
            <a:avLst/>
          </a:prstGeom>
          <a:noFill/>
          <a:ln w="38100">
            <a:solidFill>
              <a:srgbClr val="DFDB29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6467475" y="941388"/>
            <a:ext cx="887413" cy="2689225"/>
          </a:xfrm>
          <a:prstGeom prst="line">
            <a:avLst/>
          </a:prstGeom>
          <a:noFill/>
          <a:ln w="38100">
            <a:solidFill>
              <a:srgbClr val="DFDB29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1991" name="Freeform 7"/>
          <p:cNvSpPr>
            <a:spLocks/>
          </p:cNvSpPr>
          <p:nvPr/>
        </p:nvSpPr>
        <p:spPr bwMode="auto">
          <a:xfrm>
            <a:off x="6407150" y="927100"/>
            <a:ext cx="1212850" cy="3667125"/>
          </a:xfrm>
          <a:custGeom>
            <a:avLst/>
            <a:gdLst>
              <a:gd name="T0" fmla="*/ 2147483647 w 764"/>
              <a:gd name="T1" fmla="*/ 0 h 2310"/>
              <a:gd name="T2" fmla="*/ 2147483647 w 764"/>
              <a:gd name="T3" fmla="*/ 2147483647 h 2310"/>
              <a:gd name="T4" fmla="*/ 2147483647 w 764"/>
              <a:gd name="T5" fmla="*/ 2147483647 h 2310"/>
              <a:gd name="T6" fmla="*/ 0 60000 65536"/>
              <a:gd name="T7" fmla="*/ 0 60000 65536"/>
              <a:gd name="T8" fmla="*/ 0 60000 65536"/>
              <a:gd name="T9" fmla="*/ 0 w 764"/>
              <a:gd name="T10" fmla="*/ 0 h 2310"/>
              <a:gd name="T11" fmla="*/ 764 w 764"/>
              <a:gd name="T12" fmla="*/ 2310 h 2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4" h="2310">
                <a:moveTo>
                  <a:pt x="38" y="0"/>
                </a:moveTo>
                <a:cubicBezTo>
                  <a:pt x="19" y="832"/>
                  <a:pt x="0" y="1664"/>
                  <a:pt x="121" y="1987"/>
                </a:cubicBezTo>
                <a:cubicBezTo>
                  <a:pt x="242" y="2310"/>
                  <a:pt x="503" y="2123"/>
                  <a:pt x="764" y="1937"/>
                </a:cubicBezTo>
              </a:path>
            </a:pathLst>
          </a:custGeom>
          <a:noFill/>
          <a:ln w="38100">
            <a:solidFill>
              <a:srgbClr val="DFDB29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>
            <a:off x="6453188" y="981075"/>
            <a:ext cx="2433637" cy="2689225"/>
          </a:xfrm>
          <a:custGeom>
            <a:avLst/>
            <a:gdLst>
              <a:gd name="T0" fmla="*/ 0 w 1533"/>
              <a:gd name="T1" fmla="*/ 0 h 1694"/>
              <a:gd name="T2" fmla="*/ 2147483647 w 1533"/>
              <a:gd name="T3" fmla="*/ 2147483647 h 1694"/>
              <a:gd name="T4" fmla="*/ 2147483647 w 1533"/>
              <a:gd name="T5" fmla="*/ 2147483647 h 1694"/>
              <a:gd name="T6" fmla="*/ 0 60000 65536"/>
              <a:gd name="T7" fmla="*/ 0 60000 65536"/>
              <a:gd name="T8" fmla="*/ 0 60000 65536"/>
              <a:gd name="T9" fmla="*/ 0 w 1533"/>
              <a:gd name="T10" fmla="*/ 0 h 1694"/>
              <a:gd name="T11" fmla="*/ 1533 w 1533"/>
              <a:gd name="T12" fmla="*/ 1694 h 16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3" h="1694">
                <a:moveTo>
                  <a:pt x="0" y="0"/>
                </a:moveTo>
                <a:cubicBezTo>
                  <a:pt x="602" y="430"/>
                  <a:pt x="1205" y="861"/>
                  <a:pt x="1369" y="1143"/>
                </a:cubicBezTo>
                <a:cubicBezTo>
                  <a:pt x="1533" y="1425"/>
                  <a:pt x="1259" y="1559"/>
                  <a:pt x="985" y="1694"/>
                </a:cubicBezTo>
              </a:path>
            </a:pathLst>
          </a:custGeom>
          <a:noFill/>
          <a:ln w="38100">
            <a:solidFill>
              <a:srgbClr val="DFDB29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727950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Power terminal decoupling capacitor placement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1800" smtClean="0">
                <a:solidFill>
                  <a:schemeClr val="bg2"/>
                </a:solidFill>
              </a:rPr>
              <a:t>sometimes called a “bulk” capacitor – should be placed as close to the power input terminal (connector) as possible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1800" smtClean="0">
                <a:solidFill>
                  <a:schemeClr val="bg2"/>
                </a:solidFill>
              </a:rPr>
              <a:t>a small (0.1 µF capacitor should also be used to decouple high frequency noise at the power input terminal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1800" smtClean="0">
                <a:solidFill>
                  <a:schemeClr val="bg2"/>
                </a:solidFill>
              </a:rPr>
              <a:t>purpose of bulk capacitor is to help recharge the IC decoupling capacitors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1800" smtClean="0">
                <a:solidFill>
                  <a:schemeClr val="bg2"/>
                </a:solidFill>
              </a:rPr>
              <a:t>value is not critical, but should be able to recharge 15-20 ICs (multiple bulk capacitors may be used if there are more than 15-20 ICs)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 l="41992" t="42424" r="33919" b="44792"/>
          <a:stretch>
            <a:fillRect/>
          </a:stretch>
        </p:blipFill>
        <p:spPr bwMode="auto">
          <a:xfrm>
            <a:off x="1590675" y="4457700"/>
            <a:ext cx="6634163" cy="2200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High frequency noise filters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use if additional filtering needed to isolate a circuit for noise on the power lines (e.g., RF modules)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place filter as close to part as possible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ferrite beads can also be used to filter out unwanted system noise (especially on cables)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 l="37326" t="68230" r="24696" b="16667"/>
          <a:stretch>
            <a:fillRect/>
          </a:stretch>
        </p:blipFill>
        <p:spPr bwMode="auto">
          <a:xfrm>
            <a:off x="1019175" y="4000500"/>
            <a:ext cx="7510463" cy="1866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Signal layout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most sensitive digital signals are clock, reset, and interrupt lines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if analog and digital signals have to be mixed, make sure the lines cross each other at 90</a:t>
            </a:r>
            <a:r>
              <a:rPr lang="en-US" sz="2400" dirty="0" smtClean="0">
                <a:solidFill>
                  <a:schemeClr val="bg2"/>
                </a:solidFill>
                <a:sym typeface="Symbol"/>
              </a:rPr>
              <a:t></a:t>
            </a:r>
            <a:r>
              <a:rPr lang="en-US" sz="2400" dirty="0" smtClean="0">
                <a:solidFill>
                  <a:schemeClr val="bg2"/>
                </a:solidFill>
              </a:rPr>
              <a:t> angles (reduces cross-coupling)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2400" dirty="0" smtClean="0">
                <a:solidFill>
                  <a:schemeClr val="bg2"/>
                </a:solidFill>
              </a:rPr>
              <a:t>ATD performance can be severely impacted by reference voltage source (route traces directly from power supply and low-pass filter using combination of 1 K</a:t>
            </a:r>
            <a:r>
              <a:rPr lang="en-US" sz="2400" dirty="0" smtClean="0">
                <a:solidFill>
                  <a:schemeClr val="bg2"/>
                </a:solidFill>
                <a:sym typeface="Symbol"/>
              </a:rPr>
              <a:t></a:t>
            </a:r>
            <a:r>
              <a:rPr lang="en-US" sz="2400" dirty="0" smtClean="0">
                <a:solidFill>
                  <a:schemeClr val="bg2"/>
                </a:solidFill>
              </a:rPr>
              <a:t> resistor and 1.0 µF capacitor)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D9DE1E"/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General Layout Guidelines</a:t>
            </a:r>
            <a:endParaRPr lang="en-US" sz="40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543050"/>
            <a:ext cx="7864475" cy="48117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2400" smtClean="0">
                <a:solidFill>
                  <a:schemeClr val="bg2"/>
                </a:solidFill>
              </a:rPr>
              <a:t>Crystal or ceramic resonator circuit layout</a:t>
            </a:r>
            <a:endParaRPr lang="en-US" sz="2000" smtClean="0">
              <a:solidFill>
                <a:schemeClr val="bg2"/>
              </a:solidFill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 l="44162" t="51736" r="35873" b="24654"/>
          <a:stretch>
            <a:fillRect/>
          </a:stretch>
        </p:blipFill>
        <p:spPr bwMode="auto">
          <a:xfrm>
            <a:off x="1333500" y="2286000"/>
            <a:ext cx="5343525" cy="3949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155575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FDB29"/>
                </a:solidFill>
              </a:rPr>
              <a:t>Layout Tips - 1</a:t>
            </a:r>
            <a:endParaRPr lang="en-US" smtClean="0"/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195388"/>
            <a:ext cx="8326437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Keep parts that belong close together on layout close together on schematic (especially bypass capacitors)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Print layout in </a:t>
            </a:r>
            <a:r>
              <a:rPr lang="en-US" sz="2800" i="1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1:1 scale</a:t>
            </a: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compare footprints with </a:t>
            </a:r>
            <a:r>
              <a:rPr lang="en-US" sz="2800" i="1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 actual</a:t>
            </a: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i="1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parts</a:t>
            </a: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before</a:t>
            </a:r>
            <a:r>
              <a:rPr lang="en-US" sz="2800" dirty="0" smtClean="0">
                <a:solidFill>
                  <a:srgbClr val="DDDED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doing any routing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Position parts carefully first, route second (“measure twice, cut once”)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Always follow current-carrying guidelines when determining trace sizes, especially power and ground traces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Minimize </a:t>
            </a:r>
            <a:r>
              <a:rPr lang="en-US" sz="2800" i="1" dirty="0" err="1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vias</a:t>
            </a:r>
            <a:r>
              <a:rPr lang="en-US" sz="2800" i="1" dirty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signal routing, but don’t be afraid to use them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DDDED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69875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DFDB29"/>
                </a:solidFill>
              </a:rPr>
              <a:t>Layout Tips - 2</a:t>
            </a:r>
            <a:endParaRPr lang="en-US" dirty="0" smtClean="0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336675"/>
            <a:ext cx="8478837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Avoid trace angles ≤ 90°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in routing whenever possible (PCB layout tool enforces this)</a:t>
            </a:r>
            <a:endParaRPr lang="en-US" sz="2800" dirty="0" smtClean="0">
              <a:solidFill>
                <a:srgbClr val="DDDED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mounting into consideration (route connectors on bottom side, and save space for standoffs/screws)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copper pour for ground when possible to reduce noise/EMI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Separate digital/analog grounds, and tie together at a </a:t>
            </a:r>
            <a:r>
              <a:rPr lang="en-US" sz="2800" i="1" dirty="0" smtClean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point only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1206 surface mount resistors and capacitors are recommended</a:t>
            </a:r>
          </a:p>
          <a:p>
            <a:pPr>
              <a:lnSpc>
                <a:spcPct val="90000"/>
              </a:lnSpc>
              <a:defRPr/>
            </a:pPr>
            <a:endParaRPr lang="en-US" sz="2800" i="1" dirty="0" smtClean="0">
              <a:solidFill>
                <a:srgbClr val="D9DE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69875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Overview</a:t>
            </a:r>
            <a:endParaRPr lang="en-US" smtClean="0"/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1336675"/>
            <a:ext cx="8288337" cy="4876800"/>
          </a:xfrm>
        </p:spPr>
        <p:txBody>
          <a:bodyPr/>
          <a:lstStyle/>
          <a:p>
            <a:pPr>
              <a:defRPr/>
            </a:pPr>
            <a:r>
              <a:rPr lang="en-US" sz="2800" u="sng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Objective:</a:t>
            </a:r>
            <a:r>
              <a:rPr lang="en-US" sz="280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To understand the PCB fabrication process and the impacts this has on PCB design</a:t>
            </a:r>
          </a:p>
          <a:p>
            <a:pPr lvl="1">
              <a:defRPr/>
            </a:pPr>
            <a:r>
              <a:rPr lang="en-US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fabrication process is ideal</a:t>
            </a:r>
          </a:p>
          <a:p>
            <a:pPr lvl="2">
              <a:defRPr/>
            </a:pPr>
            <a:r>
              <a:rPr lang="en-US" sz="280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machine tolerances</a:t>
            </a:r>
          </a:p>
          <a:p>
            <a:pPr lvl="2">
              <a:defRPr/>
            </a:pPr>
            <a:r>
              <a:rPr lang="en-US" sz="280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 processes</a:t>
            </a:r>
          </a:p>
          <a:p>
            <a:pPr lvl="1">
              <a:defRPr/>
            </a:pPr>
            <a:r>
              <a:rPr lang="en-US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can design for it!</a:t>
            </a:r>
          </a:p>
          <a:p>
            <a:pPr lvl="2">
              <a:defRPr/>
            </a:pPr>
            <a:r>
              <a:rPr lang="en-US" sz="280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tolerances are well-understood</a:t>
            </a:r>
          </a:p>
          <a:p>
            <a:pPr lvl="2">
              <a:defRPr/>
            </a:pPr>
            <a:r>
              <a:rPr lang="en-US" sz="280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understanding, we can design for the manufacturing tolerances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69875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DFDB29"/>
                </a:solidFill>
              </a:rPr>
              <a:t>Layout Tips - 3</a:t>
            </a:r>
            <a:endParaRPr lang="en-US" dirty="0" smtClean="0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336675"/>
            <a:ext cx="8478837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larger power traces and orient your power supplies and supply lines near where they are used, and put them in a place where they will have minimum interference (e.g., away from GPS or RF modules)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a clean (rising) edge is needed, be sure to match the impedance of the trace to the IC with a resistor next to the IC driving the signal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 an ample number of </a:t>
            </a:r>
            <a:r>
              <a:rPr lang="en-US" sz="2800" i="1" dirty="0">
                <a:solidFill>
                  <a:srgbClr val="D9DE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 points</a:t>
            </a:r>
            <a:r>
              <a:rPr lang="en-US" sz="2800" dirty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(suggest header that breaks out all significant microcontroller signal pins</a:t>
            </a: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800" dirty="0">
              <a:solidFill>
                <a:srgbClr val="D5D5D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269875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DFDB29"/>
                </a:solidFill>
              </a:rPr>
              <a:t>Layout Tips - 4</a:t>
            </a:r>
            <a:endParaRPr lang="en-US" dirty="0" smtClean="0"/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1336675"/>
            <a:ext cx="8186737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 board in copper (required as part of board manufacturing process)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sure to include relevant board information in the silkscreen layer of your board (name, date, </a:t>
            </a:r>
            <a:r>
              <a:rPr lang="en-US" sz="280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board revision, etc.)</a:t>
            </a:r>
            <a:endParaRPr lang="en-US" sz="2800" dirty="0" smtClean="0">
              <a:solidFill>
                <a:srgbClr val="D5D5D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D5D5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aware that connector pin-out may differ based on gender (watch out for inadvertent “mirroring” of pin-out)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Start even earlier than you thought you would have to start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D5D5D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Tolerances for your PCB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0363"/>
            <a:ext cx="8128000" cy="4533900"/>
          </a:xfrm>
        </p:spPr>
        <p:txBody>
          <a:bodyPr/>
          <a:lstStyle/>
          <a:p>
            <a:r>
              <a:rPr lang="en-US" sz="2800" smtClean="0"/>
              <a:t>Course account pays for only </a:t>
            </a:r>
            <a:r>
              <a:rPr lang="en-US" sz="2800" smtClean="0">
                <a:solidFill>
                  <a:srgbClr val="D9DE1E"/>
                </a:solidFill>
              </a:rPr>
              <a:t>one</a:t>
            </a:r>
            <a:r>
              <a:rPr lang="en-US" sz="2800" smtClean="0"/>
              <a:t> board – we will not buy you a “replacement”</a:t>
            </a:r>
          </a:p>
          <a:p>
            <a:r>
              <a:rPr lang="en-US" sz="2800" smtClean="0"/>
              <a:t>If the fab house (</a:t>
            </a:r>
            <a:r>
              <a:rPr lang="en-US" sz="2800" smtClean="0">
                <a:solidFill>
                  <a:srgbClr val="D9DE1E"/>
                </a:solidFill>
                <a:hlinkClick r:id="rId2"/>
              </a:rPr>
              <a:t>http://www.4pcb.com</a:t>
            </a:r>
            <a:r>
              <a:rPr lang="en-US" sz="2800" smtClean="0"/>
              <a:t>) makes a mistake (rare), they will promptly re-make your board</a:t>
            </a:r>
          </a:p>
          <a:p>
            <a:r>
              <a:rPr lang="en-US" sz="2800" smtClean="0"/>
              <a:t>Although some tolerances listed are better, please follow our rules for best results</a:t>
            </a:r>
          </a:p>
        </p:txBody>
      </p:sp>
    </p:spTree>
    <p:extLst>
      <p:ext uri="{BB962C8B-B14F-4D97-AF65-F5344CB8AC3E}">
        <p14:creationId xmlns:p14="http://schemas.microsoft.com/office/powerpoint/2010/main" val="40474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 b="37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 b="36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342900" y="2476500"/>
            <a:ext cx="3873500" cy="977900"/>
          </a:xfrm>
          <a:prstGeom prst="ellips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PCB fabrication process (1/5)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0363"/>
            <a:ext cx="7772400" cy="45339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overview: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 foil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Drill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Solder mask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Silkscreen (legend)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PCB fabrication process (2/5)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3663"/>
            <a:ext cx="81280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Copper foil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electro-plated onto a large drum then scraped off (typical)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one side very smooth, one rough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Substrate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FR4 (fiberglass reinforced multi-functional epoxy)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others: FR2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various Tg (glass transition temperature)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Lamination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copper foil applied to both sides of laminate and then bonded using heat and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PCB fabrication process (3/5)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0363"/>
            <a:ext cx="7772400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Etching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this is where the circuit becomes real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etch-resist applied, pattern is exposed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uncured resist is washed off and then the pattern is etched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common etchants: FeCl, Ammonia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solvent/abrasive wash to remove etch-resist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PCB then washed to remove residues from solvents and abrasive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PCB fabrication process (4/5)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0363"/>
            <a:ext cx="7926388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Drill / Plate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this is how the connections are made between layers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holes drilled through where connections are desired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PCB then immersed in a plating solution where a thin layer of copper forms inside the barrel of the hole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once enough copper is deposited this way, then on to electro-plating, where   ~1 mil of copper is plated on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if a gold-plate finish is required, typically applied at this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9DE1E"/>
                </a:solidFill>
              </a:rPr>
              <a:t>PCB fabrication process (5/5)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465263"/>
            <a:ext cx="7772400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Solder mask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protects metal from corrosion, short circuits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also prevents solder from sticking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applied as a liquid, then cured with UV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myriad of colors available, green most common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Silkscreen (legend)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labels everything: components, notes, warnings, logos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similar process to making T-shirts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applied as a liquid, then cured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several colors, white most common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solidFill>
                  <a:srgbClr val="D9DE1E"/>
                </a:solidFill>
              </a:rPr>
              <a:t>Typical PCB fabrication tolerances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0363"/>
            <a:ext cx="7772400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Drills: +5/-3 mils diameter, 5 mil center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drill sizing and plating tolerance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smallest drill size 20 mil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Layer-to-layer alignment: +/- 3 mils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Minimum annular ring: 5 mils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minimum pad: hole size + 20 mil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Etched feature size: +/- 1 mil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smallest trace/space: 6/6, </a:t>
            </a:r>
            <a:r>
              <a:rPr lang="en-US" smtClean="0">
                <a:solidFill>
                  <a:srgbClr val="33CC33"/>
                </a:solidFill>
              </a:rPr>
              <a:t>8/8 preferred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Solder mask registration: +/- 3 mil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Silkscreen registration: +/- 10 mil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15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rgbClr val="DC0C4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15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rgbClr val="DC0C4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6460</TotalTime>
  <Words>1590</Words>
  <Application>Microsoft Office PowerPoint</Application>
  <PresentationFormat>On-screen Show (4:3)</PresentationFormat>
  <Paragraphs>176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Wingdings</vt:lpstr>
      <vt:lpstr>Default Design</vt:lpstr>
      <vt:lpstr>  ECE 477  Digital Systems Senior Design Project</vt:lpstr>
      <vt:lpstr> Outline</vt:lpstr>
      <vt:lpstr>Overview</vt:lpstr>
      <vt:lpstr>PCB fabrication process (1/5)</vt:lpstr>
      <vt:lpstr>PCB fabrication process (2/5)</vt:lpstr>
      <vt:lpstr>PCB fabrication process (3/5)</vt:lpstr>
      <vt:lpstr>PCB fabrication process (4/5)</vt:lpstr>
      <vt:lpstr>PCB fabrication process (5/5)</vt:lpstr>
      <vt:lpstr>Typical PCB fabrication tolerances</vt:lpstr>
      <vt:lpstr>More about annular rings</vt:lpstr>
      <vt:lpstr>Basic Layout Guidelines</vt:lpstr>
      <vt:lpstr> EMI Considerations</vt:lpstr>
      <vt:lpstr> EMI Coupling Paths</vt:lpstr>
      <vt:lpstr> EMI Coupling Paths (2)</vt:lpstr>
      <vt:lpstr> EMI Coupling Paths (3)</vt:lpstr>
      <vt:lpstr> Designing for Electromagnetic Compatibility (EMC)</vt:lpstr>
      <vt:lpstr> General Layout Guidelines</vt:lpstr>
      <vt:lpstr>PowerPoint Presentation</vt:lpstr>
      <vt:lpstr> General Layout Guidelines</vt:lpstr>
      <vt:lpstr> General Layout Guidelines</vt:lpstr>
      <vt:lpstr> General Layout Guidelines</vt:lpstr>
      <vt:lpstr> General Layout Guidelines</vt:lpstr>
      <vt:lpstr>PowerPoint Presentation</vt:lpstr>
      <vt:lpstr> General Layout Guidelines</vt:lpstr>
      <vt:lpstr> General Layout Guidelines</vt:lpstr>
      <vt:lpstr> General Layout Guidelines</vt:lpstr>
      <vt:lpstr> General Layout Guidelines</vt:lpstr>
      <vt:lpstr>Layout Tips - 1</vt:lpstr>
      <vt:lpstr>Layout Tips - 2</vt:lpstr>
      <vt:lpstr>Layout Tips - 3</vt:lpstr>
      <vt:lpstr>Layout Tips - 4</vt:lpstr>
      <vt:lpstr>Tolerances for your PCB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477 - Module X</dc:title>
  <dc:subject>Digital System Design Considerations and PCB Layout Basics</dc:subject>
  <dc:creator>D. G. Meyer</dc:creator>
  <dc:description>(c) 2004 by D. G. Meyer</dc:description>
  <cp:lastModifiedBy>George Hadley</cp:lastModifiedBy>
  <cp:revision>270</cp:revision>
  <cp:lastPrinted>2000-01-13T12:56:50Z</cp:lastPrinted>
  <dcterms:created xsi:type="dcterms:W3CDTF">1997-06-19T11:07:20Z</dcterms:created>
  <dcterms:modified xsi:type="dcterms:W3CDTF">2014-09-16T12:40:47Z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dgm@purdue.edu</vt:lpwstr>
  </property>
  <property fmtid="{D5CDD505-2E9C-101B-9397-08002B2CF9AE}" pid="8" name="HomePage">
    <vt:lpwstr>digibowser@ecn.purdue.edu/dsl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C:\HTML</vt:lpwstr>
  </property>
</Properties>
</file>