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73"/>
  </p:notesMasterIdLst>
  <p:handoutMasterIdLst>
    <p:handoutMasterId r:id="rId74"/>
  </p:handoutMasterIdLst>
  <p:sldIdLst>
    <p:sldId id="454" r:id="rId3"/>
    <p:sldId id="383" r:id="rId4"/>
    <p:sldId id="470" r:id="rId5"/>
    <p:sldId id="554" r:id="rId6"/>
    <p:sldId id="555" r:id="rId7"/>
    <p:sldId id="553" r:id="rId8"/>
    <p:sldId id="478" r:id="rId9"/>
    <p:sldId id="471" r:id="rId10"/>
    <p:sldId id="475" r:id="rId11"/>
    <p:sldId id="476" r:id="rId12"/>
    <p:sldId id="477" r:id="rId13"/>
    <p:sldId id="550" r:id="rId14"/>
    <p:sldId id="480" r:id="rId15"/>
    <p:sldId id="484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499" r:id="rId30"/>
    <p:sldId id="500" r:id="rId31"/>
    <p:sldId id="501" r:id="rId32"/>
    <p:sldId id="502" r:id="rId33"/>
    <p:sldId id="526" r:id="rId34"/>
    <p:sldId id="503" r:id="rId35"/>
    <p:sldId id="525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511" r:id="rId44"/>
    <p:sldId id="512" r:id="rId45"/>
    <p:sldId id="513" r:id="rId46"/>
    <p:sldId id="514" r:id="rId47"/>
    <p:sldId id="515" r:id="rId48"/>
    <p:sldId id="516" r:id="rId49"/>
    <p:sldId id="517" r:id="rId50"/>
    <p:sldId id="518" r:id="rId51"/>
    <p:sldId id="519" r:id="rId52"/>
    <p:sldId id="520" r:id="rId53"/>
    <p:sldId id="528" r:id="rId54"/>
    <p:sldId id="521" r:id="rId55"/>
    <p:sldId id="522" r:id="rId56"/>
    <p:sldId id="523" r:id="rId57"/>
    <p:sldId id="546" r:id="rId58"/>
    <p:sldId id="541" r:id="rId59"/>
    <p:sldId id="540" r:id="rId60"/>
    <p:sldId id="544" r:id="rId61"/>
    <p:sldId id="542" r:id="rId62"/>
    <p:sldId id="543" r:id="rId63"/>
    <p:sldId id="545" r:id="rId64"/>
    <p:sldId id="549" r:id="rId65"/>
    <p:sldId id="557" r:id="rId66"/>
    <p:sldId id="558" r:id="rId67"/>
    <p:sldId id="559" r:id="rId68"/>
    <p:sldId id="552" r:id="rId69"/>
    <p:sldId id="547" r:id="rId70"/>
    <p:sldId id="548" r:id="rId71"/>
    <p:sldId id="524" r:id="rId7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00"/>
    <a:srgbClr val="3399FF"/>
    <a:srgbClr val="FFCC00"/>
    <a:srgbClr val="D82626"/>
    <a:srgbClr val="DC0C42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83" autoAdjust="0"/>
  </p:normalViewPr>
  <p:slideViewPr>
    <p:cSldViewPr snapToGrid="0">
      <p:cViewPr>
        <p:scale>
          <a:sx n="110" d="100"/>
          <a:sy n="110" d="100"/>
        </p:scale>
        <p:origin x="-368" y="-544"/>
      </p:cViewPr>
      <p:guideLst>
        <p:guide orient="horz" pos="2200"/>
        <p:guide pos="26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94"/>
    </p:cViewPr>
  </p:sorterViewPr>
  <p:notesViewPr>
    <p:cSldViewPr snapToGrid="0">
      <p:cViewPr>
        <p:scale>
          <a:sx n="100" d="100"/>
          <a:sy n="100" d="100"/>
        </p:scale>
        <p:origin x="-1662" y="43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5.xml"/><Relationship Id="rId20" Type="http://schemas.openxmlformats.org/officeDocument/2006/relationships/slide" Target="slides/slide43.xml"/><Relationship Id="rId21" Type="http://schemas.openxmlformats.org/officeDocument/2006/relationships/slide" Target="slides/slide44.xml"/><Relationship Id="rId22" Type="http://schemas.openxmlformats.org/officeDocument/2006/relationships/slide" Target="slides/slide45.xml"/><Relationship Id="rId23" Type="http://schemas.openxmlformats.org/officeDocument/2006/relationships/slide" Target="slides/slide46.xml"/><Relationship Id="rId24" Type="http://schemas.openxmlformats.org/officeDocument/2006/relationships/slide" Target="slides/slide47.xml"/><Relationship Id="rId25" Type="http://schemas.openxmlformats.org/officeDocument/2006/relationships/slide" Target="slides/slide48.xml"/><Relationship Id="rId26" Type="http://schemas.openxmlformats.org/officeDocument/2006/relationships/slide" Target="slides/slide49.xml"/><Relationship Id="rId27" Type="http://schemas.openxmlformats.org/officeDocument/2006/relationships/slide" Target="slides/slide50.xml"/><Relationship Id="rId28" Type="http://schemas.openxmlformats.org/officeDocument/2006/relationships/slide" Target="slides/slide51.xml"/><Relationship Id="rId29" Type="http://schemas.openxmlformats.org/officeDocument/2006/relationships/slide" Target="slides/slide52.xml"/><Relationship Id="rId10" Type="http://schemas.openxmlformats.org/officeDocument/2006/relationships/slide" Target="slides/slide21.xml"/><Relationship Id="rId11" Type="http://schemas.openxmlformats.org/officeDocument/2006/relationships/slide" Target="slides/slide22.xml"/><Relationship Id="rId12" Type="http://schemas.openxmlformats.org/officeDocument/2006/relationships/slide" Target="slides/slide26.xml"/><Relationship Id="rId13" Type="http://schemas.openxmlformats.org/officeDocument/2006/relationships/slide" Target="slides/slide35.xml"/><Relationship Id="rId14" Type="http://schemas.openxmlformats.org/officeDocument/2006/relationships/slide" Target="slides/slide36.xml"/><Relationship Id="rId15" Type="http://schemas.openxmlformats.org/officeDocument/2006/relationships/slide" Target="slides/slide38.xml"/><Relationship Id="rId16" Type="http://schemas.openxmlformats.org/officeDocument/2006/relationships/slide" Target="slides/slide39.xml"/><Relationship Id="rId17" Type="http://schemas.openxmlformats.org/officeDocument/2006/relationships/slide" Target="slides/slide40.xml"/><Relationship Id="rId18" Type="http://schemas.openxmlformats.org/officeDocument/2006/relationships/slide" Target="slides/slide41.xml"/><Relationship Id="rId19" Type="http://schemas.openxmlformats.org/officeDocument/2006/relationships/slide" Target="slides/slide42.xml"/><Relationship Id="rId1" Type="http://schemas.openxmlformats.org/officeDocument/2006/relationships/slide" Target="slides/slide3.xml"/><Relationship Id="rId2" Type="http://schemas.openxmlformats.org/officeDocument/2006/relationships/slide" Target="slides/slide4.xml"/><Relationship Id="rId3" Type="http://schemas.openxmlformats.org/officeDocument/2006/relationships/slide" Target="slides/slide5.xml"/><Relationship Id="rId4" Type="http://schemas.openxmlformats.org/officeDocument/2006/relationships/slide" Target="slides/slide6.xml"/><Relationship Id="rId5" Type="http://schemas.openxmlformats.org/officeDocument/2006/relationships/slide" Target="slides/slide7.xml"/><Relationship Id="rId6" Type="http://schemas.openxmlformats.org/officeDocument/2006/relationships/slide" Target="slides/slide9.xml"/><Relationship Id="rId7" Type="http://schemas.openxmlformats.org/officeDocument/2006/relationships/slide" Target="slides/slide10.xml"/><Relationship Id="rId8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95675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Module </a:t>
            </a:r>
            <a:r>
              <a:rPr lang="en-US" smtClean="0"/>
              <a:t>4: </a:t>
            </a:r>
            <a:r>
              <a:rPr lang="en-US"/>
              <a:t>Embedded System Interfacing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8425" y="0"/>
            <a:ext cx="3406775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Workbook - Page </a:t>
            </a:r>
            <a:r>
              <a:rPr lang="en-US" smtClean="0"/>
              <a:t>4-</a:t>
            </a:r>
            <a:fld id="{02A2B84F-74DC-4C69-9530-09F42DA46DE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b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 i="1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Digital Systems Senior Design Project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mtClean="0"/>
              <a:t>2011 </a:t>
            </a:r>
            <a:r>
              <a:rPr lang="en-US"/>
              <a:t>by  D. G. Meyer</a:t>
            </a:r>
          </a:p>
        </p:txBody>
      </p:sp>
    </p:spTree>
    <p:extLst>
      <p:ext uri="{BB962C8B-B14F-4D97-AF65-F5344CB8AC3E}">
        <p14:creationId xmlns:p14="http://schemas.microsoft.com/office/powerpoint/2010/main" val="397993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b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1FAD5265-8D28-406D-B997-B1480E940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4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3213"/>
            <a:ext cx="1943100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3213"/>
            <a:ext cx="567690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08313" y="1447800"/>
            <a:ext cx="6135687" cy="1676400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3600" b="1" smtClean="0">
                <a:solidFill>
                  <a:srgbClr val="FFFF00"/>
                </a:solidFill>
              </a:rPr>
              <a:t>  </a:t>
            </a:r>
            <a:r>
              <a:rPr lang="en-US" sz="3600" b="1" smtClean="0">
                <a:solidFill>
                  <a:schemeClr val="bg2"/>
                </a:solidFill>
                <a:effectLst/>
              </a:rPr>
              <a:t>ECE 477  Digital Systems</a:t>
            </a:r>
            <a:br>
              <a:rPr lang="en-US" sz="3600" b="1" smtClean="0">
                <a:solidFill>
                  <a:schemeClr val="bg2"/>
                </a:solidFill>
                <a:effectLst/>
              </a:rPr>
            </a:br>
            <a:r>
              <a:rPr lang="en-US" sz="3600" b="1" smtClean="0">
                <a:solidFill>
                  <a:schemeClr val="bg2"/>
                </a:solidFill>
                <a:effectLst/>
              </a:rPr>
              <a:t>Senior Design Project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46588"/>
            <a:ext cx="9144000" cy="1471612"/>
          </a:xfrm>
          <a:solidFill>
            <a:srgbClr val="FFCC0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Module 2</a:t>
            </a:r>
          </a:p>
          <a:p>
            <a:r>
              <a:rPr lang="en-US" sz="3600" b="1" dirty="0" smtClean="0">
                <a:solidFill>
                  <a:schemeClr val="bg2"/>
                </a:solidFill>
              </a:rPr>
              <a:t>Embedded System Hardware Interfacing</a:t>
            </a:r>
            <a:endParaRPr lang="en-US" sz="3600" dirty="0" smtClean="0">
              <a:solidFill>
                <a:schemeClr val="bg2"/>
              </a:solidFill>
            </a:endParaRPr>
          </a:p>
          <a:p>
            <a:endParaRPr lang="en-US" sz="3600" dirty="0" smtClean="0">
              <a:solidFill>
                <a:schemeClr val="bg2"/>
              </a:solidFill>
            </a:endParaRPr>
          </a:p>
        </p:txBody>
      </p:sp>
      <p:sp>
        <p:nvSpPr>
          <p:cNvPr id="671749" name="Text Box 5"/>
          <p:cNvSpPr txBox="1">
            <a:spLocks noChangeArrowheads="1"/>
          </p:cNvSpPr>
          <p:nvPr/>
        </p:nvSpPr>
        <p:spPr bwMode="auto">
          <a:xfrm>
            <a:off x="7035800" y="0"/>
            <a:ext cx="210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 </a:t>
            </a: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D. G. Meyer</a:t>
            </a:r>
          </a:p>
        </p:txBody>
      </p:sp>
      <p:pic>
        <p:nvPicPr>
          <p:cNvPr id="671750" name="Picture 6" descr="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990600"/>
            <a:ext cx="2152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Use optical isolation to protect microcontroller</a:t>
            </a:r>
          </a:p>
        </p:txBody>
      </p:sp>
      <p:sp>
        <p:nvSpPr>
          <p:cNvPr id="697348" name="Line 4"/>
          <p:cNvSpPr>
            <a:spLocks noChangeShapeType="1"/>
          </p:cNvSpPr>
          <p:nvPr/>
        </p:nvSpPr>
        <p:spPr bwMode="auto">
          <a:xfrm>
            <a:off x="6873875" y="37020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49" name="Line 5"/>
          <p:cNvSpPr>
            <a:spLocks noChangeShapeType="1"/>
          </p:cNvSpPr>
          <p:nvPr/>
        </p:nvSpPr>
        <p:spPr bwMode="auto">
          <a:xfrm>
            <a:off x="6873875" y="41306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0" name="Line 6"/>
          <p:cNvSpPr>
            <a:spLocks noChangeShapeType="1"/>
          </p:cNvSpPr>
          <p:nvPr/>
        </p:nvSpPr>
        <p:spPr bwMode="auto">
          <a:xfrm>
            <a:off x="7092950" y="43402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1" name="AutoShape 7"/>
          <p:cNvSpPr>
            <a:spLocks noChangeArrowheads="1"/>
          </p:cNvSpPr>
          <p:nvPr/>
        </p:nvSpPr>
        <p:spPr bwMode="auto">
          <a:xfrm flipV="1">
            <a:off x="6988175" y="5016500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2" name="Line 8"/>
          <p:cNvSpPr>
            <a:spLocks noChangeShapeType="1"/>
          </p:cNvSpPr>
          <p:nvPr/>
        </p:nvSpPr>
        <p:spPr bwMode="auto">
          <a:xfrm flipV="1">
            <a:off x="6873875" y="37020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642100" y="29559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7354" name="Line 10"/>
          <p:cNvSpPr>
            <a:spLocks noChangeShapeType="1"/>
          </p:cNvSpPr>
          <p:nvPr/>
        </p:nvSpPr>
        <p:spPr bwMode="auto">
          <a:xfrm>
            <a:off x="7073900" y="3349625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5" name="Line 11"/>
          <p:cNvSpPr>
            <a:spLocks noChangeShapeType="1"/>
          </p:cNvSpPr>
          <p:nvPr/>
        </p:nvSpPr>
        <p:spPr bwMode="auto">
          <a:xfrm>
            <a:off x="7073900" y="26447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6" name="Line 12"/>
          <p:cNvSpPr>
            <a:spLocks noChangeShapeType="1"/>
          </p:cNvSpPr>
          <p:nvPr/>
        </p:nvSpPr>
        <p:spPr bwMode="auto">
          <a:xfrm>
            <a:off x="6388100" y="3997325"/>
            <a:ext cx="485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692900" y="22828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697358" name="Line 14"/>
          <p:cNvSpPr>
            <a:spLocks noChangeShapeType="1"/>
          </p:cNvSpPr>
          <p:nvPr/>
        </p:nvSpPr>
        <p:spPr bwMode="auto">
          <a:xfrm flipH="1" flipV="1">
            <a:off x="6369050" y="38354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9" name="Line 15"/>
          <p:cNvSpPr>
            <a:spLocks noChangeShapeType="1"/>
          </p:cNvSpPr>
          <p:nvPr/>
        </p:nvSpPr>
        <p:spPr bwMode="auto">
          <a:xfrm flipH="1">
            <a:off x="6207125" y="38354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0" name="Line 16"/>
          <p:cNvSpPr>
            <a:spLocks noChangeShapeType="1"/>
          </p:cNvSpPr>
          <p:nvPr/>
        </p:nvSpPr>
        <p:spPr bwMode="auto">
          <a:xfrm flipH="1" flipV="1">
            <a:off x="6092825" y="37973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1" name="Line 17"/>
          <p:cNvSpPr>
            <a:spLocks noChangeShapeType="1"/>
          </p:cNvSpPr>
          <p:nvPr/>
        </p:nvSpPr>
        <p:spPr bwMode="auto">
          <a:xfrm flipH="1">
            <a:off x="5969000" y="38449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2" name="Line 18"/>
          <p:cNvSpPr>
            <a:spLocks noChangeShapeType="1"/>
          </p:cNvSpPr>
          <p:nvPr/>
        </p:nvSpPr>
        <p:spPr bwMode="auto">
          <a:xfrm flipH="1" flipV="1">
            <a:off x="5864225" y="38354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3" name="Line 19"/>
          <p:cNvSpPr>
            <a:spLocks noChangeShapeType="1"/>
          </p:cNvSpPr>
          <p:nvPr/>
        </p:nvSpPr>
        <p:spPr bwMode="auto">
          <a:xfrm flipH="1">
            <a:off x="5788025" y="38449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4" name="Line 20"/>
          <p:cNvSpPr>
            <a:spLocks noChangeShapeType="1"/>
          </p:cNvSpPr>
          <p:nvPr/>
        </p:nvSpPr>
        <p:spPr bwMode="auto">
          <a:xfrm flipH="1">
            <a:off x="5054600" y="3994150"/>
            <a:ext cx="7524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7531100" y="37512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NPN BJT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697366" name="AutoShape 22"/>
          <p:cNvSpPr>
            <a:spLocks noChangeArrowheads="1"/>
          </p:cNvSpPr>
          <p:nvPr/>
        </p:nvSpPr>
        <p:spPr bwMode="auto">
          <a:xfrm flipV="1">
            <a:off x="2743200" y="37369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7" name="Line 23"/>
          <p:cNvSpPr>
            <a:spLocks noChangeShapeType="1"/>
          </p:cNvSpPr>
          <p:nvPr/>
        </p:nvSpPr>
        <p:spPr bwMode="auto">
          <a:xfrm>
            <a:off x="2762250" y="40894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8" name="Line 24"/>
          <p:cNvSpPr>
            <a:spLocks noChangeShapeType="1"/>
          </p:cNvSpPr>
          <p:nvPr/>
        </p:nvSpPr>
        <p:spPr bwMode="auto">
          <a:xfrm flipH="1" flipV="1">
            <a:off x="2911475" y="31115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9" name="Line 25"/>
          <p:cNvSpPr>
            <a:spLocks noChangeShapeType="1"/>
          </p:cNvSpPr>
          <p:nvPr/>
        </p:nvSpPr>
        <p:spPr bwMode="auto">
          <a:xfrm>
            <a:off x="2914650" y="40894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0" name="Line 26"/>
          <p:cNvSpPr>
            <a:spLocks noChangeShapeType="1"/>
          </p:cNvSpPr>
          <p:nvPr/>
        </p:nvSpPr>
        <p:spPr bwMode="auto">
          <a:xfrm>
            <a:off x="3886200" y="36893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1" name="Line 27"/>
          <p:cNvSpPr>
            <a:spLocks noChangeShapeType="1"/>
          </p:cNvSpPr>
          <p:nvPr/>
        </p:nvSpPr>
        <p:spPr bwMode="auto">
          <a:xfrm>
            <a:off x="3886200" y="41179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2" name="Line 28"/>
          <p:cNvSpPr>
            <a:spLocks noChangeShapeType="1"/>
          </p:cNvSpPr>
          <p:nvPr/>
        </p:nvSpPr>
        <p:spPr bwMode="auto">
          <a:xfrm>
            <a:off x="4105275" y="43275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3" name="Line 29"/>
          <p:cNvSpPr>
            <a:spLocks noChangeShapeType="1"/>
          </p:cNvSpPr>
          <p:nvPr/>
        </p:nvSpPr>
        <p:spPr bwMode="auto">
          <a:xfrm flipV="1">
            <a:off x="3886200" y="36893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4" name="Line 30"/>
          <p:cNvSpPr>
            <a:spLocks noChangeShapeType="1"/>
          </p:cNvSpPr>
          <p:nvPr/>
        </p:nvSpPr>
        <p:spPr bwMode="auto">
          <a:xfrm>
            <a:off x="4086225" y="3121025"/>
            <a:ext cx="0" cy="568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5" name="Rectangle 31"/>
          <p:cNvSpPr>
            <a:spLocks noChangeArrowheads="1"/>
          </p:cNvSpPr>
          <p:nvPr/>
        </p:nvSpPr>
        <p:spPr bwMode="auto">
          <a:xfrm>
            <a:off x="2438400" y="33909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6" name="Line 32"/>
          <p:cNvSpPr>
            <a:spLocks noChangeShapeType="1"/>
          </p:cNvSpPr>
          <p:nvPr/>
        </p:nvSpPr>
        <p:spPr bwMode="auto">
          <a:xfrm flipH="1" flipV="1">
            <a:off x="2622550" y="48006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7" name="Line 33"/>
          <p:cNvSpPr>
            <a:spLocks noChangeShapeType="1"/>
          </p:cNvSpPr>
          <p:nvPr/>
        </p:nvSpPr>
        <p:spPr bwMode="auto">
          <a:xfrm flipH="1">
            <a:off x="2460625" y="48006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8" name="Line 34"/>
          <p:cNvSpPr>
            <a:spLocks noChangeShapeType="1"/>
          </p:cNvSpPr>
          <p:nvPr/>
        </p:nvSpPr>
        <p:spPr bwMode="auto">
          <a:xfrm flipH="1" flipV="1">
            <a:off x="2346325" y="47625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9" name="Line 35"/>
          <p:cNvSpPr>
            <a:spLocks noChangeShapeType="1"/>
          </p:cNvSpPr>
          <p:nvPr/>
        </p:nvSpPr>
        <p:spPr bwMode="auto">
          <a:xfrm flipH="1">
            <a:off x="2222500" y="48101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0" name="Line 36"/>
          <p:cNvSpPr>
            <a:spLocks noChangeShapeType="1"/>
          </p:cNvSpPr>
          <p:nvPr/>
        </p:nvSpPr>
        <p:spPr bwMode="auto">
          <a:xfrm flipH="1" flipV="1">
            <a:off x="2117725" y="48006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1" name="Line 37"/>
          <p:cNvSpPr>
            <a:spLocks noChangeShapeType="1"/>
          </p:cNvSpPr>
          <p:nvPr/>
        </p:nvSpPr>
        <p:spPr bwMode="auto">
          <a:xfrm flipH="1">
            <a:off x="2041525" y="48101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2" name="Line 38"/>
          <p:cNvSpPr>
            <a:spLocks noChangeShapeType="1"/>
          </p:cNvSpPr>
          <p:nvPr/>
        </p:nvSpPr>
        <p:spPr bwMode="auto">
          <a:xfrm flipH="1">
            <a:off x="1638300" y="49593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3" name="Line 39"/>
          <p:cNvSpPr>
            <a:spLocks noChangeShapeType="1"/>
          </p:cNvSpPr>
          <p:nvPr/>
        </p:nvSpPr>
        <p:spPr bwMode="auto">
          <a:xfrm>
            <a:off x="2667000" y="49403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0" y="4597400"/>
            <a:ext cx="18288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active low port pin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2514600" y="2679700"/>
            <a:ext cx="901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Vcc</a:t>
            </a:r>
          </a:p>
        </p:txBody>
      </p:sp>
      <p:sp>
        <p:nvSpPr>
          <p:cNvPr id="697386" name="Line 42"/>
          <p:cNvSpPr>
            <a:spLocks noChangeShapeType="1"/>
          </p:cNvSpPr>
          <p:nvPr/>
        </p:nvSpPr>
        <p:spPr bwMode="auto">
          <a:xfrm>
            <a:off x="4089400" y="5003800"/>
            <a:ext cx="965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7" name="Line 43"/>
          <p:cNvSpPr>
            <a:spLocks noChangeShapeType="1"/>
          </p:cNvSpPr>
          <p:nvPr/>
        </p:nvSpPr>
        <p:spPr bwMode="auto">
          <a:xfrm>
            <a:off x="5080000" y="3987800"/>
            <a:ext cx="0" cy="1041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1841500" y="52197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5511800" y="42164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7694" name="Text Box 47"/>
          <p:cNvSpPr txBox="1">
            <a:spLocks noChangeArrowheads="1"/>
          </p:cNvSpPr>
          <p:nvPr/>
        </p:nvSpPr>
        <p:spPr bwMode="auto">
          <a:xfrm>
            <a:off x="419100" y="5715000"/>
            <a:ext cx="8343900" cy="8969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Assume Vcc = 5 V, V</a:t>
            </a:r>
            <a:r>
              <a:rPr lang="en-US" sz="2400" baseline="-25000">
                <a:solidFill>
                  <a:schemeClr val="bg1"/>
                </a:solidFill>
              </a:rPr>
              <a:t>LED</a:t>
            </a:r>
            <a:r>
              <a:rPr lang="en-US" sz="2400">
                <a:solidFill>
                  <a:schemeClr val="bg1"/>
                </a:solidFill>
              </a:rPr>
              <a:t> = 1.5 V, and V</a:t>
            </a:r>
            <a:r>
              <a:rPr lang="en-US" sz="2400" baseline="-25000">
                <a:solidFill>
                  <a:schemeClr val="bg1"/>
                </a:solidFill>
              </a:rPr>
              <a:t>OL</a:t>
            </a:r>
            <a:r>
              <a:rPr lang="en-US" sz="2400">
                <a:solidFill>
                  <a:schemeClr val="bg1"/>
                </a:solidFill>
              </a:rPr>
              <a:t> @ 10 mA = 0.8V</a:t>
            </a:r>
          </a:p>
          <a:p>
            <a:pPr algn="l"/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 </a:t>
            </a:r>
            <a:r>
              <a:rPr lang="en-US" sz="2400">
                <a:solidFill>
                  <a:schemeClr val="hlink"/>
                </a:solidFill>
              </a:rPr>
              <a:t>R1 = 2.7/0.01 = 270</a:t>
            </a:r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  P</a:t>
            </a:r>
            <a:r>
              <a:rPr lang="en-US" sz="2400" baseline="-25000">
                <a:solidFill>
                  <a:schemeClr val="hlink"/>
                </a:solidFill>
                <a:sym typeface="Symbol" pitchFamily="18" charset="2"/>
              </a:rPr>
              <a:t>R1</a:t>
            </a:r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=0.027W</a:t>
            </a:r>
          </a:p>
        </p:txBody>
      </p:sp>
      <p:sp>
        <p:nvSpPr>
          <p:cNvPr id="27695" name="Text Box 48"/>
          <p:cNvSpPr txBox="1">
            <a:spLocks noChangeArrowheads="1"/>
          </p:cNvSpPr>
          <p:nvPr/>
        </p:nvSpPr>
        <p:spPr bwMode="auto">
          <a:xfrm>
            <a:off x="3708400" y="26638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Use optical isolation to protect microcontroller</a:t>
            </a:r>
          </a:p>
        </p:txBody>
      </p:sp>
      <p:sp>
        <p:nvSpPr>
          <p:cNvPr id="698372" name="Line 4"/>
          <p:cNvSpPr>
            <a:spLocks noChangeShapeType="1"/>
          </p:cNvSpPr>
          <p:nvPr/>
        </p:nvSpPr>
        <p:spPr bwMode="auto">
          <a:xfrm>
            <a:off x="6873875" y="30162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3" name="Line 5"/>
          <p:cNvSpPr>
            <a:spLocks noChangeShapeType="1"/>
          </p:cNvSpPr>
          <p:nvPr/>
        </p:nvSpPr>
        <p:spPr bwMode="auto">
          <a:xfrm>
            <a:off x="6873875" y="34448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4" name="Line 6"/>
          <p:cNvSpPr>
            <a:spLocks noChangeShapeType="1"/>
          </p:cNvSpPr>
          <p:nvPr/>
        </p:nvSpPr>
        <p:spPr bwMode="auto">
          <a:xfrm>
            <a:off x="7092950" y="36544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5" name="AutoShape 7"/>
          <p:cNvSpPr>
            <a:spLocks noChangeArrowheads="1"/>
          </p:cNvSpPr>
          <p:nvPr/>
        </p:nvSpPr>
        <p:spPr bwMode="auto">
          <a:xfrm flipV="1">
            <a:off x="6988175" y="4330700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6" name="Line 8"/>
          <p:cNvSpPr>
            <a:spLocks noChangeShapeType="1"/>
          </p:cNvSpPr>
          <p:nvPr/>
        </p:nvSpPr>
        <p:spPr bwMode="auto">
          <a:xfrm flipV="1">
            <a:off x="6873875" y="30162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642100" y="22701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8378" name="Line 10"/>
          <p:cNvSpPr>
            <a:spLocks noChangeShapeType="1"/>
          </p:cNvSpPr>
          <p:nvPr/>
        </p:nvSpPr>
        <p:spPr bwMode="auto">
          <a:xfrm>
            <a:off x="7073900" y="2663825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9" name="Line 11"/>
          <p:cNvSpPr>
            <a:spLocks noChangeShapeType="1"/>
          </p:cNvSpPr>
          <p:nvPr/>
        </p:nvSpPr>
        <p:spPr bwMode="auto">
          <a:xfrm>
            <a:off x="7073900" y="19589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0" name="Line 12"/>
          <p:cNvSpPr>
            <a:spLocks noChangeShapeType="1"/>
          </p:cNvSpPr>
          <p:nvPr/>
        </p:nvSpPr>
        <p:spPr bwMode="auto">
          <a:xfrm>
            <a:off x="6388100" y="3311525"/>
            <a:ext cx="485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692900" y="15970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698382" name="Line 14"/>
          <p:cNvSpPr>
            <a:spLocks noChangeShapeType="1"/>
          </p:cNvSpPr>
          <p:nvPr/>
        </p:nvSpPr>
        <p:spPr bwMode="auto">
          <a:xfrm flipH="1" flipV="1">
            <a:off x="6369050" y="31496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3" name="Line 15"/>
          <p:cNvSpPr>
            <a:spLocks noChangeShapeType="1"/>
          </p:cNvSpPr>
          <p:nvPr/>
        </p:nvSpPr>
        <p:spPr bwMode="auto">
          <a:xfrm flipH="1">
            <a:off x="6207125" y="31496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4" name="Line 16"/>
          <p:cNvSpPr>
            <a:spLocks noChangeShapeType="1"/>
          </p:cNvSpPr>
          <p:nvPr/>
        </p:nvSpPr>
        <p:spPr bwMode="auto">
          <a:xfrm flipH="1" flipV="1">
            <a:off x="6092825" y="31115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5" name="Line 17"/>
          <p:cNvSpPr>
            <a:spLocks noChangeShapeType="1"/>
          </p:cNvSpPr>
          <p:nvPr/>
        </p:nvSpPr>
        <p:spPr bwMode="auto">
          <a:xfrm flipH="1">
            <a:off x="5969000" y="31591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6" name="Line 18"/>
          <p:cNvSpPr>
            <a:spLocks noChangeShapeType="1"/>
          </p:cNvSpPr>
          <p:nvPr/>
        </p:nvSpPr>
        <p:spPr bwMode="auto">
          <a:xfrm flipH="1" flipV="1">
            <a:off x="5864225" y="31496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7" name="Line 19"/>
          <p:cNvSpPr>
            <a:spLocks noChangeShapeType="1"/>
          </p:cNvSpPr>
          <p:nvPr/>
        </p:nvSpPr>
        <p:spPr bwMode="auto">
          <a:xfrm flipH="1">
            <a:off x="5788025" y="31591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8" name="Line 20"/>
          <p:cNvSpPr>
            <a:spLocks noChangeShapeType="1"/>
          </p:cNvSpPr>
          <p:nvPr/>
        </p:nvSpPr>
        <p:spPr bwMode="auto">
          <a:xfrm flipH="1">
            <a:off x="5054600" y="3308350"/>
            <a:ext cx="7524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7531100" y="30654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NPN BJT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698390" name="AutoShape 22"/>
          <p:cNvSpPr>
            <a:spLocks noChangeArrowheads="1"/>
          </p:cNvSpPr>
          <p:nvPr/>
        </p:nvSpPr>
        <p:spPr bwMode="auto">
          <a:xfrm flipV="1">
            <a:off x="2743200" y="30511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1" name="Line 23"/>
          <p:cNvSpPr>
            <a:spLocks noChangeShapeType="1"/>
          </p:cNvSpPr>
          <p:nvPr/>
        </p:nvSpPr>
        <p:spPr bwMode="auto">
          <a:xfrm>
            <a:off x="2762250" y="34036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2" name="Line 24"/>
          <p:cNvSpPr>
            <a:spLocks noChangeShapeType="1"/>
          </p:cNvSpPr>
          <p:nvPr/>
        </p:nvSpPr>
        <p:spPr bwMode="auto">
          <a:xfrm flipH="1" flipV="1">
            <a:off x="2911475" y="24257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3" name="Line 25"/>
          <p:cNvSpPr>
            <a:spLocks noChangeShapeType="1"/>
          </p:cNvSpPr>
          <p:nvPr/>
        </p:nvSpPr>
        <p:spPr bwMode="auto">
          <a:xfrm>
            <a:off x="2914650" y="34036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4" name="Line 26"/>
          <p:cNvSpPr>
            <a:spLocks noChangeShapeType="1"/>
          </p:cNvSpPr>
          <p:nvPr/>
        </p:nvSpPr>
        <p:spPr bwMode="auto">
          <a:xfrm>
            <a:off x="3886200" y="30035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5" name="Line 27"/>
          <p:cNvSpPr>
            <a:spLocks noChangeShapeType="1"/>
          </p:cNvSpPr>
          <p:nvPr/>
        </p:nvSpPr>
        <p:spPr bwMode="auto">
          <a:xfrm>
            <a:off x="3886200" y="34321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6" name="Line 28"/>
          <p:cNvSpPr>
            <a:spLocks noChangeShapeType="1"/>
          </p:cNvSpPr>
          <p:nvPr/>
        </p:nvSpPr>
        <p:spPr bwMode="auto">
          <a:xfrm>
            <a:off x="4105275" y="36417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7" name="Line 29"/>
          <p:cNvSpPr>
            <a:spLocks noChangeShapeType="1"/>
          </p:cNvSpPr>
          <p:nvPr/>
        </p:nvSpPr>
        <p:spPr bwMode="auto">
          <a:xfrm flipV="1">
            <a:off x="3886200" y="30035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8" name="Line 30"/>
          <p:cNvSpPr>
            <a:spLocks noChangeShapeType="1"/>
          </p:cNvSpPr>
          <p:nvPr/>
        </p:nvSpPr>
        <p:spPr bwMode="auto">
          <a:xfrm>
            <a:off x="4086225" y="2435225"/>
            <a:ext cx="0" cy="568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9" name="Rectangle 31"/>
          <p:cNvSpPr>
            <a:spLocks noChangeArrowheads="1"/>
          </p:cNvSpPr>
          <p:nvPr/>
        </p:nvSpPr>
        <p:spPr bwMode="auto">
          <a:xfrm>
            <a:off x="2438400" y="27051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0" name="Line 32"/>
          <p:cNvSpPr>
            <a:spLocks noChangeShapeType="1"/>
          </p:cNvSpPr>
          <p:nvPr/>
        </p:nvSpPr>
        <p:spPr bwMode="auto">
          <a:xfrm flipH="1" flipV="1">
            <a:off x="2622550" y="41148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1" name="Line 33"/>
          <p:cNvSpPr>
            <a:spLocks noChangeShapeType="1"/>
          </p:cNvSpPr>
          <p:nvPr/>
        </p:nvSpPr>
        <p:spPr bwMode="auto">
          <a:xfrm flipH="1">
            <a:off x="2460625" y="41148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2" name="Line 34"/>
          <p:cNvSpPr>
            <a:spLocks noChangeShapeType="1"/>
          </p:cNvSpPr>
          <p:nvPr/>
        </p:nvSpPr>
        <p:spPr bwMode="auto">
          <a:xfrm flipH="1" flipV="1">
            <a:off x="2346325" y="40767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3" name="Line 35"/>
          <p:cNvSpPr>
            <a:spLocks noChangeShapeType="1"/>
          </p:cNvSpPr>
          <p:nvPr/>
        </p:nvSpPr>
        <p:spPr bwMode="auto">
          <a:xfrm flipH="1">
            <a:off x="2222500" y="41243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4" name="Line 36"/>
          <p:cNvSpPr>
            <a:spLocks noChangeShapeType="1"/>
          </p:cNvSpPr>
          <p:nvPr/>
        </p:nvSpPr>
        <p:spPr bwMode="auto">
          <a:xfrm flipH="1" flipV="1">
            <a:off x="2117725" y="41148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5" name="Line 37"/>
          <p:cNvSpPr>
            <a:spLocks noChangeShapeType="1"/>
          </p:cNvSpPr>
          <p:nvPr/>
        </p:nvSpPr>
        <p:spPr bwMode="auto">
          <a:xfrm flipH="1">
            <a:off x="2041525" y="41243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6" name="Line 38"/>
          <p:cNvSpPr>
            <a:spLocks noChangeShapeType="1"/>
          </p:cNvSpPr>
          <p:nvPr/>
        </p:nvSpPr>
        <p:spPr bwMode="auto">
          <a:xfrm flipH="1">
            <a:off x="1638300" y="42735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7" name="Line 39"/>
          <p:cNvSpPr>
            <a:spLocks noChangeShapeType="1"/>
          </p:cNvSpPr>
          <p:nvPr/>
        </p:nvSpPr>
        <p:spPr bwMode="auto">
          <a:xfrm>
            <a:off x="2667000" y="42545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0" y="3911600"/>
            <a:ext cx="18288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active low port pin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2514600" y="1993900"/>
            <a:ext cx="901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Vcc</a:t>
            </a:r>
          </a:p>
        </p:txBody>
      </p:sp>
      <p:sp>
        <p:nvSpPr>
          <p:cNvPr id="698410" name="Line 42"/>
          <p:cNvSpPr>
            <a:spLocks noChangeShapeType="1"/>
          </p:cNvSpPr>
          <p:nvPr/>
        </p:nvSpPr>
        <p:spPr bwMode="auto">
          <a:xfrm>
            <a:off x="4089400" y="4318000"/>
            <a:ext cx="965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11" name="Line 43"/>
          <p:cNvSpPr>
            <a:spLocks noChangeShapeType="1"/>
          </p:cNvSpPr>
          <p:nvPr/>
        </p:nvSpPr>
        <p:spPr bwMode="auto">
          <a:xfrm>
            <a:off x="5080000" y="3302000"/>
            <a:ext cx="0" cy="1041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1841500" y="45339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5511800" y="35306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8718" name="Text Box 47"/>
          <p:cNvSpPr txBox="1">
            <a:spLocks noChangeArrowheads="1"/>
          </p:cNvSpPr>
          <p:nvPr/>
        </p:nvSpPr>
        <p:spPr bwMode="auto">
          <a:xfrm>
            <a:off x="355600" y="4851400"/>
            <a:ext cx="8572500" cy="18303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Assume switching 1 amp load, and that h</a:t>
            </a:r>
            <a:r>
              <a:rPr lang="en-US" sz="2400" baseline="-25000">
                <a:solidFill>
                  <a:schemeClr val="bg1"/>
                </a:solidFill>
              </a:rPr>
              <a:t>FE</a:t>
            </a:r>
            <a:r>
              <a:rPr lang="en-US" sz="2400">
                <a:solidFill>
                  <a:schemeClr val="bg1"/>
                </a:solidFill>
              </a:rPr>
              <a:t> of transistor is 100 </a:t>
            </a:r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 need 10 mA of base current to saturate transistor (assume V</a:t>
            </a:r>
            <a:r>
              <a:rPr lang="en-US" sz="2400" baseline="-25000">
                <a:solidFill>
                  <a:schemeClr val="bg1"/>
                </a:solidFill>
                <a:sym typeface="Symbol" pitchFamily="18" charset="2"/>
              </a:rPr>
              <a:t>BEsat</a:t>
            </a:r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 of transistor is 0.7 V, and that V</a:t>
            </a:r>
            <a:r>
              <a:rPr lang="en-US" sz="2400" baseline="-25000">
                <a:solidFill>
                  <a:schemeClr val="bg1"/>
                </a:solidFill>
                <a:sym typeface="Symbol" pitchFamily="18" charset="2"/>
              </a:rPr>
              <a:t>CEsat</a:t>
            </a:r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 of photo transistor is 0.3 V)</a:t>
            </a:r>
          </a:p>
          <a:p>
            <a:pPr algn="l"/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 </a:t>
            </a:r>
            <a:r>
              <a:rPr lang="en-US" sz="2000">
                <a:solidFill>
                  <a:schemeClr val="hlink"/>
                </a:solidFill>
              </a:rPr>
              <a:t>R2 = (V</a:t>
            </a:r>
            <a:r>
              <a:rPr lang="en-US" sz="2000" baseline="-25000">
                <a:solidFill>
                  <a:schemeClr val="hlink"/>
                </a:solidFill>
              </a:rPr>
              <a:t>L</a:t>
            </a:r>
            <a:r>
              <a:rPr lang="en-US" sz="2000">
                <a:solidFill>
                  <a:schemeClr val="hlink"/>
                </a:solidFill>
              </a:rPr>
              <a:t> – 1)/0.01  If V</a:t>
            </a:r>
            <a:r>
              <a:rPr lang="en-US" sz="2000" baseline="-25000">
                <a:solidFill>
                  <a:schemeClr val="hlink"/>
                </a:solidFill>
              </a:rPr>
              <a:t>L</a:t>
            </a:r>
            <a:r>
              <a:rPr lang="en-US" sz="2000">
                <a:solidFill>
                  <a:schemeClr val="hlink"/>
                </a:solidFill>
              </a:rPr>
              <a:t>=18V, R2=1700ohms, P</a:t>
            </a:r>
            <a:r>
              <a:rPr lang="en-US" sz="2000" baseline="-25000">
                <a:solidFill>
                  <a:schemeClr val="hlink"/>
                </a:solidFill>
              </a:rPr>
              <a:t>R2</a:t>
            </a:r>
            <a:r>
              <a:rPr lang="en-US" sz="2000">
                <a:solidFill>
                  <a:schemeClr val="hlink"/>
                </a:solidFill>
              </a:rPr>
              <a:t>=0.17W</a:t>
            </a:r>
            <a:endParaRPr lang="en-US" sz="200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28719" name="Text Box 49"/>
          <p:cNvSpPr txBox="1">
            <a:spLocks noChangeArrowheads="1"/>
          </p:cNvSpPr>
          <p:nvPr/>
        </p:nvSpPr>
        <p:spPr bwMode="auto">
          <a:xfrm>
            <a:off x="3606800" y="20161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00" y="0"/>
            <a:ext cx="6022975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Optically-Isolated Inputs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2419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Off-board (external, remotely located) switch/data inputs should be optically isolated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helps reduce noise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helps prevent ESD-induced damage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prevents “strange” voltages from entering board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eliminates ground loops</a:t>
            </a:r>
          </a:p>
        </p:txBody>
      </p:sp>
      <p:sp>
        <p:nvSpPr>
          <p:cNvPr id="701444" name="AutoShape 4"/>
          <p:cNvSpPr>
            <a:spLocks noChangeArrowheads="1"/>
          </p:cNvSpPr>
          <p:nvPr/>
        </p:nvSpPr>
        <p:spPr bwMode="auto">
          <a:xfrm flipV="1">
            <a:off x="3568700" y="49688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5" name="Line 5"/>
          <p:cNvSpPr>
            <a:spLocks noChangeShapeType="1"/>
          </p:cNvSpPr>
          <p:nvPr/>
        </p:nvSpPr>
        <p:spPr bwMode="auto">
          <a:xfrm>
            <a:off x="3587750" y="53213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6" name="Line 6"/>
          <p:cNvSpPr>
            <a:spLocks noChangeShapeType="1"/>
          </p:cNvSpPr>
          <p:nvPr/>
        </p:nvSpPr>
        <p:spPr bwMode="auto">
          <a:xfrm flipH="1" flipV="1">
            <a:off x="3736975" y="43434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7" name="Line 7"/>
          <p:cNvSpPr>
            <a:spLocks noChangeShapeType="1"/>
          </p:cNvSpPr>
          <p:nvPr/>
        </p:nvSpPr>
        <p:spPr bwMode="auto">
          <a:xfrm>
            <a:off x="3740150" y="53213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8" name="Line 8"/>
          <p:cNvSpPr>
            <a:spLocks noChangeShapeType="1"/>
          </p:cNvSpPr>
          <p:nvPr/>
        </p:nvSpPr>
        <p:spPr bwMode="auto">
          <a:xfrm>
            <a:off x="4711700" y="49212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9" name="Line 9"/>
          <p:cNvSpPr>
            <a:spLocks noChangeShapeType="1"/>
          </p:cNvSpPr>
          <p:nvPr/>
        </p:nvSpPr>
        <p:spPr bwMode="auto">
          <a:xfrm>
            <a:off x="4711700" y="53498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0" name="Line 10"/>
          <p:cNvSpPr>
            <a:spLocks noChangeShapeType="1"/>
          </p:cNvSpPr>
          <p:nvPr/>
        </p:nvSpPr>
        <p:spPr bwMode="auto">
          <a:xfrm>
            <a:off x="4930775" y="55594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1" name="Line 11"/>
          <p:cNvSpPr>
            <a:spLocks noChangeShapeType="1"/>
          </p:cNvSpPr>
          <p:nvPr/>
        </p:nvSpPr>
        <p:spPr bwMode="auto">
          <a:xfrm flipV="1">
            <a:off x="4711700" y="49212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2" name="Line 12"/>
          <p:cNvSpPr>
            <a:spLocks noChangeShapeType="1"/>
          </p:cNvSpPr>
          <p:nvPr/>
        </p:nvSpPr>
        <p:spPr bwMode="auto">
          <a:xfrm>
            <a:off x="4911725" y="4352925"/>
            <a:ext cx="0" cy="568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3" name="Rectangle 13"/>
          <p:cNvSpPr>
            <a:spLocks noChangeArrowheads="1"/>
          </p:cNvSpPr>
          <p:nvPr/>
        </p:nvSpPr>
        <p:spPr bwMode="auto">
          <a:xfrm>
            <a:off x="3263900" y="46228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4" name="AutoShape 14"/>
          <p:cNvSpPr>
            <a:spLocks noChangeArrowheads="1"/>
          </p:cNvSpPr>
          <p:nvPr/>
        </p:nvSpPr>
        <p:spPr bwMode="auto">
          <a:xfrm flipV="1">
            <a:off x="4829175" y="6226175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Optically-Isolated Inputs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2419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Off-board (external, remotely located) switch/data inputs should be optically isolated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helps reduce noise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helps prevent ESD-induced damage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prevents “strange” voltages from entering board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eliminates ground loops</a:t>
            </a:r>
          </a:p>
        </p:txBody>
      </p:sp>
      <p:sp>
        <p:nvSpPr>
          <p:cNvPr id="705540" name="Line 4"/>
          <p:cNvSpPr>
            <a:spLocks noChangeShapeType="1"/>
          </p:cNvSpPr>
          <p:nvPr/>
        </p:nvSpPr>
        <p:spPr bwMode="auto">
          <a:xfrm>
            <a:off x="4711700" y="49212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1" name="Line 5"/>
          <p:cNvSpPr>
            <a:spLocks noChangeShapeType="1"/>
          </p:cNvSpPr>
          <p:nvPr/>
        </p:nvSpPr>
        <p:spPr bwMode="auto">
          <a:xfrm>
            <a:off x="4711700" y="53498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2" name="Line 6"/>
          <p:cNvSpPr>
            <a:spLocks noChangeShapeType="1"/>
          </p:cNvSpPr>
          <p:nvPr/>
        </p:nvSpPr>
        <p:spPr bwMode="auto">
          <a:xfrm>
            <a:off x="4930775" y="55594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3" name="Line 7"/>
          <p:cNvSpPr>
            <a:spLocks noChangeShapeType="1"/>
          </p:cNvSpPr>
          <p:nvPr/>
        </p:nvSpPr>
        <p:spPr bwMode="auto">
          <a:xfrm flipV="1">
            <a:off x="4711700" y="49212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4" name="Line 8"/>
          <p:cNvSpPr>
            <a:spLocks noChangeShapeType="1"/>
          </p:cNvSpPr>
          <p:nvPr/>
        </p:nvSpPr>
        <p:spPr bwMode="auto">
          <a:xfrm>
            <a:off x="4911725" y="3959225"/>
            <a:ext cx="0" cy="9620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5" name="Rectangle 9"/>
          <p:cNvSpPr>
            <a:spLocks noChangeArrowheads="1"/>
          </p:cNvSpPr>
          <p:nvPr/>
        </p:nvSpPr>
        <p:spPr bwMode="auto">
          <a:xfrm>
            <a:off x="3263900" y="46228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6" name="AutoShape 10"/>
          <p:cNvSpPr>
            <a:spLocks noChangeArrowheads="1"/>
          </p:cNvSpPr>
          <p:nvPr/>
        </p:nvSpPr>
        <p:spPr bwMode="auto">
          <a:xfrm flipV="1">
            <a:off x="4829175" y="6226175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7" name="Line 11"/>
          <p:cNvSpPr>
            <a:spLocks noChangeShapeType="1"/>
          </p:cNvSpPr>
          <p:nvPr/>
        </p:nvSpPr>
        <p:spPr bwMode="auto">
          <a:xfrm flipH="1" flipV="1">
            <a:off x="5949950" y="38227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8" name="Line 12"/>
          <p:cNvSpPr>
            <a:spLocks noChangeShapeType="1"/>
          </p:cNvSpPr>
          <p:nvPr/>
        </p:nvSpPr>
        <p:spPr bwMode="auto">
          <a:xfrm flipH="1">
            <a:off x="5788025" y="38227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9" name="Line 13"/>
          <p:cNvSpPr>
            <a:spLocks noChangeShapeType="1"/>
          </p:cNvSpPr>
          <p:nvPr/>
        </p:nvSpPr>
        <p:spPr bwMode="auto">
          <a:xfrm flipH="1" flipV="1">
            <a:off x="5673725" y="37846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0" name="Line 14"/>
          <p:cNvSpPr>
            <a:spLocks noChangeShapeType="1"/>
          </p:cNvSpPr>
          <p:nvPr/>
        </p:nvSpPr>
        <p:spPr bwMode="auto">
          <a:xfrm flipH="1">
            <a:off x="5549900" y="38322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1" name="Line 15"/>
          <p:cNvSpPr>
            <a:spLocks noChangeShapeType="1"/>
          </p:cNvSpPr>
          <p:nvPr/>
        </p:nvSpPr>
        <p:spPr bwMode="auto">
          <a:xfrm flipH="1" flipV="1">
            <a:off x="5445125" y="38227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2" name="Line 16"/>
          <p:cNvSpPr>
            <a:spLocks noChangeShapeType="1"/>
          </p:cNvSpPr>
          <p:nvPr/>
        </p:nvSpPr>
        <p:spPr bwMode="auto">
          <a:xfrm flipH="1">
            <a:off x="5368925" y="38322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3" name="Line 17"/>
          <p:cNvSpPr>
            <a:spLocks noChangeShapeType="1"/>
          </p:cNvSpPr>
          <p:nvPr/>
        </p:nvSpPr>
        <p:spPr bwMode="auto">
          <a:xfrm flipH="1">
            <a:off x="4889500" y="3981450"/>
            <a:ext cx="4984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4" name="Line 18"/>
          <p:cNvSpPr>
            <a:spLocks noChangeShapeType="1"/>
          </p:cNvSpPr>
          <p:nvPr/>
        </p:nvSpPr>
        <p:spPr bwMode="auto">
          <a:xfrm>
            <a:off x="5994400" y="39624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6197600" y="3771900"/>
            <a:ext cx="901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Vcc</a:t>
            </a:r>
          </a:p>
        </p:txBody>
      </p:sp>
      <p:sp>
        <p:nvSpPr>
          <p:cNvPr id="705556" name="Line 20"/>
          <p:cNvSpPr>
            <a:spLocks noChangeShapeType="1"/>
          </p:cNvSpPr>
          <p:nvPr/>
        </p:nvSpPr>
        <p:spPr bwMode="auto">
          <a:xfrm flipV="1">
            <a:off x="4914900" y="4318000"/>
            <a:ext cx="1765300" cy="12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7" name="Oval 21"/>
          <p:cNvSpPr>
            <a:spLocks noChangeArrowheads="1"/>
          </p:cNvSpPr>
          <p:nvPr/>
        </p:nvSpPr>
        <p:spPr bwMode="auto">
          <a:xfrm>
            <a:off x="4876800" y="4292600"/>
            <a:ext cx="88900" cy="88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8" name="AutoShape 22"/>
          <p:cNvSpPr>
            <a:spLocks/>
          </p:cNvSpPr>
          <p:nvPr/>
        </p:nvSpPr>
        <p:spPr bwMode="auto">
          <a:xfrm>
            <a:off x="6908800" y="3962400"/>
            <a:ext cx="152400" cy="749300"/>
          </a:xfrm>
          <a:prstGeom prst="leftBrace">
            <a:avLst>
              <a:gd name="adj1" fmla="val 40972"/>
              <a:gd name="adj2" fmla="val 50000"/>
            </a:avLst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7061200" y="3911600"/>
            <a:ext cx="1714500" cy="823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400">
                <a:solidFill>
                  <a:srgbClr val="3399FF"/>
                </a:solidFill>
              </a:rPr>
              <a:t>L = closed</a:t>
            </a:r>
          </a:p>
          <a:p>
            <a:pPr algn="l">
              <a:spcBef>
                <a:spcPct val="30000"/>
              </a:spcBef>
            </a:pPr>
            <a:r>
              <a:rPr lang="en-US" sz="2400">
                <a:solidFill>
                  <a:srgbClr val="3399FF"/>
                </a:solidFill>
              </a:rPr>
              <a:t>H = open</a:t>
            </a:r>
          </a:p>
        </p:txBody>
      </p:sp>
      <p:sp>
        <p:nvSpPr>
          <p:cNvPr id="705560" name="AutoShape 24"/>
          <p:cNvSpPr>
            <a:spLocks noChangeArrowheads="1"/>
          </p:cNvSpPr>
          <p:nvPr/>
        </p:nvSpPr>
        <p:spPr bwMode="auto">
          <a:xfrm flipV="1">
            <a:off x="3568700" y="49688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1" name="Line 25"/>
          <p:cNvSpPr>
            <a:spLocks noChangeShapeType="1"/>
          </p:cNvSpPr>
          <p:nvPr/>
        </p:nvSpPr>
        <p:spPr bwMode="auto">
          <a:xfrm>
            <a:off x="3587750" y="53213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2" name="Line 26"/>
          <p:cNvSpPr>
            <a:spLocks noChangeShapeType="1"/>
          </p:cNvSpPr>
          <p:nvPr/>
        </p:nvSpPr>
        <p:spPr bwMode="auto">
          <a:xfrm flipH="1" flipV="1">
            <a:off x="3736975" y="43434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3" name="Line 27"/>
          <p:cNvSpPr>
            <a:spLocks noChangeShapeType="1"/>
          </p:cNvSpPr>
          <p:nvPr/>
        </p:nvSpPr>
        <p:spPr bwMode="auto">
          <a:xfrm>
            <a:off x="3740150" y="53213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4" name="Line 28"/>
          <p:cNvSpPr>
            <a:spLocks noChangeShapeType="1"/>
          </p:cNvSpPr>
          <p:nvPr/>
        </p:nvSpPr>
        <p:spPr bwMode="auto">
          <a:xfrm flipH="1" flipV="1">
            <a:off x="3435350" y="42037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5" name="Line 29"/>
          <p:cNvSpPr>
            <a:spLocks noChangeShapeType="1"/>
          </p:cNvSpPr>
          <p:nvPr/>
        </p:nvSpPr>
        <p:spPr bwMode="auto">
          <a:xfrm flipH="1">
            <a:off x="3273425" y="42037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6" name="Line 30"/>
          <p:cNvSpPr>
            <a:spLocks noChangeShapeType="1"/>
          </p:cNvSpPr>
          <p:nvPr/>
        </p:nvSpPr>
        <p:spPr bwMode="auto">
          <a:xfrm flipH="1" flipV="1">
            <a:off x="3159125" y="41656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7" name="Line 31"/>
          <p:cNvSpPr>
            <a:spLocks noChangeShapeType="1"/>
          </p:cNvSpPr>
          <p:nvPr/>
        </p:nvSpPr>
        <p:spPr bwMode="auto">
          <a:xfrm flipH="1">
            <a:off x="3035300" y="42132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8" name="Line 32"/>
          <p:cNvSpPr>
            <a:spLocks noChangeShapeType="1"/>
          </p:cNvSpPr>
          <p:nvPr/>
        </p:nvSpPr>
        <p:spPr bwMode="auto">
          <a:xfrm flipH="1" flipV="1">
            <a:off x="2930525" y="42037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9" name="Line 33"/>
          <p:cNvSpPr>
            <a:spLocks noChangeShapeType="1"/>
          </p:cNvSpPr>
          <p:nvPr/>
        </p:nvSpPr>
        <p:spPr bwMode="auto">
          <a:xfrm flipH="1">
            <a:off x="2854325" y="42132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0" name="Line 34"/>
          <p:cNvSpPr>
            <a:spLocks noChangeShapeType="1"/>
          </p:cNvSpPr>
          <p:nvPr/>
        </p:nvSpPr>
        <p:spPr bwMode="auto">
          <a:xfrm flipH="1">
            <a:off x="2451100" y="43624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1" name="Line 35"/>
          <p:cNvSpPr>
            <a:spLocks noChangeShapeType="1"/>
          </p:cNvSpPr>
          <p:nvPr/>
        </p:nvSpPr>
        <p:spPr bwMode="auto">
          <a:xfrm>
            <a:off x="3479800" y="43434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2" name="Line 36"/>
          <p:cNvSpPr>
            <a:spLocks noChangeShapeType="1"/>
          </p:cNvSpPr>
          <p:nvPr/>
        </p:nvSpPr>
        <p:spPr bwMode="auto">
          <a:xfrm flipH="1">
            <a:off x="1295400" y="6121400"/>
            <a:ext cx="243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3" name="Line 37"/>
          <p:cNvSpPr>
            <a:spLocks noChangeShapeType="1"/>
          </p:cNvSpPr>
          <p:nvPr/>
        </p:nvSpPr>
        <p:spPr bwMode="auto">
          <a:xfrm flipH="1" flipV="1">
            <a:off x="990600" y="5905500"/>
            <a:ext cx="279400" cy="203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4" name="Oval 38"/>
          <p:cNvSpPr>
            <a:spLocks noChangeArrowheads="1"/>
          </p:cNvSpPr>
          <p:nvPr/>
        </p:nvSpPr>
        <p:spPr bwMode="auto">
          <a:xfrm>
            <a:off x="1270000" y="6083300"/>
            <a:ext cx="88900" cy="88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5" name="Oval 39"/>
          <p:cNvSpPr>
            <a:spLocks noChangeArrowheads="1"/>
          </p:cNvSpPr>
          <p:nvPr/>
        </p:nvSpPr>
        <p:spPr bwMode="auto">
          <a:xfrm>
            <a:off x="863600" y="6121400"/>
            <a:ext cx="88900" cy="88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56" name="Oval 40"/>
          <p:cNvSpPr>
            <a:spLocks noChangeArrowheads="1"/>
          </p:cNvSpPr>
          <p:nvPr/>
        </p:nvSpPr>
        <p:spPr bwMode="auto">
          <a:xfrm rot="-5400000">
            <a:off x="1723232" y="3956844"/>
            <a:ext cx="741362" cy="75565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solidFill>
                  <a:schemeClr val="bg2"/>
                </a:solidFill>
                <a:latin typeface="Courier New" pitchFamily="49" charset="0"/>
              </a:rPr>
              <a:t>|   + </a:t>
            </a:r>
          </a:p>
        </p:txBody>
      </p:sp>
      <p:sp>
        <p:nvSpPr>
          <p:cNvPr id="705577" name="Line 41"/>
          <p:cNvSpPr>
            <a:spLocks noChangeShapeType="1"/>
          </p:cNvSpPr>
          <p:nvPr/>
        </p:nvSpPr>
        <p:spPr bwMode="auto">
          <a:xfrm flipH="1" flipV="1">
            <a:off x="368300" y="4322763"/>
            <a:ext cx="1317625" cy="111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8" name="Line 42"/>
          <p:cNvSpPr>
            <a:spLocks noChangeShapeType="1"/>
          </p:cNvSpPr>
          <p:nvPr/>
        </p:nvSpPr>
        <p:spPr bwMode="auto">
          <a:xfrm>
            <a:off x="368300" y="4357688"/>
            <a:ext cx="0" cy="18653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9" name="Line 43"/>
          <p:cNvSpPr>
            <a:spLocks noChangeShapeType="1"/>
          </p:cNvSpPr>
          <p:nvPr/>
        </p:nvSpPr>
        <p:spPr bwMode="auto">
          <a:xfrm>
            <a:off x="379413" y="6188075"/>
            <a:ext cx="4873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319088" y="6242050"/>
            <a:ext cx="1714500" cy="609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Remote Switch</a:t>
            </a:r>
          </a:p>
        </p:txBody>
      </p:sp>
      <p:sp>
        <p:nvSpPr>
          <p:cNvPr id="34861" name="Text Box 45"/>
          <p:cNvSpPr txBox="1">
            <a:spLocks noChangeArrowheads="1"/>
          </p:cNvSpPr>
          <p:nvPr/>
        </p:nvSpPr>
        <p:spPr bwMode="auto">
          <a:xfrm>
            <a:off x="1074738" y="4745038"/>
            <a:ext cx="1906587" cy="8683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Isolated Power Supply       (or Battery)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5843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589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07591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9" grpId="0" animBg="1"/>
      <p:bldP spid="707590" grpId="0"/>
      <p:bldP spid="707591" grpId="0" animBg="1"/>
      <p:bldP spid="7075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6867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13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08615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08617" name="Rectangle 9"/>
          <p:cNvSpPr>
            <a:spLocks noChangeArrowheads="1"/>
          </p:cNvSpPr>
          <p:nvPr/>
        </p:nvSpPr>
        <p:spPr bwMode="auto">
          <a:xfrm>
            <a:off x="7553325" y="1543050"/>
            <a:ext cx="474663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7891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9637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09639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09641" name="Rectangle 9"/>
          <p:cNvSpPr>
            <a:spLocks noChangeArrowheads="1"/>
          </p:cNvSpPr>
          <p:nvPr/>
        </p:nvSpPr>
        <p:spPr bwMode="auto">
          <a:xfrm>
            <a:off x="7102475" y="1508125"/>
            <a:ext cx="474663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8915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61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10663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10665" name="Rectangle 9"/>
          <p:cNvSpPr>
            <a:spLocks noChangeArrowheads="1"/>
          </p:cNvSpPr>
          <p:nvPr/>
        </p:nvSpPr>
        <p:spPr bwMode="auto">
          <a:xfrm>
            <a:off x="6710363" y="1590675"/>
            <a:ext cx="474662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9939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5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11687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11689" name="Rectangle 9"/>
          <p:cNvSpPr>
            <a:spLocks noChangeArrowheads="1"/>
          </p:cNvSpPr>
          <p:nvPr/>
        </p:nvSpPr>
        <p:spPr bwMode="auto">
          <a:xfrm>
            <a:off x="7553325" y="1543050"/>
            <a:ext cx="474663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 flipH="1">
            <a:off x="6858000" y="2882900"/>
            <a:ext cx="279400" cy="12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Outline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903288"/>
            <a:ext cx="8153400" cy="4114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Level Translation</a:t>
            </a:r>
          </a:p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Line Drivers and Receivers</a:t>
            </a:r>
          </a:p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Switching D.C. Loads</a:t>
            </a:r>
          </a:p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Optically Isolation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Keypads (Switch Matrices)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Switch De-bouncer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Rotary Pulse Generators (RPG)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PWM Applications/Interfaces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Position Control and Stepper Motors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Servos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LCD Interface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Digitally Controlled Potentiometer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Temperature and Humidity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Compass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Accelerometer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Hall Effect Sensor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Pressure (Force) Sensor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Ultrasonic Range Sensor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IR Remote Control Decoding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RF Serial Link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AC Loads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40963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2709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12711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12713" name="Rectangle 9"/>
          <p:cNvSpPr>
            <a:spLocks noChangeArrowheads="1"/>
          </p:cNvSpPr>
          <p:nvPr/>
        </p:nvSpPr>
        <p:spPr bwMode="auto">
          <a:xfrm>
            <a:off x="7102475" y="1508125"/>
            <a:ext cx="474663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2716" name="Line 12"/>
          <p:cNvSpPr>
            <a:spLocks noChangeShapeType="1"/>
          </p:cNvSpPr>
          <p:nvPr/>
        </p:nvSpPr>
        <p:spPr bwMode="auto">
          <a:xfrm flipH="1">
            <a:off x="6858000" y="2882900"/>
            <a:ext cx="279400" cy="12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41987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3733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13735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L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3739" name="Rectangle 11"/>
          <p:cNvSpPr>
            <a:spLocks noChangeArrowheads="1"/>
          </p:cNvSpPr>
          <p:nvPr/>
        </p:nvSpPr>
        <p:spPr bwMode="auto">
          <a:xfrm>
            <a:off x="4762500" y="2366963"/>
            <a:ext cx="3206750" cy="701675"/>
          </a:xfrm>
          <a:prstGeom prst="rect">
            <a:avLst/>
          </a:prstGeom>
          <a:solidFill>
            <a:srgbClr val="CCFFCC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3740" name="Rectangle 12"/>
          <p:cNvSpPr>
            <a:spLocks noChangeArrowheads="1"/>
          </p:cNvSpPr>
          <p:nvPr/>
        </p:nvSpPr>
        <p:spPr bwMode="auto">
          <a:xfrm>
            <a:off x="6723063" y="1577975"/>
            <a:ext cx="474662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H="1">
            <a:off x="6858000" y="2882900"/>
            <a:ext cx="279400" cy="12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Keypad Encoder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 l="3645" t="37500" r="53221" b="11806"/>
          <a:stretch>
            <a:fillRect/>
          </a:stretch>
        </p:blipFill>
        <p:spPr bwMode="auto">
          <a:xfrm>
            <a:off x="4991100" y="2133600"/>
            <a:ext cx="4076700" cy="3594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 r="5106"/>
          <a:stretch>
            <a:fillRect/>
          </a:stretch>
        </p:blipFill>
        <p:spPr bwMode="auto">
          <a:xfrm>
            <a:off x="152400" y="1524000"/>
            <a:ext cx="4956175" cy="4013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 Debouncer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 t="11688" r="49419"/>
          <a:stretch>
            <a:fillRect/>
          </a:stretch>
        </p:blipFill>
        <p:spPr bwMode="auto">
          <a:xfrm>
            <a:off x="4860925" y="3873500"/>
            <a:ext cx="4003675" cy="2590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1550988"/>
            <a:ext cx="4435475" cy="4568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 l="52467"/>
          <a:stretch>
            <a:fillRect/>
          </a:stretch>
        </p:blipFill>
        <p:spPr bwMode="auto">
          <a:xfrm>
            <a:off x="5102225" y="882650"/>
            <a:ext cx="3762375" cy="293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Rotary Pulse Generator (RPG)</a:t>
            </a:r>
          </a:p>
        </p:txBody>
      </p:sp>
      <p:pic>
        <p:nvPicPr>
          <p:cNvPr id="45059" name="Picture 3" descr="intf_07"/>
          <p:cNvPicPr>
            <a:picLocks noChangeAspect="1" noChangeArrowheads="1"/>
          </p:cNvPicPr>
          <p:nvPr/>
        </p:nvPicPr>
        <p:blipFill>
          <a:blip r:embed="rId2" cstate="print"/>
          <a:srcRect l="13885" t="4141" r="13951" b="70670"/>
          <a:stretch>
            <a:fillRect/>
          </a:stretch>
        </p:blipFill>
        <p:spPr bwMode="auto">
          <a:xfrm>
            <a:off x="257175" y="2122488"/>
            <a:ext cx="35147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intf_07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t="32988" b="3036"/>
          <a:stretch>
            <a:fillRect/>
          </a:stretch>
        </p:blipFill>
        <p:spPr bwMode="auto">
          <a:xfrm>
            <a:off x="3917950" y="1533525"/>
            <a:ext cx="52260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RPGs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1438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Determine direction of rotation by concatenating “previous” and “current” codes, and using as look-up table index</a:t>
            </a:r>
          </a:p>
        </p:txBody>
      </p:sp>
      <p:pic>
        <p:nvPicPr>
          <p:cNvPr id="46084" name="Picture 4" descr="intf_08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r="6844" b="62016"/>
          <a:stretch>
            <a:fillRect/>
          </a:stretch>
        </p:blipFill>
        <p:spPr bwMode="auto">
          <a:xfrm>
            <a:off x="193675" y="4538663"/>
            <a:ext cx="39973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intf_08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t="37469" b="-1187"/>
          <a:stretch>
            <a:fillRect/>
          </a:stretch>
        </p:blipFill>
        <p:spPr bwMode="auto">
          <a:xfrm>
            <a:off x="4352925" y="2909888"/>
            <a:ext cx="4522788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intf_07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7472" t="72865" r="12212" b="7539"/>
          <a:stretch>
            <a:fillRect/>
          </a:stretch>
        </p:blipFill>
        <p:spPr bwMode="auto">
          <a:xfrm>
            <a:off x="142875" y="2786063"/>
            <a:ext cx="41973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PWM Applications/Interfaces</a:t>
            </a:r>
          </a:p>
        </p:txBody>
      </p:sp>
      <p:pic>
        <p:nvPicPr>
          <p:cNvPr id="47107" name="Picture 3" descr="intf_0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b="85434"/>
          <a:stretch>
            <a:fillRect/>
          </a:stretch>
        </p:blipFill>
        <p:spPr bwMode="auto">
          <a:xfrm>
            <a:off x="765175" y="3233738"/>
            <a:ext cx="76866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14382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Simple D/A converter</a:t>
            </a:r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3552825" y="5324475"/>
            <a:ext cx="1276350" cy="533400"/>
          </a:xfrm>
          <a:prstGeom prst="borderCallout1">
            <a:avLst>
              <a:gd name="adj1" fmla="val 21431"/>
              <a:gd name="adj2" fmla="val -5972"/>
              <a:gd name="adj3" fmla="val -205356"/>
              <a:gd name="adj4" fmla="val -77611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>
                <a:solidFill>
                  <a:schemeClr val="bg2"/>
                </a:solidFill>
              </a:rPr>
              <a:t>PWM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PWM Applications/Interfaces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8572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Driving a switched load</a:t>
            </a:r>
          </a:p>
        </p:txBody>
      </p:sp>
      <p:pic>
        <p:nvPicPr>
          <p:cNvPr id="48132" name="Picture 4" descr="intf_0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t="25584" b="49692"/>
          <a:stretch>
            <a:fillRect/>
          </a:stretch>
        </p:blipFill>
        <p:spPr bwMode="auto">
          <a:xfrm>
            <a:off x="968375" y="2614613"/>
            <a:ext cx="717550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AutoShape 5"/>
          <p:cNvSpPr>
            <a:spLocks/>
          </p:cNvSpPr>
          <p:nvPr/>
        </p:nvSpPr>
        <p:spPr bwMode="auto">
          <a:xfrm>
            <a:off x="3552825" y="5629275"/>
            <a:ext cx="1276350" cy="533400"/>
          </a:xfrm>
          <a:prstGeom prst="borderCallout1">
            <a:avLst>
              <a:gd name="adj1" fmla="val 21431"/>
              <a:gd name="adj2" fmla="val -5972"/>
              <a:gd name="adj3" fmla="val -205356"/>
              <a:gd name="adj4" fmla="val -77611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>
                <a:solidFill>
                  <a:schemeClr val="bg2"/>
                </a:solidFill>
              </a:rPr>
              <a:t>PWM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054600" y="1905000"/>
            <a:ext cx="3911600" cy="1063625"/>
          </a:xfrm>
          <a:prstGeom prst="rect">
            <a:avLst/>
          </a:prstGeom>
          <a:noFill/>
          <a:ln w="38100">
            <a:solidFill>
              <a:srgbClr val="DC0C4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rgbClr val="DC0C42"/>
                </a:solidFill>
              </a:rPr>
              <a:t>Limitation:  Capacitive load of MOSFET may limit switching frequency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PWM Applications/Interfaces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8572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Motor speed and direction using H-bridge</a:t>
            </a:r>
          </a:p>
        </p:txBody>
      </p:sp>
      <p:pic>
        <p:nvPicPr>
          <p:cNvPr id="49156" name="Picture 4" descr="intf_0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56563" b="5702"/>
          <a:stretch>
            <a:fillRect/>
          </a:stretch>
        </p:blipFill>
        <p:spPr bwMode="auto">
          <a:xfrm>
            <a:off x="1520825" y="2005013"/>
            <a:ext cx="671195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AutoShape 5"/>
          <p:cNvSpPr>
            <a:spLocks/>
          </p:cNvSpPr>
          <p:nvPr/>
        </p:nvSpPr>
        <p:spPr bwMode="auto">
          <a:xfrm>
            <a:off x="1257300" y="4219575"/>
            <a:ext cx="1276350" cy="533400"/>
          </a:xfrm>
          <a:prstGeom prst="borderCallout1">
            <a:avLst>
              <a:gd name="adj1" fmla="val 21431"/>
              <a:gd name="adj2" fmla="val 105972"/>
              <a:gd name="adj3" fmla="val -183931"/>
              <a:gd name="adj4" fmla="val 142537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>
                <a:solidFill>
                  <a:schemeClr val="bg2"/>
                </a:solidFill>
              </a:rPr>
              <a:t>PWM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“H Bridge”</a:t>
            </a:r>
          </a:p>
        </p:txBody>
      </p:sp>
      <p:sp>
        <p:nvSpPr>
          <p:cNvPr id="721923" name="Line 3"/>
          <p:cNvSpPr>
            <a:spLocks noChangeShapeType="1"/>
          </p:cNvSpPr>
          <p:nvPr/>
        </p:nvSpPr>
        <p:spPr bwMode="auto">
          <a:xfrm>
            <a:off x="5878513" y="16843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937000" y="2813050"/>
            <a:ext cx="1301750" cy="130651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motor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20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21925" name="Line 5"/>
          <p:cNvSpPr>
            <a:spLocks noChangeShapeType="1"/>
          </p:cNvSpPr>
          <p:nvPr/>
        </p:nvSpPr>
        <p:spPr bwMode="auto">
          <a:xfrm flipH="1" flipV="1">
            <a:off x="5618163" y="2398713"/>
            <a:ext cx="2381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26" name="Line 6"/>
          <p:cNvSpPr>
            <a:spLocks noChangeShapeType="1"/>
          </p:cNvSpPr>
          <p:nvPr/>
        </p:nvSpPr>
        <p:spPr bwMode="auto">
          <a:xfrm>
            <a:off x="5224463" y="34671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27" name="Line 7"/>
          <p:cNvSpPr>
            <a:spLocks noChangeShapeType="1"/>
          </p:cNvSpPr>
          <p:nvPr/>
        </p:nvSpPr>
        <p:spPr bwMode="auto">
          <a:xfrm>
            <a:off x="5878513" y="28511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28" name="Oval 8"/>
          <p:cNvSpPr>
            <a:spLocks noChangeArrowheads="1"/>
          </p:cNvSpPr>
          <p:nvPr/>
        </p:nvSpPr>
        <p:spPr bwMode="auto">
          <a:xfrm>
            <a:off x="5834063" y="28495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29" name="Oval 9"/>
          <p:cNvSpPr>
            <a:spLocks noChangeArrowheads="1"/>
          </p:cNvSpPr>
          <p:nvPr/>
        </p:nvSpPr>
        <p:spPr bwMode="auto">
          <a:xfrm>
            <a:off x="5834063" y="23479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0" name="Line 10"/>
          <p:cNvSpPr>
            <a:spLocks noChangeShapeType="1"/>
          </p:cNvSpPr>
          <p:nvPr/>
        </p:nvSpPr>
        <p:spPr bwMode="auto">
          <a:xfrm>
            <a:off x="3300413" y="16827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1" name="Line 11"/>
          <p:cNvSpPr>
            <a:spLocks noChangeShapeType="1"/>
          </p:cNvSpPr>
          <p:nvPr/>
        </p:nvSpPr>
        <p:spPr bwMode="auto">
          <a:xfrm flipH="1" flipV="1">
            <a:off x="3040063" y="23971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2" name="Line 12"/>
          <p:cNvSpPr>
            <a:spLocks noChangeShapeType="1"/>
          </p:cNvSpPr>
          <p:nvPr/>
        </p:nvSpPr>
        <p:spPr bwMode="auto">
          <a:xfrm>
            <a:off x="3300413" y="2847975"/>
            <a:ext cx="0" cy="641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3" name="Oval 13"/>
          <p:cNvSpPr>
            <a:spLocks noChangeArrowheads="1"/>
          </p:cNvSpPr>
          <p:nvPr/>
        </p:nvSpPr>
        <p:spPr bwMode="auto">
          <a:xfrm>
            <a:off x="3255963" y="28479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4" name="Oval 14"/>
          <p:cNvSpPr>
            <a:spLocks noChangeArrowheads="1"/>
          </p:cNvSpPr>
          <p:nvPr/>
        </p:nvSpPr>
        <p:spPr bwMode="auto">
          <a:xfrm>
            <a:off x="3255963" y="23463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5" name="Line 15"/>
          <p:cNvSpPr>
            <a:spLocks noChangeShapeType="1"/>
          </p:cNvSpPr>
          <p:nvPr/>
        </p:nvSpPr>
        <p:spPr bwMode="auto">
          <a:xfrm>
            <a:off x="3311525" y="3467100"/>
            <a:ext cx="665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6" name="Line 16"/>
          <p:cNvSpPr>
            <a:spLocks noChangeShapeType="1"/>
          </p:cNvSpPr>
          <p:nvPr/>
        </p:nvSpPr>
        <p:spPr bwMode="auto">
          <a:xfrm>
            <a:off x="5876925" y="35004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7" name="Line 17"/>
          <p:cNvSpPr>
            <a:spLocks noChangeShapeType="1"/>
          </p:cNvSpPr>
          <p:nvPr/>
        </p:nvSpPr>
        <p:spPr bwMode="auto">
          <a:xfrm flipH="1" flipV="1">
            <a:off x="5616575" y="4214813"/>
            <a:ext cx="2381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8" name="Line 18"/>
          <p:cNvSpPr>
            <a:spLocks noChangeShapeType="1"/>
          </p:cNvSpPr>
          <p:nvPr/>
        </p:nvSpPr>
        <p:spPr bwMode="auto">
          <a:xfrm>
            <a:off x="5876925" y="46672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9" name="Oval 19"/>
          <p:cNvSpPr>
            <a:spLocks noChangeArrowheads="1"/>
          </p:cNvSpPr>
          <p:nvPr/>
        </p:nvSpPr>
        <p:spPr bwMode="auto">
          <a:xfrm>
            <a:off x="5832475" y="46656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0" name="Oval 20"/>
          <p:cNvSpPr>
            <a:spLocks noChangeArrowheads="1"/>
          </p:cNvSpPr>
          <p:nvPr/>
        </p:nvSpPr>
        <p:spPr bwMode="auto">
          <a:xfrm>
            <a:off x="5832475" y="41640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1" name="Line 21"/>
          <p:cNvSpPr>
            <a:spLocks noChangeShapeType="1"/>
          </p:cNvSpPr>
          <p:nvPr/>
        </p:nvSpPr>
        <p:spPr bwMode="auto">
          <a:xfrm>
            <a:off x="3298825" y="34861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2" name="Line 22"/>
          <p:cNvSpPr>
            <a:spLocks noChangeShapeType="1"/>
          </p:cNvSpPr>
          <p:nvPr/>
        </p:nvSpPr>
        <p:spPr bwMode="auto">
          <a:xfrm flipH="1" flipV="1">
            <a:off x="3038475" y="42005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3" name="Line 23"/>
          <p:cNvSpPr>
            <a:spLocks noChangeShapeType="1"/>
          </p:cNvSpPr>
          <p:nvPr/>
        </p:nvSpPr>
        <p:spPr bwMode="auto">
          <a:xfrm>
            <a:off x="3298825" y="4652963"/>
            <a:ext cx="0" cy="639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4" name="Oval 24"/>
          <p:cNvSpPr>
            <a:spLocks noChangeArrowheads="1"/>
          </p:cNvSpPr>
          <p:nvPr/>
        </p:nvSpPr>
        <p:spPr bwMode="auto">
          <a:xfrm>
            <a:off x="3254375" y="46513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5" name="Oval 25"/>
          <p:cNvSpPr>
            <a:spLocks noChangeArrowheads="1"/>
          </p:cNvSpPr>
          <p:nvPr/>
        </p:nvSpPr>
        <p:spPr bwMode="auto">
          <a:xfrm>
            <a:off x="3254375" y="41497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2968625" y="1352550"/>
            <a:ext cx="6651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5530850" y="130333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2967038" y="5387975"/>
            <a:ext cx="665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5518150" y="5338763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723900" y="57785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0">
                <a:solidFill>
                  <a:schemeClr val="bg1"/>
                </a:solidFill>
                <a:latin typeface="Times New Roman" pitchFamily="18" charset="0"/>
              </a:rPr>
              <a:t>“coasting”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Level Translation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818" y="964275"/>
            <a:ext cx="8557146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Needed for interfacing CMOS families operating at different supply voltages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0032" r="13523" b="36159"/>
          <a:stretch>
            <a:fillRect/>
          </a:stretch>
        </p:blipFill>
        <p:spPr bwMode="auto">
          <a:xfrm>
            <a:off x="625574" y="1932318"/>
            <a:ext cx="8518426" cy="43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“H Bridge”</a:t>
            </a:r>
          </a:p>
        </p:txBody>
      </p:sp>
      <p:sp>
        <p:nvSpPr>
          <p:cNvPr id="722947" name="Line 3"/>
          <p:cNvSpPr>
            <a:spLocks noChangeShapeType="1"/>
          </p:cNvSpPr>
          <p:nvPr/>
        </p:nvSpPr>
        <p:spPr bwMode="auto">
          <a:xfrm>
            <a:off x="5878513" y="16843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3937000" y="2813050"/>
            <a:ext cx="1301750" cy="130651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motor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20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22949" name="Line 5"/>
          <p:cNvSpPr>
            <a:spLocks noChangeShapeType="1"/>
          </p:cNvSpPr>
          <p:nvPr/>
        </p:nvSpPr>
        <p:spPr bwMode="auto">
          <a:xfrm flipH="1" flipV="1">
            <a:off x="5618163" y="2398713"/>
            <a:ext cx="2381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0" name="Line 6"/>
          <p:cNvSpPr>
            <a:spLocks noChangeShapeType="1"/>
          </p:cNvSpPr>
          <p:nvPr/>
        </p:nvSpPr>
        <p:spPr bwMode="auto">
          <a:xfrm>
            <a:off x="5224463" y="34671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1" name="Line 7"/>
          <p:cNvSpPr>
            <a:spLocks noChangeShapeType="1"/>
          </p:cNvSpPr>
          <p:nvPr/>
        </p:nvSpPr>
        <p:spPr bwMode="auto">
          <a:xfrm>
            <a:off x="5878513" y="28511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2" name="Oval 8"/>
          <p:cNvSpPr>
            <a:spLocks noChangeArrowheads="1"/>
          </p:cNvSpPr>
          <p:nvPr/>
        </p:nvSpPr>
        <p:spPr bwMode="auto">
          <a:xfrm>
            <a:off x="5834063" y="28495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3" name="Oval 9"/>
          <p:cNvSpPr>
            <a:spLocks noChangeArrowheads="1"/>
          </p:cNvSpPr>
          <p:nvPr/>
        </p:nvSpPr>
        <p:spPr bwMode="auto">
          <a:xfrm>
            <a:off x="5834063" y="23479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4" name="Line 10"/>
          <p:cNvSpPr>
            <a:spLocks noChangeShapeType="1"/>
          </p:cNvSpPr>
          <p:nvPr/>
        </p:nvSpPr>
        <p:spPr bwMode="auto">
          <a:xfrm>
            <a:off x="3300413" y="16827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5" name="Line 11"/>
          <p:cNvSpPr>
            <a:spLocks noChangeShapeType="1"/>
          </p:cNvSpPr>
          <p:nvPr/>
        </p:nvSpPr>
        <p:spPr bwMode="auto">
          <a:xfrm flipV="1">
            <a:off x="3278188" y="2397125"/>
            <a:ext cx="0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6" name="Line 12"/>
          <p:cNvSpPr>
            <a:spLocks noChangeShapeType="1"/>
          </p:cNvSpPr>
          <p:nvPr/>
        </p:nvSpPr>
        <p:spPr bwMode="auto">
          <a:xfrm>
            <a:off x="3300413" y="2847975"/>
            <a:ext cx="0" cy="641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7" name="Oval 13"/>
          <p:cNvSpPr>
            <a:spLocks noChangeArrowheads="1"/>
          </p:cNvSpPr>
          <p:nvPr/>
        </p:nvSpPr>
        <p:spPr bwMode="auto">
          <a:xfrm>
            <a:off x="3255963" y="28479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8" name="Oval 14"/>
          <p:cNvSpPr>
            <a:spLocks noChangeArrowheads="1"/>
          </p:cNvSpPr>
          <p:nvPr/>
        </p:nvSpPr>
        <p:spPr bwMode="auto">
          <a:xfrm>
            <a:off x="3255963" y="23463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9" name="Line 15"/>
          <p:cNvSpPr>
            <a:spLocks noChangeShapeType="1"/>
          </p:cNvSpPr>
          <p:nvPr/>
        </p:nvSpPr>
        <p:spPr bwMode="auto">
          <a:xfrm>
            <a:off x="3311525" y="3467100"/>
            <a:ext cx="665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0" name="Line 16"/>
          <p:cNvSpPr>
            <a:spLocks noChangeShapeType="1"/>
          </p:cNvSpPr>
          <p:nvPr/>
        </p:nvSpPr>
        <p:spPr bwMode="auto">
          <a:xfrm>
            <a:off x="5876925" y="35004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1" name="Line 17"/>
          <p:cNvSpPr>
            <a:spLocks noChangeShapeType="1"/>
          </p:cNvSpPr>
          <p:nvPr/>
        </p:nvSpPr>
        <p:spPr bwMode="auto">
          <a:xfrm flipH="1" flipV="1">
            <a:off x="5876925" y="4214813"/>
            <a:ext cx="1588" cy="461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2" name="Line 18"/>
          <p:cNvSpPr>
            <a:spLocks noChangeShapeType="1"/>
          </p:cNvSpPr>
          <p:nvPr/>
        </p:nvSpPr>
        <p:spPr bwMode="auto">
          <a:xfrm>
            <a:off x="5876925" y="46672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3" name="Oval 19"/>
          <p:cNvSpPr>
            <a:spLocks noChangeArrowheads="1"/>
          </p:cNvSpPr>
          <p:nvPr/>
        </p:nvSpPr>
        <p:spPr bwMode="auto">
          <a:xfrm>
            <a:off x="5832475" y="46656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4" name="Oval 20"/>
          <p:cNvSpPr>
            <a:spLocks noChangeArrowheads="1"/>
          </p:cNvSpPr>
          <p:nvPr/>
        </p:nvSpPr>
        <p:spPr bwMode="auto">
          <a:xfrm>
            <a:off x="5832475" y="41640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5" name="Line 21"/>
          <p:cNvSpPr>
            <a:spLocks noChangeShapeType="1"/>
          </p:cNvSpPr>
          <p:nvPr/>
        </p:nvSpPr>
        <p:spPr bwMode="auto">
          <a:xfrm>
            <a:off x="3298825" y="34861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6" name="Line 22"/>
          <p:cNvSpPr>
            <a:spLocks noChangeShapeType="1"/>
          </p:cNvSpPr>
          <p:nvPr/>
        </p:nvSpPr>
        <p:spPr bwMode="auto">
          <a:xfrm flipH="1" flipV="1">
            <a:off x="3038475" y="42005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7" name="Line 23"/>
          <p:cNvSpPr>
            <a:spLocks noChangeShapeType="1"/>
          </p:cNvSpPr>
          <p:nvPr/>
        </p:nvSpPr>
        <p:spPr bwMode="auto">
          <a:xfrm>
            <a:off x="3298825" y="4652963"/>
            <a:ext cx="0" cy="639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8" name="Oval 24"/>
          <p:cNvSpPr>
            <a:spLocks noChangeArrowheads="1"/>
          </p:cNvSpPr>
          <p:nvPr/>
        </p:nvSpPr>
        <p:spPr bwMode="auto">
          <a:xfrm>
            <a:off x="3254375" y="46513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9" name="Oval 25"/>
          <p:cNvSpPr>
            <a:spLocks noChangeArrowheads="1"/>
          </p:cNvSpPr>
          <p:nvPr/>
        </p:nvSpPr>
        <p:spPr bwMode="auto">
          <a:xfrm>
            <a:off x="3254375" y="41497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2968625" y="1352550"/>
            <a:ext cx="6651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5530850" y="130333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2967038" y="5387975"/>
            <a:ext cx="665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5518150" y="5338763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3322638" y="3100388"/>
            <a:ext cx="6651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5195888" y="3100388"/>
            <a:ext cx="6651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723900" y="5816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0">
                <a:solidFill>
                  <a:schemeClr val="bg1"/>
                </a:solidFill>
                <a:latin typeface="Times New Roman" pitchFamily="18" charset="0"/>
              </a:rPr>
              <a:t>“forward”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“H Bridge”</a:t>
            </a:r>
          </a:p>
        </p:txBody>
      </p:sp>
      <p:sp>
        <p:nvSpPr>
          <p:cNvPr id="723971" name="Line 3"/>
          <p:cNvSpPr>
            <a:spLocks noChangeShapeType="1"/>
          </p:cNvSpPr>
          <p:nvPr/>
        </p:nvSpPr>
        <p:spPr bwMode="auto">
          <a:xfrm>
            <a:off x="5878513" y="16843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3937000" y="2813050"/>
            <a:ext cx="1301750" cy="130651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motor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20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23973" name="Line 5"/>
          <p:cNvSpPr>
            <a:spLocks noChangeShapeType="1"/>
          </p:cNvSpPr>
          <p:nvPr/>
        </p:nvSpPr>
        <p:spPr bwMode="auto">
          <a:xfrm flipH="1" flipV="1">
            <a:off x="5880100" y="2387600"/>
            <a:ext cx="0" cy="4857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5224463" y="34671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5" name="Line 7"/>
          <p:cNvSpPr>
            <a:spLocks noChangeShapeType="1"/>
          </p:cNvSpPr>
          <p:nvPr/>
        </p:nvSpPr>
        <p:spPr bwMode="auto">
          <a:xfrm>
            <a:off x="5878513" y="28511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5834063" y="28495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7" name="Oval 9"/>
          <p:cNvSpPr>
            <a:spLocks noChangeArrowheads="1"/>
          </p:cNvSpPr>
          <p:nvPr/>
        </p:nvSpPr>
        <p:spPr bwMode="auto">
          <a:xfrm>
            <a:off x="5834063" y="23479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8" name="Line 10"/>
          <p:cNvSpPr>
            <a:spLocks noChangeShapeType="1"/>
          </p:cNvSpPr>
          <p:nvPr/>
        </p:nvSpPr>
        <p:spPr bwMode="auto">
          <a:xfrm>
            <a:off x="3300413" y="16827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9" name="Line 11"/>
          <p:cNvSpPr>
            <a:spLocks noChangeShapeType="1"/>
          </p:cNvSpPr>
          <p:nvPr/>
        </p:nvSpPr>
        <p:spPr bwMode="auto">
          <a:xfrm flipH="1" flipV="1">
            <a:off x="3040063" y="23971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0" name="Line 12"/>
          <p:cNvSpPr>
            <a:spLocks noChangeShapeType="1"/>
          </p:cNvSpPr>
          <p:nvPr/>
        </p:nvSpPr>
        <p:spPr bwMode="auto">
          <a:xfrm>
            <a:off x="3300413" y="2847975"/>
            <a:ext cx="0" cy="641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1" name="Oval 13"/>
          <p:cNvSpPr>
            <a:spLocks noChangeArrowheads="1"/>
          </p:cNvSpPr>
          <p:nvPr/>
        </p:nvSpPr>
        <p:spPr bwMode="auto">
          <a:xfrm>
            <a:off x="3255963" y="28479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3255963" y="23463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3" name="Line 15"/>
          <p:cNvSpPr>
            <a:spLocks noChangeShapeType="1"/>
          </p:cNvSpPr>
          <p:nvPr/>
        </p:nvSpPr>
        <p:spPr bwMode="auto">
          <a:xfrm>
            <a:off x="3311525" y="3467100"/>
            <a:ext cx="665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4" name="Line 16"/>
          <p:cNvSpPr>
            <a:spLocks noChangeShapeType="1"/>
          </p:cNvSpPr>
          <p:nvPr/>
        </p:nvSpPr>
        <p:spPr bwMode="auto">
          <a:xfrm>
            <a:off x="5876925" y="35004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5" name="Line 17"/>
          <p:cNvSpPr>
            <a:spLocks noChangeShapeType="1"/>
          </p:cNvSpPr>
          <p:nvPr/>
        </p:nvSpPr>
        <p:spPr bwMode="auto">
          <a:xfrm flipH="1" flipV="1">
            <a:off x="5616575" y="4214813"/>
            <a:ext cx="2381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6" name="Line 18"/>
          <p:cNvSpPr>
            <a:spLocks noChangeShapeType="1"/>
          </p:cNvSpPr>
          <p:nvPr/>
        </p:nvSpPr>
        <p:spPr bwMode="auto">
          <a:xfrm>
            <a:off x="5876925" y="46672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7" name="Oval 19"/>
          <p:cNvSpPr>
            <a:spLocks noChangeArrowheads="1"/>
          </p:cNvSpPr>
          <p:nvPr/>
        </p:nvSpPr>
        <p:spPr bwMode="auto">
          <a:xfrm>
            <a:off x="5832475" y="46656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8" name="Oval 20"/>
          <p:cNvSpPr>
            <a:spLocks noChangeArrowheads="1"/>
          </p:cNvSpPr>
          <p:nvPr/>
        </p:nvSpPr>
        <p:spPr bwMode="auto">
          <a:xfrm>
            <a:off x="5832475" y="41640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9" name="Line 21"/>
          <p:cNvSpPr>
            <a:spLocks noChangeShapeType="1"/>
          </p:cNvSpPr>
          <p:nvPr/>
        </p:nvSpPr>
        <p:spPr bwMode="auto">
          <a:xfrm>
            <a:off x="3298825" y="34861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90" name="Line 22"/>
          <p:cNvSpPr>
            <a:spLocks noChangeShapeType="1"/>
          </p:cNvSpPr>
          <p:nvPr/>
        </p:nvSpPr>
        <p:spPr bwMode="auto">
          <a:xfrm flipH="1" flipV="1">
            <a:off x="3287713" y="4211638"/>
            <a:ext cx="0" cy="4524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91" name="Line 23"/>
          <p:cNvSpPr>
            <a:spLocks noChangeShapeType="1"/>
          </p:cNvSpPr>
          <p:nvPr/>
        </p:nvSpPr>
        <p:spPr bwMode="auto">
          <a:xfrm>
            <a:off x="3298825" y="4652963"/>
            <a:ext cx="0" cy="639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92" name="Oval 24"/>
          <p:cNvSpPr>
            <a:spLocks noChangeArrowheads="1"/>
          </p:cNvSpPr>
          <p:nvPr/>
        </p:nvSpPr>
        <p:spPr bwMode="auto">
          <a:xfrm>
            <a:off x="3254375" y="46513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93" name="Oval 25"/>
          <p:cNvSpPr>
            <a:spLocks noChangeArrowheads="1"/>
          </p:cNvSpPr>
          <p:nvPr/>
        </p:nvSpPr>
        <p:spPr bwMode="auto">
          <a:xfrm>
            <a:off x="3254375" y="41497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2968625" y="1352550"/>
            <a:ext cx="6651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5530850" y="130333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2967038" y="5387975"/>
            <a:ext cx="665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5518150" y="5338763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3335338" y="3100388"/>
            <a:ext cx="6651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5187950" y="310038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711200" y="58039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0">
                <a:solidFill>
                  <a:schemeClr val="bg1"/>
                </a:solidFill>
                <a:latin typeface="Times New Roman" pitchFamily="18" charset="0"/>
              </a:rPr>
              <a:t>“reverse”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“H Bridge”</a:t>
            </a:r>
          </a:p>
        </p:txBody>
      </p:sp>
      <p:sp>
        <p:nvSpPr>
          <p:cNvPr id="751619" name="Line 3"/>
          <p:cNvSpPr>
            <a:spLocks noChangeShapeType="1"/>
          </p:cNvSpPr>
          <p:nvPr/>
        </p:nvSpPr>
        <p:spPr bwMode="auto">
          <a:xfrm>
            <a:off x="5878513" y="16843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3937000" y="2813050"/>
            <a:ext cx="1301750" cy="130651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motor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20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51622" name="Line 6"/>
          <p:cNvSpPr>
            <a:spLocks noChangeShapeType="1"/>
          </p:cNvSpPr>
          <p:nvPr/>
        </p:nvSpPr>
        <p:spPr bwMode="auto">
          <a:xfrm>
            <a:off x="5224463" y="34671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3" name="Line 7"/>
          <p:cNvSpPr>
            <a:spLocks noChangeShapeType="1"/>
          </p:cNvSpPr>
          <p:nvPr/>
        </p:nvSpPr>
        <p:spPr bwMode="auto">
          <a:xfrm>
            <a:off x="5878513" y="28511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4" name="Oval 8"/>
          <p:cNvSpPr>
            <a:spLocks noChangeArrowheads="1"/>
          </p:cNvSpPr>
          <p:nvPr/>
        </p:nvSpPr>
        <p:spPr bwMode="auto">
          <a:xfrm>
            <a:off x="5834063" y="28495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5" name="Oval 9"/>
          <p:cNvSpPr>
            <a:spLocks noChangeArrowheads="1"/>
          </p:cNvSpPr>
          <p:nvPr/>
        </p:nvSpPr>
        <p:spPr bwMode="auto">
          <a:xfrm>
            <a:off x="5834063" y="23479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6" name="Line 10"/>
          <p:cNvSpPr>
            <a:spLocks noChangeShapeType="1"/>
          </p:cNvSpPr>
          <p:nvPr/>
        </p:nvSpPr>
        <p:spPr bwMode="auto">
          <a:xfrm>
            <a:off x="3300413" y="16827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7" name="Line 11"/>
          <p:cNvSpPr>
            <a:spLocks noChangeShapeType="1"/>
          </p:cNvSpPr>
          <p:nvPr/>
        </p:nvSpPr>
        <p:spPr bwMode="auto">
          <a:xfrm flipH="1" flipV="1">
            <a:off x="3040063" y="23971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8" name="Line 12"/>
          <p:cNvSpPr>
            <a:spLocks noChangeShapeType="1"/>
          </p:cNvSpPr>
          <p:nvPr/>
        </p:nvSpPr>
        <p:spPr bwMode="auto">
          <a:xfrm>
            <a:off x="3300413" y="2847975"/>
            <a:ext cx="0" cy="641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9" name="Oval 13"/>
          <p:cNvSpPr>
            <a:spLocks noChangeArrowheads="1"/>
          </p:cNvSpPr>
          <p:nvPr/>
        </p:nvSpPr>
        <p:spPr bwMode="auto">
          <a:xfrm>
            <a:off x="3255963" y="28479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0" name="Oval 14"/>
          <p:cNvSpPr>
            <a:spLocks noChangeArrowheads="1"/>
          </p:cNvSpPr>
          <p:nvPr/>
        </p:nvSpPr>
        <p:spPr bwMode="auto">
          <a:xfrm>
            <a:off x="3255963" y="23463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1" name="Line 15"/>
          <p:cNvSpPr>
            <a:spLocks noChangeShapeType="1"/>
          </p:cNvSpPr>
          <p:nvPr/>
        </p:nvSpPr>
        <p:spPr bwMode="auto">
          <a:xfrm>
            <a:off x="3311525" y="3467100"/>
            <a:ext cx="665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2" name="Line 16"/>
          <p:cNvSpPr>
            <a:spLocks noChangeShapeType="1"/>
          </p:cNvSpPr>
          <p:nvPr/>
        </p:nvSpPr>
        <p:spPr bwMode="auto">
          <a:xfrm>
            <a:off x="5876925" y="35004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3" name="Line 17"/>
          <p:cNvSpPr>
            <a:spLocks noChangeShapeType="1"/>
          </p:cNvSpPr>
          <p:nvPr/>
        </p:nvSpPr>
        <p:spPr bwMode="auto">
          <a:xfrm flipH="1" flipV="1">
            <a:off x="5845175" y="4214813"/>
            <a:ext cx="95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4" name="Line 18"/>
          <p:cNvSpPr>
            <a:spLocks noChangeShapeType="1"/>
          </p:cNvSpPr>
          <p:nvPr/>
        </p:nvSpPr>
        <p:spPr bwMode="auto">
          <a:xfrm>
            <a:off x="5876925" y="46672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5" name="Oval 19"/>
          <p:cNvSpPr>
            <a:spLocks noChangeArrowheads="1"/>
          </p:cNvSpPr>
          <p:nvPr/>
        </p:nvSpPr>
        <p:spPr bwMode="auto">
          <a:xfrm>
            <a:off x="5832475" y="46656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6" name="Oval 20"/>
          <p:cNvSpPr>
            <a:spLocks noChangeArrowheads="1"/>
          </p:cNvSpPr>
          <p:nvPr/>
        </p:nvSpPr>
        <p:spPr bwMode="auto">
          <a:xfrm>
            <a:off x="5832475" y="41640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7" name="Line 21"/>
          <p:cNvSpPr>
            <a:spLocks noChangeShapeType="1"/>
          </p:cNvSpPr>
          <p:nvPr/>
        </p:nvSpPr>
        <p:spPr bwMode="auto">
          <a:xfrm>
            <a:off x="3298825" y="34861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8" name="Line 22"/>
          <p:cNvSpPr>
            <a:spLocks noChangeShapeType="1"/>
          </p:cNvSpPr>
          <p:nvPr/>
        </p:nvSpPr>
        <p:spPr bwMode="auto">
          <a:xfrm flipH="1" flipV="1">
            <a:off x="3287713" y="4211638"/>
            <a:ext cx="0" cy="4524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9" name="Line 23"/>
          <p:cNvSpPr>
            <a:spLocks noChangeShapeType="1"/>
          </p:cNvSpPr>
          <p:nvPr/>
        </p:nvSpPr>
        <p:spPr bwMode="auto">
          <a:xfrm>
            <a:off x="3298825" y="4652963"/>
            <a:ext cx="0" cy="639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40" name="Oval 24"/>
          <p:cNvSpPr>
            <a:spLocks noChangeArrowheads="1"/>
          </p:cNvSpPr>
          <p:nvPr/>
        </p:nvSpPr>
        <p:spPr bwMode="auto">
          <a:xfrm>
            <a:off x="3254375" y="46513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41" name="Oval 25"/>
          <p:cNvSpPr>
            <a:spLocks noChangeArrowheads="1"/>
          </p:cNvSpPr>
          <p:nvPr/>
        </p:nvSpPr>
        <p:spPr bwMode="auto">
          <a:xfrm>
            <a:off x="3254375" y="41497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3" name="Text Box 26"/>
          <p:cNvSpPr txBox="1">
            <a:spLocks noChangeArrowheads="1"/>
          </p:cNvSpPr>
          <p:nvPr/>
        </p:nvSpPr>
        <p:spPr bwMode="auto">
          <a:xfrm>
            <a:off x="2968625" y="1352550"/>
            <a:ext cx="6651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3274" name="Text Box 27"/>
          <p:cNvSpPr txBox="1">
            <a:spLocks noChangeArrowheads="1"/>
          </p:cNvSpPr>
          <p:nvPr/>
        </p:nvSpPr>
        <p:spPr bwMode="auto">
          <a:xfrm>
            <a:off x="5530850" y="130333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3275" name="Text Box 28"/>
          <p:cNvSpPr txBox="1">
            <a:spLocks noChangeArrowheads="1"/>
          </p:cNvSpPr>
          <p:nvPr/>
        </p:nvSpPr>
        <p:spPr bwMode="auto">
          <a:xfrm>
            <a:off x="2967038" y="5387975"/>
            <a:ext cx="665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3276" name="Text Box 29"/>
          <p:cNvSpPr txBox="1">
            <a:spLocks noChangeArrowheads="1"/>
          </p:cNvSpPr>
          <p:nvPr/>
        </p:nvSpPr>
        <p:spPr bwMode="auto">
          <a:xfrm>
            <a:off x="5518150" y="5338763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3277" name="Text Box 30"/>
          <p:cNvSpPr txBox="1">
            <a:spLocks noChangeArrowheads="1"/>
          </p:cNvSpPr>
          <p:nvPr/>
        </p:nvSpPr>
        <p:spPr bwMode="auto">
          <a:xfrm>
            <a:off x="3335338" y="3100388"/>
            <a:ext cx="6651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3278" name="Text Box 31"/>
          <p:cNvSpPr txBox="1">
            <a:spLocks noChangeArrowheads="1"/>
          </p:cNvSpPr>
          <p:nvPr/>
        </p:nvSpPr>
        <p:spPr bwMode="auto">
          <a:xfrm>
            <a:off x="5187950" y="310038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711200" y="58039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0" dirty="0">
                <a:solidFill>
                  <a:schemeClr val="bg1"/>
                </a:solidFill>
                <a:latin typeface="Times New Roman" pitchFamily="18" charset="0"/>
              </a:rPr>
              <a:t>“braking</a:t>
            </a:r>
            <a:r>
              <a:rPr lang="en-US" sz="4400" b="0" dirty="0" smtClean="0">
                <a:solidFill>
                  <a:schemeClr val="bg1"/>
                </a:solidFill>
                <a:latin typeface="Times New Roman" pitchFamily="18" charset="0"/>
              </a:rPr>
              <a:t>”</a:t>
            </a:r>
            <a:endParaRPr lang="en-US" sz="44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51649" name="Line 33"/>
          <p:cNvSpPr>
            <a:spLocks noChangeShapeType="1"/>
          </p:cNvSpPr>
          <p:nvPr/>
        </p:nvSpPr>
        <p:spPr bwMode="auto">
          <a:xfrm flipH="1" flipV="1">
            <a:off x="5643563" y="24098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2" descr="C:\Documents and Settings\meyer\Local Settings\Temporary Internet Files\Content.IE5\1VLNCCTO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667" y="3739486"/>
            <a:ext cx="812439" cy="197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PWM Applications/Interfaces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8572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Motor speed and direction using H-bridge</a:t>
            </a:r>
          </a:p>
        </p:txBody>
      </p:sp>
      <p:pic>
        <p:nvPicPr>
          <p:cNvPr id="54276" name="Picture 4" descr="intf_0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56563" b="5702"/>
          <a:stretch>
            <a:fillRect/>
          </a:stretch>
        </p:blipFill>
        <p:spPr bwMode="auto">
          <a:xfrm>
            <a:off x="1520825" y="2005013"/>
            <a:ext cx="671195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AutoShape 5"/>
          <p:cNvSpPr>
            <a:spLocks/>
          </p:cNvSpPr>
          <p:nvPr/>
        </p:nvSpPr>
        <p:spPr bwMode="auto">
          <a:xfrm>
            <a:off x="1257300" y="4219575"/>
            <a:ext cx="1276350" cy="533400"/>
          </a:xfrm>
          <a:prstGeom prst="borderCallout1">
            <a:avLst>
              <a:gd name="adj1" fmla="val 21431"/>
              <a:gd name="adj2" fmla="val 105972"/>
              <a:gd name="adj3" fmla="val -183931"/>
              <a:gd name="adj4" fmla="val 142537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>
                <a:solidFill>
                  <a:schemeClr val="bg2"/>
                </a:solidFill>
              </a:rPr>
              <a:t>PWM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Notes about H-bridges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93100" cy="51371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H-bridge MUST be suitably sized for motor – measure </a:t>
            </a:r>
            <a:r>
              <a:rPr lang="en-US" sz="2800" smtClean="0">
                <a:solidFill>
                  <a:schemeClr val="hlink"/>
                </a:solidFill>
              </a:rPr>
              <a:t>inrush current</a:t>
            </a:r>
            <a:r>
              <a:rPr lang="en-US" sz="2800" smtClean="0">
                <a:solidFill>
                  <a:schemeClr val="bg2"/>
                </a:solidFill>
              </a:rPr>
              <a:t> of motor BEFORE buying H-bridge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Often need “dead time” between phases of driving the H-bridge input to prevent shoot-through  (turn-off delay)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Use “snubber” diodes to protect H-bridge from inductive kickback from motor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Carefully check all specifications of H-bridge, specifically turn-off time, max frequency, R</a:t>
            </a:r>
            <a:r>
              <a:rPr lang="en-US" sz="2800" baseline="-25000" smtClean="0">
                <a:solidFill>
                  <a:schemeClr val="bg2"/>
                </a:solidFill>
              </a:rPr>
              <a:t>DS</a:t>
            </a:r>
            <a:r>
              <a:rPr lang="en-US" sz="2800" smtClean="0">
                <a:solidFill>
                  <a:schemeClr val="bg2"/>
                </a:solidFill>
              </a:rPr>
              <a:t>, max supply voltage, V</a:t>
            </a:r>
            <a:r>
              <a:rPr lang="en-US" sz="2800" baseline="-25000" smtClean="0">
                <a:solidFill>
                  <a:schemeClr val="bg2"/>
                </a:solidFill>
              </a:rPr>
              <a:t>IH-min</a:t>
            </a:r>
            <a:r>
              <a:rPr lang="en-US" sz="2800" smtClean="0">
                <a:solidFill>
                  <a:schemeClr val="bg2"/>
                </a:solidFill>
              </a:rPr>
              <a:t>, V</a:t>
            </a:r>
            <a:r>
              <a:rPr lang="en-US" sz="2800" baseline="-25000" smtClean="0">
                <a:solidFill>
                  <a:schemeClr val="bg2"/>
                </a:solidFill>
              </a:rPr>
              <a:t>IL-max</a:t>
            </a:r>
            <a:r>
              <a:rPr lang="en-US" sz="2800" smtClean="0">
                <a:solidFill>
                  <a:schemeClr val="bg2"/>
                </a:solidFill>
              </a:rPr>
              <a:t>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Position Control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86775" cy="5438775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smtClean="0">
                <a:solidFill>
                  <a:schemeClr val="bg2"/>
                </a:solidFill>
              </a:rPr>
              <a:t>Position control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required in many applications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complications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inertia/mechanical loading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startup torque different than run torque (inrush)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gear backlash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stepping actuators are a good solution for many positioning problems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Rotational and linear versions available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why steppers are a good choice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high resolution without gearing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fast positioning (up to 1000 steps/sec)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position error (usually) does not accumulate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wide range of high and low torque (large/small) available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simple/efficient drive circuitry</a:t>
            </a:r>
          </a:p>
        </p:txBody>
      </p:sp>
      <p:pic>
        <p:nvPicPr>
          <p:cNvPr id="56324" name="Picture 3" descr="084795f13ec_main2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700" y="1905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t="63254" b="5101"/>
          <a:stretch>
            <a:fillRect/>
          </a:stretch>
        </p:blipFill>
        <p:spPr bwMode="auto">
          <a:xfrm>
            <a:off x="3827463" y="750888"/>
            <a:ext cx="5316537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00075"/>
            <a:ext cx="3609975" cy="13716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Stepper Motor Interface</a:t>
            </a:r>
          </a:p>
        </p:txBody>
      </p:sp>
      <p:pic>
        <p:nvPicPr>
          <p:cNvPr id="57348" name="Picture 4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b="45108"/>
          <a:stretch>
            <a:fillRect/>
          </a:stretch>
        </p:blipFill>
        <p:spPr bwMode="auto">
          <a:xfrm>
            <a:off x="528638" y="2300288"/>
            <a:ext cx="565785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45" name="Rectangle 5"/>
          <p:cNvSpPr>
            <a:spLocks noChangeArrowheads="1"/>
          </p:cNvSpPr>
          <p:nvPr/>
        </p:nvSpPr>
        <p:spPr bwMode="auto">
          <a:xfrm>
            <a:off x="3911600" y="3124200"/>
            <a:ext cx="495300" cy="1993900"/>
          </a:xfrm>
          <a:prstGeom prst="rect">
            <a:avLst/>
          </a:prstGeom>
          <a:solidFill>
            <a:schemeClr val="hlink">
              <a:alpha val="2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68488" t="16826" r="5385" b="66736"/>
          <a:stretch>
            <a:fillRect/>
          </a:stretch>
        </p:blipFill>
        <p:spPr bwMode="auto">
          <a:xfrm>
            <a:off x="3073400" y="1946275"/>
            <a:ext cx="287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876800" y="1524000"/>
            <a:ext cx="698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438400" y="2070100"/>
            <a:ext cx="698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451100" y="2984500"/>
            <a:ext cx="698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476500" y="3949700"/>
            <a:ext cx="698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892800" y="3632200"/>
            <a:ext cx="1231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V</a:t>
            </a:r>
            <a:r>
              <a:rPr lang="en-US" baseline="-25000">
                <a:solidFill>
                  <a:schemeClr val="bg2"/>
                </a:solidFill>
              </a:rPr>
              <a:t>motor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9091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9092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59403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29104" name="Line 16"/>
          <p:cNvSpPr>
            <a:spLocks noChangeShapeType="1"/>
          </p:cNvSpPr>
          <p:nvPr/>
        </p:nvSpPr>
        <p:spPr bwMode="auto">
          <a:xfrm flipV="1">
            <a:off x="5562600" y="2222500"/>
            <a:ext cx="406400" cy="393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29106" name="Rectangle 18"/>
          <p:cNvSpPr>
            <a:spLocks noChangeArrowheads="1"/>
          </p:cNvSpPr>
          <p:nvPr/>
        </p:nvSpPr>
        <p:spPr bwMode="auto">
          <a:xfrm>
            <a:off x="5003800" y="52578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9107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9108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115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0116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60427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0128" name="Line 16"/>
          <p:cNvSpPr>
            <a:spLocks noChangeShapeType="1"/>
          </p:cNvSpPr>
          <p:nvPr/>
        </p:nvSpPr>
        <p:spPr bwMode="auto">
          <a:xfrm flipH="1" flipV="1">
            <a:off x="5181600" y="2260600"/>
            <a:ext cx="304800" cy="3556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30130" name="Rectangle 18"/>
          <p:cNvSpPr>
            <a:spLocks noChangeArrowheads="1"/>
          </p:cNvSpPr>
          <p:nvPr/>
        </p:nvSpPr>
        <p:spPr bwMode="auto">
          <a:xfrm>
            <a:off x="5003800" y="55499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0131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0132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123" b="4179"/>
          <a:stretch>
            <a:fillRect/>
          </a:stretch>
        </p:blipFill>
        <p:spPr bwMode="auto">
          <a:xfrm>
            <a:off x="146642" y="1040575"/>
            <a:ext cx="8860202" cy="531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573" y="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Level Translation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39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61451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31152" name="Line 16"/>
          <p:cNvSpPr>
            <a:spLocks noChangeShapeType="1"/>
          </p:cNvSpPr>
          <p:nvPr/>
        </p:nvSpPr>
        <p:spPr bwMode="auto">
          <a:xfrm flipH="1">
            <a:off x="5118100" y="2679700"/>
            <a:ext cx="342900" cy="330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31154" name="Rectangle 18"/>
          <p:cNvSpPr>
            <a:spLocks noChangeArrowheads="1"/>
          </p:cNvSpPr>
          <p:nvPr/>
        </p:nvSpPr>
        <p:spPr bwMode="auto">
          <a:xfrm>
            <a:off x="5003800" y="58674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1155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1156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2163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2164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62475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32176" name="Line 16"/>
          <p:cNvSpPr>
            <a:spLocks noChangeShapeType="1"/>
          </p:cNvSpPr>
          <p:nvPr/>
        </p:nvSpPr>
        <p:spPr bwMode="auto">
          <a:xfrm>
            <a:off x="5524500" y="2667000"/>
            <a:ext cx="393700" cy="304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32178" name="Rectangle 18"/>
          <p:cNvSpPr>
            <a:spLocks noChangeArrowheads="1"/>
          </p:cNvSpPr>
          <p:nvPr/>
        </p:nvSpPr>
        <p:spPr bwMode="auto">
          <a:xfrm>
            <a:off x="5041900" y="49657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2179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2180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3187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3188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63499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3200" name="Line 16"/>
          <p:cNvSpPr>
            <a:spLocks noChangeShapeType="1"/>
          </p:cNvSpPr>
          <p:nvPr/>
        </p:nvSpPr>
        <p:spPr bwMode="auto">
          <a:xfrm flipV="1">
            <a:off x="5562600" y="2222500"/>
            <a:ext cx="406400" cy="393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33202" name="Rectangle 18"/>
          <p:cNvSpPr>
            <a:spLocks noChangeArrowheads="1"/>
          </p:cNvSpPr>
          <p:nvPr/>
        </p:nvSpPr>
        <p:spPr bwMode="auto">
          <a:xfrm>
            <a:off x="5003800" y="52578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3203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3204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4212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4223" name="Line 15"/>
          <p:cNvSpPr>
            <a:spLocks noChangeShapeType="1"/>
          </p:cNvSpPr>
          <p:nvPr/>
        </p:nvSpPr>
        <p:spPr bwMode="auto">
          <a:xfrm flipV="1">
            <a:off x="5562600" y="2616200"/>
            <a:ext cx="482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4529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26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4227" name="Rectangle 19"/>
          <p:cNvSpPr>
            <a:spLocks noChangeArrowheads="1"/>
          </p:cNvSpPr>
          <p:nvPr/>
        </p:nvSpPr>
        <p:spPr bwMode="auto">
          <a:xfrm>
            <a:off x="4635500" y="44704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4228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35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5236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5247" name="Line 15"/>
          <p:cNvSpPr>
            <a:spLocks noChangeShapeType="1"/>
          </p:cNvSpPr>
          <p:nvPr/>
        </p:nvSpPr>
        <p:spPr bwMode="auto">
          <a:xfrm flipV="1">
            <a:off x="5562600" y="2311400"/>
            <a:ext cx="381000" cy="304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5553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50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5251" name="Rectangle 19"/>
          <p:cNvSpPr>
            <a:spLocks noChangeArrowheads="1"/>
          </p:cNvSpPr>
          <p:nvPr/>
        </p:nvSpPr>
        <p:spPr bwMode="auto">
          <a:xfrm>
            <a:off x="4648200" y="46736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5252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259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6260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6271" name="Line 15"/>
          <p:cNvSpPr>
            <a:spLocks noChangeShapeType="1"/>
          </p:cNvSpPr>
          <p:nvPr/>
        </p:nvSpPr>
        <p:spPr bwMode="auto">
          <a:xfrm flipV="1">
            <a:off x="5499100" y="2222500"/>
            <a:ext cx="12700" cy="393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6577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274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6275" name="Rectangle 19"/>
          <p:cNvSpPr>
            <a:spLocks noChangeArrowheads="1"/>
          </p:cNvSpPr>
          <p:nvPr/>
        </p:nvSpPr>
        <p:spPr bwMode="auto">
          <a:xfrm>
            <a:off x="4648200" y="49403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6276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83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284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7295" name="Line 15"/>
          <p:cNvSpPr>
            <a:spLocks noChangeShapeType="1"/>
          </p:cNvSpPr>
          <p:nvPr/>
        </p:nvSpPr>
        <p:spPr bwMode="auto">
          <a:xfrm flipH="1" flipV="1">
            <a:off x="5181600" y="2324100"/>
            <a:ext cx="317500" cy="2921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7601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98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299" name="Rectangle 19"/>
          <p:cNvSpPr>
            <a:spLocks noChangeArrowheads="1"/>
          </p:cNvSpPr>
          <p:nvPr/>
        </p:nvSpPr>
        <p:spPr bwMode="auto">
          <a:xfrm>
            <a:off x="4648200" y="51816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00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8307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8308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8319" name="Line 15"/>
          <p:cNvSpPr>
            <a:spLocks noChangeShapeType="1"/>
          </p:cNvSpPr>
          <p:nvPr/>
        </p:nvSpPr>
        <p:spPr bwMode="auto">
          <a:xfrm flipH="1" flipV="1">
            <a:off x="5029200" y="2603500"/>
            <a:ext cx="469900" cy="12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8625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8322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8323" name="Rectangle 19"/>
          <p:cNvSpPr>
            <a:spLocks noChangeArrowheads="1"/>
          </p:cNvSpPr>
          <p:nvPr/>
        </p:nvSpPr>
        <p:spPr bwMode="auto">
          <a:xfrm>
            <a:off x="4660900" y="54102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8324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31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332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39343" name="Line 15"/>
          <p:cNvSpPr>
            <a:spLocks noChangeShapeType="1"/>
          </p:cNvSpPr>
          <p:nvPr/>
        </p:nvSpPr>
        <p:spPr bwMode="auto">
          <a:xfrm flipH="1">
            <a:off x="5194300" y="2616200"/>
            <a:ext cx="304800" cy="3175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9649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46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347" name="Rectangle 19"/>
          <p:cNvSpPr>
            <a:spLocks noChangeArrowheads="1"/>
          </p:cNvSpPr>
          <p:nvPr/>
        </p:nvSpPr>
        <p:spPr bwMode="auto">
          <a:xfrm>
            <a:off x="4546600" y="56515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348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55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0356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40367" name="Line 15"/>
          <p:cNvSpPr>
            <a:spLocks noChangeShapeType="1"/>
          </p:cNvSpPr>
          <p:nvPr/>
        </p:nvSpPr>
        <p:spPr bwMode="auto">
          <a:xfrm flipH="1">
            <a:off x="5473700" y="2616200"/>
            <a:ext cx="25400" cy="4826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70673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70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0371" name="Rectangle 19"/>
          <p:cNvSpPr>
            <a:spLocks noChangeArrowheads="1"/>
          </p:cNvSpPr>
          <p:nvPr/>
        </p:nvSpPr>
        <p:spPr bwMode="auto">
          <a:xfrm>
            <a:off x="4546600" y="59182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0372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Line Drivers and Receivers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818" y="964275"/>
            <a:ext cx="8557146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Needed for driving (long) cables based on various standards (e.g., RS 232, RS 422, RS 485, etc.)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0047" r="11486" b="3019"/>
          <a:stretch>
            <a:fillRect/>
          </a:stretch>
        </p:blipFill>
        <p:spPr bwMode="auto">
          <a:xfrm>
            <a:off x="983411" y="1837425"/>
            <a:ext cx="6512944" cy="488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379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80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41391" name="Line 15"/>
          <p:cNvSpPr>
            <a:spLocks noChangeShapeType="1"/>
          </p:cNvSpPr>
          <p:nvPr/>
        </p:nvSpPr>
        <p:spPr bwMode="auto">
          <a:xfrm>
            <a:off x="5499100" y="2616200"/>
            <a:ext cx="355600" cy="2921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71697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394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95" name="Rectangle 19"/>
          <p:cNvSpPr>
            <a:spLocks noChangeArrowheads="1"/>
          </p:cNvSpPr>
          <p:nvPr/>
        </p:nvSpPr>
        <p:spPr bwMode="auto">
          <a:xfrm>
            <a:off x="4546600" y="61214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96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03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2404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42415" name="Line 15"/>
          <p:cNvSpPr>
            <a:spLocks noChangeShapeType="1"/>
          </p:cNvSpPr>
          <p:nvPr/>
        </p:nvSpPr>
        <p:spPr bwMode="auto">
          <a:xfrm>
            <a:off x="5499100" y="2641600"/>
            <a:ext cx="558800" cy="12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72721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18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2419" name="Rectangle 19"/>
          <p:cNvSpPr>
            <a:spLocks noChangeArrowheads="1"/>
          </p:cNvSpPr>
          <p:nvPr/>
        </p:nvSpPr>
        <p:spPr bwMode="auto">
          <a:xfrm>
            <a:off x="4572000" y="44323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2420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Hobbyist Servos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86775" cy="2251075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smtClean="0">
                <a:solidFill>
                  <a:schemeClr val="bg2"/>
                </a:solidFill>
              </a:rPr>
              <a:t>Position control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Single-wire interface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Can not rotate more than ~270</a:t>
            </a:r>
            <a:r>
              <a:rPr lang="en-US" sz="2400" smtClean="0">
                <a:solidFill>
                  <a:schemeClr val="bg2"/>
                </a:solidFill>
                <a:cs typeface="Arial" charset="0"/>
              </a:rPr>
              <a:t>°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why servos are a good choice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Low overhead for control – logic-level interface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Simple interface (PWM)</a:t>
            </a:r>
          </a:p>
        </p:txBody>
      </p:sp>
      <p:sp>
        <p:nvSpPr>
          <p:cNvPr id="754692" name="Line 4"/>
          <p:cNvSpPr>
            <a:spLocks noChangeShapeType="1"/>
          </p:cNvSpPr>
          <p:nvPr/>
        </p:nvSpPr>
        <p:spPr bwMode="auto">
          <a:xfrm>
            <a:off x="609600" y="4699000"/>
            <a:ext cx="8064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3" name="Line 5"/>
          <p:cNvSpPr>
            <a:spLocks noChangeShapeType="1"/>
          </p:cNvSpPr>
          <p:nvPr/>
        </p:nvSpPr>
        <p:spPr bwMode="auto">
          <a:xfrm>
            <a:off x="749300" y="4699000"/>
            <a:ext cx="457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4" name="Line 6"/>
          <p:cNvSpPr>
            <a:spLocks noChangeShapeType="1"/>
          </p:cNvSpPr>
          <p:nvPr/>
        </p:nvSpPr>
        <p:spPr bwMode="auto">
          <a:xfrm flipV="1">
            <a:off x="1219200" y="3975100"/>
            <a:ext cx="0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5" name="Line 7"/>
          <p:cNvSpPr>
            <a:spLocks noChangeShapeType="1"/>
          </p:cNvSpPr>
          <p:nvPr/>
        </p:nvSpPr>
        <p:spPr bwMode="auto">
          <a:xfrm>
            <a:off x="1219200" y="3975100"/>
            <a:ext cx="711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6" name="Line 8"/>
          <p:cNvSpPr>
            <a:spLocks noChangeShapeType="1"/>
          </p:cNvSpPr>
          <p:nvPr/>
        </p:nvSpPr>
        <p:spPr bwMode="auto">
          <a:xfrm>
            <a:off x="1930400" y="3975100"/>
            <a:ext cx="0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7" name="Line 9"/>
          <p:cNvSpPr>
            <a:spLocks noChangeShapeType="1"/>
          </p:cNvSpPr>
          <p:nvPr/>
        </p:nvSpPr>
        <p:spPr bwMode="auto">
          <a:xfrm>
            <a:off x="1930400" y="4699000"/>
            <a:ext cx="5435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8" name="Rectangle 12"/>
          <p:cNvSpPr>
            <a:spLocks noChangeArrowheads="1"/>
          </p:cNvSpPr>
          <p:nvPr/>
        </p:nvSpPr>
        <p:spPr bwMode="auto">
          <a:xfrm>
            <a:off x="457200" y="4953000"/>
            <a:ext cx="8486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 algn="l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sz="2400">
                <a:solidFill>
                  <a:schemeClr val="bg2"/>
                </a:solidFill>
              </a:rPr>
              <a:t>why servos may not be a good choice</a:t>
            </a:r>
          </a:p>
          <a:p>
            <a:pPr marL="1143000" lvl="2" indent="-228600" algn="l">
              <a:spcBef>
                <a:spcPct val="20000"/>
              </a:spcBef>
              <a:buSzTx/>
              <a:buFontTx/>
              <a:buChar char="•"/>
            </a:pPr>
            <a:r>
              <a:rPr lang="en-US" sz="2000">
                <a:solidFill>
                  <a:schemeClr val="bg2"/>
                </a:solidFill>
              </a:rPr>
              <a:t>Limited range of motion</a:t>
            </a:r>
          </a:p>
          <a:p>
            <a:pPr marL="1143000" lvl="2" indent="-228600" algn="l">
              <a:spcBef>
                <a:spcPct val="20000"/>
              </a:spcBef>
              <a:buSzTx/>
              <a:buFontTx/>
              <a:buChar char="•"/>
            </a:pPr>
            <a:r>
              <a:rPr lang="en-US" sz="2000">
                <a:solidFill>
                  <a:schemeClr val="bg2"/>
                </a:solidFill>
              </a:rPr>
              <a:t>Lower torque</a:t>
            </a:r>
          </a:p>
        </p:txBody>
      </p:sp>
      <p:sp>
        <p:nvSpPr>
          <p:cNvPr id="754701" name="Line 13"/>
          <p:cNvSpPr>
            <a:spLocks noChangeShapeType="1"/>
          </p:cNvSpPr>
          <p:nvPr/>
        </p:nvSpPr>
        <p:spPr bwMode="auto">
          <a:xfrm flipV="1">
            <a:off x="7340600" y="3975100"/>
            <a:ext cx="0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702" name="Line 14"/>
          <p:cNvSpPr>
            <a:spLocks noChangeShapeType="1"/>
          </p:cNvSpPr>
          <p:nvPr/>
        </p:nvSpPr>
        <p:spPr bwMode="auto">
          <a:xfrm>
            <a:off x="7340600" y="3975100"/>
            <a:ext cx="711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703" name="Line 15"/>
          <p:cNvSpPr>
            <a:spLocks noChangeShapeType="1"/>
          </p:cNvSpPr>
          <p:nvPr/>
        </p:nvSpPr>
        <p:spPr bwMode="auto">
          <a:xfrm>
            <a:off x="8051800" y="3975100"/>
            <a:ext cx="0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704" name="Line 16"/>
          <p:cNvSpPr>
            <a:spLocks noChangeShapeType="1"/>
          </p:cNvSpPr>
          <p:nvPr/>
        </p:nvSpPr>
        <p:spPr bwMode="auto">
          <a:xfrm>
            <a:off x="1206500" y="4191000"/>
            <a:ext cx="7239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707" name="Line 19"/>
          <p:cNvSpPr>
            <a:spLocks noChangeShapeType="1"/>
          </p:cNvSpPr>
          <p:nvPr/>
        </p:nvSpPr>
        <p:spPr bwMode="auto">
          <a:xfrm>
            <a:off x="1219200" y="4457700"/>
            <a:ext cx="614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44" name="Text Box 20"/>
          <p:cNvSpPr txBox="1">
            <a:spLocks noChangeArrowheads="1"/>
          </p:cNvSpPr>
          <p:nvPr/>
        </p:nvSpPr>
        <p:spPr bwMode="auto">
          <a:xfrm>
            <a:off x="3232150" y="4111625"/>
            <a:ext cx="3230563" cy="3508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Refresh period (12-20ms)</a:t>
            </a:r>
          </a:p>
        </p:txBody>
      </p:sp>
      <p:sp>
        <p:nvSpPr>
          <p:cNvPr id="73745" name="Text Box 21"/>
          <p:cNvSpPr txBox="1">
            <a:spLocks noChangeArrowheads="1"/>
          </p:cNvSpPr>
          <p:nvPr/>
        </p:nvSpPr>
        <p:spPr bwMode="auto">
          <a:xfrm>
            <a:off x="203200" y="3603625"/>
            <a:ext cx="2936875" cy="3540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Pulse width (0.9-2.9µs)</a:t>
            </a:r>
          </a:p>
        </p:txBody>
      </p:sp>
      <p:sp>
        <p:nvSpPr>
          <p:cNvPr id="754710" name="Line 22"/>
          <p:cNvSpPr>
            <a:spLocks noChangeShapeType="1"/>
          </p:cNvSpPr>
          <p:nvPr/>
        </p:nvSpPr>
        <p:spPr bwMode="auto">
          <a:xfrm>
            <a:off x="8051800" y="4699000"/>
            <a:ext cx="457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futm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847" y="174194"/>
            <a:ext cx="2091723" cy="254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Basic LCD Interface</a:t>
            </a:r>
          </a:p>
        </p:txBody>
      </p:sp>
      <p:pic>
        <p:nvPicPr>
          <p:cNvPr id="74755" name="Picture 3" descr="intf_0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8024" t="5247" r="21448" b="71614"/>
          <a:stretch>
            <a:fillRect/>
          </a:stretch>
        </p:blipFill>
        <p:spPr bwMode="auto">
          <a:xfrm>
            <a:off x="690563" y="1651000"/>
            <a:ext cx="31988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intf_0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982" t="41692" b="28645"/>
          <a:stretch>
            <a:fillRect/>
          </a:stretch>
        </p:blipFill>
        <p:spPr bwMode="auto">
          <a:xfrm>
            <a:off x="1062038" y="3651250"/>
            <a:ext cx="7161212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intf_0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4291" t="79887" r="10136" b="2269"/>
          <a:stretch>
            <a:fillRect/>
          </a:stretch>
        </p:blipFill>
        <p:spPr bwMode="auto">
          <a:xfrm>
            <a:off x="4070350" y="1606550"/>
            <a:ext cx="507365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5984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Digitally Controlled Potentiometer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625975"/>
            <a:ext cx="5638800" cy="2232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1481138"/>
            <a:ext cx="3829050" cy="3743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225" y="1560513"/>
            <a:ext cx="4756150" cy="26685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1750" y="5419725"/>
            <a:ext cx="952500" cy="971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862013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 Thermometer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787400"/>
            <a:ext cx="6407150" cy="6070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882650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Humidity and Temperature Sensor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 l="13371" r="21802" b="2557"/>
          <a:stretch>
            <a:fillRect/>
          </a:stretch>
        </p:blipFill>
        <p:spPr bwMode="auto">
          <a:xfrm>
            <a:off x="1403350" y="808038"/>
            <a:ext cx="6440488" cy="60499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Digital/Analog Compass</a:t>
            </a: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print"/>
          <a:srcRect l="13194" r="20139" b="12222"/>
          <a:stretch>
            <a:fillRect/>
          </a:stretch>
        </p:blipFill>
        <p:spPr bwMode="auto">
          <a:xfrm>
            <a:off x="927100" y="774700"/>
            <a:ext cx="7392988" cy="6083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 Compass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 cstate="print"/>
          <a:srcRect l="24306" t="9444" r="25174" b="4167"/>
          <a:stretch>
            <a:fillRect/>
          </a:stretch>
        </p:blipFill>
        <p:spPr bwMode="auto">
          <a:xfrm>
            <a:off x="1511300" y="850900"/>
            <a:ext cx="5621338" cy="6007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 Compass</a:t>
            </a: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 cstate="print"/>
          <a:srcRect l="13368" r="21701" b="3056"/>
          <a:stretch>
            <a:fillRect/>
          </a:stretch>
        </p:blipFill>
        <p:spPr bwMode="auto">
          <a:xfrm>
            <a:off x="1320800" y="698500"/>
            <a:ext cx="6600825" cy="6159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251825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Basic BJT-based switching circuit </a:t>
            </a:r>
            <a:r>
              <a:rPr lang="en-US" sz="2800" smtClean="0">
                <a:solidFill>
                  <a:schemeClr val="bg1"/>
                </a:solidFill>
              </a:rPr>
              <a:t>(“saturated mode”)</a:t>
            </a:r>
          </a:p>
        </p:txBody>
      </p:sp>
      <p:sp>
        <p:nvSpPr>
          <p:cNvPr id="691204" name="Line 4"/>
          <p:cNvSpPr>
            <a:spLocks noChangeShapeType="1"/>
          </p:cNvSpPr>
          <p:nvPr/>
        </p:nvSpPr>
        <p:spPr bwMode="auto">
          <a:xfrm>
            <a:off x="4191000" y="32194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05" name="Line 5"/>
          <p:cNvSpPr>
            <a:spLocks noChangeShapeType="1"/>
          </p:cNvSpPr>
          <p:nvPr/>
        </p:nvSpPr>
        <p:spPr bwMode="auto">
          <a:xfrm>
            <a:off x="4191000" y="36480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06" name="Line 6"/>
          <p:cNvSpPr>
            <a:spLocks noChangeShapeType="1"/>
          </p:cNvSpPr>
          <p:nvPr/>
        </p:nvSpPr>
        <p:spPr bwMode="auto">
          <a:xfrm>
            <a:off x="4410075" y="38576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07" name="AutoShape 7"/>
          <p:cNvSpPr>
            <a:spLocks noChangeArrowheads="1"/>
          </p:cNvSpPr>
          <p:nvPr/>
        </p:nvSpPr>
        <p:spPr bwMode="auto">
          <a:xfrm flipV="1">
            <a:off x="4305300" y="4533900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08" name="Line 8"/>
          <p:cNvSpPr>
            <a:spLocks noChangeShapeType="1"/>
          </p:cNvSpPr>
          <p:nvPr/>
        </p:nvSpPr>
        <p:spPr bwMode="auto">
          <a:xfrm flipV="1">
            <a:off x="4191000" y="32194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959225" y="24733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1210" name="Line 10"/>
          <p:cNvSpPr>
            <a:spLocks noChangeShapeType="1"/>
          </p:cNvSpPr>
          <p:nvPr/>
        </p:nvSpPr>
        <p:spPr bwMode="auto">
          <a:xfrm>
            <a:off x="4391025" y="2867025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1" name="Line 11"/>
          <p:cNvSpPr>
            <a:spLocks noChangeShapeType="1"/>
          </p:cNvSpPr>
          <p:nvPr/>
        </p:nvSpPr>
        <p:spPr bwMode="auto">
          <a:xfrm>
            <a:off x="4391025" y="21621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2" name="Line 12"/>
          <p:cNvSpPr>
            <a:spLocks noChangeShapeType="1"/>
          </p:cNvSpPr>
          <p:nvPr/>
        </p:nvSpPr>
        <p:spPr bwMode="auto">
          <a:xfrm>
            <a:off x="3705225" y="3514725"/>
            <a:ext cx="485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010025" y="18002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691214" name="Line 14"/>
          <p:cNvSpPr>
            <a:spLocks noChangeShapeType="1"/>
          </p:cNvSpPr>
          <p:nvPr/>
        </p:nvSpPr>
        <p:spPr bwMode="auto">
          <a:xfrm flipH="1" flipV="1">
            <a:off x="3686175" y="33528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5" name="Line 15"/>
          <p:cNvSpPr>
            <a:spLocks noChangeShapeType="1"/>
          </p:cNvSpPr>
          <p:nvPr/>
        </p:nvSpPr>
        <p:spPr bwMode="auto">
          <a:xfrm flipH="1">
            <a:off x="3524250" y="33528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6" name="Line 16"/>
          <p:cNvSpPr>
            <a:spLocks noChangeShapeType="1"/>
          </p:cNvSpPr>
          <p:nvPr/>
        </p:nvSpPr>
        <p:spPr bwMode="auto">
          <a:xfrm flipH="1" flipV="1">
            <a:off x="3409950" y="33147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7" name="Line 17"/>
          <p:cNvSpPr>
            <a:spLocks noChangeShapeType="1"/>
          </p:cNvSpPr>
          <p:nvPr/>
        </p:nvSpPr>
        <p:spPr bwMode="auto">
          <a:xfrm flipH="1">
            <a:off x="3286125" y="33623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8" name="Line 18"/>
          <p:cNvSpPr>
            <a:spLocks noChangeShapeType="1"/>
          </p:cNvSpPr>
          <p:nvPr/>
        </p:nvSpPr>
        <p:spPr bwMode="auto">
          <a:xfrm flipH="1" flipV="1">
            <a:off x="3181350" y="33528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9" name="Line 19"/>
          <p:cNvSpPr>
            <a:spLocks noChangeShapeType="1"/>
          </p:cNvSpPr>
          <p:nvPr/>
        </p:nvSpPr>
        <p:spPr bwMode="auto">
          <a:xfrm flipH="1">
            <a:off x="3105150" y="33623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20" name="Line 20"/>
          <p:cNvSpPr>
            <a:spLocks noChangeShapeType="1"/>
          </p:cNvSpPr>
          <p:nvPr/>
        </p:nvSpPr>
        <p:spPr bwMode="auto">
          <a:xfrm flipH="1">
            <a:off x="2371725" y="3511550"/>
            <a:ext cx="7524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381000" y="4810125"/>
            <a:ext cx="8763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2800">
                <a:solidFill>
                  <a:schemeClr val="bg2"/>
                </a:solidFill>
              </a:rPr>
              <a:t>Choose BJT based on following parameters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I</a:t>
            </a:r>
            <a:r>
              <a:rPr lang="en-US" sz="2800" baseline="-25000">
                <a:solidFill>
                  <a:schemeClr val="bg2"/>
                </a:solidFill>
              </a:rPr>
              <a:t>Cmax continuous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V</a:t>
            </a:r>
            <a:r>
              <a:rPr lang="en-US" sz="2800" baseline="-25000">
                <a:solidFill>
                  <a:schemeClr val="bg2"/>
                </a:solidFill>
              </a:rPr>
              <a:t>CE breakdown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h</a:t>
            </a:r>
            <a:r>
              <a:rPr lang="en-US" sz="2800" baseline="-25000">
                <a:solidFill>
                  <a:schemeClr val="bg2"/>
                </a:solidFill>
              </a:rPr>
              <a:t>FE</a:t>
            </a:r>
            <a:r>
              <a:rPr lang="en-US" sz="2800">
                <a:solidFill>
                  <a:schemeClr val="bg2"/>
                </a:solidFill>
              </a:rPr>
              <a:t> </a:t>
            </a:r>
            <a:r>
              <a:rPr lang="en-US" sz="2400">
                <a:solidFill>
                  <a:schemeClr val="bg2"/>
                </a:solidFill>
              </a:rPr>
              <a:t>(D.C. current gain), also called </a:t>
            </a:r>
            <a:r>
              <a:rPr lang="en-US" sz="2400">
                <a:solidFill>
                  <a:schemeClr val="bg2"/>
                </a:solidFill>
                <a:sym typeface="Symbol" pitchFamily="18" charset="2"/>
              </a:rPr>
              <a:t></a:t>
            </a: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1333500" y="31543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Port Pin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4848225" y="32686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NPN BJT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3776663" y="3154363"/>
            <a:ext cx="36671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4400550" y="2890838"/>
            <a:ext cx="36671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C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4400550" y="3881438"/>
            <a:ext cx="36671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E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5937250" y="3201988"/>
            <a:ext cx="2851150" cy="53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33CC33"/>
                </a:solidFill>
                <a:latin typeface="Times New Roman" pitchFamily="18" charset="0"/>
              </a:rPr>
              <a:t>I</a:t>
            </a:r>
            <a:r>
              <a:rPr lang="en-US" baseline="-25000">
                <a:solidFill>
                  <a:srgbClr val="33CC33"/>
                </a:solidFill>
              </a:rPr>
              <a:t>C</a:t>
            </a:r>
            <a:r>
              <a:rPr lang="en-US">
                <a:solidFill>
                  <a:srgbClr val="33CC33"/>
                </a:solidFill>
              </a:rPr>
              <a:t> = h</a:t>
            </a:r>
            <a:r>
              <a:rPr lang="en-US" baseline="-25000">
                <a:solidFill>
                  <a:srgbClr val="33CC33"/>
                </a:solidFill>
              </a:rPr>
              <a:t>FE </a:t>
            </a:r>
            <a:r>
              <a:rPr lang="en-US">
                <a:solidFill>
                  <a:srgbClr val="33CC33"/>
                </a:solidFill>
              </a:rPr>
              <a:t>x </a:t>
            </a:r>
            <a:r>
              <a:rPr lang="en-US">
                <a:solidFill>
                  <a:srgbClr val="33CC33"/>
                </a:solidFill>
                <a:latin typeface="Times New Roman" pitchFamily="18" charset="0"/>
              </a:rPr>
              <a:t>I</a:t>
            </a:r>
            <a:r>
              <a:rPr lang="en-US" baseline="-25000">
                <a:solidFill>
                  <a:srgbClr val="33CC33"/>
                </a:solidFill>
              </a:rPr>
              <a:t>B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249863" y="2041525"/>
            <a:ext cx="3074987" cy="757773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/>
                </a:solidFill>
              </a:rPr>
              <a:t>“current-controlled </a:t>
            </a:r>
            <a:r>
              <a:rPr lang="en-US" sz="2400" dirty="0" smtClean="0">
                <a:solidFill>
                  <a:schemeClr val="bg2"/>
                </a:solidFill>
              </a:rPr>
              <a:t>(low side) switch</a:t>
            </a:r>
            <a:r>
              <a:rPr lang="en-US" sz="2400" dirty="0">
                <a:solidFill>
                  <a:schemeClr val="bg2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Accelerometer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 cstate="print"/>
          <a:srcRect l="13368" r="21701" b="4723"/>
          <a:stretch>
            <a:fillRect/>
          </a:stretch>
        </p:blipFill>
        <p:spPr bwMode="auto">
          <a:xfrm>
            <a:off x="1320800" y="762000"/>
            <a:ext cx="6646863" cy="6096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Hall Effect Sensor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 cstate="print"/>
          <a:srcRect l="13368" r="21875" b="2499"/>
          <a:stretch>
            <a:fillRect/>
          </a:stretch>
        </p:blipFill>
        <p:spPr bwMode="auto">
          <a:xfrm>
            <a:off x="1270000" y="736600"/>
            <a:ext cx="6505575" cy="6121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Pressure (Force) Sensor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 cstate="print"/>
          <a:srcRect l="13194" r="21701" b="2499"/>
          <a:stretch>
            <a:fillRect/>
          </a:stretch>
        </p:blipFill>
        <p:spPr bwMode="auto">
          <a:xfrm>
            <a:off x="1130300" y="723900"/>
            <a:ext cx="6553200" cy="6134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Ultrasonic Range Finder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 cstate="print"/>
          <a:srcRect l="13371" r="21657" b="2557"/>
          <a:stretch>
            <a:fillRect/>
          </a:stretch>
        </p:blipFill>
        <p:spPr bwMode="auto">
          <a:xfrm>
            <a:off x="1382713" y="808038"/>
            <a:ext cx="6453187" cy="60499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Value-added sensors</a:t>
            </a:r>
          </a:p>
          <a:p>
            <a:pPr lvl="1"/>
            <a:r>
              <a:rPr lang="en-US" b="0" dirty="0" smtClean="0"/>
              <a:t>Sense, process/distill, translate</a:t>
            </a:r>
          </a:p>
          <a:p>
            <a:r>
              <a:rPr lang="en-US" b="0" dirty="0" smtClean="0"/>
              <a:t>Abstraction layers</a:t>
            </a:r>
          </a:p>
          <a:p>
            <a:pPr lvl="1"/>
            <a:endParaRPr lang="en-US" b="0" dirty="0" smtClean="0"/>
          </a:p>
          <a:p>
            <a:r>
              <a:rPr lang="en-US" b="0" dirty="0" smtClean="0"/>
              <a:t>A few selected sensors (may be relevant to a few projects this year)</a:t>
            </a:r>
          </a:p>
          <a:p>
            <a:pPr lvl="1"/>
            <a:r>
              <a:rPr lang="en-US" b="0" dirty="0" smtClean="0"/>
              <a:t>Not recommendation/endorsement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533625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IMU (Inertial measurement unit)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Degrees of freedom (DOF)</a:t>
            </a:r>
          </a:p>
          <a:p>
            <a:pPr lvl="1"/>
            <a:r>
              <a:rPr lang="en-US" b="0" dirty="0" smtClean="0"/>
              <a:t>Multiple measurements</a:t>
            </a:r>
          </a:p>
          <a:p>
            <a:pPr lvl="1"/>
            <a:r>
              <a:rPr lang="en-US" b="0" dirty="0" smtClean="0"/>
              <a:t>3-axis gyro</a:t>
            </a:r>
          </a:p>
          <a:p>
            <a:pPr lvl="1"/>
            <a:r>
              <a:rPr lang="en-US" b="0" dirty="0" smtClean="0"/>
              <a:t>3-axis accelerometer</a:t>
            </a:r>
          </a:p>
          <a:p>
            <a:pPr lvl="1"/>
            <a:r>
              <a:rPr lang="en-US" b="0" dirty="0" smtClean="0"/>
              <a:t>3-axis magnetometer</a:t>
            </a:r>
          </a:p>
          <a:p>
            <a:pPr lvl="1"/>
            <a:endParaRPr lang="en-US" b="0" dirty="0" smtClean="0"/>
          </a:p>
          <a:p>
            <a:r>
              <a:rPr lang="en-US" b="0" dirty="0" smtClean="0"/>
              <a:t>Measurements accessible via standard interfaces</a:t>
            </a:r>
          </a:p>
          <a:p>
            <a:pPr lvl="1"/>
            <a:r>
              <a:rPr lang="en-US" b="0" dirty="0" smtClean="0"/>
              <a:t>I2C, SPI etc.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874192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 smtClean="0"/>
              <a:t>Sensing visual (color-based objects)</a:t>
            </a:r>
          </a:p>
          <a:p>
            <a:r>
              <a:rPr lang="en-US" sz="2800" b="0" dirty="0" smtClean="0"/>
              <a:t>Pixy</a:t>
            </a:r>
          </a:p>
          <a:p>
            <a:r>
              <a:rPr lang="en-US" sz="2800" b="0" dirty="0" smtClean="0"/>
              <a:t>Not camera output</a:t>
            </a:r>
          </a:p>
          <a:p>
            <a:pPr lvl="1"/>
            <a:r>
              <a:rPr lang="en-US" sz="2400" b="0" dirty="0" smtClean="0"/>
              <a:t>Object positions</a:t>
            </a:r>
          </a:p>
          <a:p>
            <a:pPr lvl="1"/>
            <a:r>
              <a:rPr lang="en-US" sz="2400" b="0" dirty="0" smtClean="0"/>
              <a:t>Object id based on color signatures</a:t>
            </a:r>
          </a:p>
          <a:p>
            <a:pPr lvl="1"/>
            <a:r>
              <a:rPr lang="en-US" sz="2400" b="0" dirty="0" smtClean="0"/>
              <a:t>Updated object positions every 20 </a:t>
            </a:r>
            <a:r>
              <a:rPr lang="en-US" sz="2400" b="0" dirty="0" err="1" smtClean="0"/>
              <a:t>ms</a:t>
            </a:r>
            <a:r>
              <a:rPr lang="en-US" sz="2400" b="0" dirty="0" smtClean="0"/>
              <a:t> (50Hz)</a:t>
            </a:r>
          </a:p>
          <a:p>
            <a:r>
              <a:rPr lang="en-US" sz="2800" b="0" dirty="0" smtClean="0"/>
              <a:t>Interfacing</a:t>
            </a:r>
          </a:p>
          <a:p>
            <a:pPr lvl="1"/>
            <a:r>
              <a:rPr lang="en-US" sz="2400" b="0" dirty="0" smtClean="0"/>
              <a:t>SPI, I2C, UART, Analog X/Y</a:t>
            </a:r>
          </a:p>
          <a:p>
            <a:r>
              <a:rPr lang="en-US" sz="2800" b="0" dirty="0" smtClean="0"/>
              <a:t>Do not forget power demands</a:t>
            </a:r>
          </a:p>
        </p:txBody>
      </p:sp>
    </p:spTree>
    <p:extLst>
      <p:ext uri="{BB962C8B-B14F-4D97-AF65-F5344CB8AC3E}">
        <p14:creationId xmlns:p14="http://schemas.microsoft.com/office/powerpoint/2010/main" val="4207895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795588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IR Remote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25" y="0"/>
            <a:ext cx="518795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RF Link (Transmitter)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 cstate="print"/>
          <a:srcRect l="13371" r="21802" b="2791"/>
          <a:stretch>
            <a:fillRect/>
          </a:stretch>
        </p:blipFill>
        <p:spPr bwMode="auto">
          <a:xfrm>
            <a:off x="1222375" y="796925"/>
            <a:ext cx="6467475" cy="60610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RF Link (Receiver)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 cstate="print"/>
          <a:srcRect l="13226" r="21948" b="2557"/>
          <a:stretch>
            <a:fillRect/>
          </a:stretch>
        </p:blipFill>
        <p:spPr bwMode="auto">
          <a:xfrm>
            <a:off x="1169988" y="893763"/>
            <a:ext cx="6348412" cy="5964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Basic MOSFET-based switching circuit</a:t>
            </a:r>
          </a:p>
        </p:txBody>
      </p:sp>
      <p:sp>
        <p:nvSpPr>
          <p:cNvPr id="699396" name="Line 4"/>
          <p:cNvSpPr>
            <a:spLocks noChangeShapeType="1"/>
          </p:cNvSpPr>
          <p:nvPr/>
        </p:nvSpPr>
        <p:spPr bwMode="auto">
          <a:xfrm>
            <a:off x="4191000" y="32194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397" name="Line 5"/>
          <p:cNvSpPr>
            <a:spLocks noChangeShapeType="1"/>
          </p:cNvSpPr>
          <p:nvPr/>
        </p:nvSpPr>
        <p:spPr bwMode="auto">
          <a:xfrm>
            <a:off x="4191000" y="3648075"/>
            <a:ext cx="247650" cy="95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398" name="Line 6"/>
          <p:cNvSpPr>
            <a:spLocks noChangeShapeType="1"/>
          </p:cNvSpPr>
          <p:nvPr/>
        </p:nvSpPr>
        <p:spPr bwMode="auto">
          <a:xfrm flipH="1">
            <a:off x="4438650" y="3667125"/>
            <a:ext cx="0" cy="8572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399" name="AutoShape 7"/>
          <p:cNvSpPr>
            <a:spLocks noChangeArrowheads="1"/>
          </p:cNvSpPr>
          <p:nvPr/>
        </p:nvSpPr>
        <p:spPr bwMode="auto">
          <a:xfrm flipV="1">
            <a:off x="4333875" y="4524375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400" name="Line 8"/>
          <p:cNvSpPr>
            <a:spLocks noChangeShapeType="1"/>
          </p:cNvSpPr>
          <p:nvPr/>
        </p:nvSpPr>
        <p:spPr bwMode="auto">
          <a:xfrm flipV="1">
            <a:off x="4191000" y="3333750"/>
            <a:ext cx="238125" cy="6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959225" y="24733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9402" name="Line 10"/>
          <p:cNvSpPr>
            <a:spLocks noChangeShapeType="1"/>
          </p:cNvSpPr>
          <p:nvPr/>
        </p:nvSpPr>
        <p:spPr bwMode="auto">
          <a:xfrm>
            <a:off x="4429125" y="2867025"/>
            <a:ext cx="0" cy="4762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403" name="Line 11"/>
          <p:cNvSpPr>
            <a:spLocks noChangeShapeType="1"/>
          </p:cNvSpPr>
          <p:nvPr/>
        </p:nvSpPr>
        <p:spPr bwMode="auto">
          <a:xfrm>
            <a:off x="4391025" y="21621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404" name="Line 12"/>
          <p:cNvSpPr>
            <a:spLocks noChangeShapeType="1"/>
          </p:cNvSpPr>
          <p:nvPr/>
        </p:nvSpPr>
        <p:spPr bwMode="auto">
          <a:xfrm>
            <a:off x="2295525" y="3511550"/>
            <a:ext cx="1895475" cy="3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010025" y="18002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81000" y="4810125"/>
            <a:ext cx="8763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2800">
                <a:solidFill>
                  <a:schemeClr val="bg2"/>
                </a:solidFill>
              </a:rPr>
              <a:t>Choose MOSFET based on following parameters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I</a:t>
            </a:r>
            <a:r>
              <a:rPr lang="en-US" sz="2800" baseline="-25000">
                <a:solidFill>
                  <a:schemeClr val="bg2"/>
                </a:solidFill>
              </a:rPr>
              <a:t>Dmax </a:t>
            </a:r>
            <a:r>
              <a:rPr lang="en-US" sz="2400">
                <a:solidFill>
                  <a:schemeClr val="bg2"/>
                </a:solidFill>
              </a:rPr>
              <a:t>continuous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V</a:t>
            </a:r>
            <a:r>
              <a:rPr lang="en-US" sz="2800" baseline="-25000">
                <a:solidFill>
                  <a:schemeClr val="bg2"/>
                </a:solidFill>
              </a:rPr>
              <a:t>DS </a:t>
            </a:r>
            <a:r>
              <a:rPr lang="en-US" sz="2400">
                <a:solidFill>
                  <a:schemeClr val="bg2"/>
                </a:solidFill>
              </a:rPr>
              <a:t>breakdown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r</a:t>
            </a:r>
            <a:r>
              <a:rPr lang="en-US" sz="2800" baseline="-25000">
                <a:solidFill>
                  <a:schemeClr val="bg2"/>
                </a:solidFill>
              </a:rPr>
              <a:t>DS (on)</a:t>
            </a:r>
            <a:r>
              <a:rPr lang="en-US" sz="2800">
                <a:solidFill>
                  <a:schemeClr val="bg2"/>
                </a:solidFill>
              </a:rPr>
              <a:t> </a:t>
            </a:r>
            <a:r>
              <a:rPr lang="en-US" sz="2400">
                <a:solidFill>
                  <a:schemeClr val="bg2"/>
                </a:solidFill>
              </a:rPr>
              <a:t>(drain-to-source </a:t>
            </a:r>
            <a:r>
              <a:rPr lang="en-US" sz="2400">
                <a:solidFill>
                  <a:schemeClr val="hlink"/>
                </a:solidFill>
              </a:rPr>
              <a:t>“on”</a:t>
            </a:r>
            <a:r>
              <a:rPr lang="en-US" sz="2400">
                <a:solidFill>
                  <a:schemeClr val="bg2"/>
                </a:solidFill>
              </a:rPr>
              <a:t> resistance)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333500" y="31543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Port Pin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943475" y="3173413"/>
            <a:ext cx="2019300" cy="1025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N-channel power MOSFET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776663" y="3154363"/>
            <a:ext cx="36671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G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400550" y="3627438"/>
            <a:ext cx="36671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419600" y="2971800"/>
            <a:ext cx="3667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249863" y="2041525"/>
            <a:ext cx="3074987" cy="757773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/>
                </a:solidFill>
              </a:rPr>
              <a:t>“voltage-controlled </a:t>
            </a:r>
            <a:r>
              <a:rPr lang="en-US" sz="2400" dirty="0" smtClean="0">
                <a:solidFill>
                  <a:schemeClr val="bg2"/>
                </a:solidFill>
              </a:rPr>
              <a:t>(low side) switch</a:t>
            </a:r>
            <a:r>
              <a:rPr lang="en-US" sz="2400" dirty="0">
                <a:solidFill>
                  <a:schemeClr val="bg2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X-10 Protocol Devices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274763"/>
            <a:ext cx="81661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Communication via existing A.C. wiring</a:t>
            </a:r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Computer interface available</a:t>
            </a:r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Modules for appliance control and lamp dimming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/>
          <a:srcRect l="36589" t="28473" r="4297" b="31770"/>
          <a:stretch>
            <a:fillRect/>
          </a:stretch>
        </p:blipFill>
        <p:spPr bwMode="auto">
          <a:xfrm>
            <a:off x="914400" y="3276600"/>
            <a:ext cx="7564438" cy="3454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Tradeoffs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BJTs: may require a significant amount of base current to drive into saturation (typically need Darlington for high </a:t>
            </a:r>
            <a:r>
              <a:rPr lang="en-US" sz="2400" dirty="0" err="1" smtClean="0">
                <a:solidFill>
                  <a:schemeClr val="bg2"/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bg2"/>
                </a:solidFill>
              </a:rPr>
              <a:t>FE</a:t>
            </a:r>
            <a:r>
              <a:rPr lang="en-US" sz="2400" dirty="0" smtClean="0">
                <a:solidFill>
                  <a:schemeClr val="bg2"/>
                </a:solidFill>
              </a:rPr>
              <a:t> at high </a:t>
            </a:r>
            <a:r>
              <a:rPr lang="en-US" sz="2400" dirty="0" err="1" smtClean="0">
                <a:solidFill>
                  <a:schemeClr val="bg2"/>
                </a:solidFill>
              </a:rPr>
              <a:t>I</a:t>
            </a:r>
            <a:r>
              <a:rPr lang="en-US" sz="2400" baseline="-25000" dirty="0" err="1" smtClean="0">
                <a:solidFill>
                  <a:schemeClr val="bg2"/>
                </a:solidFill>
              </a:rPr>
              <a:t>c</a:t>
            </a:r>
            <a:r>
              <a:rPr lang="en-US" sz="2400" dirty="0" smtClean="0">
                <a:solidFill>
                  <a:schemeClr val="bg2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MOSFETs: require virtually no gate current to operate, less chance of thermal runaway than BJT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Inductive loads require arc suppression diode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55625" y="4208463"/>
            <a:ext cx="5181600" cy="1336675"/>
          </a:xfrm>
          <a:prstGeom prst="rect">
            <a:avLst/>
          </a:prstGeom>
          <a:solidFill>
            <a:srgbClr val="D9DE1E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rgbClr val="DC0C42"/>
                </a:solidFill>
              </a:rPr>
              <a:t>Energy stored in an inductive load must be dissipated, otherwise the “inductive kickback” can damage the switching device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0" y="3657600"/>
            <a:ext cx="2168525" cy="3035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92230" name="Oval 6"/>
          <p:cNvSpPr>
            <a:spLocks noChangeArrowheads="1"/>
          </p:cNvSpPr>
          <p:nvPr/>
        </p:nvSpPr>
        <p:spPr bwMode="auto">
          <a:xfrm>
            <a:off x="7185025" y="4606925"/>
            <a:ext cx="735013" cy="617538"/>
          </a:xfrm>
          <a:prstGeom prst="ellipse">
            <a:avLst/>
          </a:prstGeom>
          <a:noFill/>
          <a:ln w="38100">
            <a:solidFill>
              <a:srgbClr val="DFDB29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231" name="Line 7"/>
          <p:cNvSpPr>
            <a:spLocks noChangeShapeType="1"/>
          </p:cNvSpPr>
          <p:nvPr/>
        </p:nvSpPr>
        <p:spPr bwMode="auto">
          <a:xfrm>
            <a:off x="5748338" y="4559300"/>
            <a:ext cx="1401762" cy="344488"/>
          </a:xfrm>
          <a:prstGeom prst="line">
            <a:avLst/>
          </a:prstGeom>
          <a:noFill/>
          <a:ln w="38100">
            <a:solidFill>
              <a:srgbClr val="DFDB29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Use optical isolation to protect microcontroller</a:t>
            </a:r>
          </a:p>
        </p:txBody>
      </p:sp>
      <p:sp>
        <p:nvSpPr>
          <p:cNvPr id="696324" name="Line 4"/>
          <p:cNvSpPr>
            <a:spLocks noChangeShapeType="1"/>
          </p:cNvSpPr>
          <p:nvPr/>
        </p:nvSpPr>
        <p:spPr bwMode="auto">
          <a:xfrm>
            <a:off x="6873875" y="37020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25" name="Line 5"/>
          <p:cNvSpPr>
            <a:spLocks noChangeShapeType="1"/>
          </p:cNvSpPr>
          <p:nvPr/>
        </p:nvSpPr>
        <p:spPr bwMode="auto">
          <a:xfrm>
            <a:off x="6873875" y="41306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26" name="Line 6"/>
          <p:cNvSpPr>
            <a:spLocks noChangeShapeType="1"/>
          </p:cNvSpPr>
          <p:nvPr/>
        </p:nvSpPr>
        <p:spPr bwMode="auto">
          <a:xfrm>
            <a:off x="7092950" y="43402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27" name="AutoShape 7"/>
          <p:cNvSpPr>
            <a:spLocks noChangeArrowheads="1"/>
          </p:cNvSpPr>
          <p:nvPr/>
        </p:nvSpPr>
        <p:spPr bwMode="auto">
          <a:xfrm flipV="1">
            <a:off x="6988175" y="5016500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28" name="Line 8"/>
          <p:cNvSpPr>
            <a:spLocks noChangeShapeType="1"/>
          </p:cNvSpPr>
          <p:nvPr/>
        </p:nvSpPr>
        <p:spPr bwMode="auto">
          <a:xfrm flipV="1">
            <a:off x="6873875" y="37020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642100" y="29559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6330" name="Line 10"/>
          <p:cNvSpPr>
            <a:spLocks noChangeShapeType="1"/>
          </p:cNvSpPr>
          <p:nvPr/>
        </p:nvSpPr>
        <p:spPr bwMode="auto">
          <a:xfrm>
            <a:off x="7073900" y="3349625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1" name="Line 11"/>
          <p:cNvSpPr>
            <a:spLocks noChangeShapeType="1"/>
          </p:cNvSpPr>
          <p:nvPr/>
        </p:nvSpPr>
        <p:spPr bwMode="auto">
          <a:xfrm>
            <a:off x="7073900" y="26447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2" name="Line 12"/>
          <p:cNvSpPr>
            <a:spLocks noChangeShapeType="1"/>
          </p:cNvSpPr>
          <p:nvPr/>
        </p:nvSpPr>
        <p:spPr bwMode="auto">
          <a:xfrm>
            <a:off x="6388100" y="3997325"/>
            <a:ext cx="485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692900" y="22828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531100" y="37512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NPN BJT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696335" name="AutoShape 15"/>
          <p:cNvSpPr>
            <a:spLocks noChangeArrowheads="1"/>
          </p:cNvSpPr>
          <p:nvPr/>
        </p:nvSpPr>
        <p:spPr bwMode="auto">
          <a:xfrm flipV="1">
            <a:off x="2743200" y="37369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6" name="Line 16"/>
          <p:cNvSpPr>
            <a:spLocks noChangeShapeType="1"/>
          </p:cNvSpPr>
          <p:nvPr/>
        </p:nvSpPr>
        <p:spPr bwMode="auto">
          <a:xfrm>
            <a:off x="2762250" y="40894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7" name="Line 17"/>
          <p:cNvSpPr>
            <a:spLocks noChangeShapeType="1"/>
          </p:cNvSpPr>
          <p:nvPr/>
        </p:nvSpPr>
        <p:spPr bwMode="auto">
          <a:xfrm flipH="1" flipV="1">
            <a:off x="2911475" y="31115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8" name="Line 18"/>
          <p:cNvSpPr>
            <a:spLocks noChangeShapeType="1"/>
          </p:cNvSpPr>
          <p:nvPr/>
        </p:nvSpPr>
        <p:spPr bwMode="auto">
          <a:xfrm>
            <a:off x="2914650" y="40894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9" name="Line 19"/>
          <p:cNvSpPr>
            <a:spLocks noChangeShapeType="1"/>
          </p:cNvSpPr>
          <p:nvPr/>
        </p:nvSpPr>
        <p:spPr bwMode="auto">
          <a:xfrm>
            <a:off x="3886200" y="36893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0" name="Line 20"/>
          <p:cNvSpPr>
            <a:spLocks noChangeShapeType="1"/>
          </p:cNvSpPr>
          <p:nvPr/>
        </p:nvSpPr>
        <p:spPr bwMode="auto">
          <a:xfrm>
            <a:off x="3886200" y="41179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1" name="Line 21"/>
          <p:cNvSpPr>
            <a:spLocks noChangeShapeType="1"/>
          </p:cNvSpPr>
          <p:nvPr/>
        </p:nvSpPr>
        <p:spPr bwMode="auto">
          <a:xfrm>
            <a:off x="4105275" y="43275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2" name="Line 22"/>
          <p:cNvSpPr>
            <a:spLocks noChangeShapeType="1"/>
          </p:cNvSpPr>
          <p:nvPr/>
        </p:nvSpPr>
        <p:spPr bwMode="auto">
          <a:xfrm flipV="1">
            <a:off x="3886200" y="36893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3" name="Line 23"/>
          <p:cNvSpPr>
            <a:spLocks noChangeShapeType="1"/>
          </p:cNvSpPr>
          <p:nvPr/>
        </p:nvSpPr>
        <p:spPr bwMode="auto">
          <a:xfrm>
            <a:off x="4086225" y="3121025"/>
            <a:ext cx="0" cy="568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4" name="Rectangle 24"/>
          <p:cNvSpPr>
            <a:spLocks noChangeArrowheads="1"/>
          </p:cNvSpPr>
          <p:nvPr/>
        </p:nvSpPr>
        <p:spPr bwMode="auto">
          <a:xfrm>
            <a:off x="2438400" y="33909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5" name="Line 25"/>
          <p:cNvSpPr>
            <a:spLocks noChangeShapeType="1"/>
          </p:cNvSpPr>
          <p:nvPr/>
        </p:nvSpPr>
        <p:spPr bwMode="auto">
          <a:xfrm flipH="1" flipV="1">
            <a:off x="2622550" y="48006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6" name="Line 26"/>
          <p:cNvSpPr>
            <a:spLocks noChangeShapeType="1"/>
          </p:cNvSpPr>
          <p:nvPr/>
        </p:nvSpPr>
        <p:spPr bwMode="auto">
          <a:xfrm flipH="1">
            <a:off x="2460625" y="48006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7" name="Line 27"/>
          <p:cNvSpPr>
            <a:spLocks noChangeShapeType="1"/>
          </p:cNvSpPr>
          <p:nvPr/>
        </p:nvSpPr>
        <p:spPr bwMode="auto">
          <a:xfrm flipH="1" flipV="1">
            <a:off x="2346325" y="47625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8" name="Line 28"/>
          <p:cNvSpPr>
            <a:spLocks noChangeShapeType="1"/>
          </p:cNvSpPr>
          <p:nvPr/>
        </p:nvSpPr>
        <p:spPr bwMode="auto">
          <a:xfrm flipH="1">
            <a:off x="2222500" y="48101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9" name="Line 29"/>
          <p:cNvSpPr>
            <a:spLocks noChangeShapeType="1"/>
          </p:cNvSpPr>
          <p:nvPr/>
        </p:nvSpPr>
        <p:spPr bwMode="auto">
          <a:xfrm flipH="1" flipV="1">
            <a:off x="2117725" y="48006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0" name="Line 30"/>
          <p:cNvSpPr>
            <a:spLocks noChangeShapeType="1"/>
          </p:cNvSpPr>
          <p:nvPr/>
        </p:nvSpPr>
        <p:spPr bwMode="auto">
          <a:xfrm flipH="1">
            <a:off x="2041525" y="48101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1" name="Line 31"/>
          <p:cNvSpPr>
            <a:spLocks noChangeShapeType="1"/>
          </p:cNvSpPr>
          <p:nvPr/>
        </p:nvSpPr>
        <p:spPr bwMode="auto">
          <a:xfrm flipH="1">
            <a:off x="1638300" y="49593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2" name="Line 32"/>
          <p:cNvSpPr>
            <a:spLocks noChangeShapeType="1"/>
          </p:cNvSpPr>
          <p:nvPr/>
        </p:nvSpPr>
        <p:spPr bwMode="auto">
          <a:xfrm>
            <a:off x="2667000" y="49403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0" y="4597400"/>
            <a:ext cx="18288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active low port pin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2514600" y="2679700"/>
            <a:ext cx="901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Vcc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1841500" y="52324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419100" y="5715000"/>
            <a:ext cx="8343900" cy="8969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Assume Vcc = 5 V, V</a:t>
            </a:r>
            <a:r>
              <a:rPr lang="en-US" sz="2400" baseline="-25000">
                <a:solidFill>
                  <a:schemeClr val="bg1"/>
                </a:solidFill>
              </a:rPr>
              <a:t>LED</a:t>
            </a:r>
            <a:r>
              <a:rPr lang="en-US" sz="2400">
                <a:solidFill>
                  <a:schemeClr val="bg1"/>
                </a:solidFill>
              </a:rPr>
              <a:t> = 1.5 V, and V</a:t>
            </a:r>
            <a:r>
              <a:rPr lang="en-US" sz="2400" baseline="-25000">
                <a:solidFill>
                  <a:schemeClr val="bg1"/>
                </a:solidFill>
              </a:rPr>
              <a:t>OL</a:t>
            </a:r>
            <a:r>
              <a:rPr lang="en-US" sz="2400">
                <a:solidFill>
                  <a:schemeClr val="bg1"/>
                </a:solidFill>
              </a:rPr>
              <a:t> @ 10 mA = 0.8V</a:t>
            </a:r>
          </a:p>
          <a:p>
            <a:pPr algn="l"/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 </a:t>
            </a:r>
            <a:r>
              <a:rPr lang="en-US" sz="2400">
                <a:solidFill>
                  <a:schemeClr val="hlink"/>
                </a:solidFill>
              </a:rPr>
              <a:t>R1 = 2.7/0.01 = 270</a:t>
            </a:r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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1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7421</TotalTime>
  <Words>1570</Words>
  <Application>Microsoft Macintosh PowerPoint</Application>
  <PresentationFormat>On-screen Show (4:3)</PresentationFormat>
  <Paragraphs>487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Default Design</vt:lpstr>
      <vt:lpstr>1_Default Design</vt:lpstr>
      <vt:lpstr>  ECE 477  Digital Systems Senior Design Project</vt:lpstr>
      <vt:lpstr>Outline</vt:lpstr>
      <vt:lpstr>Level Translation</vt:lpstr>
      <vt:lpstr>Level Translation</vt:lpstr>
      <vt:lpstr>Line Drivers and Receivers</vt:lpstr>
      <vt:lpstr>Switching D.C. Loads</vt:lpstr>
      <vt:lpstr>Switching D.C. Loads</vt:lpstr>
      <vt:lpstr>Switching D.C. Loads</vt:lpstr>
      <vt:lpstr>Switching D.C. Loads</vt:lpstr>
      <vt:lpstr>Switching D.C. Loads</vt:lpstr>
      <vt:lpstr>Switching D.C. Loads</vt:lpstr>
      <vt:lpstr>PowerPoint Presentation</vt:lpstr>
      <vt:lpstr>Optically-Isolated Inputs</vt:lpstr>
      <vt:lpstr>Optically-Isolated Inputs</vt:lpstr>
      <vt:lpstr>Scanned Keypad</vt:lpstr>
      <vt:lpstr>Scanned Keypad</vt:lpstr>
      <vt:lpstr>Scanned Keypad</vt:lpstr>
      <vt:lpstr>Scanned Keypad</vt:lpstr>
      <vt:lpstr>Scanned Keypad</vt:lpstr>
      <vt:lpstr>Scanned Keypad</vt:lpstr>
      <vt:lpstr>Scanned Keypad</vt:lpstr>
      <vt:lpstr>Keypad Encoder</vt:lpstr>
      <vt:lpstr>Switch Debouncer</vt:lpstr>
      <vt:lpstr>Rotary Pulse Generator (RPG)</vt:lpstr>
      <vt:lpstr>RPGs</vt:lpstr>
      <vt:lpstr>PWM Applications/Interfaces</vt:lpstr>
      <vt:lpstr>PWM Applications/Interfaces</vt:lpstr>
      <vt:lpstr>PWM Applications/Interfaces</vt:lpstr>
      <vt:lpstr>“H Bridge”</vt:lpstr>
      <vt:lpstr>“H Bridge”</vt:lpstr>
      <vt:lpstr>“H Bridge”</vt:lpstr>
      <vt:lpstr>“H Bridge”</vt:lpstr>
      <vt:lpstr>PWM Applications/Interfaces</vt:lpstr>
      <vt:lpstr>Notes about H-bridges</vt:lpstr>
      <vt:lpstr>Position Control</vt:lpstr>
      <vt:lpstr>Stepper Motor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Hobbyist Servos</vt:lpstr>
      <vt:lpstr>Basic LCD Interface</vt:lpstr>
      <vt:lpstr>Digitally Controlled Potentiometer</vt:lpstr>
      <vt:lpstr>Digital Thermometer</vt:lpstr>
      <vt:lpstr>Humidity and Temperature Sensor</vt:lpstr>
      <vt:lpstr>Digital/Analog Compass</vt:lpstr>
      <vt:lpstr>Digital Compass</vt:lpstr>
      <vt:lpstr>Digital Compass</vt:lpstr>
      <vt:lpstr>Accelerometer</vt:lpstr>
      <vt:lpstr>Hall Effect Sensor</vt:lpstr>
      <vt:lpstr>Pressure (Force) Sensor</vt:lpstr>
      <vt:lpstr>Ultrasonic Range Finder</vt:lpstr>
      <vt:lpstr>Smart sensors</vt:lpstr>
      <vt:lpstr>IMU (Inertial measurement unit)</vt:lpstr>
      <vt:lpstr>Pixy </vt:lpstr>
      <vt:lpstr>IR Remote</vt:lpstr>
      <vt:lpstr>RF Link (Transmitter)</vt:lpstr>
      <vt:lpstr>RF Link (Receiver)</vt:lpstr>
      <vt:lpstr>X-10 Protocol Devices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477 - Module 5</dc:title>
  <dc:subject>Embedded System Interfacing</dc:subject>
  <dc:creator>D. G. Meyer</dc:creator>
  <dc:description>(c) 2004 by D. G. Meyer</dc:description>
  <cp:lastModifiedBy>Mithuna Thottethodi</cp:lastModifiedBy>
  <cp:revision>271</cp:revision>
  <cp:lastPrinted>1999-11-04T22:18:37Z</cp:lastPrinted>
  <dcterms:created xsi:type="dcterms:W3CDTF">1997-06-19T11:07:20Z</dcterms:created>
  <dcterms:modified xsi:type="dcterms:W3CDTF">2014-09-02T14:24:00Z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dgm@purdue.edu</vt:lpwstr>
  </property>
  <property fmtid="{D5CDD505-2E9C-101B-9397-08002B2CF9AE}" pid="8" name="HomePage">
    <vt:lpwstr>digibowser@ecn.purdue.edu/dsl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C:\HTML</vt:lpwstr>
  </property>
</Properties>
</file>