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theme/themeOverride15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5" r:id="rId1"/>
  </p:sldMasterIdLst>
  <p:notesMasterIdLst>
    <p:notesMasterId r:id="rId30"/>
  </p:notesMasterIdLst>
  <p:handoutMasterIdLst>
    <p:handoutMasterId r:id="rId31"/>
  </p:handoutMasterIdLst>
  <p:sldIdLst>
    <p:sldId id="275" r:id="rId2"/>
    <p:sldId id="317" r:id="rId3"/>
    <p:sldId id="318" r:id="rId4"/>
    <p:sldId id="319" r:id="rId5"/>
    <p:sldId id="324" r:id="rId6"/>
    <p:sldId id="321" r:id="rId7"/>
    <p:sldId id="320" r:id="rId8"/>
    <p:sldId id="322" r:id="rId9"/>
    <p:sldId id="327" r:id="rId10"/>
    <p:sldId id="328" r:id="rId11"/>
    <p:sldId id="329" r:id="rId12"/>
    <p:sldId id="330" r:id="rId13"/>
    <p:sldId id="323" r:id="rId14"/>
    <p:sldId id="326" r:id="rId15"/>
    <p:sldId id="304" r:id="rId16"/>
    <p:sldId id="305" r:id="rId17"/>
    <p:sldId id="306" r:id="rId18"/>
    <p:sldId id="307" r:id="rId19"/>
    <p:sldId id="308" r:id="rId20"/>
    <p:sldId id="309" r:id="rId21"/>
    <p:sldId id="310" r:id="rId22"/>
    <p:sldId id="311" r:id="rId23"/>
    <p:sldId id="312" r:id="rId24"/>
    <p:sldId id="313" r:id="rId25"/>
    <p:sldId id="314" r:id="rId26"/>
    <p:sldId id="315" r:id="rId27"/>
    <p:sldId id="316" r:id="rId28"/>
    <p:sldId id="325" r:id="rId29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33CC"/>
    <a:srgbClr val="FFCC00"/>
    <a:srgbClr val="FFFF00"/>
    <a:srgbClr val="33CC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682" autoAdjust="0"/>
  </p:normalViewPr>
  <p:slideViewPr>
    <p:cSldViewPr>
      <p:cViewPr>
        <p:scale>
          <a:sx n="70" d="100"/>
          <a:sy n="70" d="100"/>
        </p:scale>
        <p:origin x="-51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44"/>
    </p:cViewPr>
  </p:sorterViewPr>
  <p:notesViewPr>
    <p:cSldViewPr>
      <p:cViewPr>
        <p:scale>
          <a:sx n="100" d="100"/>
          <a:sy n="100" d="100"/>
        </p:scale>
        <p:origin x="-1812" y="450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65760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66" tIns="48282" rIns="96566" bIns="48282" numCol="1" anchor="t" anchorCtr="0" compatLnSpc="1">
            <a:prstTxWarp prst="textNoShape">
              <a:avLst/>
            </a:prstTxWarp>
          </a:bodyPr>
          <a:lstStyle>
            <a:lvl1pPr defTabSz="96520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Module 15:  Ethically and Environmentally Astute Product Engineering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3850" y="0"/>
            <a:ext cx="316230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66" tIns="48282" rIns="96566" bIns="48282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Lecture Workbook - Page 15-</a:t>
            </a:r>
            <a:fld id="{32477A22-267D-4093-A9E0-DDF0592406E5}" type="slidenum">
              <a:rPr lang="en-US"/>
              <a:pPr>
                <a:defRPr/>
              </a:pPr>
              <a:t>‹#›</a:t>
            </a:fld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1138"/>
            <a:ext cx="3160713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66" tIns="48282" rIns="96566" bIns="48282" numCol="1" anchor="b" anchorCtr="0" compatLnSpc="1">
            <a:prstTxWarp prst="textNoShape">
              <a:avLst/>
            </a:prstTxWarp>
          </a:bodyPr>
          <a:lstStyle>
            <a:lvl1pPr defTabSz="965200">
              <a:defRPr sz="1200" i="1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Digital Systems Senior Design Project</a:t>
            </a:r>
          </a:p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3850" y="9101138"/>
            <a:ext cx="3162300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66" tIns="48282" rIns="96566" bIns="48282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</a:t>
            </a:r>
            <a:r>
              <a:rPr lang="en-US" smtClean="0"/>
              <a:t>2011 </a:t>
            </a:r>
            <a:r>
              <a:rPr lang="en-US"/>
              <a:t>by  D. G. Meyer</a:t>
            </a:r>
          </a:p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2821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87" tIns="48394" rIns="96787" bIns="48394" numCol="1" anchor="t" anchorCtr="0" compatLnSpc="1">
            <a:prstTxWarp prst="textNoShape">
              <a:avLst/>
            </a:prstTxWarp>
          </a:bodyPr>
          <a:lstStyle>
            <a:lvl1pPr defTabSz="966788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87" tIns="48394" rIns="96787" bIns="48394" numCol="1" anchor="t" anchorCtr="0" compatLnSpc="1">
            <a:prstTxWarp prst="textNoShape">
              <a:avLst/>
            </a:prstTxWarp>
          </a:bodyPr>
          <a:lstStyle>
            <a:lvl1pPr algn="r" defTabSz="966788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87" tIns="48394" rIns="96787" bIns="4839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87" tIns="48394" rIns="96787" bIns="48394" numCol="1" anchor="b" anchorCtr="0" compatLnSpc="1">
            <a:prstTxWarp prst="textNoShape">
              <a:avLst/>
            </a:prstTxWarp>
          </a:bodyPr>
          <a:lstStyle>
            <a:lvl1pPr defTabSz="966788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87" tIns="48394" rIns="96787" bIns="48394" numCol="1" anchor="b" anchorCtr="0" compatLnSpc="1">
            <a:prstTxWarp prst="textNoShape">
              <a:avLst/>
            </a:prstTxWarp>
          </a:bodyPr>
          <a:lstStyle>
            <a:lvl1pPr algn="r" defTabSz="966788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267958AF-7B99-4836-B441-E7B9603A95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4327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117475"/>
            <a:ext cx="9142413" cy="6738938"/>
            <a:chOff x="0" y="74"/>
            <a:chExt cx="5759" cy="4245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invGray">
            <a:xfrm>
              <a:off x="432" y="4113"/>
              <a:ext cx="2208" cy="206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invGray">
            <a:xfrm>
              <a:off x="432" y="1536"/>
              <a:ext cx="5327" cy="480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invGray">
            <a:xfrm>
              <a:off x="555" y="74"/>
              <a:ext cx="42" cy="42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invGray">
            <a:xfrm>
              <a:off x="555" y="219"/>
              <a:ext cx="42" cy="41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invGray">
            <a:xfrm>
              <a:off x="555" y="362"/>
              <a:ext cx="42" cy="41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invGray">
            <a:xfrm>
              <a:off x="555" y="651"/>
              <a:ext cx="42" cy="41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invGray">
            <a:xfrm>
              <a:off x="555" y="794"/>
              <a:ext cx="42" cy="42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Oval 10"/>
            <p:cNvSpPr>
              <a:spLocks noChangeArrowheads="1"/>
            </p:cNvSpPr>
            <p:nvPr/>
          </p:nvSpPr>
          <p:spPr bwMode="invGray">
            <a:xfrm>
              <a:off x="555" y="939"/>
              <a:ext cx="42" cy="41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Oval 11"/>
            <p:cNvSpPr>
              <a:spLocks noChangeArrowheads="1"/>
            </p:cNvSpPr>
            <p:nvPr/>
          </p:nvSpPr>
          <p:spPr bwMode="invGray">
            <a:xfrm>
              <a:off x="555" y="1082"/>
              <a:ext cx="42" cy="41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Oval 12"/>
            <p:cNvSpPr>
              <a:spLocks noChangeArrowheads="1"/>
            </p:cNvSpPr>
            <p:nvPr/>
          </p:nvSpPr>
          <p:spPr bwMode="invGray">
            <a:xfrm>
              <a:off x="555" y="1227"/>
              <a:ext cx="42" cy="4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Oval 13"/>
            <p:cNvSpPr>
              <a:spLocks noChangeArrowheads="1"/>
            </p:cNvSpPr>
            <p:nvPr/>
          </p:nvSpPr>
          <p:spPr bwMode="invGray">
            <a:xfrm>
              <a:off x="555" y="1371"/>
              <a:ext cx="42" cy="41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6" name="Group 14"/>
            <p:cNvGrpSpPr>
              <a:grpSpLocks/>
            </p:cNvGrpSpPr>
            <p:nvPr/>
          </p:nvGrpSpPr>
          <p:grpSpPr bwMode="auto">
            <a:xfrm>
              <a:off x="2859" y="4202"/>
              <a:ext cx="2729" cy="41"/>
              <a:chOff x="2859" y="4202"/>
              <a:chExt cx="2729" cy="41"/>
            </a:xfrm>
          </p:grpSpPr>
          <p:sp>
            <p:nvSpPr>
              <p:cNvPr id="22" name="Oval 15"/>
              <p:cNvSpPr>
                <a:spLocks noChangeArrowheads="1"/>
              </p:cNvSpPr>
              <p:nvPr/>
            </p:nvSpPr>
            <p:spPr bwMode="invGray">
              <a:xfrm>
                <a:off x="2859" y="4202"/>
                <a:ext cx="42" cy="41"/>
              </a:xfrm>
              <a:prstGeom prst="ellipse">
                <a:avLst/>
              </a:pr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Oval 16"/>
              <p:cNvSpPr>
                <a:spLocks noChangeArrowheads="1"/>
              </p:cNvSpPr>
              <p:nvPr/>
            </p:nvSpPr>
            <p:spPr bwMode="invGray">
              <a:xfrm>
                <a:off x="3243" y="4202"/>
                <a:ext cx="42" cy="41"/>
              </a:xfrm>
              <a:prstGeom prst="ellipse">
                <a:avLst/>
              </a:pr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Oval 17"/>
              <p:cNvSpPr>
                <a:spLocks noChangeArrowheads="1"/>
              </p:cNvSpPr>
              <p:nvPr/>
            </p:nvSpPr>
            <p:spPr bwMode="invGray">
              <a:xfrm>
                <a:off x="3627" y="4202"/>
                <a:ext cx="41" cy="41"/>
              </a:xfrm>
              <a:prstGeom prst="ellipse">
                <a:avLst/>
              </a:pr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Oval 18"/>
              <p:cNvSpPr>
                <a:spLocks noChangeArrowheads="1"/>
              </p:cNvSpPr>
              <p:nvPr/>
            </p:nvSpPr>
            <p:spPr bwMode="invGray">
              <a:xfrm>
                <a:off x="4011" y="4202"/>
                <a:ext cx="41" cy="41"/>
              </a:xfrm>
              <a:prstGeom prst="ellipse">
                <a:avLst/>
              </a:pr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Oval 19"/>
              <p:cNvSpPr>
                <a:spLocks noChangeArrowheads="1"/>
              </p:cNvSpPr>
              <p:nvPr/>
            </p:nvSpPr>
            <p:spPr bwMode="invGray">
              <a:xfrm>
                <a:off x="4395" y="4202"/>
                <a:ext cx="42" cy="41"/>
              </a:xfrm>
              <a:prstGeom prst="ellipse">
                <a:avLst/>
              </a:pr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Oval 20"/>
              <p:cNvSpPr>
                <a:spLocks noChangeArrowheads="1"/>
              </p:cNvSpPr>
              <p:nvPr/>
            </p:nvSpPr>
            <p:spPr bwMode="invGray">
              <a:xfrm>
                <a:off x="4779" y="4202"/>
                <a:ext cx="42" cy="41"/>
              </a:xfrm>
              <a:prstGeom prst="ellipse">
                <a:avLst/>
              </a:pr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Oval 21"/>
              <p:cNvSpPr>
                <a:spLocks noChangeArrowheads="1"/>
              </p:cNvSpPr>
              <p:nvPr/>
            </p:nvSpPr>
            <p:spPr bwMode="invGray">
              <a:xfrm>
                <a:off x="5163" y="4202"/>
                <a:ext cx="42" cy="41"/>
              </a:xfrm>
              <a:prstGeom prst="ellipse">
                <a:avLst/>
              </a:pr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Oval 22"/>
              <p:cNvSpPr>
                <a:spLocks noChangeArrowheads="1"/>
              </p:cNvSpPr>
              <p:nvPr/>
            </p:nvSpPr>
            <p:spPr bwMode="invGray">
              <a:xfrm>
                <a:off x="5547" y="4202"/>
                <a:ext cx="41" cy="41"/>
              </a:xfrm>
              <a:prstGeom prst="ellipse">
                <a:avLst/>
              </a:pr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7" name="Oval 23"/>
            <p:cNvSpPr>
              <a:spLocks noChangeArrowheads="1"/>
            </p:cNvSpPr>
            <p:nvPr/>
          </p:nvSpPr>
          <p:spPr bwMode="invGray">
            <a:xfrm>
              <a:off x="555" y="507"/>
              <a:ext cx="42" cy="4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8" name="Group 24"/>
            <p:cNvGrpSpPr>
              <a:grpSpLocks/>
            </p:cNvGrpSpPr>
            <p:nvPr/>
          </p:nvGrpSpPr>
          <p:grpSpPr bwMode="auto">
            <a:xfrm>
              <a:off x="0" y="2327"/>
              <a:ext cx="1203" cy="1203"/>
              <a:chOff x="0" y="2327"/>
              <a:chExt cx="1203" cy="1203"/>
            </a:xfrm>
          </p:grpSpPr>
          <p:sp>
            <p:nvSpPr>
              <p:cNvPr id="19" name="Freeform 25"/>
              <p:cNvSpPr>
                <a:spLocks/>
              </p:cNvSpPr>
              <p:nvPr/>
            </p:nvSpPr>
            <p:spPr bwMode="invGray">
              <a:xfrm>
                <a:off x="0" y="2394"/>
                <a:ext cx="443" cy="1033"/>
              </a:xfrm>
              <a:custGeom>
                <a:avLst/>
                <a:gdLst/>
                <a:ahLst/>
                <a:cxnLst>
                  <a:cxn ang="0">
                    <a:pos x="290" y="1016"/>
                  </a:cxn>
                  <a:cxn ang="0">
                    <a:pos x="316" y="974"/>
                  </a:cxn>
                  <a:cxn ang="0">
                    <a:pos x="354" y="920"/>
                  </a:cxn>
                  <a:cxn ang="0">
                    <a:pos x="384" y="884"/>
                  </a:cxn>
                  <a:cxn ang="0">
                    <a:pos x="381" y="832"/>
                  </a:cxn>
                  <a:cxn ang="0">
                    <a:pos x="370" y="794"/>
                  </a:cxn>
                  <a:cxn ang="0">
                    <a:pos x="361" y="760"/>
                  </a:cxn>
                  <a:cxn ang="0">
                    <a:pos x="361" y="734"/>
                  </a:cxn>
                  <a:cxn ang="0">
                    <a:pos x="359" y="707"/>
                  </a:cxn>
                  <a:cxn ang="0">
                    <a:pos x="373" y="691"/>
                  </a:cxn>
                  <a:cxn ang="0">
                    <a:pos x="391" y="686"/>
                  </a:cxn>
                  <a:cxn ang="0">
                    <a:pos x="395" y="680"/>
                  </a:cxn>
                  <a:cxn ang="0">
                    <a:pos x="390" y="671"/>
                  </a:cxn>
                  <a:cxn ang="0">
                    <a:pos x="386" y="660"/>
                  </a:cxn>
                  <a:cxn ang="0">
                    <a:pos x="437" y="635"/>
                  </a:cxn>
                  <a:cxn ang="0">
                    <a:pos x="442" y="619"/>
                  </a:cxn>
                  <a:cxn ang="0">
                    <a:pos x="438" y="604"/>
                  </a:cxn>
                  <a:cxn ang="0">
                    <a:pos x="400" y="543"/>
                  </a:cxn>
                  <a:cxn ang="0">
                    <a:pos x="384" y="474"/>
                  </a:cxn>
                  <a:cxn ang="0">
                    <a:pos x="354" y="455"/>
                  </a:cxn>
                  <a:cxn ang="0">
                    <a:pos x="326" y="433"/>
                  </a:cxn>
                  <a:cxn ang="0">
                    <a:pos x="312" y="411"/>
                  </a:cxn>
                  <a:cxn ang="0">
                    <a:pos x="307" y="391"/>
                  </a:cxn>
                  <a:cxn ang="0">
                    <a:pos x="290" y="339"/>
                  </a:cxn>
                  <a:cxn ang="0">
                    <a:pos x="308" y="289"/>
                  </a:cxn>
                  <a:cxn ang="0">
                    <a:pos x="298" y="278"/>
                  </a:cxn>
                  <a:cxn ang="0">
                    <a:pos x="280" y="307"/>
                  </a:cxn>
                  <a:cxn ang="0">
                    <a:pos x="269" y="283"/>
                  </a:cxn>
                  <a:cxn ang="0">
                    <a:pos x="272" y="224"/>
                  </a:cxn>
                  <a:cxn ang="0">
                    <a:pos x="280" y="177"/>
                  </a:cxn>
                  <a:cxn ang="0">
                    <a:pos x="280" y="146"/>
                  </a:cxn>
                  <a:cxn ang="0">
                    <a:pos x="281" y="123"/>
                  </a:cxn>
                  <a:cxn ang="0">
                    <a:pos x="290" y="104"/>
                  </a:cxn>
                  <a:cxn ang="0">
                    <a:pos x="296" y="97"/>
                  </a:cxn>
                  <a:cxn ang="0">
                    <a:pos x="298" y="94"/>
                  </a:cxn>
                  <a:cxn ang="0">
                    <a:pos x="301" y="92"/>
                  </a:cxn>
                  <a:cxn ang="0">
                    <a:pos x="307" y="83"/>
                  </a:cxn>
                  <a:cxn ang="0">
                    <a:pos x="317" y="79"/>
                  </a:cxn>
                  <a:cxn ang="0">
                    <a:pos x="328" y="77"/>
                  </a:cxn>
                  <a:cxn ang="0">
                    <a:pos x="337" y="74"/>
                  </a:cxn>
                  <a:cxn ang="0">
                    <a:pos x="345" y="67"/>
                  </a:cxn>
                  <a:cxn ang="0">
                    <a:pos x="337" y="50"/>
                  </a:cxn>
                  <a:cxn ang="0">
                    <a:pos x="337" y="47"/>
                  </a:cxn>
                  <a:cxn ang="0">
                    <a:pos x="337" y="43"/>
                  </a:cxn>
                  <a:cxn ang="0">
                    <a:pos x="337" y="41"/>
                  </a:cxn>
                  <a:cxn ang="0">
                    <a:pos x="334" y="38"/>
                  </a:cxn>
                  <a:cxn ang="0">
                    <a:pos x="321" y="21"/>
                  </a:cxn>
                  <a:cxn ang="0">
                    <a:pos x="316" y="0"/>
                  </a:cxn>
                  <a:cxn ang="0">
                    <a:pos x="188" y="94"/>
                  </a:cxn>
                  <a:cxn ang="0">
                    <a:pos x="88" y="218"/>
                  </a:cxn>
                  <a:cxn ang="0">
                    <a:pos x="21" y="366"/>
                  </a:cxn>
                  <a:cxn ang="0">
                    <a:pos x="0" y="530"/>
                  </a:cxn>
                  <a:cxn ang="0">
                    <a:pos x="20" y="680"/>
                  </a:cxn>
                  <a:cxn ang="0">
                    <a:pos x="74" y="819"/>
                  </a:cxn>
                  <a:cxn ang="0">
                    <a:pos x="160" y="938"/>
                  </a:cxn>
                  <a:cxn ang="0">
                    <a:pos x="272" y="1032"/>
                  </a:cxn>
                </a:cxnLst>
                <a:rect l="0" t="0" r="r" b="b"/>
                <a:pathLst>
                  <a:path w="443" h="1033">
                    <a:moveTo>
                      <a:pt x="272" y="1032"/>
                    </a:moveTo>
                    <a:lnTo>
                      <a:pt x="290" y="1016"/>
                    </a:lnTo>
                    <a:lnTo>
                      <a:pt x="301" y="992"/>
                    </a:lnTo>
                    <a:lnTo>
                      <a:pt x="316" y="974"/>
                    </a:lnTo>
                    <a:lnTo>
                      <a:pt x="328" y="955"/>
                    </a:lnTo>
                    <a:lnTo>
                      <a:pt x="354" y="920"/>
                    </a:lnTo>
                    <a:lnTo>
                      <a:pt x="373" y="904"/>
                    </a:lnTo>
                    <a:lnTo>
                      <a:pt x="384" y="884"/>
                    </a:lnTo>
                    <a:lnTo>
                      <a:pt x="390" y="848"/>
                    </a:lnTo>
                    <a:lnTo>
                      <a:pt x="381" y="832"/>
                    </a:lnTo>
                    <a:lnTo>
                      <a:pt x="375" y="812"/>
                    </a:lnTo>
                    <a:lnTo>
                      <a:pt x="370" y="794"/>
                    </a:lnTo>
                    <a:lnTo>
                      <a:pt x="361" y="774"/>
                    </a:lnTo>
                    <a:lnTo>
                      <a:pt x="361" y="760"/>
                    </a:lnTo>
                    <a:lnTo>
                      <a:pt x="361" y="747"/>
                    </a:lnTo>
                    <a:lnTo>
                      <a:pt x="361" y="734"/>
                    </a:lnTo>
                    <a:lnTo>
                      <a:pt x="359" y="722"/>
                    </a:lnTo>
                    <a:lnTo>
                      <a:pt x="359" y="707"/>
                    </a:lnTo>
                    <a:lnTo>
                      <a:pt x="364" y="698"/>
                    </a:lnTo>
                    <a:lnTo>
                      <a:pt x="373" y="691"/>
                    </a:lnTo>
                    <a:lnTo>
                      <a:pt x="390" y="686"/>
                    </a:lnTo>
                    <a:lnTo>
                      <a:pt x="391" y="686"/>
                    </a:lnTo>
                    <a:lnTo>
                      <a:pt x="395" y="682"/>
                    </a:lnTo>
                    <a:lnTo>
                      <a:pt x="395" y="680"/>
                    </a:lnTo>
                    <a:lnTo>
                      <a:pt x="395" y="677"/>
                    </a:lnTo>
                    <a:lnTo>
                      <a:pt x="390" y="671"/>
                    </a:lnTo>
                    <a:lnTo>
                      <a:pt x="386" y="666"/>
                    </a:lnTo>
                    <a:lnTo>
                      <a:pt x="386" y="660"/>
                    </a:lnTo>
                    <a:lnTo>
                      <a:pt x="395" y="655"/>
                    </a:lnTo>
                    <a:lnTo>
                      <a:pt x="437" y="635"/>
                    </a:lnTo>
                    <a:lnTo>
                      <a:pt x="442" y="626"/>
                    </a:lnTo>
                    <a:lnTo>
                      <a:pt x="442" y="619"/>
                    </a:lnTo>
                    <a:lnTo>
                      <a:pt x="442" y="613"/>
                    </a:lnTo>
                    <a:lnTo>
                      <a:pt x="438" y="604"/>
                    </a:lnTo>
                    <a:lnTo>
                      <a:pt x="417" y="577"/>
                    </a:lnTo>
                    <a:lnTo>
                      <a:pt x="400" y="543"/>
                    </a:lnTo>
                    <a:lnTo>
                      <a:pt x="391" y="511"/>
                    </a:lnTo>
                    <a:lnTo>
                      <a:pt x="384" y="474"/>
                    </a:lnTo>
                    <a:lnTo>
                      <a:pt x="368" y="465"/>
                    </a:lnTo>
                    <a:lnTo>
                      <a:pt x="354" y="455"/>
                    </a:lnTo>
                    <a:lnTo>
                      <a:pt x="339" y="444"/>
                    </a:lnTo>
                    <a:lnTo>
                      <a:pt x="326" y="433"/>
                    </a:lnTo>
                    <a:lnTo>
                      <a:pt x="317" y="422"/>
                    </a:lnTo>
                    <a:lnTo>
                      <a:pt x="312" y="411"/>
                    </a:lnTo>
                    <a:lnTo>
                      <a:pt x="308" y="402"/>
                    </a:lnTo>
                    <a:lnTo>
                      <a:pt x="307" y="391"/>
                    </a:lnTo>
                    <a:lnTo>
                      <a:pt x="285" y="363"/>
                    </a:lnTo>
                    <a:lnTo>
                      <a:pt x="290" y="339"/>
                    </a:lnTo>
                    <a:lnTo>
                      <a:pt x="301" y="314"/>
                    </a:lnTo>
                    <a:lnTo>
                      <a:pt x="308" y="289"/>
                    </a:lnTo>
                    <a:lnTo>
                      <a:pt x="308" y="267"/>
                    </a:lnTo>
                    <a:lnTo>
                      <a:pt x="298" y="278"/>
                    </a:lnTo>
                    <a:lnTo>
                      <a:pt x="287" y="294"/>
                    </a:lnTo>
                    <a:lnTo>
                      <a:pt x="280" y="307"/>
                    </a:lnTo>
                    <a:lnTo>
                      <a:pt x="272" y="314"/>
                    </a:lnTo>
                    <a:lnTo>
                      <a:pt x="269" y="283"/>
                    </a:lnTo>
                    <a:lnTo>
                      <a:pt x="271" y="254"/>
                    </a:lnTo>
                    <a:lnTo>
                      <a:pt x="272" y="224"/>
                    </a:lnTo>
                    <a:lnTo>
                      <a:pt x="272" y="195"/>
                    </a:lnTo>
                    <a:lnTo>
                      <a:pt x="280" y="177"/>
                    </a:lnTo>
                    <a:lnTo>
                      <a:pt x="280" y="164"/>
                    </a:lnTo>
                    <a:lnTo>
                      <a:pt x="280" y="146"/>
                    </a:lnTo>
                    <a:lnTo>
                      <a:pt x="281" y="133"/>
                    </a:lnTo>
                    <a:lnTo>
                      <a:pt x="281" y="123"/>
                    </a:lnTo>
                    <a:lnTo>
                      <a:pt x="285" y="113"/>
                    </a:lnTo>
                    <a:lnTo>
                      <a:pt x="290" y="104"/>
                    </a:lnTo>
                    <a:lnTo>
                      <a:pt x="296" y="97"/>
                    </a:lnTo>
                    <a:lnTo>
                      <a:pt x="296" y="97"/>
                    </a:lnTo>
                    <a:lnTo>
                      <a:pt x="298" y="94"/>
                    </a:lnTo>
                    <a:lnTo>
                      <a:pt x="298" y="94"/>
                    </a:lnTo>
                    <a:lnTo>
                      <a:pt x="298" y="94"/>
                    </a:lnTo>
                    <a:lnTo>
                      <a:pt x="301" y="92"/>
                    </a:lnTo>
                    <a:lnTo>
                      <a:pt x="303" y="86"/>
                    </a:lnTo>
                    <a:lnTo>
                      <a:pt x="307" y="83"/>
                    </a:lnTo>
                    <a:lnTo>
                      <a:pt x="308" y="83"/>
                    </a:lnTo>
                    <a:lnTo>
                      <a:pt x="317" y="79"/>
                    </a:lnTo>
                    <a:lnTo>
                      <a:pt x="323" y="77"/>
                    </a:lnTo>
                    <a:lnTo>
                      <a:pt x="328" y="77"/>
                    </a:lnTo>
                    <a:lnTo>
                      <a:pt x="334" y="74"/>
                    </a:lnTo>
                    <a:lnTo>
                      <a:pt x="337" y="74"/>
                    </a:lnTo>
                    <a:lnTo>
                      <a:pt x="339" y="72"/>
                    </a:lnTo>
                    <a:lnTo>
                      <a:pt x="345" y="67"/>
                    </a:lnTo>
                    <a:lnTo>
                      <a:pt x="345" y="63"/>
                    </a:lnTo>
                    <a:lnTo>
                      <a:pt x="337" y="50"/>
                    </a:lnTo>
                    <a:lnTo>
                      <a:pt x="337" y="50"/>
                    </a:lnTo>
                    <a:lnTo>
                      <a:pt x="337" y="47"/>
                    </a:lnTo>
                    <a:lnTo>
                      <a:pt x="337" y="47"/>
                    </a:lnTo>
                    <a:lnTo>
                      <a:pt x="337" y="43"/>
                    </a:lnTo>
                    <a:lnTo>
                      <a:pt x="337" y="43"/>
                    </a:lnTo>
                    <a:lnTo>
                      <a:pt x="337" y="41"/>
                    </a:lnTo>
                    <a:lnTo>
                      <a:pt x="334" y="41"/>
                    </a:lnTo>
                    <a:lnTo>
                      <a:pt x="334" y="38"/>
                    </a:lnTo>
                    <a:lnTo>
                      <a:pt x="328" y="30"/>
                    </a:lnTo>
                    <a:lnTo>
                      <a:pt x="321" y="21"/>
                    </a:lnTo>
                    <a:lnTo>
                      <a:pt x="317" y="11"/>
                    </a:lnTo>
                    <a:lnTo>
                      <a:pt x="316" y="0"/>
                    </a:lnTo>
                    <a:lnTo>
                      <a:pt x="249" y="41"/>
                    </a:lnTo>
                    <a:lnTo>
                      <a:pt x="188" y="94"/>
                    </a:lnTo>
                    <a:lnTo>
                      <a:pt x="133" y="151"/>
                    </a:lnTo>
                    <a:lnTo>
                      <a:pt x="88" y="218"/>
                    </a:lnTo>
                    <a:lnTo>
                      <a:pt x="50" y="289"/>
                    </a:lnTo>
                    <a:lnTo>
                      <a:pt x="21" y="366"/>
                    </a:lnTo>
                    <a:lnTo>
                      <a:pt x="5" y="446"/>
                    </a:lnTo>
                    <a:lnTo>
                      <a:pt x="0" y="530"/>
                    </a:lnTo>
                    <a:lnTo>
                      <a:pt x="5" y="608"/>
                    </a:lnTo>
                    <a:lnTo>
                      <a:pt x="20" y="680"/>
                    </a:lnTo>
                    <a:lnTo>
                      <a:pt x="45" y="751"/>
                    </a:lnTo>
                    <a:lnTo>
                      <a:pt x="74" y="819"/>
                    </a:lnTo>
                    <a:lnTo>
                      <a:pt x="114" y="879"/>
                    </a:lnTo>
                    <a:lnTo>
                      <a:pt x="160" y="938"/>
                    </a:lnTo>
                    <a:lnTo>
                      <a:pt x="215" y="987"/>
                    </a:lnTo>
                    <a:lnTo>
                      <a:pt x="272" y="1032"/>
                    </a:lnTo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Freeform 26"/>
              <p:cNvSpPr>
                <a:spLocks/>
              </p:cNvSpPr>
              <p:nvPr/>
            </p:nvSpPr>
            <p:spPr bwMode="invGray">
              <a:xfrm>
                <a:off x="379" y="2327"/>
                <a:ext cx="824" cy="1203"/>
              </a:xfrm>
              <a:custGeom>
                <a:avLst/>
                <a:gdLst/>
                <a:ahLst/>
                <a:cxnLst>
                  <a:cxn ang="0">
                    <a:pos x="796" y="688"/>
                  </a:cxn>
                  <a:cxn ang="0">
                    <a:pos x="756" y="641"/>
                  </a:cxn>
                  <a:cxn ang="0">
                    <a:pos x="812" y="615"/>
                  </a:cxn>
                  <a:cxn ang="0">
                    <a:pos x="814" y="502"/>
                  </a:cxn>
                  <a:cxn ang="0">
                    <a:pos x="705" y="247"/>
                  </a:cxn>
                  <a:cxn ang="0">
                    <a:pos x="651" y="262"/>
                  </a:cxn>
                  <a:cxn ang="0">
                    <a:pos x="574" y="289"/>
                  </a:cxn>
                  <a:cxn ang="0">
                    <a:pos x="536" y="258"/>
                  </a:cxn>
                  <a:cxn ang="0">
                    <a:pos x="563" y="170"/>
                  </a:cxn>
                  <a:cxn ang="0">
                    <a:pos x="532" y="81"/>
                  </a:cxn>
                  <a:cxn ang="0">
                    <a:pos x="455" y="56"/>
                  </a:cxn>
                  <a:cxn ang="0">
                    <a:pos x="484" y="150"/>
                  </a:cxn>
                  <a:cxn ang="0">
                    <a:pos x="465" y="190"/>
                  </a:cxn>
                  <a:cxn ang="0">
                    <a:pos x="442" y="200"/>
                  </a:cxn>
                  <a:cxn ang="0">
                    <a:pos x="419" y="164"/>
                  </a:cxn>
                  <a:cxn ang="0">
                    <a:pos x="381" y="108"/>
                  </a:cxn>
                  <a:cxn ang="0">
                    <a:pos x="406" y="108"/>
                  </a:cxn>
                  <a:cxn ang="0">
                    <a:pos x="424" y="72"/>
                  </a:cxn>
                  <a:cxn ang="0">
                    <a:pos x="325" y="0"/>
                  </a:cxn>
                  <a:cxn ang="0">
                    <a:pos x="281" y="27"/>
                  </a:cxn>
                  <a:cxn ang="0">
                    <a:pos x="240" y="72"/>
                  </a:cxn>
                  <a:cxn ang="0">
                    <a:pos x="209" y="114"/>
                  </a:cxn>
                  <a:cxn ang="0">
                    <a:pos x="209" y="150"/>
                  </a:cxn>
                  <a:cxn ang="0">
                    <a:pos x="240" y="164"/>
                  </a:cxn>
                  <a:cxn ang="0">
                    <a:pos x="209" y="222"/>
                  </a:cxn>
                  <a:cxn ang="0">
                    <a:pos x="213" y="242"/>
                  </a:cxn>
                  <a:cxn ang="0">
                    <a:pos x="267" y="222"/>
                  </a:cxn>
                  <a:cxn ang="0">
                    <a:pos x="303" y="170"/>
                  </a:cxn>
                  <a:cxn ang="0">
                    <a:pos x="354" y="231"/>
                  </a:cxn>
                  <a:cxn ang="0">
                    <a:pos x="372" y="291"/>
                  </a:cxn>
                  <a:cxn ang="0">
                    <a:pos x="348" y="294"/>
                  </a:cxn>
                  <a:cxn ang="0">
                    <a:pos x="298" y="309"/>
                  </a:cxn>
                  <a:cxn ang="0">
                    <a:pos x="323" y="330"/>
                  </a:cxn>
                  <a:cxn ang="0">
                    <a:pos x="260" y="339"/>
                  </a:cxn>
                  <a:cxn ang="0">
                    <a:pos x="189" y="411"/>
                  </a:cxn>
                  <a:cxn ang="0">
                    <a:pos x="184" y="469"/>
                  </a:cxn>
                  <a:cxn ang="0">
                    <a:pos x="148" y="435"/>
                  </a:cxn>
                  <a:cxn ang="0">
                    <a:pos x="83" y="402"/>
                  </a:cxn>
                  <a:cxn ang="0">
                    <a:pos x="0" y="455"/>
                  </a:cxn>
                  <a:cxn ang="0">
                    <a:pos x="54" y="496"/>
                  </a:cxn>
                  <a:cxn ang="0">
                    <a:pos x="74" y="485"/>
                  </a:cxn>
                  <a:cxn ang="0">
                    <a:pos x="54" y="608"/>
                  </a:cxn>
                  <a:cxn ang="0">
                    <a:pos x="132" y="641"/>
                  </a:cxn>
                  <a:cxn ang="0">
                    <a:pos x="195" y="661"/>
                  </a:cxn>
                  <a:cxn ang="0">
                    <a:pos x="249" y="744"/>
                  </a:cxn>
                  <a:cxn ang="0">
                    <a:pos x="334" y="886"/>
                  </a:cxn>
                  <a:cxn ang="0">
                    <a:pos x="391" y="1007"/>
                  </a:cxn>
                  <a:cxn ang="0">
                    <a:pos x="292" y="1052"/>
                  </a:cxn>
                  <a:cxn ang="0">
                    <a:pos x="182" y="1105"/>
                  </a:cxn>
                  <a:cxn ang="0">
                    <a:pos x="68" y="1180"/>
                  </a:cxn>
                  <a:cxn ang="0">
                    <a:pos x="200" y="1202"/>
                  </a:cxn>
                  <a:cxn ang="0">
                    <a:pos x="417" y="1168"/>
                  </a:cxn>
                  <a:cxn ang="0">
                    <a:pos x="613" y="1052"/>
                  </a:cxn>
                  <a:cxn ang="0">
                    <a:pos x="610" y="929"/>
                  </a:cxn>
                  <a:cxn ang="0">
                    <a:pos x="543" y="888"/>
                  </a:cxn>
                  <a:cxn ang="0">
                    <a:pos x="567" y="791"/>
                  </a:cxn>
                  <a:cxn ang="0">
                    <a:pos x="655" y="738"/>
                  </a:cxn>
                  <a:cxn ang="0">
                    <a:pos x="725" y="713"/>
                  </a:cxn>
                  <a:cxn ang="0">
                    <a:pos x="792" y="729"/>
                  </a:cxn>
                </a:cxnLst>
                <a:rect l="0" t="0" r="r" b="b"/>
                <a:pathLst>
                  <a:path w="824" h="1203">
                    <a:moveTo>
                      <a:pt x="803" y="736"/>
                    </a:moveTo>
                    <a:lnTo>
                      <a:pt x="807" y="724"/>
                    </a:lnTo>
                    <a:lnTo>
                      <a:pt x="808" y="713"/>
                    </a:lnTo>
                    <a:lnTo>
                      <a:pt x="812" y="702"/>
                    </a:lnTo>
                    <a:lnTo>
                      <a:pt x="814" y="691"/>
                    </a:lnTo>
                    <a:lnTo>
                      <a:pt x="803" y="691"/>
                    </a:lnTo>
                    <a:lnTo>
                      <a:pt x="796" y="688"/>
                    </a:lnTo>
                    <a:lnTo>
                      <a:pt x="783" y="686"/>
                    </a:lnTo>
                    <a:lnTo>
                      <a:pt x="776" y="680"/>
                    </a:lnTo>
                    <a:lnTo>
                      <a:pt x="770" y="675"/>
                    </a:lnTo>
                    <a:lnTo>
                      <a:pt x="767" y="666"/>
                    </a:lnTo>
                    <a:lnTo>
                      <a:pt x="761" y="661"/>
                    </a:lnTo>
                    <a:lnTo>
                      <a:pt x="760" y="655"/>
                    </a:lnTo>
                    <a:lnTo>
                      <a:pt x="756" y="641"/>
                    </a:lnTo>
                    <a:lnTo>
                      <a:pt x="756" y="624"/>
                    </a:lnTo>
                    <a:lnTo>
                      <a:pt x="760" y="610"/>
                    </a:lnTo>
                    <a:lnTo>
                      <a:pt x="767" y="599"/>
                    </a:lnTo>
                    <a:lnTo>
                      <a:pt x="781" y="597"/>
                    </a:lnTo>
                    <a:lnTo>
                      <a:pt x="792" y="599"/>
                    </a:lnTo>
                    <a:lnTo>
                      <a:pt x="803" y="608"/>
                    </a:lnTo>
                    <a:lnTo>
                      <a:pt x="812" y="615"/>
                    </a:lnTo>
                    <a:lnTo>
                      <a:pt x="819" y="628"/>
                    </a:lnTo>
                    <a:lnTo>
                      <a:pt x="823" y="619"/>
                    </a:lnTo>
                    <a:lnTo>
                      <a:pt x="823" y="610"/>
                    </a:lnTo>
                    <a:lnTo>
                      <a:pt x="823" y="605"/>
                    </a:lnTo>
                    <a:lnTo>
                      <a:pt x="823" y="597"/>
                    </a:lnTo>
                    <a:lnTo>
                      <a:pt x="819" y="549"/>
                    </a:lnTo>
                    <a:lnTo>
                      <a:pt x="814" y="502"/>
                    </a:lnTo>
                    <a:lnTo>
                      <a:pt x="807" y="455"/>
                    </a:lnTo>
                    <a:lnTo>
                      <a:pt x="792" y="411"/>
                    </a:lnTo>
                    <a:lnTo>
                      <a:pt x="776" y="366"/>
                    </a:lnTo>
                    <a:lnTo>
                      <a:pt x="756" y="325"/>
                    </a:lnTo>
                    <a:lnTo>
                      <a:pt x="734" y="285"/>
                    </a:lnTo>
                    <a:lnTo>
                      <a:pt x="709" y="247"/>
                    </a:lnTo>
                    <a:lnTo>
                      <a:pt x="705" y="247"/>
                    </a:lnTo>
                    <a:lnTo>
                      <a:pt x="702" y="244"/>
                    </a:lnTo>
                    <a:lnTo>
                      <a:pt x="698" y="244"/>
                    </a:lnTo>
                    <a:lnTo>
                      <a:pt x="693" y="242"/>
                    </a:lnTo>
                    <a:lnTo>
                      <a:pt x="677" y="253"/>
                    </a:lnTo>
                    <a:lnTo>
                      <a:pt x="668" y="254"/>
                    </a:lnTo>
                    <a:lnTo>
                      <a:pt x="660" y="258"/>
                    </a:lnTo>
                    <a:lnTo>
                      <a:pt x="651" y="262"/>
                    </a:lnTo>
                    <a:lnTo>
                      <a:pt x="642" y="264"/>
                    </a:lnTo>
                    <a:lnTo>
                      <a:pt x="631" y="267"/>
                    </a:lnTo>
                    <a:lnTo>
                      <a:pt x="619" y="273"/>
                    </a:lnTo>
                    <a:lnTo>
                      <a:pt x="606" y="278"/>
                    </a:lnTo>
                    <a:lnTo>
                      <a:pt x="594" y="283"/>
                    </a:lnTo>
                    <a:lnTo>
                      <a:pt x="583" y="285"/>
                    </a:lnTo>
                    <a:lnTo>
                      <a:pt x="574" y="289"/>
                    </a:lnTo>
                    <a:lnTo>
                      <a:pt x="567" y="291"/>
                    </a:lnTo>
                    <a:lnTo>
                      <a:pt x="557" y="289"/>
                    </a:lnTo>
                    <a:lnTo>
                      <a:pt x="554" y="285"/>
                    </a:lnTo>
                    <a:lnTo>
                      <a:pt x="548" y="280"/>
                    </a:lnTo>
                    <a:lnTo>
                      <a:pt x="547" y="278"/>
                    </a:lnTo>
                    <a:lnTo>
                      <a:pt x="543" y="273"/>
                    </a:lnTo>
                    <a:lnTo>
                      <a:pt x="536" y="258"/>
                    </a:lnTo>
                    <a:lnTo>
                      <a:pt x="532" y="244"/>
                    </a:lnTo>
                    <a:lnTo>
                      <a:pt x="532" y="231"/>
                    </a:lnTo>
                    <a:lnTo>
                      <a:pt x="530" y="217"/>
                    </a:lnTo>
                    <a:lnTo>
                      <a:pt x="532" y="202"/>
                    </a:lnTo>
                    <a:lnTo>
                      <a:pt x="541" y="190"/>
                    </a:lnTo>
                    <a:lnTo>
                      <a:pt x="552" y="177"/>
                    </a:lnTo>
                    <a:lnTo>
                      <a:pt x="563" y="170"/>
                    </a:lnTo>
                    <a:lnTo>
                      <a:pt x="574" y="159"/>
                    </a:lnTo>
                    <a:lnTo>
                      <a:pt x="583" y="146"/>
                    </a:lnTo>
                    <a:lnTo>
                      <a:pt x="588" y="134"/>
                    </a:lnTo>
                    <a:lnTo>
                      <a:pt x="588" y="119"/>
                    </a:lnTo>
                    <a:lnTo>
                      <a:pt x="568" y="105"/>
                    </a:lnTo>
                    <a:lnTo>
                      <a:pt x="552" y="92"/>
                    </a:lnTo>
                    <a:lnTo>
                      <a:pt x="532" y="81"/>
                    </a:lnTo>
                    <a:lnTo>
                      <a:pt x="512" y="70"/>
                    </a:lnTo>
                    <a:lnTo>
                      <a:pt x="491" y="58"/>
                    </a:lnTo>
                    <a:lnTo>
                      <a:pt x="471" y="47"/>
                    </a:lnTo>
                    <a:lnTo>
                      <a:pt x="449" y="38"/>
                    </a:lnTo>
                    <a:lnTo>
                      <a:pt x="428" y="31"/>
                    </a:lnTo>
                    <a:lnTo>
                      <a:pt x="442" y="45"/>
                    </a:lnTo>
                    <a:lnTo>
                      <a:pt x="455" y="56"/>
                    </a:lnTo>
                    <a:lnTo>
                      <a:pt x="465" y="63"/>
                    </a:lnTo>
                    <a:lnTo>
                      <a:pt x="484" y="74"/>
                    </a:lnTo>
                    <a:lnTo>
                      <a:pt x="485" y="88"/>
                    </a:lnTo>
                    <a:lnTo>
                      <a:pt x="484" y="105"/>
                    </a:lnTo>
                    <a:lnTo>
                      <a:pt x="478" y="123"/>
                    </a:lnTo>
                    <a:lnTo>
                      <a:pt x="478" y="135"/>
                    </a:lnTo>
                    <a:lnTo>
                      <a:pt x="484" y="150"/>
                    </a:lnTo>
                    <a:lnTo>
                      <a:pt x="484" y="155"/>
                    </a:lnTo>
                    <a:lnTo>
                      <a:pt x="480" y="161"/>
                    </a:lnTo>
                    <a:lnTo>
                      <a:pt x="474" y="166"/>
                    </a:lnTo>
                    <a:lnTo>
                      <a:pt x="469" y="170"/>
                    </a:lnTo>
                    <a:lnTo>
                      <a:pt x="465" y="175"/>
                    </a:lnTo>
                    <a:lnTo>
                      <a:pt x="465" y="180"/>
                    </a:lnTo>
                    <a:lnTo>
                      <a:pt x="465" y="190"/>
                    </a:lnTo>
                    <a:lnTo>
                      <a:pt x="464" y="195"/>
                    </a:lnTo>
                    <a:lnTo>
                      <a:pt x="460" y="197"/>
                    </a:lnTo>
                    <a:lnTo>
                      <a:pt x="458" y="200"/>
                    </a:lnTo>
                    <a:lnTo>
                      <a:pt x="455" y="200"/>
                    </a:lnTo>
                    <a:lnTo>
                      <a:pt x="453" y="200"/>
                    </a:lnTo>
                    <a:lnTo>
                      <a:pt x="447" y="197"/>
                    </a:lnTo>
                    <a:lnTo>
                      <a:pt x="442" y="200"/>
                    </a:lnTo>
                    <a:lnTo>
                      <a:pt x="433" y="202"/>
                    </a:lnTo>
                    <a:lnTo>
                      <a:pt x="428" y="202"/>
                    </a:lnTo>
                    <a:lnTo>
                      <a:pt x="424" y="200"/>
                    </a:lnTo>
                    <a:lnTo>
                      <a:pt x="424" y="197"/>
                    </a:lnTo>
                    <a:lnTo>
                      <a:pt x="424" y="197"/>
                    </a:lnTo>
                    <a:lnTo>
                      <a:pt x="422" y="195"/>
                    </a:lnTo>
                    <a:lnTo>
                      <a:pt x="419" y="164"/>
                    </a:lnTo>
                    <a:lnTo>
                      <a:pt x="411" y="159"/>
                    </a:lnTo>
                    <a:lnTo>
                      <a:pt x="406" y="150"/>
                    </a:lnTo>
                    <a:lnTo>
                      <a:pt x="397" y="141"/>
                    </a:lnTo>
                    <a:lnTo>
                      <a:pt x="390" y="134"/>
                    </a:lnTo>
                    <a:lnTo>
                      <a:pt x="386" y="125"/>
                    </a:lnTo>
                    <a:lnTo>
                      <a:pt x="384" y="117"/>
                    </a:lnTo>
                    <a:lnTo>
                      <a:pt x="381" y="108"/>
                    </a:lnTo>
                    <a:lnTo>
                      <a:pt x="384" y="103"/>
                    </a:lnTo>
                    <a:lnTo>
                      <a:pt x="386" y="99"/>
                    </a:lnTo>
                    <a:lnTo>
                      <a:pt x="390" y="99"/>
                    </a:lnTo>
                    <a:lnTo>
                      <a:pt x="390" y="97"/>
                    </a:lnTo>
                    <a:lnTo>
                      <a:pt x="391" y="97"/>
                    </a:lnTo>
                    <a:lnTo>
                      <a:pt x="397" y="103"/>
                    </a:lnTo>
                    <a:lnTo>
                      <a:pt x="406" y="108"/>
                    </a:lnTo>
                    <a:lnTo>
                      <a:pt x="413" y="110"/>
                    </a:lnTo>
                    <a:lnTo>
                      <a:pt x="422" y="110"/>
                    </a:lnTo>
                    <a:lnTo>
                      <a:pt x="424" y="110"/>
                    </a:lnTo>
                    <a:lnTo>
                      <a:pt x="424" y="108"/>
                    </a:lnTo>
                    <a:lnTo>
                      <a:pt x="424" y="108"/>
                    </a:lnTo>
                    <a:lnTo>
                      <a:pt x="424" y="108"/>
                    </a:lnTo>
                    <a:lnTo>
                      <a:pt x="424" y="72"/>
                    </a:lnTo>
                    <a:lnTo>
                      <a:pt x="411" y="56"/>
                    </a:lnTo>
                    <a:lnTo>
                      <a:pt x="395" y="42"/>
                    </a:lnTo>
                    <a:lnTo>
                      <a:pt x="377" y="27"/>
                    </a:lnTo>
                    <a:lnTo>
                      <a:pt x="364" y="9"/>
                    </a:lnTo>
                    <a:lnTo>
                      <a:pt x="350" y="5"/>
                    </a:lnTo>
                    <a:lnTo>
                      <a:pt x="339" y="2"/>
                    </a:lnTo>
                    <a:lnTo>
                      <a:pt x="325" y="0"/>
                    </a:lnTo>
                    <a:lnTo>
                      <a:pt x="312" y="0"/>
                    </a:lnTo>
                    <a:lnTo>
                      <a:pt x="308" y="0"/>
                    </a:lnTo>
                    <a:lnTo>
                      <a:pt x="308" y="2"/>
                    </a:lnTo>
                    <a:lnTo>
                      <a:pt x="308" y="5"/>
                    </a:lnTo>
                    <a:lnTo>
                      <a:pt x="307" y="9"/>
                    </a:lnTo>
                    <a:lnTo>
                      <a:pt x="289" y="14"/>
                    </a:lnTo>
                    <a:lnTo>
                      <a:pt x="281" y="27"/>
                    </a:lnTo>
                    <a:lnTo>
                      <a:pt x="276" y="42"/>
                    </a:lnTo>
                    <a:lnTo>
                      <a:pt x="265" y="56"/>
                    </a:lnTo>
                    <a:lnTo>
                      <a:pt x="260" y="56"/>
                    </a:lnTo>
                    <a:lnTo>
                      <a:pt x="256" y="56"/>
                    </a:lnTo>
                    <a:lnTo>
                      <a:pt x="251" y="56"/>
                    </a:lnTo>
                    <a:lnTo>
                      <a:pt x="249" y="58"/>
                    </a:lnTo>
                    <a:lnTo>
                      <a:pt x="240" y="72"/>
                    </a:lnTo>
                    <a:lnTo>
                      <a:pt x="231" y="87"/>
                    </a:lnTo>
                    <a:lnTo>
                      <a:pt x="224" y="99"/>
                    </a:lnTo>
                    <a:lnTo>
                      <a:pt x="213" y="110"/>
                    </a:lnTo>
                    <a:lnTo>
                      <a:pt x="209" y="110"/>
                    </a:lnTo>
                    <a:lnTo>
                      <a:pt x="209" y="110"/>
                    </a:lnTo>
                    <a:lnTo>
                      <a:pt x="209" y="110"/>
                    </a:lnTo>
                    <a:lnTo>
                      <a:pt x="209" y="114"/>
                    </a:lnTo>
                    <a:lnTo>
                      <a:pt x="184" y="139"/>
                    </a:lnTo>
                    <a:lnTo>
                      <a:pt x="184" y="139"/>
                    </a:lnTo>
                    <a:lnTo>
                      <a:pt x="184" y="139"/>
                    </a:lnTo>
                    <a:lnTo>
                      <a:pt x="184" y="139"/>
                    </a:lnTo>
                    <a:lnTo>
                      <a:pt x="184" y="141"/>
                    </a:lnTo>
                    <a:lnTo>
                      <a:pt x="195" y="146"/>
                    </a:lnTo>
                    <a:lnTo>
                      <a:pt x="209" y="150"/>
                    </a:lnTo>
                    <a:lnTo>
                      <a:pt x="224" y="153"/>
                    </a:lnTo>
                    <a:lnTo>
                      <a:pt x="234" y="153"/>
                    </a:lnTo>
                    <a:lnTo>
                      <a:pt x="236" y="155"/>
                    </a:lnTo>
                    <a:lnTo>
                      <a:pt x="240" y="155"/>
                    </a:lnTo>
                    <a:lnTo>
                      <a:pt x="240" y="159"/>
                    </a:lnTo>
                    <a:lnTo>
                      <a:pt x="242" y="161"/>
                    </a:lnTo>
                    <a:lnTo>
                      <a:pt x="240" y="164"/>
                    </a:lnTo>
                    <a:lnTo>
                      <a:pt x="234" y="166"/>
                    </a:lnTo>
                    <a:lnTo>
                      <a:pt x="231" y="170"/>
                    </a:lnTo>
                    <a:lnTo>
                      <a:pt x="225" y="171"/>
                    </a:lnTo>
                    <a:lnTo>
                      <a:pt x="220" y="180"/>
                    </a:lnTo>
                    <a:lnTo>
                      <a:pt x="215" y="195"/>
                    </a:lnTo>
                    <a:lnTo>
                      <a:pt x="209" y="208"/>
                    </a:lnTo>
                    <a:lnTo>
                      <a:pt x="209" y="222"/>
                    </a:lnTo>
                    <a:lnTo>
                      <a:pt x="213" y="227"/>
                    </a:lnTo>
                    <a:lnTo>
                      <a:pt x="215" y="227"/>
                    </a:lnTo>
                    <a:lnTo>
                      <a:pt x="213" y="231"/>
                    </a:lnTo>
                    <a:lnTo>
                      <a:pt x="209" y="238"/>
                    </a:lnTo>
                    <a:lnTo>
                      <a:pt x="209" y="238"/>
                    </a:lnTo>
                    <a:lnTo>
                      <a:pt x="213" y="242"/>
                    </a:lnTo>
                    <a:lnTo>
                      <a:pt x="213" y="242"/>
                    </a:lnTo>
                    <a:lnTo>
                      <a:pt x="215" y="244"/>
                    </a:lnTo>
                    <a:lnTo>
                      <a:pt x="231" y="233"/>
                    </a:lnTo>
                    <a:lnTo>
                      <a:pt x="260" y="231"/>
                    </a:lnTo>
                    <a:lnTo>
                      <a:pt x="260" y="227"/>
                    </a:lnTo>
                    <a:lnTo>
                      <a:pt x="262" y="226"/>
                    </a:lnTo>
                    <a:lnTo>
                      <a:pt x="265" y="226"/>
                    </a:lnTo>
                    <a:lnTo>
                      <a:pt x="267" y="222"/>
                    </a:lnTo>
                    <a:lnTo>
                      <a:pt x="267" y="200"/>
                    </a:lnTo>
                    <a:lnTo>
                      <a:pt x="289" y="155"/>
                    </a:lnTo>
                    <a:lnTo>
                      <a:pt x="289" y="155"/>
                    </a:lnTo>
                    <a:lnTo>
                      <a:pt x="292" y="155"/>
                    </a:lnTo>
                    <a:lnTo>
                      <a:pt x="292" y="155"/>
                    </a:lnTo>
                    <a:lnTo>
                      <a:pt x="292" y="155"/>
                    </a:lnTo>
                    <a:lnTo>
                      <a:pt x="303" y="170"/>
                    </a:lnTo>
                    <a:lnTo>
                      <a:pt x="312" y="180"/>
                    </a:lnTo>
                    <a:lnTo>
                      <a:pt x="323" y="195"/>
                    </a:lnTo>
                    <a:lnTo>
                      <a:pt x="336" y="206"/>
                    </a:lnTo>
                    <a:lnTo>
                      <a:pt x="343" y="211"/>
                    </a:lnTo>
                    <a:lnTo>
                      <a:pt x="345" y="217"/>
                    </a:lnTo>
                    <a:lnTo>
                      <a:pt x="350" y="226"/>
                    </a:lnTo>
                    <a:lnTo>
                      <a:pt x="354" y="231"/>
                    </a:lnTo>
                    <a:lnTo>
                      <a:pt x="354" y="244"/>
                    </a:lnTo>
                    <a:lnTo>
                      <a:pt x="354" y="258"/>
                    </a:lnTo>
                    <a:lnTo>
                      <a:pt x="359" y="273"/>
                    </a:lnTo>
                    <a:lnTo>
                      <a:pt x="364" y="283"/>
                    </a:lnTo>
                    <a:lnTo>
                      <a:pt x="366" y="285"/>
                    </a:lnTo>
                    <a:lnTo>
                      <a:pt x="370" y="289"/>
                    </a:lnTo>
                    <a:lnTo>
                      <a:pt x="372" y="291"/>
                    </a:lnTo>
                    <a:lnTo>
                      <a:pt x="375" y="294"/>
                    </a:lnTo>
                    <a:lnTo>
                      <a:pt x="375" y="298"/>
                    </a:lnTo>
                    <a:lnTo>
                      <a:pt x="372" y="300"/>
                    </a:lnTo>
                    <a:lnTo>
                      <a:pt x="372" y="305"/>
                    </a:lnTo>
                    <a:lnTo>
                      <a:pt x="370" y="309"/>
                    </a:lnTo>
                    <a:lnTo>
                      <a:pt x="359" y="305"/>
                    </a:lnTo>
                    <a:lnTo>
                      <a:pt x="348" y="294"/>
                    </a:lnTo>
                    <a:lnTo>
                      <a:pt x="336" y="285"/>
                    </a:lnTo>
                    <a:lnTo>
                      <a:pt x="323" y="283"/>
                    </a:lnTo>
                    <a:lnTo>
                      <a:pt x="314" y="289"/>
                    </a:lnTo>
                    <a:lnTo>
                      <a:pt x="308" y="294"/>
                    </a:lnTo>
                    <a:lnTo>
                      <a:pt x="299" y="300"/>
                    </a:lnTo>
                    <a:lnTo>
                      <a:pt x="296" y="305"/>
                    </a:lnTo>
                    <a:lnTo>
                      <a:pt x="298" y="309"/>
                    </a:lnTo>
                    <a:lnTo>
                      <a:pt x="299" y="310"/>
                    </a:lnTo>
                    <a:lnTo>
                      <a:pt x="299" y="314"/>
                    </a:lnTo>
                    <a:lnTo>
                      <a:pt x="303" y="314"/>
                    </a:lnTo>
                    <a:lnTo>
                      <a:pt x="312" y="314"/>
                    </a:lnTo>
                    <a:lnTo>
                      <a:pt x="317" y="316"/>
                    </a:lnTo>
                    <a:lnTo>
                      <a:pt x="319" y="321"/>
                    </a:lnTo>
                    <a:lnTo>
                      <a:pt x="323" y="330"/>
                    </a:lnTo>
                    <a:lnTo>
                      <a:pt x="323" y="330"/>
                    </a:lnTo>
                    <a:lnTo>
                      <a:pt x="319" y="334"/>
                    </a:lnTo>
                    <a:lnTo>
                      <a:pt x="317" y="339"/>
                    </a:lnTo>
                    <a:lnTo>
                      <a:pt x="317" y="339"/>
                    </a:lnTo>
                    <a:lnTo>
                      <a:pt x="260" y="327"/>
                    </a:lnTo>
                    <a:lnTo>
                      <a:pt x="260" y="334"/>
                    </a:lnTo>
                    <a:lnTo>
                      <a:pt x="260" y="339"/>
                    </a:lnTo>
                    <a:lnTo>
                      <a:pt x="260" y="345"/>
                    </a:lnTo>
                    <a:lnTo>
                      <a:pt x="256" y="347"/>
                    </a:lnTo>
                    <a:lnTo>
                      <a:pt x="251" y="356"/>
                    </a:lnTo>
                    <a:lnTo>
                      <a:pt x="249" y="357"/>
                    </a:lnTo>
                    <a:lnTo>
                      <a:pt x="242" y="366"/>
                    </a:lnTo>
                    <a:lnTo>
                      <a:pt x="225" y="393"/>
                    </a:lnTo>
                    <a:lnTo>
                      <a:pt x="189" y="411"/>
                    </a:lnTo>
                    <a:lnTo>
                      <a:pt x="188" y="413"/>
                    </a:lnTo>
                    <a:lnTo>
                      <a:pt x="184" y="419"/>
                    </a:lnTo>
                    <a:lnTo>
                      <a:pt x="184" y="424"/>
                    </a:lnTo>
                    <a:lnTo>
                      <a:pt x="184" y="430"/>
                    </a:lnTo>
                    <a:lnTo>
                      <a:pt x="184" y="439"/>
                    </a:lnTo>
                    <a:lnTo>
                      <a:pt x="184" y="453"/>
                    </a:lnTo>
                    <a:lnTo>
                      <a:pt x="184" y="469"/>
                    </a:lnTo>
                    <a:lnTo>
                      <a:pt x="184" y="478"/>
                    </a:lnTo>
                    <a:lnTo>
                      <a:pt x="173" y="478"/>
                    </a:lnTo>
                    <a:lnTo>
                      <a:pt x="164" y="475"/>
                    </a:lnTo>
                    <a:lnTo>
                      <a:pt x="157" y="469"/>
                    </a:lnTo>
                    <a:lnTo>
                      <a:pt x="151" y="464"/>
                    </a:lnTo>
                    <a:lnTo>
                      <a:pt x="151" y="449"/>
                    </a:lnTo>
                    <a:lnTo>
                      <a:pt x="148" y="435"/>
                    </a:lnTo>
                    <a:lnTo>
                      <a:pt x="141" y="424"/>
                    </a:lnTo>
                    <a:lnTo>
                      <a:pt x="130" y="413"/>
                    </a:lnTo>
                    <a:lnTo>
                      <a:pt x="117" y="417"/>
                    </a:lnTo>
                    <a:lnTo>
                      <a:pt x="110" y="417"/>
                    </a:lnTo>
                    <a:lnTo>
                      <a:pt x="101" y="413"/>
                    </a:lnTo>
                    <a:lnTo>
                      <a:pt x="94" y="408"/>
                    </a:lnTo>
                    <a:lnTo>
                      <a:pt x="83" y="402"/>
                    </a:lnTo>
                    <a:lnTo>
                      <a:pt x="72" y="397"/>
                    </a:lnTo>
                    <a:lnTo>
                      <a:pt x="59" y="393"/>
                    </a:lnTo>
                    <a:lnTo>
                      <a:pt x="49" y="392"/>
                    </a:lnTo>
                    <a:lnTo>
                      <a:pt x="38" y="402"/>
                    </a:lnTo>
                    <a:lnTo>
                      <a:pt x="21" y="424"/>
                    </a:lnTo>
                    <a:lnTo>
                      <a:pt x="5" y="448"/>
                    </a:lnTo>
                    <a:lnTo>
                      <a:pt x="0" y="455"/>
                    </a:lnTo>
                    <a:lnTo>
                      <a:pt x="21" y="475"/>
                    </a:lnTo>
                    <a:lnTo>
                      <a:pt x="25" y="516"/>
                    </a:lnTo>
                    <a:lnTo>
                      <a:pt x="29" y="516"/>
                    </a:lnTo>
                    <a:lnTo>
                      <a:pt x="38" y="513"/>
                    </a:lnTo>
                    <a:lnTo>
                      <a:pt x="43" y="511"/>
                    </a:lnTo>
                    <a:lnTo>
                      <a:pt x="49" y="505"/>
                    </a:lnTo>
                    <a:lnTo>
                      <a:pt x="54" y="496"/>
                    </a:lnTo>
                    <a:lnTo>
                      <a:pt x="58" y="491"/>
                    </a:lnTo>
                    <a:lnTo>
                      <a:pt x="63" y="485"/>
                    </a:lnTo>
                    <a:lnTo>
                      <a:pt x="72" y="480"/>
                    </a:lnTo>
                    <a:lnTo>
                      <a:pt x="74" y="480"/>
                    </a:lnTo>
                    <a:lnTo>
                      <a:pt x="74" y="484"/>
                    </a:lnTo>
                    <a:lnTo>
                      <a:pt x="74" y="484"/>
                    </a:lnTo>
                    <a:lnTo>
                      <a:pt x="74" y="485"/>
                    </a:lnTo>
                    <a:lnTo>
                      <a:pt x="63" y="538"/>
                    </a:lnTo>
                    <a:lnTo>
                      <a:pt x="79" y="556"/>
                    </a:lnTo>
                    <a:lnTo>
                      <a:pt x="77" y="567"/>
                    </a:lnTo>
                    <a:lnTo>
                      <a:pt x="68" y="574"/>
                    </a:lnTo>
                    <a:lnTo>
                      <a:pt x="59" y="583"/>
                    </a:lnTo>
                    <a:lnTo>
                      <a:pt x="54" y="597"/>
                    </a:lnTo>
                    <a:lnTo>
                      <a:pt x="54" y="608"/>
                    </a:lnTo>
                    <a:lnTo>
                      <a:pt x="63" y="619"/>
                    </a:lnTo>
                    <a:lnTo>
                      <a:pt x="74" y="630"/>
                    </a:lnTo>
                    <a:lnTo>
                      <a:pt x="88" y="641"/>
                    </a:lnTo>
                    <a:lnTo>
                      <a:pt x="101" y="646"/>
                    </a:lnTo>
                    <a:lnTo>
                      <a:pt x="114" y="646"/>
                    </a:lnTo>
                    <a:lnTo>
                      <a:pt x="124" y="644"/>
                    </a:lnTo>
                    <a:lnTo>
                      <a:pt x="132" y="641"/>
                    </a:lnTo>
                    <a:lnTo>
                      <a:pt x="141" y="635"/>
                    </a:lnTo>
                    <a:lnTo>
                      <a:pt x="148" y="635"/>
                    </a:lnTo>
                    <a:lnTo>
                      <a:pt x="153" y="639"/>
                    </a:lnTo>
                    <a:lnTo>
                      <a:pt x="160" y="641"/>
                    </a:lnTo>
                    <a:lnTo>
                      <a:pt x="168" y="644"/>
                    </a:lnTo>
                    <a:lnTo>
                      <a:pt x="184" y="652"/>
                    </a:lnTo>
                    <a:lnTo>
                      <a:pt x="195" y="661"/>
                    </a:lnTo>
                    <a:lnTo>
                      <a:pt x="209" y="670"/>
                    </a:lnTo>
                    <a:lnTo>
                      <a:pt x="220" y="677"/>
                    </a:lnTo>
                    <a:lnTo>
                      <a:pt x="225" y="691"/>
                    </a:lnTo>
                    <a:lnTo>
                      <a:pt x="229" y="706"/>
                    </a:lnTo>
                    <a:lnTo>
                      <a:pt x="231" y="722"/>
                    </a:lnTo>
                    <a:lnTo>
                      <a:pt x="234" y="738"/>
                    </a:lnTo>
                    <a:lnTo>
                      <a:pt x="249" y="744"/>
                    </a:lnTo>
                    <a:lnTo>
                      <a:pt x="262" y="749"/>
                    </a:lnTo>
                    <a:lnTo>
                      <a:pt x="276" y="758"/>
                    </a:lnTo>
                    <a:lnTo>
                      <a:pt x="287" y="772"/>
                    </a:lnTo>
                    <a:lnTo>
                      <a:pt x="298" y="800"/>
                    </a:lnTo>
                    <a:lnTo>
                      <a:pt x="308" y="830"/>
                    </a:lnTo>
                    <a:lnTo>
                      <a:pt x="319" y="861"/>
                    </a:lnTo>
                    <a:lnTo>
                      <a:pt x="334" y="886"/>
                    </a:lnTo>
                    <a:lnTo>
                      <a:pt x="350" y="904"/>
                    </a:lnTo>
                    <a:lnTo>
                      <a:pt x="366" y="924"/>
                    </a:lnTo>
                    <a:lnTo>
                      <a:pt x="381" y="944"/>
                    </a:lnTo>
                    <a:lnTo>
                      <a:pt x="395" y="966"/>
                    </a:lnTo>
                    <a:lnTo>
                      <a:pt x="397" y="980"/>
                    </a:lnTo>
                    <a:lnTo>
                      <a:pt x="397" y="993"/>
                    </a:lnTo>
                    <a:lnTo>
                      <a:pt x="391" y="1007"/>
                    </a:lnTo>
                    <a:lnTo>
                      <a:pt x="381" y="1018"/>
                    </a:lnTo>
                    <a:lnTo>
                      <a:pt x="364" y="1022"/>
                    </a:lnTo>
                    <a:lnTo>
                      <a:pt x="348" y="1027"/>
                    </a:lnTo>
                    <a:lnTo>
                      <a:pt x="334" y="1032"/>
                    </a:lnTo>
                    <a:lnTo>
                      <a:pt x="319" y="1038"/>
                    </a:lnTo>
                    <a:lnTo>
                      <a:pt x="307" y="1043"/>
                    </a:lnTo>
                    <a:lnTo>
                      <a:pt x="292" y="1052"/>
                    </a:lnTo>
                    <a:lnTo>
                      <a:pt x="278" y="1063"/>
                    </a:lnTo>
                    <a:lnTo>
                      <a:pt x="262" y="1074"/>
                    </a:lnTo>
                    <a:lnTo>
                      <a:pt x="249" y="1083"/>
                    </a:lnTo>
                    <a:lnTo>
                      <a:pt x="231" y="1090"/>
                    </a:lnTo>
                    <a:lnTo>
                      <a:pt x="215" y="1094"/>
                    </a:lnTo>
                    <a:lnTo>
                      <a:pt x="198" y="1099"/>
                    </a:lnTo>
                    <a:lnTo>
                      <a:pt x="182" y="1105"/>
                    </a:lnTo>
                    <a:lnTo>
                      <a:pt x="164" y="1110"/>
                    </a:lnTo>
                    <a:lnTo>
                      <a:pt x="151" y="1119"/>
                    </a:lnTo>
                    <a:lnTo>
                      <a:pt x="141" y="1132"/>
                    </a:lnTo>
                    <a:lnTo>
                      <a:pt x="124" y="1146"/>
                    </a:lnTo>
                    <a:lnTo>
                      <a:pt x="106" y="1160"/>
                    </a:lnTo>
                    <a:lnTo>
                      <a:pt x="88" y="1171"/>
                    </a:lnTo>
                    <a:lnTo>
                      <a:pt x="68" y="1180"/>
                    </a:lnTo>
                    <a:lnTo>
                      <a:pt x="88" y="1186"/>
                    </a:lnTo>
                    <a:lnTo>
                      <a:pt x="106" y="1188"/>
                    </a:lnTo>
                    <a:lnTo>
                      <a:pt x="124" y="1193"/>
                    </a:lnTo>
                    <a:lnTo>
                      <a:pt x="142" y="1197"/>
                    </a:lnTo>
                    <a:lnTo>
                      <a:pt x="162" y="1198"/>
                    </a:lnTo>
                    <a:lnTo>
                      <a:pt x="182" y="1198"/>
                    </a:lnTo>
                    <a:lnTo>
                      <a:pt x="200" y="1202"/>
                    </a:lnTo>
                    <a:lnTo>
                      <a:pt x="220" y="1202"/>
                    </a:lnTo>
                    <a:lnTo>
                      <a:pt x="252" y="1202"/>
                    </a:lnTo>
                    <a:lnTo>
                      <a:pt x="287" y="1198"/>
                    </a:lnTo>
                    <a:lnTo>
                      <a:pt x="319" y="1193"/>
                    </a:lnTo>
                    <a:lnTo>
                      <a:pt x="354" y="1186"/>
                    </a:lnTo>
                    <a:lnTo>
                      <a:pt x="386" y="1177"/>
                    </a:lnTo>
                    <a:lnTo>
                      <a:pt x="417" y="1168"/>
                    </a:lnTo>
                    <a:lnTo>
                      <a:pt x="447" y="1155"/>
                    </a:lnTo>
                    <a:lnTo>
                      <a:pt x="478" y="1141"/>
                    </a:lnTo>
                    <a:lnTo>
                      <a:pt x="505" y="1126"/>
                    </a:lnTo>
                    <a:lnTo>
                      <a:pt x="536" y="1110"/>
                    </a:lnTo>
                    <a:lnTo>
                      <a:pt x="559" y="1094"/>
                    </a:lnTo>
                    <a:lnTo>
                      <a:pt x="588" y="1074"/>
                    </a:lnTo>
                    <a:lnTo>
                      <a:pt x="613" y="1052"/>
                    </a:lnTo>
                    <a:lnTo>
                      <a:pt x="637" y="1029"/>
                    </a:lnTo>
                    <a:lnTo>
                      <a:pt x="660" y="1007"/>
                    </a:lnTo>
                    <a:lnTo>
                      <a:pt x="682" y="982"/>
                    </a:lnTo>
                    <a:lnTo>
                      <a:pt x="666" y="966"/>
                    </a:lnTo>
                    <a:lnTo>
                      <a:pt x="646" y="955"/>
                    </a:lnTo>
                    <a:lnTo>
                      <a:pt x="626" y="940"/>
                    </a:lnTo>
                    <a:lnTo>
                      <a:pt x="610" y="929"/>
                    </a:lnTo>
                    <a:lnTo>
                      <a:pt x="590" y="922"/>
                    </a:lnTo>
                    <a:lnTo>
                      <a:pt x="574" y="917"/>
                    </a:lnTo>
                    <a:lnTo>
                      <a:pt x="557" y="904"/>
                    </a:lnTo>
                    <a:lnTo>
                      <a:pt x="547" y="893"/>
                    </a:lnTo>
                    <a:lnTo>
                      <a:pt x="547" y="892"/>
                    </a:lnTo>
                    <a:lnTo>
                      <a:pt x="547" y="888"/>
                    </a:lnTo>
                    <a:lnTo>
                      <a:pt x="543" y="888"/>
                    </a:lnTo>
                    <a:lnTo>
                      <a:pt x="543" y="886"/>
                    </a:lnTo>
                    <a:lnTo>
                      <a:pt x="543" y="874"/>
                    </a:lnTo>
                    <a:lnTo>
                      <a:pt x="547" y="863"/>
                    </a:lnTo>
                    <a:lnTo>
                      <a:pt x="547" y="855"/>
                    </a:lnTo>
                    <a:lnTo>
                      <a:pt x="548" y="845"/>
                    </a:lnTo>
                    <a:lnTo>
                      <a:pt x="557" y="819"/>
                    </a:lnTo>
                    <a:lnTo>
                      <a:pt x="567" y="791"/>
                    </a:lnTo>
                    <a:lnTo>
                      <a:pt x="579" y="769"/>
                    </a:lnTo>
                    <a:lnTo>
                      <a:pt x="601" y="753"/>
                    </a:lnTo>
                    <a:lnTo>
                      <a:pt x="613" y="749"/>
                    </a:lnTo>
                    <a:lnTo>
                      <a:pt x="624" y="744"/>
                    </a:lnTo>
                    <a:lnTo>
                      <a:pt x="631" y="742"/>
                    </a:lnTo>
                    <a:lnTo>
                      <a:pt x="642" y="738"/>
                    </a:lnTo>
                    <a:lnTo>
                      <a:pt x="655" y="738"/>
                    </a:lnTo>
                    <a:lnTo>
                      <a:pt x="666" y="736"/>
                    </a:lnTo>
                    <a:lnTo>
                      <a:pt x="673" y="729"/>
                    </a:lnTo>
                    <a:lnTo>
                      <a:pt x="684" y="727"/>
                    </a:lnTo>
                    <a:lnTo>
                      <a:pt x="695" y="727"/>
                    </a:lnTo>
                    <a:lnTo>
                      <a:pt x="704" y="722"/>
                    </a:lnTo>
                    <a:lnTo>
                      <a:pt x="715" y="718"/>
                    </a:lnTo>
                    <a:lnTo>
                      <a:pt x="725" y="713"/>
                    </a:lnTo>
                    <a:lnTo>
                      <a:pt x="736" y="711"/>
                    </a:lnTo>
                    <a:lnTo>
                      <a:pt x="749" y="707"/>
                    </a:lnTo>
                    <a:lnTo>
                      <a:pt x="760" y="707"/>
                    </a:lnTo>
                    <a:lnTo>
                      <a:pt x="770" y="711"/>
                    </a:lnTo>
                    <a:lnTo>
                      <a:pt x="776" y="717"/>
                    </a:lnTo>
                    <a:lnTo>
                      <a:pt x="783" y="722"/>
                    </a:lnTo>
                    <a:lnTo>
                      <a:pt x="792" y="729"/>
                    </a:lnTo>
                    <a:lnTo>
                      <a:pt x="803" y="736"/>
                    </a:lnTo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Freeform 27"/>
              <p:cNvSpPr>
                <a:spLocks/>
              </p:cNvSpPr>
              <p:nvPr/>
            </p:nvSpPr>
            <p:spPr bwMode="invGray">
              <a:xfrm>
                <a:off x="530" y="2834"/>
                <a:ext cx="63" cy="73"/>
              </a:xfrm>
              <a:custGeom>
                <a:avLst/>
                <a:gdLst/>
                <a:ahLst/>
                <a:cxnLst>
                  <a:cxn ang="0">
                    <a:pos x="42" y="65"/>
                  </a:cxn>
                  <a:cxn ang="0">
                    <a:pos x="58" y="72"/>
                  </a:cxn>
                  <a:cxn ang="0">
                    <a:pos x="62" y="72"/>
                  </a:cxn>
                  <a:cxn ang="0">
                    <a:pos x="62" y="67"/>
                  </a:cxn>
                  <a:cxn ang="0">
                    <a:pos x="58" y="65"/>
                  </a:cxn>
                  <a:cxn ang="0">
                    <a:pos x="58" y="62"/>
                  </a:cxn>
                  <a:cxn ang="0">
                    <a:pos x="44" y="56"/>
                  </a:cxn>
                  <a:cxn ang="0">
                    <a:pos x="37" y="45"/>
                  </a:cxn>
                  <a:cxn ang="0">
                    <a:pos x="31" y="34"/>
                  </a:cxn>
                  <a:cxn ang="0">
                    <a:pos x="26" y="20"/>
                  </a:cxn>
                  <a:cxn ang="0">
                    <a:pos x="9" y="0"/>
                  </a:cxn>
                  <a:cxn ang="0">
                    <a:pos x="6" y="4"/>
                  </a:cxn>
                  <a:cxn ang="0">
                    <a:pos x="2" y="9"/>
                  </a:cxn>
                  <a:cxn ang="0">
                    <a:pos x="0" y="11"/>
                  </a:cxn>
                  <a:cxn ang="0">
                    <a:pos x="0" y="18"/>
                  </a:cxn>
                  <a:cxn ang="0">
                    <a:pos x="0" y="20"/>
                  </a:cxn>
                  <a:cxn ang="0">
                    <a:pos x="0" y="20"/>
                  </a:cxn>
                  <a:cxn ang="0">
                    <a:pos x="0" y="20"/>
                  </a:cxn>
                  <a:cxn ang="0">
                    <a:pos x="0" y="20"/>
                  </a:cxn>
                  <a:cxn ang="0">
                    <a:pos x="9" y="31"/>
                  </a:cxn>
                  <a:cxn ang="0">
                    <a:pos x="20" y="45"/>
                  </a:cxn>
                  <a:cxn ang="0">
                    <a:pos x="31" y="56"/>
                  </a:cxn>
                  <a:cxn ang="0">
                    <a:pos x="42" y="65"/>
                  </a:cxn>
                </a:cxnLst>
                <a:rect l="0" t="0" r="r" b="b"/>
                <a:pathLst>
                  <a:path w="63" h="73">
                    <a:moveTo>
                      <a:pt x="42" y="65"/>
                    </a:moveTo>
                    <a:lnTo>
                      <a:pt x="58" y="72"/>
                    </a:lnTo>
                    <a:lnTo>
                      <a:pt x="62" y="72"/>
                    </a:lnTo>
                    <a:lnTo>
                      <a:pt x="62" y="67"/>
                    </a:lnTo>
                    <a:lnTo>
                      <a:pt x="58" y="65"/>
                    </a:lnTo>
                    <a:lnTo>
                      <a:pt x="58" y="62"/>
                    </a:lnTo>
                    <a:lnTo>
                      <a:pt x="44" y="56"/>
                    </a:lnTo>
                    <a:lnTo>
                      <a:pt x="37" y="45"/>
                    </a:lnTo>
                    <a:lnTo>
                      <a:pt x="31" y="34"/>
                    </a:lnTo>
                    <a:lnTo>
                      <a:pt x="26" y="20"/>
                    </a:lnTo>
                    <a:lnTo>
                      <a:pt x="9" y="0"/>
                    </a:lnTo>
                    <a:lnTo>
                      <a:pt x="6" y="4"/>
                    </a:lnTo>
                    <a:lnTo>
                      <a:pt x="2" y="9"/>
                    </a:lnTo>
                    <a:lnTo>
                      <a:pt x="0" y="11"/>
                    </a:lnTo>
                    <a:lnTo>
                      <a:pt x="0" y="18"/>
                    </a:lnTo>
                    <a:lnTo>
                      <a:pt x="0" y="20"/>
                    </a:lnTo>
                    <a:lnTo>
                      <a:pt x="0" y="20"/>
                    </a:lnTo>
                    <a:lnTo>
                      <a:pt x="0" y="20"/>
                    </a:lnTo>
                    <a:lnTo>
                      <a:pt x="0" y="20"/>
                    </a:lnTo>
                    <a:lnTo>
                      <a:pt x="9" y="31"/>
                    </a:lnTo>
                    <a:lnTo>
                      <a:pt x="20" y="45"/>
                    </a:lnTo>
                    <a:lnTo>
                      <a:pt x="31" y="56"/>
                    </a:lnTo>
                    <a:lnTo>
                      <a:pt x="42" y="65"/>
                    </a:lnTo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51580" name="Rectangle 2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1581" name="Rectangle 2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057400" y="4114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ln w="12700" cap="sq">
            <a:miter lim="800000"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" name="Footer Placeholder 30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 w="12700" cap="sq">
            <a:miter lim="800000"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" name="Slide Number Placeholder 31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ln w="12700" cap="sq">
            <a:miter lim="800000"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3938EB96-205B-46D9-A5E5-FDCCC3A406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304800"/>
            <a:ext cx="213360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24840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981200"/>
            <a:ext cx="41529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981200"/>
            <a:ext cx="41529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04800"/>
            <a:ext cx="84582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981200"/>
            <a:ext cx="8458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0532" name="Rectangle 4"/>
          <p:cNvSpPr>
            <a:spLocks noChangeArrowheads="1"/>
          </p:cNvSpPr>
          <p:nvPr/>
        </p:nvSpPr>
        <p:spPr bwMode="auto">
          <a:xfrm>
            <a:off x="0" y="228600"/>
            <a:ext cx="9144000" cy="1600200"/>
          </a:xfrm>
          <a:prstGeom prst="rect">
            <a:avLst/>
          </a:prstGeom>
          <a:solidFill>
            <a:schemeClr val="hlink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2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6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6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6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6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6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36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36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36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36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nlpc.org/stories/2011/06/21/more-bad-news-chevy-volt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eee.org/about/corporate/governance/p7-8.html" TargetMode="Externa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5" Type="http://schemas.openxmlformats.org/officeDocument/2006/relationships/hyperlink" Target="http://www.acm.org/constitution/code.html" TargetMode="External"/><Relationship Id="rId4" Type="http://schemas.openxmlformats.org/officeDocument/2006/relationships/hyperlink" Target="http://www.ieee.org/committee/ethics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heaustralian.com.au/news/health-science/electric-cars-may-not-be-so-green-after-all-says-british-study/story-e6frg8y6-1226073103576" TargetMode="External"/><Relationship Id="rId2" Type="http://schemas.openxmlformats.org/officeDocument/2006/relationships/hyperlink" Target="http://nlpc.org/stories/2011/06/21/more-bad-news-chevy-volt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71800" y="1447800"/>
            <a:ext cx="6172200" cy="1676400"/>
          </a:xfrm>
          <a:solidFill>
            <a:srgbClr val="FFCC00"/>
          </a:solidFill>
        </p:spPr>
        <p:txBody>
          <a:bodyPr/>
          <a:lstStyle/>
          <a:p>
            <a:pPr>
              <a:lnSpc>
                <a:spcPct val="120000"/>
              </a:lnSpc>
              <a:defRPr/>
            </a:pPr>
            <a:r>
              <a:rPr lang="en-US" sz="2800" b="0" smtClean="0"/>
              <a:t>  </a:t>
            </a:r>
            <a:r>
              <a:rPr lang="en-US" smtClean="0">
                <a:solidFill>
                  <a:schemeClr val="bg2"/>
                </a:solidFill>
                <a:effectLst/>
                <a:latin typeface="Times New Roman" pitchFamily="18" charset="0"/>
              </a:rPr>
              <a:t>ECE 477  Digital Systems</a:t>
            </a:r>
            <a:br>
              <a:rPr lang="en-US" smtClean="0">
                <a:solidFill>
                  <a:schemeClr val="bg2"/>
                </a:solidFill>
                <a:effectLst/>
                <a:latin typeface="Times New Roman" pitchFamily="18" charset="0"/>
              </a:rPr>
            </a:br>
            <a:r>
              <a:rPr lang="en-US" smtClean="0">
                <a:solidFill>
                  <a:schemeClr val="bg2"/>
                </a:solidFill>
                <a:effectLst/>
                <a:latin typeface="Times New Roman" pitchFamily="18" charset="0"/>
              </a:rPr>
              <a:t>Senior Design Project</a:t>
            </a:r>
            <a:endParaRPr lang="en-US" smtClean="0">
              <a:effectLst/>
              <a:latin typeface="Times New Roman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4446588"/>
            <a:ext cx="9144000" cy="1878012"/>
          </a:xfrm>
          <a:solidFill>
            <a:srgbClr val="FFCC00"/>
          </a:solidFill>
        </p:spPr>
        <p:txBody>
          <a:bodyPr/>
          <a:lstStyle/>
          <a:p>
            <a:r>
              <a:rPr lang="en-US" sz="3600" b="1" dirty="0" smtClean="0">
                <a:solidFill>
                  <a:schemeClr val="bg2"/>
                </a:solidFill>
                <a:effectLst/>
                <a:latin typeface="Times New Roman" pitchFamily="18" charset="0"/>
              </a:rPr>
              <a:t>Module </a:t>
            </a:r>
            <a:r>
              <a:rPr lang="en-US" sz="3600" b="1" dirty="0" smtClean="0">
                <a:solidFill>
                  <a:schemeClr val="bg2"/>
                </a:solidFill>
                <a:effectLst/>
                <a:latin typeface="Times New Roman" pitchFamily="18" charset="0"/>
              </a:rPr>
              <a:t>13</a:t>
            </a:r>
            <a:endParaRPr lang="en-US" sz="3600" b="1" dirty="0" smtClean="0">
              <a:solidFill>
                <a:schemeClr val="bg2"/>
              </a:solidFill>
              <a:effectLst/>
              <a:latin typeface="Times New Roman" pitchFamily="18" charset="0"/>
            </a:endParaRPr>
          </a:p>
          <a:p>
            <a:pPr>
              <a:spcBef>
                <a:spcPts val="600"/>
              </a:spcBef>
            </a:pPr>
            <a:r>
              <a:rPr lang="en-US" sz="3600" b="1" dirty="0" smtClean="0">
                <a:solidFill>
                  <a:schemeClr val="bg2"/>
                </a:solidFill>
                <a:effectLst/>
                <a:latin typeface="Times New Roman" pitchFamily="18" charset="0"/>
              </a:rPr>
              <a:t>Environmental Impact Lifecycle Analysis</a:t>
            </a:r>
          </a:p>
          <a:p>
            <a:pPr>
              <a:spcBef>
                <a:spcPts val="600"/>
              </a:spcBef>
            </a:pPr>
            <a:r>
              <a:rPr lang="en-US" sz="3600" b="1" dirty="0" smtClean="0">
                <a:solidFill>
                  <a:schemeClr val="bg2"/>
                </a:solidFill>
                <a:effectLst/>
                <a:latin typeface="Times New Roman" pitchFamily="18" charset="0"/>
              </a:rPr>
              <a:t>and Ethical Challenges</a:t>
            </a:r>
            <a:endParaRPr lang="en-US" sz="3600" dirty="0" smtClean="0">
              <a:solidFill>
                <a:schemeClr val="bg2"/>
              </a:solidFill>
              <a:effectLst/>
            </a:endParaRPr>
          </a:p>
        </p:txBody>
      </p:sp>
      <p:pic>
        <p:nvPicPr>
          <p:cNvPr id="63493" name="Picture 5" descr="XI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8300" y="990600"/>
            <a:ext cx="2152650" cy="2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7035800" y="0"/>
            <a:ext cx="2108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defRPr/>
            </a:pPr>
            <a:r>
              <a:rPr lang="en-US" sz="14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© </a:t>
            </a:r>
            <a:r>
              <a:rPr lang="en-US" sz="1400" dirty="0" smtClean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2014 </a:t>
            </a:r>
            <a:r>
              <a:rPr lang="en-US" sz="14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by D. G. Meyer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4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4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9144000" cy="1295400"/>
          </a:xfrm>
        </p:spPr>
        <p:txBody>
          <a:bodyPr/>
          <a:lstStyle/>
          <a:p>
            <a:pPr>
              <a:defRPr/>
            </a:pPr>
            <a:r>
              <a:rPr lang="en-US" sz="4400" b="0" dirty="0" smtClean="0"/>
              <a:t>Clicker Quiz</a:t>
            </a:r>
            <a:endParaRPr lang="en-US" sz="4400" dirty="0" smtClean="0"/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81200"/>
            <a:ext cx="8382000" cy="4419600"/>
          </a:xfrm>
        </p:spPr>
        <p:txBody>
          <a:bodyPr/>
          <a:lstStyle/>
          <a:p>
            <a:pPr indent="0">
              <a:buFontTx/>
              <a:buNone/>
              <a:defRPr/>
            </a:pPr>
            <a:r>
              <a:rPr lang="en-US" sz="2400" smtClean="0"/>
              <a:t>Over its entire product lifecycle (assume 200,000 miles) – including manufacture, regular use, repair/maintenance, and disposal/recycling - the following vehicle will have the </a:t>
            </a:r>
            <a:r>
              <a:rPr lang="en-US" sz="2400" smtClean="0">
                <a:solidFill>
                  <a:srgbClr val="00B050"/>
                </a:solidFill>
              </a:rPr>
              <a:t>smallest</a:t>
            </a:r>
            <a:r>
              <a:rPr lang="en-US" sz="2400" smtClean="0"/>
              <a:t> overall environmental impact:</a:t>
            </a:r>
          </a:p>
          <a:p>
            <a:pPr indent="0">
              <a:buFontTx/>
              <a:buAutoNum type="alphaUcPeriod"/>
              <a:defRPr/>
            </a:pPr>
            <a:r>
              <a:rPr lang="en-US" sz="2400" smtClean="0">
                <a:hlinkClick r:id="rId2"/>
              </a:rPr>
              <a:t>Chevy Volt</a:t>
            </a:r>
            <a:r>
              <a:rPr lang="en-US" sz="2400" smtClean="0"/>
              <a:t> (Electric)</a:t>
            </a:r>
          </a:p>
          <a:p>
            <a:pPr indent="0">
              <a:buFontTx/>
              <a:buAutoNum type="alphaUcPeriod"/>
              <a:defRPr/>
            </a:pPr>
            <a:r>
              <a:rPr lang="en-US" sz="2400" smtClean="0"/>
              <a:t>Toyota Prius (Hybrid)</a:t>
            </a:r>
          </a:p>
          <a:p>
            <a:pPr indent="0">
              <a:buFontTx/>
              <a:buAutoNum type="alphaUcPeriod"/>
              <a:defRPr/>
            </a:pPr>
            <a:r>
              <a:rPr lang="en-US" sz="2400" smtClean="0"/>
              <a:t>Honda Civic (Conventional) </a:t>
            </a:r>
          </a:p>
          <a:p>
            <a:pPr indent="0">
              <a:buFontTx/>
              <a:buNone/>
              <a:defRPr/>
            </a:pPr>
            <a:endParaRPr lang="en-US" sz="2400" smtClean="0"/>
          </a:p>
          <a:p>
            <a:pPr indent="0">
              <a:buFontTx/>
              <a:buNone/>
              <a:defRPr/>
            </a:pPr>
            <a:endParaRPr lang="en-US" sz="2400" smtClean="0"/>
          </a:p>
        </p:txBody>
      </p:sp>
      <p:sp>
        <p:nvSpPr>
          <p:cNvPr id="12292" name="TextBox 3"/>
          <p:cNvSpPr txBox="1">
            <a:spLocks noChangeArrowheads="1"/>
          </p:cNvSpPr>
          <p:nvPr/>
        </p:nvSpPr>
        <p:spPr bwMode="auto">
          <a:xfrm>
            <a:off x="4343400" y="4826000"/>
            <a:ext cx="4800600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“The presented results show, that </a:t>
            </a:r>
            <a:r>
              <a:rPr lang="en-US" dirty="0">
                <a:solidFill>
                  <a:srgbClr val="00B050"/>
                </a:solidFill>
              </a:rPr>
              <a:t>electric vehicles charged with additional renewable energies lead to a significant improvement in the greenhouse gas balance,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whereas other electricity sources lead to no substantial improvement or even higher life cycle emissions.”</a:t>
            </a:r>
          </a:p>
        </p:txBody>
      </p:sp>
      <p:pic>
        <p:nvPicPr>
          <p:cNvPr id="1229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5181600"/>
            <a:ext cx="4114800" cy="119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9144000" cy="1295400"/>
          </a:xfrm>
        </p:spPr>
        <p:txBody>
          <a:bodyPr/>
          <a:lstStyle/>
          <a:p>
            <a:pPr>
              <a:defRPr/>
            </a:pPr>
            <a:r>
              <a:rPr lang="en-US" sz="4400" b="0" dirty="0" smtClean="0"/>
              <a:t>Clicker Quiz</a:t>
            </a:r>
            <a:endParaRPr lang="en-US" sz="4400" dirty="0" smtClean="0"/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81200"/>
            <a:ext cx="8077200" cy="4419600"/>
          </a:xfrm>
        </p:spPr>
        <p:txBody>
          <a:bodyPr/>
          <a:lstStyle/>
          <a:p>
            <a:pPr indent="0">
              <a:buFontTx/>
              <a:buNone/>
              <a:defRPr/>
            </a:pPr>
            <a:r>
              <a:rPr lang="en-US" sz="2400" dirty="0" smtClean="0"/>
              <a:t>“The impact of </a:t>
            </a:r>
            <a:r>
              <a:rPr lang="en-US" sz="2400" dirty="0" smtClean="0">
                <a:solidFill>
                  <a:srgbClr val="FFFF00"/>
                </a:solidFill>
              </a:rPr>
              <a:t>anthropogenic (human-caused)     climate change</a:t>
            </a:r>
            <a:r>
              <a:rPr lang="en-US" sz="2400" dirty="0" smtClean="0"/>
              <a:t> should be the dominant environmental impact product lifecycle consideration and serve as the basis for public policy.”</a:t>
            </a:r>
          </a:p>
          <a:p>
            <a:pPr indent="0">
              <a:buFontTx/>
              <a:buAutoNum type="alphaUcPeriod"/>
              <a:defRPr/>
            </a:pPr>
            <a:r>
              <a:rPr lang="en-US" sz="2400" dirty="0" smtClean="0"/>
              <a:t>  agree</a:t>
            </a:r>
          </a:p>
          <a:p>
            <a:pPr indent="0">
              <a:buFontTx/>
              <a:buAutoNum type="alphaUcPeriod"/>
              <a:defRPr/>
            </a:pPr>
            <a:r>
              <a:rPr lang="en-US" sz="2400" dirty="0" smtClean="0"/>
              <a:t>  disagree</a:t>
            </a:r>
          </a:p>
          <a:p>
            <a:pPr indent="0">
              <a:buFontTx/>
              <a:buNone/>
              <a:defRPr/>
            </a:pPr>
            <a:endParaRPr lang="en-US" sz="2400" dirty="0" smtClean="0"/>
          </a:p>
          <a:p>
            <a:pPr indent="0">
              <a:buFontTx/>
              <a:buNone/>
              <a:defRPr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9144000" cy="1295400"/>
          </a:xfrm>
        </p:spPr>
        <p:txBody>
          <a:bodyPr/>
          <a:lstStyle/>
          <a:p>
            <a:pPr>
              <a:defRPr/>
            </a:pPr>
            <a:r>
              <a:rPr lang="en-US" sz="4400" b="0" dirty="0" smtClean="0"/>
              <a:t>Clicker Quiz</a:t>
            </a:r>
            <a:endParaRPr lang="en-US" sz="4400" dirty="0" smtClean="0"/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81200"/>
            <a:ext cx="8077200" cy="4419600"/>
          </a:xfrm>
        </p:spPr>
        <p:txBody>
          <a:bodyPr/>
          <a:lstStyle/>
          <a:p>
            <a:pPr indent="0">
              <a:buFontTx/>
              <a:buNone/>
              <a:defRPr/>
            </a:pPr>
            <a:r>
              <a:rPr lang="en-US" sz="2400" dirty="0" smtClean="0"/>
              <a:t>“The impact of </a:t>
            </a:r>
            <a:r>
              <a:rPr lang="en-US" sz="2400" dirty="0" smtClean="0">
                <a:solidFill>
                  <a:srgbClr val="FFFF00"/>
                </a:solidFill>
              </a:rPr>
              <a:t>anthropogenic (human-caused)     climate change</a:t>
            </a:r>
            <a:r>
              <a:rPr lang="en-US" sz="2400" dirty="0" smtClean="0"/>
              <a:t> should be the dominant environmental impact product lifecycle consideration and serve as the basis for public policy.”</a:t>
            </a:r>
          </a:p>
          <a:p>
            <a:pPr indent="0">
              <a:buFontTx/>
              <a:buAutoNum type="alphaUcPeriod"/>
              <a:defRPr/>
            </a:pPr>
            <a:r>
              <a:rPr lang="en-US" sz="2400" dirty="0" smtClean="0"/>
              <a:t>  agree</a:t>
            </a:r>
          </a:p>
          <a:p>
            <a:pPr indent="0">
              <a:buFontTx/>
              <a:buAutoNum type="alphaUcPeriod"/>
              <a:defRPr/>
            </a:pPr>
            <a:r>
              <a:rPr lang="en-US" sz="2400" dirty="0" smtClean="0"/>
              <a:t>  disagree</a:t>
            </a:r>
          </a:p>
          <a:p>
            <a:pPr indent="0">
              <a:buFontTx/>
              <a:buNone/>
              <a:defRPr/>
            </a:pPr>
            <a:endParaRPr lang="en-US" sz="2400" dirty="0" smtClean="0"/>
          </a:p>
          <a:p>
            <a:pPr indent="0">
              <a:buFontTx/>
              <a:buNone/>
              <a:defRPr/>
            </a:pPr>
            <a:endParaRPr lang="en-US" sz="2400" dirty="0" smtClean="0"/>
          </a:p>
        </p:txBody>
      </p:sp>
      <p:sp>
        <p:nvSpPr>
          <p:cNvPr id="7" name="TextBox 3"/>
          <p:cNvSpPr txBox="1">
            <a:spLocks noChangeArrowheads="1"/>
          </p:cNvSpPr>
          <p:nvPr/>
        </p:nvSpPr>
        <p:spPr bwMode="auto">
          <a:xfrm>
            <a:off x="190500" y="4724400"/>
            <a:ext cx="3200400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INCONVENIENT FACT: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There </a:t>
            </a:r>
            <a:r>
              <a:rPr lang="en-US" dirty="0" smtClean="0">
                <a:solidFill>
                  <a:srgbClr val="FFFF00"/>
                </a:solidFill>
              </a:rPr>
              <a:t>has been </a:t>
            </a:r>
            <a:r>
              <a:rPr lang="en-US" u="sng" dirty="0" smtClean="0">
                <a:solidFill>
                  <a:srgbClr val="FFFF00"/>
                </a:solidFill>
              </a:rPr>
              <a:t>no</a:t>
            </a:r>
            <a:r>
              <a:rPr lang="en-US" dirty="0" smtClean="0">
                <a:solidFill>
                  <a:srgbClr val="FFFF00"/>
                </a:solidFill>
              </a:rPr>
              <a:t> increase in global mean temperature for </a:t>
            </a:r>
            <a:r>
              <a:rPr lang="en-US" dirty="0" smtClean="0">
                <a:solidFill>
                  <a:srgbClr val="FFFF00"/>
                </a:solidFill>
              </a:rPr>
              <a:t>158 months,  </a:t>
            </a:r>
            <a:r>
              <a:rPr lang="en-US" dirty="0" smtClean="0">
                <a:solidFill>
                  <a:srgbClr val="FFFF00"/>
                </a:solidFill>
              </a:rPr>
              <a:t>despite a considerable increase in atmospheric CO</a:t>
            </a:r>
            <a:r>
              <a:rPr lang="en-US" baseline="-25000" dirty="0" smtClean="0">
                <a:solidFill>
                  <a:srgbClr val="FFFF00"/>
                </a:solidFill>
              </a:rPr>
              <a:t>2 </a:t>
            </a:r>
            <a:r>
              <a:rPr lang="en-US" dirty="0" smtClean="0">
                <a:solidFill>
                  <a:srgbClr val="FFFF00"/>
                </a:solidFill>
              </a:rPr>
              <a:t>over this </a:t>
            </a:r>
            <a:r>
              <a:rPr lang="en-US" dirty="0" smtClean="0">
                <a:solidFill>
                  <a:srgbClr val="FFFF00"/>
                </a:solidFill>
              </a:rPr>
              <a:t>period.</a:t>
            </a:r>
            <a:endParaRPr lang="en-US" dirty="0">
              <a:solidFill>
                <a:srgbClr val="FFFF00"/>
              </a:solidFill>
            </a:endParaRPr>
          </a:p>
        </p:txBody>
      </p:sp>
      <p:pic>
        <p:nvPicPr>
          <p:cNvPr id="1026" name="Picture 2" descr="clip_image002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3619299"/>
            <a:ext cx="5753100" cy="3143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0" dirty="0" smtClean="0"/>
              <a:t>Environmental Lifecycle Impact Analysis</a:t>
            </a:r>
            <a:endParaRPr lang="en-US" dirty="0" smtClean="0"/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81200"/>
            <a:ext cx="8305800" cy="4419600"/>
          </a:xfrm>
        </p:spPr>
        <p:txBody>
          <a:bodyPr/>
          <a:lstStyle/>
          <a:p>
            <a:pPr>
              <a:defRPr/>
            </a:pPr>
            <a:r>
              <a:rPr lang="en-US" sz="2800" dirty="0" smtClean="0"/>
              <a:t>Outline the environment impact of your product at various stages of its life-cycle </a:t>
            </a:r>
          </a:p>
          <a:p>
            <a:pPr lvl="1">
              <a:defRPr/>
            </a:pPr>
            <a:r>
              <a:rPr lang="en-US" dirty="0" smtClean="0"/>
              <a:t>manufacture (natural resources, hazardous chemicals, energy)</a:t>
            </a:r>
          </a:p>
          <a:p>
            <a:pPr lvl="1">
              <a:defRPr/>
            </a:pPr>
            <a:r>
              <a:rPr lang="en-US" dirty="0" smtClean="0"/>
              <a:t>normal use (expected product lifetime, EMI, energy consumed when both “on” and “off”)</a:t>
            </a:r>
          </a:p>
          <a:p>
            <a:pPr lvl="1">
              <a:defRPr/>
            </a:pPr>
            <a:r>
              <a:rPr lang="en-US" dirty="0" smtClean="0"/>
              <a:t>disposal/recycling (instructions for hazardous waste handling and disassembly/recycling)</a:t>
            </a:r>
          </a:p>
          <a:p>
            <a:pPr>
              <a:defRPr/>
            </a:pPr>
            <a:r>
              <a:rPr lang="en-US" sz="2800" dirty="0" smtClean="0"/>
              <a:t>Discuss how you would address each of these environmental impact concerns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0" dirty="0" smtClean="0"/>
              <a:t>Team Exercise – Part 1</a:t>
            </a:r>
            <a:endParaRPr lang="en-US" dirty="0" smtClean="0"/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en-US" sz="2800" dirty="0" smtClean="0">
                <a:solidFill>
                  <a:srgbClr val="FFFF00"/>
                </a:solidFill>
              </a:rPr>
              <a:t>Over the life-cycle of the product you are designing, cite a potential environmental impact and describe how you would address it.</a:t>
            </a:r>
            <a:endParaRPr lang="en-US" sz="2800" dirty="0" smtClean="0"/>
          </a:p>
          <a:p>
            <a:pPr>
              <a:buFontTx/>
              <a:buNone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9144000" cy="1295400"/>
          </a:xfrm>
        </p:spPr>
        <p:txBody>
          <a:bodyPr/>
          <a:lstStyle/>
          <a:p>
            <a:pPr>
              <a:defRPr/>
            </a:pPr>
            <a:r>
              <a:rPr lang="en-US" b="0" smtClean="0"/>
              <a:t>Why Study Ethics in Electrical and Computer Engineering?</a:t>
            </a:r>
            <a:endParaRPr lang="en-US" smtClean="0"/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Accreditation agencies (ABET) deem it an important part of all engineering curricula, including EE and </a:t>
            </a:r>
            <a:r>
              <a:rPr lang="en-US" dirty="0" err="1" smtClean="0"/>
              <a:t>CmpE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Virtually all professional societies have a code of ethics</a:t>
            </a:r>
          </a:p>
          <a:p>
            <a:pPr lvl="1">
              <a:defRPr/>
            </a:pPr>
            <a:r>
              <a:rPr lang="en-US" dirty="0" smtClean="0">
                <a:hlinkClick r:id="rId3"/>
              </a:rPr>
              <a:t>IEEE</a:t>
            </a:r>
            <a:endParaRPr lang="en-US" dirty="0" smtClean="0">
              <a:hlinkClick r:id="rId4"/>
            </a:endParaRPr>
          </a:p>
          <a:p>
            <a:pPr lvl="1">
              <a:defRPr/>
            </a:pPr>
            <a:r>
              <a:rPr lang="en-US" dirty="0" smtClean="0">
                <a:hlinkClick r:id="rId5"/>
              </a:rPr>
              <a:t>ACM</a:t>
            </a:r>
            <a:endParaRPr lang="en-US" dirty="0" smtClean="0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9144000" cy="1295400"/>
          </a:xfrm>
        </p:spPr>
        <p:txBody>
          <a:bodyPr/>
          <a:lstStyle/>
          <a:p>
            <a:pPr>
              <a:defRPr/>
            </a:pPr>
            <a:r>
              <a:rPr lang="en-US" b="0" smtClean="0"/>
              <a:t>Some Basic Questions...</a:t>
            </a:r>
            <a:endParaRPr lang="en-US" smtClean="0"/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What forms the basis of our views and our understanding of ethics?</a:t>
            </a:r>
          </a:p>
          <a:p>
            <a:pPr>
              <a:defRPr/>
            </a:pPr>
            <a:r>
              <a:rPr lang="en-US" smtClean="0"/>
              <a:t>Why is ethical behavior important to society (or, what would happen if the issue of ethics was completely disregarded)?</a:t>
            </a:r>
          </a:p>
          <a:p>
            <a:pPr>
              <a:defRPr/>
            </a:pPr>
            <a:r>
              <a:rPr lang="en-US" smtClean="0"/>
              <a:t>How can ethical practices best be learned, promoted, and ensured?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447800"/>
          </a:xfrm>
        </p:spPr>
        <p:txBody>
          <a:bodyPr/>
          <a:lstStyle/>
          <a:p>
            <a:pPr>
              <a:defRPr/>
            </a:pPr>
            <a:r>
              <a:rPr lang="en-US" b="0" smtClean="0"/>
              <a:t>Where in the Computer Engineering Curriculum Should Ethics be Addressed?</a:t>
            </a:r>
            <a:endParaRPr lang="en-US" smtClean="0"/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 multi-dimensional issue</a:t>
            </a:r>
          </a:p>
          <a:p>
            <a:pPr lvl="1">
              <a:defRPr/>
            </a:pPr>
            <a:r>
              <a:rPr lang="en-US" smtClean="0"/>
              <a:t>computer hardware (CPU, peripherals)</a:t>
            </a:r>
          </a:p>
          <a:p>
            <a:pPr lvl="1">
              <a:defRPr/>
            </a:pPr>
            <a:r>
              <a:rPr lang="en-US" smtClean="0"/>
              <a:t>computer software (embedded code)</a:t>
            </a:r>
          </a:p>
          <a:p>
            <a:pPr lvl="1">
              <a:defRPr/>
            </a:pPr>
            <a:r>
              <a:rPr lang="en-US" smtClean="0"/>
              <a:t>computer system (hardware-software synergy)</a:t>
            </a:r>
          </a:p>
        </p:txBody>
      </p:sp>
      <p:sp>
        <p:nvSpPr>
          <p:cNvPr id="139268" name="Text Box 4"/>
          <p:cNvSpPr txBox="1">
            <a:spLocks noChangeArrowheads="1"/>
          </p:cNvSpPr>
          <p:nvPr/>
        </p:nvSpPr>
        <p:spPr bwMode="auto">
          <a:xfrm>
            <a:off x="533400" y="4343400"/>
            <a:ext cx="8229600" cy="20415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A digital systems senior design project course encompasses all the above, and thus serves as a good context for including ethics in a computer engineering degree program</a:t>
            </a:r>
            <a:r>
              <a:rPr lang="en-US" sz="28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. 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0" smtClean="0"/>
              <a:t>What Are Some Consequences of Unethical Practices?</a:t>
            </a:r>
            <a:endParaRPr lang="en-US" smtClean="0"/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“Obvious” ones…</a:t>
            </a:r>
          </a:p>
          <a:p>
            <a:pPr lvl="1">
              <a:defRPr/>
            </a:pPr>
            <a:r>
              <a:rPr lang="en-US" dirty="0" smtClean="0"/>
              <a:t>creating and deploying malware</a:t>
            </a:r>
          </a:p>
          <a:p>
            <a:pPr lvl="1">
              <a:defRPr/>
            </a:pPr>
            <a:r>
              <a:rPr lang="en-US" dirty="0" smtClean="0"/>
              <a:t>hacking, breaking into systems, sniffing packets</a:t>
            </a:r>
          </a:p>
          <a:p>
            <a:pPr lvl="1">
              <a:defRPr/>
            </a:pPr>
            <a:r>
              <a:rPr lang="en-US" dirty="0" smtClean="0"/>
              <a:t>stealing passwords or credit card numbers</a:t>
            </a:r>
          </a:p>
          <a:p>
            <a:pPr lvl="1">
              <a:defRPr/>
            </a:pPr>
            <a:r>
              <a:rPr lang="en-US" dirty="0" smtClean="0"/>
              <a:t>sending “fake” E-mail messages</a:t>
            </a:r>
          </a:p>
        </p:txBody>
      </p:sp>
      <p:sp>
        <p:nvSpPr>
          <p:cNvPr id="140292" name="Text Box 4"/>
          <p:cNvSpPr txBox="1">
            <a:spLocks noChangeArrowheads="1"/>
          </p:cNvSpPr>
          <p:nvPr/>
        </p:nvSpPr>
        <p:spPr bwMode="auto">
          <a:xfrm>
            <a:off x="914400" y="4724400"/>
            <a:ext cx="7543800" cy="17399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Are these “harmless pranks”?  What are the </a:t>
            </a:r>
            <a:r>
              <a:rPr lang="en-US" sz="36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implications</a:t>
            </a:r>
            <a:r>
              <a:rPr lang="en-US" sz="36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for computer hardware/software engineers?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0" smtClean="0"/>
              <a:t>What Are Some Consequences of Unethical Practices?</a:t>
            </a:r>
            <a:endParaRPr lang="en-US" smtClean="0"/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“Not-so-obvious” ones…</a:t>
            </a:r>
          </a:p>
          <a:p>
            <a:pPr lvl="1">
              <a:defRPr/>
            </a:pPr>
            <a:r>
              <a:rPr lang="en-US" smtClean="0"/>
              <a:t>shipping hardware or software with known bugs</a:t>
            </a:r>
          </a:p>
          <a:p>
            <a:pPr lvl="1">
              <a:defRPr/>
            </a:pPr>
            <a:r>
              <a:rPr lang="en-US" smtClean="0"/>
              <a:t>shipping systems that have not been thoroughly tested (certified) for product safety</a:t>
            </a:r>
          </a:p>
        </p:txBody>
      </p:sp>
      <p:sp>
        <p:nvSpPr>
          <p:cNvPr id="141316" name="Text Box 4"/>
          <p:cNvSpPr txBox="1">
            <a:spLocks noChangeArrowheads="1"/>
          </p:cNvSpPr>
          <p:nvPr/>
        </p:nvSpPr>
        <p:spPr bwMode="auto">
          <a:xfrm>
            <a:off x="990600" y="4343400"/>
            <a:ext cx="7543800" cy="11906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What are some potential consequences of design flaws such as these? 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0" smtClean="0"/>
              <a:t>Outline</a:t>
            </a:r>
            <a:endParaRPr lang="en-US" smtClean="0"/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Environmental Impact Lifecycle Analysis</a:t>
            </a:r>
          </a:p>
          <a:p>
            <a:pPr>
              <a:defRPr/>
            </a:pPr>
            <a:r>
              <a:rPr lang="en-US" dirty="0" smtClean="0"/>
              <a:t>Ethical Challenges </a:t>
            </a:r>
          </a:p>
          <a:p>
            <a:pPr>
              <a:buFontTx/>
              <a:buNone/>
              <a:defRPr/>
            </a:pPr>
            <a:endParaRPr lang="en-US" dirty="0" smtClean="0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0" smtClean="0"/>
              <a:t>Focus on Product Safety Issues</a:t>
            </a:r>
            <a:endParaRPr lang="en-US" smtClean="0"/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sz="2800" u="sng" smtClean="0">
                <a:solidFill>
                  <a:srgbClr val="FFFF00"/>
                </a:solidFill>
              </a:rPr>
              <a:t>When</a:t>
            </a:r>
            <a:r>
              <a:rPr lang="en-US" sz="2800" smtClean="0"/>
              <a:t> has a product been “tested enough” to ensure operator safety under various operating conditions and failure modes?</a:t>
            </a:r>
          </a:p>
          <a:p>
            <a:pPr>
              <a:defRPr/>
            </a:pPr>
            <a:r>
              <a:rPr lang="en-US" sz="2800" u="sng" smtClean="0">
                <a:solidFill>
                  <a:srgbClr val="FFFF00"/>
                </a:solidFill>
              </a:rPr>
              <a:t>How long</a:t>
            </a:r>
            <a:r>
              <a:rPr lang="en-US" sz="2800" smtClean="0"/>
              <a:t> is a company liable for injuries resulting from safety-related product failures?</a:t>
            </a:r>
          </a:p>
          <a:p>
            <a:pPr>
              <a:defRPr/>
            </a:pPr>
            <a:r>
              <a:rPr lang="en-US" sz="2800" u="sng" smtClean="0">
                <a:solidFill>
                  <a:srgbClr val="FFFF00"/>
                </a:solidFill>
              </a:rPr>
              <a:t>Who</a:t>
            </a:r>
            <a:r>
              <a:rPr lang="en-US" sz="2800" smtClean="0"/>
              <a:t>, in a given company, is responsible for ensuring that a product has been “adequately” and/or “reasonably” designed and tested to ensure operator safety?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0" smtClean="0"/>
              <a:t>Specific Example - A Computer Numerically Controlled Lathe</a:t>
            </a:r>
            <a:endParaRPr lang="en-US" smtClean="0"/>
          </a:p>
        </p:txBody>
      </p:sp>
      <p:sp>
        <p:nvSpPr>
          <p:cNvPr id="143363" name="AutoShape 3"/>
          <p:cNvSpPr>
            <a:spLocks/>
          </p:cNvSpPr>
          <p:nvPr/>
        </p:nvSpPr>
        <p:spPr bwMode="auto">
          <a:xfrm>
            <a:off x="2708275" y="3586163"/>
            <a:ext cx="1089025" cy="469900"/>
          </a:xfrm>
          <a:prstGeom prst="borderCallout2">
            <a:avLst>
              <a:gd name="adj1" fmla="val 24324"/>
              <a:gd name="adj2" fmla="val -6995"/>
              <a:gd name="adj3" fmla="val 24324"/>
              <a:gd name="adj4" fmla="val -14139"/>
              <a:gd name="adj5" fmla="val 180745"/>
              <a:gd name="adj6" fmla="val -45917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2400">
                <a:latin typeface="Arial" charset="0"/>
              </a:rPr>
              <a:t>chuck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143364" name="AutoShape 4"/>
          <p:cNvSpPr>
            <a:spLocks/>
          </p:cNvSpPr>
          <p:nvPr/>
        </p:nvSpPr>
        <p:spPr bwMode="auto">
          <a:xfrm>
            <a:off x="1284288" y="2670175"/>
            <a:ext cx="3140075" cy="469900"/>
          </a:xfrm>
          <a:prstGeom prst="borderCallout1">
            <a:avLst>
              <a:gd name="adj1" fmla="val 24324"/>
              <a:gd name="adj2" fmla="val -2426"/>
              <a:gd name="adj3" fmla="val 298310"/>
              <a:gd name="adj4" fmla="val -7986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2400">
                <a:latin typeface="Arial" charset="0"/>
              </a:rPr>
              <a:t>variable speed motor</a:t>
            </a:r>
          </a:p>
        </p:txBody>
      </p:sp>
      <p:sp>
        <p:nvSpPr>
          <p:cNvPr id="143365" name="AutoShape 5"/>
          <p:cNvSpPr>
            <a:spLocks/>
          </p:cNvSpPr>
          <p:nvPr/>
        </p:nvSpPr>
        <p:spPr bwMode="auto">
          <a:xfrm flipV="1">
            <a:off x="4360863" y="5141913"/>
            <a:ext cx="1855787" cy="469900"/>
          </a:xfrm>
          <a:prstGeom prst="borderCallout2">
            <a:avLst>
              <a:gd name="adj1" fmla="val 75671"/>
              <a:gd name="adj2" fmla="val -4106"/>
              <a:gd name="adj3" fmla="val 75671"/>
              <a:gd name="adj4" fmla="val -6847"/>
              <a:gd name="adj5" fmla="val 186148"/>
              <a:gd name="adj6" fmla="val -16769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rot="10800000">
            <a:spAutoFit/>
          </a:bodyPr>
          <a:lstStyle/>
          <a:p>
            <a:r>
              <a:rPr lang="en-US" sz="2400">
                <a:latin typeface="Arial" charset="0"/>
              </a:rPr>
              <a:t>metal stock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143366" name="AutoShape 6"/>
          <p:cNvSpPr>
            <a:spLocks/>
          </p:cNvSpPr>
          <p:nvPr/>
        </p:nvSpPr>
        <p:spPr bwMode="auto">
          <a:xfrm>
            <a:off x="5886450" y="2628900"/>
            <a:ext cx="1841500" cy="469900"/>
          </a:xfrm>
          <a:prstGeom prst="borderCallout2">
            <a:avLst>
              <a:gd name="adj1" fmla="val 24324"/>
              <a:gd name="adj2" fmla="val -4139"/>
              <a:gd name="adj3" fmla="val 24324"/>
              <a:gd name="adj4" fmla="val -8880"/>
              <a:gd name="adj5" fmla="val 156083"/>
              <a:gd name="adj6" fmla="val -25778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2400">
                <a:latin typeface="Arial" charset="0"/>
              </a:rPr>
              <a:t>cutting tool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143367" name="Rectangle 7"/>
          <p:cNvSpPr>
            <a:spLocks noChangeArrowheads="1"/>
          </p:cNvSpPr>
          <p:nvPr/>
        </p:nvSpPr>
        <p:spPr bwMode="auto">
          <a:xfrm>
            <a:off x="5367338" y="3278188"/>
            <a:ext cx="666750" cy="606425"/>
          </a:xfrm>
          <a:prstGeom prst="rect">
            <a:avLst/>
          </a:prstGeom>
          <a:solidFill>
            <a:schemeClr val="accent2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68" name="AutoShape 8"/>
          <p:cNvSpPr>
            <a:spLocks noChangeArrowheads="1"/>
          </p:cNvSpPr>
          <p:nvPr/>
        </p:nvSpPr>
        <p:spPr bwMode="auto">
          <a:xfrm flipV="1">
            <a:off x="5392738" y="3921125"/>
            <a:ext cx="365125" cy="295275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69" name="AutoShape 9"/>
          <p:cNvSpPr>
            <a:spLocks noChangeArrowheads="1"/>
          </p:cNvSpPr>
          <p:nvPr/>
        </p:nvSpPr>
        <p:spPr bwMode="auto">
          <a:xfrm rot="5373474">
            <a:off x="584201" y="4025900"/>
            <a:ext cx="1244600" cy="1349375"/>
          </a:xfrm>
          <a:prstGeom prst="can">
            <a:avLst>
              <a:gd name="adj" fmla="val 27105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70" name="AutoShape 10"/>
          <p:cNvSpPr>
            <a:spLocks noChangeArrowheads="1"/>
          </p:cNvSpPr>
          <p:nvPr/>
        </p:nvSpPr>
        <p:spPr bwMode="auto">
          <a:xfrm rot="5328834">
            <a:off x="1769269" y="4344194"/>
            <a:ext cx="469900" cy="706438"/>
          </a:xfrm>
          <a:prstGeom prst="can">
            <a:avLst>
              <a:gd name="adj" fmla="val 37584"/>
            </a:avLst>
          </a:prstGeom>
          <a:solidFill>
            <a:srgbClr val="D60093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71" name="Line 11"/>
          <p:cNvSpPr>
            <a:spLocks noChangeShapeType="1"/>
          </p:cNvSpPr>
          <p:nvPr/>
        </p:nvSpPr>
        <p:spPr bwMode="auto">
          <a:xfrm>
            <a:off x="2300288" y="4700588"/>
            <a:ext cx="3316287" cy="7937"/>
          </a:xfrm>
          <a:prstGeom prst="line">
            <a:avLst/>
          </a:prstGeom>
          <a:noFill/>
          <a:ln w="76200" cap="sq">
            <a:solidFill>
              <a:schemeClr val="tx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72" name="Line 12"/>
          <p:cNvSpPr>
            <a:spLocks noChangeShapeType="1"/>
          </p:cNvSpPr>
          <p:nvPr/>
        </p:nvSpPr>
        <p:spPr bwMode="auto">
          <a:xfrm>
            <a:off x="6061075" y="3613150"/>
            <a:ext cx="1781175" cy="0"/>
          </a:xfrm>
          <a:prstGeom prst="line">
            <a:avLst/>
          </a:prstGeom>
          <a:noFill/>
          <a:ln w="76200" cap="sq">
            <a:solidFill>
              <a:schemeClr val="tx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73" name="AutoShape 13"/>
          <p:cNvSpPr>
            <a:spLocks/>
          </p:cNvSpPr>
          <p:nvPr/>
        </p:nvSpPr>
        <p:spPr bwMode="auto">
          <a:xfrm flipV="1">
            <a:off x="7394575" y="3978275"/>
            <a:ext cx="974725" cy="835025"/>
          </a:xfrm>
          <a:prstGeom prst="borderCallout1">
            <a:avLst>
              <a:gd name="adj1" fmla="val 86310"/>
              <a:gd name="adj2" fmla="val -7819"/>
              <a:gd name="adj3" fmla="val 140111"/>
              <a:gd name="adj4" fmla="val -33389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rot="10800000">
            <a:spAutoFit/>
          </a:bodyPr>
          <a:lstStyle/>
          <a:p>
            <a:r>
              <a:rPr lang="en-US" sz="2400">
                <a:latin typeface="Arial" charset="0"/>
              </a:rPr>
              <a:t>robot arm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43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3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3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3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3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3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3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3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3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3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3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3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3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3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43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3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500"/>
                            </p:stCondLst>
                            <p:childTnLst>
                              <p:par>
                                <p:cTn id="4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43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43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0"/>
                            </p:stCondLst>
                            <p:childTnLst>
                              <p:par>
                                <p:cTn id="54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3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43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500"/>
                            </p:stCondLst>
                            <p:childTnLst>
                              <p:par>
                                <p:cTn id="59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3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3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2" grpId="0" autoUpdateAnimBg="0"/>
      <p:bldP spid="143363" grpId="0" animBg="1" autoUpdateAnimBg="0"/>
      <p:bldP spid="143364" grpId="0" animBg="1" autoUpdateAnimBg="0"/>
      <p:bldP spid="143365" grpId="0" animBg="1" autoUpdateAnimBg="0"/>
      <p:bldP spid="143366" grpId="0" animBg="1" autoUpdateAnimBg="0"/>
      <p:bldP spid="143367" grpId="0" animBg="1"/>
      <p:bldP spid="143368" grpId="0" animBg="1"/>
      <p:bldP spid="143369" grpId="0" animBg="1"/>
      <p:bldP spid="143370" grpId="0" animBg="1"/>
      <p:bldP spid="143371" grpId="0" animBg="1"/>
      <p:bldP spid="143372" grpId="0" animBg="1"/>
      <p:bldP spid="143373" grpId="0" animBg="1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0" smtClean="0"/>
              <a:t>CNC Lathe Characteristics</a:t>
            </a:r>
            <a:endParaRPr lang="en-US" smtClean="0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Mechanical system with large inertial forces</a:t>
            </a:r>
          </a:p>
          <a:p>
            <a:pPr>
              <a:defRPr/>
            </a:pPr>
            <a:r>
              <a:rPr lang="en-US" smtClean="0"/>
              <a:t>Flying metal debris generated as part of the milling process must be safely contained</a:t>
            </a:r>
          </a:p>
          <a:p>
            <a:pPr>
              <a:defRPr/>
            </a:pPr>
            <a:r>
              <a:rPr lang="en-US" smtClean="0"/>
              <a:t>Multiple embedded microprocessors</a:t>
            </a:r>
          </a:p>
          <a:p>
            <a:pPr>
              <a:defRPr/>
            </a:pPr>
            <a:r>
              <a:rPr lang="en-US" smtClean="0"/>
              <a:t>Embedded control software (firmware)</a:t>
            </a:r>
          </a:p>
          <a:p>
            <a:pPr>
              <a:defRPr/>
            </a:pPr>
            <a:r>
              <a:rPr lang="en-US" smtClean="0"/>
              <a:t>Operator programs written in a special language designed for milling parts (production mode)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447800"/>
          </a:xfrm>
        </p:spPr>
        <p:txBody>
          <a:bodyPr/>
          <a:lstStyle/>
          <a:p>
            <a:pPr>
              <a:lnSpc>
                <a:spcPct val="85000"/>
              </a:lnSpc>
              <a:defRPr/>
            </a:pPr>
            <a:r>
              <a:rPr lang="en-US" b="0" smtClean="0"/>
              <a:t>Question: What Mechanisms or Design Features Should Be Employed in a CNC Lathe to Ensure Operator Safety?</a:t>
            </a:r>
            <a:endParaRPr lang="en-US" smtClean="0"/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Mechanical</a:t>
            </a:r>
          </a:p>
          <a:p>
            <a:pPr lvl="1">
              <a:defRPr/>
            </a:pPr>
            <a:r>
              <a:rPr lang="en-US" smtClean="0"/>
              <a:t>safety shields to prevent flying debris from hitting the operator</a:t>
            </a:r>
          </a:p>
          <a:p>
            <a:pPr lvl="1">
              <a:defRPr/>
            </a:pPr>
            <a:r>
              <a:rPr lang="en-US" smtClean="0"/>
              <a:t>mechanical limit switches that shut entire system down if “robot arm” out-of-range</a:t>
            </a:r>
          </a:p>
          <a:p>
            <a:pPr>
              <a:defRPr/>
            </a:pPr>
            <a:r>
              <a:rPr lang="en-US" smtClean="0"/>
              <a:t>Computer control hardware</a:t>
            </a:r>
          </a:p>
          <a:p>
            <a:pPr lvl="1">
              <a:defRPr/>
            </a:pPr>
            <a:r>
              <a:rPr lang="en-US" smtClean="0"/>
              <a:t>feedback sensors to monitor position, motor speed, operating temperature, etc.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447800"/>
          </a:xfrm>
        </p:spPr>
        <p:txBody>
          <a:bodyPr/>
          <a:lstStyle/>
          <a:p>
            <a:pPr>
              <a:lnSpc>
                <a:spcPct val="85000"/>
              </a:lnSpc>
              <a:defRPr/>
            </a:pPr>
            <a:r>
              <a:rPr lang="en-US" b="0" smtClean="0"/>
              <a:t>Question: What Mechanisms or Design Features Should Be Employed in a CNC Lathe to Ensure Operator Safety?</a:t>
            </a:r>
            <a:endParaRPr lang="en-US" smtClean="0"/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863" y="1968500"/>
            <a:ext cx="8763000" cy="44196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Embedded software (firmware)</a:t>
            </a:r>
          </a:p>
          <a:p>
            <a:pPr lvl="1">
              <a:defRPr/>
            </a:pPr>
            <a:r>
              <a:rPr lang="en-US" dirty="0" smtClean="0"/>
              <a:t>code to monitor feedback sensors, report status, and shut down system if dangerous operating conditions develop</a:t>
            </a:r>
          </a:p>
          <a:p>
            <a:pPr lvl="1">
              <a:defRPr/>
            </a:pPr>
            <a:r>
              <a:rPr lang="en-US" dirty="0" smtClean="0"/>
              <a:t>mechanism to reset processor/shut down system if software execution disrupted (“watchdog”)</a:t>
            </a:r>
          </a:p>
          <a:p>
            <a:pPr>
              <a:defRPr/>
            </a:pPr>
            <a:r>
              <a:rPr lang="en-US" dirty="0" smtClean="0"/>
              <a:t>User “milling” programs</a:t>
            </a:r>
          </a:p>
          <a:p>
            <a:pPr lvl="1">
              <a:defRPr/>
            </a:pPr>
            <a:r>
              <a:rPr lang="en-US" dirty="0" smtClean="0"/>
              <a:t>automatic identification of commands/parameters that might cause dangerous operating conditions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73038" y="304800"/>
            <a:ext cx="8796337" cy="1447800"/>
          </a:xfrm>
        </p:spPr>
        <p:txBody>
          <a:bodyPr/>
          <a:lstStyle/>
          <a:p>
            <a:pPr>
              <a:defRPr/>
            </a:pPr>
            <a:r>
              <a:rPr lang="en-US" b="0" smtClean="0"/>
              <a:t>Question: How Should a Product Be Tested to Ensure It Performs Safely?</a:t>
            </a:r>
            <a:endParaRPr lang="en-US" smtClean="0"/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1450" y="1981200"/>
            <a:ext cx="8747125" cy="4419600"/>
          </a:xfrm>
        </p:spPr>
        <p:txBody>
          <a:bodyPr/>
          <a:lstStyle/>
          <a:p>
            <a:pPr>
              <a:defRPr/>
            </a:pPr>
            <a:r>
              <a:rPr lang="en-US" smtClean="0"/>
              <a:t>Two aspects of operational safety</a:t>
            </a:r>
          </a:p>
          <a:p>
            <a:pPr lvl="1">
              <a:defRPr/>
            </a:pPr>
            <a:r>
              <a:rPr lang="en-US" smtClean="0"/>
              <a:t>safety under “normal” operating conditions</a:t>
            </a:r>
          </a:p>
          <a:p>
            <a:pPr lvl="1">
              <a:defRPr/>
            </a:pPr>
            <a:r>
              <a:rPr lang="en-US" smtClean="0"/>
              <a:t>safety in the event of malfunction</a:t>
            </a:r>
          </a:p>
          <a:p>
            <a:pPr lvl="2">
              <a:defRPr/>
            </a:pPr>
            <a:r>
              <a:rPr lang="en-US" b="1" smtClean="0"/>
              <a:t>hardware failures</a:t>
            </a:r>
          </a:p>
          <a:p>
            <a:pPr lvl="3">
              <a:defRPr/>
            </a:pPr>
            <a:r>
              <a:rPr lang="en-US" sz="2400" b="1" smtClean="0"/>
              <a:t>components (integrated circuits, discrete parts)</a:t>
            </a:r>
          </a:p>
          <a:p>
            <a:pPr lvl="3">
              <a:defRPr/>
            </a:pPr>
            <a:r>
              <a:rPr lang="en-US" sz="2400" b="1" smtClean="0"/>
              <a:t>sensors, cables</a:t>
            </a:r>
          </a:p>
          <a:p>
            <a:pPr lvl="2">
              <a:defRPr/>
            </a:pPr>
            <a:r>
              <a:rPr lang="en-US" b="1" smtClean="0"/>
              <a:t>software failures</a:t>
            </a:r>
          </a:p>
          <a:p>
            <a:pPr lvl="3">
              <a:defRPr/>
            </a:pPr>
            <a:r>
              <a:rPr lang="en-US" sz="2400" b="1" smtClean="0"/>
              <a:t>control code bug</a:t>
            </a:r>
          </a:p>
          <a:p>
            <a:pPr lvl="3">
              <a:defRPr/>
            </a:pPr>
            <a:r>
              <a:rPr lang="en-US" sz="2400" b="1" smtClean="0"/>
              <a:t>transient execution error (due to power glitch/noise)</a:t>
            </a:r>
            <a:endParaRPr lang="en-US" sz="2400" smtClean="0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0" smtClean="0"/>
              <a:t>Back to Focus on Product Safety Issues</a:t>
            </a:r>
            <a:endParaRPr lang="en-US" smtClean="0"/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sz="2800" u="sng" smtClean="0">
                <a:solidFill>
                  <a:srgbClr val="FFFF00"/>
                </a:solidFill>
              </a:rPr>
              <a:t>Who</a:t>
            </a:r>
            <a:r>
              <a:rPr lang="en-US" sz="2800" smtClean="0"/>
              <a:t>, in a given company, is responsible for ensuring that a product has been “adequately” and/or “reasonably” designed and tested to ensure operator safety?</a:t>
            </a:r>
            <a:endParaRPr lang="en-US" sz="2800" u="sng" smtClean="0">
              <a:solidFill>
                <a:srgbClr val="FFFF00"/>
              </a:solidFill>
            </a:endParaRPr>
          </a:p>
          <a:p>
            <a:pPr>
              <a:defRPr/>
            </a:pPr>
            <a:r>
              <a:rPr lang="en-US" sz="2800" u="sng" smtClean="0">
                <a:solidFill>
                  <a:srgbClr val="FFFF00"/>
                </a:solidFill>
              </a:rPr>
              <a:t>How</a:t>
            </a:r>
            <a:r>
              <a:rPr lang="en-US" sz="2800" smtClean="0">
                <a:solidFill>
                  <a:srgbClr val="FFFF00"/>
                </a:solidFill>
              </a:rPr>
              <a:t> </a:t>
            </a:r>
            <a:r>
              <a:rPr lang="en-US" sz="2800" smtClean="0"/>
              <a:t>should a product be tested to ensure operator safety under all possible conditions?</a:t>
            </a:r>
          </a:p>
          <a:p>
            <a:pPr>
              <a:defRPr/>
            </a:pPr>
            <a:r>
              <a:rPr lang="en-US" sz="2800" u="sng" smtClean="0">
                <a:solidFill>
                  <a:srgbClr val="FFFF00"/>
                </a:solidFill>
              </a:rPr>
              <a:t>What</a:t>
            </a:r>
            <a:r>
              <a:rPr lang="en-US" sz="2800" smtClean="0"/>
              <a:t> kinds of tests should be performed to “simulate” various failure modes?</a:t>
            </a:r>
            <a:endParaRPr lang="en-US" sz="2800" u="sng" smtClean="0">
              <a:solidFill>
                <a:srgbClr val="FFFF00"/>
              </a:solidFill>
            </a:endParaRPr>
          </a:p>
          <a:p>
            <a:pPr>
              <a:defRPr/>
            </a:pPr>
            <a:r>
              <a:rPr lang="en-US" sz="2800" u="sng" smtClean="0">
                <a:solidFill>
                  <a:srgbClr val="FFFF00"/>
                </a:solidFill>
              </a:rPr>
              <a:t>When</a:t>
            </a:r>
            <a:r>
              <a:rPr lang="en-US" sz="2800" smtClean="0"/>
              <a:t> has a product been “tested enough” to verify “graceful shutdown” in the event of failure?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0" smtClean="0"/>
              <a:t>Ethical Impact Analysis</a:t>
            </a:r>
            <a:endParaRPr lang="en-US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81200"/>
            <a:ext cx="8458200" cy="4648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Outline the ethical challenges your team would have to resolve in the process of bringing your design to market </a:t>
            </a:r>
          </a:p>
          <a:p>
            <a:pPr lvl="1">
              <a:defRPr/>
            </a:pPr>
            <a:r>
              <a:rPr lang="en-US" dirty="0" smtClean="0"/>
              <a:t>testing under a variety of operating conditions</a:t>
            </a:r>
          </a:p>
          <a:p>
            <a:pPr lvl="1">
              <a:defRPr/>
            </a:pPr>
            <a:r>
              <a:rPr lang="en-US" dirty="0" smtClean="0"/>
              <a:t>placement of warning labels</a:t>
            </a:r>
          </a:p>
          <a:p>
            <a:pPr lvl="1">
              <a:defRPr/>
            </a:pPr>
            <a:r>
              <a:rPr lang="en-US" dirty="0" smtClean="0"/>
              <a:t>providing cautions in user documentation</a:t>
            </a:r>
          </a:p>
          <a:p>
            <a:pPr lvl="1">
              <a:defRPr/>
            </a:pPr>
            <a:r>
              <a:rPr lang="en-US" dirty="0" smtClean="0"/>
              <a:t>adding safety mechanisms</a:t>
            </a:r>
          </a:p>
          <a:p>
            <a:pPr>
              <a:defRPr/>
            </a:pPr>
            <a:r>
              <a:rPr lang="en-US" dirty="0" smtClean="0"/>
              <a:t>Discuss how </a:t>
            </a:r>
            <a:r>
              <a:rPr lang="en-US" smtClean="0"/>
              <a:t>you would </a:t>
            </a:r>
            <a:r>
              <a:rPr lang="en-US" dirty="0" smtClean="0"/>
              <a:t>address each of these challenges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0" dirty="0" smtClean="0"/>
              <a:t>Team Exercise – Part 2</a:t>
            </a:r>
            <a:endParaRPr lang="en-US" dirty="0" smtClean="0"/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en-US" sz="2800" dirty="0" smtClean="0">
                <a:solidFill>
                  <a:srgbClr val="FFFF00"/>
                </a:solidFill>
              </a:rPr>
              <a:t>In the process of bringing your design to market, cite a potential ethical challenge and describe how you would address it.</a:t>
            </a:r>
            <a:endParaRPr lang="en-US" sz="2800" dirty="0" smtClean="0"/>
          </a:p>
          <a:p>
            <a:pPr>
              <a:buFontTx/>
              <a:buNone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9144000" cy="1295400"/>
          </a:xfrm>
        </p:spPr>
        <p:txBody>
          <a:bodyPr/>
          <a:lstStyle/>
          <a:p>
            <a:pPr>
              <a:defRPr/>
            </a:pPr>
            <a:r>
              <a:rPr lang="en-US" b="0" smtClean="0"/>
              <a:t>Why Study Environmental Impact in Electrical and Computer Engineering?</a:t>
            </a:r>
            <a:endParaRPr lang="en-US" smtClean="0"/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Accreditation agencies (ABET) deem it an important part of all engineering curricula, including EE and CmpE</a:t>
            </a:r>
          </a:p>
          <a:p>
            <a:pPr>
              <a:defRPr/>
            </a:pPr>
            <a:endParaRPr lang="en-US" smtClean="0"/>
          </a:p>
        </p:txBody>
      </p:sp>
      <p:sp>
        <p:nvSpPr>
          <p:cNvPr id="153604" name="Text Box 4"/>
          <p:cNvSpPr txBox="1">
            <a:spLocks noChangeArrowheads="1"/>
          </p:cNvSpPr>
          <p:nvPr/>
        </p:nvSpPr>
        <p:spPr bwMode="auto">
          <a:xfrm>
            <a:off x="838200" y="3733800"/>
            <a:ext cx="8001000" cy="25288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“Environmental issues have become central to much engineering design and practice.  Yet environmental questions remain peripheral, and sometimes absent from, most engineering education.”  </a:t>
            </a:r>
            <a:r>
              <a:rPr lang="en-US" sz="3200" b="1" i="1">
                <a:solidFill>
                  <a:srgbClr val="33C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R. A. Frosch, Harvard University</a:t>
            </a:r>
            <a:endParaRPr lang="en-US" sz="3200">
              <a:solidFill>
                <a:srgbClr val="33CCFF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9144000" cy="1295400"/>
          </a:xfrm>
        </p:spPr>
        <p:txBody>
          <a:bodyPr/>
          <a:lstStyle/>
          <a:p>
            <a:pPr>
              <a:defRPr/>
            </a:pPr>
            <a:r>
              <a:rPr lang="en-US" b="0" smtClean="0"/>
              <a:t>Why Study Environmental Impact in Electrical and Computer Engineering?</a:t>
            </a:r>
            <a:endParaRPr lang="en-US" smtClean="0"/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Idea of “best engineering practice” – environmental factors are an important element of this</a:t>
            </a:r>
          </a:p>
          <a:p>
            <a:pPr>
              <a:buFontTx/>
              <a:buNone/>
              <a:defRPr/>
            </a:pPr>
            <a:endParaRPr lang="en-US" smtClean="0"/>
          </a:p>
          <a:p>
            <a:pPr>
              <a:defRPr/>
            </a:pPr>
            <a:endParaRPr lang="en-US" smtClean="0"/>
          </a:p>
        </p:txBody>
      </p:sp>
      <p:sp>
        <p:nvSpPr>
          <p:cNvPr id="154629" name="Text Box 5"/>
          <p:cNvSpPr txBox="1">
            <a:spLocks noChangeArrowheads="1"/>
          </p:cNvSpPr>
          <p:nvPr/>
        </p:nvSpPr>
        <p:spPr bwMode="auto">
          <a:xfrm>
            <a:off x="838200" y="3810000"/>
            <a:ext cx="8001000" cy="20415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“The university can and must play a central role in developing the concept of industrial ecology and institutionalizing its practice”     </a:t>
            </a:r>
            <a:r>
              <a:rPr lang="en-US" sz="3200" b="1" i="1">
                <a:solidFill>
                  <a:srgbClr val="33C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J. Ehrenfeld, MIT</a:t>
            </a:r>
            <a:endParaRPr lang="en-US" sz="3200">
              <a:solidFill>
                <a:srgbClr val="33CCFF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9144000" cy="1295400"/>
          </a:xfrm>
        </p:spPr>
        <p:txBody>
          <a:bodyPr/>
          <a:lstStyle/>
          <a:p>
            <a:pPr>
              <a:defRPr/>
            </a:pPr>
            <a:r>
              <a:rPr lang="en-US" b="0" smtClean="0"/>
              <a:t>Why Study Environmental Impact in Electrical and Computer Engineering?</a:t>
            </a:r>
            <a:endParaRPr lang="en-US" smtClean="0"/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Ideas of “environmentally smart engineering education”, “green engineering”, and “sustainable development”</a:t>
            </a:r>
          </a:p>
          <a:p>
            <a:pPr>
              <a:buFontTx/>
              <a:buNone/>
              <a:defRPr/>
            </a:pPr>
            <a:endParaRPr lang="en-US" smtClean="0"/>
          </a:p>
          <a:p>
            <a:pPr>
              <a:defRPr/>
            </a:pPr>
            <a:endParaRPr lang="en-US" smtClean="0"/>
          </a:p>
        </p:txBody>
      </p:sp>
      <p:sp>
        <p:nvSpPr>
          <p:cNvPr id="160772" name="Text Box 4"/>
          <p:cNvSpPr txBox="1">
            <a:spLocks noChangeArrowheads="1"/>
          </p:cNvSpPr>
          <p:nvPr/>
        </p:nvSpPr>
        <p:spPr bwMode="auto">
          <a:xfrm>
            <a:off x="762000" y="3886200"/>
            <a:ext cx="8001000" cy="25288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“It is expected that commonplace practice of sustainable development and business practice will evolve over time, either by choice or catastrophe.”    </a:t>
            </a:r>
            <a:r>
              <a:rPr lang="en-US" sz="3200" b="1" i="1">
                <a:solidFill>
                  <a:srgbClr val="33C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F. Splitt, Northwestern University</a:t>
            </a:r>
            <a:endParaRPr lang="en-US" sz="3200">
              <a:solidFill>
                <a:srgbClr val="33CCFF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9144000" cy="1295400"/>
          </a:xfrm>
        </p:spPr>
        <p:txBody>
          <a:bodyPr/>
          <a:lstStyle/>
          <a:p>
            <a:pPr>
              <a:defRPr/>
            </a:pPr>
            <a:r>
              <a:rPr lang="en-US" b="0" smtClean="0"/>
              <a:t>Why Study Environmental Impact in Electrical and Computer Engineering?</a:t>
            </a:r>
            <a:endParaRPr lang="en-US" smtClean="0"/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Potential impact</a:t>
            </a:r>
          </a:p>
          <a:p>
            <a:pPr>
              <a:buFontTx/>
              <a:buNone/>
              <a:defRPr/>
            </a:pPr>
            <a:endParaRPr lang="en-US" smtClean="0"/>
          </a:p>
          <a:p>
            <a:pPr>
              <a:defRPr/>
            </a:pPr>
            <a:endParaRPr lang="en-US" smtClean="0"/>
          </a:p>
        </p:txBody>
      </p:sp>
      <p:sp>
        <p:nvSpPr>
          <p:cNvPr id="157700" name="Text Box 4"/>
          <p:cNvSpPr txBox="1">
            <a:spLocks noChangeArrowheads="1"/>
          </p:cNvSpPr>
          <p:nvPr/>
        </p:nvSpPr>
        <p:spPr bwMode="auto">
          <a:xfrm>
            <a:off x="533400" y="2590800"/>
            <a:ext cx="8001000" cy="39354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“Engineers have a greater potential impact on our environmental inheritance than members of any other profession and we, therefore, have a greater obligation and responsibility to see to its care.  It is a daunting responsibility, replete with ethical and professional pitfalls.  Engineering universities and colleges have a duty to make their graduates aware of these responsibilities.”     </a:t>
            </a:r>
            <a:r>
              <a:rPr lang="en-US" sz="2800" b="1" i="1">
                <a:solidFill>
                  <a:srgbClr val="33C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M. McPherson, Virginia Polytechnic Institute</a:t>
            </a:r>
            <a:endParaRPr lang="en-US" sz="2800">
              <a:solidFill>
                <a:srgbClr val="33CCFF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9144000" cy="1295400"/>
          </a:xfrm>
        </p:spPr>
        <p:txBody>
          <a:bodyPr/>
          <a:lstStyle/>
          <a:p>
            <a:pPr>
              <a:defRPr/>
            </a:pPr>
            <a:r>
              <a:rPr lang="en-US" b="0" smtClean="0"/>
              <a:t>Some Basic Questions...</a:t>
            </a:r>
            <a:endParaRPr lang="en-US" smtClean="0"/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sz="2800" dirty="0" smtClean="0"/>
              <a:t>What are some of the environmental product lifecycle issues associated with the manufacture, use, and disposal of electronic devices?</a:t>
            </a:r>
          </a:p>
          <a:p>
            <a:pPr>
              <a:defRPr/>
            </a:pPr>
            <a:r>
              <a:rPr lang="en-US" sz="2800" dirty="0" smtClean="0"/>
              <a:t>What obligation is there to lengthen the useful lifetime of a product to the extent possible?</a:t>
            </a:r>
          </a:p>
          <a:p>
            <a:pPr>
              <a:defRPr/>
            </a:pPr>
            <a:r>
              <a:rPr lang="en-US" sz="2800" dirty="0" smtClean="0"/>
              <a:t>What obligation is there to reduce the energy consumption of a product to the extent possible?</a:t>
            </a:r>
          </a:p>
          <a:p>
            <a:pPr>
              <a:defRPr/>
            </a:pPr>
            <a:r>
              <a:rPr lang="en-US" sz="2800" dirty="0" smtClean="0"/>
              <a:t>What would be an effective means for addressing these issues, and what role should government regulation (vs. the “free market”) play?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9144000" cy="1295400"/>
          </a:xfrm>
        </p:spPr>
        <p:txBody>
          <a:bodyPr/>
          <a:lstStyle/>
          <a:p>
            <a:pPr>
              <a:defRPr/>
            </a:pPr>
            <a:r>
              <a:rPr lang="en-US" b="0" smtClean="0"/>
              <a:t>Some Examples...</a:t>
            </a:r>
            <a:endParaRPr lang="en-US" smtClean="0"/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81200"/>
            <a:ext cx="8534400" cy="4419600"/>
          </a:xfrm>
        </p:spPr>
        <p:txBody>
          <a:bodyPr/>
          <a:lstStyle/>
          <a:p>
            <a:pPr>
              <a:defRPr/>
            </a:pPr>
            <a:r>
              <a:rPr lang="en-US" sz="2400" dirty="0" smtClean="0"/>
              <a:t>Most electronic products are not inherently biodegradable, resulting in disposal/recycling issues </a:t>
            </a:r>
          </a:p>
          <a:p>
            <a:pPr>
              <a:defRPr/>
            </a:pPr>
            <a:r>
              <a:rPr lang="en-US" sz="2400" dirty="0" smtClean="0"/>
              <a:t>Hazardous chemicals are used in the manufacture of integrated circuits and printed circuit boards</a:t>
            </a:r>
          </a:p>
          <a:p>
            <a:pPr>
              <a:defRPr/>
            </a:pPr>
            <a:r>
              <a:rPr lang="en-US" sz="2400" dirty="0" smtClean="0"/>
              <a:t>Manufacture of LCD panels requires sulfur hexafluoride (believed to be responsible for 29% of “global warming”), and the lamps contain mercury</a:t>
            </a:r>
          </a:p>
          <a:p>
            <a:pPr>
              <a:defRPr/>
            </a:pPr>
            <a:r>
              <a:rPr lang="en-US" sz="2400" dirty="0" smtClean="0"/>
              <a:t>Compact fluorescent lamps (</a:t>
            </a:r>
            <a:r>
              <a:rPr lang="en-US" sz="2400" dirty="0" err="1" smtClean="0"/>
              <a:t>CFLs</a:t>
            </a:r>
            <a:r>
              <a:rPr lang="en-US" sz="2400" dirty="0" smtClean="0"/>
              <a:t>) contain mercury</a:t>
            </a:r>
          </a:p>
          <a:p>
            <a:pPr>
              <a:defRPr/>
            </a:pPr>
            <a:r>
              <a:rPr lang="en-US" sz="2400" dirty="0" smtClean="0"/>
              <a:t>Manufacture of touch screens currently requires raw materials in short known supply (Indium tin oxide)</a:t>
            </a:r>
          </a:p>
          <a:p>
            <a:pPr>
              <a:defRPr/>
            </a:pPr>
            <a:r>
              <a:rPr lang="en-US" sz="2400" dirty="0" smtClean="0"/>
              <a:t>Some products that use rechargeable batteries (lead acid, </a:t>
            </a:r>
            <a:r>
              <a:rPr lang="en-US" sz="2400" dirty="0" err="1" smtClean="0"/>
              <a:t>NiCd</a:t>
            </a:r>
            <a:r>
              <a:rPr lang="en-US" sz="2400" dirty="0" smtClean="0"/>
              <a:t>) are potentially environmentally hazardous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9144000" cy="1295400"/>
          </a:xfrm>
        </p:spPr>
        <p:txBody>
          <a:bodyPr/>
          <a:lstStyle/>
          <a:p>
            <a:pPr>
              <a:defRPr/>
            </a:pPr>
            <a:r>
              <a:rPr lang="en-US" sz="4400" b="0" dirty="0" smtClean="0"/>
              <a:t>Clicker Quiz</a:t>
            </a:r>
            <a:endParaRPr lang="en-US" sz="4400" dirty="0" smtClean="0"/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81200"/>
            <a:ext cx="8382000" cy="4419600"/>
          </a:xfrm>
        </p:spPr>
        <p:txBody>
          <a:bodyPr/>
          <a:lstStyle/>
          <a:p>
            <a:pPr indent="0">
              <a:buFontTx/>
              <a:buNone/>
              <a:defRPr/>
            </a:pPr>
            <a:r>
              <a:rPr lang="en-US" sz="2400" dirty="0" smtClean="0"/>
              <a:t>Over its entire product lifecycle (assume 200,000 miles) – including manufacture, regular use, repair/maintenance, and disposal/recycling - the following vehicle will have the </a:t>
            </a:r>
            <a:r>
              <a:rPr lang="en-US" sz="2400" dirty="0" smtClean="0">
                <a:solidFill>
                  <a:srgbClr val="00B050"/>
                </a:solidFill>
              </a:rPr>
              <a:t>smallest</a:t>
            </a:r>
            <a:r>
              <a:rPr lang="en-US" sz="2400" dirty="0" smtClean="0"/>
              <a:t> overall environmental impact:</a:t>
            </a:r>
          </a:p>
          <a:p>
            <a:pPr indent="0">
              <a:buFontTx/>
              <a:buAutoNum type="alphaUcPeriod"/>
              <a:defRPr/>
            </a:pPr>
            <a:r>
              <a:rPr lang="en-US" sz="2400" dirty="0" smtClean="0">
                <a:hlinkClick r:id="rId2"/>
              </a:rPr>
              <a:t>Chevy Volt</a:t>
            </a:r>
            <a:r>
              <a:rPr lang="en-US" sz="2400" dirty="0" smtClean="0"/>
              <a:t> (Electric)</a:t>
            </a:r>
          </a:p>
          <a:p>
            <a:pPr indent="0">
              <a:buFontTx/>
              <a:buAutoNum type="alphaUcPeriod"/>
              <a:defRPr/>
            </a:pPr>
            <a:r>
              <a:rPr lang="en-US" sz="2400" dirty="0" smtClean="0"/>
              <a:t>Toyota </a:t>
            </a:r>
            <a:r>
              <a:rPr lang="en-US" sz="2400" dirty="0" err="1" smtClean="0"/>
              <a:t>Prius</a:t>
            </a:r>
            <a:r>
              <a:rPr lang="en-US" sz="2400" dirty="0" smtClean="0"/>
              <a:t> (Hybrid)</a:t>
            </a:r>
          </a:p>
          <a:p>
            <a:pPr indent="0">
              <a:buFontTx/>
              <a:buAutoNum type="alphaUcPeriod"/>
              <a:defRPr/>
            </a:pPr>
            <a:r>
              <a:rPr lang="en-US" sz="2400" dirty="0" smtClean="0"/>
              <a:t>Honda Civic (Conventional) </a:t>
            </a:r>
          </a:p>
          <a:p>
            <a:pPr indent="0">
              <a:buFontTx/>
              <a:buNone/>
              <a:defRPr/>
            </a:pPr>
            <a:endParaRPr lang="en-US" sz="2400" dirty="0" smtClean="0"/>
          </a:p>
          <a:p>
            <a:pPr indent="0">
              <a:buFontTx/>
              <a:buNone/>
              <a:defRPr/>
            </a:pPr>
            <a:endParaRPr lang="en-US" sz="2400" dirty="0" smtClean="0"/>
          </a:p>
          <a:p>
            <a:pPr indent="0">
              <a:buFontTx/>
              <a:buNone/>
              <a:defRPr/>
            </a:pPr>
            <a:r>
              <a:rPr lang="en-US" sz="2400" dirty="0" smtClean="0">
                <a:hlinkClick r:id="rId3"/>
              </a:rPr>
              <a:t>Reference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temporary">
  <a:themeElements>
    <a:clrScheme name="">
      <a:dk1>
        <a:srgbClr val="000000"/>
      </a:dk1>
      <a:lt1>
        <a:srgbClr val="FFFFFF"/>
      </a:lt1>
      <a:dk2>
        <a:srgbClr val="0066CC"/>
      </a:dk2>
      <a:lt2>
        <a:srgbClr val="CBCBCB"/>
      </a:lt2>
      <a:accent1>
        <a:srgbClr val="009999"/>
      </a:accent1>
      <a:accent2>
        <a:srgbClr val="FF9933"/>
      </a:accent2>
      <a:accent3>
        <a:srgbClr val="AAB8E2"/>
      </a:accent3>
      <a:accent4>
        <a:srgbClr val="DADADA"/>
      </a:accent4>
      <a:accent5>
        <a:srgbClr val="AACACA"/>
      </a:accent5>
      <a:accent6>
        <a:srgbClr val="E78A2D"/>
      </a:accent6>
      <a:hlink>
        <a:srgbClr val="BE0838"/>
      </a:hlink>
      <a:folHlink>
        <a:srgbClr val="CBCBCB"/>
      </a:folHlink>
    </a:clrScheme>
    <a:fontScheme name="Contemporar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Contemporary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9999"/>
        </a:accent1>
        <a:accent2>
          <a:srgbClr val="FF9933"/>
        </a:accent2>
        <a:accent3>
          <a:srgbClr val="AAB8E2"/>
        </a:accent3>
        <a:accent4>
          <a:srgbClr val="DADADA"/>
        </a:accent4>
        <a:accent5>
          <a:srgbClr val="AACACA"/>
        </a:accent5>
        <a:accent6>
          <a:srgbClr val="E78A2D"/>
        </a:accent6>
        <a:hlink>
          <a:srgbClr val="330099"/>
        </a:hlink>
        <a:folHlink>
          <a:srgbClr val="CBC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66CC"/>
    </a:dk2>
    <a:lt2>
      <a:srgbClr val="CBCBCB"/>
    </a:lt2>
    <a:accent1>
      <a:srgbClr val="009999"/>
    </a:accent1>
    <a:accent2>
      <a:srgbClr val="FF9933"/>
    </a:accent2>
    <a:accent3>
      <a:srgbClr val="AAB8E2"/>
    </a:accent3>
    <a:accent4>
      <a:srgbClr val="DADADA"/>
    </a:accent4>
    <a:accent5>
      <a:srgbClr val="AACACA"/>
    </a:accent5>
    <a:accent6>
      <a:srgbClr val="E78A2D"/>
    </a:accent6>
    <a:hlink>
      <a:srgbClr val="BE0838"/>
    </a:hlink>
    <a:folHlink>
      <a:srgbClr val="CBCBCB"/>
    </a:folHlink>
  </a:clrScheme>
</a:themeOverride>
</file>

<file path=ppt/theme/themeOverride10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66CC"/>
    </a:dk2>
    <a:lt2>
      <a:srgbClr val="CBCBCB"/>
    </a:lt2>
    <a:accent1>
      <a:srgbClr val="009999"/>
    </a:accent1>
    <a:accent2>
      <a:srgbClr val="FF9933"/>
    </a:accent2>
    <a:accent3>
      <a:srgbClr val="AAB8E2"/>
    </a:accent3>
    <a:accent4>
      <a:srgbClr val="DADADA"/>
    </a:accent4>
    <a:accent5>
      <a:srgbClr val="AACACA"/>
    </a:accent5>
    <a:accent6>
      <a:srgbClr val="E78A2D"/>
    </a:accent6>
    <a:hlink>
      <a:srgbClr val="BE0838"/>
    </a:hlink>
    <a:folHlink>
      <a:srgbClr val="CBCBCB"/>
    </a:folHlink>
  </a:clrScheme>
</a:themeOverride>
</file>

<file path=ppt/theme/themeOverride1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66CC"/>
    </a:dk2>
    <a:lt2>
      <a:srgbClr val="CBCBCB"/>
    </a:lt2>
    <a:accent1>
      <a:srgbClr val="009999"/>
    </a:accent1>
    <a:accent2>
      <a:srgbClr val="FF9933"/>
    </a:accent2>
    <a:accent3>
      <a:srgbClr val="AAB8E2"/>
    </a:accent3>
    <a:accent4>
      <a:srgbClr val="DADADA"/>
    </a:accent4>
    <a:accent5>
      <a:srgbClr val="AACACA"/>
    </a:accent5>
    <a:accent6>
      <a:srgbClr val="E78A2D"/>
    </a:accent6>
    <a:hlink>
      <a:srgbClr val="BE0838"/>
    </a:hlink>
    <a:folHlink>
      <a:srgbClr val="CBCBCB"/>
    </a:folHlink>
  </a:clrScheme>
</a:themeOverride>
</file>

<file path=ppt/theme/themeOverride12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66CC"/>
    </a:dk2>
    <a:lt2>
      <a:srgbClr val="CBCBCB"/>
    </a:lt2>
    <a:accent1>
      <a:srgbClr val="009999"/>
    </a:accent1>
    <a:accent2>
      <a:srgbClr val="FF9933"/>
    </a:accent2>
    <a:accent3>
      <a:srgbClr val="AAB8E2"/>
    </a:accent3>
    <a:accent4>
      <a:srgbClr val="DADADA"/>
    </a:accent4>
    <a:accent5>
      <a:srgbClr val="AACACA"/>
    </a:accent5>
    <a:accent6>
      <a:srgbClr val="E78A2D"/>
    </a:accent6>
    <a:hlink>
      <a:srgbClr val="BE0838"/>
    </a:hlink>
    <a:folHlink>
      <a:srgbClr val="CBCBCB"/>
    </a:folHlink>
  </a:clrScheme>
</a:themeOverride>
</file>

<file path=ppt/theme/themeOverride13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66CC"/>
    </a:dk2>
    <a:lt2>
      <a:srgbClr val="CBCBCB"/>
    </a:lt2>
    <a:accent1>
      <a:srgbClr val="009999"/>
    </a:accent1>
    <a:accent2>
      <a:srgbClr val="FF9933"/>
    </a:accent2>
    <a:accent3>
      <a:srgbClr val="AAB8E2"/>
    </a:accent3>
    <a:accent4>
      <a:srgbClr val="DADADA"/>
    </a:accent4>
    <a:accent5>
      <a:srgbClr val="AACACA"/>
    </a:accent5>
    <a:accent6>
      <a:srgbClr val="E78A2D"/>
    </a:accent6>
    <a:hlink>
      <a:srgbClr val="BE0838"/>
    </a:hlink>
    <a:folHlink>
      <a:srgbClr val="CBCBCB"/>
    </a:folHlink>
  </a:clrScheme>
</a:themeOverride>
</file>

<file path=ppt/theme/themeOverride14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66CC"/>
    </a:dk2>
    <a:lt2>
      <a:srgbClr val="CBCBCB"/>
    </a:lt2>
    <a:accent1>
      <a:srgbClr val="009999"/>
    </a:accent1>
    <a:accent2>
      <a:srgbClr val="FF9933"/>
    </a:accent2>
    <a:accent3>
      <a:srgbClr val="AAB8E2"/>
    </a:accent3>
    <a:accent4>
      <a:srgbClr val="DADADA"/>
    </a:accent4>
    <a:accent5>
      <a:srgbClr val="AACACA"/>
    </a:accent5>
    <a:accent6>
      <a:srgbClr val="E78A2D"/>
    </a:accent6>
    <a:hlink>
      <a:srgbClr val="BE0838"/>
    </a:hlink>
    <a:folHlink>
      <a:srgbClr val="CBCBCB"/>
    </a:folHlink>
  </a:clrScheme>
</a:themeOverride>
</file>

<file path=ppt/theme/themeOverride15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66CC"/>
    </a:dk2>
    <a:lt2>
      <a:srgbClr val="CBCBCB"/>
    </a:lt2>
    <a:accent1>
      <a:srgbClr val="009999"/>
    </a:accent1>
    <a:accent2>
      <a:srgbClr val="FF9933"/>
    </a:accent2>
    <a:accent3>
      <a:srgbClr val="AAB8E2"/>
    </a:accent3>
    <a:accent4>
      <a:srgbClr val="DADADA"/>
    </a:accent4>
    <a:accent5>
      <a:srgbClr val="AACACA"/>
    </a:accent5>
    <a:accent6>
      <a:srgbClr val="E78A2D"/>
    </a:accent6>
    <a:hlink>
      <a:srgbClr val="BE0838"/>
    </a:hlink>
    <a:folHlink>
      <a:srgbClr val="CBCBCB"/>
    </a:folHlink>
  </a:clrScheme>
</a:themeOverride>
</file>

<file path=ppt/theme/themeOverride2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66CC"/>
    </a:dk2>
    <a:lt2>
      <a:srgbClr val="CBCBCB"/>
    </a:lt2>
    <a:accent1>
      <a:srgbClr val="009999"/>
    </a:accent1>
    <a:accent2>
      <a:srgbClr val="FF9933"/>
    </a:accent2>
    <a:accent3>
      <a:srgbClr val="AAB8E2"/>
    </a:accent3>
    <a:accent4>
      <a:srgbClr val="DADADA"/>
    </a:accent4>
    <a:accent5>
      <a:srgbClr val="AACACA"/>
    </a:accent5>
    <a:accent6>
      <a:srgbClr val="E78A2D"/>
    </a:accent6>
    <a:hlink>
      <a:srgbClr val="BE0838"/>
    </a:hlink>
    <a:folHlink>
      <a:srgbClr val="CBCBCB"/>
    </a:folHlink>
  </a:clrScheme>
</a:themeOverride>
</file>

<file path=ppt/theme/themeOverride3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66CC"/>
    </a:dk2>
    <a:lt2>
      <a:srgbClr val="CBCBCB"/>
    </a:lt2>
    <a:accent1>
      <a:srgbClr val="009999"/>
    </a:accent1>
    <a:accent2>
      <a:srgbClr val="FF9933"/>
    </a:accent2>
    <a:accent3>
      <a:srgbClr val="AAB8E2"/>
    </a:accent3>
    <a:accent4>
      <a:srgbClr val="DADADA"/>
    </a:accent4>
    <a:accent5>
      <a:srgbClr val="AACACA"/>
    </a:accent5>
    <a:accent6>
      <a:srgbClr val="E78A2D"/>
    </a:accent6>
    <a:hlink>
      <a:srgbClr val="BE0838"/>
    </a:hlink>
    <a:folHlink>
      <a:srgbClr val="CBCBCB"/>
    </a:folHlink>
  </a:clrScheme>
</a:themeOverride>
</file>

<file path=ppt/theme/themeOverride4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66CC"/>
    </a:dk2>
    <a:lt2>
      <a:srgbClr val="CBCBCB"/>
    </a:lt2>
    <a:accent1>
      <a:srgbClr val="009999"/>
    </a:accent1>
    <a:accent2>
      <a:srgbClr val="FF9933"/>
    </a:accent2>
    <a:accent3>
      <a:srgbClr val="AAB8E2"/>
    </a:accent3>
    <a:accent4>
      <a:srgbClr val="DADADA"/>
    </a:accent4>
    <a:accent5>
      <a:srgbClr val="AACACA"/>
    </a:accent5>
    <a:accent6>
      <a:srgbClr val="E78A2D"/>
    </a:accent6>
    <a:hlink>
      <a:srgbClr val="BE0838"/>
    </a:hlink>
    <a:folHlink>
      <a:srgbClr val="CBCBCB"/>
    </a:folHlink>
  </a:clrScheme>
</a:themeOverride>
</file>

<file path=ppt/theme/themeOverride5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66CC"/>
    </a:dk2>
    <a:lt2>
      <a:srgbClr val="CBCBCB"/>
    </a:lt2>
    <a:accent1>
      <a:srgbClr val="009999"/>
    </a:accent1>
    <a:accent2>
      <a:srgbClr val="FF9933"/>
    </a:accent2>
    <a:accent3>
      <a:srgbClr val="AAB8E2"/>
    </a:accent3>
    <a:accent4>
      <a:srgbClr val="DADADA"/>
    </a:accent4>
    <a:accent5>
      <a:srgbClr val="AACACA"/>
    </a:accent5>
    <a:accent6>
      <a:srgbClr val="E78A2D"/>
    </a:accent6>
    <a:hlink>
      <a:srgbClr val="BE0838"/>
    </a:hlink>
    <a:folHlink>
      <a:srgbClr val="CBCBCB"/>
    </a:folHlink>
  </a:clrScheme>
</a:themeOverride>
</file>

<file path=ppt/theme/themeOverride6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66CC"/>
    </a:dk2>
    <a:lt2>
      <a:srgbClr val="CBCBCB"/>
    </a:lt2>
    <a:accent1>
      <a:srgbClr val="009999"/>
    </a:accent1>
    <a:accent2>
      <a:srgbClr val="FF9933"/>
    </a:accent2>
    <a:accent3>
      <a:srgbClr val="AAB8E2"/>
    </a:accent3>
    <a:accent4>
      <a:srgbClr val="DADADA"/>
    </a:accent4>
    <a:accent5>
      <a:srgbClr val="AACACA"/>
    </a:accent5>
    <a:accent6>
      <a:srgbClr val="E78A2D"/>
    </a:accent6>
    <a:hlink>
      <a:srgbClr val="BE0838"/>
    </a:hlink>
    <a:folHlink>
      <a:srgbClr val="CBCBCB"/>
    </a:folHlink>
  </a:clrScheme>
</a:themeOverride>
</file>

<file path=ppt/theme/themeOverride7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66CC"/>
    </a:dk2>
    <a:lt2>
      <a:srgbClr val="CBCBCB"/>
    </a:lt2>
    <a:accent1>
      <a:srgbClr val="009999"/>
    </a:accent1>
    <a:accent2>
      <a:srgbClr val="FF9933"/>
    </a:accent2>
    <a:accent3>
      <a:srgbClr val="AAB8E2"/>
    </a:accent3>
    <a:accent4>
      <a:srgbClr val="DADADA"/>
    </a:accent4>
    <a:accent5>
      <a:srgbClr val="AACACA"/>
    </a:accent5>
    <a:accent6>
      <a:srgbClr val="E78A2D"/>
    </a:accent6>
    <a:hlink>
      <a:srgbClr val="BE0838"/>
    </a:hlink>
    <a:folHlink>
      <a:srgbClr val="CBCBCB"/>
    </a:folHlink>
  </a:clrScheme>
</a:themeOverride>
</file>

<file path=ppt/theme/themeOverride8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66CC"/>
    </a:dk2>
    <a:lt2>
      <a:srgbClr val="CBCBCB"/>
    </a:lt2>
    <a:accent1>
      <a:srgbClr val="009999"/>
    </a:accent1>
    <a:accent2>
      <a:srgbClr val="FF9933"/>
    </a:accent2>
    <a:accent3>
      <a:srgbClr val="AAB8E2"/>
    </a:accent3>
    <a:accent4>
      <a:srgbClr val="DADADA"/>
    </a:accent4>
    <a:accent5>
      <a:srgbClr val="AACACA"/>
    </a:accent5>
    <a:accent6>
      <a:srgbClr val="E78A2D"/>
    </a:accent6>
    <a:hlink>
      <a:srgbClr val="BE0838"/>
    </a:hlink>
    <a:folHlink>
      <a:srgbClr val="CBCBCB"/>
    </a:folHlink>
  </a:clrScheme>
</a:themeOverride>
</file>

<file path=ppt/theme/themeOverride9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66CC"/>
    </a:dk2>
    <a:lt2>
      <a:srgbClr val="CBCBCB"/>
    </a:lt2>
    <a:accent1>
      <a:srgbClr val="009999"/>
    </a:accent1>
    <a:accent2>
      <a:srgbClr val="FF9933"/>
    </a:accent2>
    <a:accent3>
      <a:srgbClr val="AAB8E2"/>
    </a:accent3>
    <a:accent4>
      <a:srgbClr val="DADADA"/>
    </a:accent4>
    <a:accent5>
      <a:srgbClr val="AACACA"/>
    </a:accent5>
    <a:accent6>
      <a:srgbClr val="E78A2D"/>
    </a:accent6>
    <a:hlink>
      <a:srgbClr val="BE0838"/>
    </a:hlink>
    <a:folHlink>
      <a:srgbClr val="CBCBC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2073</TotalTime>
  <Words>1545</Words>
  <Application>Microsoft Office PowerPoint</Application>
  <PresentationFormat>On-screen Show (4:3)</PresentationFormat>
  <Paragraphs>143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Contemporary</vt:lpstr>
      <vt:lpstr>  ECE 477  Digital Systems Senior Design Project</vt:lpstr>
      <vt:lpstr>Outline</vt:lpstr>
      <vt:lpstr>Why Study Environmental Impact in Electrical and Computer Engineering?</vt:lpstr>
      <vt:lpstr>Why Study Environmental Impact in Electrical and Computer Engineering?</vt:lpstr>
      <vt:lpstr>Why Study Environmental Impact in Electrical and Computer Engineering?</vt:lpstr>
      <vt:lpstr>Why Study Environmental Impact in Electrical and Computer Engineering?</vt:lpstr>
      <vt:lpstr>Some Basic Questions...</vt:lpstr>
      <vt:lpstr>Some Examples...</vt:lpstr>
      <vt:lpstr>Clicker Quiz</vt:lpstr>
      <vt:lpstr>Clicker Quiz</vt:lpstr>
      <vt:lpstr>Clicker Quiz</vt:lpstr>
      <vt:lpstr>Clicker Quiz</vt:lpstr>
      <vt:lpstr>Environmental Lifecycle Impact Analysis</vt:lpstr>
      <vt:lpstr>Team Exercise – Part 1</vt:lpstr>
      <vt:lpstr>Why Study Ethics in Electrical and Computer Engineering?</vt:lpstr>
      <vt:lpstr>Some Basic Questions...</vt:lpstr>
      <vt:lpstr>Where in the Computer Engineering Curriculum Should Ethics be Addressed?</vt:lpstr>
      <vt:lpstr>What Are Some Consequences of Unethical Practices?</vt:lpstr>
      <vt:lpstr>What Are Some Consequences of Unethical Practices?</vt:lpstr>
      <vt:lpstr>Focus on Product Safety Issues</vt:lpstr>
      <vt:lpstr>Specific Example - A Computer Numerically Controlled Lathe</vt:lpstr>
      <vt:lpstr>CNC Lathe Characteristics</vt:lpstr>
      <vt:lpstr>Question: What Mechanisms or Design Features Should Be Employed in a CNC Lathe to Ensure Operator Safety?</vt:lpstr>
      <vt:lpstr>Question: What Mechanisms or Design Features Should Be Employed in a CNC Lathe to Ensure Operator Safety?</vt:lpstr>
      <vt:lpstr>Question: How Should a Product Be Tested to Ensure It Performs Safely?</vt:lpstr>
      <vt:lpstr>Back to Focus on Product Safety Issues</vt:lpstr>
      <vt:lpstr>Ethical Impact Analysis</vt:lpstr>
      <vt:lpstr>Team Exercise – Part 2</vt:lpstr>
    </vt:vector>
  </TitlesOfParts>
  <Company> Purdue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ECE 477 - Module 13</dc:title>
  <dc:subject>Ethics/Environmental Considerations</dc:subject>
  <dc:creator>D. G. Meyer</dc:creator>
  <dc:description>(c) 2004 by D. G. Meyer</dc:description>
  <cp:lastModifiedBy>David G Meyer</cp:lastModifiedBy>
  <cp:revision>82</cp:revision>
  <cp:lastPrinted>2001-10-21T20:55:22Z</cp:lastPrinted>
  <dcterms:created xsi:type="dcterms:W3CDTF">2001-03-19T15:24:08Z</dcterms:created>
  <dcterms:modified xsi:type="dcterms:W3CDTF">2014-04-03T13:41:27Z</dcterms:modified>
</cp:coreProperties>
</file>