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Lst>
  <p:notesMasterIdLst>
    <p:notesMasterId r:id="rId53"/>
  </p:notesMasterIdLst>
  <p:handoutMasterIdLst>
    <p:handoutMasterId r:id="rId54"/>
  </p:handoutMasterIdLst>
  <p:sldIdLst>
    <p:sldId id="387" r:id="rId3"/>
    <p:sldId id="433" r:id="rId4"/>
    <p:sldId id="434" r:id="rId5"/>
    <p:sldId id="436" r:id="rId6"/>
    <p:sldId id="437" r:id="rId7"/>
    <p:sldId id="481" r:id="rId8"/>
    <p:sldId id="482" r:id="rId9"/>
    <p:sldId id="483" r:id="rId10"/>
    <p:sldId id="484" r:id="rId11"/>
    <p:sldId id="485" r:id="rId12"/>
    <p:sldId id="486" r:id="rId13"/>
    <p:sldId id="488" r:id="rId14"/>
    <p:sldId id="489" r:id="rId15"/>
    <p:sldId id="438" r:id="rId16"/>
    <p:sldId id="446" r:id="rId17"/>
    <p:sldId id="472" r:id="rId18"/>
    <p:sldId id="473" r:id="rId19"/>
    <p:sldId id="439" r:id="rId20"/>
    <p:sldId id="440" r:id="rId21"/>
    <p:sldId id="441" r:id="rId22"/>
    <p:sldId id="442" r:id="rId23"/>
    <p:sldId id="444" r:id="rId24"/>
    <p:sldId id="443" r:id="rId25"/>
    <p:sldId id="447" r:id="rId26"/>
    <p:sldId id="450" r:id="rId27"/>
    <p:sldId id="451" r:id="rId28"/>
    <p:sldId id="452" r:id="rId29"/>
    <p:sldId id="453" r:id="rId30"/>
    <p:sldId id="454" r:id="rId31"/>
    <p:sldId id="476" r:id="rId32"/>
    <p:sldId id="474" r:id="rId33"/>
    <p:sldId id="455" r:id="rId34"/>
    <p:sldId id="475" r:id="rId35"/>
    <p:sldId id="456" r:id="rId36"/>
    <p:sldId id="457" r:id="rId37"/>
    <p:sldId id="478" r:id="rId38"/>
    <p:sldId id="458" r:id="rId39"/>
    <p:sldId id="459" r:id="rId40"/>
    <p:sldId id="460" r:id="rId41"/>
    <p:sldId id="461" r:id="rId42"/>
    <p:sldId id="462" r:id="rId43"/>
    <p:sldId id="463" r:id="rId44"/>
    <p:sldId id="464" r:id="rId45"/>
    <p:sldId id="465" r:id="rId46"/>
    <p:sldId id="466" r:id="rId47"/>
    <p:sldId id="467" r:id="rId48"/>
    <p:sldId id="468" r:id="rId49"/>
    <p:sldId id="469" r:id="rId50"/>
    <p:sldId id="479" r:id="rId51"/>
    <p:sldId id="480" r:id="rId52"/>
  </p:sldIdLst>
  <p:sldSz cx="9144000" cy="6858000" type="screen4x3"/>
  <p:notesSz cx="7315200" cy="9601200"/>
  <p:defaultTextStyle>
    <a:defPPr>
      <a:defRPr lang="en-US"/>
    </a:defPPr>
    <a:lvl1pPr algn="ctr" rtl="0" eaLnBrk="0" fontAlgn="base" hangingPunct="0">
      <a:lnSpc>
        <a:spcPct val="85000"/>
      </a:lnSpc>
      <a:spcBef>
        <a:spcPct val="50000"/>
      </a:spcBef>
      <a:spcAft>
        <a:spcPct val="0"/>
      </a:spcAft>
      <a:buClr>
        <a:schemeClr val="accent2"/>
      </a:buClr>
      <a:buSzPct val="80000"/>
      <a:buFont typeface="Wingdings" pitchFamily="2" charset="2"/>
      <a:defRPr kumimoji="1" sz="2000" b="1" kern="1200">
        <a:solidFill>
          <a:schemeClr val="bg2"/>
        </a:solidFill>
        <a:latin typeface="Arial" charset="0"/>
        <a:ea typeface="+mn-ea"/>
        <a:cs typeface="+mn-cs"/>
      </a:defRPr>
    </a:lvl1pPr>
    <a:lvl2pPr marL="457200" algn="ctr" rtl="0" eaLnBrk="0" fontAlgn="base" hangingPunct="0">
      <a:lnSpc>
        <a:spcPct val="85000"/>
      </a:lnSpc>
      <a:spcBef>
        <a:spcPct val="50000"/>
      </a:spcBef>
      <a:spcAft>
        <a:spcPct val="0"/>
      </a:spcAft>
      <a:buClr>
        <a:schemeClr val="accent2"/>
      </a:buClr>
      <a:buSzPct val="80000"/>
      <a:buFont typeface="Wingdings" pitchFamily="2" charset="2"/>
      <a:defRPr kumimoji="1" sz="2000" b="1" kern="1200">
        <a:solidFill>
          <a:schemeClr val="bg2"/>
        </a:solidFill>
        <a:latin typeface="Arial" charset="0"/>
        <a:ea typeface="+mn-ea"/>
        <a:cs typeface="+mn-cs"/>
      </a:defRPr>
    </a:lvl2pPr>
    <a:lvl3pPr marL="914400" algn="ctr" rtl="0" eaLnBrk="0" fontAlgn="base" hangingPunct="0">
      <a:lnSpc>
        <a:spcPct val="85000"/>
      </a:lnSpc>
      <a:spcBef>
        <a:spcPct val="50000"/>
      </a:spcBef>
      <a:spcAft>
        <a:spcPct val="0"/>
      </a:spcAft>
      <a:buClr>
        <a:schemeClr val="accent2"/>
      </a:buClr>
      <a:buSzPct val="80000"/>
      <a:buFont typeface="Wingdings" pitchFamily="2" charset="2"/>
      <a:defRPr kumimoji="1" sz="2000" b="1" kern="1200">
        <a:solidFill>
          <a:schemeClr val="bg2"/>
        </a:solidFill>
        <a:latin typeface="Arial" charset="0"/>
        <a:ea typeface="+mn-ea"/>
        <a:cs typeface="+mn-cs"/>
      </a:defRPr>
    </a:lvl3pPr>
    <a:lvl4pPr marL="1371600" algn="ctr" rtl="0" eaLnBrk="0" fontAlgn="base" hangingPunct="0">
      <a:lnSpc>
        <a:spcPct val="85000"/>
      </a:lnSpc>
      <a:spcBef>
        <a:spcPct val="50000"/>
      </a:spcBef>
      <a:spcAft>
        <a:spcPct val="0"/>
      </a:spcAft>
      <a:buClr>
        <a:schemeClr val="accent2"/>
      </a:buClr>
      <a:buSzPct val="80000"/>
      <a:buFont typeface="Wingdings" pitchFamily="2" charset="2"/>
      <a:defRPr kumimoji="1" sz="2000" b="1" kern="1200">
        <a:solidFill>
          <a:schemeClr val="bg2"/>
        </a:solidFill>
        <a:latin typeface="Arial" charset="0"/>
        <a:ea typeface="+mn-ea"/>
        <a:cs typeface="+mn-cs"/>
      </a:defRPr>
    </a:lvl4pPr>
    <a:lvl5pPr marL="1828800" algn="ctr" rtl="0" eaLnBrk="0" fontAlgn="base" hangingPunct="0">
      <a:lnSpc>
        <a:spcPct val="85000"/>
      </a:lnSpc>
      <a:spcBef>
        <a:spcPct val="50000"/>
      </a:spcBef>
      <a:spcAft>
        <a:spcPct val="0"/>
      </a:spcAft>
      <a:buClr>
        <a:schemeClr val="accent2"/>
      </a:buClr>
      <a:buSzPct val="80000"/>
      <a:buFont typeface="Wingdings" pitchFamily="2" charset="2"/>
      <a:defRPr kumimoji="1" sz="2000" b="1" kern="1200">
        <a:solidFill>
          <a:schemeClr val="bg2"/>
        </a:solidFill>
        <a:latin typeface="Arial" charset="0"/>
        <a:ea typeface="+mn-ea"/>
        <a:cs typeface="+mn-cs"/>
      </a:defRPr>
    </a:lvl5pPr>
    <a:lvl6pPr marL="2286000" algn="l" defTabSz="914400" rtl="0" eaLnBrk="1" latinLnBrk="0" hangingPunct="1">
      <a:defRPr kumimoji="1" sz="2000" b="1" kern="1200">
        <a:solidFill>
          <a:schemeClr val="bg2"/>
        </a:solidFill>
        <a:latin typeface="Arial" charset="0"/>
        <a:ea typeface="+mn-ea"/>
        <a:cs typeface="+mn-cs"/>
      </a:defRPr>
    </a:lvl6pPr>
    <a:lvl7pPr marL="2743200" algn="l" defTabSz="914400" rtl="0" eaLnBrk="1" latinLnBrk="0" hangingPunct="1">
      <a:defRPr kumimoji="1" sz="2000" b="1" kern="1200">
        <a:solidFill>
          <a:schemeClr val="bg2"/>
        </a:solidFill>
        <a:latin typeface="Arial" charset="0"/>
        <a:ea typeface="+mn-ea"/>
        <a:cs typeface="+mn-cs"/>
      </a:defRPr>
    </a:lvl7pPr>
    <a:lvl8pPr marL="3200400" algn="l" defTabSz="914400" rtl="0" eaLnBrk="1" latinLnBrk="0" hangingPunct="1">
      <a:defRPr kumimoji="1" sz="2000" b="1" kern="1200">
        <a:solidFill>
          <a:schemeClr val="bg2"/>
        </a:solidFill>
        <a:latin typeface="Arial" charset="0"/>
        <a:ea typeface="+mn-ea"/>
        <a:cs typeface="+mn-cs"/>
      </a:defRPr>
    </a:lvl8pPr>
    <a:lvl9pPr marL="3657600" algn="l" defTabSz="914400" rtl="0" eaLnBrk="1" latinLnBrk="0" hangingPunct="1">
      <a:defRPr kumimoji="1" sz="2000" b="1"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3399FF"/>
    <a:srgbClr val="0033CC"/>
    <a:srgbClr val="D82626"/>
    <a:srgbClr val="DC0C42"/>
    <a:srgbClr val="0080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14" autoAdjust="0"/>
  </p:normalViewPr>
  <p:slideViewPr>
    <p:cSldViewPr snapToGrid="0">
      <p:cViewPr varScale="1">
        <p:scale>
          <a:sx n="70" d="100"/>
          <a:sy n="70" d="100"/>
        </p:scale>
        <p:origin x="-516" y="-108"/>
      </p:cViewPr>
      <p:guideLst>
        <p:guide orient="horz" pos="2212"/>
        <p:guide pos="26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00" d="100"/>
        <a:sy n="100" d="100"/>
      </p:scale>
      <p:origin x="0" y="3906"/>
    </p:cViewPr>
  </p:sorterViewPr>
  <p:notesViewPr>
    <p:cSldViewPr snapToGrid="0">
      <p:cViewPr>
        <p:scale>
          <a:sx n="100" d="100"/>
          <a:sy n="100" d="100"/>
        </p:scale>
        <p:origin x="-1296"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46.xml"/><Relationship Id="rId3" Type="http://schemas.openxmlformats.org/officeDocument/2006/relationships/slide" Target="slides/slide31.xml"/><Relationship Id="rId7" Type="http://schemas.openxmlformats.org/officeDocument/2006/relationships/slide" Target="slides/slide43.xml"/><Relationship Id="rId2" Type="http://schemas.openxmlformats.org/officeDocument/2006/relationships/slide" Target="slides/slide28.xml"/><Relationship Id="rId1" Type="http://schemas.openxmlformats.org/officeDocument/2006/relationships/slide" Target="slides/slide21.xml"/><Relationship Id="rId6" Type="http://schemas.openxmlformats.org/officeDocument/2006/relationships/slide" Target="slides/slide40.xml"/><Relationship Id="rId5" Type="http://schemas.openxmlformats.org/officeDocument/2006/relationships/slide" Target="slides/slide39.xml"/><Relationship Id="rId4"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986213" cy="479425"/>
          </a:xfrm>
          <a:prstGeom prst="rect">
            <a:avLst/>
          </a:prstGeom>
          <a:noFill/>
          <a:ln w="12700" cap="sq">
            <a:noFill/>
            <a:miter lim="800000"/>
            <a:headEnd type="none" w="sm" len="sm"/>
            <a:tailEnd type="none" w="sm" len="sm"/>
          </a:ln>
          <a:effectLst/>
        </p:spPr>
        <p:txBody>
          <a:bodyPr vert="horz" wrap="square" lIns="96760" tIns="48381" rIns="96760" bIns="48381" numCol="1" anchor="t" anchorCtr="0" compatLnSpc="1">
            <a:prstTxWarp prst="textNoShape">
              <a:avLst/>
            </a:prstTxWarp>
          </a:bodyPr>
          <a:lstStyle>
            <a:lvl1pPr algn="l" defTabSz="968375">
              <a:lnSpc>
                <a:spcPct val="100000"/>
              </a:lnSpc>
              <a:spcBef>
                <a:spcPct val="0"/>
              </a:spcBef>
              <a:buClrTx/>
              <a:buSzTx/>
              <a:buFontTx/>
              <a:buNone/>
              <a:defRPr kumimoji="0" sz="1200" b="0">
                <a:solidFill>
                  <a:schemeClr val="tx1"/>
                </a:solidFill>
                <a:effectLst/>
                <a:latin typeface="Times New Roman" pitchFamily="18" charset="0"/>
              </a:defRPr>
            </a:lvl1pPr>
          </a:lstStyle>
          <a:p>
            <a:pPr>
              <a:defRPr/>
            </a:pPr>
            <a:r>
              <a:rPr lang="en-US"/>
              <a:t>Module 10:  Reliability, Maintainability, and Safety</a:t>
            </a:r>
          </a:p>
          <a:p>
            <a:pPr>
              <a:defRPr/>
            </a:pPr>
            <a:endParaRPr lang="en-US"/>
          </a:p>
        </p:txBody>
      </p:sp>
      <p:sp>
        <p:nvSpPr>
          <p:cNvPr id="15363" name="Rectangle 3"/>
          <p:cNvSpPr>
            <a:spLocks noGrp="1" noChangeArrowheads="1"/>
          </p:cNvSpPr>
          <p:nvPr>
            <p:ph type="dt" sz="quarter" idx="1"/>
          </p:nvPr>
        </p:nvSpPr>
        <p:spPr bwMode="auto">
          <a:xfrm>
            <a:off x="4144963" y="0"/>
            <a:ext cx="3170237" cy="479425"/>
          </a:xfrm>
          <a:prstGeom prst="rect">
            <a:avLst/>
          </a:prstGeom>
          <a:noFill/>
          <a:ln w="12700" cap="sq">
            <a:noFill/>
            <a:miter lim="800000"/>
            <a:headEnd type="none" w="sm" len="sm"/>
            <a:tailEnd type="none" w="sm" len="sm"/>
          </a:ln>
          <a:effectLst/>
        </p:spPr>
        <p:txBody>
          <a:bodyPr vert="horz" wrap="square" lIns="96760" tIns="48381" rIns="96760" bIns="48381" numCol="1" anchor="t" anchorCtr="0" compatLnSpc="1">
            <a:prstTxWarp prst="textNoShape">
              <a:avLst/>
            </a:prstTxWarp>
          </a:bodyPr>
          <a:lstStyle>
            <a:lvl1pPr algn="r" defTabSz="968375">
              <a:lnSpc>
                <a:spcPct val="100000"/>
              </a:lnSpc>
              <a:spcBef>
                <a:spcPct val="0"/>
              </a:spcBef>
              <a:buClrTx/>
              <a:buSzTx/>
              <a:buFontTx/>
              <a:buNone/>
              <a:defRPr kumimoji="0" sz="1200" b="0">
                <a:solidFill>
                  <a:schemeClr val="tx1"/>
                </a:solidFill>
                <a:effectLst/>
                <a:latin typeface="Times New Roman" pitchFamily="18" charset="0"/>
              </a:defRPr>
            </a:lvl1pPr>
          </a:lstStyle>
          <a:p>
            <a:pPr>
              <a:defRPr/>
            </a:pPr>
            <a:r>
              <a:rPr lang="en-US"/>
              <a:t>Lecture Workbook - Page 10-</a:t>
            </a:r>
            <a:fld id="{04B42E93-4121-4572-9B0E-CE69C69D9915}" type="slidenum">
              <a:rPr lang="en-US"/>
              <a:pPr>
                <a:defRPr/>
              </a:pPr>
              <a:t>‹#›</a:t>
            </a:fld>
            <a:endParaRPr lang="en-US"/>
          </a:p>
        </p:txBody>
      </p:sp>
      <p:sp>
        <p:nvSpPr>
          <p:cNvPr id="15364" name="Rectangle 4"/>
          <p:cNvSpPr>
            <a:spLocks noGrp="1" noChangeArrowheads="1"/>
          </p:cNvSpPr>
          <p:nvPr>
            <p:ph type="ftr" sz="quarter" idx="2"/>
          </p:nvPr>
        </p:nvSpPr>
        <p:spPr bwMode="auto">
          <a:xfrm>
            <a:off x="0" y="9121775"/>
            <a:ext cx="3170238" cy="479425"/>
          </a:xfrm>
          <a:prstGeom prst="rect">
            <a:avLst/>
          </a:prstGeom>
          <a:noFill/>
          <a:ln w="12700" cap="sq">
            <a:noFill/>
            <a:miter lim="800000"/>
            <a:headEnd type="none" w="sm" len="sm"/>
            <a:tailEnd type="none" w="sm" len="sm"/>
          </a:ln>
          <a:effectLst/>
        </p:spPr>
        <p:txBody>
          <a:bodyPr vert="horz" wrap="square" lIns="96760" tIns="48381" rIns="96760" bIns="48381" numCol="1" anchor="b" anchorCtr="0" compatLnSpc="1">
            <a:prstTxWarp prst="textNoShape">
              <a:avLst/>
            </a:prstTxWarp>
          </a:bodyPr>
          <a:lstStyle>
            <a:lvl1pPr algn="l" defTabSz="968375">
              <a:lnSpc>
                <a:spcPct val="100000"/>
              </a:lnSpc>
              <a:spcBef>
                <a:spcPct val="0"/>
              </a:spcBef>
              <a:buClrTx/>
              <a:buSzTx/>
              <a:buFontTx/>
              <a:buNone/>
              <a:defRPr kumimoji="0" sz="1200" b="0" i="1">
                <a:solidFill>
                  <a:schemeClr val="tx1"/>
                </a:solidFill>
                <a:effectLst/>
                <a:latin typeface="Times New Roman" pitchFamily="18" charset="0"/>
              </a:defRPr>
            </a:lvl1pPr>
          </a:lstStyle>
          <a:p>
            <a:pPr>
              <a:defRPr/>
            </a:pPr>
            <a:r>
              <a:rPr lang="en-US"/>
              <a:t>Digital Systems Senior Design Project</a:t>
            </a:r>
          </a:p>
          <a:p>
            <a:pPr>
              <a:defRPr/>
            </a:pPr>
            <a:endParaRPr lang="en-US"/>
          </a:p>
        </p:txBody>
      </p:sp>
      <p:sp>
        <p:nvSpPr>
          <p:cNvPr id="15365" name="Rectangle 5"/>
          <p:cNvSpPr>
            <a:spLocks noGrp="1" noChangeArrowheads="1"/>
          </p:cNvSpPr>
          <p:nvPr>
            <p:ph type="sldNum" sz="quarter" idx="3"/>
          </p:nvPr>
        </p:nvSpPr>
        <p:spPr bwMode="auto">
          <a:xfrm>
            <a:off x="4144963" y="9121775"/>
            <a:ext cx="3170237" cy="479425"/>
          </a:xfrm>
          <a:prstGeom prst="rect">
            <a:avLst/>
          </a:prstGeom>
          <a:noFill/>
          <a:ln w="12700" cap="sq">
            <a:noFill/>
            <a:miter lim="800000"/>
            <a:headEnd type="none" w="sm" len="sm"/>
            <a:tailEnd type="none" w="sm" len="sm"/>
          </a:ln>
          <a:effectLst/>
        </p:spPr>
        <p:txBody>
          <a:bodyPr vert="horz" wrap="square" lIns="96760" tIns="48381" rIns="96760" bIns="48381" numCol="1" anchor="b" anchorCtr="0" compatLnSpc="1">
            <a:prstTxWarp prst="textNoShape">
              <a:avLst/>
            </a:prstTxWarp>
          </a:bodyPr>
          <a:lstStyle>
            <a:lvl1pPr algn="r" defTabSz="968375">
              <a:lnSpc>
                <a:spcPct val="100000"/>
              </a:lnSpc>
              <a:spcBef>
                <a:spcPct val="0"/>
              </a:spcBef>
              <a:buClrTx/>
              <a:buSzTx/>
              <a:buFontTx/>
              <a:buNone/>
              <a:defRPr kumimoji="0" sz="1200" b="0">
                <a:solidFill>
                  <a:schemeClr val="tx1"/>
                </a:solidFill>
                <a:effectLst/>
                <a:latin typeface="Symbol" pitchFamily="18" charset="2"/>
              </a:defRPr>
            </a:lvl1pPr>
          </a:lstStyle>
          <a:p>
            <a:pPr>
              <a:defRPr/>
            </a:pPr>
            <a:r>
              <a:rPr lang="en-US"/>
              <a:t>Ó2005 by  D. G. Meyer</a:t>
            </a:r>
          </a:p>
          <a:p>
            <a:pPr>
              <a:defRPr/>
            </a:pPr>
            <a:endParaRPr lang="en-US"/>
          </a:p>
        </p:txBody>
      </p:sp>
    </p:spTree>
    <p:extLst>
      <p:ext uri="{BB962C8B-B14F-4D97-AF65-F5344CB8AC3E}">
        <p14:creationId xmlns:p14="http://schemas.microsoft.com/office/powerpoint/2010/main" val="1337688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70238" cy="479425"/>
          </a:xfrm>
          <a:prstGeom prst="rect">
            <a:avLst/>
          </a:prstGeom>
          <a:noFill/>
          <a:ln w="12700" cap="sq">
            <a:noFill/>
            <a:miter lim="800000"/>
            <a:headEnd type="none" w="sm" len="sm"/>
            <a:tailEnd type="none" w="sm" len="sm"/>
          </a:ln>
          <a:effectLst/>
        </p:spPr>
        <p:txBody>
          <a:bodyPr vert="horz" wrap="square" lIns="96760" tIns="48381" rIns="96760" bIns="48381" numCol="1" anchor="t" anchorCtr="0" compatLnSpc="1">
            <a:prstTxWarp prst="textNoShape">
              <a:avLst/>
            </a:prstTxWarp>
          </a:bodyPr>
          <a:lstStyle>
            <a:lvl1pPr algn="l" defTabSz="968375">
              <a:lnSpc>
                <a:spcPct val="100000"/>
              </a:lnSpc>
              <a:spcBef>
                <a:spcPct val="0"/>
              </a:spcBef>
              <a:buClrTx/>
              <a:buSzTx/>
              <a:buFontTx/>
              <a:buNone/>
              <a:defRPr kumimoji="0" sz="1200" b="0">
                <a:solidFill>
                  <a:schemeClr val="tx1"/>
                </a:solidFill>
                <a:effectLst/>
                <a:latin typeface="Times New Roman" pitchFamily="18" charset="0"/>
              </a:defRPr>
            </a:lvl1pPr>
          </a:lstStyle>
          <a:p>
            <a:pPr>
              <a:defRPr/>
            </a:pPr>
            <a:endParaRPr lang="en-US"/>
          </a:p>
        </p:txBody>
      </p:sp>
      <p:sp>
        <p:nvSpPr>
          <p:cNvPr id="58371" name="Rectangle 3"/>
          <p:cNvSpPr>
            <a:spLocks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76313" y="4560888"/>
            <a:ext cx="5362575" cy="4319587"/>
          </a:xfrm>
          <a:prstGeom prst="rect">
            <a:avLst/>
          </a:prstGeom>
          <a:noFill/>
          <a:ln w="12700" cap="sq">
            <a:noFill/>
            <a:miter lim="800000"/>
            <a:headEnd type="none" w="sm" len="sm"/>
            <a:tailEnd type="none" w="sm" len="sm"/>
          </a:ln>
          <a:effectLst/>
        </p:spPr>
        <p:txBody>
          <a:bodyPr vert="horz" wrap="square" lIns="96760" tIns="48381" rIns="96760" bIns="483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4144963" y="0"/>
            <a:ext cx="3170237" cy="479425"/>
          </a:xfrm>
          <a:prstGeom prst="rect">
            <a:avLst/>
          </a:prstGeom>
          <a:noFill/>
          <a:ln w="12700" cap="sq">
            <a:noFill/>
            <a:miter lim="800000"/>
            <a:headEnd type="none" w="sm" len="sm"/>
            <a:tailEnd type="none" w="sm" len="sm"/>
          </a:ln>
          <a:effectLst/>
        </p:spPr>
        <p:txBody>
          <a:bodyPr vert="horz" wrap="square" lIns="96760" tIns="48381" rIns="96760" bIns="48381" numCol="1" anchor="t" anchorCtr="0" compatLnSpc="1">
            <a:prstTxWarp prst="textNoShape">
              <a:avLst/>
            </a:prstTxWarp>
          </a:bodyPr>
          <a:lstStyle>
            <a:lvl1pPr algn="r" defTabSz="968375">
              <a:lnSpc>
                <a:spcPct val="100000"/>
              </a:lnSpc>
              <a:spcBef>
                <a:spcPct val="0"/>
              </a:spcBef>
              <a:buClrTx/>
              <a:buSzTx/>
              <a:buFontTx/>
              <a:buNone/>
              <a:defRPr kumimoji="0" sz="1200" b="0">
                <a:solidFill>
                  <a:schemeClr val="tx1"/>
                </a:solidFill>
                <a:effectLst/>
                <a:latin typeface="Times New Roman" pitchFamily="18" charset="0"/>
              </a:defRPr>
            </a:lvl1pPr>
          </a:lstStyle>
          <a:p>
            <a:pPr>
              <a:defRPr/>
            </a:pPr>
            <a:endParaRPr lang="en-US"/>
          </a:p>
        </p:txBody>
      </p:sp>
      <p:sp>
        <p:nvSpPr>
          <p:cNvPr id="2054" name="Rectangle 6"/>
          <p:cNvSpPr>
            <a:spLocks noGrp="1" noChangeArrowheads="1"/>
          </p:cNvSpPr>
          <p:nvPr>
            <p:ph type="ftr" sz="quarter" idx="4"/>
          </p:nvPr>
        </p:nvSpPr>
        <p:spPr bwMode="auto">
          <a:xfrm>
            <a:off x="0" y="9121775"/>
            <a:ext cx="3170238" cy="479425"/>
          </a:xfrm>
          <a:prstGeom prst="rect">
            <a:avLst/>
          </a:prstGeom>
          <a:noFill/>
          <a:ln w="12700" cap="sq">
            <a:noFill/>
            <a:miter lim="800000"/>
            <a:headEnd type="none" w="sm" len="sm"/>
            <a:tailEnd type="none" w="sm" len="sm"/>
          </a:ln>
          <a:effectLst/>
        </p:spPr>
        <p:txBody>
          <a:bodyPr vert="horz" wrap="square" lIns="96760" tIns="48381" rIns="96760" bIns="48381" numCol="1" anchor="b" anchorCtr="0" compatLnSpc="1">
            <a:prstTxWarp prst="textNoShape">
              <a:avLst/>
            </a:prstTxWarp>
          </a:bodyPr>
          <a:lstStyle>
            <a:lvl1pPr algn="l" defTabSz="968375">
              <a:lnSpc>
                <a:spcPct val="100000"/>
              </a:lnSpc>
              <a:spcBef>
                <a:spcPct val="0"/>
              </a:spcBef>
              <a:buClrTx/>
              <a:buSzTx/>
              <a:buFontTx/>
              <a:buNone/>
              <a:defRPr kumimoji="0" sz="1200" b="0">
                <a:solidFill>
                  <a:schemeClr val="tx1"/>
                </a:solidFill>
                <a:effectLst/>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4144963" y="9121775"/>
            <a:ext cx="3170237" cy="479425"/>
          </a:xfrm>
          <a:prstGeom prst="rect">
            <a:avLst/>
          </a:prstGeom>
          <a:noFill/>
          <a:ln w="12700" cap="sq">
            <a:noFill/>
            <a:miter lim="800000"/>
            <a:headEnd type="none" w="sm" len="sm"/>
            <a:tailEnd type="none" w="sm" len="sm"/>
          </a:ln>
          <a:effectLst/>
        </p:spPr>
        <p:txBody>
          <a:bodyPr vert="horz" wrap="square" lIns="96760" tIns="48381" rIns="96760" bIns="48381" numCol="1" anchor="b" anchorCtr="0" compatLnSpc="1">
            <a:prstTxWarp prst="textNoShape">
              <a:avLst/>
            </a:prstTxWarp>
          </a:bodyPr>
          <a:lstStyle>
            <a:lvl1pPr algn="r" defTabSz="968375">
              <a:lnSpc>
                <a:spcPct val="100000"/>
              </a:lnSpc>
              <a:spcBef>
                <a:spcPct val="0"/>
              </a:spcBef>
              <a:buClrTx/>
              <a:buSzTx/>
              <a:buFontTx/>
              <a:buNone/>
              <a:defRPr kumimoji="0" sz="1200" b="0">
                <a:solidFill>
                  <a:schemeClr val="tx1"/>
                </a:solidFill>
                <a:effectLst/>
                <a:latin typeface="Times New Roman" pitchFamily="18" charset="0"/>
              </a:defRPr>
            </a:lvl1pPr>
          </a:lstStyle>
          <a:p>
            <a:pPr>
              <a:defRPr/>
            </a:pPr>
            <a:fld id="{51D0A967-6832-403D-A4FF-5A9D3F07C92C}" type="slidenum">
              <a:rPr lang="en-US"/>
              <a:pPr>
                <a:defRPr/>
              </a:pPr>
              <a:t>‹#›</a:t>
            </a:fld>
            <a:endParaRPr lang="en-US"/>
          </a:p>
        </p:txBody>
      </p:sp>
    </p:spTree>
    <p:extLst>
      <p:ext uri="{BB962C8B-B14F-4D97-AF65-F5344CB8AC3E}">
        <p14:creationId xmlns:p14="http://schemas.microsoft.com/office/powerpoint/2010/main" val="2724628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t>1-D</a:t>
            </a:r>
          </a:p>
        </p:txBody>
      </p:sp>
      <p:sp>
        <p:nvSpPr>
          <p:cNvPr id="593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8375">
              <a:defRPr kumimoji="1" sz="2000" b="1">
                <a:solidFill>
                  <a:schemeClr val="bg2"/>
                </a:solidFill>
                <a:latin typeface="Arial" charset="0"/>
              </a:defRPr>
            </a:lvl1pPr>
            <a:lvl2pPr marL="742950" indent="-285750" defTabSz="968375">
              <a:defRPr kumimoji="1" sz="2000" b="1">
                <a:solidFill>
                  <a:schemeClr val="bg2"/>
                </a:solidFill>
                <a:latin typeface="Arial" charset="0"/>
              </a:defRPr>
            </a:lvl2pPr>
            <a:lvl3pPr marL="1143000" indent="-228600" defTabSz="968375">
              <a:defRPr kumimoji="1" sz="2000" b="1">
                <a:solidFill>
                  <a:schemeClr val="bg2"/>
                </a:solidFill>
                <a:latin typeface="Arial" charset="0"/>
              </a:defRPr>
            </a:lvl3pPr>
            <a:lvl4pPr marL="1600200" indent="-228600" defTabSz="968375">
              <a:defRPr kumimoji="1" sz="2000" b="1">
                <a:solidFill>
                  <a:schemeClr val="bg2"/>
                </a:solidFill>
                <a:latin typeface="Arial" charset="0"/>
              </a:defRPr>
            </a:lvl4pPr>
            <a:lvl5pPr marL="2057400" indent="-228600" defTabSz="968375">
              <a:defRPr kumimoji="1" sz="2000" b="1">
                <a:solidFill>
                  <a:schemeClr val="bg2"/>
                </a:solidFill>
                <a:latin typeface="Arial" charset="0"/>
              </a:defRPr>
            </a:lvl5pPr>
            <a:lvl6pPr marL="25146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6pPr>
            <a:lvl7pPr marL="29718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7pPr>
            <a:lvl8pPr marL="34290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8pPr>
            <a:lvl9pPr marL="38862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9pPr>
          </a:lstStyle>
          <a:p>
            <a:fld id="{7CF7F39C-E594-447B-AFD3-844E522C89E0}" type="slidenum">
              <a:rPr kumimoji="0" lang="en-US" altLang="en-US" sz="1200" b="0" smtClean="0">
                <a:solidFill>
                  <a:schemeClr val="tx1"/>
                </a:solidFill>
                <a:latin typeface="Times New Roman" pitchFamily="18" charset="0"/>
              </a:rPr>
              <a:pPr/>
              <a:t>10</a:t>
            </a:fld>
            <a:endParaRPr kumimoji="0" lang="en-US" altLang="en-US" sz="1200" b="0" smtClean="0">
              <a:solidFill>
                <a:schemeClr val="tx1"/>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t>2-A</a:t>
            </a:r>
          </a:p>
        </p:txBody>
      </p:sp>
      <p:sp>
        <p:nvSpPr>
          <p:cNvPr id="604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8375">
              <a:defRPr kumimoji="1" sz="2000" b="1">
                <a:solidFill>
                  <a:schemeClr val="bg2"/>
                </a:solidFill>
                <a:latin typeface="Arial" charset="0"/>
              </a:defRPr>
            </a:lvl1pPr>
            <a:lvl2pPr marL="742950" indent="-285750" defTabSz="968375">
              <a:defRPr kumimoji="1" sz="2000" b="1">
                <a:solidFill>
                  <a:schemeClr val="bg2"/>
                </a:solidFill>
                <a:latin typeface="Arial" charset="0"/>
              </a:defRPr>
            </a:lvl2pPr>
            <a:lvl3pPr marL="1143000" indent="-228600" defTabSz="968375">
              <a:defRPr kumimoji="1" sz="2000" b="1">
                <a:solidFill>
                  <a:schemeClr val="bg2"/>
                </a:solidFill>
                <a:latin typeface="Arial" charset="0"/>
              </a:defRPr>
            </a:lvl3pPr>
            <a:lvl4pPr marL="1600200" indent="-228600" defTabSz="968375">
              <a:defRPr kumimoji="1" sz="2000" b="1">
                <a:solidFill>
                  <a:schemeClr val="bg2"/>
                </a:solidFill>
                <a:latin typeface="Arial" charset="0"/>
              </a:defRPr>
            </a:lvl4pPr>
            <a:lvl5pPr marL="2057400" indent="-228600" defTabSz="968375">
              <a:defRPr kumimoji="1" sz="2000" b="1">
                <a:solidFill>
                  <a:schemeClr val="bg2"/>
                </a:solidFill>
                <a:latin typeface="Arial" charset="0"/>
              </a:defRPr>
            </a:lvl5pPr>
            <a:lvl6pPr marL="25146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6pPr>
            <a:lvl7pPr marL="29718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7pPr>
            <a:lvl8pPr marL="34290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8pPr>
            <a:lvl9pPr marL="38862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9pPr>
          </a:lstStyle>
          <a:p>
            <a:fld id="{CFF9CE2B-0C64-49EC-927D-B8D9643CE560}" type="slidenum">
              <a:rPr kumimoji="0" lang="en-US" altLang="en-US" sz="1200" b="0" smtClean="0">
                <a:solidFill>
                  <a:schemeClr val="tx1"/>
                </a:solidFill>
                <a:latin typeface="Times New Roman" pitchFamily="18" charset="0"/>
              </a:rPr>
              <a:pPr/>
              <a:t>11</a:t>
            </a:fld>
            <a:endParaRPr kumimoji="0" lang="en-US" altLang="en-US" sz="1200" b="0" smtClean="0">
              <a:solidFill>
                <a:schemeClr val="tx1"/>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t>3-B</a:t>
            </a:r>
          </a:p>
        </p:txBody>
      </p:sp>
      <p:sp>
        <p:nvSpPr>
          <p:cNvPr id="614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8375">
              <a:defRPr kumimoji="1" sz="2000" b="1">
                <a:solidFill>
                  <a:schemeClr val="bg2"/>
                </a:solidFill>
                <a:latin typeface="Arial" charset="0"/>
              </a:defRPr>
            </a:lvl1pPr>
            <a:lvl2pPr marL="742950" indent="-285750" defTabSz="968375">
              <a:defRPr kumimoji="1" sz="2000" b="1">
                <a:solidFill>
                  <a:schemeClr val="bg2"/>
                </a:solidFill>
                <a:latin typeface="Arial" charset="0"/>
              </a:defRPr>
            </a:lvl2pPr>
            <a:lvl3pPr marL="1143000" indent="-228600" defTabSz="968375">
              <a:defRPr kumimoji="1" sz="2000" b="1">
                <a:solidFill>
                  <a:schemeClr val="bg2"/>
                </a:solidFill>
                <a:latin typeface="Arial" charset="0"/>
              </a:defRPr>
            </a:lvl3pPr>
            <a:lvl4pPr marL="1600200" indent="-228600" defTabSz="968375">
              <a:defRPr kumimoji="1" sz="2000" b="1">
                <a:solidFill>
                  <a:schemeClr val="bg2"/>
                </a:solidFill>
                <a:latin typeface="Arial" charset="0"/>
              </a:defRPr>
            </a:lvl4pPr>
            <a:lvl5pPr marL="2057400" indent="-228600" defTabSz="968375">
              <a:defRPr kumimoji="1" sz="2000" b="1">
                <a:solidFill>
                  <a:schemeClr val="bg2"/>
                </a:solidFill>
                <a:latin typeface="Arial" charset="0"/>
              </a:defRPr>
            </a:lvl5pPr>
            <a:lvl6pPr marL="25146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6pPr>
            <a:lvl7pPr marL="29718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7pPr>
            <a:lvl8pPr marL="34290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8pPr>
            <a:lvl9pPr marL="38862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9pPr>
          </a:lstStyle>
          <a:p>
            <a:fld id="{4A2964AC-8FFF-44D7-9425-A6A70B3CA442}" type="slidenum">
              <a:rPr kumimoji="0" lang="en-US" altLang="en-US" sz="1200" b="0" smtClean="0">
                <a:solidFill>
                  <a:schemeClr val="tx1"/>
                </a:solidFill>
                <a:latin typeface="Times New Roman" pitchFamily="18" charset="0"/>
              </a:rPr>
              <a:pPr/>
              <a:t>12</a:t>
            </a:fld>
            <a:endParaRPr kumimoji="0" lang="en-US" altLang="en-US" sz="1200" b="0" smtClean="0">
              <a:solidFill>
                <a:schemeClr val="tx1"/>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t>4-B</a:t>
            </a:r>
          </a:p>
        </p:txBody>
      </p:sp>
      <p:sp>
        <p:nvSpPr>
          <p:cNvPr id="624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8375">
              <a:defRPr kumimoji="1" sz="2000" b="1">
                <a:solidFill>
                  <a:schemeClr val="bg2"/>
                </a:solidFill>
                <a:latin typeface="Arial" charset="0"/>
              </a:defRPr>
            </a:lvl1pPr>
            <a:lvl2pPr marL="742950" indent="-285750" defTabSz="968375">
              <a:defRPr kumimoji="1" sz="2000" b="1">
                <a:solidFill>
                  <a:schemeClr val="bg2"/>
                </a:solidFill>
                <a:latin typeface="Arial" charset="0"/>
              </a:defRPr>
            </a:lvl2pPr>
            <a:lvl3pPr marL="1143000" indent="-228600" defTabSz="968375">
              <a:defRPr kumimoji="1" sz="2000" b="1">
                <a:solidFill>
                  <a:schemeClr val="bg2"/>
                </a:solidFill>
                <a:latin typeface="Arial" charset="0"/>
              </a:defRPr>
            </a:lvl3pPr>
            <a:lvl4pPr marL="1600200" indent="-228600" defTabSz="968375">
              <a:defRPr kumimoji="1" sz="2000" b="1">
                <a:solidFill>
                  <a:schemeClr val="bg2"/>
                </a:solidFill>
                <a:latin typeface="Arial" charset="0"/>
              </a:defRPr>
            </a:lvl4pPr>
            <a:lvl5pPr marL="2057400" indent="-228600" defTabSz="968375">
              <a:defRPr kumimoji="1" sz="2000" b="1">
                <a:solidFill>
                  <a:schemeClr val="bg2"/>
                </a:solidFill>
                <a:latin typeface="Arial" charset="0"/>
              </a:defRPr>
            </a:lvl5pPr>
            <a:lvl6pPr marL="25146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6pPr>
            <a:lvl7pPr marL="29718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7pPr>
            <a:lvl8pPr marL="34290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8pPr>
            <a:lvl9pPr marL="38862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9pPr>
          </a:lstStyle>
          <a:p>
            <a:fld id="{22EF38A5-3350-4998-9B05-203284A959EE}" type="slidenum">
              <a:rPr kumimoji="0" lang="en-US" altLang="en-US" sz="1200" b="0" smtClean="0">
                <a:solidFill>
                  <a:schemeClr val="tx1"/>
                </a:solidFill>
                <a:latin typeface="Times New Roman" pitchFamily="18" charset="0"/>
              </a:rPr>
              <a:pPr/>
              <a:t>13</a:t>
            </a:fld>
            <a:endParaRPr kumimoji="0" lang="en-US" altLang="en-US" sz="1200" b="0" smtClean="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t>C1 - based on # of gates or # of transistors</a:t>
            </a:r>
          </a:p>
          <a:p>
            <a:endParaRPr lang="en-US" altLang="en-US" smtClean="0"/>
          </a:p>
        </p:txBody>
      </p:sp>
      <p:sp>
        <p:nvSpPr>
          <p:cNvPr id="634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8375">
              <a:defRPr kumimoji="1" sz="2000" b="1">
                <a:solidFill>
                  <a:schemeClr val="bg2"/>
                </a:solidFill>
                <a:latin typeface="Arial" charset="0"/>
              </a:defRPr>
            </a:lvl1pPr>
            <a:lvl2pPr marL="742950" indent="-285750" defTabSz="968375">
              <a:defRPr kumimoji="1" sz="2000" b="1">
                <a:solidFill>
                  <a:schemeClr val="bg2"/>
                </a:solidFill>
                <a:latin typeface="Arial" charset="0"/>
              </a:defRPr>
            </a:lvl2pPr>
            <a:lvl3pPr marL="1143000" indent="-228600" defTabSz="968375">
              <a:defRPr kumimoji="1" sz="2000" b="1">
                <a:solidFill>
                  <a:schemeClr val="bg2"/>
                </a:solidFill>
                <a:latin typeface="Arial" charset="0"/>
              </a:defRPr>
            </a:lvl3pPr>
            <a:lvl4pPr marL="1600200" indent="-228600" defTabSz="968375">
              <a:defRPr kumimoji="1" sz="2000" b="1">
                <a:solidFill>
                  <a:schemeClr val="bg2"/>
                </a:solidFill>
                <a:latin typeface="Arial" charset="0"/>
              </a:defRPr>
            </a:lvl4pPr>
            <a:lvl5pPr marL="2057400" indent="-228600" defTabSz="968375">
              <a:defRPr kumimoji="1" sz="2000" b="1">
                <a:solidFill>
                  <a:schemeClr val="bg2"/>
                </a:solidFill>
                <a:latin typeface="Arial" charset="0"/>
              </a:defRPr>
            </a:lvl5pPr>
            <a:lvl6pPr marL="25146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6pPr>
            <a:lvl7pPr marL="29718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7pPr>
            <a:lvl8pPr marL="34290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8pPr>
            <a:lvl9pPr marL="3886200" indent="-228600" algn="ctr" defTabSz="968375" eaLnBrk="0" fontAlgn="base" hangingPunct="0">
              <a:lnSpc>
                <a:spcPct val="85000"/>
              </a:lnSpc>
              <a:spcBef>
                <a:spcPct val="50000"/>
              </a:spcBef>
              <a:spcAft>
                <a:spcPct val="0"/>
              </a:spcAft>
              <a:buClr>
                <a:schemeClr val="accent2"/>
              </a:buClr>
              <a:buSzPct val="80000"/>
              <a:buFont typeface="Wingdings" pitchFamily="2" charset="2"/>
              <a:defRPr kumimoji="1" sz="2000" b="1">
                <a:solidFill>
                  <a:schemeClr val="bg2"/>
                </a:solidFill>
                <a:latin typeface="Arial" charset="0"/>
              </a:defRPr>
            </a:lvl9pPr>
          </a:lstStyle>
          <a:p>
            <a:fld id="{418EE940-AAC4-4B87-BAA5-D36721B7AE04}" type="slidenum">
              <a:rPr kumimoji="0" lang="en-US" altLang="en-US" sz="1200" b="0" smtClean="0">
                <a:solidFill>
                  <a:schemeClr val="tx1"/>
                </a:solidFill>
                <a:latin typeface="Times New Roman" pitchFamily="18" charset="0"/>
              </a:rPr>
              <a:pPr/>
              <a:t>16</a:t>
            </a:fld>
            <a:endParaRPr kumimoji="0" lang="en-US" altLang="en-US" sz="1200" b="0" smtClean="0">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9"/>
          <p:cNvSpPr>
            <a:spLocks noChangeArrowheads="1"/>
          </p:cNvSpPr>
          <p:nvPr/>
        </p:nvSpPr>
        <p:spPr bwMode="auto">
          <a:xfrm>
            <a:off x="0" y="3657600"/>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4" name="Rectangle 6"/>
          <p:cNvSpPr>
            <a:spLocks noGrp="1" noChangeArrowheads="1"/>
          </p:cNvSpPr>
          <p:nvPr>
            <p:ph type="dt" sz="quarter"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9527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395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3213"/>
            <a:ext cx="1943100" cy="5441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3213"/>
            <a:ext cx="5676900" cy="5441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8123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3657600"/>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787458" name="Rectangle 2"/>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4" name="Rectangle 3"/>
          <p:cNvSpPr>
            <a:spLocks noGrp="1" noChangeArrowheads="1"/>
          </p:cNvSpPr>
          <p:nvPr>
            <p:ph type="dt" sz="quarter"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74565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C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1445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6147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303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303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0371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5278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60157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82284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6412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r>
              <a:rPr lang="en-US"/>
              <a:t>3/29/2011</a:t>
            </a:r>
          </a:p>
        </p:txBody>
      </p:sp>
      <p:sp>
        <p:nvSpPr>
          <p:cNvPr id="5" name="Rectangle 9"/>
          <p:cNvSpPr>
            <a:spLocks noGrp="1" noChangeArrowheads="1"/>
          </p:cNvSpPr>
          <p:nvPr>
            <p:ph type="ftr" sz="quarter" idx="11"/>
          </p:nvPr>
        </p:nvSpPr>
        <p:spPr/>
        <p:txBody>
          <a:bodyPr/>
          <a:lstStyle>
            <a:lvl1pPr>
              <a:defRPr/>
            </a:lvl1pPr>
          </a:lstStyle>
          <a:p>
            <a:pPr>
              <a:defRPr/>
            </a:pPr>
            <a:r>
              <a:rPr lang="en-US"/>
              <a:t>ECE477</a:t>
            </a:r>
          </a:p>
        </p:txBody>
      </p:sp>
      <p:sp>
        <p:nvSpPr>
          <p:cNvPr id="6" name="Rectangle 10"/>
          <p:cNvSpPr>
            <a:spLocks noGrp="1" noChangeArrowheads="1"/>
          </p:cNvSpPr>
          <p:nvPr>
            <p:ph type="sldNum" sz="quarter" idx="12"/>
          </p:nvPr>
        </p:nvSpPr>
        <p:spPr/>
        <p:txBody>
          <a:bodyPr/>
          <a:lstStyle>
            <a:lvl1pPr>
              <a:defRPr/>
            </a:lvl1pPr>
          </a:lstStyle>
          <a:p>
            <a:pPr>
              <a:defRPr/>
            </a:pPr>
            <a:fld id="{55400DBE-252B-4605-B3FE-846A1F465856}" type="slidenum">
              <a:rPr lang="en-US"/>
              <a:pPr>
                <a:defRPr/>
              </a:pPr>
              <a:t>‹#›</a:t>
            </a:fld>
            <a:endParaRPr lang="en-US" dirty="0"/>
          </a:p>
        </p:txBody>
      </p:sp>
    </p:spTree>
    <p:extLst>
      <p:ext uri="{BB962C8B-B14F-4D97-AF65-F5344CB8AC3E}">
        <p14:creationId xmlns:p14="http://schemas.microsoft.com/office/powerpoint/2010/main" val="1336242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79314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0033CC"/>
                </a:solidFill>
              </a:defRPr>
            </a:lvl1pPr>
          </a:lstStyle>
          <a:p>
            <a:pPr>
              <a:defRPr/>
            </a:pPr>
            <a:r>
              <a:rPr lang="en-US"/>
              <a:t>3/29/2011</a:t>
            </a:r>
          </a:p>
        </p:txBody>
      </p:sp>
      <p:sp>
        <p:nvSpPr>
          <p:cNvPr id="5" name="Rectangle 5"/>
          <p:cNvSpPr>
            <a:spLocks noGrp="1" noChangeArrowheads="1"/>
          </p:cNvSpPr>
          <p:nvPr>
            <p:ph type="ftr" sz="quarter" idx="11"/>
          </p:nvPr>
        </p:nvSpPr>
        <p:spPr/>
        <p:txBody>
          <a:bodyPr/>
          <a:lstStyle>
            <a:lvl1pPr>
              <a:defRPr>
                <a:solidFill>
                  <a:srgbClr val="0033CC"/>
                </a:solidFill>
              </a:defRPr>
            </a:lvl1pPr>
          </a:lstStyle>
          <a:p>
            <a:pPr>
              <a:defRPr/>
            </a:pPr>
            <a:r>
              <a:rPr lang="en-US"/>
              <a:t>ECE477</a:t>
            </a:r>
          </a:p>
        </p:txBody>
      </p:sp>
      <p:sp>
        <p:nvSpPr>
          <p:cNvPr id="6" name="Rectangle 6"/>
          <p:cNvSpPr>
            <a:spLocks noGrp="1" noChangeArrowheads="1"/>
          </p:cNvSpPr>
          <p:nvPr>
            <p:ph type="sldNum" sz="quarter" idx="12"/>
          </p:nvPr>
        </p:nvSpPr>
        <p:spPr/>
        <p:txBody>
          <a:bodyPr/>
          <a:lstStyle>
            <a:lvl1pPr>
              <a:defRPr>
                <a:solidFill>
                  <a:srgbClr val="0033CC"/>
                </a:solidFill>
              </a:defRPr>
            </a:lvl1pPr>
          </a:lstStyle>
          <a:p>
            <a:pPr>
              <a:defRPr/>
            </a:pPr>
            <a:fld id="{19DE1B32-9A00-4B7E-A854-AC5C418482A0}" type="slidenum">
              <a:rPr lang="en-US"/>
              <a:pPr>
                <a:defRPr/>
              </a:pPr>
              <a:t>‹#›</a:t>
            </a:fld>
            <a:endParaRPr lang="en-US" dirty="0"/>
          </a:p>
        </p:txBody>
      </p:sp>
    </p:spTree>
    <p:extLst>
      <p:ext uri="{BB962C8B-B14F-4D97-AF65-F5344CB8AC3E}">
        <p14:creationId xmlns:p14="http://schemas.microsoft.com/office/powerpoint/2010/main" val="3398684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3213"/>
            <a:ext cx="1943100" cy="5441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3213"/>
            <a:ext cx="5676900" cy="5441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894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2802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303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303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673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587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103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7683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2825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080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685800" y="303213"/>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7"/>
          <p:cNvSpPr>
            <a:spLocks noGrp="1" noChangeArrowheads="1"/>
          </p:cNvSpPr>
          <p:nvPr>
            <p:ph type="body" idx="1"/>
          </p:nvPr>
        </p:nvSpPr>
        <p:spPr bwMode="auto">
          <a:xfrm>
            <a:off x="685800" y="16303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lnSpc>
                <a:spcPct val="100000"/>
              </a:lnSpc>
              <a:spcBef>
                <a:spcPct val="0"/>
              </a:spcBef>
              <a:buClrTx/>
              <a:buSzTx/>
              <a:buFontTx/>
              <a:buNone/>
              <a:defRPr sz="1400" b="0">
                <a:solidFill>
                  <a:schemeClr val="tx1"/>
                </a:solidFill>
                <a:effectLst/>
                <a:latin typeface="+mj-lt"/>
              </a:defRPr>
            </a:lvl1pPr>
          </a:lstStyle>
          <a:p>
            <a:pPr>
              <a:defRPr/>
            </a:pPr>
            <a:endParaRPr lang="en-US"/>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nSpc>
                <a:spcPct val="100000"/>
              </a:lnSpc>
              <a:spcBef>
                <a:spcPct val="0"/>
              </a:spcBef>
              <a:buClrTx/>
              <a:buSzTx/>
              <a:buFontTx/>
              <a:buNone/>
              <a:defRPr sz="1400" b="0">
                <a:solidFill>
                  <a:schemeClr val="tx1"/>
                </a:solidFill>
                <a:effectLst/>
                <a:latin typeface="+mj-lt"/>
              </a:defRPr>
            </a:lvl1pPr>
          </a:lstStyle>
          <a:p>
            <a:pPr>
              <a:defRPr/>
            </a:pPr>
            <a:endParaRPr lang="en-US"/>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lnSpc>
                <a:spcPct val="100000"/>
              </a:lnSpc>
              <a:spcBef>
                <a:spcPct val="0"/>
              </a:spcBef>
              <a:buClrTx/>
              <a:buSzTx/>
              <a:buFontTx/>
              <a:buNone/>
              <a:defRPr sz="1400" b="0">
                <a:solidFill>
                  <a:schemeClr val="tx1"/>
                </a:solidFill>
                <a:effectLst/>
                <a:latin typeface="+mj-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198" r:id="rId1"/>
    <p:sldLayoutId id="214748419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bwMode="auto">
          <a:xfrm>
            <a:off x="685800" y="303213"/>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6303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86436" name="Rectangle 4"/>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lnSpc>
                <a:spcPct val="100000"/>
              </a:lnSpc>
              <a:spcBef>
                <a:spcPct val="0"/>
              </a:spcBef>
              <a:buClrTx/>
              <a:buSzTx/>
              <a:buFontTx/>
              <a:buNone/>
              <a:defRPr sz="1400" b="0">
                <a:solidFill>
                  <a:schemeClr val="tx1"/>
                </a:solidFill>
                <a:effectLst/>
                <a:latin typeface="+mj-lt"/>
              </a:defRPr>
            </a:lvl1pPr>
          </a:lstStyle>
          <a:p>
            <a:pPr>
              <a:defRPr/>
            </a:pPr>
            <a:endParaRPr lang="en-US"/>
          </a:p>
        </p:txBody>
      </p:sp>
      <p:sp>
        <p:nvSpPr>
          <p:cNvPr id="786437" name="Rectangle 5"/>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nSpc>
                <a:spcPct val="100000"/>
              </a:lnSpc>
              <a:spcBef>
                <a:spcPct val="0"/>
              </a:spcBef>
              <a:buClrTx/>
              <a:buSzTx/>
              <a:buFontTx/>
              <a:buNone/>
              <a:defRPr sz="1400" b="0">
                <a:solidFill>
                  <a:schemeClr val="tx1"/>
                </a:solidFill>
                <a:effectLst/>
                <a:latin typeface="+mj-lt"/>
              </a:defRPr>
            </a:lvl1pPr>
          </a:lstStyle>
          <a:p>
            <a:pPr>
              <a:defRPr/>
            </a:pPr>
            <a:endParaRPr lang="en-US"/>
          </a:p>
        </p:txBody>
      </p:sp>
      <p:sp>
        <p:nvSpPr>
          <p:cNvPr id="786438" name="Rectangle 6"/>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lnSpc>
                <a:spcPct val="100000"/>
              </a:lnSpc>
              <a:spcBef>
                <a:spcPct val="0"/>
              </a:spcBef>
              <a:buClrTx/>
              <a:buSzTx/>
              <a:buFontTx/>
              <a:buNone/>
              <a:defRPr sz="1400" b="0">
                <a:solidFill>
                  <a:schemeClr val="tx1"/>
                </a:solidFill>
                <a:effectLst/>
                <a:latin typeface="+mj-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200"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201" r:id="rId10"/>
    <p:sldLayoutId id="2147484197" r:id="rId11"/>
  </p:sldLayoutIdLst>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ctrTitle" idx="4294967295"/>
          </p:nvPr>
        </p:nvSpPr>
        <p:spPr>
          <a:xfrm>
            <a:off x="2906713" y="1447800"/>
            <a:ext cx="6237287" cy="1676400"/>
          </a:xfrm>
          <a:solidFill>
            <a:schemeClr val="accent1"/>
          </a:solidFill>
        </p:spPr>
        <p:txBody>
          <a:bodyPr/>
          <a:lstStyle/>
          <a:p>
            <a:pPr algn="ctr">
              <a:lnSpc>
                <a:spcPct val="120000"/>
              </a:lnSpc>
              <a:defRPr/>
            </a:pPr>
            <a:r>
              <a:rPr lang="en-US" sz="3600" b="1" smtClean="0">
                <a:solidFill>
                  <a:srgbClr val="FFFF00"/>
                </a:solidFill>
              </a:rPr>
              <a:t>  </a:t>
            </a:r>
            <a:r>
              <a:rPr lang="en-US" sz="3600" b="1" smtClean="0">
                <a:solidFill>
                  <a:schemeClr val="bg2"/>
                </a:solidFill>
                <a:effectLst/>
              </a:rPr>
              <a:t>ECE 477  Digital Systems</a:t>
            </a:r>
            <a:br>
              <a:rPr lang="en-US" sz="3600" b="1" smtClean="0">
                <a:solidFill>
                  <a:schemeClr val="bg2"/>
                </a:solidFill>
                <a:effectLst/>
              </a:rPr>
            </a:br>
            <a:r>
              <a:rPr lang="en-US" sz="3600" b="1" smtClean="0">
                <a:solidFill>
                  <a:schemeClr val="bg2"/>
                </a:solidFill>
                <a:effectLst/>
              </a:rPr>
              <a:t>Senior Design Project</a:t>
            </a:r>
            <a:endParaRPr lang="en-US" smtClean="0"/>
          </a:p>
        </p:txBody>
      </p:sp>
      <p:sp>
        <p:nvSpPr>
          <p:cNvPr id="7171" name="Rectangle 3"/>
          <p:cNvSpPr>
            <a:spLocks noChangeArrowheads="1"/>
          </p:cNvSpPr>
          <p:nvPr>
            <p:ph type="subTitle" idx="1"/>
          </p:nvPr>
        </p:nvSpPr>
        <p:spPr>
          <a:xfrm>
            <a:off x="0" y="4446588"/>
            <a:ext cx="9144000" cy="1890712"/>
          </a:xfrm>
          <a:solidFill>
            <a:srgbClr val="FFCC00"/>
          </a:solidFill>
        </p:spPr>
        <p:txBody>
          <a:bodyPr/>
          <a:lstStyle/>
          <a:p>
            <a:r>
              <a:rPr lang="en-US" altLang="en-US" sz="3600" b="1" smtClean="0">
                <a:solidFill>
                  <a:schemeClr val="bg2"/>
                </a:solidFill>
              </a:rPr>
              <a:t>Module 12</a:t>
            </a:r>
          </a:p>
          <a:p>
            <a:r>
              <a:rPr lang="en-US" altLang="en-US" sz="3600" b="1" smtClean="0">
                <a:solidFill>
                  <a:schemeClr val="bg2"/>
                </a:solidFill>
              </a:rPr>
              <a:t>Designing for Reliability, Maintainability, and Safety</a:t>
            </a:r>
            <a:endParaRPr lang="en-US" altLang="en-US" sz="3600" smtClean="0">
              <a:solidFill>
                <a:schemeClr val="bg2"/>
              </a:solidFill>
            </a:endParaRPr>
          </a:p>
          <a:p>
            <a:endParaRPr lang="en-US" altLang="en-US" sz="3600" smtClean="0">
              <a:solidFill>
                <a:schemeClr val="bg2"/>
              </a:solidFill>
            </a:endParaRPr>
          </a:p>
        </p:txBody>
      </p:sp>
      <p:pic>
        <p:nvPicPr>
          <p:cNvPr id="7172" name="Picture 6" descr="X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990600"/>
            <a:ext cx="21526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427788" y="0"/>
            <a:ext cx="2716212" cy="276225"/>
          </a:xfrm>
          <a:prstGeom prst="rect">
            <a:avLst/>
          </a:prstGeom>
          <a:noFill/>
        </p:spPr>
        <p:txBody>
          <a:bodyPr>
            <a:spAutoFit/>
          </a:bodyPr>
          <a:lstStyle/>
          <a:p>
            <a:pPr algn="r">
              <a:defRPr/>
            </a:pPr>
            <a:r>
              <a:rPr lang="en-US" sz="1400" dirty="0">
                <a:solidFill>
                  <a:schemeClr val="bg1">
                    <a:lumMod val="60000"/>
                    <a:lumOff val="40000"/>
                  </a:schemeClr>
                </a:solidFill>
              </a:rPr>
              <a:t>Spring 2014 Edition</a:t>
            </a:r>
            <a:endParaRPr lang="en-US" sz="1400" dirty="0">
              <a:solidFill>
                <a:schemeClr val="bg1">
                  <a:lumMod val="60000"/>
                  <a:lumOff val="4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566738" y="2587625"/>
            <a:ext cx="7772400" cy="3643313"/>
          </a:xfrm>
        </p:spPr>
        <p:txBody>
          <a:bodyPr/>
          <a:lstStyle/>
          <a:p>
            <a:pPr marL="514350" indent="-514350">
              <a:buClr>
                <a:srgbClr val="FF0000"/>
              </a:buClr>
              <a:buFont typeface="Times New Roman" pitchFamily="18" charset="0"/>
              <a:buAutoNum type="arabicPeriod"/>
            </a:pPr>
            <a:r>
              <a:rPr lang="en-US" altLang="en-US" b="0" smtClean="0"/>
              <a:t>How long is 10</a:t>
            </a:r>
            <a:r>
              <a:rPr lang="en-US" altLang="en-US" b="0" baseline="30000" smtClean="0"/>
              <a:t>6</a:t>
            </a:r>
            <a:r>
              <a:rPr lang="en-US" altLang="en-US" b="0" smtClean="0"/>
              <a:t> hours?</a:t>
            </a:r>
          </a:p>
          <a:p>
            <a:pPr marL="914400" lvl="1" indent="-514350">
              <a:buClr>
                <a:srgbClr val="00B0F0"/>
              </a:buClr>
              <a:buFont typeface="Times New Roman" pitchFamily="18" charset="0"/>
              <a:buAutoNum type="alphaUcPeriod"/>
            </a:pPr>
            <a:r>
              <a:rPr lang="en-US" altLang="en-US" b="0" smtClean="0"/>
              <a:t>41,667 days</a:t>
            </a:r>
          </a:p>
          <a:p>
            <a:pPr marL="914400" lvl="1" indent="-514350">
              <a:buClr>
                <a:srgbClr val="00B0F0"/>
              </a:buClr>
              <a:buFont typeface="Times New Roman" pitchFamily="18" charset="0"/>
              <a:buAutoNum type="alphaUcPeriod"/>
            </a:pPr>
            <a:r>
              <a:rPr lang="en-US" altLang="en-US" b="0" smtClean="0"/>
              <a:t>1370 months</a:t>
            </a:r>
          </a:p>
          <a:p>
            <a:pPr marL="914400" lvl="1" indent="-514350">
              <a:buClr>
                <a:srgbClr val="00B0F0"/>
              </a:buClr>
              <a:buFont typeface="Times New Roman" pitchFamily="18" charset="0"/>
              <a:buAutoNum type="alphaUcPeriod"/>
            </a:pPr>
            <a:r>
              <a:rPr lang="en-US" altLang="en-US" b="0" smtClean="0"/>
              <a:t>114 years</a:t>
            </a:r>
          </a:p>
          <a:p>
            <a:pPr marL="914400" lvl="1" indent="-514350">
              <a:buClr>
                <a:srgbClr val="00B0F0"/>
              </a:buClr>
              <a:buFont typeface="Times New Roman" pitchFamily="18" charset="0"/>
              <a:buAutoNum type="alphaUcPeriod"/>
            </a:pPr>
            <a:r>
              <a:rPr lang="en-US" altLang="en-US" b="0" smtClean="0"/>
              <a:t>all of the above</a:t>
            </a:r>
          </a:p>
          <a:p>
            <a:pPr marL="914400" lvl="1" indent="-514350">
              <a:buClr>
                <a:srgbClr val="00B0F0"/>
              </a:buClr>
              <a:buFont typeface="Times New Roman" pitchFamily="18" charset="0"/>
              <a:buAutoNum type="alphaUcPeriod"/>
            </a:pPr>
            <a:r>
              <a:rPr lang="en-US" altLang="en-US" b="0" smtClean="0"/>
              <a:t>none of the above</a:t>
            </a:r>
          </a:p>
          <a:p>
            <a:pPr marL="914400" lvl="1" indent="-514350">
              <a:buFont typeface="Times New Roman" pitchFamily="18" charset="0"/>
              <a:buAutoNum type="alphaUcPeriod"/>
            </a:pPr>
            <a:endParaRPr lang="en-US" altLang="en-US" smtClean="0"/>
          </a:p>
          <a:p>
            <a:pPr marL="914400" lvl="1" indent="-514350">
              <a:buFontTx/>
              <a:buNone/>
            </a:pPr>
            <a:endParaRPr lang="en-US"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63" y="2525713"/>
            <a:ext cx="7988300" cy="3644900"/>
          </a:xfrm>
        </p:spPr>
        <p:txBody>
          <a:bodyPr/>
          <a:lstStyle/>
          <a:p>
            <a:pPr marL="514350" indent="-514350">
              <a:spcBef>
                <a:spcPts val="0"/>
              </a:spcBef>
              <a:buClr>
                <a:srgbClr val="FF0000"/>
              </a:buClr>
              <a:buFont typeface="+mj-lt"/>
              <a:buAutoNum type="arabicPeriod" startAt="2"/>
              <a:defRPr/>
            </a:pPr>
            <a:r>
              <a:rPr lang="en-US" b="0" dirty="0" smtClean="0">
                <a:effectLst>
                  <a:outerShdw blurRad="38100" dist="38100" dir="2700000" algn="tl">
                    <a:srgbClr val="FFFFFF"/>
                  </a:outerShdw>
                </a:effectLst>
              </a:rPr>
              <a:t>Given a failure rate of 1 x 10</a:t>
            </a:r>
            <a:r>
              <a:rPr lang="en-US" b="0" baseline="30000" dirty="0" smtClean="0">
                <a:effectLst>
                  <a:outerShdw blurRad="38100" dist="38100" dir="2700000" algn="tl">
                    <a:srgbClr val="FFFFFF"/>
                  </a:outerShdw>
                </a:effectLst>
              </a:rPr>
              <a:t>-6 </a:t>
            </a:r>
            <a:r>
              <a:rPr lang="en-US" b="0" dirty="0" smtClean="0">
                <a:effectLst>
                  <a:outerShdw blurRad="38100" dist="38100" dir="2700000" algn="tl">
                    <a:srgbClr val="FFFFFF"/>
                  </a:outerShdw>
                </a:effectLst>
              </a:rPr>
              <a:t>units/hr, </a:t>
            </a:r>
            <a:r>
              <a:rPr lang="en-US" b="0" dirty="0" smtClean="0"/>
              <a:t>should you be “happy” if a</a:t>
            </a:r>
            <a:r>
              <a:rPr lang="en-US" b="0" dirty="0" smtClean="0">
                <a:effectLst>
                  <a:outerShdw blurRad="38100" dist="38100" dir="2700000" algn="tl">
                    <a:srgbClr val="FFFFFF"/>
                  </a:outerShdw>
                </a:effectLst>
              </a:rPr>
              <a:t> if a typical single unit only fails once in 114 years on average</a:t>
            </a:r>
            <a:r>
              <a:rPr lang="en-US" b="0" dirty="0" smtClean="0"/>
              <a:t> ?</a:t>
            </a:r>
          </a:p>
          <a:p>
            <a:pPr marL="914400" lvl="1" indent="-514350">
              <a:buClr>
                <a:srgbClr val="00B0F0"/>
              </a:buClr>
              <a:buFont typeface="+mj-lt"/>
              <a:buAutoNum type="alphaUcPeriod"/>
              <a:defRPr/>
            </a:pPr>
            <a:r>
              <a:rPr lang="en-US" dirty="0" smtClean="0"/>
              <a:t>yes</a:t>
            </a:r>
          </a:p>
          <a:p>
            <a:pPr marL="914400" lvl="1" indent="-514350">
              <a:buClr>
                <a:srgbClr val="00B0F0"/>
              </a:buClr>
              <a:buFont typeface="+mj-lt"/>
              <a:buAutoNum type="alphaUcPeriod"/>
              <a:defRPr/>
            </a:pPr>
            <a:r>
              <a:rPr lang="en-US" dirty="0" smtClean="0"/>
              <a:t>no</a:t>
            </a:r>
          </a:p>
          <a:p>
            <a:pPr marL="914400" lvl="1" indent="-514350">
              <a:buFontTx/>
              <a:buNone/>
              <a:defRPr/>
            </a:pPr>
            <a:endParaRPr lang="en-US" dirty="0" smtClean="0"/>
          </a:p>
          <a:p>
            <a:pPr marL="914400" lvl="1" indent="-514350">
              <a:buFontTx/>
              <a:buNone/>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738" y="2587625"/>
            <a:ext cx="7772400" cy="3643313"/>
          </a:xfrm>
        </p:spPr>
        <p:txBody>
          <a:bodyPr/>
          <a:lstStyle/>
          <a:p>
            <a:pPr marL="514350" indent="-514350">
              <a:buClr>
                <a:srgbClr val="FF0000"/>
              </a:buClr>
              <a:buFont typeface="+mj-lt"/>
              <a:buAutoNum type="arabicPeriod" startAt="3"/>
              <a:defRPr/>
            </a:pPr>
            <a:r>
              <a:rPr lang="en-US" b="0" dirty="0" smtClean="0">
                <a:effectLst>
                  <a:outerShdw blurRad="38100" dist="38100" dir="2700000" algn="tl">
                    <a:srgbClr val="FFFFFF"/>
                  </a:outerShdw>
                </a:effectLst>
              </a:rPr>
              <a:t>How long between unit failures will it be if you have 1 million units in use</a:t>
            </a:r>
            <a:r>
              <a:rPr lang="en-US" b="0" dirty="0" smtClean="0"/>
              <a:t>?</a:t>
            </a:r>
          </a:p>
          <a:p>
            <a:pPr marL="914400" lvl="1" indent="-514350">
              <a:buClr>
                <a:srgbClr val="00B0F0"/>
              </a:buClr>
              <a:buFont typeface="+mj-lt"/>
              <a:buAutoNum type="alphaUcPeriod"/>
              <a:defRPr/>
            </a:pPr>
            <a:r>
              <a:rPr lang="en-US" b="0" dirty="0" smtClean="0"/>
              <a:t>0.1 hour (6 minutes)</a:t>
            </a:r>
          </a:p>
          <a:p>
            <a:pPr marL="914400" lvl="1" indent="-514350">
              <a:buClr>
                <a:srgbClr val="00B0F0"/>
              </a:buClr>
              <a:buFont typeface="+mj-lt"/>
              <a:buAutoNum type="alphaUcPeriod"/>
              <a:defRPr/>
            </a:pPr>
            <a:r>
              <a:rPr lang="en-US" b="0" dirty="0" smtClean="0"/>
              <a:t>1 hour</a:t>
            </a:r>
          </a:p>
          <a:p>
            <a:pPr marL="914400" lvl="1" indent="-514350">
              <a:buClr>
                <a:srgbClr val="00B0F0"/>
              </a:buClr>
              <a:buFont typeface="+mj-lt"/>
              <a:buAutoNum type="alphaUcPeriod"/>
              <a:defRPr/>
            </a:pPr>
            <a:r>
              <a:rPr lang="en-US" b="0" dirty="0" smtClean="0"/>
              <a:t>10 hours</a:t>
            </a:r>
          </a:p>
          <a:p>
            <a:pPr marL="914400" lvl="1" indent="-514350">
              <a:buClr>
                <a:srgbClr val="00B0F0"/>
              </a:buClr>
              <a:buFont typeface="+mj-lt"/>
              <a:buAutoNum type="alphaUcPeriod"/>
              <a:defRPr/>
            </a:pPr>
            <a:r>
              <a:rPr lang="en-US" b="0" dirty="0" smtClean="0"/>
              <a:t>1,000 hours</a:t>
            </a:r>
          </a:p>
          <a:p>
            <a:pPr marL="914400" lvl="1" indent="-514350">
              <a:buClr>
                <a:srgbClr val="00B0F0"/>
              </a:buClr>
              <a:buFont typeface="+mj-lt"/>
              <a:buAutoNum type="alphaUcPeriod"/>
              <a:defRPr/>
            </a:pPr>
            <a:r>
              <a:rPr lang="en-US" b="0" dirty="0" smtClean="0"/>
              <a:t>1,000,000 hours</a:t>
            </a:r>
          </a:p>
          <a:p>
            <a:pPr marL="914400" lvl="1" indent="-514350">
              <a:buFont typeface="+mj-lt"/>
              <a:buAutoNum type="alphaUcPeriod"/>
              <a:defRPr/>
            </a:pPr>
            <a:endParaRPr lang="en-US" dirty="0" smtClean="0"/>
          </a:p>
          <a:p>
            <a:pPr marL="914400" lvl="1" indent="-514350">
              <a:buFontTx/>
              <a:buNone/>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63" y="2525713"/>
            <a:ext cx="7988300" cy="3644900"/>
          </a:xfrm>
        </p:spPr>
        <p:txBody>
          <a:bodyPr/>
          <a:lstStyle/>
          <a:p>
            <a:pPr marL="514350" indent="-514350">
              <a:spcBef>
                <a:spcPts val="0"/>
              </a:spcBef>
              <a:buClr>
                <a:srgbClr val="FF0000"/>
              </a:buClr>
              <a:buFont typeface="+mj-lt"/>
              <a:buAutoNum type="arabicPeriod" startAt="4"/>
              <a:defRPr/>
            </a:pPr>
            <a:r>
              <a:rPr lang="en-US" b="0" dirty="0" smtClean="0">
                <a:effectLst>
                  <a:outerShdw blurRad="38100" dist="38100" dir="2700000" algn="tl">
                    <a:srgbClr val="FFFFFF"/>
                  </a:outerShdw>
                </a:effectLst>
              </a:rPr>
              <a:t>Is this rate acceptable if this</a:t>
            </a:r>
            <a:r>
              <a:rPr lang="en-US" b="0" dirty="0" smtClean="0"/>
              <a:t> failure causes serious injury?</a:t>
            </a:r>
          </a:p>
          <a:p>
            <a:pPr marL="914400" lvl="1" indent="-514350">
              <a:buClr>
                <a:srgbClr val="00B0F0"/>
              </a:buClr>
              <a:buFont typeface="+mj-lt"/>
              <a:buAutoNum type="alphaUcPeriod"/>
              <a:defRPr/>
            </a:pPr>
            <a:r>
              <a:rPr lang="en-US" dirty="0" smtClean="0"/>
              <a:t>yes</a:t>
            </a:r>
          </a:p>
          <a:p>
            <a:pPr marL="914400" lvl="1" indent="-514350">
              <a:buClr>
                <a:srgbClr val="00B0F0"/>
              </a:buClr>
              <a:buFont typeface="+mj-lt"/>
              <a:buAutoNum type="alphaUcPeriod"/>
              <a:defRPr/>
            </a:pPr>
            <a:r>
              <a:rPr lang="en-US" dirty="0" smtClean="0"/>
              <a:t>no</a:t>
            </a:r>
          </a:p>
          <a:p>
            <a:pPr marL="914400" lvl="1" indent="-514350">
              <a:buFontTx/>
              <a:buNone/>
              <a:defRPr/>
            </a:pPr>
            <a:endParaRPr lang="en-US" dirty="0" smtClean="0"/>
          </a:p>
          <a:p>
            <a:pPr marL="914400" lvl="1" indent="-514350">
              <a:buFontTx/>
              <a:buNone/>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solidFill>
                  <a:schemeClr val="bg1"/>
                </a:solidFill>
                <a:effectLst/>
              </a:rPr>
              <a:t>Component Wear*</a:t>
            </a:r>
          </a:p>
        </p:txBody>
      </p:sp>
      <p:sp>
        <p:nvSpPr>
          <p:cNvPr id="20483" name="Rectangle 3"/>
          <p:cNvSpPr>
            <a:spLocks noGrp="1" noChangeArrowheads="1"/>
          </p:cNvSpPr>
          <p:nvPr>
            <p:ph type="body" idx="1"/>
          </p:nvPr>
        </p:nvSpPr>
        <p:spPr>
          <a:xfrm>
            <a:off x="657225" y="1314450"/>
            <a:ext cx="8201025" cy="4562475"/>
          </a:xfrm>
        </p:spPr>
        <p:txBody>
          <a:bodyPr/>
          <a:lstStyle/>
          <a:p>
            <a:r>
              <a:rPr lang="en-US" altLang="en-US" sz="2400" smtClean="0">
                <a:solidFill>
                  <a:schemeClr val="bg2"/>
                </a:solidFill>
              </a:rPr>
              <a:t>If, based on observation, failure rate </a:t>
            </a:r>
            <a:r>
              <a:rPr lang="en-US" altLang="en-US" sz="2400" smtClean="0">
                <a:solidFill>
                  <a:srgbClr val="DC0C42"/>
                </a:solidFill>
              </a:rPr>
              <a:t>does</a:t>
            </a:r>
            <a:r>
              <a:rPr lang="en-US" altLang="en-US" sz="2400" smtClean="0">
                <a:solidFill>
                  <a:schemeClr val="bg2"/>
                </a:solidFill>
              </a:rPr>
              <a:t> depend on time used, it may be due to </a:t>
            </a:r>
            <a:r>
              <a:rPr lang="en-US" altLang="en-US" sz="2400" smtClean="0">
                <a:solidFill>
                  <a:srgbClr val="DC0C42"/>
                </a:solidFill>
              </a:rPr>
              <a:t>wear</a:t>
            </a:r>
            <a:r>
              <a:rPr lang="en-US" altLang="en-US" sz="2400" smtClean="0">
                <a:solidFill>
                  <a:schemeClr val="bg2"/>
                </a:solidFill>
              </a:rPr>
              <a:t> caused by </a:t>
            </a:r>
            <a:r>
              <a:rPr lang="en-US" altLang="en-US" sz="2400" i="1" smtClean="0">
                <a:solidFill>
                  <a:srgbClr val="F32359"/>
                </a:solidFill>
              </a:rPr>
              <a:t>improper derating</a:t>
            </a:r>
          </a:p>
          <a:p>
            <a:r>
              <a:rPr lang="en-US" altLang="en-US" sz="2400" smtClean="0">
                <a:solidFill>
                  <a:srgbClr val="33CC33"/>
                </a:solidFill>
              </a:rPr>
              <a:t>Well-derated</a:t>
            </a:r>
            <a:r>
              <a:rPr lang="en-US" altLang="en-US" sz="2400" smtClean="0">
                <a:solidFill>
                  <a:schemeClr val="bg2"/>
                </a:solidFill>
              </a:rPr>
              <a:t> electronic systems seldom reach the point of wear-out failure</a:t>
            </a:r>
          </a:p>
          <a:p>
            <a:r>
              <a:rPr lang="en-US" altLang="en-US" sz="2400" smtClean="0">
                <a:solidFill>
                  <a:schemeClr val="bg2"/>
                </a:solidFill>
              </a:rPr>
              <a:t>Well-derated = </a:t>
            </a:r>
            <a:r>
              <a:rPr lang="en-US" altLang="en-US" sz="2400" smtClean="0">
                <a:solidFill>
                  <a:srgbClr val="33CC33"/>
                </a:solidFill>
              </a:rPr>
              <a:t>working at &lt; 30-40% </a:t>
            </a:r>
            <a:r>
              <a:rPr lang="en-US" altLang="en-US" sz="2400" smtClean="0">
                <a:solidFill>
                  <a:schemeClr val="bg2"/>
                </a:solidFill>
              </a:rPr>
              <a:t>of specified ratings</a:t>
            </a:r>
          </a:p>
          <a:p>
            <a:r>
              <a:rPr lang="en-US" altLang="en-US" sz="2400" smtClean="0">
                <a:solidFill>
                  <a:srgbClr val="DC0C42"/>
                </a:solidFill>
              </a:rPr>
              <a:t>Heat</a:t>
            </a:r>
            <a:r>
              <a:rPr lang="en-US" altLang="en-US" sz="2400" smtClean="0">
                <a:solidFill>
                  <a:schemeClr val="bg2"/>
                </a:solidFill>
              </a:rPr>
              <a:t> is the main reliability killer – even a small reduction will have a significant effect</a:t>
            </a:r>
          </a:p>
        </p:txBody>
      </p:sp>
      <p:sp>
        <p:nvSpPr>
          <p:cNvPr id="20484" name="TextBox 3"/>
          <p:cNvSpPr txBox="1">
            <a:spLocks noChangeArrowheads="1"/>
          </p:cNvSpPr>
          <p:nvPr/>
        </p:nvSpPr>
        <p:spPr bwMode="auto">
          <a:xfrm>
            <a:off x="855663" y="6135688"/>
            <a:ext cx="77898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spcBef>
                <a:spcPct val="50000"/>
              </a:spcBef>
              <a:buFont typeface="Wingdings" pitchFamily="2" charset="2"/>
              <a:buNone/>
            </a:pPr>
            <a:r>
              <a:rPr lang="en-US" altLang="en-US" sz="2000">
                <a:solidFill>
                  <a:schemeClr val="bg2"/>
                </a:solidFill>
              </a:rPr>
              <a:t>*See also “An Odometer for CPUs,” </a:t>
            </a:r>
            <a:r>
              <a:rPr lang="en-US" altLang="en-US" sz="2000" i="1">
                <a:solidFill>
                  <a:schemeClr val="bg2"/>
                </a:solidFill>
              </a:rPr>
              <a:t>IEEE Spectrum</a:t>
            </a:r>
            <a:r>
              <a:rPr lang="en-US" altLang="en-US" sz="2000">
                <a:solidFill>
                  <a:schemeClr val="bg2"/>
                </a:solidFill>
              </a:rPr>
              <a:t>, May 2011</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3213"/>
            <a:ext cx="8201025" cy="1143000"/>
          </a:xfrm>
        </p:spPr>
        <p:txBody>
          <a:bodyPr/>
          <a:lstStyle/>
          <a:p>
            <a:r>
              <a:rPr lang="en-US" altLang="en-US" smtClean="0">
                <a:solidFill>
                  <a:schemeClr val="bg1"/>
                </a:solidFill>
                <a:effectLst/>
              </a:rPr>
              <a:t>Reliability Models for Components</a:t>
            </a:r>
          </a:p>
        </p:txBody>
      </p:sp>
      <p:sp>
        <p:nvSpPr>
          <p:cNvPr id="21507" name="Rectangle 3"/>
          <p:cNvSpPr>
            <a:spLocks noGrp="1" noChangeArrowheads="1"/>
          </p:cNvSpPr>
          <p:nvPr>
            <p:ph type="body" idx="1"/>
          </p:nvPr>
        </p:nvSpPr>
        <p:spPr>
          <a:xfrm>
            <a:off x="657225" y="1314450"/>
            <a:ext cx="8096250" cy="4562475"/>
          </a:xfrm>
        </p:spPr>
        <p:txBody>
          <a:bodyPr/>
          <a:lstStyle/>
          <a:p>
            <a:r>
              <a:rPr lang="en-US" altLang="en-US" sz="2400" smtClean="0">
                <a:solidFill>
                  <a:schemeClr val="bg2"/>
                </a:solidFill>
              </a:rPr>
              <a:t>Calculated value is </a:t>
            </a:r>
            <a:r>
              <a:rPr lang="en-US" altLang="en-US" sz="2400" smtClean="0">
                <a:solidFill>
                  <a:schemeClr val="bg2"/>
                </a:solidFill>
                <a:sym typeface="Symbol" pitchFamily="18" charset="2"/>
              </a:rPr>
              <a:t></a:t>
            </a:r>
            <a:r>
              <a:rPr lang="en-US" altLang="en-US" sz="2400" baseline="-25000" smtClean="0">
                <a:solidFill>
                  <a:schemeClr val="bg2"/>
                </a:solidFill>
                <a:sym typeface="Symbol" pitchFamily="18" charset="2"/>
              </a:rPr>
              <a:t>p</a:t>
            </a:r>
            <a:r>
              <a:rPr lang="en-US" altLang="en-US" sz="2400" smtClean="0">
                <a:solidFill>
                  <a:schemeClr val="bg2"/>
                </a:solidFill>
                <a:sym typeface="Symbol" pitchFamily="18" charset="2"/>
              </a:rPr>
              <a:t>, the predicted number of failures per 10</a:t>
            </a:r>
            <a:r>
              <a:rPr lang="en-US" altLang="en-US" sz="2400" baseline="30000" smtClean="0">
                <a:solidFill>
                  <a:schemeClr val="bg2"/>
                </a:solidFill>
                <a:sym typeface="Symbol" pitchFamily="18" charset="2"/>
              </a:rPr>
              <a:t>6</a:t>
            </a:r>
            <a:r>
              <a:rPr lang="en-US" altLang="en-US" sz="2400" smtClean="0">
                <a:solidFill>
                  <a:schemeClr val="bg2"/>
                </a:solidFill>
                <a:sym typeface="Symbol" pitchFamily="18" charset="2"/>
              </a:rPr>
              <a:t> hours of operation</a:t>
            </a:r>
          </a:p>
          <a:p>
            <a:r>
              <a:rPr lang="en-US" altLang="en-US" sz="2400" smtClean="0">
                <a:solidFill>
                  <a:schemeClr val="bg2"/>
                </a:solidFill>
                <a:sym typeface="Symbol" pitchFamily="18" charset="2"/>
              </a:rPr>
              <a:t>Examples (</a:t>
            </a:r>
            <a:r>
              <a:rPr lang="en-US" altLang="en-US" sz="2400" smtClean="0">
                <a:solidFill>
                  <a:schemeClr val="bg2"/>
                </a:solidFill>
              </a:rPr>
              <a:t>Mil-Hdbk 217F):</a:t>
            </a:r>
            <a:endParaRPr lang="en-US" altLang="en-US" sz="2400" smtClean="0">
              <a:solidFill>
                <a:schemeClr val="bg2"/>
              </a:solidFill>
              <a:sym typeface="Symbol" pitchFamily="18" charset="2"/>
            </a:endParaRPr>
          </a:p>
        </p:txBody>
      </p:sp>
      <p:pic>
        <p:nvPicPr>
          <p:cNvPr id="21508" name="Picture 5" descr="rs_fig4a"/>
          <p:cNvPicPr>
            <a:picLocks noChangeAspect="1" noChangeArrowheads="1"/>
          </p:cNvPicPr>
          <p:nvPr/>
        </p:nvPicPr>
        <p:blipFill>
          <a:blip r:embed="rId2">
            <a:lum contrast="18000"/>
            <a:extLst>
              <a:ext uri="{28A0092B-C50C-407E-A947-70E740481C1C}">
                <a14:useLocalDpi xmlns:a14="http://schemas.microsoft.com/office/drawing/2010/main" val="0"/>
              </a:ext>
            </a:extLst>
          </a:blip>
          <a:srcRect b="46751"/>
          <a:stretch>
            <a:fillRect/>
          </a:stretch>
        </p:blipFill>
        <p:spPr bwMode="auto">
          <a:xfrm>
            <a:off x="4852988" y="2655888"/>
            <a:ext cx="4086225"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6"/>
          <p:cNvSpPr txBox="1">
            <a:spLocks noChangeArrowheads="1"/>
          </p:cNvSpPr>
          <p:nvPr/>
        </p:nvSpPr>
        <p:spPr bwMode="auto">
          <a:xfrm>
            <a:off x="5362575" y="2362200"/>
            <a:ext cx="2971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2075" tIns="46038" rIns="92075" bIns="46038">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a:spcBef>
                <a:spcPct val="50000"/>
              </a:spcBef>
              <a:buFont typeface="Wingdings" pitchFamily="2" charset="2"/>
              <a:buNone/>
            </a:pPr>
            <a:r>
              <a:rPr lang="en-US" altLang="en-US" sz="1400">
                <a:solidFill>
                  <a:srgbClr val="F32359"/>
                </a:solidFill>
              </a:rPr>
              <a:t>Microelectronic Circuits</a:t>
            </a:r>
          </a:p>
        </p:txBody>
      </p:sp>
      <p:sp>
        <p:nvSpPr>
          <p:cNvPr id="21510" name="Text Box 7"/>
          <p:cNvSpPr txBox="1">
            <a:spLocks noChangeArrowheads="1"/>
          </p:cNvSpPr>
          <p:nvPr/>
        </p:nvSpPr>
        <p:spPr bwMode="auto">
          <a:xfrm>
            <a:off x="857250" y="3086100"/>
            <a:ext cx="2971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2075" tIns="46038" rIns="92075" bIns="46038">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a:spcBef>
                <a:spcPct val="50000"/>
              </a:spcBef>
              <a:buFont typeface="Wingdings" pitchFamily="2" charset="2"/>
              <a:buNone/>
            </a:pPr>
            <a:r>
              <a:rPr lang="en-US" altLang="en-US" sz="1400">
                <a:solidFill>
                  <a:srgbClr val="F32359"/>
                </a:solidFill>
              </a:rPr>
              <a:t>Diodes</a:t>
            </a:r>
          </a:p>
        </p:txBody>
      </p:sp>
      <p:pic>
        <p:nvPicPr>
          <p:cNvPr id="21511" name="Picture 8" descr="rs_fig4a"/>
          <p:cNvPicPr>
            <a:picLocks noChangeAspect="1" noChangeArrowheads="1"/>
          </p:cNvPicPr>
          <p:nvPr/>
        </p:nvPicPr>
        <p:blipFill>
          <a:blip r:embed="rId2">
            <a:lum contrast="12000"/>
            <a:extLst>
              <a:ext uri="{28A0092B-C50C-407E-A947-70E740481C1C}">
                <a14:useLocalDpi xmlns:a14="http://schemas.microsoft.com/office/drawing/2010/main" val="0"/>
              </a:ext>
            </a:extLst>
          </a:blip>
          <a:srcRect t="55516" b="5383"/>
          <a:stretch>
            <a:fillRect/>
          </a:stretch>
        </p:blipFill>
        <p:spPr bwMode="auto">
          <a:xfrm>
            <a:off x="287338" y="3290888"/>
            <a:ext cx="4421187"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4" descr="rs_fig4a"/>
          <p:cNvPicPr>
            <a:picLocks noChangeAspect="1" noChangeArrowheads="1"/>
          </p:cNvPicPr>
          <p:nvPr/>
        </p:nvPicPr>
        <p:blipFill>
          <a:blip r:embed="rId3">
            <a:lum contrast="18000"/>
            <a:extLst>
              <a:ext uri="{28A0092B-C50C-407E-A947-70E740481C1C}">
                <a14:useLocalDpi xmlns:a14="http://schemas.microsoft.com/office/drawing/2010/main" val="0"/>
              </a:ext>
            </a:extLst>
          </a:blip>
          <a:srcRect b="46751"/>
          <a:stretch>
            <a:fillRect/>
          </a:stretch>
        </p:blipFill>
        <p:spPr bwMode="auto">
          <a:xfrm>
            <a:off x="903288" y="661988"/>
            <a:ext cx="5762625" cy="57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p:cNvSpPr txBox="1">
            <a:spLocks noChangeArrowheads="1"/>
          </p:cNvSpPr>
          <p:nvPr/>
        </p:nvSpPr>
        <p:spPr bwMode="auto">
          <a:xfrm>
            <a:off x="473075" y="228600"/>
            <a:ext cx="70262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2075" tIns="46038" rIns="92075" bIns="46038">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a:spcBef>
                <a:spcPct val="50000"/>
              </a:spcBef>
              <a:buFont typeface="Wingdings" pitchFamily="2" charset="2"/>
              <a:buNone/>
            </a:pPr>
            <a:r>
              <a:rPr lang="en-US" altLang="en-US" sz="2000">
                <a:solidFill>
                  <a:srgbClr val="F32359"/>
                </a:solidFill>
              </a:rPr>
              <a:t>Microelectronic Circuits (see 5.1 p.23ff of Mil-Hdbk 217F)</a:t>
            </a:r>
          </a:p>
        </p:txBody>
      </p:sp>
      <p:sp>
        <p:nvSpPr>
          <p:cNvPr id="4" name="TextBox 3"/>
          <p:cNvSpPr txBox="1"/>
          <p:nvPr/>
        </p:nvSpPr>
        <p:spPr>
          <a:xfrm>
            <a:off x="2825750" y="1847850"/>
            <a:ext cx="5526088" cy="274638"/>
          </a:xfrm>
          <a:prstGeom prst="rect">
            <a:avLst/>
          </a:prstGeom>
          <a:noFill/>
        </p:spPr>
        <p:txBody>
          <a:bodyPr wrap="none">
            <a:spAutoFit/>
          </a:bodyPr>
          <a:lstStyle/>
          <a:p>
            <a:pPr>
              <a:defRPr/>
            </a:pPr>
            <a:r>
              <a:rPr lang="en-US" sz="1400" b="0" dirty="0">
                <a:latin typeface="+mj-lt"/>
              </a:rPr>
              <a:t>(based on # of gates or transistors </a:t>
            </a:r>
            <a:r>
              <a:rPr lang="en-US" sz="1400" b="0" dirty="0">
                <a:solidFill>
                  <a:schemeClr val="bg1">
                    <a:lumMod val="75000"/>
                  </a:schemeClr>
                </a:solidFill>
                <a:latin typeface="+mj-lt"/>
              </a:rPr>
              <a:t>or on type of micro, e.g., 8bit, 16bit, etc</a:t>
            </a:r>
            <a:r>
              <a:rPr lang="en-US" sz="1400" b="0" dirty="0">
                <a:latin typeface="+mj-lt"/>
              </a:rPr>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p:txBody>
          <a:bodyPr/>
          <a:lstStyle/>
          <a:p>
            <a:pPr>
              <a:defRPr/>
            </a:pPr>
            <a:r>
              <a:rPr lang="en-US" smtClean="0">
                <a:solidFill>
                  <a:srgbClr val="DC0C42"/>
                </a:solidFill>
                <a:effectLst>
                  <a:outerShdw blurRad="38100" dist="38100" dir="2700000" algn="tl">
                    <a:srgbClr val="C0C0C0"/>
                  </a:outerShdw>
                </a:effectLst>
              </a:rPr>
              <a:t>Expectations for Homework</a:t>
            </a:r>
          </a:p>
        </p:txBody>
      </p:sp>
      <p:sp>
        <p:nvSpPr>
          <p:cNvPr id="23555" name="Rectangle 3"/>
          <p:cNvSpPr>
            <a:spLocks noGrp="1" noChangeArrowheads="1"/>
          </p:cNvSpPr>
          <p:nvPr>
            <p:ph type="body" idx="1"/>
          </p:nvPr>
        </p:nvSpPr>
        <p:spPr>
          <a:xfrm>
            <a:off x="604838" y="1441450"/>
            <a:ext cx="8239125" cy="4114800"/>
          </a:xfrm>
        </p:spPr>
        <p:txBody>
          <a:bodyPr/>
          <a:lstStyle/>
          <a:p>
            <a:r>
              <a:rPr lang="en-US" altLang="en-US" sz="2800" smtClean="0">
                <a:solidFill>
                  <a:schemeClr val="bg2"/>
                </a:solidFill>
              </a:rPr>
              <a:t>Choose hottest and/or most complex components</a:t>
            </a:r>
          </a:p>
          <a:p>
            <a:pPr lvl="1"/>
            <a:r>
              <a:rPr lang="en-US" altLang="en-US" smtClean="0">
                <a:solidFill>
                  <a:srgbClr val="0033CC"/>
                </a:solidFill>
              </a:rPr>
              <a:t>Which are your hottest/most complex components?</a:t>
            </a:r>
          </a:p>
          <a:p>
            <a:r>
              <a:rPr lang="en-US" altLang="en-US" sz="2800" smtClean="0">
                <a:solidFill>
                  <a:schemeClr val="bg2"/>
                </a:solidFill>
              </a:rPr>
              <a:t>Choose most closely related </a:t>
            </a:r>
            <a:r>
              <a:rPr lang="en-US" altLang="en-US" sz="2800" u="sng" smtClean="0">
                <a:solidFill>
                  <a:srgbClr val="FF0000"/>
                </a:solidFill>
              </a:rPr>
              <a:t>MIL-HDBK-217F</a:t>
            </a:r>
            <a:r>
              <a:rPr lang="en-US" altLang="en-US" sz="2800" smtClean="0">
                <a:solidFill>
                  <a:schemeClr val="bg2"/>
                </a:solidFill>
              </a:rPr>
              <a:t> model</a:t>
            </a:r>
          </a:p>
          <a:p>
            <a:r>
              <a:rPr lang="en-US" altLang="en-US" sz="2800" smtClean="0">
                <a:solidFill>
                  <a:schemeClr val="bg2"/>
                </a:solidFill>
              </a:rPr>
              <a:t>List assumptions and rationale for parameter values used</a:t>
            </a:r>
          </a:p>
          <a:p>
            <a:r>
              <a:rPr lang="en-US" altLang="en-US" sz="2800" smtClean="0">
                <a:solidFill>
                  <a:schemeClr val="bg2"/>
                </a:solidFill>
              </a:rPr>
              <a:t>Present information as table or bullet list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solidFill>
                  <a:schemeClr val="bg1"/>
                </a:solidFill>
                <a:effectLst/>
              </a:rPr>
              <a:t>MTTF/MTBF</a:t>
            </a:r>
          </a:p>
        </p:txBody>
      </p:sp>
      <p:sp>
        <p:nvSpPr>
          <p:cNvPr id="24579" name="Rectangle 3"/>
          <p:cNvSpPr>
            <a:spLocks noGrp="1" noChangeArrowheads="1"/>
          </p:cNvSpPr>
          <p:nvPr>
            <p:ph type="body" idx="1"/>
          </p:nvPr>
        </p:nvSpPr>
        <p:spPr>
          <a:xfrm>
            <a:off x="657225" y="1314450"/>
            <a:ext cx="8201025" cy="4562475"/>
          </a:xfrm>
        </p:spPr>
        <p:txBody>
          <a:bodyPr/>
          <a:lstStyle/>
          <a:p>
            <a:r>
              <a:rPr lang="en-US" altLang="en-US" sz="2800" smtClean="0">
                <a:solidFill>
                  <a:schemeClr val="bg2"/>
                </a:solidFill>
              </a:rPr>
              <a:t>For </a:t>
            </a:r>
            <a:r>
              <a:rPr lang="en-US" altLang="en-US" sz="2800" smtClean="0">
                <a:solidFill>
                  <a:srgbClr val="33CC33"/>
                </a:solidFill>
              </a:rPr>
              <a:t>irreparable</a:t>
            </a:r>
            <a:r>
              <a:rPr lang="en-US" altLang="en-US" sz="2800" smtClean="0">
                <a:solidFill>
                  <a:schemeClr val="bg2"/>
                </a:solidFill>
              </a:rPr>
              <a:t> parts, use </a:t>
            </a:r>
            <a:r>
              <a:rPr lang="en-US" altLang="en-US" sz="2800" smtClean="0">
                <a:solidFill>
                  <a:srgbClr val="DC0C42"/>
                </a:solidFill>
              </a:rPr>
              <a:t>mean time to failure</a:t>
            </a:r>
            <a:r>
              <a:rPr lang="en-US" altLang="en-US" sz="2800" smtClean="0">
                <a:solidFill>
                  <a:schemeClr val="bg2"/>
                </a:solidFill>
              </a:rPr>
              <a:t> (MTTF) = </a:t>
            </a:r>
            <a:r>
              <a:rPr lang="en-US" altLang="en-US" sz="2800" smtClean="0">
                <a:solidFill>
                  <a:srgbClr val="DC0C42"/>
                </a:solidFill>
              </a:rPr>
              <a:t>1/</a:t>
            </a:r>
            <a:r>
              <a:rPr lang="en-US" altLang="en-US" sz="2800" smtClean="0">
                <a:solidFill>
                  <a:srgbClr val="DC0C42"/>
                </a:solidFill>
                <a:sym typeface="Symbol" pitchFamily="18" charset="2"/>
              </a:rPr>
              <a:t></a:t>
            </a:r>
            <a:r>
              <a:rPr lang="en-US" altLang="en-US" sz="2800" smtClean="0">
                <a:solidFill>
                  <a:schemeClr val="bg2"/>
                </a:solidFill>
                <a:sym typeface="Symbol" pitchFamily="18" charset="2"/>
              </a:rPr>
              <a:t> for components with an exponential life distribution</a:t>
            </a:r>
          </a:p>
          <a:p>
            <a:r>
              <a:rPr lang="en-US" altLang="en-US" sz="2800" smtClean="0">
                <a:solidFill>
                  <a:schemeClr val="bg2"/>
                </a:solidFill>
                <a:sym typeface="Symbol" pitchFamily="18" charset="2"/>
              </a:rPr>
              <a:t>For assemblies with </a:t>
            </a:r>
            <a:r>
              <a:rPr lang="en-US" altLang="en-US" sz="2800" smtClean="0">
                <a:solidFill>
                  <a:srgbClr val="33CC33"/>
                </a:solidFill>
                <a:sym typeface="Symbol" pitchFamily="18" charset="2"/>
              </a:rPr>
              <a:t>repairable</a:t>
            </a:r>
            <a:r>
              <a:rPr lang="en-US" altLang="en-US" sz="2800" smtClean="0">
                <a:solidFill>
                  <a:schemeClr val="bg2"/>
                </a:solidFill>
                <a:sym typeface="Symbol" pitchFamily="18" charset="2"/>
              </a:rPr>
              <a:t> parts, </a:t>
            </a:r>
            <a:r>
              <a:rPr lang="en-US" altLang="en-US" sz="2800" smtClean="0">
                <a:solidFill>
                  <a:srgbClr val="DC0C42"/>
                </a:solidFill>
                <a:sym typeface="Symbol" pitchFamily="18" charset="2"/>
              </a:rPr>
              <a:t>mean time between failure</a:t>
            </a:r>
            <a:r>
              <a:rPr lang="en-US" altLang="en-US" sz="2800" smtClean="0">
                <a:solidFill>
                  <a:schemeClr val="bg2"/>
                </a:solidFill>
                <a:sym typeface="Symbol" pitchFamily="18" charset="2"/>
              </a:rPr>
              <a:t> (MTBF) is appropriate</a:t>
            </a:r>
          </a:p>
          <a:p>
            <a:r>
              <a:rPr lang="en-US" altLang="en-US" sz="2800" smtClean="0">
                <a:solidFill>
                  <a:schemeClr val="bg2"/>
                </a:solidFill>
                <a:sym typeface="Symbol" pitchFamily="18" charset="2"/>
              </a:rPr>
              <a:t>Field returns are always a more powerful statement of performance than statistical predictions</a:t>
            </a:r>
          </a:p>
          <a:p>
            <a:r>
              <a:rPr lang="en-US" altLang="en-US" sz="2800" smtClean="0">
                <a:solidFill>
                  <a:schemeClr val="bg2"/>
                </a:solidFill>
                <a:sym typeface="Symbol" pitchFamily="18" charset="2"/>
              </a:rPr>
              <a:t>Reliability models are conservative</a:t>
            </a:r>
          </a:p>
          <a:p>
            <a:pPr lvl="1"/>
            <a:r>
              <a:rPr lang="en-US" altLang="en-US" sz="2400" smtClean="0">
                <a:solidFill>
                  <a:schemeClr val="bg2"/>
                </a:solidFill>
                <a:sym typeface="Symbol" pitchFamily="18" charset="2"/>
              </a:rPr>
              <a:t>equipment generally outperforms the statistics </a:t>
            </a:r>
            <a:r>
              <a:rPr lang="en-US" altLang="en-US" sz="1600" b="0" smtClean="0">
                <a:solidFill>
                  <a:schemeClr val="bg2"/>
                </a:solidFill>
                <a:sym typeface="Symbol" pitchFamily="18" charset="2"/>
              </a:rPr>
              <a:t>(well designed equipment) </a:t>
            </a:r>
            <a:endParaRPr lang="en-US" altLang="en-US" sz="1600" smtClean="0">
              <a:solidFill>
                <a:schemeClr val="bg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solidFill>
                  <a:schemeClr val="bg1"/>
                </a:solidFill>
                <a:effectLst/>
              </a:rPr>
              <a:t>Heat Controller Example</a:t>
            </a:r>
          </a:p>
        </p:txBody>
      </p:sp>
      <p:sp>
        <p:nvSpPr>
          <p:cNvPr id="25603" name="Rectangle 3"/>
          <p:cNvSpPr>
            <a:spLocks noGrp="1" noChangeArrowheads="1"/>
          </p:cNvSpPr>
          <p:nvPr>
            <p:ph type="body" idx="1"/>
          </p:nvPr>
        </p:nvSpPr>
        <p:spPr>
          <a:xfrm>
            <a:off x="657225" y="1314450"/>
            <a:ext cx="8201025" cy="4562475"/>
          </a:xfrm>
        </p:spPr>
        <p:txBody>
          <a:bodyPr/>
          <a:lstStyle/>
          <a:p>
            <a:r>
              <a:rPr lang="en-US" altLang="en-US" sz="2800" smtClean="0">
                <a:solidFill>
                  <a:schemeClr val="bg2"/>
                </a:solidFill>
              </a:rPr>
              <a:t>Gas-fired burner to maintain hot-tub water temperature within a specified tolerance</a:t>
            </a:r>
          </a:p>
          <a:p>
            <a:r>
              <a:rPr lang="en-US" altLang="en-US" sz="2800" smtClean="0">
                <a:solidFill>
                  <a:schemeClr val="bg2"/>
                </a:solidFill>
              </a:rPr>
              <a:t>Possibility of personal injury if controller malfunctions</a:t>
            </a:r>
          </a:p>
          <a:p>
            <a:r>
              <a:rPr lang="en-US" altLang="en-US" sz="2800" smtClean="0">
                <a:solidFill>
                  <a:schemeClr val="bg2"/>
                </a:solidFill>
              </a:rPr>
              <a:t>Performing hazard analysis and modifying the design based on results obtained</a:t>
            </a:r>
          </a:p>
          <a:p>
            <a:pPr lvl="1"/>
            <a:r>
              <a:rPr lang="en-US" altLang="en-US" sz="2400" smtClean="0">
                <a:solidFill>
                  <a:schemeClr val="bg2"/>
                </a:solidFill>
              </a:rPr>
              <a:t>important for showing “reasonable care” in court (reduction of liability)</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3213"/>
            <a:ext cx="7772400" cy="752475"/>
          </a:xfrm>
        </p:spPr>
        <p:txBody>
          <a:bodyPr/>
          <a:lstStyle/>
          <a:p>
            <a:r>
              <a:rPr lang="en-US" altLang="en-US" smtClean="0">
                <a:solidFill>
                  <a:schemeClr val="bg1"/>
                </a:solidFill>
                <a:effectLst/>
              </a:rPr>
              <a:t>Outline</a:t>
            </a:r>
          </a:p>
        </p:txBody>
      </p:sp>
      <p:sp>
        <p:nvSpPr>
          <p:cNvPr id="6147" name="Rectangle 3"/>
          <p:cNvSpPr>
            <a:spLocks noGrp="1" noChangeArrowheads="1"/>
          </p:cNvSpPr>
          <p:nvPr>
            <p:ph type="body" idx="1"/>
          </p:nvPr>
        </p:nvSpPr>
        <p:spPr>
          <a:xfrm>
            <a:off x="657225" y="941388"/>
            <a:ext cx="8486775" cy="4935537"/>
          </a:xfrm>
        </p:spPr>
        <p:txBody>
          <a:bodyPr/>
          <a:lstStyle/>
          <a:p>
            <a:pPr>
              <a:lnSpc>
                <a:spcPct val="90000"/>
              </a:lnSpc>
              <a:spcBef>
                <a:spcPct val="10000"/>
              </a:spcBef>
              <a:defRPr/>
            </a:pPr>
            <a:r>
              <a:rPr lang="en-US" sz="2400" dirty="0" smtClean="0">
                <a:solidFill>
                  <a:schemeClr val="bg2"/>
                </a:solidFill>
              </a:rPr>
              <a:t>Introduction</a:t>
            </a:r>
          </a:p>
          <a:p>
            <a:pPr>
              <a:lnSpc>
                <a:spcPct val="90000"/>
              </a:lnSpc>
              <a:spcBef>
                <a:spcPct val="10000"/>
              </a:spcBef>
              <a:defRPr/>
            </a:pPr>
            <a:r>
              <a:rPr lang="en-US" sz="2400" dirty="0" smtClean="0">
                <a:solidFill>
                  <a:schemeClr val="bg2"/>
                </a:solidFill>
              </a:rPr>
              <a:t>Component Failures and Wear</a:t>
            </a:r>
          </a:p>
          <a:p>
            <a:pPr>
              <a:lnSpc>
                <a:spcPct val="90000"/>
              </a:lnSpc>
              <a:spcBef>
                <a:spcPct val="10000"/>
              </a:spcBef>
              <a:defRPr/>
            </a:pPr>
            <a:r>
              <a:rPr lang="en-US" sz="2400" dirty="0" smtClean="0">
                <a:solidFill>
                  <a:schemeClr val="bg1">
                    <a:lumMod val="75000"/>
                  </a:schemeClr>
                </a:solidFill>
              </a:rPr>
              <a:t>Mean Time To/Before Failure </a:t>
            </a:r>
            <a:r>
              <a:rPr lang="en-US" sz="2400" dirty="0" smtClean="0">
                <a:solidFill>
                  <a:schemeClr val="bg2"/>
                </a:solidFill>
              </a:rPr>
              <a:t>(MTTF/MTBF)</a:t>
            </a:r>
          </a:p>
          <a:p>
            <a:pPr>
              <a:lnSpc>
                <a:spcPct val="90000"/>
              </a:lnSpc>
              <a:spcBef>
                <a:spcPct val="10000"/>
              </a:spcBef>
              <a:defRPr/>
            </a:pPr>
            <a:r>
              <a:rPr lang="en-US" sz="2400" dirty="0" smtClean="0">
                <a:solidFill>
                  <a:schemeClr val="bg2"/>
                </a:solidFill>
              </a:rPr>
              <a:t>Heat Controller Example</a:t>
            </a:r>
          </a:p>
          <a:p>
            <a:pPr>
              <a:lnSpc>
                <a:spcPct val="90000"/>
              </a:lnSpc>
              <a:spcBef>
                <a:spcPct val="10000"/>
              </a:spcBef>
              <a:defRPr/>
            </a:pPr>
            <a:r>
              <a:rPr lang="en-US" sz="2400" dirty="0" smtClean="0">
                <a:solidFill>
                  <a:schemeClr val="bg2"/>
                </a:solidFill>
              </a:rPr>
              <a:t>Failure Rate Calculation</a:t>
            </a:r>
          </a:p>
          <a:p>
            <a:pPr>
              <a:lnSpc>
                <a:spcPct val="90000"/>
              </a:lnSpc>
              <a:spcBef>
                <a:spcPct val="10000"/>
              </a:spcBef>
              <a:defRPr/>
            </a:pPr>
            <a:r>
              <a:rPr lang="en-US" sz="2400" dirty="0" smtClean="0">
                <a:solidFill>
                  <a:schemeClr val="bg2"/>
                </a:solidFill>
              </a:rPr>
              <a:t>Improving System Availability</a:t>
            </a:r>
          </a:p>
          <a:p>
            <a:pPr>
              <a:lnSpc>
                <a:spcPct val="90000"/>
              </a:lnSpc>
              <a:spcBef>
                <a:spcPct val="10000"/>
              </a:spcBef>
              <a:defRPr/>
            </a:pPr>
            <a:r>
              <a:rPr lang="en-US" sz="2400" dirty="0" smtClean="0">
                <a:solidFill>
                  <a:schemeClr val="bg2"/>
                </a:solidFill>
              </a:rPr>
              <a:t>Failure Mode &amp; Effects Analysis (FMEA)</a:t>
            </a:r>
          </a:p>
          <a:p>
            <a:pPr>
              <a:lnSpc>
                <a:spcPct val="90000"/>
              </a:lnSpc>
              <a:spcBef>
                <a:spcPct val="10000"/>
              </a:spcBef>
              <a:defRPr/>
            </a:pPr>
            <a:r>
              <a:rPr lang="en-US" sz="2400" dirty="0" smtClean="0">
                <a:solidFill>
                  <a:schemeClr val="bg2"/>
                </a:solidFill>
              </a:rPr>
              <a:t>Criticality Analysis (FMECA)</a:t>
            </a:r>
          </a:p>
          <a:p>
            <a:pPr>
              <a:lnSpc>
                <a:spcPct val="90000"/>
              </a:lnSpc>
              <a:spcBef>
                <a:spcPct val="10000"/>
              </a:spcBef>
              <a:defRPr/>
            </a:pPr>
            <a:r>
              <a:rPr lang="en-US" sz="2400" dirty="0" smtClean="0">
                <a:solidFill>
                  <a:schemeClr val="bg2"/>
                </a:solidFill>
              </a:rPr>
              <a:t>Fault Tree Analysis (FTA)</a:t>
            </a:r>
          </a:p>
          <a:p>
            <a:pPr>
              <a:lnSpc>
                <a:spcPct val="90000"/>
              </a:lnSpc>
              <a:spcBef>
                <a:spcPct val="10000"/>
              </a:spcBef>
              <a:defRPr/>
            </a:pPr>
            <a:r>
              <a:rPr lang="en-US" sz="2400" dirty="0" smtClean="0">
                <a:solidFill>
                  <a:schemeClr val="bg2"/>
                </a:solidFill>
              </a:rPr>
              <a:t>Software and Watchdogs</a:t>
            </a:r>
          </a:p>
          <a:p>
            <a:pPr>
              <a:lnSpc>
                <a:spcPct val="90000"/>
              </a:lnSpc>
              <a:spcBef>
                <a:spcPct val="10000"/>
              </a:spcBef>
              <a:defRPr/>
            </a:pPr>
            <a:r>
              <a:rPr lang="en-US" sz="2400" dirty="0" smtClean="0">
                <a:solidFill>
                  <a:schemeClr val="bg2"/>
                </a:solidFill>
              </a:rPr>
              <a:t>Maintainability</a:t>
            </a:r>
          </a:p>
          <a:p>
            <a:pPr>
              <a:lnSpc>
                <a:spcPct val="90000"/>
              </a:lnSpc>
              <a:spcBef>
                <a:spcPct val="10000"/>
              </a:spcBef>
              <a:defRPr/>
            </a:pPr>
            <a:r>
              <a:rPr lang="en-US" sz="2400" dirty="0" smtClean="0">
                <a:solidFill>
                  <a:schemeClr val="bg2"/>
                </a:solidFill>
              </a:rPr>
              <a:t>Standards and Compliance</a:t>
            </a:r>
          </a:p>
        </p:txBody>
      </p:sp>
      <p:sp>
        <p:nvSpPr>
          <p:cNvPr id="8196" name="Text Box 8"/>
          <p:cNvSpPr txBox="1">
            <a:spLocks noChangeArrowheads="1"/>
          </p:cNvSpPr>
          <p:nvPr/>
        </p:nvSpPr>
        <p:spPr bwMode="auto">
          <a:xfrm>
            <a:off x="714375" y="5410200"/>
            <a:ext cx="79724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2075" tIns="46038" rIns="92075" bIns="46038">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spcBef>
                <a:spcPct val="50000"/>
              </a:spcBef>
              <a:buFont typeface="Wingdings" pitchFamily="2" charset="2"/>
              <a:buNone/>
            </a:pPr>
            <a:r>
              <a:rPr lang="en-US" altLang="en-US" sz="2000" b="0">
                <a:solidFill>
                  <a:srgbClr val="FF3300"/>
                </a:solidFill>
              </a:rPr>
              <a:t>Reference: “Designing for Reliability, Maintainability, and Safety – Parts 1, 2, and 3”, </a:t>
            </a:r>
            <a:r>
              <a:rPr lang="en-US" altLang="en-US" sz="2000" b="0" u="sng">
                <a:solidFill>
                  <a:srgbClr val="FF3300"/>
                </a:solidFill>
              </a:rPr>
              <a:t>Circuit Cellar</a:t>
            </a:r>
            <a:r>
              <a:rPr lang="en-US" altLang="en-US" sz="2000" b="0">
                <a:solidFill>
                  <a:srgbClr val="FF3300"/>
                </a:solidFill>
              </a:rPr>
              <a:t>, December 2000,  January 2001, April 2001.</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solidFill>
                  <a:schemeClr val="bg1"/>
                </a:solidFill>
                <a:effectLst/>
              </a:rPr>
              <a:t>Heat Controller Example</a:t>
            </a:r>
          </a:p>
        </p:txBody>
      </p:sp>
      <p:sp>
        <p:nvSpPr>
          <p:cNvPr id="26627" name="Rectangle 3"/>
          <p:cNvSpPr>
            <a:spLocks noGrp="1" noChangeArrowheads="1"/>
          </p:cNvSpPr>
          <p:nvPr>
            <p:ph type="body" idx="1"/>
          </p:nvPr>
        </p:nvSpPr>
        <p:spPr>
          <a:xfrm>
            <a:off x="657225" y="1314450"/>
            <a:ext cx="8201025" cy="4562475"/>
          </a:xfrm>
        </p:spPr>
        <p:txBody>
          <a:bodyPr/>
          <a:lstStyle/>
          <a:p>
            <a:r>
              <a:rPr lang="en-US" altLang="en-US" sz="2800" smtClean="0">
                <a:solidFill>
                  <a:schemeClr val="bg2"/>
                </a:solidFill>
              </a:rPr>
              <a:t>Simple hazard analysis</a:t>
            </a:r>
          </a:p>
          <a:p>
            <a:r>
              <a:rPr lang="en-US" altLang="en-US" sz="2800" smtClean="0">
                <a:solidFill>
                  <a:srgbClr val="FF0000"/>
                </a:solidFill>
              </a:rPr>
              <a:t>10</a:t>
            </a:r>
            <a:r>
              <a:rPr lang="en-US" altLang="en-US" sz="2800" baseline="30000" smtClean="0">
                <a:solidFill>
                  <a:srgbClr val="FF0000"/>
                </a:solidFill>
              </a:rPr>
              <a:t>-9</a:t>
            </a:r>
            <a:r>
              <a:rPr lang="en-US" altLang="en-US" sz="2800" smtClean="0">
                <a:solidFill>
                  <a:schemeClr val="bg2"/>
                </a:solidFill>
              </a:rPr>
              <a:t> generally accepted as “never”           </a:t>
            </a:r>
            <a:r>
              <a:rPr lang="en-US" altLang="en-US" sz="2800" b="0" smtClean="0">
                <a:solidFill>
                  <a:schemeClr val="bg2"/>
                </a:solidFill>
              </a:rPr>
              <a:t>(50% chance of failure after 79,000 years of continuous operation)</a:t>
            </a:r>
          </a:p>
        </p:txBody>
      </p:sp>
      <p:pic>
        <p:nvPicPr>
          <p:cNvPr id="26628" name="Picture 4" descr="rs_fig1a"/>
          <p:cNvPicPr>
            <a:picLocks noChangeAspect="1" noChangeArrowheads="1"/>
          </p:cNvPicPr>
          <p:nvPr/>
        </p:nvPicPr>
        <p:blipFill>
          <a:blip r:embed="rId2">
            <a:extLst>
              <a:ext uri="{28A0092B-C50C-407E-A947-70E740481C1C}">
                <a14:useLocalDpi xmlns:a14="http://schemas.microsoft.com/office/drawing/2010/main" val="0"/>
              </a:ext>
            </a:extLst>
          </a:blip>
          <a:srcRect b="11662"/>
          <a:stretch>
            <a:fillRect/>
          </a:stretch>
        </p:blipFill>
        <p:spPr bwMode="auto">
          <a:xfrm>
            <a:off x="0" y="3563938"/>
            <a:ext cx="9144000"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p:cNvSpPr txBox="1">
            <a:spLocks noChangeArrowheads="1"/>
          </p:cNvSpPr>
          <p:nvPr/>
        </p:nvSpPr>
        <p:spPr bwMode="auto">
          <a:xfrm>
            <a:off x="1262063" y="3243263"/>
            <a:ext cx="57642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2075" tIns="46038" rIns="92075" bIns="46038">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a:spcBef>
                <a:spcPct val="50000"/>
              </a:spcBef>
              <a:buFont typeface="Wingdings" pitchFamily="2" charset="2"/>
              <a:buNone/>
            </a:pPr>
            <a:r>
              <a:rPr lang="en-US" altLang="en-US" sz="1600">
                <a:solidFill>
                  <a:schemeClr val="bg2"/>
                </a:solidFill>
              </a:rPr>
              <a:t>BTW: </a:t>
            </a:r>
            <a:r>
              <a:rPr lang="en-US" altLang="en-US" sz="1600" b="0">
                <a:solidFill>
                  <a:schemeClr val="bg2"/>
                </a:solidFill>
              </a:rPr>
              <a:t>with 1M units in field</a:t>
            </a:r>
            <a:r>
              <a:rPr lang="en-US" altLang="en-US" sz="1600">
                <a:solidFill>
                  <a:schemeClr val="bg2"/>
                </a:solidFill>
              </a:rPr>
              <a:t>, </a:t>
            </a:r>
            <a:r>
              <a:rPr lang="en-US" altLang="en-US" sz="1600" u="sng">
                <a:solidFill>
                  <a:schemeClr val="bg2"/>
                </a:solidFill>
              </a:rPr>
              <a:t>never</a:t>
            </a:r>
            <a:r>
              <a:rPr lang="en-US" altLang="en-US" sz="1600">
                <a:solidFill>
                  <a:schemeClr val="bg2"/>
                </a:solidFill>
              </a:rPr>
              <a:t> </a:t>
            </a:r>
            <a:r>
              <a:rPr lang="en-US" altLang="en-US" sz="1600" b="0">
                <a:solidFill>
                  <a:schemeClr val="bg2"/>
                </a:solidFill>
                <a:sym typeface="Symbol" pitchFamily="18" charset="2"/>
              </a:rPr>
              <a:t>occurs once every 6 weeks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7" descr="rs_fig3"/>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7565" t="4733" r="6738" b="12029"/>
          <a:stretch>
            <a:fillRect/>
          </a:stretch>
        </p:blipFill>
        <p:spPr bwMode="auto">
          <a:xfrm>
            <a:off x="711200" y="646113"/>
            <a:ext cx="8078788" cy="608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4"/>
          <p:cNvSpPr>
            <a:spLocks noGrp="1" noChangeArrowheads="1"/>
          </p:cNvSpPr>
          <p:nvPr>
            <p:ph type="title"/>
          </p:nvPr>
        </p:nvSpPr>
        <p:spPr>
          <a:xfrm>
            <a:off x="498475" y="142875"/>
            <a:ext cx="3495675" cy="523875"/>
          </a:xfrm>
          <a:noFill/>
          <a:extLst>
            <a:ext uri="{909E8E84-426E-40DD-AFC4-6F175D3DCCD1}">
              <a14:hiddenFill xmlns:a14="http://schemas.microsoft.com/office/drawing/2010/main">
                <a:solidFill>
                  <a:srgbClr val="FFFFFF"/>
                </a:solidFill>
              </a14:hiddenFill>
            </a:ext>
          </a:extLst>
        </p:spPr>
        <p:txBody>
          <a:bodyPr/>
          <a:lstStyle/>
          <a:p>
            <a:r>
              <a:rPr lang="en-US" altLang="en-US" sz="2800" smtClean="0">
                <a:solidFill>
                  <a:schemeClr val="bg1"/>
                </a:solidFill>
                <a:effectLst/>
              </a:rPr>
              <a:t>Initial Circuit Design</a:t>
            </a:r>
          </a:p>
        </p:txBody>
      </p:sp>
      <p:sp>
        <p:nvSpPr>
          <p:cNvPr id="6" name="TextBox 5"/>
          <p:cNvSpPr txBox="1"/>
          <p:nvPr/>
        </p:nvSpPr>
        <p:spPr>
          <a:xfrm>
            <a:off x="3716338" y="265113"/>
            <a:ext cx="5053012" cy="354012"/>
          </a:xfrm>
          <a:prstGeom prst="rect">
            <a:avLst/>
          </a:prstGeom>
          <a:noFill/>
        </p:spPr>
        <p:txBody>
          <a:bodyPr wrap="none">
            <a:spAutoFit/>
          </a:bodyPr>
          <a:lstStyle/>
          <a:p>
            <a:pPr>
              <a:defRPr/>
            </a:pPr>
            <a:r>
              <a:rPr lang="en-US" dirty="0">
                <a:solidFill>
                  <a:srgbClr val="FF0000"/>
                </a:solidFill>
                <a:effectLst>
                  <a:outerShdw blurRad="38100" dist="38100" dir="2700000" algn="tl">
                    <a:srgbClr val="000000">
                      <a:alpha val="43137"/>
                    </a:srgbClr>
                  </a:outerShdw>
                </a:effectLst>
              </a:rPr>
              <a:t>What is the purpose of R3, Q1, and D5? </a:t>
            </a:r>
          </a:p>
        </p:txBody>
      </p:sp>
      <p:sp>
        <p:nvSpPr>
          <p:cNvPr id="5" name="Rounded Rectangle 4"/>
          <p:cNvSpPr/>
          <p:nvPr/>
        </p:nvSpPr>
        <p:spPr bwMode="auto">
          <a:xfrm>
            <a:off x="7678738" y="4699000"/>
            <a:ext cx="881062" cy="830263"/>
          </a:xfrm>
          <a:prstGeom prst="roundRect">
            <a:avLst/>
          </a:prstGeom>
          <a:solidFill>
            <a:srgbClr val="FFFF00">
              <a:alpha val="12000"/>
            </a:srgbClr>
          </a:solidFill>
          <a:ln w="38100" cap="flat" cmpd="sng" algn="ctr">
            <a:noFill/>
            <a:prstDash val="solid"/>
            <a:round/>
            <a:headEnd type="none" w="med" len="med"/>
            <a:tailEnd type="none" w="med" len="med"/>
          </a:ln>
          <a:effectLst/>
        </p:spPr>
        <p:txBody>
          <a:bodyPr wrap="none"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7" name="Rounded Rectangle 6"/>
          <p:cNvSpPr/>
          <p:nvPr/>
        </p:nvSpPr>
        <p:spPr bwMode="auto">
          <a:xfrm>
            <a:off x="7551738" y="4630738"/>
            <a:ext cx="1143000" cy="1203325"/>
          </a:xfrm>
          <a:prstGeom prst="roundRect">
            <a:avLst/>
          </a:prstGeom>
          <a:noFill/>
          <a:ln w="38100" cap="flat" cmpd="sng" algn="ctr">
            <a:noFill/>
            <a:prstDash val="solid"/>
            <a:round/>
            <a:headEnd type="none" w="med" len="med"/>
            <a:tailEnd type="none" w="med" len="med"/>
          </a:ln>
          <a:effectLst/>
        </p:spPr>
        <p:txBody>
          <a:bodyPr wrap="none"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8" name="Rounded Rectangle 7"/>
          <p:cNvSpPr/>
          <p:nvPr/>
        </p:nvSpPr>
        <p:spPr bwMode="auto">
          <a:xfrm>
            <a:off x="6662738" y="3929063"/>
            <a:ext cx="881062" cy="828675"/>
          </a:xfrm>
          <a:prstGeom prst="roundRect">
            <a:avLst/>
          </a:prstGeom>
          <a:solidFill>
            <a:srgbClr val="FFFF00">
              <a:alpha val="12000"/>
            </a:srgbClr>
          </a:solidFill>
          <a:ln w="38100" cap="flat" cmpd="sng" algn="ctr">
            <a:noFill/>
            <a:prstDash val="solid"/>
            <a:round/>
            <a:headEnd type="none" w="med" len="med"/>
            <a:tailEnd type="none" w="med" len="med"/>
          </a:ln>
          <a:effectLst/>
        </p:spPr>
        <p:txBody>
          <a:bodyPr wrap="none"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9" name="Rounded Rectangle 8"/>
          <p:cNvSpPr/>
          <p:nvPr/>
        </p:nvSpPr>
        <p:spPr bwMode="auto">
          <a:xfrm>
            <a:off x="812800" y="4056063"/>
            <a:ext cx="1189038" cy="1096962"/>
          </a:xfrm>
          <a:prstGeom prst="roundRect">
            <a:avLst/>
          </a:prstGeom>
          <a:solidFill>
            <a:srgbClr val="FFFF00">
              <a:alpha val="12000"/>
            </a:srgbClr>
          </a:solidFill>
          <a:ln w="38100" cap="flat" cmpd="sng" algn="ctr">
            <a:noFill/>
            <a:prstDash val="solid"/>
            <a:round/>
            <a:headEnd type="none" w="med" len="med"/>
            <a:tailEnd type="none" w="med" len="med"/>
          </a:ln>
          <a:effectLst/>
        </p:spPr>
        <p:txBody>
          <a:bodyPr lIns="92075" tIns="46038" rIns="92075" bIns="46038">
            <a:spAutoFit/>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265113"/>
            <a:ext cx="7772400" cy="1143000"/>
          </a:xfrm>
        </p:spPr>
        <p:txBody>
          <a:bodyPr/>
          <a:lstStyle/>
          <a:p>
            <a:r>
              <a:rPr lang="en-US" altLang="en-US" sz="3600" smtClean="0">
                <a:solidFill>
                  <a:schemeClr val="bg1"/>
                </a:solidFill>
                <a:effectLst/>
              </a:rPr>
              <a:t>Preliminary Failure Rate Calculation</a:t>
            </a:r>
          </a:p>
        </p:txBody>
      </p:sp>
      <p:pic>
        <p:nvPicPr>
          <p:cNvPr id="28675" name="Picture 4" descr="rs_fig4"/>
          <p:cNvPicPr>
            <a:picLocks noChangeAspect="1" noChangeArrowheads="1"/>
          </p:cNvPicPr>
          <p:nvPr/>
        </p:nvPicPr>
        <p:blipFill>
          <a:blip r:embed="rId2">
            <a:extLst>
              <a:ext uri="{28A0092B-C50C-407E-A947-70E740481C1C}">
                <a14:useLocalDpi xmlns:a14="http://schemas.microsoft.com/office/drawing/2010/main" val="0"/>
              </a:ext>
            </a:extLst>
          </a:blip>
          <a:srcRect b="5518"/>
          <a:stretch>
            <a:fillRect/>
          </a:stretch>
        </p:blipFill>
        <p:spPr bwMode="auto">
          <a:xfrm>
            <a:off x="1023938" y="1168400"/>
            <a:ext cx="6867525"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9269" name="Rectangle 5"/>
          <p:cNvSpPr>
            <a:spLocks noChangeArrowheads="1"/>
          </p:cNvSpPr>
          <p:nvPr/>
        </p:nvSpPr>
        <p:spPr bwMode="auto">
          <a:xfrm>
            <a:off x="1343025" y="4419600"/>
            <a:ext cx="6381750" cy="561975"/>
          </a:xfrm>
          <a:prstGeom prst="rect">
            <a:avLst/>
          </a:prstGeom>
          <a:solidFill>
            <a:srgbClr val="FFFF00">
              <a:alpha val="0"/>
            </a:srgbClr>
          </a:solidFill>
          <a:ln w="38100">
            <a:solidFill>
              <a:schemeClr val="bg2"/>
            </a:solidFill>
            <a:miter lim="800000"/>
            <a:headEnd/>
            <a:tailEnd/>
          </a:ln>
          <a:effectLst/>
        </p:spPr>
        <p:txBody>
          <a:bodyPr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779270" name="Rectangle 6"/>
          <p:cNvSpPr>
            <a:spLocks noChangeArrowheads="1"/>
          </p:cNvSpPr>
          <p:nvPr/>
        </p:nvSpPr>
        <p:spPr bwMode="auto">
          <a:xfrm>
            <a:off x="1328738" y="5724525"/>
            <a:ext cx="6429375" cy="219075"/>
          </a:xfrm>
          <a:prstGeom prst="rect">
            <a:avLst/>
          </a:prstGeom>
          <a:noFill/>
          <a:ln w="38100">
            <a:solidFill>
              <a:schemeClr val="bg2"/>
            </a:solidFill>
            <a:miter lim="800000"/>
            <a:headEnd/>
            <a:tailEnd/>
          </a:ln>
          <a:effectLst/>
        </p:spPr>
        <p:txBody>
          <a:bodyPr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779271" name="Rectangle 7"/>
          <p:cNvSpPr>
            <a:spLocks noChangeArrowheads="1"/>
          </p:cNvSpPr>
          <p:nvPr/>
        </p:nvSpPr>
        <p:spPr bwMode="auto">
          <a:xfrm>
            <a:off x="1381125" y="6127750"/>
            <a:ext cx="6372225" cy="177800"/>
          </a:xfrm>
          <a:prstGeom prst="rect">
            <a:avLst/>
          </a:prstGeom>
          <a:noFill/>
          <a:ln w="38100">
            <a:solidFill>
              <a:schemeClr val="bg2"/>
            </a:solidFill>
            <a:miter lim="800000"/>
            <a:headEnd/>
            <a:tailEnd/>
          </a:ln>
          <a:effectLst/>
        </p:spPr>
        <p:txBody>
          <a:bodyPr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779272" name="Rectangle 8"/>
          <p:cNvSpPr>
            <a:spLocks noChangeArrowheads="1"/>
          </p:cNvSpPr>
          <p:nvPr/>
        </p:nvSpPr>
        <p:spPr bwMode="auto">
          <a:xfrm>
            <a:off x="6724650" y="6315075"/>
            <a:ext cx="962025" cy="266700"/>
          </a:xfrm>
          <a:prstGeom prst="rect">
            <a:avLst/>
          </a:prstGeom>
          <a:solidFill>
            <a:srgbClr val="33CC33">
              <a:alpha val="50000"/>
            </a:srgbClr>
          </a:solidFill>
          <a:ln w="38100">
            <a:noFill/>
            <a:miter lim="800000"/>
            <a:headEnd/>
            <a:tailEnd/>
          </a:ln>
          <a:effectLst/>
        </p:spPr>
        <p:txBody>
          <a:bodyPr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779273" name="Line 9"/>
          <p:cNvSpPr>
            <a:spLocks noChangeShapeType="1"/>
          </p:cNvSpPr>
          <p:nvPr/>
        </p:nvSpPr>
        <p:spPr bwMode="auto">
          <a:xfrm>
            <a:off x="828675" y="5915025"/>
            <a:ext cx="495300" cy="104775"/>
          </a:xfrm>
          <a:prstGeom prst="line">
            <a:avLst/>
          </a:prstGeom>
          <a:noFill/>
          <a:ln w="38100">
            <a:solidFill>
              <a:schemeClr val="bg2"/>
            </a:solidFill>
            <a:round/>
            <a:headEnd/>
            <a:tailEnd type="triangle" w="med" len="med"/>
          </a:ln>
          <a:effectLst/>
        </p:spPr>
        <p:txBody>
          <a:bodyPr wrap="none" lIns="92075" tIns="46038" rIns="92075" bIns="46038">
            <a:spAutoFit/>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solidFill>
                  <a:schemeClr val="bg1"/>
                </a:solidFill>
                <a:effectLst/>
              </a:rPr>
              <a:t>Improving System Availability</a:t>
            </a:r>
          </a:p>
        </p:txBody>
      </p:sp>
      <p:sp>
        <p:nvSpPr>
          <p:cNvPr id="29699" name="Rectangle 3"/>
          <p:cNvSpPr>
            <a:spLocks noGrp="1" noChangeArrowheads="1"/>
          </p:cNvSpPr>
          <p:nvPr>
            <p:ph type="body" idx="1"/>
          </p:nvPr>
        </p:nvSpPr>
        <p:spPr>
          <a:xfrm>
            <a:off x="657225" y="1314450"/>
            <a:ext cx="8201025" cy="4562475"/>
          </a:xfrm>
        </p:spPr>
        <p:txBody>
          <a:bodyPr/>
          <a:lstStyle/>
          <a:p>
            <a:r>
              <a:rPr lang="en-US" altLang="en-US" sz="2800" smtClean="0">
                <a:solidFill>
                  <a:schemeClr val="bg2"/>
                </a:solidFill>
              </a:rPr>
              <a:t>Components with greater failure rates than the rest (Q1, U1, U2, D5, T1, X1)</a:t>
            </a:r>
          </a:p>
          <a:p>
            <a:r>
              <a:rPr lang="en-US" altLang="en-US" sz="2800" smtClean="0">
                <a:solidFill>
                  <a:schemeClr val="bg2"/>
                </a:solidFill>
              </a:rPr>
              <a:t>Q1, U1, U2 work at conservatively estimated junction temperature of 100</a:t>
            </a:r>
            <a:r>
              <a:rPr lang="en-US" altLang="en-US" sz="2800" smtClean="0">
                <a:solidFill>
                  <a:schemeClr val="bg2"/>
                </a:solidFill>
                <a:cs typeface="Arial" charset="0"/>
              </a:rPr>
              <a:t>°C</a:t>
            </a:r>
          </a:p>
          <a:p>
            <a:pPr lvl="1"/>
            <a:r>
              <a:rPr lang="en-US" altLang="en-US" sz="2400" b="0" smtClean="0">
                <a:solidFill>
                  <a:schemeClr val="bg2"/>
                </a:solidFill>
                <a:cs typeface="Arial" charset="0"/>
              </a:rPr>
              <a:t>efficient heat sinking can reduce junction temperature to 50ºC  (∆T = P</a:t>
            </a:r>
            <a:r>
              <a:rPr lang="en-US" altLang="en-US" sz="2400" b="0" baseline="-25000" smtClean="0">
                <a:solidFill>
                  <a:schemeClr val="bg2"/>
                </a:solidFill>
                <a:cs typeface="Arial" charset="0"/>
              </a:rPr>
              <a:t>diss</a:t>
            </a:r>
            <a:r>
              <a:rPr lang="en-US" altLang="en-US" sz="2400" b="0" smtClean="0">
                <a:solidFill>
                  <a:schemeClr val="bg2"/>
                </a:solidFill>
                <a:cs typeface="Arial" charset="0"/>
              </a:rPr>
              <a:t> x R</a:t>
            </a:r>
            <a:r>
              <a:rPr lang="en-US" altLang="en-US" sz="2400" b="0" baseline="-25000" smtClean="0">
                <a:solidFill>
                  <a:schemeClr val="bg2"/>
                </a:solidFill>
                <a:cs typeface="Arial" charset="0"/>
              </a:rPr>
              <a:t>th</a:t>
            </a:r>
            <a:r>
              <a:rPr lang="en-US" altLang="en-US" sz="2400" b="0" smtClean="0">
                <a:solidFill>
                  <a:schemeClr val="bg2"/>
                </a:solidFill>
                <a:cs typeface="Arial" charset="0"/>
              </a:rPr>
              <a:t>)        T = T</a:t>
            </a:r>
            <a:r>
              <a:rPr lang="en-US" altLang="en-US" sz="2400" b="0" baseline="-25000" smtClean="0">
                <a:solidFill>
                  <a:schemeClr val="bg2"/>
                </a:solidFill>
                <a:cs typeface="Arial" charset="0"/>
              </a:rPr>
              <a:t>ambient</a:t>
            </a:r>
            <a:r>
              <a:rPr lang="en-US" altLang="en-US" sz="2400" b="0" smtClean="0">
                <a:solidFill>
                  <a:schemeClr val="bg2"/>
                </a:solidFill>
                <a:cs typeface="Arial" charset="0"/>
              </a:rPr>
              <a:t> + ∆T</a:t>
            </a:r>
          </a:p>
          <a:p>
            <a:r>
              <a:rPr lang="en-US" altLang="en-US" sz="2800" smtClean="0">
                <a:solidFill>
                  <a:schemeClr val="bg2"/>
                </a:solidFill>
                <a:cs typeface="Arial" charset="0"/>
              </a:rPr>
              <a:t>Transzorb D5 &amp; diodes D2, D3 conduct during infrequent transients only</a:t>
            </a:r>
          </a:p>
          <a:p>
            <a:pPr lvl="1"/>
            <a:r>
              <a:rPr lang="en-US" altLang="en-US" sz="2400" b="0" smtClean="0">
                <a:solidFill>
                  <a:schemeClr val="bg2"/>
                </a:solidFill>
                <a:cs typeface="Arial" charset="0"/>
              </a:rPr>
              <a:t>reduce their contribution by applying a duty cycle</a:t>
            </a:r>
          </a:p>
          <a:p>
            <a:r>
              <a:rPr lang="en-US" altLang="en-US" sz="2800" smtClean="0">
                <a:solidFill>
                  <a:schemeClr val="bg2"/>
                </a:solidFill>
                <a:cs typeface="Arial" charset="0"/>
              </a:rPr>
              <a:t>Design T1 to run at a lower temperature to improve its reliability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solidFill>
                  <a:schemeClr val="bg1"/>
                </a:solidFill>
                <a:effectLst/>
              </a:rPr>
              <a:t>Improving System Availability</a:t>
            </a:r>
          </a:p>
        </p:txBody>
      </p:sp>
      <p:sp>
        <p:nvSpPr>
          <p:cNvPr id="30723" name="Rectangle 3"/>
          <p:cNvSpPr>
            <a:spLocks noGrp="1" noChangeArrowheads="1"/>
          </p:cNvSpPr>
          <p:nvPr>
            <p:ph type="body" idx="1"/>
          </p:nvPr>
        </p:nvSpPr>
        <p:spPr>
          <a:xfrm>
            <a:off x="657225" y="1314450"/>
            <a:ext cx="8201025" cy="4562475"/>
          </a:xfrm>
        </p:spPr>
        <p:txBody>
          <a:bodyPr/>
          <a:lstStyle/>
          <a:p>
            <a:r>
              <a:rPr lang="en-US" altLang="en-US" sz="2800" smtClean="0">
                <a:solidFill>
                  <a:schemeClr val="bg2"/>
                </a:solidFill>
              </a:rPr>
              <a:t>Implementing these steps</a:t>
            </a:r>
          </a:p>
          <a:p>
            <a:pPr lvl="1"/>
            <a:r>
              <a:rPr lang="en-US" altLang="en-US" sz="2400" smtClean="0">
                <a:solidFill>
                  <a:schemeClr val="bg2"/>
                </a:solidFill>
              </a:rPr>
              <a:t>Increase MTBF from </a:t>
            </a:r>
            <a:r>
              <a:rPr lang="en-US" altLang="en-US" sz="2400" smtClean="0">
                <a:solidFill>
                  <a:srgbClr val="F32359"/>
                </a:solidFill>
              </a:rPr>
              <a:t>280,000</a:t>
            </a:r>
            <a:r>
              <a:rPr lang="en-US" altLang="en-US" sz="2400" smtClean="0">
                <a:solidFill>
                  <a:schemeClr val="bg2"/>
                </a:solidFill>
              </a:rPr>
              <a:t> hours to </a:t>
            </a:r>
            <a:r>
              <a:rPr lang="en-US" altLang="en-US" sz="2400" smtClean="0">
                <a:solidFill>
                  <a:srgbClr val="33CC33"/>
                </a:solidFill>
              </a:rPr>
              <a:t>714,000 </a:t>
            </a:r>
            <a:r>
              <a:rPr lang="en-US" altLang="en-US" sz="2400" smtClean="0">
                <a:solidFill>
                  <a:schemeClr val="bg2"/>
                </a:solidFill>
              </a:rPr>
              <a:t>hr.</a:t>
            </a:r>
          </a:p>
          <a:p>
            <a:pPr lvl="1"/>
            <a:r>
              <a:rPr lang="en-US" altLang="en-US" sz="2400" smtClean="0">
                <a:solidFill>
                  <a:schemeClr val="bg2"/>
                </a:solidFill>
                <a:sym typeface="Symbol" pitchFamily="18" charset="2"/>
              </a:rPr>
              <a:t></a:t>
            </a:r>
            <a:r>
              <a:rPr lang="en-US" altLang="en-US" sz="2400" baseline="-25000" smtClean="0">
                <a:solidFill>
                  <a:schemeClr val="bg2"/>
                </a:solidFill>
                <a:sym typeface="Symbol" pitchFamily="18" charset="2"/>
              </a:rPr>
              <a:t>p</a:t>
            </a:r>
            <a:r>
              <a:rPr lang="en-US" altLang="en-US" sz="2400" smtClean="0">
                <a:solidFill>
                  <a:schemeClr val="bg2"/>
                </a:solidFill>
                <a:sym typeface="Symbol" pitchFamily="18" charset="2"/>
              </a:rPr>
              <a:t> = 1.4 [failures/10</a:t>
            </a:r>
            <a:r>
              <a:rPr lang="en-US" altLang="en-US" sz="2400" baseline="30000" smtClean="0">
                <a:solidFill>
                  <a:schemeClr val="bg2"/>
                </a:solidFill>
                <a:sym typeface="Symbol" pitchFamily="18" charset="2"/>
              </a:rPr>
              <a:t>6</a:t>
            </a:r>
            <a:r>
              <a:rPr lang="en-US" altLang="en-US" sz="2400" smtClean="0">
                <a:solidFill>
                  <a:schemeClr val="bg2"/>
                </a:solidFill>
                <a:sym typeface="Symbol" pitchFamily="18" charset="2"/>
              </a:rPr>
              <a:t> hours]</a:t>
            </a:r>
          </a:p>
          <a:p>
            <a:r>
              <a:rPr lang="en-US" altLang="en-US" sz="2800" smtClean="0">
                <a:solidFill>
                  <a:schemeClr val="bg2"/>
                </a:solidFill>
                <a:sym typeface="Symbol" pitchFamily="18" charset="2"/>
              </a:rPr>
              <a:t>For the remaining analysis (Part 2), the results of these calculations will be used to evaluate and improve product safety</a:t>
            </a:r>
            <a:endParaRPr lang="en-US" altLang="en-US" sz="2800" smtClean="0">
              <a:solidFill>
                <a:schemeClr val="bg2"/>
              </a:solidFill>
              <a:cs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solidFill>
                  <a:schemeClr val="bg1"/>
                </a:solidFill>
                <a:effectLst/>
              </a:rPr>
              <a:t>The Rest of the Story…</a:t>
            </a:r>
          </a:p>
        </p:txBody>
      </p:sp>
      <p:sp>
        <p:nvSpPr>
          <p:cNvPr id="31747" name="Rectangle 3"/>
          <p:cNvSpPr>
            <a:spLocks noGrp="1" noChangeArrowheads="1"/>
          </p:cNvSpPr>
          <p:nvPr>
            <p:ph type="body" idx="1"/>
          </p:nvPr>
        </p:nvSpPr>
        <p:spPr>
          <a:xfrm>
            <a:off x="657225" y="1314450"/>
            <a:ext cx="8486775" cy="5267325"/>
          </a:xfrm>
        </p:spPr>
        <p:txBody>
          <a:bodyPr/>
          <a:lstStyle/>
          <a:p>
            <a:r>
              <a:rPr lang="en-US" altLang="en-US" sz="2800" smtClean="0"/>
              <a:t>Designing a </a:t>
            </a:r>
            <a:r>
              <a:rPr lang="en-US" altLang="en-US" sz="2800" smtClean="0">
                <a:solidFill>
                  <a:srgbClr val="33CC33"/>
                </a:solidFill>
              </a:rPr>
              <a:t>functional </a:t>
            </a:r>
            <a:r>
              <a:rPr lang="en-US" altLang="en-US" sz="2800" smtClean="0"/>
              <a:t>product </a:t>
            </a:r>
            <a:r>
              <a:rPr lang="en-US" altLang="en-US" sz="2800" b="0" i="1" smtClean="0"/>
              <a:t>represents about </a:t>
            </a:r>
            <a:r>
              <a:rPr lang="en-US" altLang="en-US" sz="2800" b="0" i="1" smtClean="0">
                <a:solidFill>
                  <a:srgbClr val="33CC33"/>
                </a:solidFill>
              </a:rPr>
              <a:t>30% </a:t>
            </a:r>
            <a:r>
              <a:rPr lang="en-US" altLang="en-US" sz="2800" b="0" i="1" smtClean="0"/>
              <a:t>of the design effort</a:t>
            </a:r>
          </a:p>
          <a:p>
            <a:r>
              <a:rPr lang="en-US" altLang="en-US" sz="2800" smtClean="0"/>
              <a:t>Making sure a product </a:t>
            </a:r>
            <a:r>
              <a:rPr lang="en-US" altLang="en-US" sz="2800" smtClean="0">
                <a:solidFill>
                  <a:srgbClr val="F32359"/>
                </a:solidFill>
              </a:rPr>
              <a:t>always fails</a:t>
            </a:r>
            <a:r>
              <a:rPr lang="en-US" altLang="en-US" sz="2800" smtClean="0"/>
              <a:t> in a </a:t>
            </a:r>
            <a:r>
              <a:rPr lang="en-US" altLang="en-US" sz="2800" smtClean="0">
                <a:solidFill>
                  <a:srgbClr val="F32359"/>
                </a:solidFill>
              </a:rPr>
              <a:t>safe, predictable manner</a:t>
            </a:r>
            <a:r>
              <a:rPr lang="en-US" altLang="en-US" sz="2800" smtClean="0"/>
              <a:t> </a:t>
            </a:r>
            <a:r>
              <a:rPr lang="en-US" altLang="en-US" sz="2800" b="0" i="1" smtClean="0"/>
              <a:t>takes the remaining </a:t>
            </a:r>
            <a:r>
              <a:rPr lang="en-US" altLang="en-US" sz="2800" b="0" i="1" smtClean="0">
                <a:solidFill>
                  <a:srgbClr val="F32359"/>
                </a:solidFill>
              </a:rPr>
              <a:t>70%</a:t>
            </a:r>
          </a:p>
          <a:p>
            <a:r>
              <a:rPr lang="en-US" altLang="en-US" sz="2800" smtClean="0"/>
              <a:t>Law of diminishing returns: </a:t>
            </a:r>
            <a:r>
              <a:rPr lang="en-US" altLang="en-US" sz="2800" b="0" smtClean="0"/>
              <a:t>exercise good judgment in adding safety features</a:t>
            </a:r>
          </a:p>
          <a:p>
            <a:r>
              <a:rPr lang="en-US" altLang="en-US" sz="2800" smtClean="0"/>
              <a:t>Keep in balance: safety features and possibility of “nuisance alarms” </a:t>
            </a:r>
            <a:r>
              <a:rPr lang="en-US" altLang="en-US" sz="2800" b="0" smtClean="0"/>
              <a:t>(failures resulting from added complexity)</a:t>
            </a:r>
          </a:p>
          <a:p>
            <a:r>
              <a:rPr lang="en-US" altLang="en-US" sz="2800" smtClean="0"/>
              <a:t>Utilize built-in self-test (BIST)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solidFill>
                  <a:schemeClr val="bg1"/>
                </a:solidFill>
                <a:effectLst/>
              </a:rPr>
              <a:t>FMEA</a:t>
            </a:r>
          </a:p>
        </p:txBody>
      </p:sp>
      <p:sp>
        <p:nvSpPr>
          <p:cNvPr id="32771" name="Rectangle 3"/>
          <p:cNvSpPr>
            <a:spLocks noGrp="1" noChangeArrowheads="1"/>
          </p:cNvSpPr>
          <p:nvPr>
            <p:ph type="body" idx="1"/>
          </p:nvPr>
        </p:nvSpPr>
        <p:spPr>
          <a:xfrm>
            <a:off x="657225" y="1314450"/>
            <a:ext cx="8486775" cy="4562475"/>
          </a:xfrm>
        </p:spPr>
        <p:txBody>
          <a:bodyPr/>
          <a:lstStyle/>
          <a:p>
            <a:r>
              <a:rPr lang="en-US" altLang="en-US" sz="2800" smtClean="0"/>
              <a:t>Bottom-up review of a system</a:t>
            </a:r>
          </a:p>
          <a:p>
            <a:r>
              <a:rPr lang="en-US" altLang="en-US" sz="2800" smtClean="0"/>
              <a:t>Examine components for failure modes</a:t>
            </a:r>
          </a:p>
          <a:p>
            <a:r>
              <a:rPr lang="en-US" altLang="en-US" sz="2800" smtClean="0"/>
              <a:t>Note how failures propagate through system</a:t>
            </a:r>
          </a:p>
          <a:p>
            <a:r>
              <a:rPr lang="en-US" altLang="en-US" sz="2800" smtClean="0"/>
              <a:t>Study effects on system behavior</a:t>
            </a:r>
          </a:p>
          <a:p>
            <a:r>
              <a:rPr lang="en-US" altLang="en-US" sz="2800" smtClean="0"/>
              <a:t>Leads to design review and possibly changes to eliminate weaknesses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solidFill>
                  <a:schemeClr val="bg1"/>
                </a:solidFill>
                <a:effectLst/>
              </a:rPr>
              <a:t>FME</a:t>
            </a:r>
            <a:r>
              <a:rPr lang="en-US" altLang="en-US" smtClean="0">
                <a:solidFill>
                  <a:srgbClr val="F32359"/>
                </a:solidFill>
                <a:effectLst/>
              </a:rPr>
              <a:t>C</a:t>
            </a:r>
            <a:r>
              <a:rPr lang="en-US" altLang="en-US" smtClean="0">
                <a:solidFill>
                  <a:schemeClr val="bg1"/>
                </a:solidFill>
                <a:effectLst/>
              </a:rPr>
              <a:t>A</a:t>
            </a:r>
          </a:p>
        </p:txBody>
      </p:sp>
      <p:sp>
        <p:nvSpPr>
          <p:cNvPr id="33795" name="Rectangle 3"/>
          <p:cNvSpPr>
            <a:spLocks noGrp="1" noChangeArrowheads="1"/>
          </p:cNvSpPr>
          <p:nvPr>
            <p:ph type="body" idx="1"/>
          </p:nvPr>
        </p:nvSpPr>
        <p:spPr>
          <a:xfrm>
            <a:off x="657225" y="1314450"/>
            <a:ext cx="8486775" cy="4562475"/>
          </a:xfrm>
        </p:spPr>
        <p:txBody>
          <a:bodyPr/>
          <a:lstStyle/>
          <a:p>
            <a:r>
              <a:rPr lang="en-US" altLang="en-US" sz="2800" smtClean="0"/>
              <a:t>Addition of </a:t>
            </a:r>
            <a:r>
              <a:rPr lang="en-US" altLang="en-US" sz="2800" smtClean="0">
                <a:solidFill>
                  <a:srgbClr val="F32359"/>
                </a:solidFill>
              </a:rPr>
              <a:t>criticality</a:t>
            </a:r>
            <a:r>
              <a:rPr lang="en-US" altLang="en-US" sz="2800" smtClean="0"/>
              <a:t> analysis</a:t>
            </a:r>
          </a:p>
          <a:p>
            <a:r>
              <a:rPr lang="en-US" altLang="en-US" sz="2800" smtClean="0"/>
              <a:t>Not necessary to examine every component</a:t>
            </a:r>
          </a:p>
          <a:p>
            <a:pPr lvl="1"/>
            <a:r>
              <a:rPr lang="en-US" altLang="en-US" sz="2400" smtClean="0"/>
              <a:t>Multiple components may have same failure effect</a:t>
            </a:r>
          </a:p>
          <a:p>
            <a:r>
              <a:rPr lang="en-US" altLang="en-US" sz="2800" smtClean="0"/>
              <a:t>Rearrange design into functional blocks </a:t>
            </a:r>
          </a:p>
          <a:p>
            <a:pPr lvl="1"/>
            <a:r>
              <a:rPr lang="en-US" altLang="en-US" sz="2400" smtClean="0"/>
              <a:t>consider component failures within those blocks that may be critical</a:t>
            </a:r>
          </a:p>
          <a:p>
            <a:r>
              <a:rPr lang="en-US" altLang="en-US" sz="2800" smtClean="0"/>
              <a:t>Create chart listing possible failures </a:t>
            </a:r>
          </a:p>
          <a:p>
            <a:pPr lvl="1"/>
            <a:r>
              <a:rPr lang="en-US" altLang="en-US" sz="2400" smtClean="0"/>
              <a:t>block, failure mode, possible cause, failure effects, method of detection, criticality, and probability*</a:t>
            </a:r>
          </a:p>
          <a:p>
            <a:pPr>
              <a:buFont typeface="Wingdings" pitchFamily="2" charset="2"/>
              <a:buNone/>
            </a:pPr>
            <a:endParaRPr lang="en-US" altLang="en-US" sz="2800" smtClean="0"/>
          </a:p>
        </p:txBody>
      </p:sp>
      <p:sp>
        <p:nvSpPr>
          <p:cNvPr id="792580" name="Text Box 4"/>
          <p:cNvSpPr txBox="1">
            <a:spLocks noChangeArrowheads="1"/>
          </p:cNvSpPr>
          <p:nvPr/>
        </p:nvSpPr>
        <p:spPr bwMode="auto">
          <a:xfrm>
            <a:off x="1100138" y="5853113"/>
            <a:ext cx="6405562" cy="354012"/>
          </a:xfrm>
          <a:prstGeom prst="rect">
            <a:avLst/>
          </a:prstGeom>
          <a:noFill/>
          <a:ln w="38100">
            <a:noFill/>
            <a:miter lim="800000"/>
            <a:headEnd/>
            <a:tailEnd/>
          </a:ln>
          <a:effectLst/>
        </p:spPr>
        <p:txBody>
          <a:bodyPr wrap="none" lIns="92075" tIns="46038" rIns="92075" bIns="46038">
            <a:spAutoFit/>
          </a:bodyPr>
          <a:lstStyle/>
          <a:p>
            <a:pPr algn="l">
              <a:defRPr/>
            </a:pPr>
            <a:r>
              <a:rPr lang="en-US" dirty="0">
                <a:effectLst>
                  <a:outerShdw blurRad="38100" dist="38100" dir="2700000" algn="tl">
                    <a:srgbClr val="C0C0C0"/>
                  </a:outerShdw>
                </a:effectLst>
              </a:rPr>
              <a:t>* probability calculation not required for homework</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s_fig5"/>
          <p:cNvPicPr>
            <a:picLocks noChangeAspect="1" noChangeArrowheads="1"/>
          </p:cNvPicPr>
          <p:nvPr/>
        </p:nvPicPr>
        <p:blipFill>
          <a:blip r:embed="rId2">
            <a:lum contrast="12000"/>
            <a:extLst>
              <a:ext uri="{28A0092B-C50C-407E-A947-70E740481C1C}">
                <a14:useLocalDpi xmlns:a14="http://schemas.microsoft.com/office/drawing/2010/main" val="0"/>
              </a:ext>
            </a:extLst>
          </a:blip>
          <a:srcRect l="3889" t="6831" r="2809" b="21324"/>
          <a:stretch>
            <a:fillRect/>
          </a:stretch>
        </p:blipFill>
        <p:spPr bwMode="auto">
          <a:xfrm>
            <a:off x="403225" y="1652588"/>
            <a:ext cx="8535988"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ChangeArrowheads="1"/>
          </p:cNvSpPr>
          <p:nvPr/>
        </p:nvSpPr>
        <p:spPr bwMode="auto">
          <a:xfrm>
            <a:off x="685800" y="303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nSpc>
                <a:spcPct val="100000"/>
              </a:lnSpc>
              <a:spcBef>
                <a:spcPct val="0"/>
              </a:spcBef>
              <a:buClrTx/>
              <a:buSzTx/>
              <a:buFontTx/>
              <a:buNone/>
            </a:pPr>
            <a:r>
              <a:rPr lang="en-US" altLang="en-US" sz="4400" b="0">
                <a:solidFill>
                  <a:schemeClr val="bg1"/>
                </a:solidFill>
                <a:latin typeface="Times New Roman" pitchFamily="18" charset="0"/>
              </a:rPr>
              <a:t>Original Circuit</a:t>
            </a:r>
          </a:p>
        </p:txBody>
      </p:sp>
      <p:sp>
        <p:nvSpPr>
          <p:cNvPr id="6" name="TextBox 5"/>
          <p:cNvSpPr txBox="1"/>
          <p:nvPr/>
        </p:nvSpPr>
        <p:spPr>
          <a:xfrm>
            <a:off x="973138" y="5821363"/>
            <a:ext cx="6713537" cy="685800"/>
          </a:xfrm>
          <a:prstGeom prst="rect">
            <a:avLst/>
          </a:prstGeom>
          <a:noFill/>
        </p:spPr>
        <p:txBody>
          <a:bodyPr wrap="none">
            <a:spAutoFit/>
          </a:bodyPr>
          <a:lstStyle/>
          <a:p>
            <a:pPr>
              <a:defRPr/>
            </a:pPr>
            <a:r>
              <a:rPr lang="en-US" dirty="0">
                <a:solidFill>
                  <a:srgbClr val="FF0000"/>
                </a:solidFill>
                <a:effectLst>
                  <a:outerShdw blurRad="38100" dist="38100" dir="2700000" algn="tl">
                    <a:srgbClr val="000000">
                      <a:alpha val="43137"/>
                    </a:srgbClr>
                  </a:outerShdw>
                </a:effectLst>
              </a:rPr>
              <a:t>What would be the effect of a failure of R3, Q1, or D5?</a:t>
            </a:r>
          </a:p>
          <a:p>
            <a:pPr>
              <a:defRPr/>
            </a:pPr>
            <a:r>
              <a:rPr lang="en-US" sz="1600" dirty="0">
                <a:solidFill>
                  <a:srgbClr val="FF0000"/>
                </a:solidFill>
                <a:effectLst>
                  <a:outerShdw blurRad="38100" dist="38100" dir="2700000" algn="tl">
                    <a:srgbClr val="000000">
                      <a:alpha val="43137"/>
                    </a:srgbClr>
                  </a:outerShdw>
                </a:effectLst>
              </a:rPr>
              <a:t>(what if they fail open? shorted?)</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meca_chart"/>
          <p:cNvPicPr>
            <a:picLocks noChangeAspect="1" noChangeArrowheads="1"/>
          </p:cNvPicPr>
          <p:nvPr/>
        </p:nvPicPr>
        <p:blipFill>
          <a:blip r:embed="rId2">
            <a:lum contrast="36000"/>
            <a:extLst>
              <a:ext uri="{28A0092B-C50C-407E-A947-70E740481C1C}">
                <a14:useLocalDpi xmlns:a14="http://schemas.microsoft.com/office/drawing/2010/main" val="0"/>
              </a:ext>
            </a:extLst>
          </a:blip>
          <a:srcRect r="1157" b="53444"/>
          <a:stretch>
            <a:fillRect/>
          </a:stretch>
        </p:blipFill>
        <p:spPr bwMode="auto">
          <a:xfrm>
            <a:off x="422275" y="504825"/>
            <a:ext cx="8721725"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4627" name="Text Box 3"/>
          <p:cNvSpPr txBox="1">
            <a:spLocks noChangeArrowheads="1"/>
          </p:cNvSpPr>
          <p:nvPr/>
        </p:nvSpPr>
        <p:spPr bwMode="auto">
          <a:xfrm rot="-5400000">
            <a:off x="-535781" y="3612356"/>
            <a:ext cx="1835150" cy="350838"/>
          </a:xfrm>
          <a:prstGeom prst="rect">
            <a:avLst/>
          </a:prstGeom>
          <a:noFill/>
          <a:ln w="38100">
            <a:noFill/>
            <a:miter lim="800000"/>
            <a:headEnd/>
            <a:tailEnd/>
          </a:ln>
          <a:effectLst/>
        </p:spPr>
        <p:txBody>
          <a:bodyPr wrap="none" lIns="92075" tIns="46038" rIns="92075" bIns="46038">
            <a:spAutoFit/>
          </a:bodyPr>
          <a:lstStyle/>
          <a:p>
            <a:pPr>
              <a:defRPr/>
            </a:pPr>
            <a:r>
              <a:rPr lang="en-US">
                <a:effectLst>
                  <a:outerShdw blurRad="38100" dist="38100" dir="2700000" algn="tl">
                    <a:srgbClr val="C0C0C0"/>
                  </a:outerShdw>
                </a:effectLst>
              </a:rPr>
              <a:t>Power supply</a:t>
            </a:r>
          </a:p>
        </p:txBody>
      </p:sp>
      <p:sp>
        <p:nvSpPr>
          <p:cNvPr id="794628" name="Text Box 4"/>
          <p:cNvSpPr txBox="1">
            <a:spLocks noChangeArrowheads="1"/>
          </p:cNvSpPr>
          <p:nvPr/>
        </p:nvSpPr>
        <p:spPr bwMode="auto">
          <a:xfrm>
            <a:off x="7726363" y="2590800"/>
            <a:ext cx="282575" cy="350838"/>
          </a:xfrm>
          <a:prstGeom prst="rect">
            <a:avLst/>
          </a:prstGeom>
          <a:noFill/>
          <a:ln w="38100" algn="ctr">
            <a:noFill/>
            <a:miter lim="800000"/>
            <a:headEnd/>
            <a:tailEnd/>
          </a:ln>
          <a:effectLst/>
        </p:spPr>
        <p:txBody>
          <a:bodyPr wrap="none" lIns="92075" tIns="46038" rIns="92075" bIns="46038">
            <a:spAutoFit/>
          </a:bodyPr>
          <a:lstStyle/>
          <a:p>
            <a:pPr>
              <a:defRPr/>
            </a:pPr>
            <a:r>
              <a:rPr lang="en-US">
                <a:effectLst>
                  <a:outerShdw blurRad="38100" dist="38100" dir="2700000" algn="tl">
                    <a:srgbClr val="C0C0C0"/>
                  </a:outerShdw>
                </a:effectLst>
              </a:rPr>
              <a:t>*</a:t>
            </a:r>
          </a:p>
        </p:txBody>
      </p:sp>
      <p:sp>
        <p:nvSpPr>
          <p:cNvPr id="794629" name="Text Box 5"/>
          <p:cNvSpPr txBox="1">
            <a:spLocks noChangeArrowheads="1"/>
          </p:cNvSpPr>
          <p:nvPr/>
        </p:nvSpPr>
        <p:spPr bwMode="auto">
          <a:xfrm>
            <a:off x="690563" y="5829300"/>
            <a:ext cx="8135937" cy="769938"/>
          </a:xfrm>
          <a:prstGeom prst="rect">
            <a:avLst/>
          </a:prstGeom>
          <a:noFill/>
          <a:ln w="38100" algn="ctr">
            <a:noFill/>
            <a:miter lim="800000"/>
            <a:headEnd/>
            <a:tailEnd/>
          </a:ln>
          <a:effectLst/>
        </p:spPr>
        <p:txBody>
          <a:bodyPr lIns="92075" tIns="46038" rIns="92075" bIns="46038">
            <a:spAutoFit/>
          </a:bodyPr>
          <a:lstStyle/>
          <a:p>
            <a:pPr algn="l">
              <a:defRPr/>
            </a:pPr>
            <a:r>
              <a:rPr lang="en-US" b="0" dirty="0">
                <a:effectLst>
                  <a:outerShdw blurRad="38100" dist="38100" dir="2700000" algn="tl">
                    <a:srgbClr val="C0C0C0"/>
                  </a:outerShdw>
                </a:effectLst>
              </a:rPr>
              <a:t>Note: some causes of 0 V could be overheat, fire, or chemical </a:t>
            </a:r>
          </a:p>
          <a:p>
            <a:pPr algn="l">
              <a:defRPr/>
            </a:pPr>
            <a:r>
              <a:rPr lang="en-US" b="0" dirty="0">
                <a:effectLst>
                  <a:outerShdw blurRad="38100" dist="38100" dir="2700000" algn="tl">
                    <a:srgbClr val="C0C0C0"/>
                  </a:outerShdw>
                </a:effectLst>
              </a:rPr>
              <a:t>hazard, could then be a critical failure.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3213"/>
            <a:ext cx="7772400" cy="762000"/>
          </a:xfrm>
        </p:spPr>
        <p:txBody>
          <a:bodyPr/>
          <a:lstStyle/>
          <a:p>
            <a:r>
              <a:rPr lang="en-US" altLang="en-US" smtClean="0">
                <a:solidFill>
                  <a:schemeClr val="bg1"/>
                </a:solidFill>
                <a:effectLst/>
              </a:rPr>
              <a:t>Introduction</a:t>
            </a:r>
          </a:p>
        </p:txBody>
      </p:sp>
      <p:sp>
        <p:nvSpPr>
          <p:cNvPr id="7171" name="Rectangle 3"/>
          <p:cNvSpPr>
            <a:spLocks noGrp="1" noChangeArrowheads="1"/>
          </p:cNvSpPr>
          <p:nvPr>
            <p:ph type="body" idx="1"/>
          </p:nvPr>
        </p:nvSpPr>
        <p:spPr>
          <a:xfrm>
            <a:off x="657225" y="1100138"/>
            <a:ext cx="8202613" cy="4776787"/>
          </a:xfrm>
        </p:spPr>
        <p:txBody>
          <a:bodyPr/>
          <a:lstStyle/>
          <a:p>
            <a:pPr>
              <a:defRPr/>
            </a:pPr>
            <a:r>
              <a:rPr lang="en-US" sz="2400" dirty="0" smtClean="0">
                <a:solidFill>
                  <a:schemeClr val="bg2"/>
                </a:solidFill>
              </a:rPr>
              <a:t>Reliability, maintainability, and safety integral to product development</a:t>
            </a:r>
          </a:p>
          <a:p>
            <a:pPr>
              <a:defRPr/>
            </a:pPr>
            <a:r>
              <a:rPr lang="en-US" sz="2400" dirty="0" smtClean="0">
                <a:solidFill>
                  <a:schemeClr val="bg2"/>
                </a:solidFill>
              </a:rPr>
              <a:t>Tradeoffs between requirements and cost</a:t>
            </a:r>
          </a:p>
          <a:p>
            <a:pPr>
              <a:defRPr/>
            </a:pPr>
            <a:r>
              <a:rPr lang="en-US" sz="2400" dirty="0" smtClean="0">
                <a:solidFill>
                  <a:schemeClr val="bg2"/>
                </a:solidFill>
              </a:rPr>
              <a:t>Reducing probability of failure is expensive</a:t>
            </a:r>
          </a:p>
          <a:p>
            <a:pPr>
              <a:defRPr/>
            </a:pPr>
            <a:r>
              <a:rPr lang="en-US" sz="2400" dirty="0" smtClean="0">
                <a:solidFill>
                  <a:schemeClr val="bg2"/>
                </a:solidFill>
              </a:rPr>
              <a:t>Given </a:t>
            </a:r>
            <a:r>
              <a:rPr lang="en-US" sz="2400" dirty="0" smtClean="0">
                <a:solidFill>
                  <a:schemeClr val="bg1">
                    <a:lumMod val="75000"/>
                  </a:schemeClr>
                </a:solidFill>
              </a:rPr>
              <a:t>little</a:t>
            </a:r>
            <a:r>
              <a:rPr lang="en-US" sz="2400" dirty="0" smtClean="0">
                <a:solidFill>
                  <a:schemeClr val="bg2"/>
                </a:solidFill>
              </a:rPr>
              <a:t> potential for personal injury, the primary consideration is manufacturing cost vs. potential customer unhappiness</a:t>
            </a:r>
          </a:p>
          <a:p>
            <a:pPr>
              <a:defRPr/>
            </a:pPr>
            <a:r>
              <a:rPr lang="en-US" sz="2400" dirty="0" smtClean="0">
                <a:solidFill>
                  <a:schemeClr val="bg2"/>
                </a:solidFill>
              </a:rPr>
              <a:t>There are UL, IEC, FCC standards (possibly others) to be met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a:xfrm>
            <a:off x="685800" y="303213"/>
            <a:ext cx="8012113" cy="1143000"/>
          </a:xfrm>
        </p:spPr>
        <p:txBody>
          <a:bodyPr/>
          <a:lstStyle/>
          <a:p>
            <a:pPr>
              <a:defRPr/>
            </a:pPr>
            <a:r>
              <a:rPr lang="en-US" sz="4000" dirty="0" smtClean="0">
                <a:solidFill>
                  <a:schemeClr val="bg2"/>
                </a:solidFill>
              </a:rPr>
              <a:t>Failure Cause/Mode/Effect/Criticality</a:t>
            </a:r>
            <a:br>
              <a:rPr lang="en-US" sz="4000" dirty="0" smtClean="0">
                <a:solidFill>
                  <a:schemeClr val="bg2"/>
                </a:solidFill>
              </a:rPr>
            </a:br>
            <a:r>
              <a:rPr lang="en-US" sz="2000" dirty="0" smtClean="0">
                <a:solidFill>
                  <a:schemeClr val="bg2"/>
                </a:solidFill>
              </a:rPr>
              <a:t>(use Circuit Cellar article for examples, but these are the course definitions)</a:t>
            </a:r>
          </a:p>
        </p:txBody>
      </p:sp>
      <p:sp>
        <p:nvSpPr>
          <p:cNvPr id="36867" name="Rectangle 3"/>
          <p:cNvSpPr>
            <a:spLocks noGrp="1" noChangeArrowheads="1"/>
          </p:cNvSpPr>
          <p:nvPr>
            <p:ph type="body" idx="1"/>
          </p:nvPr>
        </p:nvSpPr>
        <p:spPr>
          <a:xfrm>
            <a:off x="615950" y="1422400"/>
            <a:ext cx="7935913" cy="4953000"/>
          </a:xfrm>
        </p:spPr>
        <p:txBody>
          <a:bodyPr/>
          <a:lstStyle/>
          <a:p>
            <a:pPr>
              <a:lnSpc>
                <a:spcPct val="80000"/>
              </a:lnSpc>
            </a:pPr>
            <a:r>
              <a:rPr lang="en-US" altLang="en-US" sz="2400" smtClean="0"/>
              <a:t>Cause – failure of a device</a:t>
            </a:r>
          </a:p>
          <a:p>
            <a:pPr lvl="1">
              <a:lnSpc>
                <a:spcPct val="80000"/>
              </a:lnSpc>
            </a:pPr>
            <a:r>
              <a:rPr lang="en-US" altLang="en-US" sz="1800" b="0" smtClean="0"/>
              <a:t>open circuit, short circuit, or change in device behavior</a:t>
            </a:r>
          </a:p>
          <a:p>
            <a:pPr lvl="1">
              <a:lnSpc>
                <a:spcPct val="80000"/>
              </a:lnSpc>
            </a:pPr>
            <a:r>
              <a:rPr lang="en-US" altLang="en-US" sz="1800" b="0" smtClean="0"/>
              <a:t>for complex devices, could be failure of a particular feature         (e.g., caused by “stuck at” fault of microcontroller port pin)</a:t>
            </a:r>
          </a:p>
          <a:p>
            <a:pPr lvl="1">
              <a:lnSpc>
                <a:spcPct val="80000"/>
              </a:lnSpc>
            </a:pPr>
            <a:r>
              <a:rPr lang="en-US" altLang="en-US" sz="1800" b="0" smtClean="0"/>
              <a:t>list all components that could produce this failure mode</a:t>
            </a:r>
          </a:p>
          <a:p>
            <a:pPr>
              <a:lnSpc>
                <a:spcPct val="80000"/>
              </a:lnSpc>
            </a:pPr>
            <a:r>
              <a:rPr lang="en-US" altLang="en-US" sz="2400" smtClean="0"/>
              <a:t>Mode – related to method of diagnosis</a:t>
            </a:r>
          </a:p>
          <a:p>
            <a:pPr lvl="1">
              <a:lnSpc>
                <a:spcPct val="80000"/>
              </a:lnSpc>
            </a:pPr>
            <a:r>
              <a:rPr lang="en-US" altLang="en-US" sz="1800" b="0" smtClean="0"/>
              <a:t>observable or measurable behavior of component or sub-circuit resulting from a device failure. </a:t>
            </a:r>
          </a:p>
          <a:p>
            <a:pPr lvl="1">
              <a:lnSpc>
                <a:spcPct val="80000"/>
              </a:lnSpc>
            </a:pPr>
            <a:r>
              <a:rPr lang="en-US" altLang="en-US" sz="1800" b="0" smtClean="0"/>
              <a:t>something you might observe when probing internals of the system with a multi-meter, scope, or logic analyzer.</a:t>
            </a:r>
          </a:p>
          <a:p>
            <a:pPr>
              <a:lnSpc>
                <a:spcPct val="80000"/>
              </a:lnSpc>
            </a:pPr>
            <a:r>
              <a:rPr lang="en-US" altLang="en-US" sz="2400" smtClean="0"/>
              <a:t>Effect – external behavior of entire system</a:t>
            </a:r>
          </a:p>
          <a:p>
            <a:pPr lvl="1">
              <a:lnSpc>
                <a:spcPct val="80000"/>
              </a:lnSpc>
            </a:pPr>
            <a:r>
              <a:rPr lang="en-US" altLang="en-US" sz="1800" b="0" smtClean="0"/>
              <a:t>for hot tub, it either overheats or under-heats the water</a:t>
            </a:r>
          </a:p>
          <a:p>
            <a:pPr lvl="1">
              <a:lnSpc>
                <a:spcPct val="80000"/>
              </a:lnSpc>
            </a:pPr>
            <a:r>
              <a:rPr lang="en-US" altLang="en-US" sz="1800" b="0" smtClean="0"/>
              <a:t>for most systems – possibility of fire or damage to other components, external or internal</a:t>
            </a:r>
          </a:p>
          <a:p>
            <a:pPr>
              <a:lnSpc>
                <a:spcPct val="80000"/>
              </a:lnSpc>
            </a:pPr>
            <a:r>
              <a:rPr lang="en-US" altLang="en-US" sz="2400" smtClean="0"/>
              <a:t>Criticality – how serious are the consequences</a:t>
            </a:r>
          </a:p>
          <a:p>
            <a:pPr lvl="1">
              <a:lnSpc>
                <a:spcPct val="80000"/>
              </a:lnSpc>
            </a:pPr>
            <a:r>
              <a:rPr lang="en-US" altLang="en-US" sz="1800" b="0" smtClean="0">
                <a:solidFill>
                  <a:srgbClr val="FF0000"/>
                </a:solidFill>
              </a:rPr>
              <a:t>High: _</a:t>
            </a:r>
            <a:r>
              <a:rPr lang="en-US" altLang="en-US" sz="1800" u="sng" smtClean="0">
                <a:solidFill>
                  <a:srgbClr val="FF0000"/>
                </a:solidFill>
              </a:rPr>
              <a:t>involves potential injury</a:t>
            </a:r>
            <a:r>
              <a:rPr lang="en-US" altLang="en-US" sz="1800" b="0" u="sng" smtClean="0">
                <a:solidFill>
                  <a:srgbClr val="FF0000"/>
                </a:solidFill>
              </a:rPr>
              <a:t>, requires rate </a:t>
            </a:r>
            <a:r>
              <a:rPr lang="en-US" altLang="en-US" sz="1800" b="0" u="sng" smtClean="0">
                <a:solidFill>
                  <a:srgbClr val="FF0000"/>
                </a:solidFill>
                <a:cs typeface="Arial" charset="0"/>
              </a:rPr>
              <a:t>≤ </a:t>
            </a:r>
            <a:r>
              <a:rPr lang="en-US" altLang="en-US" sz="1800" b="0" u="sng" smtClean="0">
                <a:solidFill>
                  <a:srgbClr val="FF0000"/>
                </a:solidFill>
              </a:rPr>
              <a:t>10</a:t>
            </a:r>
            <a:r>
              <a:rPr lang="en-US" altLang="en-US" sz="1800" b="0" u="sng" baseline="30000" smtClean="0">
                <a:solidFill>
                  <a:srgbClr val="FF0000"/>
                </a:solidFill>
              </a:rPr>
              <a:t>-9</a:t>
            </a:r>
            <a:r>
              <a:rPr lang="en-US" altLang="en-US" sz="1800" b="0" u="sng" smtClean="0">
                <a:solidFill>
                  <a:srgbClr val="FF0000"/>
                </a:solidFill>
              </a:rPr>
              <a:t>_</a:t>
            </a:r>
          </a:p>
          <a:p>
            <a:pPr lvl="1">
              <a:lnSpc>
                <a:spcPct val="80000"/>
              </a:lnSpc>
            </a:pPr>
            <a:r>
              <a:rPr lang="en-US" altLang="en-US" sz="1800" b="0" smtClean="0">
                <a:solidFill>
                  <a:srgbClr val="3399FF"/>
                </a:solidFill>
              </a:rPr>
              <a:t>Medium (optional): _</a:t>
            </a:r>
            <a:r>
              <a:rPr lang="en-US" altLang="en-US" sz="1800" b="0" u="sng" smtClean="0">
                <a:solidFill>
                  <a:srgbClr val="3399FF"/>
                </a:solidFill>
              </a:rPr>
              <a:t>renders system unrepairable</a:t>
            </a:r>
            <a:r>
              <a:rPr lang="en-US" altLang="en-US" sz="1800" b="0" smtClean="0">
                <a:solidFill>
                  <a:srgbClr val="3399FF"/>
                </a:solidFill>
              </a:rPr>
              <a:t>_____________</a:t>
            </a:r>
          </a:p>
          <a:p>
            <a:pPr lvl="1">
              <a:lnSpc>
                <a:spcPct val="80000"/>
              </a:lnSpc>
            </a:pPr>
            <a:r>
              <a:rPr lang="en-US" altLang="en-US" sz="1800" b="0" smtClean="0">
                <a:solidFill>
                  <a:srgbClr val="00B050"/>
                </a:solidFill>
              </a:rPr>
              <a:t>Low: </a:t>
            </a:r>
            <a:r>
              <a:rPr lang="en-US" altLang="en-US" sz="1800" b="0" u="sng" smtClean="0">
                <a:solidFill>
                  <a:srgbClr val="00B050"/>
                </a:solidFill>
              </a:rPr>
              <a:t>_inconvenience to user, required rate typically &gt; 10</a:t>
            </a:r>
            <a:r>
              <a:rPr lang="en-US" altLang="en-US" sz="1800" b="0" u="sng" baseline="30000" smtClean="0">
                <a:solidFill>
                  <a:srgbClr val="00B050"/>
                </a:solidFill>
              </a:rPr>
              <a:t>-6</a:t>
            </a:r>
            <a:r>
              <a:rPr lang="en-US" altLang="en-US" sz="1800" b="0" u="sng" smtClean="0">
                <a:solidFill>
                  <a:srgbClr val="00B050"/>
                </a:solidFill>
              </a:rPr>
              <a:t>______</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s_fig5"/>
          <p:cNvPicPr>
            <a:picLocks noChangeAspect="1" noChangeArrowheads="1"/>
          </p:cNvPicPr>
          <p:nvPr/>
        </p:nvPicPr>
        <p:blipFill>
          <a:blip r:embed="rId2">
            <a:lum contrast="12000"/>
            <a:extLst>
              <a:ext uri="{28A0092B-C50C-407E-A947-70E740481C1C}">
                <a14:useLocalDpi xmlns:a14="http://schemas.microsoft.com/office/drawing/2010/main" val="0"/>
              </a:ext>
            </a:extLst>
          </a:blip>
          <a:srcRect l="3889" t="6831" r="2809" b="21324"/>
          <a:stretch>
            <a:fillRect/>
          </a:stretch>
        </p:blipFill>
        <p:spPr bwMode="auto">
          <a:xfrm>
            <a:off x="403225" y="1652588"/>
            <a:ext cx="8535988"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ChangeArrowheads="1"/>
          </p:cNvSpPr>
          <p:nvPr/>
        </p:nvSpPr>
        <p:spPr bwMode="auto">
          <a:xfrm>
            <a:off x="685800" y="303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nSpc>
                <a:spcPct val="100000"/>
              </a:lnSpc>
              <a:spcBef>
                <a:spcPct val="0"/>
              </a:spcBef>
              <a:buClrTx/>
              <a:buSzTx/>
              <a:buFontTx/>
              <a:buNone/>
            </a:pPr>
            <a:r>
              <a:rPr lang="en-US" altLang="en-US" sz="4400" b="0">
                <a:solidFill>
                  <a:schemeClr val="bg1"/>
                </a:solidFill>
                <a:latin typeface="Times New Roman" pitchFamily="18" charset="0"/>
              </a:rPr>
              <a:t>Original Circuit</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meca_chart"/>
          <p:cNvPicPr>
            <a:picLocks noChangeAspect="1" noChangeArrowheads="1"/>
          </p:cNvPicPr>
          <p:nvPr/>
        </p:nvPicPr>
        <p:blipFill>
          <a:blip r:embed="rId2">
            <a:lum contrast="24000"/>
            <a:extLst>
              <a:ext uri="{28A0092B-C50C-407E-A947-70E740481C1C}">
                <a14:useLocalDpi xmlns:a14="http://schemas.microsoft.com/office/drawing/2010/main" val="0"/>
              </a:ext>
            </a:extLst>
          </a:blip>
          <a:srcRect r="1181" b="83221"/>
          <a:stretch>
            <a:fillRect/>
          </a:stretch>
        </p:blipFill>
        <p:spPr bwMode="auto">
          <a:xfrm>
            <a:off x="311150" y="457200"/>
            <a:ext cx="870902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fmeca_chart"/>
          <p:cNvPicPr>
            <a:picLocks noChangeAspect="1" noChangeArrowheads="1"/>
          </p:cNvPicPr>
          <p:nvPr/>
        </p:nvPicPr>
        <p:blipFill>
          <a:blip r:embed="rId2">
            <a:lum contrast="24000"/>
            <a:extLst>
              <a:ext uri="{28A0092B-C50C-407E-A947-70E740481C1C}">
                <a14:useLocalDpi xmlns:a14="http://schemas.microsoft.com/office/drawing/2010/main" val="0"/>
              </a:ext>
            </a:extLst>
          </a:blip>
          <a:srcRect l="1442" t="45998" r="1071" b="21559"/>
          <a:stretch>
            <a:fillRect/>
          </a:stretch>
        </p:blipFill>
        <p:spPr bwMode="auto">
          <a:xfrm>
            <a:off x="434975" y="2295525"/>
            <a:ext cx="8593138"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5652" name="Text Box 4"/>
          <p:cNvSpPr txBox="1">
            <a:spLocks noChangeArrowheads="1"/>
          </p:cNvSpPr>
          <p:nvPr/>
        </p:nvSpPr>
        <p:spPr bwMode="auto">
          <a:xfrm rot="-5400000">
            <a:off x="-114300" y="2817813"/>
            <a:ext cx="874713" cy="350837"/>
          </a:xfrm>
          <a:prstGeom prst="rect">
            <a:avLst/>
          </a:prstGeom>
          <a:noFill/>
          <a:ln w="38100">
            <a:noFill/>
            <a:miter lim="800000"/>
            <a:headEnd/>
            <a:tailEnd/>
          </a:ln>
          <a:effectLst/>
        </p:spPr>
        <p:txBody>
          <a:bodyPr wrap="none" lIns="92075" tIns="46038" rIns="92075" bIns="46038">
            <a:spAutoFit/>
          </a:bodyPr>
          <a:lstStyle/>
          <a:p>
            <a:pPr>
              <a:defRPr/>
            </a:pPr>
            <a:r>
              <a:rPr lang="en-US">
                <a:effectLst>
                  <a:outerShdw blurRad="38100" dist="38100" dir="2700000" algn="tl">
                    <a:srgbClr val="C0C0C0"/>
                  </a:outerShdw>
                </a:effectLst>
              </a:rPr>
              <a:t>micro</a:t>
            </a:r>
          </a:p>
        </p:txBody>
      </p:sp>
      <p:sp>
        <p:nvSpPr>
          <p:cNvPr id="795653" name="Text Box 5"/>
          <p:cNvSpPr txBox="1">
            <a:spLocks noChangeArrowheads="1"/>
          </p:cNvSpPr>
          <p:nvPr/>
        </p:nvSpPr>
        <p:spPr bwMode="auto">
          <a:xfrm rot="-5400000">
            <a:off x="-478631" y="4542631"/>
            <a:ext cx="1651000" cy="350838"/>
          </a:xfrm>
          <a:prstGeom prst="rect">
            <a:avLst/>
          </a:prstGeom>
          <a:noFill/>
          <a:ln w="38100">
            <a:noFill/>
            <a:miter lim="800000"/>
            <a:headEnd/>
            <a:tailEnd/>
          </a:ln>
          <a:effectLst/>
        </p:spPr>
        <p:txBody>
          <a:bodyPr wrap="none" lIns="92075" tIns="46038" rIns="92075" bIns="46038">
            <a:spAutoFit/>
          </a:bodyPr>
          <a:lstStyle/>
          <a:p>
            <a:pPr>
              <a:defRPr/>
            </a:pPr>
            <a:r>
              <a:rPr lang="en-US">
                <a:effectLst>
                  <a:outerShdw blurRad="38100" dist="38100" dir="2700000" algn="tl">
                    <a:srgbClr val="C0C0C0"/>
                  </a:outerShdw>
                </a:effectLst>
              </a:rPr>
              <a:t>temp. sense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s_fig5"/>
          <p:cNvPicPr>
            <a:picLocks noChangeAspect="1" noChangeArrowheads="1"/>
          </p:cNvPicPr>
          <p:nvPr/>
        </p:nvPicPr>
        <p:blipFill>
          <a:blip r:embed="rId2">
            <a:lum contrast="12000"/>
            <a:extLst>
              <a:ext uri="{28A0092B-C50C-407E-A947-70E740481C1C}">
                <a14:useLocalDpi xmlns:a14="http://schemas.microsoft.com/office/drawing/2010/main" val="0"/>
              </a:ext>
            </a:extLst>
          </a:blip>
          <a:srcRect l="3889" t="6831" r="2809" b="21324"/>
          <a:stretch>
            <a:fillRect/>
          </a:stretch>
        </p:blipFill>
        <p:spPr bwMode="auto">
          <a:xfrm>
            <a:off x="403225" y="1652588"/>
            <a:ext cx="8535988"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ChangeArrowheads="1"/>
          </p:cNvSpPr>
          <p:nvPr/>
        </p:nvSpPr>
        <p:spPr bwMode="auto">
          <a:xfrm>
            <a:off x="685800" y="303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nSpc>
                <a:spcPct val="100000"/>
              </a:lnSpc>
              <a:spcBef>
                <a:spcPct val="0"/>
              </a:spcBef>
              <a:buClrTx/>
              <a:buSzTx/>
              <a:buFontTx/>
              <a:buNone/>
            </a:pPr>
            <a:r>
              <a:rPr lang="en-US" altLang="en-US" sz="4400" b="0">
                <a:solidFill>
                  <a:schemeClr val="bg1"/>
                </a:solidFill>
                <a:latin typeface="Times New Roman" pitchFamily="18" charset="0"/>
              </a:rPr>
              <a:t>Original Circuit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meca_chart"/>
          <p:cNvPicPr>
            <a:picLocks noChangeAspect="1" noChangeArrowheads="1"/>
          </p:cNvPicPr>
          <p:nvPr/>
        </p:nvPicPr>
        <p:blipFill>
          <a:blip r:embed="rId2">
            <a:lum contrast="24000"/>
            <a:extLst>
              <a:ext uri="{28A0092B-C50C-407E-A947-70E740481C1C}">
                <a14:useLocalDpi xmlns:a14="http://schemas.microsoft.com/office/drawing/2010/main" val="0"/>
              </a:ext>
            </a:extLst>
          </a:blip>
          <a:srcRect l="1729" r="2286" b="83221"/>
          <a:stretch>
            <a:fillRect/>
          </a:stretch>
        </p:blipFill>
        <p:spPr bwMode="auto">
          <a:xfrm>
            <a:off x="539750" y="742950"/>
            <a:ext cx="840422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fmeca_chart"/>
          <p:cNvPicPr>
            <a:picLocks noChangeAspect="1" noChangeArrowheads="1"/>
          </p:cNvPicPr>
          <p:nvPr/>
        </p:nvPicPr>
        <p:blipFill>
          <a:blip r:embed="rId2">
            <a:lum contrast="36000"/>
            <a:extLst>
              <a:ext uri="{28A0092B-C50C-407E-A947-70E740481C1C}">
                <a14:useLocalDpi xmlns:a14="http://schemas.microsoft.com/office/drawing/2010/main" val="0"/>
              </a:ext>
            </a:extLst>
          </a:blip>
          <a:srcRect l="1466" t="77922" r="1187" b="1337"/>
          <a:stretch>
            <a:fillRect/>
          </a:stretch>
        </p:blipFill>
        <p:spPr bwMode="auto">
          <a:xfrm>
            <a:off x="522288" y="2552700"/>
            <a:ext cx="8507412"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6676" name="Text Box 4"/>
          <p:cNvSpPr txBox="1">
            <a:spLocks noChangeArrowheads="1"/>
          </p:cNvSpPr>
          <p:nvPr/>
        </p:nvSpPr>
        <p:spPr bwMode="auto">
          <a:xfrm rot="-5400000">
            <a:off x="-605631" y="3345656"/>
            <a:ext cx="1905000" cy="350838"/>
          </a:xfrm>
          <a:prstGeom prst="rect">
            <a:avLst/>
          </a:prstGeom>
          <a:noFill/>
          <a:ln w="38100">
            <a:noFill/>
            <a:miter lim="800000"/>
            <a:headEnd/>
            <a:tailEnd/>
          </a:ln>
          <a:effectLst/>
        </p:spPr>
        <p:txBody>
          <a:bodyPr wrap="none" lIns="92075" tIns="46038" rIns="92075" bIns="46038">
            <a:spAutoFit/>
          </a:bodyPr>
          <a:lstStyle/>
          <a:p>
            <a:pPr>
              <a:defRPr/>
            </a:pPr>
            <a:r>
              <a:rPr lang="en-US">
                <a:effectLst>
                  <a:outerShdw blurRad="38100" dist="38100" dir="2700000" algn="tl">
                    <a:srgbClr val="C0C0C0"/>
                  </a:outerShdw>
                </a:effectLst>
              </a:rPr>
              <a:t>solenoid drive</a:t>
            </a:r>
          </a:p>
        </p:txBody>
      </p:sp>
      <p:sp>
        <p:nvSpPr>
          <p:cNvPr id="40965" name="TextBox 4"/>
          <p:cNvSpPr txBox="1">
            <a:spLocks noChangeArrowheads="1"/>
          </p:cNvSpPr>
          <p:nvPr/>
        </p:nvSpPr>
        <p:spPr bwMode="auto">
          <a:xfrm>
            <a:off x="739775" y="3643313"/>
            <a:ext cx="381000" cy="249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a:spcBef>
                <a:spcPct val="50000"/>
              </a:spcBef>
              <a:buFont typeface="Wingdings" pitchFamily="2" charset="2"/>
              <a:buNone/>
            </a:pPr>
            <a:r>
              <a:rPr lang="en-US" altLang="en-US" sz="1200">
                <a:solidFill>
                  <a:schemeClr val="bg2"/>
                </a:solidFill>
              </a:rPr>
              <a:t>D2</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solidFill>
                  <a:schemeClr val="bg1"/>
                </a:solidFill>
                <a:effectLst/>
              </a:rPr>
              <a:t>High Criticality Failures</a:t>
            </a:r>
          </a:p>
        </p:txBody>
      </p:sp>
      <p:sp>
        <p:nvSpPr>
          <p:cNvPr id="41987" name="Rectangle 3"/>
          <p:cNvSpPr>
            <a:spLocks noGrp="1" noChangeArrowheads="1"/>
          </p:cNvSpPr>
          <p:nvPr>
            <p:ph type="body" idx="1"/>
          </p:nvPr>
        </p:nvSpPr>
        <p:spPr>
          <a:xfrm>
            <a:off x="657225" y="1314450"/>
            <a:ext cx="8486775" cy="4562475"/>
          </a:xfrm>
        </p:spPr>
        <p:txBody>
          <a:bodyPr/>
          <a:lstStyle/>
          <a:p>
            <a:r>
              <a:rPr lang="en-US" altLang="en-US" sz="2800" smtClean="0"/>
              <a:t>A2 – power supply over-voltage</a:t>
            </a:r>
          </a:p>
          <a:p>
            <a:r>
              <a:rPr lang="en-US" altLang="en-US" sz="2800" smtClean="0"/>
              <a:t>A3 – power supply out of tolerance (too high or too low)</a:t>
            </a:r>
          </a:p>
          <a:p>
            <a:r>
              <a:rPr lang="en-US" altLang="en-US" sz="2800" smtClean="0"/>
              <a:t>B2 – micro failure or software malfunction</a:t>
            </a:r>
          </a:p>
          <a:p>
            <a:r>
              <a:rPr lang="en-US" altLang="en-US" sz="2800" smtClean="0"/>
              <a:t>C2 – temperature sensor</a:t>
            </a:r>
          </a:p>
          <a:p>
            <a:r>
              <a:rPr lang="en-US" altLang="en-US" sz="2800" smtClean="0"/>
              <a:t>D2 – solenoid drive</a:t>
            </a:r>
          </a:p>
          <a:p>
            <a:pPr>
              <a:buFont typeface="Wingdings" pitchFamily="2" charset="2"/>
              <a:buNone/>
            </a:pPr>
            <a:endParaRPr lang="en-US" altLang="en-US" sz="280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71488" y="150813"/>
            <a:ext cx="7772400" cy="1143000"/>
          </a:xfrm>
        </p:spPr>
        <p:txBody>
          <a:bodyPr/>
          <a:lstStyle/>
          <a:p>
            <a:r>
              <a:rPr lang="en-US" altLang="en-US" smtClean="0">
                <a:effectLst/>
              </a:rPr>
              <a:t>In Class Team Exercise</a:t>
            </a:r>
          </a:p>
        </p:txBody>
      </p:sp>
      <p:sp>
        <p:nvSpPr>
          <p:cNvPr id="826376" name="Text Box 8"/>
          <p:cNvSpPr txBox="1">
            <a:spLocks noChangeArrowheads="1"/>
          </p:cNvSpPr>
          <p:nvPr/>
        </p:nvSpPr>
        <p:spPr bwMode="auto">
          <a:xfrm>
            <a:off x="482600" y="1263650"/>
            <a:ext cx="8356600" cy="4395788"/>
          </a:xfrm>
          <a:prstGeom prst="rect">
            <a:avLst/>
          </a:prstGeom>
          <a:noFill/>
          <a:ln w="38100" algn="ctr">
            <a:noFill/>
            <a:miter lim="800000"/>
            <a:headEnd/>
            <a:tailEnd/>
          </a:ln>
          <a:effectLst/>
        </p:spPr>
        <p:txBody>
          <a:bodyPr lIns="92075" tIns="46038" rIns="92075" bIns="46038">
            <a:spAutoFit/>
          </a:bodyPr>
          <a:lstStyle/>
          <a:p>
            <a:pPr algn="l">
              <a:defRPr/>
            </a:pPr>
            <a:r>
              <a:rPr lang="en-US" sz="2400" u="sng" dirty="0"/>
              <a:t>Part 1</a:t>
            </a:r>
            <a:r>
              <a:rPr lang="en-US" sz="2400" dirty="0"/>
              <a:t>: Define </a:t>
            </a:r>
            <a:r>
              <a:rPr lang="en-US" sz="2400" dirty="0">
                <a:solidFill>
                  <a:srgbClr val="FF0000"/>
                </a:solidFill>
              </a:rPr>
              <a:t>criticality levels</a:t>
            </a:r>
            <a:r>
              <a:rPr lang="en-US" sz="2400" dirty="0"/>
              <a:t> for your project</a:t>
            </a:r>
          </a:p>
          <a:p>
            <a:pPr marL="457200" indent="-457200" algn="l">
              <a:buClr>
                <a:srgbClr val="0033CC"/>
              </a:buClr>
              <a:buFont typeface="Wingdings" pitchFamily="2" charset="2"/>
              <a:buAutoNum type="alphaLcParenBoth"/>
              <a:defRPr/>
            </a:pPr>
            <a:r>
              <a:rPr lang="en-US" sz="2400" dirty="0"/>
              <a:t>low</a:t>
            </a:r>
          </a:p>
          <a:p>
            <a:pPr marL="457200" indent="-457200" algn="l">
              <a:buClr>
                <a:srgbClr val="0033CC"/>
              </a:buClr>
              <a:buFont typeface="Wingdings" pitchFamily="2" charset="2"/>
              <a:buAutoNum type="alphaLcParenBoth"/>
              <a:defRPr/>
            </a:pPr>
            <a:r>
              <a:rPr lang="en-US" sz="2400" dirty="0"/>
              <a:t>medium</a:t>
            </a:r>
          </a:p>
          <a:p>
            <a:pPr marL="457200" indent="-457200" algn="l">
              <a:buClr>
                <a:srgbClr val="0033CC"/>
              </a:buClr>
              <a:buFont typeface="Wingdings" pitchFamily="2" charset="2"/>
              <a:buAutoNum type="alphaLcParenBoth"/>
              <a:defRPr/>
            </a:pPr>
            <a:r>
              <a:rPr lang="en-US" sz="2400" dirty="0"/>
              <a:t>high</a:t>
            </a:r>
          </a:p>
          <a:p>
            <a:pPr marL="457200" indent="-457200" algn="l">
              <a:defRPr/>
            </a:pPr>
            <a:endParaRPr lang="en-US" sz="2400" dirty="0"/>
          </a:p>
          <a:p>
            <a:pPr marL="457200" indent="-457200" algn="l">
              <a:defRPr/>
            </a:pPr>
            <a:r>
              <a:rPr lang="en-US" sz="2400" u="sng" dirty="0"/>
              <a:t>Part 2</a:t>
            </a:r>
            <a:r>
              <a:rPr lang="en-US" sz="2400" dirty="0"/>
              <a:t>: Identify one potential </a:t>
            </a:r>
            <a:r>
              <a:rPr lang="en-US" sz="2400" dirty="0">
                <a:solidFill>
                  <a:srgbClr val="FF0000"/>
                </a:solidFill>
              </a:rPr>
              <a:t>high criticality failure</a:t>
            </a:r>
            <a:r>
              <a:rPr lang="en-US" sz="2400" dirty="0"/>
              <a:t> mode</a:t>
            </a:r>
          </a:p>
          <a:p>
            <a:pPr marL="457200" indent="-457200" algn="l">
              <a:buClr>
                <a:srgbClr val="0033CC"/>
              </a:buClr>
              <a:buFont typeface="Wingdings" pitchFamily="2" charset="2"/>
              <a:buAutoNum type="alphaLcParenBoth"/>
              <a:defRPr/>
            </a:pPr>
            <a:r>
              <a:rPr lang="en-US" sz="2400" dirty="0"/>
              <a:t>descriptive name</a:t>
            </a:r>
          </a:p>
          <a:p>
            <a:pPr marL="457200" indent="-457200" algn="l">
              <a:buClr>
                <a:srgbClr val="0033CC"/>
              </a:buClr>
              <a:buFont typeface="Wingdings" pitchFamily="2" charset="2"/>
              <a:buAutoNum type="alphaLcParenBoth"/>
              <a:defRPr/>
            </a:pPr>
            <a:r>
              <a:rPr lang="en-US" sz="2400" dirty="0"/>
              <a:t>potential cause</a:t>
            </a:r>
          </a:p>
          <a:p>
            <a:pPr marL="457200" indent="-457200" algn="l">
              <a:buClr>
                <a:srgbClr val="0033CC"/>
              </a:buClr>
              <a:buFont typeface="Wingdings" pitchFamily="2" charset="2"/>
              <a:buAutoNum type="alphaLcParenBoth"/>
              <a:defRPr/>
            </a:pPr>
            <a:r>
              <a:rPr lang="en-US" sz="2400" dirty="0"/>
              <a:t>effect</a:t>
            </a:r>
            <a:endParaRPr lang="en-US"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solidFill>
                  <a:schemeClr val="bg1"/>
                </a:solidFill>
                <a:effectLst/>
              </a:rPr>
              <a:t>Fault Tree Analysis (FTA)</a:t>
            </a:r>
          </a:p>
        </p:txBody>
      </p:sp>
      <p:sp>
        <p:nvSpPr>
          <p:cNvPr id="44035" name="Rectangle 3"/>
          <p:cNvSpPr>
            <a:spLocks noGrp="1" noChangeArrowheads="1"/>
          </p:cNvSpPr>
          <p:nvPr>
            <p:ph type="body" idx="1"/>
          </p:nvPr>
        </p:nvSpPr>
        <p:spPr>
          <a:xfrm>
            <a:off x="657225" y="1314450"/>
            <a:ext cx="8210550" cy="4562475"/>
          </a:xfrm>
        </p:spPr>
        <p:txBody>
          <a:bodyPr/>
          <a:lstStyle/>
          <a:p>
            <a:pPr>
              <a:lnSpc>
                <a:spcPct val="80000"/>
              </a:lnSpc>
            </a:pPr>
            <a:r>
              <a:rPr lang="en-US" altLang="en-US" sz="2800" smtClean="0">
                <a:solidFill>
                  <a:srgbClr val="DC0C42"/>
                </a:solidFill>
              </a:rPr>
              <a:t>Purpose: </a:t>
            </a:r>
            <a:r>
              <a:rPr lang="en-US" altLang="en-US" sz="2800" b="0" smtClean="0">
                <a:solidFill>
                  <a:srgbClr val="DC0C42"/>
                </a:solidFill>
              </a:rPr>
              <a:t>estimate probability of a particular failure mode or set of failure modes</a:t>
            </a:r>
          </a:p>
          <a:p>
            <a:pPr>
              <a:lnSpc>
                <a:spcPct val="80000"/>
              </a:lnSpc>
            </a:pPr>
            <a:r>
              <a:rPr lang="en-US" altLang="en-US" sz="2800" smtClean="0"/>
              <a:t>Top-down graphical analysis</a:t>
            </a:r>
          </a:p>
          <a:p>
            <a:pPr>
              <a:lnSpc>
                <a:spcPct val="80000"/>
              </a:lnSpc>
            </a:pPr>
            <a:r>
              <a:rPr lang="en-US" altLang="en-US" sz="2800" smtClean="0"/>
              <a:t>Starts with top event of interest</a:t>
            </a:r>
          </a:p>
          <a:p>
            <a:pPr>
              <a:lnSpc>
                <a:spcPct val="80000"/>
              </a:lnSpc>
            </a:pPr>
            <a:r>
              <a:rPr lang="en-US" altLang="en-US" sz="2800" smtClean="0"/>
              <a:t>Builds fault tree using Boolean logic and symbols</a:t>
            </a:r>
          </a:p>
          <a:p>
            <a:pPr>
              <a:lnSpc>
                <a:spcPct val="80000"/>
              </a:lnSpc>
            </a:pPr>
            <a:r>
              <a:rPr lang="en-US" altLang="en-US" sz="2800" smtClean="0"/>
              <a:t>Incorporating known failure probabilities (same as used in FMECA) yields probability of event of interest</a:t>
            </a:r>
          </a:p>
          <a:p>
            <a:pPr lvl="1">
              <a:lnSpc>
                <a:spcPct val="80000"/>
              </a:lnSpc>
            </a:pPr>
            <a:r>
              <a:rPr lang="en-US" altLang="en-US" b="0" smtClean="0">
                <a:solidFill>
                  <a:srgbClr val="F32359"/>
                </a:solidFill>
              </a:rPr>
              <a:t>OR </a:t>
            </a:r>
            <a:r>
              <a:rPr lang="en-US" altLang="en-US" b="0" smtClean="0"/>
              <a:t>probabilities </a:t>
            </a:r>
            <a:r>
              <a:rPr lang="en-US" altLang="en-US" b="0" smtClean="0">
                <a:solidFill>
                  <a:srgbClr val="F32359"/>
                </a:solidFill>
              </a:rPr>
              <a:t>added </a:t>
            </a:r>
            <a:r>
              <a:rPr lang="en-US" altLang="en-US" sz="1400" b="0" smtClean="0">
                <a:solidFill>
                  <a:srgbClr val="F32359"/>
                </a:solidFill>
              </a:rPr>
              <a:t>(accurate only for small probabilities)</a:t>
            </a:r>
          </a:p>
          <a:p>
            <a:pPr lvl="1">
              <a:lnSpc>
                <a:spcPct val="80000"/>
              </a:lnSpc>
            </a:pPr>
            <a:r>
              <a:rPr lang="en-US" altLang="en-US" b="0" smtClean="0">
                <a:solidFill>
                  <a:srgbClr val="F32359"/>
                </a:solidFill>
              </a:rPr>
              <a:t>AND </a:t>
            </a:r>
            <a:r>
              <a:rPr lang="en-US" altLang="en-US" b="0" smtClean="0"/>
              <a:t>probabilities </a:t>
            </a:r>
            <a:r>
              <a:rPr lang="en-US" altLang="en-US" b="0" smtClean="0">
                <a:solidFill>
                  <a:srgbClr val="F32359"/>
                </a:solidFill>
              </a:rPr>
              <a:t>multiplied</a:t>
            </a:r>
          </a:p>
          <a:p>
            <a:pPr>
              <a:lnSpc>
                <a:spcPct val="80000"/>
              </a:lnSpc>
              <a:buFont typeface="Wingdings" pitchFamily="2" charset="2"/>
              <a:buNone/>
            </a:pPr>
            <a:endParaRPr lang="en-US" altLang="en-US" sz="280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s_fig6"/>
          <p:cNvPicPr>
            <a:picLocks noChangeAspect="1" noChangeArrowheads="1"/>
          </p:cNvPicPr>
          <p:nvPr/>
        </p:nvPicPr>
        <p:blipFill>
          <a:blip r:embed="rId2">
            <a:lum contrast="12000"/>
            <a:extLst>
              <a:ext uri="{28A0092B-C50C-407E-A947-70E740481C1C}">
                <a14:useLocalDpi xmlns:a14="http://schemas.microsoft.com/office/drawing/2010/main" val="0"/>
              </a:ext>
            </a:extLst>
          </a:blip>
          <a:srcRect b="12520"/>
          <a:stretch>
            <a:fillRect/>
          </a:stretch>
        </p:blipFill>
        <p:spPr bwMode="auto">
          <a:xfrm>
            <a:off x="220663" y="755650"/>
            <a:ext cx="8688387"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solidFill>
                  <a:schemeClr val="bg1"/>
                </a:solidFill>
                <a:effectLst/>
              </a:rPr>
              <a:t>Probability of Failure</a:t>
            </a:r>
          </a:p>
        </p:txBody>
      </p:sp>
      <p:sp>
        <p:nvSpPr>
          <p:cNvPr id="800771" name="Text Box 3"/>
          <p:cNvSpPr txBox="1">
            <a:spLocks noChangeArrowheads="1"/>
          </p:cNvSpPr>
          <p:nvPr/>
        </p:nvSpPr>
        <p:spPr bwMode="auto">
          <a:xfrm>
            <a:off x="833438" y="1666875"/>
            <a:ext cx="7673975" cy="2508250"/>
          </a:xfrm>
          <a:prstGeom prst="rect">
            <a:avLst/>
          </a:prstGeom>
          <a:noFill/>
          <a:ln w="38100">
            <a:noFill/>
            <a:miter lim="800000"/>
            <a:headEnd/>
            <a:tailEnd/>
          </a:ln>
          <a:effectLst/>
        </p:spPr>
        <p:txBody>
          <a:bodyPr lIns="92075" tIns="46038" rIns="92075" bIns="46038">
            <a:spAutoFit/>
          </a:bodyPr>
          <a:lstStyle/>
          <a:p>
            <a:pPr algn="l">
              <a:defRPr/>
            </a:pPr>
            <a:r>
              <a:rPr lang="en-US" sz="3200" dirty="0">
                <a:solidFill>
                  <a:srgbClr val="F32359"/>
                </a:solidFill>
              </a:rPr>
              <a:t>P</a:t>
            </a:r>
            <a:r>
              <a:rPr lang="en-US" sz="3200" baseline="-25000" dirty="0">
                <a:solidFill>
                  <a:srgbClr val="F32359"/>
                </a:solidFill>
              </a:rPr>
              <a:t>F</a:t>
            </a:r>
            <a:r>
              <a:rPr lang="en-US" sz="3200" dirty="0">
                <a:solidFill>
                  <a:srgbClr val="F32359"/>
                </a:solidFill>
              </a:rPr>
              <a:t> = 1 - </a:t>
            </a:r>
            <a:r>
              <a:rPr lang="en-US" sz="3600" dirty="0">
                <a:solidFill>
                  <a:srgbClr val="F32359"/>
                </a:solidFill>
              </a:rPr>
              <a:t>e</a:t>
            </a:r>
            <a:r>
              <a:rPr lang="en-US" sz="3600" baseline="30000" dirty="0">
                <a:solidFill>
                  <a:srgbClr val="F32359"/>
                </a:solidFill>
              </a:rPr>
              <a:t>-</a:t>
            </a:r>
            <a:r>
              <a:rPr lang="en-US" sz="3600" baseline="30000" dirty="0">
                <a:solidFill>
                  <a:srgbClr val="F32359"/>
                </a:solidFill>
                <a:sym typeface="Symbol" pitchFamily="18" charset="2"/>
              </a:rPr>
              <a:t>t</a:t>
            </a:r>
            <a:r>
              <a:rPr lang="en-US" sz="3600" baseline="30000" dirty="0">
                <a:solidFill>
                  <a:srgbClr val="DCDDDE"/>
                </a:solidFill>
                <a:effectLst>
                  <a:outerShdw blurRad="38100" dist="38100" dir="2700000" algn="tl">
                    <a:srgbClr val="C0C0C0"/>
                  </a:outerShdw>
                </a:effectLst>
                <a:sym typeface="Symbol" pitchFamily="18" charset="2"/>
              </a:rPr>
              <a:t> </a:t>
            </a:r>
          </a:p>
          <a:p>
            <a:pPr algn="l">
              <a:defRPr/>
            </a:pPr>
            <a:endParaRPr lang="en-US" sz="3200" baseline="30000" dirty="0">
              <a:solidFill>
                <a:srgbClr val="DCDDDE"/>
              </a:solidFill>
              <a:effectLst>
                <a:outerShdw blurRad="38100" dist="38100" dir="2700000" algn="tl">
                  <a:srgbClr val="C0C0C0"/>
                </a:outerShdw>
              </a:effectLst>
              <a:sym typeface="Symbol" pitchFamily="18" charset="2"/>
            </a:endParaRPr>
          </a:p>
          <a:p>
            <a:pPr algn="l">
              <a:defRPr/>
            </a:pPr>
            <a:r>
              <a:rPr lang="en-US" sz="3200" dirty="0">
                <a:sym typeface="Symbol" pitchFamily="18" charset="2"/>
              </a:rPr>
              <a:t>For </a:t>
            </a:r>
            <a:r>
              <a:rPr lang="en-US" sz="3200" dirty="0">
                <a:solidFill>
                  <a:srgbClr val="F32359"/>
                </a:solidFill>
                <a:sym typeface="Symbol" pitchFamily="18" charset="2"/>
              </a:rPr>
              <a:t>P</a:t>
            </a:r>
            <a:r>
              <a:rPr lang="en-US" sz="3200" baseline="-25000" dirty="0">
                <a:solidFill>
                  <a:srgbClr val="F32359"/>
                </a:solidFill>
                <a:sym typeface="Symbol" pitchFamily="18" charset="2"/>
              </a:rPr>
              <a:t>F</a:t>
            </a:r>
            <a:r>
              <a:rPr lang="en-US" sz="3200" dirty="0">
                <a:solidFill>
                  <a:srgbClr val="F32359"/>
                </a:solidFill>
                <a:sym typeface="Symbol" pitchFamily="18" charset="2"/>
              </a:rPr>
              <a:t> = 0.5</a:t>
            </a:r>
            <a:r>
              <a:rPr lang="en-US" sz="3200" dirty="0">
                <a:sym typeface="Symbol" pitchFamily="18" charset="2"/>
              </a:rPr>
              <a:t> </a:t>
            </a:r>
            <a:r>
              <a:rPr lang="en-US" sz="3200" b="0" dirty="0">
                <a:sym typeface="Symbol" pitchFamily="18" charset="2"/>
              </a:rPr>
              <a:t>(50% chance of uncontrolled heating),</a:t>
            </a:r>
            <a:r>
              <a:rPr lang="en-US" sz="3200" dirty="0">
                <a:sym typeface="Symbol" pitchFamily="18" charset="2"/>
              </a:rPr>
              <a:t> it takes </a:t>
            </a:r>
            <a:r>
              <a:rPr lang="en-US" sz="3200" dirty="0">
                <a:solidFill>
                  <a:srgbClr val="F32359"/>
                </a:solidFill>
                <a:sym typeface="Symbol" pitchFamily="18" charset="2"/>
              </a:rPr>
              <a:t>22 years</a:t>
            </a:r>
            <a:r>
              <a:rPr lang="en-US" sz="3200" dirty="0">
                <a:sym typeface="Symbol" pitchFamily="18" charset="2"/>
              </a:rPr>
              <a:t> of operation given </a:t>
            </a:r>
            <a:r>
              <a:rPr lang="en-US" sz="3200" dirty="0">
                <a:solidFill>
                  <a:srgbClr val="F32359"/>
                </a:solidFill>
                <a:sym typeface="Symbol" pitchFamily="18" charset="2"/>
              </a:rPr>
              <a:t> = 3.5424 X 10</a:t>
            </a:r>
            <a:r>
              <a:rPr lang="en-US" sz="3200" baseline="30000" dirty="0">
                <a:solidFill>
                  <a:srgbClr val="F32359"/>
                </a:solidFill>
                <a:sym typeface="Symbol" pitchFamily="18" charset="2"/>
              </a:rPr>
              <a:t>-6</a:t>
            </a:r>
            <a:endParaRPr lang="en-US" sz="3200" baseline="30000" dirty="0">
              <a:solidFill>
                <a:srgbClr val="F32359"/>
              </a:solidFill>
            </a:endParaRPr>
          </a:p>
        </p:txBody>
      </p:sp>
      <p:sp>
        <p:nvSpPr>
          <p:cNvPr id="46084" name="Text Box 4"/>
          <p:cNvSpPr txBox="1">
            <a:spLocks noChangeArrowheads="1"/>
          </p:cNvSpPr>
          <p:nvPr/>
        </p:nvSpPr>
        <p:spPr bwMode="auto">
          <a:xfrm>
            <a:off x="866775" y="4418013"/>
            <a:ext cx="7569200" cy="1847850"/>
          </a:xfrm>
          <a:prstGeom prst="rect">
            <a:avLst/>
          </a:prstGeom>
          <a:solidFill>
            <a:srgbClr val="FFFF00"/>
          </a:solidFill>
          <a:ln w="38100">
            <a:solidFill>
              <a:srgbClr val="F32359"/>
            </a:solidFill>
            <a:miter lim="800000"/>
            <a:headEnd/>
            <a:tailEnd/>
          </a:ln>
        </p:spPr>
        <p:txBody>
          <a:bodyPr lIns="92075" tIns="46038" rIns="92075" bIns="46038">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a:spcBef>
                <a:spcPct val="50000"/>
              </a:spcBef>
              <a:buFont typeface="Wingdings" pitchFamily="2" charset="2"/>
              <a:buNone/>
            </a:pPr>
            <a:r>
              <a:rPr lang="en-US" altLang="en-US">
                <a:solidFill>
                  <a:srgbClr val="F32359"/>
                </a:solidFill>
              </a:rPr>
              <a:t>NOT GOOD ENOUGH FOR A SYSTEM THAT CAN POTENTIALLY CAUSE INJURY – </a:t>
            </a:r>
            <a:r>
              <a:rPr lang="en-US" altLang="en-US">
                <a:solidFill>
                  <a:srgbClr val="3399FF"/>
                </a:solidFill>
              </a:rPr>
              <a:t>NEED</a:t>
            </a:r>
            <a:r>
              <a:rPr lang="en-US" altLang="en-US">
                <a:solidFill>
                  <a:srgbClr val="F32359"/>
                </a:solidFill>
              </a:rPr>
              <a:t> </a:t>
            </a:r>
            <a:r>
              <a:rPr lang="en-US" altLang="en-US">
                <a:solidFill>
                  <a:srgbClr val="3399FF"/>
                </a:solidFill>
                <a:sym typeface="Symbol" pitchFamily="18" charset="2"/>
              </a:rPr>
              <a:t> = 10</a:t>
            </a:r>
            <a:r>
              <a:rPr lang="en-US" altLang="en-US" baseline="30000">
                <a:solidFill>
                  <a:srgbClr val="3399FF"/>
                </a:solidFill>
                <a:sym typeface="Symbol" pitchFamily="18" charset="2"/>
              </a:rPr>
              <a:t>-9</a:t>
            </a:r>
          </a:p>
          <a:p>
            <a:pPr algn="ctr">
              <a:spcBef>
                <a:spcPct val="50000"/>
              </a:spcBef>
              <a:buFont typeface="Wingdings" pitchFamily="2" charset="2"/>
              <a:buNone/>
            </a:pPr>
            <a:r>
              <a:rPr lang="en-US" altLang="en-US" sz="2400">
                <a:solidFill>
                  <a:srgbClr val="3399FF"/>
                </a:solidFill>
                <a:sym typeface="Symbol" pitchFamily="18" charset="2"/>
              </a:rPr>
              <a:t>(78,767 years for P</a:t>
            </a:r>
            <a:r>
              <a:rPr lang="en-US" altLang="en-US" sz="2400" baseline="-25000">
                <a:solidFill>
                  <a:srgbClr val="3399FF"/>
                </a:solidFill>
                <a:sym typeface="Symbol" pitchFamily="18" charset="2"/>
              </a:rPr>
              <a:t>F</a:t>
            </a:r>
            <a:r>
              <a:rPr lang="en-US" altLang="en-US" sz="2400">
                <a:solidFill>
                  <a:srgbClr val="3399FF"/>
                </a:solidFill>
                <a:sym typeface="Symbol" pitchFamily="18" charset="2"/>
              </a:rPr>
              <a:t> = 50%)</a:t>
            </a:r>
            <a:endParaRPr lang="en-US" altLang="en-US" sz="2400" baseline="30000">
              <a:solidFill>
                <a:srgbClr val="3399FF"/>
              </a:solidFill>
              <a:sym typeface="Symbol" pitchFamily="18" charset="2"/>
            </a:endParaRPr>
          </a:p>
        </p:txBody>
      </p:sp>
      <p:sp>
        <p:nvSpPr>
          <p:cNvPr id="800773" name="Text Box 5"/>
          <p:cNvSpPr txBox="1">
            <a:spLocks noChangeArrowheads="1"/>
          </p:cNvSpPr>
          <p:nvPr/>
        </p:nvSpPr>
        <p:spPr bwMode="auto">
          <a:xfrm>
            <a:off x="4084638" y="1665288"/>
            <a:ext cx="3530600" cy="325437"/>
          </a:xfrm>
          <a:prstGeom prst="rect">
            <a:avLst/>
          </a:prstGeom>
          <a:noFill/>
          <a:ln w="38100">
            <a:noFill/>
            <a:miter lim="800000"/>
            <a:headEnd/>
            <a:tailEnd/>
          </a:ln>
          <a:effectLst/>
        </p:spPr>
        <p:txBody>
          <a:bodyPr lIns="92075" tIns="46038" rIns="92075" bIns="46038">
            <a:spAutoFit/>
          </a:bodyPr>
          <a:lstStyle/>
          <a:p>
            <a:pPr>
              <a:defRPr/>
            </a:pPr>
            <a:r>
              <a:rPr lang="en-US" sz="1800" b="0"/>
              <a:t>note: for small t, P</a:t>
            </a:r>
            <a:r>
              <a:rPr lang="en-US" sz="1800" b="0" baseline="-25000"/>
              <a:t>F</a:t>
            </a:r>
            <a:r>
              <a:rPr lang="en-US" sz="1800" b="0"/>
              <a:t> </a:t>
            </a:r>
            <a:r>
              <a:rPr lang="en-US" sz="1800" b="0">
                <a:sym typeface="Symbol" pitchFamily="18" charset="2"/>
              </a:rPr>
              <a:t> </a:t>
            </a:r>
            <a:r>
              <a:rPr lang="el-GR" sz="1800" b="0">
                <a:cs typeface="Arial" charset="0"/>
                <a:sym typeface="Symbol" pitchFamily="18" charset="2"/>
              </a:rPr>
              <a:t>λ</a:t>
            </a:r>
            <a:r>
              <a:rPr lang="en-US" sz="1800" b="0"/>
              <a:t> </a:t>
            </a:r>
            <a:r>
              <a:rPr lang="en-US" sz="1800">
                <a:solidFill>
                  <a:srgbClr val="DCDDDE"/>
                </a:solidFill>
                <a:effectLst>
                  <a:outerShdw blurRad="38100" dist="38100" dir="2700000" algn="tl">
                    <a:srgbClr val="C0C0C0"/>
                  </a:outerShdw>
                </a:effectLst>
              </a:rPr>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solidFill>
                  <a:schemeClr val="bg1"/>
                </a:solidFill>
                <a:effectLst/>
              </a:rPr>
              <a:t>Component Failures</a:t>
            </a:r>
          </a:p>
        </p:txBody>
      </p:sp>
      <p:sp>
        <p:nvSpPr>
          <p:cNvPr id="10243" name="Rectangle 3"/>
          <p:cNvSpPr>
            <a:spLocks noGrp="1" noChangeArrowheads="1"/>
          </p:cNvSpPr>
          <p:nvPr>
            <p:ph type="body" idx="1"/>
          </p:nvPr>
        </p:nvSpPr>
        <p:spPr>
          <a:xfrm>
            <a:off x="657225" y="1314450"/>
            <a:ext cx="8201025" cy="4562475"/>
          </a:xfrm>
        </p:spPr>
        <p:txBody>
          <a:bodyPr/>
          <a:lstStyle/>
          <a:p>
            <a:r>
              <a:rPr lang="en-US" altLang="en-US" sz="2400" smtClean="0">
                <a:solidFill>
                  <a:schemeClr val="bg2"/>
                </a:solidFill>
              </a:rPr>
              <a:t>Electronic components can most often be modeled by </a:t>
            </a:r>
            <a:r>
              <a:rPr lang="en-US" altLang="en-US" sz="2400" smtClean="0">
                <a:solidFill>
                  <a:srgbClr val="FF3300"/>
                </a:solidFill>
              </a:rPr>
              <a:t>constant failure rate</a:t>
            </a:r>
            <a:r>
              <a:rPr lang="en-US" altLang="en-US" sz="2400" smtClean="0">
                <a:solidFill>
                  <a:schemeClr val="bg2"/>
                </a:solidFill>
              </a:rPr>
              <a:t> (</a:t>
            </a:r>
            <a:r>
              <a:rPr lang="en-US" altLang="en-US" sz="2400" smtClean="0">
                <a:solidFill>
                  <a:schemeClr val="bg2"/>
                </a:solidFill>
                <a:sym typeface="Symbol" pitchFamily="18" charset="2"/>
              </a:rPr>
              <a:t>)</a:t>
            </a:r>
          </a:p>
          <a:p>
            <a:r>
              <a:rPr lang="en-US" altLang="en-US" sz="2400" smtClean="0">
                <a:solidFill>
                  <a:schemeClr val="bg2"/>
                </a:solidFill>
                <a:sym typeface="Symbol" pitchFamily="18" charset="2"/>
              </a:rPr>
              <a:t>Leads to </a:t>
            </a:r>
            <a:r>
              <a:rPr lang="en-US" altLang="en-US" sz="2400" smtClean="0">
                <a:solidFill>
                  <a:srgbClr val="FF3300"/>
                </a:solidFill>
                <a:sym typeface="Symbol" pitchFamily="18" charset="2"/>
              </a:rPr>
              <a:t>exponential failure distribution</a:t>
            </a:r>
            <a:endParaRPr lang="en-US" altLang="en-US" sz="2400" smtClean="0">
              <a:solidFill>
                <a:srgbClr val="FF3300"/>
              </a:solidFill>
            </a:endParaRPr>
          </a:p>
          <a:p>
            <a:r>
              <a:rPr lang="en-US" altLang="en-US" sz="2400" smtClean="0">
                <a:solidFill>
                  <a:srgbClr val="FF3300"/>
                </a:solidFill>
              </a:rPr>
              <a:t>Same probability of failure</a:t>
            </a:r>
            <a:r>
              <a:rPr lang="en-US" altLang="en-US" sz="2400" smtClean="0">
                <a:solidFill>
                  <a:schemeClr val="bg2"/>
                </a:solidFill>
              </a:rPr>
              <a:t> in the next hour </a:t>
            </a:r>
            <a:r>
              <a:rPr lang="en-US" altLang="en-US" sz="2400" smtClean="0">
                <a:solidFill>
                  <a:srgbClr val="FF3300"/>
                </a:solidFill>
              </a:rPr>
              <a:t>regardless</a:t>
            </a:r>
            <a:r>
              <a:rPr lang="en-US" altLang="en-US" sz="2400" smtClean="0">
                <a:solidFill>
                  <a:schemeClr val="bg2"/>
                </a:solidFill>
              </a:rPr>
              <a:t> of whether it is </a:t>
            </a:r>
            <a:r>
              <a:rPr lang="en-US" altLang="en-US" sz="2400" smtClean="0">
                <a:solidFill>
                  <a:srgbClr val="FF3300"/>
                </a:solidFill>
              </a:rPr>
              <a:t>new or used</a:t>
            </a:r>
          </a:p>
        </p:txBody>
      </p:sp>
      <p:pic>
        <p:nvPicPr>
          <p:cNvPr id="10244" name="Picture 5" descr="rs_fig2"/>
          <p:cNvPicPr>
            <a:picLocks noChangeAspect="1" noChangeArrowheads="1"/>
          </p:cNvPicPr>
          <p:nvPr/>
        </p:nvPicPr>
        <p:blipFill>
          <a:blip r:embed="rId2">
            <a:extLst>
              <a:ext uri="{28A0092B-C50C-407E-A947-70E740481C1C}">
                <a14:useLocalDpi xmlns:a14="http://schemas.microsoft.com/office/drawing/2010/main" val="0"/>
              </a:ext>
            </a:extLst>
          </a:blip>
          <a:srcRect l="5516" t="10081" r="7758" b="5707"/>
          <a:stretch>
            <a:fillRect/>
          </a:stretch>
        </p:blipFill>
        <p:spPr bwMode="auto">
          <a:xfrm>
            <a:off x="858838" y="3416300"/>
            <a:ext cx="5567362"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4"/>
          <p:cNvSpPr txBox="1">
            <a:spLocks noChangeArrowheads="1"/>
          </p:cNvSpPr>
          <p:nvPr/>
        </p:nvSpPr>
        <p:spPr bwMode="auto">
          <a:xfrm>
            <a:off x="6588125" y="4587875"/>
            <a:ext cx="2555875" cy="11398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spcBef>
                <a:spcPct val="50000"/>
              </a:spcBef>
              <a:buFont typeface="Wingdings" pitchFamily="2" charset="2"/>
              <a:buNone/>
            </a:pPr>
            <a:r>
              <a:rPr lang="en-US" altLang="en-US" sz="2000">
                <a:solidFill>
                  <a:schemeClr val="bg2"/>
                </a:solidFill>
              </a:rPr>
              <a:t>but…see May 2011 </a:t>
            </a:r>
            <a:r>
              <a:rPr lang="en-US" altLang="en-US" sz="2000" i="1">
                <a:solidFill>
                  <a:schemeClr val="bg2"/>
                </a:solidFill>
              </a:rPr>
              <a:t>IEEE Spectrum </a:t>
            </a:r>
            <a:r>
              <a:rPr lang="en-US" altLang="en-US" sz="2000">
                <a:solidFill>
                  <a:schemeClr val="bg2"/>
                </a:solidFill>
              </a:rPr>
              <a:t>feature article on “Transistor Aging”</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98500" y="176213"/>
            <a:ext cx="77724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nSpc>
                <a:spcPct val="100000"/>
              </a:lnSpc>
              <a:spcBef>
                <a:spcPct val="0"/>
              </a:spcBef>
              <a:buClrTx/>
              <a:buSzTx/>
              <a:buFontTx/>
              <a:buNone/>
            </a:pPr>
            <a:r>
              <a:rPr lang="en-US" altLang="en-US" sz="4400" b="0">
                <a:solidFill>
                  <a:schemeClr val="bg1"/>
                </a:solidFill>
                <a:latin typeface="Times New Roman" pitchFamily="18" charset="0"/>
              </a:rPr>
              <a:t>Adding Hardware Monitors</a:t>
            </a:r>
          </a:p>
          <a:p>
            <a:pPr>
              <a:lnSpc>
                <a:spcPct val="100000"/>
              </a:lnSpc>
              <a:spcBef>
                <a:spcPct val="0"/>
              </a:spcBef>
              <a:buClrTx/>
              <a:buSzTx/>
              <a:buFontTx/>
              <a:buNone/>
            </a:pPr>
            <a:r>
              <a:rPr lang="en-US" altLang="en-US" sz="2800" b="0">
                <a:solidFill>
                  <a:schemeClr val="bg1"/>
                </a:solidFill>
                <a:latin typeface="Times New Roman" pitchFamily="18" charset="0"/>
              </a:rPr>
              <a:t>(and monitors for the hardware monitors)</a:t>
            </a:r>
          </a:p>
        </p:txBody>
      </p:sp>
      <p:pic>
        <p:nvPicPr>
          <p:cNvPr id="47107" name="Picture 3" descr="rs_fig9"/>
          <p:cNvPicPr>
            <a:picLocks noChangeAspect="1" noChangeArrowheads="1"/>
          </p:cNvPicPr>
          <p:nvPr/>
        </p:nvPicPr>
        <p:blipFill>
          <a:blip r:embed="rId2">
            <a:lum contrast="12000"/>
            <a:extLst>
              <a:ext uri="{28A0092B-C50C-407E-A947-70E740481C1C}">
                <a14:useLocalDpi xmlns:a14="http://schemas.microsoft.com/office/drawing/2010/main" val="0"/>
              </a:ext>
            </a:extLst>
          </a:blip>
          <a:srcRect l="2580" t="5617" r="3224" b="9035"/>
          <a:stretch>
            <a:fillRect/>
          </a:stretch>
        </p:blipFill>
        <p:spPr bwMode="auto">
          <a:xfrm>
            <a:off x="1246188" y="1433513"/>
            <a:ext cx="6473825"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1796" name="Oval 4"/>
          <p:cNvSpPr>
            <a:spLocks noChangeArrowheads="1"/>
          </p:cNvSpPr>
          <p:nvPr/>
        </p:nvSpPr>
        <p:spPr bwMode="auto">
          <a:xfrm>
            <a:off x="1809750" y="1990725"/>
            <a:ext cx="609600" cy="828675"/>
          </a:xfrm>
          <a:prstGeom prst="ellipse">
            <a:avLst/>
          </a:prstGeom>
          <a:solidFill>
            <a:srgbClr val="FFFF00">
              <a:alpha val="39999"/>
            </a:srgbClr>
          </a:solidFill>
          <a:ln w="38100">
            <a:noFill/>
            <a:round/>
            <a:headEnd/>
            <a:tailEnd/>
          </a:ln>
          <a:effectLst/>
        </p:spPr>
        <p:txBody>
          <a:bodyPr wrap="none"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801797" name="Oval 5"/>
          <p:cNvSpPr>
            <a:spLocks noChangeArrowheads="1"/>
          </p:cNvSpPr>
          <p:nvPr/>
        </p:nvSpPr>
        <p:spPr bwMode="auto">
          <a:xfrm>
            <a:off x="3390900" y="3105150"/>
            <a:ext cx="609600" cy="257175"/>
          </a:xfrm>
          <a:prstGeom prst="ellipse">
            <a:avLst/>
          </a:prstGeom>
          <a:solidFill>
            <a:srgbClr val="FFFF00">
              <a:alpha val="39999"/>
            </a:srgbClr>
          </a:solidFill>
          <a:ln w="38100">
            <a:noFill/>
            <a:round/>
            <a:headEnd/>
            <a:tailEnd/>
          </a:ln>
          <a:effectLst/>
        </p:spPr>
        <p:txBody>
          <a:bodyPr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801798" name="Oval 6"/>
          <p:cNvSpPr>
            <a:spLocks noChangeArrowheads="1"/>
          </p:cNvSpPr>
          <p:nvPr/>
        </p:nvSpPr>
        <p:spPr bwMode="auto">
          <a:xfrm>
            <a:off x="5172075" y="4438650"/>
            <a:ext cx="609600" cy="828675"/>
          </a:xfrm>
          <a:prstGeom prst="ellipse">
            <a:avLst/>
          </a:prstGeom>
          <a:solidFill>
            <a:srgbClr val="FFFF00">
              <a:alpha val="39999"/>
            </a:srgbClr>
          </a:solidFill>
          <a:ln w="38100">
            <a:noFill/>
            <a:round/>
            <a:headEnd/>
            <a:tailEnd/>
          </a:ln>
          <a:effectLst/>
        </p:spPr>
        <p:txBody>
          <a:bodyPr wrap="none"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801799" name="Oval 7"/>
          <p:cNvSpPr>
            <a:spLocks noChangeArrowheads="1"/>
          </p:cNvSpPr>
          <p:nvPr/>
        </p:nvSpPr>
        <p:spPr bwMode="auto">
          <a:xfrm>
            <a:off x="2571750" y="4038600"/>
            <a:ext cx="2257425" cy="2076450"/>
          </a:xfrm>
          <a:prstGeom prst="ellipse">
            <a:avLst/>
          </a:prstGeom>
          <a:solidFill>
            <a:srgbClr val="FFFF00">
              <a:alpha val="39999"/>
            </a:srgbClr>
          </a:solidFill>
          <a:ln w="38100">
            <a:noFill/>
            <a:round/>
            <a:headEnd/>
            <a:tailEnd/>
          </a:ln>
          <a:effectLst/>
        </p:spPr>
        <p:txBody>
          <a:bodyPr lIns="92075" tIns="46038" rIns="92075" bIns="46038" anchor="ctr">
            <a:spAutoFit/>
          </a:bodyPr>
          <a:lstStyle/>
          <a:p>
            <a:pPr>
              <a:defRPr/>
            </a:pPr>
            <a:endParaRPr lang="en-US" sz="3200">
              <a:solidFill>
                <a:srgbClr val="DCDDDE"/>
              </a:solidFill>
              <a:effectLst>
                <a:outerShdw blurRad="38100" dist="38100" dir="2700000" algn="tl">
                  <a:srgbClr val="000000"/>
                </a:outerShdw>
              </a:effectLst>
            </a:endParaRPr>
          </a:p>
        </p:txBody>
      </p:sp>
      <p:sp>
        <p:nvSpPr>
          <p:cNvPr id="801801" name="Text Box 9"/>
          <p:cNvSpPr txBox="1">
            <a:spLocks noChangeArrowheads="1"/>
          </p:cNvSpPr>
          <p:nvPr/>
        </p:nvSpPr>
        <p:spPr bwMode="auto">
          <a:xfrm>
            <a:off x="2959100" y="6019800"/>
            <a:ext cx="1819275" cy="720725"/>
          </a:xfrm>
          <a:prstGeom prst="rect">
            <a:avLst/>
          </a:prstGeom>
          <a:noFill/>
          <a:ln w="38100">
            <a:noFill/>
            <a:miter lim="800000"/>
            <a:headEnd/>
            <a:tailEnd/>
          </a:ln>
          <a:effectLst/>
        </p:spPr>
        <p:txBody>
          <a:bodyPr lIns="92075" tIns="46038" rIns="92075" bIns="46038">
            <a:spAutoFit/>
          </a:bodyPr>
          <a:lstStyle/>
          <a:p>
            <a:pPr algn="l">
              <a:defRPr/>
            </a:pPr>
            <a:r>
              <a:rPr lang="en-US" sz="1600" dirty="0">
                <a:effectLst>
                  <a:outerShdw blurRad="38100" dist="38100" dir="2700000" algn="tl">
                    <a:srgbClr val="C0C0C0"/>
                  </a:outerShdw>
                </a:effectLst>
              </a:rPr>
              <a:t>check </a:t>
            </a:r>
            <a:r>
              <a:rPr lang="en-US" sz="1600" dirty="0" err="1">
                <a:effectLst>
                  <a:outerShdw blurRad="38100" dist="38100" dir="2700000" algn="tl">
                    <a:srgbClr val="C0C0C0"/>
                  </a:outerShdw>
                </a:effectLst>
              </a:rPr>
              <a:t>thermistor</a:t>
            </a:r>
            <a:r>
              <a:rPr lang="en-US" sz="1600" dirty="0">
                <a:effectLst>
                  <a:outerShdw blurRad="38100" dist="38100" dir="2700000" algn="tl">
                    <a:srgbClr val="C0C0C0"/>
                  </a:outerShdw>
                </a:effectLst>
              </a:rPr>
              <a:t> voltage</a:t>
            </a:r>
          </a:p>
        </p:txBody>
      </p:sp>
      <p:sp>
        <p:nvSpPr>
          <p:cNvPr id="801802" name="Oval 10"/>
          <p:cNvSpPr>
            <a:spLocks noChangeArrowheads="1"/>
          </p:cNvSpPr>
          <p:nvPr/>
        </p:nvSpPr>
        <p:spPr bwMode="auto">
          <a:xfrm>
            <a:off x="6148388" y="3746500"/>
            <a:ext cx="1038225" cy="1481138"/>
          </a:xfrm>
          <a:prstGeom prst="ellipse">
            <a:avLst/>
          </a:prstGeom>
          <a:solidFill>
            <a:srgbClr val="FFFF00">
              <a:alpha val="39999"/>
            </a:srgbClr>
          </a:solidFill>
          <a:ln w="38100">
            <a:noFill/>
            <a:round/>
            <a:headEnd/>
            <a:tailEnd/>
          </a:ln>
          <a:effectLst/>
        </p:spPr>
        <p:txBody>
          <a:bodyPr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801803" name="Text Box 11"/>
          <p:cNvSpPr txBox="1">
            <a:spLocks noChangeArrowheads="1"/>
          </p:cNvSpPr>
          <p:nvPr/>
        </p:nvSpPr>
        <p:spPr bwMode="auto">
          <a:xfrm>
            <a:off x="7185025" y="4148138"/>
            <a:ext cx="1743075" cy="923925"/>
          </a:xfrm>
          <a:prstGeom prst="rect">
            <a:avLst/>
          </a:prstGeom>
          <a:noFill/>
          <a:ln w="38100">
            <a:noFill/>
            <a:miter lim="800000"/>
            <a:headEnd/>
            <a:tailEnd/>
          </a:ln>
          <a:effectLst/>
        </p:spPr>
        <p:txBody>
          <a:bodyPr lIns="92075" tIns="46038" rIns="92075" bIns="46038">
            <a:spAutoFit/>
          </a:bodyPr>
          <a:lstStyle/>
          <a:p>
            <a:pPr algn="l">
              <a:defRPr/>
            </a:pPr>
            <a:r>
              <a:rPr lang="en-US" sz="1600" b="0">
                <a:effectLst>
                  <a:outerShdw blurRad="38100" dist="38100" dir="2700000" algn="tl">
                    <a:srgbClr val="C0C0C0"/>
                  </a:outerShdw>
                </a:effectLst>
              </a:rPr>
              <a:t>monitor C5 voltage as a heartbeat check on PIC</a:t>
            </a:r>
          </a:p>
        </p:txBody>
      </p:sp>
      <p:sp>
        <p:nvSpPr>
          <p:cNvPr id="801805" name="Oval 13"/>
          <p:cNvSpPr>
            <a:spLocks noChangeArrowheads="1"/>
          </p:cNvSpPr>
          <p:nvPr/>
        </p:nvSpPr>
        <p:spPr bwMode="auto">
          <a:xfrm>
            <a:off x="3305175" y="1819275"/>
            <a:ext cx="609600" cy="828675"/>
          </a:xfrm>
          <a:prstGeom prst="ellipse">
            <a:avLst/>
          </a:prstGeom>
          <a:solidFill>
            <a:srgbClr val="FFFF00">
              <a:alpha val="39999"/>
            </a:srgbClr>
          </a:solidFill>
          <a:ln w="38100">
            <a:noFill/>
            <a:round/>
            <a:headEnd/>
            <a:tailEnd/>
          </a:ln>
          <a:effectLst/>
        </p:spPr>
        <p:txBody>
          <a:bodyPr wrap="none"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801806" name="Oval 14"/>
          <p:cNvSpPr>
            <a:spLocks noChangeArrowheads="1"/>
          </p:cNvSpPr>
          <p:nvPr/>
        </p:nvSpPr>
        <p:spPr bwMode="auto">
          <a:xfrm>
            <a:off x="5915025" y="1333500"/>
            <a:ext cx="609600" cy="447675"/>
          </a:xfrm>
          <a:prstGeom prst="ellipse">
            <a:avLst/>
          </a:prstGeom>
          <a:solidFill>
            <a:srgbClr val="FFFF00">
              <a:alpha val="39999"/>
            </a:srgbClr>
          </a:solidFill>
          <a:ln w="38100">
            <a:noFill/>
            <a:round/>
            <a:headEnd/>
            <a:tailEnd/>
          </a:ln>
          <a:effectLst/>
        </p:spPr>
        <p:txBody>
          <a:bodyPr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801807" name="Oval 15"/>
          <p:cNvSpPr>
            <a:spLocks noChangeArrowheads="1"/>
          </p:cNvSpPr>
          <p:nvPr/>
        </p:nvSpPr>
        <p:spPr bwMode="auto">
          <a:xfrm>
            <a:off x="4344988" y="3097213"/>
            <a:ext cx="876300" cy="1123950"/>
          </a:xfrm>
          <a:prstGeom prst="ellipse">
            <a:avLst/>
          </a:prstGeom>
          <a:solidFill>
            <a:srgbClr val="FFFF00">
              <a:alpha val="39999"/>
            </a:srgbClr>
          </a:solidFill>
          <a:ln w="38100">
            <a:noFill/>
            <a:round/>
            <a:headEnd/>
            <a:tailEnd/>
          </a:ln>
          <a:effectLst/>
        </p:spPr>
        <p:txBody>
          <a:bodyPr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801808" name="Line 16"/>
          <p:cNvSpPr>
            <a:spLocks noChangeShapeType="1"/>
          </p:cNvSpPr>
          <p:nvPr/>
        </p:nvSpPr>
        <p:spPr bwMode="auto">
          <a:xfrm>
            <a:off x="5099050" y="3841750"/>
            <a:ext cx="1219200" cy="536575"/>
          </a:xfrm>
          <a:prstGeom prst="line">
            <a:avLst/>
          </a:prstGeom>
          <a:noFill/>
          <a:ln w="76200">
            <a:solidFill>
              <a:srgbClr val="FFFF00">
                <a:alpha val="50000"/>
              </a:srgbClr>
            </a:solidFill>
            <a:round/>
            <a:headEnd/>
            <a:tailEnd/>
          </a:ln>
          <a:effectLst/>
        </p:spPr>
        <p:txBody>
          <a:bodyPr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801809" name="Oval 17"/>
          <p:cNvSpPr>
            <a:spLocks noChangeArrowheads="1"/>
          </p:cNvSpPr>
          <p:nvPr/>
        </p:nvSpPr>
        <p:spPr bwMode="auto">
          <a:xfrm>
            <a:off x="4811713" y="4208463"/>
            <a:ext cx="279400" cy="415925"/>
          </a:xfrm>
          <a:prstGeom prst="ellipse">
            <a:avLst/>
          </a:prstGeom>
          <a:solidFill>
            <a:srgbClr val="FFFF00">
              <a:alpha val="39999"/>
            </a:srgbClr>
          </a:solidFill>
          <a:ln w="38100">
            <a:noFill/>
            <a:round/>
            <a:headEnd/>
            <a:tailEnd/>
          </a:ln>
          <a:effectLst/>
        </p:spPr>
        <p:txBody>
          <a:bodyPr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801810" name="Line 18"/>
          <p:cNvSpPr>
            <a:spLocks noChangeShapeType="1"/>
          </p:cNvSpPr>
          <p:nvPr/>
        </p:nvSpPr>
        <p:spPr bwMode="auto">
          <a:xfrm flipV="1">
            <a:off x="5000625" y="3146425"/>
            <a:ext cx="2262188" cy="1219200"/>
          </a:xfrm>
          <a:prstGeom prst="line">
            <a:avLst/>
          </a:prstGeom>
          <a:noFill/>
          <a:ln w="76200">
            <a:solidFill>
              <a:srgbClr val="FFFF00">
                <a:alpha val="50000"/>
              </a:srgbClr>
            </a:solidFill>
            <a:round/>
            <a:headEnd/>
            <a:tailEnd/>
          </a:ln>
          <a:effectLst/>
        </p:spPr>
        <p:txBody>
          <a:bodyPr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801811" name="Text Box 19"/>
          <p:cNvSpPr txBox="1">
            <a:spLocks noChangeArrowheads="1"/>
          </p:cNvSpPr>
          <p:nvPr/>
        </p:nvSpPr>
        <p:spPr bwMode="auto">
          <a:xfrm>
            <a:off x="7400925" y="2914650"/>
            <a:ext cx="1743075" cy="630238"/>
          </a:xfrm>
          <a:prstGeom prst="rect">
            <a:avLst/>
          </a:prstGeom>
          <a:noFill/>
          <a:ln w="38100">
            <a:noFill/>
            <a:miter lim="800000"/>
            <a:headEnd/>
            <a:tailEnd/>
          </a:ln>
          <a:effectLst/>
        </p:spPr>
        <p:txBody>
          <a:bodyPr lIns="92075" tIns="46038" rIns="92075" bIns="46038">
            <a:spAutoFit/>
          </a:bodyPr>
          <a:lstStyle/>
          <a:p>
            <a:pPr algn="l">
              <a:defRPr/>
            </a:pPr>
            <a:r>
              <a:rPr lang="en-US" sz="1600" b="0" dirty="0">
                <a:effectLst>
                  <a:outerShdw blurRad="38100" dist="38100" dir="2700000" algn="tl">
                    <a:srgbClr val="C0C0C0"/>
                  </a:outerShdw>
                </a:effectLst>
              </a:rPr>
              <a:t>wired OR of </a:t>
            </a:r>
          </a:p>
          <a:p>
            <a:pPr algn="l">
              <a:defRPr/>
            </a:pPr>
            <a:r>
              <a:rPr lang="en-US" sz="1600" b="0" dirty="0">
                <a:effectLst>
                  <a:outerShdw blurRad="38100" dist="38100" dir="2700000" algn="tl">
                    <a:srgbClr val="C0C0C0"/>
                  </a:outerShdw>
                </a:effectLst>
              </a:rPr>
              <a:t>comparators</a:t>
            </a:r>
          </a:p>
        </p:txBody>
      </p:sp>
      <p:sp>
        <p:nvSpPr>
          <p:cNvPr id="801812" name="Oval 20"/>
          <p:cNvSpPr>
            <a:spLocks noChangeArrowheads="1"/>
          </p:cNvSpPr>
          <p:nvPr/>
        </p:nvSpPr>
        <p:spPr bwMode="auto">
          <a:xfrm>
            <a:off x="4903788" y="4822825"/>
            <a:ext cx="139700" cy="261938"/>
          </a:xfrm>
          <a:prstGeom prst="ellipse">
            <a:avLst/>
          </a:prstGeom>
          <a:noFill/>
          <a:ln w="38100" algn="ctr">
            <a:solidFill>
              <a:schemeClr val="hlink"/>
            </a:solidFill>
            <a:round/>
            <a:headEnd/>
            <a:tailEnd/>
          </a:ln>
          <a:effectLst/>
        </p:spPr>
        <p:txBody>
          <a:bodyPr wrap="none"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801813" name="Line 21"/>
          <p:cNvSpPr>
            <a:spLocks noChangeShapeType="1"/>
          </p:cNvSpPr>
          <p:nvPr/>
        </p:nvSpPr>
        <p:spPr bwMode="auto">
          <a:xfrm flipH="1" flipV="1">
            <a:off x="5054600" y="5073650"/>
            <a:ext cx="1444625" cy="1071563"/>
          </a:xfrm>
          <a:prstGeom prst="line">
            <a:avLst/>
          </a:prstGeom>
          <a:noFill/>
          <a:ln w="38100">
            <a:solidFill>
              <a:schemeClr val="bg2"/>
            </a:solidFill>
            <a:round/>
            <a:headEnd/>
            <a:tailEnd type="triangle" w="med" len="med"/>
          </a:ln>
          <a:effectLst/>
        </p:spPr>
        <p:txBody>
          <a:bodyPr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801814" name="Text Box 22"/>
          <p:cNvSpPr txBox="1">
            <a:spLocks noChangeArrowheads="1"/>
          </p:cNvSpPr>
          <p:nvPr/>
        </p:nvSpPr>
        <p:spPr bwMode="auto">
          <a:xfrm>
            <a:off x="6297613" y="6157913"/>
            <a:ext cx="1403350" cy="300037"/>
          </a:xfrm>
          <a:prstGeom prst="rect">
            <a:avLst/>
          </a:prstGeom>
          <a:noFill/>
          <a:ln w="38100">
            <a:noFill/>
            <a:miter lim="800000"/>
            <a:headEnd/>
            <a:tailEnd/>
          </a:ln>
          <a:effectLst/>
        </p:spPr>
        <p:txBody>
          <a:bodyPr wrap="none" lIns="92075" tIns="46038" rIns="92075" bIns="46038">
            <a:spAutoFit/>
          </a:bodyPr>
          <a:lstStyle/>
          <a:p>
            <a:pPr>
              <a:defRPr/>
            </a:pPr>
            <a:r>
              <a:rPr lang="en-US" sz="1600" dirty="0">
                <a:effectLst>
                  <a:outerShdw blurRad="38100" dist="38100" dir="2700000" algn="tl">
                    <a:srgbClr val="C0C0C0"/>
                  </a:outerShdw>
                </a:effectLst>
              </a:rPr>
              <a:t>bad notation</a:t>
            </a:r>
          </a:p>
        </p:txBody>
      </p:sp>
      <p:sp>
        <p:nvSpPr>
          <p:cNvPr id="801816" name="Text Box 24"/>
          <p:cNvSpPr txBox="1">
            <a:spLocks noChangeArrowheads="1"/>
          </p:cNvSpPr>
          <p:nvPr/>
        </p:nvSpPr>
        <p:spPr bwMode="auto">
          <a:xfrm>
            <a:off x="892175" y="1117600"/>
            <a:ext cx="2311400" cy="715963"/>
          </a:xfrm>
          <a:prstGeom prst="rect">
            <a:avLst/>
          </a:prstGeom>
          <a:noFill/>
          <a:ln w="38100">
            <a:noFill/>
            <a:miter lim="800000"/>
            <a:headEnd/>
            <a:tailEnd/>
          </a:ln>
          <a:effectLst/>
        </p:spPr>
        <p:txBody>
          <a:bodyPr lIns="92075" tIns="46038" rIns="92075" bIns="46038">
            <a:spAutoFit/>
          </a:bodyPr>
          <a:lstStyle/>
          <a:p>
            <a:pPr algn="l">
              <a:defRPr/>
            </a:pPr>
            <a:r>
              <a:rPr lang="en-US" sz="1600" b="0">
                <a:effectLst>
                  <a:outerShdw blurRad="38100" dist="38100" dir="2700000" algn="tl">
                    <a:srgbClr val="C0C0C0"/>
                  </a:outerShdw>
                </a:effectLst>
              </a:rPr>
              <a:t>power-on-reset device monitors supply voltage, resets micro</a:t>
            </a:r>
          </a:p>
        </p:txBody>
      </p:sp>
      <p:sp>
        <p:nvSpPr>
          <p:cNvPr id="801817" name="Line 25"/>
          <p:cNvSpPr>
            <a:spLocks noChangeShapeType="1"/>
          </p:cNvSpPr>
          <p:nvPr/>
        </p:nvSpPr>
        <p:spPr bwMode="auto">
          <a:xfrm flipH="1" flipV="1">
            <a:off x="1854200" y="1814513"/>
            <a:ext cx="228600" cy="417512"/>
          </a:xfrm>
          <a:prstGeom prst="line">
            <a:avLst/>
          </a:prstGeom>
          <a:noFill/>
          <a:ln w="76200">
            <a:solidFill>
              <a:srgbClr val="FFFF00">
                <a:alpha val="50000"/>
              </a:srgbClr>
            </a:solidFill>
            <a:round/>
            <a:headEnd/>
            <a:tailEnd/>
          </a:ln>
          <a:effectLst/>
        </p:spPr>
        <p:txBody>
          <a:bodyPr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801818" name="Oval 26"/>
          <p:cNvSpPr>
            <a:spLocks noChangeArrowheads="1"/>
          </p:cNvSpPr>
          <p:nvPr/>
        </p:nvSpPr>
        <p:spPr bwMode="auto">
          <a:xfrm>
            <a:off x="4067175" y="3619500"/>
            <a:ext cx="381000" cy="533400"/>
          </a:xfrm>
          <a:prstGeom prst="ellipse">
            <a:avLst/>
          </a:prstGeom>
          <a:solidFill>
            <a:srgbClr val="FFFF00">
              <a:alpha val="39999"/>
            </a:srgbClr>
          </a:solidFill>
          <a:ln w="38100">
            <a:noFill/>
            <a:round/>
            <a:headEnd/>
            <a:tailEnd/>
          </a:ln>
          <a:effectLst/>
        </p:spPr>
        <p:txBody>
          <a:bodyPr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801819" name="Oval 27"/>
          <p:cNvSpPr>
            <a:spLocks noChangeArrowheads="1"/>
          </p:cNvSpPr>
          <p:nvPr/>
        </p:nvSpPr>
        <p:spPr bwMode="auto">
          <a:xfrm>
            <a:off x="2836863" y="4879975"/>
            <a:ext cx="139700" cy="261938"/>
          </a:xfrm>
          <a:prstGeom prst="ellipse">
            <a:avLst/>
          </a:prstGeom>
          <a:noFill/>
          <a:ln w="38100" algn="ctr">
            <a:solidFill>
              <a:schemeClr val="hlink"/>
            </a:solidFill>
            <a:round/>
            <a:headEnd/>
            <a:tailEnd/>
          </a:ln>
          <a:effectLst/>
        </p:spPr>
        <p:txBody>
          <a:bodyPr wrap="none"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25" name="Line 21"/>
          <p:cNvSpPr>
            <a:spLocks noChangeShapeType="1"/>
          </p:cNvSpPr>
          <p:nvPr/>
        </p:nvSpPr>
        <p:spPr bwMode="auto">
          <a:xfrm flipH="1" flipV="1">
            <a:off x="5570538" y="5019675"/>
            <a:ext cx="1263650" cy="673100"/>
          </a:xfrm>
          <a:prstGeom prst="line">
            <a:avLst/>
          </a:prstGeom>
          <a:noFill/>
          <a:ln w="38100">
            <a:solidFill>
              <a:schemeClr val="bg2"/>
            </a:solidFill>
            <a:round/>
            <a:headEnd/>
            <a:tailEnd type="triangle" w="med" len="med"/>
          </a:ln>
          <a:effectLst/>
        </p:spPr>
        <p:txBody>
          <a:bodyPr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26" name="Text Box 22"/>
          <p:cNvSpPr txBox="1">
            <a:spLocks noChangeArrowheads="1"/>
          </p:cNvSpPr>
          <p:nvPr/>
        </p:nvSpPr>
        <p:spPr bwMode="auto">
          <a:xfrm>
            <a:off x="6811963" y="5238750"/>
            <a:ext cx="1755775" cy="720725"/>
          </a:xfrm>
          <a:prstGeom prst="rect">
            <a:avLst/>
          </a:prstGeom>
          <a:noFill/>
          <a:ln w="38100">
            <a:noFill/>
            <a:miter lim="800000"/>
            <a:headEnd/>
            <a:tailEnd/>
          </a:ln>
          <a:effectLst/>
        </p:spPr>
        <p:txBody>
          <a:bodyPr lIns="92075" tIns="46038" rIns="92075" bIns="46038">
            <a:spAutoFit/>
          </a:bodyPr>
          <a:lstStyle/>
          <a:p>
            <a:pPr algn="l">
              <a:defRPr/>
            </a:pPr>
            <a:r>
              <a:rPr lang="en-US" sz="1600" dirty="0">
                <a:effectLst>
                  <a:outerShdw blurRad="38100" dist="38100" dir="2700000" algn="tl">
                    <a:srgbClr val="C0C0C0"/>
                  </a:outerShdw>
                </a:effectLst>
              </a:rPr>
              <a:t>Monitor L1/Q1/Q2 current</a:t>
            </a:r>
          </a:p>
        </p:txBody>
      </p:sp>
      <p:sp>
        <p:nvSpPr>
          <p:cNvPr id="27" name="Line 21"/>
          <p:cNvSpPr>
            <a:spLocks noChangeShapeType="1"/>
          </p:cNvSpPr>
          <p:nvPr/>
        </p:nvSpPr>
        <p:spPr bwMode="auto">
          <a:xfrm flipH="1" flipV="1">
            <a:off x="4198938" y="5043488"/>
            <a:ext cx="441325" cy="1033462"/>
          </a:xfrm>
          <a:prstGeom prst="line">
            <a:avLst/>
          </a:prstGeom>
          <a:noFill/>
          <a:ln w="38100">
            <a:solidFill>
              <a:schemeClr val="bg2"/>
            </a:solidFill>
            <a:round/>
            <a:headEnd/>
            <a:tailEnd type="triangle" w="med" len="med"/>
          </a:ln>
          <a:effectLst/>
        </p:spPr>
        <p:txBody>
          <a:bodyPr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28" name="Text Box 22"/>
          <p:cNvSpPr txBox="1">
            <a:spLocks noChangeArrowheads="1"/>
          </p:cNvSpPr>
          <p:nvPr/>
        </p:nvSpPr>
        <p:spPr bwMode="auto">
          <a:xfrm>
            <a:off x="4338638" y="5942013"/>
            <a:ext cx="1755775" cy="720725"/>
          </a:xfrm>
          <a:prstGeom prst="rect">
            <a:avLst/>
          </a:prstGeom>
          <a:noFill/>
          <a:ln w="38100">
            <a:noFill/>
            <a:miter lim="800000"/>
            <a:headEnd/>
            <a:tailEnd/>
          </a:ln>
          <a:effectLst/>
        </p:spPr>
        <p:txBody>
          <a:bodyPr lIns="92075" tIns="46038" rIns="92075" bIns="46038">
            <a:spAutoFit/>
          </a:bodyPr>
          <a:lstStyle/>
          <a:p>
            <a:pPr algn="l">
              <a:defRPr/>
            </a:pPr>
            <a:r>
              <a:rPr lang="en-US" sz="1600" dirty="0">
                <a:effectLst>
                  <a:outerShdw blurRad="38100" dist="38100" dir="2700000" algn="tl">
                    <a:srgbClr val="C0C0C0"/>
                  </a:outerShdw>
                </a:effectLst>
              </a:rPr>
              <a:t>Allow micro to insert fault as a self-test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303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nSpc>
                <a:spcPct val="100000"/>
              </a:lnSpc>
              <a:spcBef>
                <a:spcPct val="0"/>
              </a:spcBef>
              <a:buClrTx/>
              <a:buSzTx/>
              <a:buFontTx/>
              <a:buNone/>
            </a:pPr>
            <a:r>
              <a:rPr lang="en-US" altLang="en-US" sz="4400" b="0">
                <a:solidFill>
                  <a:schemeClr val="bg1"/>
                </a:solidFill>
                <a:latin typeface="Times New Roman" pitchFamily="18" charset="0"/>
              </a:rPr>
              <a:t>Adding Hardware Monitor</a:t>
            </a:r>
          </a:p>
        </p:txBody>
      </p:sp>
      <p:pic>
        <p:nvPicPr>
          <p:cNvPr id="48131" name="Picture 3" descr="rs_fig8"/>
          <p:cNvPicPr>
            <a:picLocks noChangeAspect="1" noChangeArrowheads="1"/>
          </p:cNvPicPr>
          <p:nvPr/>
        </p:nvPicPr>
        <p:blipFill>
          <a:blip r:embed="rId2">
            <a:lum contrast="18000"/>
            <a:extLst>
              <a:ext uri="{28A0092B-C50C-407E-A947-70E740481C1C}">
                <a14:useLocalDpi xmlns:a14="http://schemas.microsoft.com/office/drawing/2010/main" val="0"/>
              </a:ext>
            </a:extLst>
          </a:blip>
          <a:srcRect l="22601"/>
          <a:stretch>
            <a:fillRect/>
          </a:stretch>
        </p:blipFill>
        <p:spPr bwMode="auto">
          <a:xfrm rot="-60000">
            <a:off x="968375" y="1227138"/>
            <a:ext cx="7056438"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solidFill>
                  <a:schemeClr val="bg1"/>
                </a:solidFill>
                <a:effectLst/>
              </a:rPr>
              <a:t>Added Redundancy</a:t>
            </a:r>
          </a:p>
        </p:txBody>
      </p:sp>
      <p:sp>
        <p:nvSpPr>
          <p:cNvPr id="49155" name="Rectangle 3"/>
          <p:cNvSpPr>
            <a:spLocks noGrp="1" noChangeArrowheads="1"/>
          </p:cNvSpPr>
          <p:nvPr>
            <p:ph type="body" idx="1"/>
          </p:nvPr>
        </p:nvSpPr>
        <p:spPr>
          <a:xfrm>
            <a:off x="657225" y="1314450"/>
            <a:ext cx="8324850" cy="4562475"/>
          </a:xfrm>
        </p:spPr>
        <p:txBody>
          <a:bodyPr/>
          <a:lstStyle/>
          <a:p>
            <a:r>
              <a:rPr lang="en-US" altLang="en-US" sz="2800" smtClean="0"/>
              <a:t>Microcontroller – performs sanity check on thermistor output</a:t>
            </a:r>
          </a:p>
          <a:p>
            <a:pPr lvl="1"/>
            <a:r>
              <a:rPr lang="en-US" altLang="en-US" sz="2400" smtClean="0"/>
              <a:t>short/open would cause voltage to move out of plausible range</a:t>
            </a:r>
          </a:p>
          <a:p>
            <a:pPr lvl="1"/>
            <a:r>
              <a:rPr lang="en-US" altLang="en-US" sz="2400" smtClean="0"/>
              <a:t>abrupt change in temperature would indicate fault</a:t>
            </a:r>
          </a:p>
          <a:p>
            <a:r>
              <a:rPr lang="en-US" altLang="en-US" sz="2800" smtClean="0"/>
              <a:t>Comparators (monitor circuit)</a:t>
            </a:r>
          </a:p>
          <a:p>
            <a:pPr lvl="1"/>
            <a:r>
              <a:rPr lang="en-US" altLang="en-US" sz="2400" smtClean="0"/>
              <a:t>turn off Q2 if temperature exceeds upper limit</a:t>
            </a:r>
          </a:p>
          <a:p>
            <a:pPr lvl="1"/>
            <a:r>
              <a:rPr lang="en-US" altLang="en-US" sz="2400" smtClean="0"/>
              <a:t>provide window for plausibility testing of temperature sensor</a:t>
            </a:r>
          </a:p>
          <a:p>
            <a:r>
              <a:rPr lang="en-US" altLang="en-US" sz="2800" smtClean="0"/>
              <a:t>Difficult part: eliminating </a:t>
            </a:r>
            <a:r>
              <a:rPr lang="en-US" altLang="en-US" sz="2800" smtClean="0">
                <a:solidFill>
                  <a:srgbClr val="F32359"/>
                </a:solidFill>
              </a:rPr>
              <a:t>dormant failures</a:t>
            </a:r>
            <a:r>
              <a:rPr lang="en-US" altLang="en-US" sz="2800" smtClean="0"/>
              <a:t>   (all faults must be detected)</a:t>
            </a:r>
          </a:p>
          <a:p>
            <a:pPr>
              <a:buFont typeface="Wingdings" pitchFamily="2" charset="2"/>
              <a:buNone/>
            </a:pPr>
            <a:endParaRPr lang="en-US" altLang="en-US" sz="280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303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nSpc>
                <a:spcPct val="100000"/>
              </a:lnSpc>
              <a:spcBef>
                <a:spcPct val="0"/>
              </a:spcBef>
              <a:buClrTx/>
              <a:buSzTx/>
              <a:buFontTx/>
              <a:buNone/>
            </a:pPr>
            <a:r>
              <a:rPr lang="en-US" altLang="en-US" sz="4400" b="0">
                <a:solidFill>
                  <a:schemeClr val="bg1"/>
                </a:solidFill>
                <a:latin typeface="Times New Roman" pitchFamily="18" charset="0"/>
              </a:rPr>
              <a:t>Final Design</a:t>
            </a:r>
          </a:p>
        </p:txBody>
      </p:sp>
      <p:pic>
        <p:nvPicPr>
          <p:cNvPr id="50179" name="Picture 3" descr="rs_fig11"/>
          <p:cNvPicPr>
            <a:picLocks noChangeAspect="1" noChangeArrowheads="1"/>
          </p:cNvPicPr>
          <p:nvPr/>
        </p:nvPicPr>
        <p:blipFill>
          <a:blip r:embed="rId2">
            <a:lum contrast="24000"/>
            <a:extLst>
              <a:ext uri="{28A0092B-C50C-407E-A947-70E740481C1C}">
                <a14:useLocalDpi xmlns:a14="http://schemas.microsoft.com/office/drawing/2010/main" val="0"/>
              </a:ext>
            </a:extLst>
          </a:blip>
          <a:srcRect l="5460" t="6313" r="3149" b="9360"/>
          <a:stretch>
            <a:fillRect/>
          </a:stretch>
        </p:blipFill>
        <p:spPr bwMode="auto">
          <a:xfrm>
            <a:off x="1189038" y="1270000"/>
            <a:ext cx="6545262"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4868" name="Oval 4"/>
          <p:cNvSpPr>
            <a:spLocks noChangeArrowheads="1"/>
          </p:cNvSpPr>
          <p:nvPr/>
        </p:nvSpPr>
        <p:spPr bwMode="auto">
          <a:xfrm>
            <a:off x="1106488" y="2020888"/>
            <a:ext cx="609600" cy="2244725"/>
          </a:xfrm>
          <a:prstGeom prst="ellipse">
            <a:avLst/>
          </a:prstGeom>
          <a:solidFill>
            <a:srgbClr val="FFFF00">
              <a:alpha val="28999"/>
            </a:srgbClr>
          </a:solidFill>
          <a:ln w="38100">
            <a:noFill/>
            <a:round/>
            <a:headEnd/>
            <a:tailEnd/>
          </a:ln>
          <a:effectLst/>
        </p:spPr>
        <p:txBody>
          <a:bodyPr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804869" name="Oval 5"/>
          <p:cNvSpPr>
            <a:spLocks noChangeArrowheads="1"/>
          </p:cNvSpPr>
          <p:nvPr/>
        </p:nvSpPr>
        <p:spPr bwMode="auto">
          <a:xfrm>
            <a:off x="5881688" y="2825750"/>
            <a:ext cx="609600" cy="1481138"/>
          </a:xfrm>
          <a:prstGeom prst="ellipse">
            <a:avLst/>
          </a:prstGeom>
          <a:solidFill>
            <a:srgbClr val="FFFF00">
              <a:alpha val="28999"/>
            </a:srgbClr>
          </a:solidFill>
          <a:ln w="38100">
            <a:noFill/>
            <a:round/>
            <a:headEnd/>
            <a:tailEnd/>
          </a:ln>
          <a:effectLst/>
        </p:spPr>
        <p:txBody>
          <a:bodyPr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804870" name="Oval 6"/>
          <p:cNvSpPr>
            <a:spLocks noChangeArrowheads="1"/>
          </p:cNvSpPr>
          <p:nvPr/>
        </p:nvSpPr>
        <p:spPr bwMode="auto">
          <a:xfrm>
            <a:off x="2625725" y="2452688"/>
            <a:ext cx="1031875" cy="1131887"/>
          </a:xfrm>
          <a:prstGeom prst="ellipse">
            <a:avLst/>
          </a:prstGeom>
          <a:solidFill>
            <a:srgbClr val="FFFF00">
              <a:alpha val="28999"/>
            </a:srgbClr>
          </a:solidFill>
          <a:ln w="38100">
            <a:noFill/>
            <a:round/>
            <a:headEnd/>
            <a:tailEnd/>
          </a:ln>
          <a:effectLst/>
        </p:spPr>
        <p:txBody>
          <a:bodyPr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804873" name="Text Box 9"/>
          <p:cNvSpPr txBox="1">
            <a:spLocks noChangeArrowheads="1"/>
          </p:cNvSpPr>
          <p:nvPr/>
        </p:nvSpPr>
        <p:spPr bwMode="auto">
          <a:xfrm>
            <a:off x="3927475" y="963613"/>
            <a:ext cx="2024063" cy="508000"/>
          </a:xfrm>
          <a:prstGeom prst="rect">
            <a:avLst/>
          </a:prstGeom>
          <a:noFill/>
          <a:ln w="38100">
            <a:noFill/>
            <a:miter lim="800000"/>
            <a:headEnd/>
            <a:tailEnd/>
          </a:ln>
          <a:effectLst/>
        </p:spPr>
        <p:txBody>
          <a:bodyPr lIns="92075" tIns="46038" rIns="92075" bIns="46038">
            <a:spAutoFit/>
          </a:bodyPr>
          <a:lstStyle/>
          <a:p>
            <a:pPr algn="l">
              <a:defRPr/>
            </a:pPr>
            <a:r>
              <a:rPr lang="en-US" sz="1600" b="0">
                <a:effectLst>
                  <a:outerShdw blurRad="38100" dist="38100" dir="2700000" algn="tl">
                    <a:srgbClr val="C0C0C0"/>
                  </a:outerShdw>
                </a:effectLst>
              </a:rPr>
              <a:t>software monitors, built-in-test</a:t>
            </a:r>
          </a:p>
        </p:txBody>
      </p:sp>
      <p:sp>
        <p:nvSpPr>
          <p:cNvPr id="804874" name="Line 10"/>
          <p:cNvSpPr>
            <a:spLocks noChangeShapeType="1"/>
          </p:cNvSpPr>
          <p:nvPr/>
        </p:nvSpPr>
        <p:spPr bwMode="auto">
          <a:xfrm flipV="1">
            <a:off x="3092450" y="1457325"/>
            <a:ext cx="865188" cy="1098550"/>
          </a:xfrm>
          <a:prstGeom prst="line">
            <a:avLst/>
          </a:prstGeom>
          <a:noFill/>
          <a:ln w="76200">
            <a:solidFill>
              <a:srgbClr val="FFFF00">
                <a:alpha val="50000"/>
              </a:srgbClr>
            </a:solidFill>
            <a:round/>
            <a:headEnd/>
            <a:tailEnd/>
          </a:ln>
          <a:effectLst/>
        </p:spPr>
        <p:txBody>
          <a:bodyPr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10" name="Oval 5"/>
          <p:cNvSpPr>
            <a:spLocks noChangeArrowheads="1"/>
          </p:cNvSpPr>
          <p:nvPr/>
        </p:nvSpPr>
        <p:spPr bwMode="auto">
          <a:xfrm>
            <a:off x="5326063" y="4689475"/>
            <a:ext cx="593725" cy="498475"/>
          </a:xfrm>
          <a:prstGeom prst="ellipse">
            <a:avLst/>
          </a:prstGeom>
          <a:solidFill>
            <a:srgbClr val="FFFF00">
              <a:alpha val="28999"/>
            </a:srgbClr>
          </a:solidFill>
          <a:ln w="38100">
            <a:noFill/>
            <a:round/>
            <a:headEnd/>
            <a:tailEnd/>
          </a:ln>
          <a:effectLst/>
        </p:spPr>
        <p:txBody>
          <a:bodyPr lIns="92075" tIns="46038" rIns="92075" bIns="46038" anchor="ctr">
            <a:spAutoFit/>
          </a:bodyPr>
          <a:lstStyle/>
          <a:p>
            <a:pPr>
              <a:defRPr/>
            </a:pPr>
            <a:endParaRPr lang="en-US">
              <a:effectLst>
                <a:outerShdw blurRad="38100" dist="38100" dir="2700000" algn="tl">
                  <a:srgbClr val="000000">
                    <a:alpha val="43137"/>
                  </a:srgbClr>
                </a:outerShdw>
              </a:effectLst>
            </a:endParaRPr>
          </a:p>
        </p:txBody>
      </p:sp>
      <p:sp>
        <p:nvSpPr>
          <p:cNvPr id="11" name="Line 10"/>
          <p:cNvSpPr>
            <a:spLocks noChangeShapeType="1"/>
          </p:cNvSpPr>
          <p:nvPr/>
        </p:nvSpPr>
        <p:spPr bwMode="auto">
          <a:xfrm>
            <a:off x="3540125" y="2973388"/>
            <a:ext cx="1779588" cy="44450"/>
          </a:xfrm>
          <a:prstGeom prst="line">
            <a:avLst/>
          </a:prstGeom>
          <a:noFill/>
          <a:ln w="76200">
            <a:solidFill>
              <a:srgbClr val="FFFF00">
                <a:alpha val="50000"/>
              </a:srgbClr>
            </a:solidFill>
            <a:round/>
            <a:headEnd/>
            <a:tailEnd/>
          </a:ln>
          <a:effectLst/>
        </p:spPr>
        <p:txBody>
          <a:bodyPr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12" name="Line 10"/>
          <p:cNvSpPr>
            <a:spLocks noChangeShapeType="1"/>
          </p:cNvSpPr>
          <p:nvPr/>
        </p:nvSpPr>
        <p:spPr bwMode="auto">
          <a:xfrm>
            <a:off x="5254625" y="3006725"/>
            <a:ext cx="46038" cy="1909763"/>
          </a:xfrm>
          <a:prstGeom prst="line">
            <a:avLst/>
          </a:prstGeom>
          <a:noFill/>
          <a:ln w="76200">
            <a:solidFill>
              <a:srgbClr val="FFFF00">
                <a:alpha val="50000"/>
              </a:srgbClr>
            </a:solidFill>
            <a:round/>
            <a:headEnd/>
            <a:tailEnd/>
          </a:ln>
          <a:effectLst/>
        </p:spPr>
        <p:txBody>
          <a:bodyPr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13" name="Line 10"/>
          <p:cNvSpPr>
            <a:spLocks noChangeShapeType="1"/>
          </p:cNvSpPr>
          <p:nvPr/>
        </p:nvSpPr>
        <p:spPr bwMode="auto">
          <a:xfrm>
            <a:off x="3505200" y="2870200"/>
            <a:ext cx="879475" cy="44450"/>
          </a:xfrm>
          <a:prstGeom prst="line">
            <a:avLst/>
          </a:prstGeom>
          <a:noFill/>
          <a:ln w="76200">
            <a:solidFill>
              <a:srgbClr val="FFFF00">
                <a:alpha val="50000"/>
              </a:srgbClr>
            </a:solidFill>
            <a:round/>
            <a:headEnd/>
            <a:tailEnd/>
          </a:ln>
          <a:effectLst/>
        </p:spPr>
        <p:txBody>
          <a:bodyPr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14" name="Line 10"/>
          <p:cNvSpPr>
            <a:spLocks noChangeShapeType="1"/>
          </p:cNvSpPr>
          <p:nvPr/>
        </p:nvSpPr>
        <p:spPr bwMode="auto">
          <a:xfrm>
            <a:off x="4384675" y="2884488"/>
            <a:ext cx="46038" cy="2032000"/>
          </a:xfrm>
          <a:prstGeom prst="line">
            <a:avLst/>
          </a:prstGeom>
          <a:noFill/>
          <a:ln w="76200">
            <a:solidFill>
              <a:srgbClr val="FFFF00">
                <a:alpha val="50000"/>
              </a:srgbClr>
            </a:solidFill>
            <a:round/>
            <a:headEnd/>
            <a:tailEnd/>
          </a:ln>
          <a:effectLst/>
        </p:spPr>
        <p:txBody>
          <a:bodyPr lIns="92075" tIns="46038" rIns="92075" bIns="46038">
            <a:spAutoFit/>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meca_chart2"/>
          <p:cNvPicPr>
            <a:picLocks noChangeAspect="1" noChangeArrowheads="1"/>
          </p:cNvPicPr>
          <p:nvPr/>
        </p:nvPicPr>
        <p:blipFill>
          <a:blip r:embed="rId2">
            <a:lum contrast="42000"/>
            <a:extLst>
              <a:ext uri="{28A0092B-C50C-407E-A947-70E740481C1C}">
                <a14:useLocalDpi xmlns:a14="http://schemas.microsoft.com/office/drawing/2010/main" val="0"/>
              </a:ext>
            </a:extLst>
          </a:blip>
          <a:srcRect b="40625"/>
          <a:stretch>
            <a:fillRect/>
          </a:stretch>
        </p:blipFill>
        <p:spPr bwMode="auto">
          <a:xfrm>
            <a:off x="455613" y="714375"/>
            <a:ext cx="8259762"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2"/>
          <p:cNvSpPr txBox="1">
            <a:spLocks noChangeArrowheads="1"/>
          </p:cNvSpPr>
          <p:nvPr/>
        </p:nvSpPr>
        <p:spPr bwMode="auto">
          <a:xfrm>
            <a:off x="1096963" y="6115050"/>
            <a:ext cx="6819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a:spcBef>
                <a:spcPct val="50000"/>
              </a:spcBef>
              <a:buFont typeface="Wingdings" pitchFamily="2" charset="2"/>
              <a:buNone/>
            </a:pPr>
            <a:r>
              <a:rPr lang="en-US" altLang="en-US" sz="2000" b="0">
                <a:solidFill>
                  <a:schemeClr val="bg2"/>
                </a:solidFill>
              </a:rPr>
              <a:t>* assumes the analog circuitry can tolerate higher voltages</a:t>
            </a:r>
          </a:p>
        </p:txBody>
      </p:sp>
      <p:sp>
        <p:nvSpPr>
          <p:cNvPr id="51204" name="TextBox 3"/>
          <p:cNvSpPr txBox="1">
            <a:spLocks noChangeArrowheads="1"/>
          </p:cNvSpPr>
          <p:nvPr/>
        </p:nvSpPr>
        <p:spPr bwMode="auto">
          <a:xfrm>
            <a:off x="8278813" y="3106738"/>
            <a:ext cx="2841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a:spcBef>
                <a:spcPct val="50000"/>
              </a:spcBef>
              <a:buFont typeface="Wingdings" pitchFamily="2" charset="2"/>
              <a:buNone/>
            </a:pPr>
            <a:r>
              <a:rPr lang="en-US" altLang="en-US" sz="2000">
                <a:solidFill>
                  <a:schemeClr val="bg2"/>
                </a:solidFill>
              </a:rPr>
              <a: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fmeca_chart2"/>
          <p:cNvPicPr>
            <a:picLocks noChangeAspect="1" noChangeArrowheads="1"/>
          </p:cNvPicPr>
          <p:nvPr/>
        </p:nvPicPr>
        <p:blipFill>
          <a:blip r:embed="rId2">
            <a:lum contrast="30000"/>
            <a:extLst>
              <a:ext uri="{28A0092B-C50C-407E-A947-70E740481C1C}">
                <a14:useLocalDpi xmlns:a14="http://schemas.microsoft.com/office/drawing/2010/main" val="0"/>
              </a:ext>
            </a:extLst>
          </a:blip>
          <a:srcRect b="83958"/>
          <a:stretch>
            <a:fillRect/>
          </a:stretch>
        </p:blipFill>
        <p:spPr bwMode="auto">
          <a:xfrm>
            <a:off x="522288" y="552450"/>
            <a:ext cx="8259762"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fmeca_chart2"/>
          <p:cNvPicPr>
            <a:picLocks noChangeAspect="1" noChangeArrowheads="1"/>
          </p:cNvPicPr>
          <p:nvPr/>
        </p:nvPicPr>
        <p:blipFill>
          <a:blip r:embed="rId2">
            <a:lum contrast="54000"/>
            <a:extLst>
              <a:ext uri="{28A0092B-C50C-407E-A947-70E740481C1C}">
                <a14:useLocalDpi xmlns:a14="http://schemas.microsoft.com/office/drawing/2010/main" val="0"/>
              </a:ext>
            </a:extLst>
          </a:blip>
          <a:srcRect t="59038" b="983"/>
          <a:stretch>
            <a:fillRect/>
          </a:stretch>
        </p:blipFill>
        <p:spPr bwMode="auto">
          <a:xfrm>
            <a:off x="522288" y="1958975"/>
            <a:ext cx="8259762"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885825" y="5553075"/>
            <a:ext cx="7181850" cy="958850"/>
          </a:xfrm>
          <a:prstGeom prst="rect">
            <a:avLst/>
          </a:prstGeom>
          <a:solidFill>
            <a:srgbClr val="FFFF00"/>
          </a:solidFill>
          <a:ln w="38100">
            <a:solidFill>
              <a:srgbClr val="F32359"/>
            </a:solidFill>
            <a:miter lim="800000"/>
            <a:headEnd/>
            <a:tailEnd/>
          </a:ln>
        </p:spPr>
        <p:txBody>
          <a:bodyPr lIns="92075" tIns="46038" rIns="92075" bIns="46038">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a:spcBef>
                <a:spcPct val="50000"/>
              </a:spcBef>
              <a:buFont typeface="Wingdings" pitchFamily="2" charset="2"/>
              <a:buNone/>
            </a:pPr>
            <a:r>
              <a:rPr lang="en-US" altLang="en-US">
                <a:solidFill>
                  <a:srgbClr val="33CC33"/>
                </a:solidFill>
              </a:rPr>
              <a:t>IMPORTANT RESULT:  All high criticality failures are monitored</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303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nSpc>
                <a:spcPct val="100000"/>
              </a:lnSpc>
              <a:spcBef>
                <a:spcPct val="0"/>
              </a:spcBef>
              <a:buClrTx/>
              <a:buSzTx/>
              <a:buFontTx/>
              <a:buNone/>
            </a:pPr>
            <a:r>
              <a:rPr lang="en-US" altLang="en-US" sz="4400" b="0">
                <a:solidFill>
                  <a:schemeClr val="bg1"/>
                </a:solidFill>
                <a:latin typeface="Times New Roman" pitchFamily="18" charset="0"/>
              </a:rPr>
              <a:t>Final Design</a:t>
            </a:r>
          </a:p>
        </p:txBody>
      </p:sp>
      <p:pic>
        <p:nvPicPr>
          <p:cNvPr id="53251" name="Picture 3" descr="rs_fig12a"/>
          <p:cNvPicPr>
            <a:picLocks noChangeAspect="1" noChangeArrowheads="1"/>
          </p:cNvPicPr>
          <p:nvPr/>
        </p:nvPicPr>
        <p:blipFill>
          <a:blip r:embed="rId2">
            <a:lum contrast="12000"/>
            <a:extLst>
              <a:ext uri="{28A0092B-C50C-407E-A947-70E740481C1C}">
                <a14:useLocalDpi xmlns:a14="http://schemas.microsoft.com/office/drawing/2010/main" val="0"/>
              </a:ext>
            </a:extLst>
          </a:blip>
          <a:srcRect r="1099" b="10701"/>
          <a:stretch>
            <a:fillRect/>
          </a:stretch>
        </p:blipFill>
        <p:spPr bwMode="auto">
          <a:xfrm>
            <a:off x="946150" y="1331913"/>
            <a:ext cx="710247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7940" name="Line 4"/>
          <p:cNvSpPr>
            <a:spLocks noChangeShapeType="1"/>
          </p:cNvSpPr>
          <p:nvPr/>
        </p:nvSpPr>
        <p:spPr bwMode="auto">
          <a:xfrm>
            <a:off x="7743825" y="4572000"/>
            <a:ext cx="209550" cy="133350"/>
          </a:xfrm>
          <a:prstGeom prst="line">
            <a:avLst/>
          </a:prstGeom>
          <a:noFill/>
          <a:ln w="38100">
            <a:solidFill>
              <a:srgbClr val="DC0C42"/>
            </a:solidFill>
            <a:round/>
            <a:headEnd/>
            <a:tailEnd/>
          </a:ln>
          <a:effectLst/>
        </p:spPr>
        <p:txBody>
          <a:bodyPr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807941" name="Line 5"/>
          <p:cNvSpPr>
            <a:spLocks noChangeShapeType="1"/>
          </p:cNvSpPr>
          <p:nvPr/>
        </p:nvSpPr>
        <p:spPr bwMode="auto">
          <a:xfrm flipH="1">
            <a:off x="7781925" y="4533900"/>
            <a:ext cx="152400" cy="180975"/>
          </a:xfrm>
          <a:prstGeom prst="line">
            <a:avLst/>
          </a:prstGeom>
          <a:noFill/>
          <a:ln w="38100">
            <a:solidFill>
              <a:srgbClr val="DC0C42"/>
            </a:solidFill>
            <a:round/>
            <a:headEnd/>
            <a:tailEnd/>
          </a:ln>
          <a:effectLst/>
        </p:spPr>
        <p:txBody>
          <a:bodyPr lIns="92075" tIns="46038" rIns="92075" bIns="46038">
            <a:spAutoFit/>
          </a:bodyPr>
          <a:lstStyle/>
          <a:p>
            <a:pPr>
              <a:defRPr/>
            </a:pPr>
            <a:endParaRPr lang="en-US">
              <a:effectLst>
                <a:outerShdw blurRad="38100" dist="38100" dir="2700000" algn="tl">
                  <a:srgbClr val="000000">
                    <a:alpha val="43137"/>
                  </a:srgbClr>
                </a:outerShdw>
              </a:effectLst>
            </a:endParaRPr>
          </a:p>
        </p:txBody>
      </p:sp>
      <p:sp>
        <p:nvSpPr>
          <p:cNvPr id="53254" name="Text Box 6"/>
          <p:cNvSpPr txBox="1">
            <a:spLocks noChangeArrowheads="1"/>
          </p:cNvSpPr>
          <p:nvPr/>
        </p:nvSpPr>
        <p:spPr bwMode="auto">
          <a:xfrm>
            <a:off x="7891463" y="4373563"/>
            <a:ext cx="2968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2075" tIns="46038" rIns="92075" bIns="46038">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a:spcBef>
                <a:spcPct val="50000"/>
              </a:spcBef>
              <a:buFont typeface="Wingdings" pitchFamily="2" charset="2"/>
              <a:buNone/>
            </a:pPr>
            <a:r>
              <a:rPr lang="en-US" altLang="en-US" sz="1000" b="0">
                <a:solidFill>
                  <a:schemeClr val="bg2"/>
                </a:solidFill>
              </a:rPr>
              <a:t>-7</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solidFill>
                  <a:schemeClr val="bg1"/>
                </a:solidFill>
                <a:effectLst/>
              </a:rPr>
              <a:t>Software and Watchdogs</a:t>
            </a:r>
          </a:p>
        </p:txBody>
      </p:sp>
      <p:sp>
        <p:nvSpPr>
          <p:cNvPr id="54275" name="Rectangle 3"/>
          <p:cNvSpPr>
            <a:spLocks noGrp="1" noChangeArrowheads="1"/>
          </p:cNvSpPr>
          <p:nvPr>
            <p:ph type="body" idx="1"/>
          </p:nvPr>
        </p:nvSpPr>
        <p:spPr>
          <a:xfrm>
            <a:off x="657225" y="1314450"/>
            <a:ext cx="8239125" cy="4562475"/>
          </a:xfrm>
        </p:spPr>
        <p:txBody>
          <a:bodyPr/>
          <a:lstStyle/>
          <a:p>
            <a:r>
              <a:rPr lang="en-US" altLang="en-US" sz="2800" smtClean="0"/>
              <a:t>Role of watchdog timer is to reset processor if “strobe timeout” occurs</a:t>
            </a:r>
          </a:p>
          <a:p>
            <a:r>
              <a:rPr lang="en-US" altLang="en-US" sz="2800" u="sng" smtClean="0"/>
              <a:t>Problem</a:t>
            </a:r>
            <a:r>
              <a:rPr lang="en-US" altLang="en-US" sz="2800" smtClean="0"/>
              <a:t>: watchdogs integral to microcontroller are no more reliable than microcontroller itself</a:t>
            </a:r>
          </a:p>
          <a:p>
            <a:r>
              <a:rPr lang="en-US" altLang="en-US" sz="2800" smtClean="0"/>
              <a:t>External watchdogs “better”, but have to make sure that it is prevented from being strobed in the event of failures/bugs</a:t>
            </a:r>
          </a:p>
          <a:p>
            <a:r>
              <a:rPr lang="en-US" altLang="en-US" sz="2800" u="sng" smtClean="0"/>
              <a:t>Possible solution</a:t>
            </a:r>
            <a:r>
              <a:rPr lang="en-US" altLang="en-US" sz="2800" smtClean="0"/>
              <a:t>: make watchdog respond to a “key” (that would be difficult for failed software/bug to generate)</a:t>
            </a:r>
          </a:p>
          <a:p>
            <a:pPr>
              <a:buFont typeface="Wingdings" pitchFamily="2" charset="2"/>
              <a:buNone/>
            </a:pPr>
            <a:endParaRPr lang="en-US" altLang="en-US" sz="280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46063"/>
            <a:ext cx="7772400" cy="1143000"/>
          </a:xfrm>
        </p:spPr>
        <p:txBody>
          <a:bodyPr/>
          <a:lstStyle/>
          <a:p>
            <a:r>
              <a:rPr lang="en-US" altLang="en-US" smtClean="0">
                <a:solidFill>
                  <a:schemeClr val="bg1"/>
                </a:solidFill>
                <a:effectLst/>
              </a:rPr>
              <a:t>Maintainability</a:t>
            </a:r>
          </a:p>
        </p:txBody>
      </p:sp>
      <p:sp>
        <p:nvSpPr>
          <p:cNvPr id="55299" name="Rectangle 3"/>
          <p:cNvSpPr>
            <a:spLocks noGrp="1" noChangeArrowheads="1"/>
          </p:cNvSpPr>
          <p:nvPr>
            <p:ph type="body" idx="1"/>
          </p:nvPr>
        </p:nvSpPr>
        <p:spPr>
          <a:xfrm>
            <a:off x="657225" y="1114425"/>
            <a:ext cx="8239125" cy="4562475"/>
          </a:xfrm>
        </p:spPr>
        <p:txBody>
          <a:bodyPr/>
          <a:lstStyle/>
          <a:p>
            <a:r>
              <a:rPr lang="en-US" altLang="en-US" sz="2800" smtClean="0"/>
              <a:t>Reliability predication indicates that after 10,000 units shipped, will need to service two problems per day</a:t>
            </a:r>
          </a:p>
          <a:p>
            <a:r>
              <a:rPr lang="en-US" altLang="en-US" sz="2800" smtClean="0"/>
              <a:t>Keep customers happy with quick repair turn-around time (TAT)</a:t>
            </a:r>
          </a:p>
          <a:p>
            <a:r>
              <a:rPr lang="en-US" altLang="en-US" sz="2800" smtClean="0"/>
              <a:t>Repair will most likely be by replacement (“line replaceable units” – LRU)</a:t>
            </a:r>
          </a:p>
          <a:p>
            <a:r>
              <a:rPr lang="en-US" altLang="en-US" sz="2800" smtClean="0"/>
              <a:t>Maintainability analysis generates data showing the time needed to identify the faulty LRU, the time to replace it, and the time to re-test the system</a:t>
            </a:r>
          </a:p>
          <a:p>
            <a:r>
              <a:rPr lang="en-US" altLang="en-US" sz="2800" smtClean="0"/>
              <a:t>Mean-time-to-repair (MTTR)</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303213"/>
            <a:ext cx="7772400" cy="1143000"/>
          </a:xfrm>
        </p:spPr>
        <p:txBody>
          <a:bodyPr/>
          <a:lstStyle/>
          <a:p>
            <a:pPr>
              <a:defRPr/>
            </a:pPr>
            <a:r>
              <a:rPr lang="en-US" dirty="0" smtClean="0"/>
              <a:t>Standards &amp; Compliance</a:t>
            </a:r>
            <a:endParaRPr lang="en-US" dirty="0"/>
          </a:p>
        </p:txBody>
      </p:sp>
      <p:sp>
        <p:nvSpPr>
          <p:cNvPr id="56323" name="Content Placeholder 2"/>
          <p:cNvSpPr>
            <a:spLocks noGrp="1"/>
          </p:cNvSpPr>
          <p:nvPr>
            <p:ph idx="1"/>
          </p:nvPr>
        </p:nvSpPr>
        <p:spPr>
          <a:xfrm>
            <a:off x="417513" y="1366838"/>
            <a:ext cx="8308975" cy="1208087"/>
          </a:xfrm>
        </p:spPr>
        <p:txBody>
          <a:bodyPr/>
          <a:lstStyle/>
          <a:p>
            <a:pPr marL="0" indent="0">
              <a:buFont typeface="Wingdings" pitchFamily="2" charset="2"/>
              <a:buNone/>
            </a:pPr>
            <a:r>
              <a:rPr lang="en-US" altLang="en-US" smtClean="0"/>
              <a:t>Many categories in consumer electronics:</a:t>
            </a:r>
          </a:p>
          <a:p>
            <a:pPr marL="0" indent="0">
              <a:buFont typeface="Wingdings" pitchFamily="2" charset="2"/>
              <a:buNone/>
            </a:pPr>
            <a:endParaRPr lang="en-US" altLang="en-US" smtClean="0"/>
          </a:p>
        </p:txBody>
      </p:sp>
      <p:sp>
        <p:nvSpPr>
          <p:cNvPr id="56324" name="TextBox 2"/>
          <p:cNvSpPr txBox="1">
            <a:spLocks noChangeArrowheads="1"/>
          </p:cNvSpPr>
          <p:nvPr/>
        </p:nvSpPr>
        <p:spPr bwMode="auto">
          <a:xfrm>
            <a:off x="976313" y="2098675"/>
            <a:ext cx="67294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nSpc>
                <a:spcPct val="100000"/>
              </a:lnSpc>
              <a:spcBef>
                <a:spcPct val="50000"/>
              </a:spcBef>
              <a:buFont typeface="Wingdings" pitchFamily="2" charset="2"/>
              <a:buNone/>
            </a:pPr>
            <a:r>
              <a:rPr lang="en-US" altLang="en-US" sz="1800" b="0">
                <a:solidFill>
                  <a:schemeClr val="bg2"/>
                </a:solidFill>
              </a:rPr>
              <a:t>Arcade, Amusement and Gaming Machines --  Bowling and Billiard Equipment --  Cable and Satellite Communication Equipment --  Circuit Components for Use in Audio/Video Equipment --  Commercial Audio and Radio Equipment, Systems and Accessories --  Low Voltage Portable Electronics; Household Audio and Video Equipment --  Musical Instruments --  Professional, Commercial and Household Use Equipment.</a:t>
            </a:r>
          </a:p>
        </p:txBody>
      </p:sp>
      <p:sp>
        <p:nvSpPr>
          <p:cNvPr id="56325" name="Rectangle 3"/>
          <p:cNvSpPr>
            <a:spLocks noChangeArrowheads="1"/>
          </p:cNvSpPr>
          <p:nvPr/>
        </p:nvSpPr>
        <p:spPr bwMode="auto">
          <a:xfrm>
            <a:off x="457200" y="4267200"/>
            <a:ext cx="743426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l"/>
              <a:defRPr kumimoji="1" sz="3200" b="1">
                <a:solidFill>
                  <a:schemeClr val="tx1"/>
                </a:solidFill>
                <a:latin typeface="Arial" charset="0"/>
              </a:defRPr>
            </a:lvl1pPr>
            <a:lvl2pPr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spcBef>
                <a:spcPct val="50000"/>
              </a:spcBef>
              <a:buFont typeface="Wingdings" pitchFamily="2" charset="2"/>
              <a:buNone/>
            </a:pPr>
            <a:r>
              <a:rPr lang="en-US" altLang="en-US" sz="2800">
                <a:solidFill>
                  <a:schemeClr val="bg2"/>
                </a:solidFill>
              </a:rPr>
              <a:t>Example of a category relevant to ECE 477</a:t>
            </a:r>
          </a:p>
          <a:p>
            <a:pPr lvl="1">
              <a:spcBef>
                <a:spcPct val="50000"/>
              </a:spcBef>
              <a:buFont typeface="Wingdings" pitchFamily="2" charset="2"/>
              <a:buNone/>
            </a:pPr>
            <a:r>
              <a:rPr lang="en-US" altLang="en-US" sz="2400">
                <a:solidFill>
                  <a:schemeClr val="bg2"/>
                </a:solidFill>
              </a:rPr>
              <a:t>IEC 62368-1 Audio/Video, Information and Communication Technology Equipment – Safety Requirements. Published Jan. 2010, UL &amp; CSA versions, Feb. 2011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3213"/>
            <a:ext cx="7772400" cy="796925"/>
          </a:xfrm>
        </p:spPr>
        <p:txBody>
          <a:bodyPr/>
          <a:lstStyle/>
          <a:p>
            <a:r>
              <a:rPr lang="en-US" altLang="en-US" smtClean="0">
                <a:solidFill>
                  <a:schemeClr val="bg1"/>
                </a:solidFill>
                <a:effectLst/>
              </a:rPr>
              <a:t>Component Failures</a:t>
            </a:r>
          </a:p>
        </p:txBody>
      </p:sp>
      <p:sp>
        <p:nvSpPr>
          <p:cNvPr id="9219" name="Rectangle 3"/>
          <p:cNvSpPr>
            <a:spLocks noGrp="1" noChangeArrowheads="1"/>
          </p:cNvSpPr>
          <p:nvPr>
            <p:ph type="body" idx="1"/>
          </p:nvPr>
        </p:nvSpPr>
        <p:spPr>
          <a:xfrm>
            <a:off x="647700" y="1198563"/>
            <a:ext cx="8047038" cy="4562475"/>
          </a:xfrm>
        </p:spPr>
        <p:txBody>
          <a:bodyPr/>
          <a:lstStyle/>
          <a:p>
            <a:pPr>
              <a:defRPr/>
            </a:pPr>
            <a:r>
              <a:rPr lang="en-US" sz="2400" dirty="0" smtClean="0">
                <a:solidFill>
                  <a:schemeClr val="bg2"/>
                </a:solidFill>
              </a:rPr>
              <a:t>Components do not “age” or “degrade” with use – constant failure rate unrelated to hours of use </a:t>
            </a:r>
            <a:r>
              <a:rPr lang="en-US" sz="2400" b="0" i="1" dirty="0" smtClean="0">
                <a:solidFill>
                  <a:schemeClr val="bg1">
                    <a:lumMod val="75000"/>
                  </a:schemeClr>
                </a:solidFill>
              </a:rPr>
              <a:t>(under certain conditions)</a:t>
            </a:r>
          </a:p>
          <a:p>
            <a:pPr>
              <a:defRPr/>
            </a:pPr>
            <a:r>
              <a:rPr lang="en-US" sz="2400" dirty="0" smtClean="0">
                <a:solidFill>
                  <a:schemeClr val="bg2"/>
                </a:solidFill>
              </a:rPr>
              <a:t>Equivalent information is gained testing</a:t>
            </a:r>
            <a:r>
              <a:rPr lang="en-US" sz="2400" dirty="0" smtClean="0">
                <a:solidFill>
                  <a:srgbClr val="FF3300"/>
                </a:solidFill>
              </a:rPr>
              <a:t>10 units for 10,000 hours</a:t>
            </a:r>
            <a:r>
              <a:rPr lang="en-US" sz="2400" dirty="0" smtClean="0">
                <a:solidFill>
                  <a:schemeClr val="bg2"/>
                </a:solidFill>
              </a:rPr>
              <a:t> vs. testing </a:t>
            </a:r>
            <a:r>
              <a:rPr lang="en-US" sz="2400" dirty="0" smtClean="0">
                <a:solidFill>
                  <a:srgbClr val="FF3300"/>
                </a:solidFill>
              </a:rPr>
              <a:t>1000 units for 100 hours</a:t>
            </a:r>
          </a:p>
          <a:p>
            <a:pPr>
              <a:defRPr/>
            </a:pPr>
            <a:r>
              <a:rPr lang="en-US" sz="2400" dirty="0" smtClean="0">
                <a:solidFill>
                  <a:schemeClr val="bg2"/>
                </a:solidFill>
              </a:rPr>
              <a:t>“Impossible” </a:t>
            </a:r>
            <a:r>
              <a:rPr lang="en-US" sz="2400" dirty="0" smtClean="0">
                <a:solidFill>
                  <a:srgbClr val="F32359"/>
                </a:solidFill>
              </a:rPr>
              <a:t>10</a:t>
            </a:r>
            <a:r>
              <a:rPr lang="en-US" sz="2400" baseline="30000" dirty="0" smtClean="0">
                <a:solidFill>
                  <a:srgbClr val="F32359"/>
                </a:solidFill>
              </a:rPr>
              <a:t>-9</a:t>
            </a:r>
            <a:r>
              <a:rPr lang="en-US" sz="2400" dirty="0" smtClean="0">
                <a:solidFill>
                  <a:srgbClr val="F32359"/>
                </a:solidFill>
              </a:rPr>
              <a:t> failure</a:t>
            </a:r>
            <a:r>
              <a:rPr lang="en-US" sz="2400" dirty="0" smtClean="0">
                <a:solidFill>
                  <a:schemeClr val="bg2"/>
                </a:solidFill>
              </a:rPr>
              <a:t> as likely to happen in the first </a:t>
            </a:r>
            <a:r>
              <a:rPr lang="en-US" sz="2400" dirty="0" smtClean="0">
                <a:solidFill>
                  <a:srgbClr val="00B050"/>
                </a:solidFill>
              </a:rPr>
              <a:t>5 minutes </a:t>
            </a:r>
            <a:r>
              <a:rPr lang="en-US" sz="2400" dirty="0" smtClean="0">
                <a:solidFill>
                  <a:schemeClr val="bg2"/>
                </a:solidFill>
              </a:rPr>
              <a:t>of operation as </a:t>
            </a:r>
            <a:r>
              <a:rPr lang="en-US" sz="2400" dirty="0" smtClean="0">
                <a:solidFill>
                  <a:srgbClr val="3399FF"/>
                </a:solidFill>
              </a:rPr>
              <a:t>114,000 years</a:t>
            </a:r>
            <a:r>
              <a:rPr lang="en-US" sz="2400" dirty="0" smtClean="0">
                <a:solidFill>
                  <a:schemeClr val="bg2"/>
                </a:solidFill>
              </a:rPr>
              <a:t> from now</a:t>
            </a:r>
          </a:p>
          <a:p>
            <a:pPr>
              <a:defRPr/>
            </a:pPr>
            <a:r>
              <a:rPr lang="en-US" sz="2400" dirty="0" smtClean="0">
                <a:solidFill>
                  <a:schemeClr val="bg2"/>
                </a:solidFill>
              </a:rPr>
              <a:t>Infant mortality reduced by robust designs, manufacturing process control, and “shake and bake”</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From electronicdesign.com</a:t>
            </a:r>
            <a:endParaRPr lang="en-US" dirty="0"/>
          </a:p>
        </p:txBody>
      </p:sp>
      <p:sp>
        <p:nvSpPr>
          <p:cNvPr id="57347" name="TextBox 3"/>
          <p:cNvSpPr txBox="1">
            <a:spLocks noChangeArrowheads="1"/>
          </p:cNvSpPr>
          <p:nvPr/>
        </p:nvSpPr>
        <p:spPr bwMode="auto">
          <a:xfrm>
            <a:off x="803275" y="1571625"/>
            <a:ext cx="78613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l"/>
              <a:defRPr kumimoji="1" sz="3200" b="1">
                <a:solidFill>
                  <a:schemeClr val="tx1"/>
                </a:solidFill>
                <a:latin typeface="Arial" charset="0"/>
              </a:defRPr>
            </a:lvl1pPr>
            <a:lvl2pPr marL="742950" indent="-285750" algn="l">
              <a:spcBef>
                <a:spcPct val="20000"/>
              </a:spcBef>
              <a:buChar char="–"/>
              <a:defRPr kumimoji="1" sz="2800" b="1">
                <a:solidFill>
                  <a:schemeClr val="tx1"/>
                </a:solidFill>
                <a:latin typeface="Arial" charset="0"/>
              </a:defRPr>
            </a:lvl2pPr>
            <a:lvl3pPr marL="1143000" indent="-228600" algn="l">
              <a:spcBef>
                <a:spcPct val="20000"/>
              </a:spcBef>
              <a:buChar char="•"/>
              <a:defRPr kumimoji="1" sz="2400" b="1">
                <a:solidFill>
                  <a:schemeClr val="tx1"/>
                </a:solidFill>
                <a:latin typeface="Arial" charset="0"/>
              </a:defRPr>
            </a:lvl3pPr>
            <a:lvl4pPr marL="1600200" indent="-228600" algn="l">
              <a:spcBef>
                <a:spcPct val="20000"/>
              </a:spcBef>
              <a:buChar char="–"/>
              <a:defRPr kumimoji="1" sz="2000" b="1">
                <a:solidFill>
                  <a:schemeClr val="tx1"/>
                </a:solidFill>
                <a:latin typeface="Arial" charset="0"/>
              </a:defRPr>
            </a:lvl4pPr>
            <a:lvl5pPr marL="2057400" indent="-228600" algn="l">
              <a:spcBef>
                <a:spcPct val="20000"/>
              </a:spcBef>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spcBef>
                <a:spcPct val="50000"/>
              </a:spcBef>
              <a:buFont typeface="Wingdings" pitchFamily="2" charset="2"/>
              <a:buNone/>
            </a:pPr>
            <a:r>
              <a:rPr lang="en-US" altLang="en-US" sz="2000">
                <a:solidFill>
                  <a:schemeClr val="bg2"/>
                </a:solidFill>
              </a:rPr>
              <a:t>The ABCs of IEC 62368-1, An Emerging Safety Standard</a:t>
            </a:r>
          </a:p>
          <a:p>
            <a:pPr>
              <a:spcBef>
                <a:spcPct val="50000"/>
              </a:spcBef>
              <a:buFont typeface="Wingdings" pitchFamily="2" charset="2"/>
              <a:buNone/>
            </a:pPr>
            <a:r>
              <a:rPr lang="en-US" altLang="en-US" sz="2000">
                <a:solidFill>
                  <a:schemeClr val="bg2"/>
                </a:solidFill>
              </a:rPr>
              <a:t>Date Posted: October 22, 2010 </a:t>
            </a:r>
          </a:p>
          <a:p>
            <a:pPr>
              <a:spcBef>
                <a:spcPct val="50000"/>
              </a:spcBef>
              <a:buFont typeface="Wingdings" pitchFamily="2" charset="2"/>
              <a:buNone/>
            </a:pPr>
            <a:endParaRPr lang="en-US" altLang="en-US" sz="2000">
              <a:solidFill>
                <a:schemeClr val="bg2"/>
              </a:solidFill>
            </a:endParaRPr>
          </a:p>
          <a:p>
            <a:pPr>
              <a:spcBef>
                <a:spcPct val="50000"/>
              </a:spcBef>
              <a:buFont typeface="Wingdings" pitchFamily="2" charset="2"/>
              <a:buNone/>
            </a:pPr>
            <a:endParaRPr lang="en-US" altLang="en-US" sz="2000">
              <a:solidFill>
                <a:schemeClr val="bg2"/>
              </a:solidFill>
            </a:endParaRPr>
          </a:p>
          <a:p>
            <a:pPr>
              <a:spcBef>
                <a:spcPct val="50000"/>
              </a:spcBef>
              <a:buFont typeface="Wingdings" pitchFamily="2" charset="2"/>
              <a:buNone/>
            </a:pPr>
            <a:endParaRPr lang="en-US" altLang="en-US" sz="2000">
              <a:solidFill>
                <a:schemeClr val="bg2"/>
              </a:solidFill>
            </a:endParaRPr>
          </a:p>
          <a:p>
            <a:pPr>
              <a:spcBef>
                <a:spcPct val="50000"/>
              </a:spcBef>
              <a:buFont typeface="Wingdings" pitchFamily="2" charset="2"/>
              <a:buNone/>
            </a:pPr>
            <a:endParaRPr lang="en-US" altLang="en-US" sz="2000">
              <a:solidFill>
                <a:schemeClr val="bg2"/>
              </a:solidFill>
            </a:endParaRPr>
          </a:p>
          <a:p>
            <a:pPr>
              <a:spcBef>
                <a:spcPct val="50000"/>
              </a:spcBef>
              <a:buFont typeface="Wingdings" pitchFamily="2" charset="2"/>
              <a:buNone/>
            </a:pPr>
            <a:r>
              <a:rPr lang="en-US" altLang="en-US" sz="2000">
                <a:solidFill>
                  <a:schemeClr val="bg2"/>
                </a:solidFill>
              </a:rPr>
              <a:t>Hazard Based Safety Engineering</a:t>
            </a:r>
            <a:br>
              <a:rPr lang="en-US" altLang="en-US" sz="2000">
                <a:solidFill>
                  <a:schemeClr val="bg2"/>
                </a:solidFill>
              </a:rPr>
            </a:br>
            <a:endParaRPr lang="en-US" altLang="en-US" sz="2000">
              <a:solidFill>
                <a:schemeClr val="bg2"/>
              </a:solidFill>
            </a:endParaRPr>
          </a:p>
          <a:p>
            <a:pPr>
              <a:spcBef>
                <a:spcPct val="50000"/>
              </a:spcBef>
              <a:buFont typeface="Wingdings" pitchFamily="2" charset="2"/>
              <a:buNone/>
            </a:pPr>
            <a:r>
              <a:rPr lang="en-US" altLang="en-US" sz="2000">
                <a:solidFill>
                  <a:schemeClr val="bg2"/>
                </a:solidFill>
              </a:rPr>
              <a:t>Energy sources: electrical, thermal, kinetic, and radiated </a:t>
            </a:r>
          </a:p>
          <a:p>
            <a:pPr>
              <a:spcBef>
                <a:spcPct val="50000"/>
              </a:spcBef>
              <a:buFont typeface="Wingdings" pitchFamily="2" charset="2"/>
              <a:buNone/>
            </a:pPr>
            <a:r>
              <a:rPr lang="en-US" altLang="en-US" sz="2000">
                <a:solidFill>
                  <a:schemeClr val="bg2"/>
                </a:solidFill>
              </a:rPr>
              <a:t>To prevent pain or injury, either the energy source can be designed to levels incapable of causing pain or injury, or safeguards such as insulation can be designed into the product to prevent the energy transfer to the body part. </a:t>
            </a:r>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b="45992"/>
          <a:stretch>
            <a:fillRect/>
          </a:stretch>
        </p:blipFill>
        <p:spPr bwMode="auto">
          <a:xfrm>
            <a:off x="803275" y="2528888"/>
            <a:ext cx="533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665163" y="1233488"/>
            <a:ext cx="8201025" cy="4562475"/>
          </a:xfrm>
        </p:spPr>
        <p:txBody>
          <a:bodyPr/>
          <a:lstStyle/>
          <a:p>
            <a:r>
              <a:rPr lang="en-US" altLang="en-US" sz="2400" smtClean="0">
                <a:solidFill>
                  <a:schemeClr val="bg2"/>
                </a:solidFill>
              </a:rPr>
              <a:t>Units: usually given in terms of unit failures per million hours, i.e., [10</a:t>
            </a:r>
            <a:r>
              <a:rPr lang="en-US" altLang="en-US" sz="2400" baseline="30000" smtClean="0">
                <a:solidFill>
                  <a:schemeClr val="bg2"/>
                </a:solidFill>
              </a:rPr>
              <a:t>-6</a:t>
            </a:r>
            <a:r>
              <a:rPr lang="en-US" altLang="en-US" sz="2400" smtClean="0">
                <a:solidFill>
                  <a:schemeClr val="bg2"/>
                </a:solidFill>
              </a:rPr>
              <a:t> units/hr) (given just one unit is involved)</a:t>
            </a:r>
          </a:p>
          <a:p>
            <a:r>
              <a:rPr lang="en-US" altLang="en-US" sz="2400" smtClean="0">
                <a:solidFill>
                  <a:schemeClr val="bg2"/>
                </a:solidFill>
              </a:rPr>
              <a:t>Not really a probability, but rather an </a:t>
            </a:r>
            <a:r>
              <a:rPr lang="en-US" altLang="en-US" sz="2400" smtClean="0">
                <a:solidFill>
                  <a:srgbClr val="00B0F0"/>
                </a:solidFill>
              </a:rPr>
              <a:t>“expected value”</a:t>
            </a:r>
          </a:p>
          <a:p>
            <a:r>
              <a:rPr lang="en-US" altLang="en-US" sz="2400" smtClean="0">
                <a:solidFill>
                  <a:schemeClr val="bg2"/>
                </a:solidFill>
              </a:rPr>
              <a:t>More intuitive way to describe: </a:t>
            </a:r>
            <a:r>
              <a:rPr lang="en-US" altLang="en-US" sz="2400" smtClean="0">
                <a:solidFill>
                  <a:srgbClr val="00B0F0"/>
                </a:solidFill>
              </a:rPr>
              <a:t>“unit failures per million hours per unit”</a:t>
            </a:r>
            <a:r>
              <a:rPr lang="en-US" altLang="en-US" sz="2400" smtClean="0">
                <a:solidFill>
                  <a:schemeClr val="bg2"/>
                </a:solidFill>
              </a:rPr>
              <a:t>,</a:t>
            </a:r>
            <a:r>
              <a:rPr lang="en-US" altLang="en-US" sz="2400" smtClean="0">
                <a:solidFill>
                  <a:srgbClr val="00B0F0"/>
                </a:solidFill>
              </a:rPr>
              <a:t> </a:t>
            </a:r>
            <a:r>
              <a:rPr lang="en-US" altLang="en-US" sz="2400" smtClean="0">
                <a:solidFill>
                  <a:schemeClr val="bg2"/>
                </a:solidFill>
              </a:rPr>
              <a:t>i.e., [fails/(10</a:t>
            </a:r>
            <a:r>
              <a:rPr lang="en-US" altLang="en-US" sz="2400" baseline="30000" smtClean="0">
                <a:solidFill>
                  <a:schemeClr val="bg2"/>
                </a:solidFill>
              </a:rPr>
              <a:t>6</a:t>
            </a:r>
            <a:r>
              <a:rPr lang="en-US" altLang="en-US" sz="2400" smtClean="0">
                <a:solidFill>
                  <a:schemeClr val="bg2"/>
                </a:solidFill>
              </a:rPr>
              <a:t> hour </a:t>
            </a:r>
            <a:r>
              <a:rPr lang="en-US" altLang="en-US" sz="2400" smtClean="0">
                <a:solidFill>
                  <a:schemeClr val="bg2"/>
                </a:solidFill>
                <a:sym typeface="Symbol" pitchFamily="18" charset="2"/>
              </a:rPr>
              <a:t></a:t>
            </a:r>
            <a:r>
              <a:rPr lang="en-US" altLang="en-US" sz="2400" smtClean="0">
                <a:solidFill>
                  <a:schemeClr val="bg2"/>
                </a:solidFill>
              </a:rPr>
              <a:t> unit)]</a:t>
            </a:r>
          </a:p>
          <a:p>
            <a:r>
              <a:rPr lang="en-US" altLang="en-US" sz="2400" smtClean="0">
                <a:solidFill>
                  <a:schemeClr val="bg2"/>
                </a:solidFill>
              </a:rPr>
              <a:t>Equivalent to:</a:t>
            </a:r>
          </a:p>
          <a:p>
            <a:pPr lvl="1"/>
            <a:r>
              <a:rPr lang="en-US" altLang="en-US" sz="2400" smtClean="0">
                <a:solidFill>
                  <a:schemeClr val="bg2"/>
                </a:solidFill>
              </a:rPr>
              <a:t>number of failures per unit per million hours</a:t>
            </a:r>
          </a:p>
          <a:p>
            <a:pPr lvl="1"/>
            <a:r>
              <a:rPr lang="en-US" altLang="en-US" sz="2400" smtClean="0">
                <a:solidFill>
                  <a:schemeClr val="bg2"/>
                </a:solidFill>
              </a:rPr>
              <a:t>number of failures/hour given 1 million units in field (assuming failed units are replaced)</a:t>
            </a:r>
          </a:p>
        </p:txBody>
      </p:sp>
      <p:sp>
        <p:nvSpPr>
          <p:cNvPr id="12291" name="Rectangle 2"/>
          <p:cNvSpPr>
            <a:spLocks noGrp="1" noChangeArrowheads="1"/>
          </p:cNvSpPr>
          <p:nvPr>
            <p:ph type="title"/>
          </p:nvPr>
        </p:nvSpPr>
        <p:spPr>
          <a:xfrm>
            <a:off x="685800" y="303213"/>
            <a:ext cx="7772400" cy="796925"/>
          </a:xfrm>
        </p:spPr>
        <p:txBody>
          <a:bodyPr/>
          <a:lstStyle/>
          <a:p>
            <a:r>
              <a:rPr lang="en-US" altLang="en-US" smtClean="0">
                <a:solidFill>
                  <a:schemeClr val="bg1"/>
                </a:solidFill>
                <a:effectLst/>
              </a:rPr>
              <a:t>Definition of Failure Rate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657225" y="1073150"/>
            <a:ext cx="8201025" cy="4562475"/>
          </a:xfrm>
        </p:spPr>
        <p:txBody>
          <a:bodyPr/>
          <a:lstStyle/>
          <a:p>
            <a:r>
              <a:rPr lang="en-US" altLang="en-US" sz="2400" smtClean="0">
                <a:solidFill>
                  <a:schemeClr val="bg2"/>
                </a:solidFill>
              </a:rPr>
              <a:t>Given </a:t>
            </a:r>
            <a:r>
              <a:rPr lang="en-US" altLang="en-US" sz="2400" smtClean="0">
                <a:solidFill>
                  <a:schemeClr val="bg2"/>
                </a:solidFill>
                <a:sym typeface="Symbol" pitchFamily="18" charset="2"/>
              </a:rPr>
              <a:t></a:t>
            </a:r>
            <a:r>
              <a:rPr lang="en-US" altLang="en-US" sz="2400" baseline="-25000" smtClean="0">
                <a:solidFill>
                  <a:schemeClr val="bg2"/>
                </a:solidFill>
              </a:rPr>
              <a:t>p</a:t>
            </a:r>
            <a:r>
              <a:rPr lang="en-US" altLang="en-US" sz="2400" smtClean="0">
                <a:solidFill>
                  <a:schemeClr val="bg2"/>
                </a:solidFill>
              </a:rPr>
              <a:t> </a:t>
            </a:r>
            <a:r>
              <a:rPr lang="en-US" altLang="en-US" sz="2400" smtClean="0">
                <a:solidFill>
                  <a:schemeClr val="bg2"/>
                </a:solidFill>
                <a:sym typeface="Symbol" pitchFamily="18" charset="2"/>
              </a:rPr>
              <a:t></a:t>
            </a:r>
            <a:r>
              <a:rPr lang="en-US" altLang="en-US" sz="2400" smtClean="0">
                <a:solidFill>
                  <a:schemeClr val="bg2"/>
                </a:solidFill>
              </a:rPr>
              <a:t> 10</a:t>
            </a:r>
            <a:r>
              <a:rPr lang="en-US" altLang="en-US" sz="2400" baseline="30000" smtClean="0">
                <a:solidFill>
                  <a:schemeClr val="bg2"/>
                </a:solidFill>
              </a:rPr>
              <a:t>-6</a:t>
            </a:r>
            <a:r>
              <a:rPr lang="en-US" altLang="en-US" sz="2400" smtClean="0">
                <a:solidFill>
                  <a:schemeClr val="bg2"/>
                </a:solidFill>
              </a:rPr>
              <a:t> [fails/(hr </a:t>
            </a:r>
            <a:r>
              <a:rPr lang="en-US" altLang="en-US" sz="2400" smtClean="0">
                <a:solidFill>
                  <a:schemeClr val="bg2"/>
                </a:solidFill>
                <a:sym typeface="Symbol" pitchFamily="18" charset="2"/>
              </a:rPr>
              <a:t></a:t>
            </a:r>
            <a:r>
              <a:rPr lang="en-US" altLang="en-US" sz="2400" smtClean="0">
                <a:solidFill>
                  <a:schemeClr val="bg2"/>
                </a:solidFill>
              </a:rPr>
              <a:t> unit)], N [units] in the field and T [hours]</a:t>
            </a:r>
          </a:p>
          <a:p>
            <a:pPr lvl="1"/>
            <a:r>
              <a:rPr lang="en-US" altLang="en-US" sz="2400" smtClean="0">
                <a:solidFill>
                  <a:schemeClr val="bg2"/>
                </a:solidFill>
              </a:rPr>
              <a:t>expected number of failures in T hours </a:t>
            </a:r>
          </a:p>
          <a:p>
            <a:pPr lvl="2"/>
            <a:r>
              <a:rPr lang="en-US" altLang="en-US" smtClean="0">
                <a:solidFill>
                  <a:schemeClr val="bg2"/>
                </a:solidFill>
              </a:rPr>
              <a:t>F (no. of failures) = </a:t>
            </a:r>
            <a:r>
              <a:rPr lang="en-US" altLang="en-US" smtClean="0">
                <a:solidFill>
                  <a:schemeClr val="bg2"/>
                </a:solidFill>
                <a:sym typeface="Symbol" pitchFamily="18" charset="2"/>
              </a:rPr>
              <a:t></a:t>
            </a:r>
            <a:r>
              <a:rPr lang="en-US" altLang="en-US" baseline="-25000" smtClean="0">
                <a:solidFill>
                  <a:schemeClr val="bg2"/>
                </a:solidFill>
              </a:rPr>
              <a:t>p</a:t>
            </a:r>
            <a:r>
              <a:rPr lang="en-US" altLang="en-US" smtClean="0">
                <a:solidFill>
                  <a:schemeClr val="bg2"/>
                </a:solidFill>
              </a:rPr>
              <a:t> </a:t>
            </a:r>
            <a:r>
              <a:rPr lang="en-US" altLang="en-US" smtClean="0">
                <a:solidFill>
                  <a:schemeClr val="bg2"/>
                </a:solidFill>
                <a:sym typeface="Symbol" pitchFamily="18" charset="2"/>
              </a:rPr>
              <a:t></a:t>
            </a:r>
            <a:r>
              <a:rPr lang="en-US" altLang="en-US" smtClean="0">
                <a:solidFill>
                  <a:schemeClr val="bg2"/>
                </a:solidFill>
              </a:rPr>
              <a:t> 10</a:t>
            </a:r>
            <a:r>
              <a:rPr lang="en-US" altLang="en-US" baseline="30000" smtClean="0">
                <a:solidFill>
                  <a:schemeClr val="bg2"/>
                </a:solidFill>
              </a:rPr>
              <a:t>-6</a:t>
            </a:r>
            <a:r>
              <a:rPr lang="en-US" altLang="en-US" smtClean="0">
                <a:solidFill>
                  <a:schemeClr val="bg2"/>
                </a:solidFill>
              </a:rPr>
              <a:t> fails/(hr </a:t>
            </a:r>
            <a:r>
              <a:rPr lang="en-US" altLang="en-US" smtClean="0">
                <a:solidFill>
                  <a:schemeClr val="bg2"/>
                </a:solidFill>
                <a:sym typeface="Symbol" pitchFamily="18" charset="2"/>
              </a:rPr>
              <a:t></a:t>
            </a:r>
            <a:r>
              <a:rPr lang="en-US" altLang="en-US" smtClean="0">
                <a:solidFill>
                  <a:schemeClr val="bg2"/>
                </a:solidFill>
              </a:rPr>
              <a:t> unit) </a:t>
            </a:r>
            <a:r>
              <a:rPr lang="en-US" altLang="en-US" smtClean="0">
                <a:solidFill>
                  <a:schemeClr val="bg2"/>
                </a:solidFill>
                <a:sym typeface="Symbol" pitchFamily="18" charset="2"/>
              </a:rPr>
              <a:t></a:t>
            </a:r>
            <a:r>
              <a:rPr lang="en-US" altLang="en-US" smtClean="0">
                <a:solidFill>
                  <a:schemeClr val="bg2"/>
                </a:solidFill>
              </a:rPr>
              <a:t> N units </a:t>
            </a:r>
            <a:r>
              <a:rPr lang="en-US" altLang="en-US" smtClean="0">
                <a:solidFill>
                  <a:schemeClr val="bg2"/>
                </a:solidFill>
                <a:sym typeface="Symbol" pitchFamily="18" charset="2"/>
              </a:rPr>
              <a:t></a:t>
            </a:r>
            <a:r>
              <a:rPr lang="en-US" altLang="en-US" smtClean="0">
                <a:solidFill>
                  <a:schemeClr val="bg2"/>
                </a:solidFill>
              </a:rPr>
              <a:t> T hours</a:t>
            </a:r>
          </a:p>
          <a:p>
            <a:pPr lvl="2"/>
            <a:r>
              <a:rPr lang="en-US" altLang="en-US" smtClean="0">
                <a:solidFill>
                  <a:schemeClr val="bg2"/>
                </a:solidFill>
              </a:rPr>
              <a:t>F = </a:t>
            </a:r>
            <a:r>
              <a:rPr lang="en-US" altLang="en-US" smtClean="0">
                <a:solidFill>
                  <a:schemeClr val="bg2"/>
                </a:solidFill>
                <a:sym typeface="Symbol" pitchFamily="18" charset="2"/>
              </a:rPr>
              <a:t></a:t>
            </a:r>
            <a:r>
              <a:rPr lang="en-US" altLang="en-US" baseline="-25000" smtClean="0">
                <a:solidFill>
                  <a:schemeClr val="bg2"/>
                </a:solidFill>
              </a:rPr>
              <a:t>p</a:t>
            </a:r>
            <a:r>
              <a:rPr lang="en-US" altLang="en-US" smtClean="0">
                <a:solidFill>
                  <a:schemeClr val="bg2"/>
                </a:solidFill>
              </a:rPr>
              <a:t> </a:t>
            </a:r>
            <a:r>
              <a:rPr lang="en-US" altLang="en-US" smtClean="0">
                <a:solidFill>
                  <a:schemeClr val="bg2"/>
                </a:solidFill>
                <a:sym typeface="Symbol" pitchFamily="18" charset="2"/>
              </a:rPr>
              <a:t></a:t>
            </a:r>
            <a:r>
              <a:rPr lang="en-US" altLang="en-US" smtClean="0">
                <a:solidFill>
                  <a:schemeClr val="bg2"/>
                </a:solidFill>
              </a:rPr>
              <a:t> 10</a:t>
            </a:r>
            <a:r>
              <a:rPr lang="en-US" altLang="en-US" baseline="30000" smtClean="0">
                <a:solidFill>
                  <a:schemeClr val="bg2"/>
                </a:solidFill>
              </a:rPr>
              <a:t>-6</a:t>
            </a:r>
            <a:r>
              <a:rPr lang="en-US" altLang="en-US" smtClean="0">
                <a:solidFill>
                  <a:schemeClr val="bg2"/>
                </a:solidFill>
              </a:rPr>
              <a:t> </a:t>
            </a:r>
            <a:r>
              <a:rPr lang="en-US" altLang="en-US" smtClean="0">
                <a:solidFill>
                  <a:schemeClr val="bg2"/>
                </a:solidFill>
                <a:sym typeface="Symbol" pitchFamily="18" charset="2"/>
              </a:rPr>
              <a:t></a:t>
            </a:r>
            <a:r>
              <a:rPr lang="en-US" altLang="en-US" smtClean="0">
                <a:solidFill>
                  <a:schemeClr val="bg2"/>
                </a:solidFill>
              </a:rPr>
              <a:t> N </a:t>
            </a:r>
            <a:r>
              <a:rPr lang="en-US" altLang="en-US" smtClean="0">
                <a:solidFill>
                  <a:schemeClr val="bg2"/>
                </a:solidFill>
                <a:sym typeface="Symbol" pitchFamily="18" charset="2"/>
              </a:rPr>
              <a:t></a:t>
            </a:r>
            <a:r>
              <a:rPr lang="en-US" altLang="en-US" smtClean="0">
                <a:solidFill>
                  <a:schemeClr val="bg2"/>
                </a:solidFill>
              </a:rPr>
              <a:t> T failures (all other units cancel out)</a:t>
            </a:r>
          </a:p>
          <a:p>
            <a:pPr lvl="1"/>
            <a:r>
              <a:rPr lang="en-US" altLang="en-US" sz="2400" smtClean="0">
                <a:solidFill>
                  <a:schemeClr val="bg2"/>
                </a:solidFill>
              </a:rPr>
              <a:t>example: given 1000 units in the field (at all times), and </a:t>
            </a:r>
            <a:r>
              <a:rPr lang="en-US" altLang="en-US" sz="2400" smtClean="0">
                <a:solidFill>
                  <a:schemeClr val="bg2"/>
                </a:solidFill>
                <a:sym typeface="Symbol" pitchFamily="18" charset="2"/>
              </a:rPr>
              <a:t></a:t>
            </a:r>
            <a:r>
              <a:rPr lang="en-US" altLang="en-US" sz="2400" baseline="-25000" smtClean="0">
                <a:solidFill>
                  <a:schemeClr val="bg2"/>
                </a:solidFill>
              </a:rPr>
              <a:t>p</a:t>
            </a:r>
            <a:r>
              <a:rPr lang="en-US" altLang="en-US" sz="2400" smtClean="0">
                <a:solidFill>
                  <a:schemeClr val="bg2"/>
                </a:solidFill>
              </a:rPr>
              <a:t> = 2 </a:t>
            </a:r>
            <a:r>
              <a:rPr lang="en-US" altLang="en-US" sz="2400" smtClean="0">
                <a:solidFill>
                  <a:schemeClr val="bg2"/>
                </a:solidFill>
                <a:sym typeface="Symbol" pitchFamily="18" charset="2"/>
              </a:rPr>
              <a:t></a:t>
            </a:r>
            <a:r>
              <a:rPr lang="en-US" altLang="en-US" sz="2400" smtClean="0">
                <a:solidFill>
                  <a:schemeClr val="bg2"/>
                </a:solidFill>
              </a:rPr>
              <a:t> 10</a:t>
            </a:r>
            <a:r>
              <a:rPr lang="en-US" altLang="en-US" sz="2400" baseline="30000" smtClean="0">
                <a:solidFill>
                  <a:schemeClr val="bg2"/>
                </a:solidFill>
              </a:rPr>
              <a:t>-6</a:t>
            </a:r>
            <a:r>
              <a:rPr lang="en-US" altLang="en-US" sz="2400" smtClean="0">
                <a:solidFill>
                  <a:schemeClr val="bg2"/>
                </a:solidFill>
              </a:rPr>
              <a:t>, how many failures would you expect in one year?</a:t>
            </a:r>
          </a:p>
          <a:p>
            <a:pPr lvl="2"/>
            <a:r>
              <a:rPr lang="en-US" altLang="en-US" smtClean="0">
                <a:solidFill>
                  <a:schemeClr val="bg2"/>
                </a:solidFill>
              </a:rPr>
              <a:t>F = 2 </a:t>
            </a:r>
            <a:r>
              <a:rPr lang="en-US" altLang="en-US" smtClean="0">
                <a:solidFill>
                  <a:schemeClr val="bg2"/>
                </a:solidFill>
                <a:sym typeface="Symbol" pitchFamily="18" charset="2"/>
              </a:rPr>
              <a:t></a:t>
            </a:r>
            <a:r>
              <a:rPr lang="en-US" altLang="en-US" smtClean="0">
                <a:solidFill>
                  <a:schemeClr val="bg2"/>
                </a:solidFill>
              </a:rPr>
              <a:t> 10</a:t>
            </a:r>
            <a:r>
              <a:rPr lang="en-US" altLang="en-US" baseline="30000" smtClean="0">
                <a:solidFill>
                  <a:schemeClr val="bg2"/>
                </a:solidFill>
              </a:rPr>
              <a:t>-6 </a:t>
            </a:r>
            <a:r>
              <a:rPr lang="en-US" altLang="en-US" smtClean="0">
                <a:solidFill>
                  <a:schemeClr val="bg2"/>
                </a:solidFill>
              </a:rPr>
              <a:t>fails/(hr </a:t>
            </a:r>
            <a:r>
              <a:rPr lang="en-US" altLang="en-US" smtClean="0">
                <a:solidFill>
                  <a:schemeClr val="bg2"/>
                </a:solidFill>
                <a:sym typeface="Symbol" pitchFamily="18" charset="2"/>
              </a:rPr>
              <a:t></a:t>
            </a:r>
            <a:r>
              <a:rPr lang="en-US" altLang="en-US" smtClean="0">
                <a:solidFill>
                  <a:schemeClr val="bg2"/>
                </a:solidFill>
              </a:rPr>
              <a:t> unit) </a:t>
            </a:r>
            <a:r>
              <a:rPr lang="en-US" altLang="en-US" smtClean="0">
                <a:solidFill>
                  <a:schemeClr val="bg2"/>
                </a:solidFill>
                <a:sym typeface="Symbol" pitchFamily="18" charset="2"/>
              </a:rPr>
              <a:t></a:t>
            </a:r>
            <a:r>
              <a:rPr lang="en-US" altLang="en-US" smtClean="0">
                <a:solidFill>
                  <a:schemeClr val="bg2"/>
                </a:solidFill>
              </a:rPr>
              <a:t> 1000 units </a:t>
            </a:r>
            <a:r>
              <a:rPr lang="en-US" altLang="en-US" smtClean="0">
                <a:solidFill>
                  <a:schemeClr val="bg2"/>
                </a:solidFill>
                <a:sym typeface="Symbol" pitchFamily="18" charset="2"/>
              </a:rPr>
              <a:t></a:t>
            </a:r>
            <a:r>
              <a:rPr lang="en-US" altLang="en-US" smtClean="0">
                <a:solidFill>
                  <a:schemeClr val="bg2"/>
                </a:solidFill>
              </a:rPr>
              <a:t> (365 </a:t>
            </a:r>
            <a:r>
              <a:rPr lang="en-US" altLang="en-US" smtClean="0">
                <a:solidFill>
                  <a:schemeClr val="bg2"/>
                </a:solidFill>
                <a:sym typeface="Symbol" pitchFamily="18" charset="2"/>
              </a:rPr>
              <a:t></a:t>
            </a:r>
            <a:r>
              <a:rPr lang="en-US" altLang="en-US" smtClean="0">
                <a:solidFill>
                  <a:schemeClr val="bg2"/>
                </a:solidFill>
              </a:rPr>
              <a:t> 24) hours = 17.52</a:t>
            </a:r>
          </a:p>
        </p:txBody>
      </p:sp>
      <p:sp>
        <p:nvSpPr>
          <p:cNvPr id="13315" name="Rectangle 2"/>
          <p:cNvSpPr>
            <a:spLocks noGrp="1" noChangeArrowheads="1"/>
          </p:cNvSpPr>
          <p:nvPr>
            <p:ph type="title"/>
          </p:nvPr>
        </p:nvSpPr>
        <p:spPr>
          <a:xfrm>
            <a:off x="685800" y="303213"/>
            <a:ext cx="7772400" cy="796925"/>
          </a:xfrm>
        </p:spPr>
        <p:txBody>
          <a:bodyPr/>
          <a:lstStyle/>
          <a:p>
            <a:r>
              <a:rPr lang="en-US" altLang="en-US" smtClean="0">
                <a:solidFill>
                  <a:schemeClr val="bg1"/>
                </a:solidFill>
                <a:effectLst/>
              </a:rPr>
              <a:t>Definition of Failure Rate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3213"/>
            <a:ext cx="7772400" cy="796925"/>
          </a:xfrm>
        </p:spPr>
        <p:txBody>
          <a:bodyPr/>
          <a:lstStyle/>
          <a:p>
            <a:r>
              <a:rPr lang="en-US" altLang="en-US" smtClean="0">
                <a:solidFill>
                  <a:schemeClr val="bg1"/>
                </a:solidFill>
                <a:effectLst/>
              </a:rPr>
              <a:t>Definition of Failure Rate</a:t>
            </a:r>
          </a:p>
        </p:txBody>
      </p:sp>
      <p:sp>
        <p:nvSpPr>
          <p:cNvPr id="9219" name="Rectangle 3"/>
          <p:cNvSpPr>
            <a:spLocks noGrp="1" noChangeArrowheads="1"/>
          </p:cNvSpPr>
          <p:nvPr>
            <p:ph type="body" idx="1"/>
          </p:nvPr>
        </p:nvSpPr>
        <p:spPr>
          <a:xfrm>
            <a:off x="657225" y="1073150"/>
            <a:ext cx="8201025" cy="4562475"/>
          </a:xfrm>
        </p:spPr>
        <p:txBody>
          <a:bodyPr/>
          <a:lstStyle/>
          <a:p>
            <a:pPr>
              <a:defRPr/>
            </a:pPr>
            <a:r>
              <a:rPr lang="en-US" sz="2400" dirty="0" smtClean="0">
                <a:solidFill>
                  <a:schemeClr val="tx1">
                    <a:lumMod val="65000"/>
                  </a:schemeClr>
                </a:solidFill>
              </a:rPr>
              <a:t>Given </a:t>
            </a:r>
            <a:r>
              <a:rPr lang="en-US" sz="2400" dirty="0" smtClean="0">
                <a:solidFill>
                  <a:schemeClr val="tx1">
                    <a:lumMod val="65000"/>
                  </a:schemeClr>
                </a:solidFill>
                <a:sym typeface="Symbol"/>
              </a:rPr>
              <a:t></a:t>
            </a:r>
            <a:r>
              <a:rPr lang="en-US" sz="2400" baseline="-25000" dirty="0" smtClean="0">
                <a:solidFill>
                  <a:schemeClr val="tx1">
                    <a:lumMod val="65000"/>
                  </a:schemeClr>
                </a:solidFill>
              </a:rPr>
              <a:t>p</a:t>
            </a:r>
            <a:r>
              <a:rPr lang="en-US" sz="2400" dirty="0" smtClean="0">
                <a:solidFill>
                  <a:schemeClr val="tx1">
                    <a:lumMod val="65000"/>
                  </a:schemeClr>
                </a:solidFill>
              </a:rPr>
              <a:t> </a:t>
            </a:r>
            <a:r>
              <a:rPr lang="en-US" sz="2400" dirty="0" smtClean="0">
                <a:solidFill>
                  <a:schemeClr val="tx1">
                    <a:lumMod val="65000"/>
                  </a:schemeClr>
                </a:solidFill>
                <a:sym typeface="Symbol"/>
              </a:rPr>
              <a:t></a:t>
            </a:r>
            <a:r>
              <a:rPr lang="en-US" sz="2400" dirty="0" smtClean="0">
                <a:solidFill>
                  <a:schemeClr val="tx1">
                    <a:lumMod val="65000"/>
                  </a:schemeClr>
                </a:solidFill>
              </a:rPr>
              <a:t> 10</a:t>
            </a:r>
            <a:r>
              <a:rPr lang="en-US" sz="2400" baseline="30000" dirty="0" smtClean="0">
                <a:solidFill>
                  <a:schemeClr val="tx1">
                    <a:lumMod val="65000"/>
                  </a:schemeClr>
                </a:solidFill>
              </a:rPr>
              <a:t>-6</a:t>
            </a:r>
            <a:r>
              <a:rPr lang="en-US" sz="2400" dirty="0" smtClean="0">
                <a:solidFill>
                  <a:schemeClr val="tx1">
                    <a:lumMod val="65000"/>
                  </a:schemeClr>
                </a:solidFill>
              </a:rPr>
              <a:t> [fails/(hr </a:t>
            </a:r>
            <a:r>
              <a:rPr lang="en-US" sz="2400" dirty="0" smtClean="0">
                <a:solidFill>
                  <a:schemeClr val="tx1">
                    <a:lumMod val="65000"/>
                  </a:schemeClr>
                </a:solidFill>
                <a:sym typeface="Symbol"/>
              </a:rPr>
              <a:t></a:t>
            </a:r>
            <a:r>
              <a:rPr lang="en-US" sz="2400" dirty="0" smtClean="0">
                <a:solidFill>
                  <a:schemeClr val="tx1">
                    <a:lumMod val="65000"/>
                  </a:schemeClr>
                </a:solidFill>
              </a:rPr>
              <a:t> unit)], N [units] in the field and T [hours]</a:t>
            </a:r>
          </a:p>
          <a:p>
            <a:pPr lvl="1">
              <a:defRPr/>
            </a:pPr>
            <a:r>
              <a:rPr lang="en-US" sz="2400" dirty="0" smtClean="0">
                <a:solidFill>
                  <a:schemeClr val="tx1">
                    <a:lumMod val="65000"/>
                  </a:schemeClr>
                </a:solidFill>
              </a:rPr>
              <a:t>expected number of failures in T hours </a:t>
            </a:r>
          </a:p>
          <a:p>
            <a:pPr lvl="2">
              <a:defRPr/>
            </a:pPr>
            <a:r>
              <a:rPr lang="en-US" dirty="0" smtClean="0">
                <a:solidFill>
                  <a:schemeClr val="tx1">
                    <a:lumMod val="65000"/>
                  </a:schemeClr>
                </a:solidFill>
              </a:rPr>
              <a:t>F (no. of failures) = </a:t>
            </a:r>
            <a:r>
              <a:rPr lang="en-US" dirty="0" smtClean="0">
                <a:solidFill>
                  <a:schemeClr val="tx1">
                    <a:lumMod val="65000"/>
                  </a:schemeClr>
                </a:solidFill>
                <a:sym typeface="Symbol"/>
              </a:rPr>
              <a:t></a:t>
            </a:r>
            <a:r>
              <a:rPr lang="en-US" baseline="-25000" dirty="0" smtClean="0">
                <a:solidFill>
                  <a:schemeClr val="tx1">
                    <a:lumMod val="65000"/>
                  </a:schemeClr>
                </a:solidFill>
              </a:rPr>
              <a:t>p</a:t>
            </a:r>
            <a:r>
              <a:rPr lang="en-US" dirty="0" smtClean="0">
                <a:solidFill>
                  <a:schemeClr val="tx1">
                    <a:lumMod val="65000"/>
                  </a:schemeClr>
                </a:solidFill>
              </a:rPr>
              <a:t> </a:t>
            </a:r>
            <a:r>
              <a:rPr lang="en-US" dirty="0" smtClean="0">
                <a:solidFill>
                  <a:schemeClr val="tx1">
                    <a:lumMod val="65000"/>
                  </a:schemeClr>
                </a:solidFill>
                <a:sym typeface="Symbol"/>
              </a:rPr>
              <a:t></a:t>
            </a:r>
            <a:r>
              <a:rPr lang="en-US" dirty="0" smtClean="0">
                <a:solidFill>
                  <a:schemeClr val="tx1">
                    <a:lumMod val="65000"/>
                  </a:schemeClr>
                </a:solidFill>
              </a:rPr>
              <a:t> 10</a:t>
            </a:r>
            <a:r>
              <a:rPr lang="en-US" baseline="30000" dirty="0" smtClean="0">
                <a:solidFill>
                  <a:schemeClr val="tx1">
                    <a:lumMod val="65000"/>
                  </a:schemeClr>
                </a:solidFill>
              </a:rPr>
              <a:t>-6</a:t>
            </a:r>
            <a:r>
              <a:rPr lang="en-US" dirty="0" smtClean="0">
                <a:solidFill>
                  <a:schemeClr val="tx1">
                    <a:lumMod val="65000"/>
                  </a:schemeClr>
                </a:solidFill>
              </a:rPr>
              <a:t> fails/(hr </a:t>
            </a:r>
            <a:r>
              <a:rPr lang="en-US" dirty="0" smtClean="0">
                <a:solidFill>
                  <a:schemeClr val="tx1">
                    <a:lumMod val="65000"/>
                  </a:schemeClr>
                </a:solidFill>
                <a:sym typeface="Symbol"/>
              </a:rPr>
              <a:t></a:t>
            </a:r>
            <a:r>
              <a:rPr lang="en-US" dirty="0" smtClean="0">
                <a:solidFill>
                  <a:schemeClr val="tx1">
                    <a:lumMod val="65000"/>
                  </a:schemeClr>
                </a:solidFill>
              </a:rPr>
              <a:t> unit) </a:t>
            </a:r>
            <a:r>
              <a:rPr lang="en-US" dirty="0" smtClean="0">
                <a:solidFill>
                  <a:schemeClr val="tx1">
                    <a:lumMod val="65000"/>
                  </a:schemeClr>
                </a:solidFill>
                <a:sym typeface="Symbol"/>
              </a:rPr>
              <a:t></a:t>
            </a:r>
            <a:r>
              <a:rPr lang="en-US" dirty="0" smtClean="0">
                <a:solidFill>
                  <a:schemeClr val="tx1">
                    <a:lumMod val="65000"/>
                  </a:schemeClr>
                </a:solidFill>
              </a:rPr>
              <a:t> N units </a:t>
            </a:r>
            <a:r>
              <a:rPr lang="en-US" dirty="0" smtClean="0">
                <a:solidFill>
                  <a:schemeClr val="tx1">
                    <a:lumMod val="65000"/>
                  </a:schemeClr>
                </a:solidFill>
                <a:sym typeface="Symbol"/>
              </a:rPr>
              <a:t></a:t>
            </a:r>
            <a:r>
              <a:rPr lang="en-US" dirty="0" smtClean="0">
                <a:solidFill>
                  <a:schemeClr val="tx1">
                    <a:lumMod val="65000"/>
                  </a:schemeClr>
                </a:solidFill>
              </a:rPr>
              <a:t> T hours</a:t>
            </a:r>
          </a:p>
          <a:p>
            <a:pPr lvl="2">
              <a:defRPr/>
            </a:pPr>
            <a:r>
              <a:rPr lang="en-US" dirty="0" smtClean="0">
                <a:solidFill>
                  <a:schemeClr val="tx1">
                    <a:lumMod val="65000"/>
                  </a:schemeClr>
                </a:solidFill>
              </a:rPr>
              <a:t>F = </a:t>
            </a:r>
            <a:r>
              <a:rPr lang="en-US" dirty="0" smtClean="0">
                <a:solidFill>
                  <a:schemeClr val="tx1">
                    <a:lumMod val="65000"/>
                  </a:schemeClr>
                </a:solidFill>
                <a:sym typeface="Symbol"/>
              </a:rPr>
              <a:t></a:t>
            </a:r>
            <a:r>
              <a:rPr lang="en-US" baseline="-25000" dirty="0" smtClean="0">
                <a:solidFill>
                  <a:schemeClr val="tx1">
                    <a:lumMod val="65000"/>
                  </a:schemeClr>
                </a:solidFill>
              </a:rPr>
              <a:t>p</a:t>
            </a:r>
            <a:r>
              <a:rPr lang="en-US" dirty="0" smtClean="0">
                <a:solidFill>
                  <a:schemeClr val="tx1">
                    <a:lumMod val="65000"/>
                  </a:schemeClr>
                </a:solidFill>
              </a:rPr>
              <a:t> </a:t>
            </a:r>
            <a:r>
              <a:rPr lang="en-US" dirty="0" smtClean="0">
                <a:solidFill>
                  <a:schemeClr val="tx1">
                    <a:lumMod val="65000"/>
                  </a:schemeClr>
                </a:solidFill>
                <a:sym typeface="Symbol"/>
              </a:rPr>
              <a:t></a:t>
            </a:r>
            <a:r>
              <a:rPr lang="en-US" dirty="0" smtClean="0">
                <a:solidFill>
                  <a:schemeClr val="tx1">
                    <a:lumMod val="65000"/>
                  </a:schemeClr>
                </a:solidFill>
              </a:rPr>
              <a:t> 10</a:t>
            </a:r>
            <a:r>
              <a:rPr lang="en-US" baseline="30000" dirty="0" smtClean="0">
                <a:solidFill>
                  <a:schemeClr val="tx1">
                    <a:lumMod val="65000"/>
                  </a:schemeClr>
                </a:solidFill>
              </a:rPr>
              <a:t>-6</a:t>
            </a:r>
            <a:r>
              <a:rPr lang="en-US" dirty="0" smtClean="0">
                <a:solidFill>
                  <a:schemeClr val="tx1">
                    <a:lumMod val="65000"/>
                  </a:schemeClr>
                </a:solidFill>
              </a:rPr>
              <a:t> </a:t>
            </a:r>
            <a:r>
              <a:rPr lang="en-US" dirty="0" smtClean="0">
                <a:solidFill>
                  <a:schemeClr val="tx1">
                    <a:lumMod val="65000"/>
                  </a:schemeClr>
                </a:solidFill>
                <a:sym typeface="Symbol"/>
              </a:rPr>
              <a:t></a:t>
            </a:r>
            <a:r>
              <a:rPr lang="en-US" dirty="0" smtClean="0">
                <a:solidFill>
                  <a:schemeClr val="tx1">
                    <a:lumMod val="65000"/>
                  </a:schemeClr>
                </a:solidFill>
              </a:rPr>
              <a:t> N </a:t>
            </a:r>
            <a:r>
              <a:rPr lang="en-US" dirty="0" smtClean="0">
                <a:solidFill>
                  <a:schemeClr val="tx1">
                    <a:lumMod val="65000"/>
                  </a:schemeClr>
                </a:solidFill>
                <a:sym typeface="Symbol"/>
              </a:rPr>
              <a:t></a:t>
            </a:r>
            <a:r>
              <a:rPr lang="en-US" dirty="0" smtClean="0">
                <a:solidFill>
                  <a:schemeClr val="tx1">
                    <a:lumMod val="65000"/>
                  </a:schemeClr>
                </a:solidFill>
              </a:rPr>
              <a:t> T failures (all other units cancel out)</a:t>
            </a:r>
          </a:p>
          <a:p>
            <a:pPr lvl="1">
              <a:defRPr/>
            </a:pPr>
            <a:r>
              <a:rPr lang="en-US" sz="2400" dirty="0" smtClean="0">
                <a:solidFill>
                  <a:schemeClr val="bg2"/>
                </a:solidFill>
              </a:rPr>
              <a:t>suppose you are aiming for no more than one unit failure per week with 10,000 units in the field – what is an acceptable failure rate?</a:t>
            </a:r>
          </a:p>
          <a:p>
            <a:pPr lvl="2">
              <a:defRPr/>
            </a:pPr>
            <a:r>
              <a:rPr lang="en-US" dirty="0" smtClean="0">
                <a:solidFill>
                  <a:schemeClr val="bg2"/>
                </a:solidFill>
              </a:rPr>
              <a:t>F = </a:t>
            </a:r>
            <a:r>
              <a:rPr lang="en-US" dirty="0" smtClean="0">
                <a:solidFill>
                  <a:schemeClr val="bg2"/>
                </a:solidFill>
                <a:sym typeface="Symbol"/>
              </a:rPr>
              <a:t></a:t>
            </a:r>
            <a:r>
              <a:rPr lang="en-US" baseline="-25000" dirty="0" smtClean="0">
                <a:solidFill>
                  <a:schemeClr val="bg2"/>
                </a:solidFill>
              </a:rPr>
              <a:t>p</a:t>
            </a:r>
            <a:r>
              <a:rPr lang="en-US" dirty="0" smtClean="0">
                <a:solidFill>
                  <a:schemeClr val="bg2"/>
                </a:solidFill>
              </a:rPr>
              <a:t> </a:t>
            </a:r>
            <a:r>
              <a:rPr lang="en-US" dirty="0" smtClean="0">
                <a:solidFill>
                  <a:schemeClr val="bg2"/>
                </a:solidFill>
                <a:sym typeface="Symbol"/>
              </a:rPr>
              <a:t></a:t>
            </a:r>
            <a:r>
              <a:rPr lang="en-US" dirty="0" smtClean="0">
                <a:solidFill>
                  <a:schemeClr val="bg2"/>
                </a:solidFill>
              </a:rPr>
              <a:t> 10</a:t>
            </a:r>
            <a:r>
              <a:rPr lang="en-US" baseline="30000" dirty="0" smtClean="0">
                <a:solidFill>
                  <a:schemeClr val="bg2"/>
                </a:solidFill>
              </a:rPr>
              <a:t>-6</a:t>
            </a:r>
            <a:r>
              <a:rPr lang="en-US" dirty="0" smtClean="0">
                <a:solidFill>
                  <a:schemeClr val="bg2"/>
                </a:solidFill>
              </a:rPr>
              <a:t> </a:t>
            </a:r>
            <a:r>
              <a:rPr lang="en-US" dirty="0" smtClean="0">
                <a:solidFill>
                  <a:schemeClr val="bg2"/>
                </a:solidFill>
                <a:sym typeface="Symbol"/>
              </a:rPr>
              <a:t></a:t>
            </a:r>
            <a:r>
              <a:rPr lang="en-US" dirty="0" smtClean="0">
                <a:solidFill>
                  <a:schemeClr val="bg2"/>
                </a:solidFill>
              </a:rPr>
              <a:t> N </a:t>
            </a:r>
            <a:r>
              <a:rPr lang="en-US" dirty="0" smtClean="0">
                <a:solidFill>
                  <a:schemeClr val="bg2"/>
                </a:solidFill>
                <a:sym typeface="Symbol"/>
              </a:rPr>
              <a:t></a:t>
            </a:r>
            <a:r>
              <a:rPr lang="en-US" dirty="0" smtClean="0">
                <a:solidFill>
                  <a:schemeClr val="bg2"/>
                </a:solidFill>
              </a:rPr>
              <a:t> T failures</a:t>
            </a:r>
          </a:p>
          <a:p>
            <a:pPr lvl="2">
              <a:defRPr/>
            </a:pPr>
            <a:r>
              <a:rPr lang="en-US" dirty="0" smtClean="0">
                <a:solidFill>
                  <a:schemeClr val="bg2"/>
                </a:solidFill>
                <a:sym typeface="Symbol"/>
              </a:rPr>
              <a:t></a:t>
            </a:r>
            <a:r>
              <a:rPr lang="en-US" baseline="-25000" dirty="0" smtClean="0">
                <a:solidFill>
                  <a:schemeClr val="bg2"/>
                </a:solidFill>
              </a:rPr>
              <a:t>p</a:t>
            </a:r>
            <a:r>
              <a:rPr lang="en-US" dirty="0" smtClean="0">
                <a:solidFill>
                  <a:schemeClr val="bg2"/>
                </a:solidFill>
              </a:rPr>
              <a:t> </a:t>
            </a:r>
            <a:r>
              <a:rPr lang="en-US" dirty="0" smtClean="0">
                <a:solidFill>
                  <a:schemeClr val="bg2"/>
                </a:solidFill>
                <a:sym typeface="Symbol"/>
              </a:rPr>
              <a:t></a:t>
            </a:r>
            <a:r>
              <a:rPr lang="en-US" dirty="0" smtClean="0">
                <a:solidFill>
                  <a:schemeClr val="bg2"/>
                </a:solidFill>
              </a:rPr>
              <a:t> 10</a:t>
            </a:r>
            <a:r>
              <a:rPr lang="en-US" baseline="30000" dirty="0" smtClean="0">
                <a:solidFill>
                  <a:schemeClr val="bg2"/>
                </a:solidFill>
              </a:rPr>
              <a:t>-6 </a:t>
            </a:r>
            <a:r>
              <a:rPr lang="en-US" dirty="0" smtClean="0">
                <a:solidFill>
                  <a:schemeClr val="bg2"/>
                </a:solidFill>
              </a:rPr>
              <a:t>= F/(N </a:t>
            </a:r>
            <a:r>
              <a:rPr lang="en-US" dirty="0" smtClean="0">
                <a:solidFill>
                  <a:schemeClr val="bg2"/>
                </a:solidFill>
                <a:sym typeface="Symbol"/>
              </a:rPr>
              <a:t></a:t>
            </a:r>
            <a:r>
              <a:rPr lang="en-US" dirty="0" smtClean="0">
                <a:solidFill>
                  <a:schemeClr val="bg2"/>
                </a:solidFill>
              </a:rPr>
              <a:t> T) = 1 failure / (10,000 </a:t>
            </a:r>
            <a:r>
              <a:rPr lang="en-US" dirty="0" smtClean="0">
                <a:solidFill>
                  <a:schemeClr val="bg2"/>
                </a:solidFill>
                <a:sym typeface="Symbol"/>
              </a:rPr>
              <a:t></a:t>
            </a:r>
            <a:r>
              <a:rPr lang="en-US" dirty="0" smtClean="0">
                <a:solidFill>
                  <a:schemeClr val="bg2"/>
                </a:solidFill>
              </a:rPr>
              <a:t> 7 </a:t>
            </a:r>
            <a:r>
              <a:rPr lang="en-US" dirty="0" smtClean="0">
                <a:solidFill>
                  <a:schemeClr val="bg2"/>
                </a:solidFill>
                <a:sym typeface="Symbol"/>
              </a:rPr>
              <a:t></a:t>
            </a:r>
            <a:r>
              <a:rPr lang="en-US" dirty="0" smtClean="0">
                <a:solidFill>
                  <a:schemeClr val="bg2"/>
                </a:solidFill>
              </a:rPr>
              <a:t> 24 hrs) = 0.595</a:t>
            </a:r>
            <a:r>
              <a:rPr lang="en-US" dirty="0" smtClean="0">
                <a:solidFill>
                  <a:schemeClr val="bg2"/>
                </a:solidFill>
                <a:sym typeface="Symbol"/>
              </a:rPr>
              <a:t></a:t>
            </a:r>
            <a:r>
              <a:rPr lang="en-US" dirty="0" smtClean="0">
                <a:solidFill>
                  <a:schemeClr val="bg2"/>
                </a:solidFill>
              </a:rPr>
              <a:t>10</a:t>
            </a:r>
            <a:r>
              <a:rPr lang="en-US" baseline="30000" dirty="0" smtClean="0">
                <a:solidFill>
                  <a:schemeClr val="bg2"/>
                </a:solidFill>
              </a:rPr>
              <a:t>-6</a:t>
            </a:r>
            <a:r>
              <a:rPr lang="en-US" dirty="0" smtClean="0">
                <a:solidFill>
                  <a:schemeClr val="bg2"/>
                </a:solidFill>
              </a:rPr>
              <a:t> failures per unit per hour</a:t>
            </a:r>
            <a:endParaRPr lang="en-US" dirty="0">
              <a:solidFill>
                <a:schemeClr val="bg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7538" y="2571750"/>
            <a:ext cx="7772400" cy="1143000"/>
          </a:xfrm>
        </p:spPr>
        <p:txBody>
          <a:bodyPr/>
          <a:lstStyle/>
          <a:p>
            <a:pPr algn="ctr"/>
            <a:r>
              <a:rPr lang="en-US" altLang="en-US" sz="7200" smtClean="0">
                <a:solidFill>
                  <a:srgbClr val="FF0000"/>
                </a:solidFill>
                <a:effectLst/>
              </a:rPr>
              <a:t>Clicker Quiz</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
            <a:schemeClr val="accent2"/>
          </a:buClr>
          <a:buSzPct val="80000"/>
          <a:buFont typeface="Wingdings" pitchFamily="2" charset="2"/>
          <a:buNone/>
          <a:tabLst/>
          <a:defRPr kumimoji="1"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
            <a:schemeClr val="accent2"/>
          </a:buClr>
          <a:buSzPct val="80000"/>
          <a:buFont typeface="Wingdings" pitchFamily="2" charset="2"/>
          <a:buNone/>
          <a:tabLst/>
          <a:defRPr kumimoji="1"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1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
            <a:schemeClr val="accent2"/>
          </a:buClr>
          <a:buSzPct val="80000"/>
          <a:buFont typeface="Wingdings" pitchFamily="2" charset="2"/>
          <a:buNone/>
          <a:tabLst/>
          <a:defRPr kumimoji="1"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
            <a:schemeClr val="accent2"/>
          </a:buClr>
          <a:buSzPct val="80000"/>
          <a:buFont typeface="Wingdings" pitchFamily="2" charset="2"/>
          <a:buNone/>
          <a:tabLst/>
          <a:defRPr kumimoji="1"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8957</TotalTime>
  <Words>2281</Words>
  <Application>Microsoft Office PowerPoint</Application>
  <PresentationFormat>On-screen Show (4:3)</PresentationFormat>
  <Paragraphs>266</Paragraphs>
  <Slides>50</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Wingdings</vt:lpstr>
      <vt:lpstr>Times New Roman</vt:lpstr>
      <vt:lpstr>Symbol</vt:lpstr>
      <vt:lpstr>Default Design</vt:lpstr>
      <vt:lpstr>1_Default Design</vt:lpstr>
      <vt:lpstr>  ECE 477  Digital Systems Senior Design Project</vt:lpstr>
      <vt:lpstr>Outline</vt:lpstr>
      <vt:lpstr>Introduction</vt:lpstr>
      <vt:lpstr>Component Failures</vt:lpstr>
      <vt:lpstr>Component Failures</vt:lpstr>
      <vt:lpstr>Definition of Failure Rate</vt:lpstr>
      <vt:lpstr>Definition of Failure Rate</vt:lpstr>
      <vt:lpstr>Definition of Failure Rate</vt:lpstr>
      <vt:lpstr>Clicker Quiz</vt:lpstr>
      <vt:lpstr>PowerPoint Presentation</vt:lpstr>
      <vt:lpstr>PowerPoint Presentation</vt:lpstr>
      <vt:lpstr>PowerPoint Presentation</vt:lpstr>
      <vt:lpstr>PowerPoint Presentation</vt:lpstr>
      <vt:lpstr>Component Wear*</vt:lpstr>
      <vt:lpstr>Reliability Models for Components</vt:lpstr>
      <vt:lpstr>PowerPoint Presentation</vt:lpstr>
      <vt:lpstr>Expectations for Homework</vt:lpstr>
      <vt:lpstr>MTTF/MTBF</vt:lpstr>
      <vt:lpstr>Heat Controller Example</vt:lpstr>
      <vt:lpstr>Heat Controller Example</vt:lpstr>
      <vt:lpstr>Initial Circuit Design</vt:lpstr>
      <vt:lpstr>Preliminary Failure Rate Calculation</vt:lpstr>
      <vt:lpstr>Improving System Availability</vt:lpstr>
      <vt:lpstr>Improving System Availability</vt:lpstr>
      <vt:lpstr>The Rest of the Story…</vt:lpstr>
      <vt:lpstr>FMEA</vt:lpstr>
      <vt:lpstr>FMECA</vt:lpstr>
      <vt:lpstr>PowerPoint Presentation</vt:lpstr>
      <vt:lpstr>PowerPoint Presentation</vt:lpstr>
      <vt:lpstr>Failure Cause/Mode/Effect/Criticality (use Circuit Cellar article for examples, but these are the course definitions)</vt:lpstr>
      <vt:lpstr>PowerPoint Presentation</vt:lpstr>
      <vt:lpstr>PowerPoint Presentation</vt:lpstr>
      <vt:lpstr>PowerPoint Presentation</vt:lpstr>
      <vt:lpstr>PowerPoint Presentation</vt:lpstr>
      <vt:lpstr>High Criticality Failures</vt:lpstr>
      <vt:lpstr>In Class Team Exercise</vt:lpstr>
      <vt:lpstr>Fault Tree Analysis (FTA)</vt:lpstr>
      <vt:lpstr>PowerPoint Presentation</vt:lpstr>
      <vt:lpstr>Probability of Failure</vt:lpstr>
      <vt:lpstr>PowerPoint Presentation</vt:lpstr>
      <vt:lpstr>PowerPoint Presentation</vt:lpstr>
      <vt:lpstr>Added Redundancy</vt:lpstr>
      <vt:lpstr>PowerPoint Presentation</vt:lpstr>
      <vt:lpstr>PowerPoint Presentation</vt:lpstr>
      <vt:lpstr>PowerPoint Presentation</vt:lpstr>
      <vt:lpstr>PowerPoint Presentation</vt:lpstr>
      <vt:lpstr>Software and Watchdogs</vt:lpstr>
      <vt:lpstr>Maintainability</vt:lpstr>
      <vt:lpstr>Standards &amp; Compliance</vt:lpstr>
      <vt:lpstr>From electronicdesign.com</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477 - Module 9</dc:title>
  <dc:subject>Designing for Reliability, Maintainability, and Safety</dc:subject>
  <dc:creator>D. G. Meyer</dc:creator>
  <dc:description>(c) 2004 by D. G. Meyer</dc:description>
  <cp:lastModifiedBy>David G Meyer</cp:lastModifiedBy>
  <cp:revision>300</cp:revision>
  <cp:lastPrinted>1999-01-14T15:06:27Z</cp:lastPrinted>
  <dcterms:created xsi:type="dcterms:W3CDTF">1997-06-19T11:07:20Z</dcterms:created>
  <dcterms:modified xsi:type="dcterms:W3CDTF">2014-04-03T13:22:15Z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3</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dgm@purdue.edu</vt:lpwstr>
  </property>
  <property fmtid="{D5CDD505-2E9C-101B-9397-08002B2CF9AE}" pid="8" name="HomePage">
    <vt:lpwstr>digibowser@ecn.purdue.edu/dsl</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C:\HTML</vt:lpwstr>
  </property>
</Properties>
</file>