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387" r:id="rId2"/>
    <p:sldId id="433" r:id="rId3"/>
    <p:sldId id="434" r:id="rId4"/>
    <p:sldId id="444" r:id="rId5"/>
    <p:sldId id="445" r:id="rId6"/>
    <p:sldId id="435" r:id="rId7"/>
    <p:sldId id="436" r:id="rId8"/>
    <p:sldId id="437" r:id="rId9"/>
    <p:sldId id="438" r:id="rId10"/>
    <p:sldId id="467" r:id="rId11"/>
    <p:sldId id="442" r:id="rId12"/>
    <p:sldId id="468" r:id="rId13"/>
    <p:sldId id="446" r:id="rId14"/>
    <p:sldId id="439" r:id="rId15"/>
    <p:sldId id="440" r:id="rId16"/>
    <p:sldId id="447" r:id="rId17"/>
    <p:sldId id="448" r:id="rId18"/>
    <p:sldId id="469" r:id="rId19"/>
    <p:sldId id="473" r:id="rId20"/>
    <p:sldId id="470" r:id="rId21"/>
    <p:sldId id="471" r:id="rId22"/>
    <p:sldId id="472" r:id="rId23"/>
    <p:sldId id="474" r:id="rId24"/>
    <p:sldId id="476" r:id="rId25"/>
    <p:sldId id="477" r:id="rId26"/>
    <p:sldId id="478" r:id="rId27"/>
    <p:sldId id="479" r:id="rId28"/>
    <p:sldId id="480" r:id="rId29"/>
    <p:sldId id="481" r:id="rId30"/>
    <p:sldId id="482" r:id="rId31"/>
    <p:sldId id="484" r:id="rId32"/>
    <p:sldId id="485" r:id="rId33"/>
    <p:sldId id="486" r:id="rId34"/>
  </p:sldIdLst>
  <p:sldSz cx="9144000" cy="6858000" type="screen4x3"/>
  <p:notesSz cx="6858000" cy="9296400"/>
  <p:defaultTextStyle>
    <a:defPPr>
      <a:defRPr lang="en-US"/>
    </a:defPPr>
    <a:lvl1pPr algn="ctr" rtl="0" eaLnBrk="0" fontAlgn="base" hangingPunct="0">
      <a:lnSpc>
        <a:spcPct val="85000"/>
      </a:lnSpc>
      <a:spcBef>
        <a:spcPct val="50000"/>
      </a:spcBef>
      <a:spcAft>
        <a:spcPct val="0"/>
      </a:spcAft>
      <a:buClr>
        <a:schemeClr val="accent2"/>
      </a:buClr>
      <a:buSzPct val="80000"/>
      <a:buFont typeface="Wingdings" pitchFamily="2" charset="2"/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lnSpc>
        <a:spcPct val="85000"/>
      </a:lnSpc>
      <a:spcBef>
        <a:spcPct val="50000"/>
      </a:spcBef>
      <a:spcAft>
        <a:spcPct val="0"/>
      </a:spcAft>
      <a:buClr>
        <a:schemeClr val="accent2"/>
      </a:buClr>
      <a:buSzPct val="80000"/>
      <a:buFont typeface="Wingdings" pitchFamily="2" charset="2"/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lnSpc>
        <a:spcPct val="85000"/>
      </a:lnSpc>
      <a:spcBef>
        <a:spcPct val="50000"/>
      </a:spcBef>
      <a:spcAft>
        <a:spcPct val="0"/>
      </a:spcAft>
      <a:buClr>
        <a:schemeClr val="accent2"/>
      </a:buClr>
      <a:buSzPct val="80000"/>
      <a:buFont typeface="Wingdings" pitchFamily="2" charset="2"/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lnSpc>
        <a:spcPct val="85000"/>
      </a:lnSpc>
      <a:spcBef>
        <a:spcPct val="50000"/>
      </a:spcBef>
      <a:spcAft>
        <a:spcPct val="0"/>
      </a:spcAft>
      <a:buClr>
        <a:schemeClr val="accent2"/>
      </a:buClr>
      <a:buSzPct val="80000"/>
      <a:buFont typeface="Wingdings" pitchFamily="2" charset="2"/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lnSpc>
        <a:spcPct val="85000"/>
      </a:lnSpc>
      <a:spcBef>
        <a:spcPct val="50000"/>
      </a:spcBef>
      <a:spcAft>
        <a:spcPct val="0"/>
      </a:spcAft>
      <a:buClr>
        <a:schemeClr val="accent2"/>
      </a:buClr>
      <a:buSzPct val="80000"/>
      <a:buFont typeface="Wingdings" pitchFamily="2" charset="2"/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umimoji="1" sz="3200" b="1" kern="1200">
        <a:solidFill>
          <a:srgbClr val="DCDDDE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33CC33"/>
    <a:srgbClr val="008000"/>
    <a:srgbClr val="FFFF00"/>
    <a:srgbClr val="3399FF"/>
    <a:srgbClr val="0033CC"/>
    <a:srgbClr val="FFCC00"/>
    <a:srgbClr val="D82626"/>
    <a:srgbClr val="DC0C4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210" autoAdjust="0"/>
    <p:restoredTop sz="90192" autoAdjust="0"/>
  </p:normalViewPr>
  <p:slideViewPr>
    <p:cSldViewPr snapToGrid="0">
      <p:cViewPr>
        <p:scale>
          <a:sx n="75" d="100"/>
          <a:sy n="75" d="100"/>
        </p:scale>
        <p:origin x="-966" y="-720"/>
      </p:cViewPr>
      <p:guideLst>
        <p:guide orient="horz" pos="2212"/>
        <p:guide pos="26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522" y="414"/>
      </p:cViewPr>
      <p:guideLst>
        <p:guide orient="horz" pos="2927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811588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8" tIns="46145" rIns="92288" bIns="46145" numCol="1" anchor="t" anchorCtr="0" compatLnSpc="1">
            <a:prstTxWarp prst="textNoShape">
              <a:avLst/>
            </a:prstTxWarp>
          </a:bodyPr>
          <a:lstStyle>
            <a:lvl1pPr algn="l" defTabSz="923186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1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Module 13:  Patent Infringement Liability</a:t>
            </a:r>
          </a:p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7788" y="0"/>
            <a:ext cx="2970212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8" tIns="46145" rIns="92288" bIns="46145" numCol="1" anchor="t" anchorCtr="0" compatLnSpc="1">
            <a:prstTxWarp prst="textNoShape">
              <a:avLst/>
            </a:prstTxWarp>
          </a:bodyPr>
          <a:lstStyle>
            <a:lvl1pPr algn="r" defTabSz="923186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1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Lecture Workbook - Page 13-</a:t>
            </a:r>
            <a:fld id="{6BF340E3-8192-4631-8E5F-04583B7DC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2970213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8" tIns="46145" rIns="92288" bIns="46145" numCol="1" anchor="b" anchorCtr="0" compatLnSpc="1">
            <a:prstTxWarp prst="textNoShape">
              <a:avLst/>
            </a:prstTxWarp>
          </a:bodyPr>
          <a:lstStyle>
            <a:lvl1pPr algn="l" defTabSz="923186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100" b="0" i="1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Digital Systems Senior Design Project</a:t>
            </a:r>
          </a:p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7788" y="8832850"/>
            <a:ext cx="2970212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8" tIns="46145" rIns="92288" bIns="46145" numCol="1" anchor="b" anchorCtr="0" compatLnSpc="1">
            <a:prstTxWarp prst="textNoShape">
              <a:avLst/>
            </a:prstTxWarp>
          </a:bodyPr>
          <a:lstStyle>
            <a:lvl1pPr algn="r" defTabSz="923186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100" b="0">
                <a:solidFill>
                  <a:schemeClr val="tx1"/>
                </a:solidFill>
                <a:effectLst/>
                <a:latin typeface="Symbol" pitchFamily="18" charset="2"/>
              </a:defRPr>
            </a:lvl1pPr>
          </a:lstStyle>
          <a:p>
            <a:pPr>
              <a:defRPr/>
            </a:pPr>
            <a:r>
              <a:rPr lang="en-US"/>
              <a:t>Ó2007 by  D. G. Meyer</a:t>
            </a:r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8" tIns="46145" rIns="92288" bIns="46145" numCol="1" anchor="t" anchorCtr="0" compatLnSpc="1">
            <a:prstTxWarp prst="textNoShape">
              <a:avLst/>
            </a:prstTxWarp>
          </a:bodyPr>
          <a:lstStyle>
            <a:lvl1pPr algn="l" defTabSz="923186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1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08075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4838"/>
            <a:ext cx="5029200" cy="41830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8" tIns="46145" rIns="92288" bIns="46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887788" y="0"/>
            <a:ext cx="2970212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8" tIns="46145" rIns="92288" bIns="46145" numCol="1" anchor="t" anchorCtr="0" compatLnSpc="1">
            <a:prstTxWarp prst="textNoShape">
              <a:avLst/>
            </a:prstTxWarp>
          </a:bodyPr>
          <a:lstStyle>
            <a:lvl1pPr algn="r" defTabSz="923186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1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2970213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8" tIns="46145" rIns="92288" bIns="46145" numCol="1" anchor="b" anchorCtr="0" compatLnSpc="1">
            <a:prstTxWarp prst="textNoShape">
              <a:avLst/>
            </a:prstTxWarp>
          </a:bodyPr>
          <a:lstStyle>
            <a:lvl1pPr algn="l" defTabSz="923186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1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7788" y="8832850"/>
            <a:ext cx="2970212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288" tIns="46145" rIns="92288" bIns="46145" numCol="1" anchor="b" anchorCtr="0" compatLnSpc="1">
            <a:prstTxWarp prst="textNoShape">
              <a:avLst/>
            </a:prstTxWarp>
          </a:bodyPr>
          <a:lstStyle>
            <a:lvl1pPr algn="r" defTabSz="923186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1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fld id="{6CC6B03A-65C3-4933-A079-6B0F12810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C95D8863-F4EF-4897-BA2E-30998F82D0AB}" type="slidenum">
              <a:rPr lang="en-US" smtClean="0"/>
              <a:pPr defTabSz="922338"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0C30ABD0-18C7-4FF4-8F2C-C3F4B4B6EEC4}" type="slidenum">
              <a:rPr lang="en-US" smtClean="0"/>
              <a:pPr defTabSz="922338"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33B672D3-E37E-445B-89CF-44BE01534D99}" type="slidenum">
              <a:rPr lang="en-US" smtClean="0"/>
              <a:pPr defTabSz="922338"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827B6021-6ABF-4BAD-A1B9-6CE06C4137B7}" type="slidenum">
              <a:rPr lang="en-US" smtClean="0"/>
              <a:pPr defTabSz="922338"/>
              <a:t>33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B4C7B6AE-13D4-4AF8-8841-6885C981CBED}" type="slidenum">
              <a:rPr lang="en-US" smtClean="0"/>
              <a:pPr defTabSz="922338"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7BE3D0B6-D58A-4F38-BB92-9E1F04913F9A}" type="slidenum">
              <a:rPr lang="en-US" smtClean="0"/>
              <a:pPr defTabSz="922338"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3D6B24B5-88FE-4E84-BB0F-98145B88C172}" type="slidenum">
              <a:rPr lang="en-US" smtClean="0"/>
              <a:pPr defTabSz="922338"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2F9DE869-1454-4DE2-841A-04736B0AF9C7}" type="slidenum">
              <a:rPr lang="en-US" smtClean="0"/>
              <a:pPr defTabSz="922338"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B5D98EC8-A807-49CD-B9B4-F2ECE7EC81E2}" type="slidenum">
              <a:rPr lang="en-US" smtClean="0"/>
              <a:pPr defTabSz="922338"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F7B293F0-5591-4771-8B3F-CC8EE738BACE}" type="slidenum">
              <a:rPr lang="en-US" smtClean="0"/>
              <a:pPr defTabSz="922338"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107AA40B-1121-419D-B254-21837C778981}" type="slidenum">
              <a:rPr lang="en-US" smtClean="0"/>
              <a:pPr defTabSz="922338"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2338"/>
            <a:fld id="{032B6488-99DC-4779-AC1C-27C1D1900D8A}" type="slidenum">
              <a:rPr lang="en-US" smtClean="0"/>
              <a:pPr defTabSz="922338"/>
              <a:t>30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0" y="36576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0">
                <a:latin typeface="Times New Roman" pitchFamily="18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3213"/>
            <a:ext cx="1943100" cy="5441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3213"/>
            <a:ext cx="5676900" cy="5441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3036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3036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32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3036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solidFill>
                  <a:schemeClr val="tx1"/>
                </a:solidFill>
                <a:effectLst/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solidFill>
                  <a:schemeClr val="tx1"/>
                </a:solidFill>
                <a:effectLst/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solidFill>
                  <a:schemeClr val="tx1"/>
                </a:solidFill>
                <a:effectLst/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2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kumimoji="1"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pto.gov/" TargetMode="External"/><Relationship Id="rId2" Type="http://schemas.openxmlformats.org/officeDocument/2006/relationships/hyperlink" Target="http://www.freepatentsonline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0" y="4446588"/>
            <a:ext cx="9144000" cy="1519237"/>
          </a:xfrm>
          <a:solidFill>
            <a:srgbClr val="FFCC00"/>
          </a:solidFill>
        </p:spPr>
        <p:txBody>
          <a:bodyPr/>
          <a:lstStyle/>
          <a:p>
            <a:r>
              <a:rPr lang="en-US" sz="3600" b="1" dirty="0" smtClean="0">
                <a:solidFill>
                  <a:schemeClr val="bg2"/>
                </a:solidFill>
              </a:rPr>
              <a:t>Module </a:t>
            </a:r>
            <a:r>
              <a:rPr lang="en-US" sz="3600" b="1" dirty="0" smtClean="0">
                <a:solidFill>
                  <a:schemeClr val="bg2"/>
                </a:solidFill>
              </a:rPr>
              <a:t>11</a:t>
            </a:r>
            <a:endParaRPr lang="en-US" sz="3600" b="1" dirty="0" smtClean="0">
              <a:solidFill>
                <a:schemeClr val="bg2"/>
              </a:solidFill>
            </a:endParaRPr>
          </a:p>
          <a:p>
            <a:r>
              <a:rPr lang="en-US" sz="3600" b="1" dirty="0" smtClean="0">
                <a:solidFill>
                  <a:schemeClr val="bg2"/>
                </a:solidFill>
              </a:rPr>
              <a:t>Patent Infringement Liability</a:t>
            </a:r>
            <a:endParaRPr lang="en-US" sz="3600" dirty="0" smtClean="0">
              <a:solidFill>
                <a:schemeClr val="bg2"/>
              </a:solidFill>
            </a:endParaRPr>
          </a:p>
          <a:p>
            <a:endParaRPr lang="en-US" sz="3600" dirty="0" smtClean="0">
              <a:solidFill>
                <a:schemeClr val="bg2"/>
              </a:solidFill>
            </a:endParaRPr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919413" y="1447800"/>
            <a:ext cx="6224587" cy="1676400"/>
          </a:xfrm>
          <a:solidFill>
            <a:schemeClr val="accent1"/>
          </a:solidFill>
        </p:spPr>
        <p:txBody>
          <a:bodyPr/>
          <a:lstStyle/>
          <a:p>
            <a:pPr algn="ctr">
              <a:lnSpc>
                <a:spcPct val="120000"/>
              </a:lnSpc>
              <a:defRPr/>
            </a:pPr>
            <a:r>
              <a:rPr lang="en-US" sz="36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3600" b="1" smtClean="0">
                <a:solidFill>
                  <a:schemeClr val="bg2"/>
                </a:solidFill>
                <a:effectLst/>
              </a:rPr>
              <a:t>ECE 477  Digital Systems</a:t>
            </a:r>
            <a:br>
              <a:rPr lang="en-US" sz="3600" b="1" smtClean="0">
                <a:solidFill>
                  <a:schemeClr val="bg2"/>
                </a:solidFill>
                <a:effectLst/>
              </a:rPr>
            </a:br>
            <a:r>
              <a:rPr lang="en-US" sz="3600" b="1" smtClean="0">
                <a:solidFill>
                  <a:schemeClr val="bg2"/>
                </a:solidFill>
                <a:effectLst/>
              </a:rPr>
              <a:t>Senior Design Project</a:t>
            </a:r>
            <a:endParaRPr lang="en-US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30406" name="Picture 6" descr="X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8300" y="990600"/>
            <a:ext cx="21526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0407" name="Text Box 7"/>
          <p:cNvSpPr txBox="1">
            <a:spLocks noChangeArrowheads="1"/>
          </p:cNvSpPr>
          <p:nvPr/>
        </p:nvSpPr>
        <p:spPr bwMode="auto">
          <a:xfrm>
            <a:off x="7035800" y="0"/>
            <a:ext cx="2108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defRPr/>
            </a:pPr>
            <a:r>
              <a:rPr lang="en-US" sz="14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</a:t>
            </a:r>
            <a:r>
              <a:rPr lang="en-US" sz="1400" dirty="0" smtClean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2014 </a:t>
            </a:r>
            <a:r>
              <a:rPr lang="en-US" sz="14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by D. G. Meyer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0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0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Doctrine of Equivalents</a:t>
            </a:r>
          </a:p>
        </p:txBody>
      </p:sp>
      <p:sp>
        <p:nvSpPr>
          <p:cNvPr id="809987" name="Rectangle 3"/>
          <p:cNvSpPr>
            <a:spLocks noGrp="1" noChangeArrowheads="1"/>
          </p:cNvSpPr>
          <p:nvPr>
            <p:ph idx="1"/>
          </p:nvPr>
        </p:nvSpPr>
        <p:spPr>
          <a:xfrm>
            <a:off x="466725" y="1301750"/>
            <a:ext cx="8486775" cy="5267325"/>
          </a:xfrm>
        </p:spPr>
        <p:txBody>
          <a:bodyPr/>
          <a:lstStyle/>
          <a:p>
            <a:r>
              <a:rPr lang="en-US" sz="2400" dirty="0" smtClean="0">
                <a:solidFill>
                  <a:schemeClr val="bg2"/>
                </a:solidFill>
              </a:rPr>
              <a:t>Need a clear understanding of </a:t>
            </a:r>
            <a:r>
              <a:rPr lang="en-US" sz="2400" u="sng" dirty="0" smtClean="0">
                <a:solidFill>
                  <a:srgbClr val="FF0000"/>
                </a:solidFill>
              </a:rPr>
              <a:t>mechanism</a:t>
            </a:r>
            <a:r>
              <a:rPr lang="en-US" sz="2400" dirty="0" smtClean="0">
                <a:solidFill>
                  <a:srgbClr val="FF0000"/>
                </a:solidFill>
              </a:rPr>
              <a:t> (“way”)</a:t>
            </a:r>
            <a:r>
              <a:rPr lang="en-US" sz="2400" dirty="0" smtClean="0">
                <a:solidFill>
                  <a:schemeClr val="bg2"/>
                </a:solidFill>
              </a:rPr>
              <a:t> – the </a:t>
            </a:r>
            <a:r>
              <a:rPr lang="en-US" sz="2400" u="sng" dirty="0" smtClean="0">
                <a:solidFill>
                  <a:srgbClr val="FF0000"/>
                </a:solidFill>
              </a:rPr>
              <a:t>mechanism</a:t>
            </a:r>
            <a:r>
              <a:rPr lang="en-US" sz="2400" dirty="0" smtClean="0">
                <a:solidFill>
                  <a:schemeClr val="bg2"/>
                </a:solidFill>
              </a:rPr>
              <a:t> is the </a:t>
            </a:r>
            <a:r>
              <a:rPr lang="en-US" sz="2400" i="1" dirty="0" smtClean="0">
                <a:solidFill>
                  <a:srgbClr val="0033CC"/>
                </a:solidFill>
              </a:rPr>
              <a:t>function</a:t>
            </a:r>
            <a:r>
              <a:rPr lang="en-US" sz="2400" dirty="0" smtClean="0">
                <a:solidFill>
                  <a:schemeClr val="bg2"/>
                </a:solidFill>
              </a:rPr>
              <a:t> of interest in analyzing infringement liability under the doctrine of equivalents</a:t>
            </a:r>
          </a:p>
          <a:p>
            <a:pPr lvl="1"/>
            <a:r>
              <a:rPr lang="en-US" sz="2200" dirty="0" smtClean="0">
                <a:solidFill>
                  <a:srgbClr val="0033CC"/>
                </a:solidFill>
              </a:rPr>
              <a:t>hypothetical #1:</a:t>
            </a:r>
            <a:r>
              <a:rPr lang="en-US" sz="2200" dirty="0" smtClean="0">
                <a:solidFill>
                  <a:schemeClr val="bg2"/>
                </a:solidFill>
              </a:rPr>
              <a:t> “fastening” is not what is “patented”; rather, the fastening </a:t>
            </a:r>
            <a:r>
              <a:rPr lang="en-US" sz="2200" u="sng" dirty="0" smtClean="0">
                <a:solidFill>
                  <a:schemeClr val="hlink"/>
                </a:solidFill>
              </a:rPr>
              <a:t>mechanism</a:t>
            </a:r>
            <a:r>
              <a:rPr lang="en-US" sz="2200" dirty="0" smtClean="0">
                <a:solidFill>
                  <a:schemeClr val="hlink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(ribbing on nail vs. threads on screw)</a:t>
            </a:r>
          </a:p>
          <a:p>
            <a:pPr lvl="1"/>
            <a:r>
              <a:rPr lang="en-US" sz="2200" dirty="0" smtClean="0">
                <a:solidFill>
                  <a:srgbClr val="0033CC"/>
                </a:solidFill>
              </a:rPr>
              <a:t>hypothetical #2: </a:t>
            </a:r>
            <a:r>
              <a:rPr lang="en-US" sz="2200" dirty="0" smtClean="0">
                <a:solidFill>
                  <a:schemeClr val="bg2"/>
                </a:solidFill>
              </a:rPr>
              <a:t>“music reproduction” is not what is “patented”; rather, the music reproduction </a:t>
            </a:r>
            <a:r>
              <a:rPr lang="en-US" sz="2200" u="sng" dirty="0" smtClean="0">
                <a:solidFill>
                  <a:srgbClr val="FF0000"/>
                </a:solidFill>
              </a:rPr>
              <a:t>mechanism</a:t>
            </a:r>
            <a:r>
              <a:rPr lang="en-US" sz="2200" dirty="0" smtClean="0">
                <a:solidFill>
                  <a:schemeClr val="bg2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(needle vibration following molded groove vs. optically reading digital data from pits molded into plastic disc)</a:t>
            </a:r>
          </a:p>
          <a:p>
            <a:pPr lvl="1"/>
            <a:r>
              <a:rPr lang="en-US" sz="2200" dirty="0" smtClean="0">
                <a:solidFill>
                  <a:srgbClr val="0033CC"/>
                </a:solidFill>
              </a:rPr>
              <a:t>hypothetical #3:</a:t>
            </a:r>
            <a:r>
              <a:rPr lang="en-US" sz="2200" dirty="0" smtClean="0">
                <a:solidFill>
                  <a:schemeClr val="bg2"/>
                </a:solidFill>
              </a:rPr>
              <a:t> “recognizing an access code” is not what is “patented”; rather, the access code recognition </a:t>
            </a:r>
            <a:r>
              <a:rPr lang="en-US" sz="2200" u="sng" dirty="0" smtClean="0">
                <a:solidFill>
                  <a:srgbClr val="FF0000"/>
                </a:solidFill>
              </a:rPr>
              <a:t>mechanism</a:t>
            </a:r>
            <a:r>
              <a:rPr lang="en-US" sz="2200" dirty="0" smtClean="0">
                <a:solidFill>
                  <a:schemeClr val="bg2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(software running on a generic embedded microcontroller vs. discrete hardware realizing a state machine)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0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0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87" grpId="0" build="p" bldLvl="4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Doctrine of Equivalents</a:t>
            </a:r>
          </a:p>
        </p:txBody>
      </p:sp>
      <p:sp>
        <p:nvSpPr>
          <p:cNvPr id="814083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314450"/>
            <a:ext cx="8229600" cy="5267325"/>
          </a:xfrm>
        </p:spPr>
        <p:txBody>
          <a:bodyPr/>
          <a:lstStyle/>
          <a:p>
            <a:r>
              <a:rPr lang="en-US" sz="2800" smtClean="0">
                <a:solidFill>
                  <a:schemeClr val="bg2"/>
                </a:solidFill>
              </a:rPr>
              <a:t>Stated another way, is the “software” implementation of </a:t>
            </a:r>
            <a:r>
              <a:rPr lang="en-US" sz="2800" u="sng" smtClean="0">
                <a:solidFill>
                  <a:schemeClr val="hlink"/>
                </a:solidFill>
              </a:rPr>
              <a:t>any</a:t>
            </a:r>
            <a:r>
              <a:rPr lang="en-US" sz="2800" smtClean="0">
                <a:solidFill>
                  <a:srgbClr val="0033CC"/>
                </a:solidFill>
              </a:rPr>
              <a:t> function</a:t>
            </a:r>
            <a:r>
              <a:rPr lang="en-US" sz="2800" smtClean="0">
                <a:solidFill>
                  <a:schemeClr val="bg2"/>
                </a:solidFill>
              </a:rPr>
              <a:t> the </a:t>
            </a:r>
            <a:r>
              <a:rPr lang="en-US" sz="2800" smtClean="0">
                <a:solidFill>
                  <a:schemeClr val="hlink"/>
                </a:solidFill>
              </a:rPr>
              <a:t>equivalent</a:t>
            </a:r>
            <a:r>
              <a:rPr lang="en-US" sz="2800" smtClean="0">
                <a:solidFill>
                  <a:srgbClr val="F32359"/>
                </a:solidFill>
              </a:rPr>
              <a:t> </a:t>
            </a:r>
            <a:r>
              <a:rPr lang="en-US" sz="2800" smtClean="0">
                <a:solidFill>
                  <a:schemeClr val="bg2"/>
                </a:solidFill>
              </a:rPr>
              <a:t>of a (digital) hardware implementation of that </a:t>
            </a:r>
            <a:r>
              <a:rPr lang="en-US" sz="2800" smtClean="0">
                <a:solidFill>
                  <a:srgbClr val="0033CC"/>
                </a:solidFill>
              </a:rPr>
              <a:t>function</a:t>
            </a:r>
            <a:r>
              <a:rPr lang="en-US" sz="2800" smtClean="0">
                <a:solidFill>
                  <a:schemeClr val="bg2"/>
                </a:solidFill>
              </a:rPr>
              <a:t> under the </a:t>
            </a:r>
            <a:r>
              <a:rPr lang="en-US" sz="2800" smtClean="0">
                <a:solidFill>
                  <a:srgbClr val="33CC33"/>
                </a:solidFill>
              </a:rPr>
              <a:t>doctrine of equivalents</a:t>
            </a:r>
            <a:r>
              <a:rPr lang="en-US" sz="2800" smtClean="0">
                <a:solidFill>
                  <a:schemeClr val="bg2"/>
                </a:solidFill>
              </a:rPr>
              <a:t>?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Answer: “hard to say” – this is why there are patent lawyers!  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No case to date where software ruled the equivalent of hardware </a:t>
            </a:r>
            <a:r>
              <a:rPr lang="en-US" sz="2800" i="1" smtClean="0">
                <a:solidFill>
                  <a:schemeClr val="hlink"/>
                </a:solidFill>
              </a:rPr>
              <a:t>per se</a:t>
            </a:r>
            <a:r>
              <a:rPr lang="en-US" sz="2800" smtClean="0">
                <a:solidFill>
                  <a:schemeClr val="bg2"/>
                </a:solidFill>
              </a:rPr>
              <a:t> – but have been cases where </a:t>
            </a:r>
            <a:r>
              <a:rPr lang="en-US" sz="2800" u="sng" smtClean="0">
                <a:solidFill>
                  <a:srgbClr val="0033CC"/>
                </a:solidFill>
              </a:rPr>
              <a:t>functions</a:t>
            </a:r>
            <a:r>
              <a:rPr lang="en-US" sz="2800" smtClean="0">
                <a:solidFill>
                  <a:schemeClr val="bg2"/>
                </a:solidFill>
              </a:rPr>
              <a:t> (“algorithms”)  of hardware and software devices ruled as performed in “substantially the same way”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4083" grpId="0" build="p" bldLvl="4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Doctrine of Equivalents</a:t>
            </a:r>
          </a:p>
        </p:txBody>
      </p:sp>
      <p:sp>
        <p:nvSpPr>
          <p:cNvPr id="814083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314450"/>
            <a:ext cx="8229600" cy="5267325"/>
          </a:xfrm>
        </p:spPr>
        <p:txBody>
          <a:bodyPr/>
          <a:lstStyle/>
          <a:p>
            <a:r>
              <a:rPr lang="en-US" sz="2800" smtClean="0">
                <a:solidFill>
                  <a:schemeClr val="bg2"/>
                </a:solidFill>
              </a:rPr>
              <a:t>Discussion:  What are some of the differences between a microcontroller-based “software” realization of a given function and a “discrete hardware” realization?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development tools 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design process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clocking source / clock rate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execution (sequential vs. parallel)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ease of modification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1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4083" grpId="0" build="p" bldLvl="4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Avoiding Infringement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77963"/>
            <a:ext cx="7772400" cy="4114800"/>
          </a:xfrm>
        </p:spPr>
        <p:txBody>
          <a:bodyPr/>
          <a:lstStyle/>
          <a:p>
            <a:r>
              <a:rPr lang="en-US" sz="2800" smtClean="0">
                <a:solidFill>
                  <a:schemeClr val="bg2"/>
                </a:solidFill>
              </a:rPr>
              <a:t>Designing around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Licensing</a:t>
            </a:r>
          </a:p>
          <a:p>
            <a:pPr lvl="1">
              <a:buFontTx/>
              <a:buChar char="•"/>
            </a:pPr>
            <a:r>
              <a:rPr lang="en-US" smtClean="0">
                <a:solidFill>
                  <a:schemeClr val="bg2"/>
                </a:solidFill>
              </a:rPr>
              <a:t>Straight license</a:t>
            </a:r>
          </a:p>
          <a:p>
            <a:pPr lvl="1">
              <a:buFontTx/>
              <a:buChar char="•"/>
            </a:pPr>
            <a:r>
              <a:rPr lang="en-US" smtClean="0">
                <a:solidFill>
                  <a:schemeClr val="bg2"/>
                </a:solidFill>
              </a:rPr>
              <a:t>Cross-license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Acquiring subject patent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Declaratory judgment action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Ceasing manufacturing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88913"/>
            <a:ext cx="7772400" cy="1143000"/>
          </a:xfrm>
        </p:spPr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Why There Are Lawyers</a:t>
            </a:r>
          </a:p>
        </p:txBody>
      </p:sp>
      <p:sp>
        <p:nvSpPr>
          <p:cNvPr id="811011" name="Rectangle 3"/>
          <p:cNvSpPr>
            <a:spLocks noGrp="1" noChangeArrowheads="1"/>
          </p:cNvSpPr>
          <p:nvPr>
            <p:ph idx="1"/>
          </p:nvPr>
        </p:nvSpPr>
        <p:spPr>
          <a:xfrm>
            <a:off x="466725" y="1174750"/>
            <a:ext cx="8486775" cy="5267325"/>
          </a:xfrm>
        </p:spPr>
        <p:txBody>
          <a:bodyPr/>
          <a:lstStyle/>
          <a:p>
            <a:r>
              <a:rPr lang="en-US" sz="2400" dirty="0" smtClean="0">
                <a:solidFill>
                  <a:schemeClr val="bg2"/>
                </a:solidFill>
              </a:rPr>
              <a:t>Construe meaning of words “substantially”, “novel”, “non-obvious”, “useful”, etc.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Construe claim construction and interpret claim language (pretrial </a:t>
            </a:r>
            <a:r>
              <a:rPr lang="en-US" sz="2400" dirty="0" err="1" smtClean="0">
                <a:solidFill>
                  <a:schemeClr val="bg2"/>
                </a:solidFill>
              </a:rPr>
              <a:t>Markman</a:t>
            </a:r>
            <a:r>
              <a:rPr lang="en-US" sz="2400" dirty="0" smtClean="0">
                <a:solidFill>
                  <a:schemeClr val="bg2"/>
                </a:solidFill>
              </a:rPr>
              <a:t> hearing)</a:t>
            </a:r>
          </a:p>
          <a:p>
            <a:r>
              <a:rPr lang="en-US" sz="2400" dirty="0" smtClean="0">
                <a:solidFill>
                  <a:schemeClr val="bg2"/>
                </a:solidFill>
              </a:rPr>
              <a:t>Perform prior art search</a:t>
            </a:r>
          </a:p>
          <a:p>
            <a:r>
              <a:rPr lang="en-US" sz="2400" u="sng" dirty="0" smtClean="0">
                <a:solidFill>
                  <a:schemeClr val="bg2"/>
                </a:solidFill>
              </a:rPr>
              <a:t>Problem 1</a:t>
            </a:r>
            <a:r>
              <a:rPr lang="en-US" sz="2400" dirty="0" smtClean="0">
                <a:solidFill>
                  <a:schemeClr val="bg2"/>
                </a:solidFill>
              </a:rPr>
              <a:t>: some individuals/companies obtain patents for the sole purpose of suing others       (usually for functions most “skilled in the art” would consider “obvious” based on prior art)</a:t>
            </a:r>
          </a:p>
          <a:p>
            <a:r>
              <a:rPr lang="en-US" sz="2400" u="sng" dirty="0" smtClean="0">
                <a:solidFill>
                  <a:schemeClr val="bg2"/>
                </a:solidFill>
              </a:rPr>
              <a:t>Problem 2</a:t>
            </a:r>
            <a:r>
              <a:rPr lang="en-US" sz="2400" dirty="0" smtClean="0">
                <a:solidFill>
                  <a:schemeClr val="bg2"/>
                </a:solidFill>
              </a:rPr>
              <a:t>: a substantial number of “bad patents” have been issued (for devices that don’t even work)</a:t>
            </a:r>
          </a:p>
          <a:p>
            <a:r>
              <a:rPr lang="en-US" sz="2400" u="sng" dirty="0" smtClean="0">
                <a:solidFill>
                  <a:schemeClr val="bg2"/>
                </a:solidFill>
              </a:rPr>
              <a:t>Problem 3</a:t>
            </a:r>
            <a:r>
              <a:rPr lang="en-US" sz="2400" dirty="0" smtClean="0">
                <a:solidFill>
                  <a:schemeClr val="bg2"/>
                </a:solidFill>
              </a:rPr>
              <a:t>: “bad people” have been known to take advantage of “bad patents”</a:t>
            </a:r>
          </a:p>
          <a:p>
            <a:endParaRPr lang="en-US" sz="2400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1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1011" grpId="0" build="p" bldLvl="4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Why There Are Lawyers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314450"/>
            <a:ext cx="8343900" cy="5267325"/>
          </a:xfrm>
        </p:spPr>
        <p:txBody>
          <a:bodyPr/>
          <a:lstStyle/>
          <a:p>
            <a:r>
              <a:rPr lang="en-US" sz="2800" u="sng" smtClean="0">
                <a:solidFill>
                  <a:schemeClr val="bg2"/>
                </a:solidFill>
              </a:rPr>
              <a:t>Major concern</a:t>
            </a:r>
            <a:r>
              <a:rPr lang="en-US" sz="2800" smtClean="0">
                <a:solidFill>
                  <a:schemeClr val="bg2"/>
                </a:solidFill>
              </a:rPr>
              <a:t>: limited technical expertise of lawyers, judges, and jury pools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Lawsuits are typically very expensive and often take years to resolve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Questions</a:t>
            </a:r>
          </a:p>
          <a:p>
            <a:pPr lvl="1"/>
            <a:r>
              <a:rPr lang="en-US" sz="2400" smtClean="0">
                <a:solidFill>
                  <a:schemeClr val="bg2"/>
                </a:solidFill>
              </a:rPr>
              <a:t>How can judges and juries with limited expertise decide cases involving hardware/software?</a:t>
            </a:r>
          </a:p>
          <a:p>
            <a:pPr lvl="1"/>
            <a:r>
              <a:rPr lang="en-US" sz="2400" smtClean="0">
                <a:solidFill>
                  <a:schemeClr val="bg2"/>
                </a:solidFill>
              </a:rPr>
              <a:t>What could be done to make it harder for “bad people” to profit from “bad patents”?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5" grpId="0" build="p" bldLvl="4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A “Bad” (“Stupid”) Patent</a:t>
            </a:r>
          </a:p>
        </p:txBody>
      </p:sp>
      <p:pic>
        <p:nvPicPr>
          <p:cNvPr id="3379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22338" y="1638300"/>
            <a:ext cx="6802437" cy="4432300"/>
          </a:xfr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A “Bad” (“Stupid”) Patent</a:t>
            </a: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4600" y="1993900"/>
            <a:ext cx="6096000" cy="38354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</p:pic>
      <p:graphicFrame>
        <p:nvGraphicFramePr>
          <p:cNvPr id="1026" name="Diagram 5"/>
          <p:cNvGraphicFramePr>
            <a:graphicFrameLocks noChangeAspect="1"/>
          </p:cNvGraphicFramePr>
          <p:nvPr/>
        </p:nvGraphicFramePr>
        <p:xfrm>
          <a:off x="5816600" y="1155700"/>
          <a:ext cx="1901825" cy="2282825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Patent Reform Act of 2011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314450"/>
            <a:ext cx="8156575" cy="5267325"/>
          </a:xfrm>
        </p:spPr>
        <p:txBody>
          <a:bodyPr/>
          <a:lstStyle/>
          <a:p>
            <a:r>
              <a:rPr lang="en-US" sz="2800" smtClean="0">
                <a:solidFill>
                  <a:schemeClr val="bg2"/>
                </a:solidFill>
              </a:rPr>
              <a:t>Leahy-Smith America Invents Act (AIA), signed into law on September 16, 2011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Represents the most significant change to patent law since 1952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Switches U.S. patent system from a “first to invent” to a “first to file” system, eliminates interference proceedings, and develops post-grant opposition</a:t>
            </a:r>
            <a:endParaRPr lang="en-US" sz="20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5" grpId="0" build="p" bldLvl="4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Patent Reform Act of 2011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314450"/>
            <a:ext cx="8343900" cy="5267325"/>
          </a:xfrm>
        </p:spPr>
        <p:txBody>
          <a:bodyPr/>
          <a:lstStyle/>
          <a:p>
            <a:r>
              <a:rPr lang="en-US" sz="2800" smtClean="0">
                <a:solidFill>
                  <a:schemeClr val="bg2"/>
                </a:solidFill>
              </a:rPr>
              <a:t>First-Inverter-to-File</a:t>
            </a:r>
          </a:p>
          <a:p>
            <a:pPr lvl="1"/>
            <a:r>
              <a:rPr lang="en-US" sz="2000" smtClean="0">
                <a:solidFill>
                  <a:schemeClr val="bg2"/>
                </a:solidFill>
              </a:rPr>
              <a:t>move US further toward first-to-file system</a:t>
            </a:r>
          </a:p>
          <a:p>
            <a:pPr lvl="1"/>
            <a:r>
              <a:rPr lang="en-US" sz="2000" smtClean="0">
                <a:solidFill>
                  <a:schemeClr val="bg2"/>
                </a:solidFill>
              </a:rPr>
              <a:t>discourages patent awards based on “secret knowledge”</a:t>
            </a:r>
          </a:p>
          <a:p>
            <a:pPr lvl="1"/>
            <a:r>
              <a:rPr lang="en-US" sz="2000" smtClean="0">
                <a:solidFill>
                  <a:schemeClr val="bg2"/>
                </a:solidFill>
              </a:rPr>
              <a:t>each patent application given an “effective filing date”</a:t>
            </a:r>
          </a:p>
          <a:p>
            <a:pPr lvl="1"/>
            <a:r>
              <a:rPr lang="en-US" sz="2000" smtClean="0">
                <a:solidFill>
                  <a:schemeClr val="bg2"/>
                </a:solidFill>
              </a:rPr>
              <a:t>patentability judged on whether any prior art was available prior to the filing date (retain one-year grace period, but only for inventor’s own disclosures)</a:t>
            </a:r>
          </a:p>
          <a:p>
            <a:pPr lvl="1"/>
            <a:r>
              <a:rPr lang="en-US" sz="2000" smtClean="0">
                <a:solidFill>
                  <a:schemeClr val="bg2"/>
                </a:solidFill>
              </a:rPr>
              <a:t>obviousness also judged as of the effective filing date</a:t>
            </a:r>
          </a:p>
          <a:p>
            <a:r>
              <a:rPr lang="en-US" sz="2400" smtClean="0">
                <a:solidFill>
                  <a:schemeClr val="bg2"/>
                </a:solidFill>
              </a:rPr>
              <a:t>Damages</a:t>
            </a:r>
          </a:p>
          <a:p>
            <a:pPr lvl="1"/>
            <a:r>
              <a:rPr lang="en-US" sz="2000" smtClean="0">
                <a:solidFill>
                  <a:schemeClr val="bg2"/>
                </a:solidFill>
              </a:rPr>
              <a:t>specific procedures and checks added on how a judge manages the damages portion of a case (identify methodologies and factors that are relevant to the determination of damages)</a:t>
            </a:r>
          </a:p>
          <a:p>
            <a:pPr lvl="1"/>
            <a:r>
              <a:rPr lang="en-US" sz="2000" smtClean="0">
                <a:solidFill>
                  <a:schemeClr val="bg2"/>
                </a:solidFill>
              </a:rPr>
              <a:t>court required to consider either party’s contentions regarding evidentiary base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1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12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12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12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5" grpId="0" build="p" bldLvl="4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Outline</a:t>
            </a:r>
          </a:p>
        </p:txBody>
      </p:sp>
      <p:sp>
        <p:nvSpPr>
          <p:cNvPr id="706563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314450"/>
            <a:ext cx="8486775" cy="4562475"/>
          </a:xfrm>
        </p:spPr>
        <p:txBody>
          <a:bodyPr/>
          <a:lstStyle/>
          <a:p>
            <a:r>
              <a:rPr lang="en-US" smtClean="0">
                <a:solidFill>
                  <a:schemeClr val="bg2"/>
                </a:solidFill>
              </a:rPr>
              <a:t>Introduction</a:t>
            </a:r>
          </a:p>
          <a:p>
            <a:r>
              <a:rPr lang="en-US" smtClean="0">
                <a:solidFill>
                  <a:schemeClr val="bg2"/>
                </a:solidFill>
              </a:rPr>
              <a:t>Patent Searches</a:t>
            </a:r>
          </a:p>
          <a:p>
            <a:r>
              <a:rPr lang="en-US" smtClean="0">
                <a:solidFill>
                  <a:schemeClr val="bg2"/>
                </a:solidFill>
              </a:rPr>
              <a:t>Patent Infringement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Literal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Doctrine of Equivalents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Avoiding Infringement</a:t>
            </a:r>
          </a:p>
          <a:p>
            <a:r>
              <a:rPr lang="en-US" smtClean="0">
                <a:solidFill>
                  <a:schemeClr val="bg2"/>
                </a:solidFill>
              </a:rPr>
              <a:t>Why There Are Lawyers...</a:t>
            </a:r>
          </a:p>
          <a:p>
            <a:r>
              <a:rPr lang="en-US" smtClean="0">
                <a:solidFill>
                  <a:schemeClr val="bg2"/>
                </a:solidFill>
              </a:rPr>
              <a:t>Examples</a:t>
            </a:r>
          </a:p>
          <a:p>
            <a:endParaRPr lang="en-US" smtClean="0">
              <a:solidFill>
                <a:schemeClr val="bg2"/>
              </a:solidFill>
            </a:endParaRPr>
          </a:p>
          <a:p>
            <a:endParaRPr lang="en-US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0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0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0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0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0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0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0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63" grpId="0" build="p" bldLvl="4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Patent Reform Act of 2011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314450"/>
            <a:ext cx="8343900" cy="5267325"/>
          </a:xfrm>
        </p:spPr>
        <p:txBody>
          <a:bodyPr/>
          <a:lstStyle/>
          <a:p>
            <a:r>
              <a:rPr lang="en-US" sz="2800" dirty="0" smtClean="0">
                <a:solidFill>
                  <a:schemeClr val="bg2"/>
                </a:solidFill>
              </a:rPr>
              <a:t>Enhanced damages</a:t>
            </a:r>
          </a:p>
          <a:p>
            <a:pPr lvl="1"/>
            <a:r>
              <a:rPr lang="en-US" sz="2000" dirty="0" smtClean="0">
                <a:solidFill>
                  <a:schemeClr val="bg2"/>
                </a:solidFill>
              </a:rPr>
              <a:t>historically based on “willful” (or “reckless”) infringement, allowing the court to increase damages up to 3 times the amount found or assessed</a:t>
            </a:r>
          </a:p>
          <a:p>
            <a:pPr lvl="1"/>
            <a:r>
              <a:rPr lang="en-US" sz="2000" u="sng" dirty="0" smtClean="0">
                <a:solidFill>
                  <a:schemeClr val="bg2"/>
                </a:solidFill>
              </a:rPr>
              <a:t>codified</a:t>
            </a:r>
            <a:r>
              <a:rPr lang="en-US" sz="2000" dirty="0" smtClean="0">
                <a:solidFill>
                  <a:schemeClr val="bg2"/>
                </a:solidFill>
              </a:rPr>
              <a:t>: </a:t>
            </a:r>
            <a:r>
              <a:rPr lang="en-US" sz="2000" dirty="0" smtClean="0">
                <a:solidFill>
                  <a:srgbClr val="FF0000"/>
                </a:solidFill>
              </a:rPr>
              <a:t>infringement is not deemed “willful” unless claimant proves by clear and convincing evidence that accused infringer’s conduct with respect to the patent was objectively reckless </a:t>
            </a:r>
            <a:r>
              <a:rPr lang="en-US" sz="2000" dirty="0" smtClean="0">
                <a:solidFill>
                  <a:schemeClr val="bg2"/>
                </a:solidFill>
              </a:rPr>
              <a:t>(i.e. that the infringer was acting </a:t>
            </a:r>
            <a:r>
              <a:rPr lang="en-US" sz="2000" u="sng" dirty="0" smtClean="0">
                <a:solidFill>
                  <a:schemeClr val="bg2"/>
                </a:solidFill>
              </a:rPr>
              <a:t>despite</a:t>
            </a:r>
            <a:r>
              <a:rPr lang="en-US" sz="2000" dirty="0" smtClean="0">
                <a:solidFill>
                  <a:schemeClr val="bg2"/>
                </a:solidFill>
              </a:rPr>
              <a:t> an objectively high likelihood that his actions constituted infringement of a valid patent)</a:t>
            </a:r>
          </a:p>
          <a:p>
            <a:pPr lvl="1"/>
            <a:r>
              <a:rPr lang="en-US" sz="2000" dirty="0" smtClean="0">
                <a:solidFill>
                  <a:schemeClr val="bg2"/>
                </a:solidFill>
              </a:rPr>
              <a:t>accusations of willful infringement must be pled with particularity (proof of knowledge of patent is insufficient to establish willful infringement)</a:t>
            </a:r>
          </a:p>
          <a:p>
            <a:pPr lvl="1"/>
            <a:r>
              <a:rPr lang="en-US" sz="2000" dirty="0" smtClean="0">
                <a:solidFill>
                  <a:schemeClr val="bg2"/>
                </a:solidFill>
              </a:rPr>
              <a:t>in a “close case” there will be no willful infringement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5" grpId="0" build="p" bldLvl="4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Patent Reform Act of 2011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314450"/>
            <a:ext cx="8343900" cy="5267325"/>
          </a:xfrm>
        </p:spPr>
        <p:txBody>
          <a:bodyPr/>
          <a:lstStyle/>
          <a:p>
            <a:r>
              <a:rPr lang="en-US" sz="2800" dirty="0" smtClean="0">
                <a:solidFill>
                  <a:schemeClr val="bg2"/>
                </a:solidFill>
              </a:rPr>
              <a:t>Third-Party Challenges to Patent Rights</a:t>
            </a:r>
          </a:p>
          <a:p>
            <a:pPr lvl="1"/>
            <a:r>
              <a:rPr lang="en-US" sz="2000" dirty="0" smtClean="0">
                <a:solidFill>
                  <a:schemeClr val="bg2"/>
                </a:solidFill>
              </a:rPr>
              <a:t>pre-issuance third-party submissions (allows a third party to submit any printed publication along with a description of the relevance to the USPTO during examination of pending patent application)</a:t>
            </a:r>
          </a:p>
          <a:p>
            <a:pPr lvl="1"/>
            <a:r>
              <a:rPr lang="en-US" sz="2000" dirty="0" smtClean="0">
                <a:solidFill>
                  <a:schemeClr val="bg2"/>
                </a:solidFill>
              </a:rPr>
              <a:t>third-party requested post grant review </a:t>
            </a:r>
            <a:r>
              <a:rPr lang="en-US" sz="2000" dirty="0" smtClean="0">
                <a:solidFill>
                  <a:srgbClr val="00B050"/>
                </a:solidFill>
              </a:rPr>
              <a:t>(would allow a third party to present essentially any legal challenge to the validity of at least one claim…but must be filed within 9 months of issuance)</a:t>
            </a:r>
          </a:p>
          <a:p>
            <a:pPr lvl="1"/>
            <a:r>
              <a:rPr lang="en-US" sz="2000" i="1" dirty="0" smtClean="0">
                <a:solidFill>
                  <a:schemeClr val="bg2"/>
                </a:solidFill>
              </a:rPr>
              <a:t>inter </a:t>
            </a:r>
            <a:r>
              <a:rPr lang="en-US" sz="2000" i="1" dirty="0" err="1" smtClean="0">
                <a:solidFill>
                  <a:schemeClr val="bg2"/>
                </a:solidFill>
              </a:rPr>
              <a:t>partes</a:t>
            </a:r>
            <a:r>
              <a:rPr lang="en-US" sz="2000" i="1" dirty="0" smtClean="0">
                <a:solidFill>
                  <a:schemeClr val="bg2"/>
                </a:solidFill>
              </a:rPr>
              <a:t> </a:t>
            </a:r>
            <a:r>
              <a:rPr lang="en-US" sz="2000" dirty="0" smtClean="0">
                <a:solidFill>
                  <a:schemeClr val="bg2"/>
                </a:solidFill>
              </a:rPr>
              <a:t>review proceedings </a:t>
            </a:r>
            <a:r>
              <a:rPr lang="en-US" sz="2000" dirty="0" smtClean="0">
                <a:solidFill>
                  <a:srgbClr val="00B050"/>
                </a:solidFill>
              </a:rPr>
              <a:t>(once 9-month window expired, a third party can request reconsideration of novelty and obviousness issues based on prior art patents and printed publications)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5" grpId="0" build="p" bldLvl="4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Patent Reform Act of 2011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314450"/>
            <a:ext cx="8343900" cy="5267325"/>
          </a:xfrm>
        </p:spPr>
        <p:txBody>
          <a:bodyPr/>
          <a:lstStyle/>
          <a:p>
            <a:r>
              <a:rPr lang="en-US" sz="2800" smtClean="0">
                <a:solidFill>
                  <a:schemeClr val="bg2"/>
                </a:solidFill>
              </a:rPr>
              <a:t>False marking</a:t>
            </a:r>
          </a:p>
          <a:p>
            <a:pPr lvl="1"/>
            <a:r>
              <a:rPr lang="en-US" sz="2000" smtClean="0">
                <a:solidFill>
                  <a:schemeClr val="bg2"/>
                </a:solidFill>
              </a:rPr>
              <a:t>false marking lawsuits would be eliminated except for ones filed by the US government or by a competitor that can prove competitive injury (a false marking involves use of the name or imitation of the name of a patentee or patent number)</a:t>
            </a:r>
          </a:p>
          <a:p>
            <a:pPr lvl="1">
              <a:buFontTx/>
              <a:buNone/>
            </a:pPr>
            <a:endParaRPr lang="en-US" sz="2000" smtClean="0">
              <a:solidFill>
                <a:schemeClr val="bg2"/>
              </a:solidFill>
            </a:endParaRPr>
          </a:p>
          <a:p>
            <a:r>
              <a:rPr lang="en-US" sz="2800" smtClean="0">
                <a:solidFill>
                  <a:schemeClr val="bg2"/>
                </a:solidFill>
              </a:rPr>
              <a:t>Best mode</a:t>
            </a:r>
          </a:p>
          <a:p>
            <a:pPr lvl="1"/>
            <a:r>
              <a:rPr lang="en-US" sz="2000" smtClean="0">
                <a:solidFill>
                  <a:schemeClr val="bg2"/>
                </a:solidFill>
              </a:rPr>
              <a:t>intended to prevent “less-than-full” patent disclosures by documenting only an inferior implementation of the patent</a:t>
            </a:r>
          </a:p>
          <a:p>
            <a:pPr lvl="1"/>
            <a:r>
              <a:rPr lang="en-US" sz="2000" smtClean="0">
                <a:solidFill>
                  <a:schemeClr val="bg2"/>
                </a:solidFill>
              </a:rPr>
              <a:t>excludes failure to disclose a best mode from being used as a basis for invalidating an issued patent</a:t>
            </a:r>
          </a:p>
          <a:p>
            <a:pPr lvl="1"/>
            <a:r>
              <a:rPr lang="en-US" sz="2000" smtClean="0">
                <a:solidFill>
                  <a:schemeClr val="bg2"/>
                </a:solidFill>
              </a:rPr>
              <a:t>PTO will still have a duty to only issue patents where the best mode requirement has been satisfied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12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5" grpId="0" build="p" bldLvl="4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Patent Reform Act of 2011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314450"/>
            <a:ext cx="8118475" cy="5267325"/>
          </a:xfrm>
        </p:spPr>
        <p:txBody>
          <a:bodyPr/>
          <a:lstStyle/>
          <a:p>
            <a:r>
              <a:rPr lang="en-US" sz="2800" dirty="0" smtClean="0">
                <a:solidFill>
                  <a:schemeClr val="bg2"/>
                </a:solidFill>
              </a:rPr>
              <a:t>Concerns</a:t>
            </a:r>
          </a:p>
          <a:p>
            <a:pPr lvl="1"/>
            <a:r>
              <a:rPr lang="en-US" sz="2400" dirty="0" smtClean="0">
                <a:solidFill>
                  <a:schemeClr val="bg2"/>
                </a:solidFill>
              </a:rPr>
              <a:t>further entrenchment of market incumbents</a:t>
            </a:r>
          </a:p>
          <a:p>
            <a:pPr lvl="1"/>
            <a:r>
              <a:rPr lang="en-US" sz="2400" dirty="0" smtClean="0">
                <a:solidFill>
                  <a:schemeClr val="bg2"/>
                </a:solidFill>
              </a:rPr>
              <a:t>falling rate of startup formation</a:t>
            </a:r>
          </a:p>
          <a:p>
            <a:pPr lvl="1"/>
            <a:r>
              <a:rPr lang="en-US" sz="2400" dirty="0" smtClean="0">
                <a:solidFill>
                  <a:schemeClr val="bg2"/>
                </a:solidFill>
              </a:rPr>
              <a:t>falling levels of venture capital</a:t>
            </a:r>
          </a:p>
          <a:p>
            <a:pPr lvl="1"/>
            <a:r>
              <a:rPr lang="en-US" sz="2400" dirty="0" smtClean="0">
                <a:solidFill>
                  <a:schemeClr val="bg2"/>
                </a:solidFill>
              </a:rPr>
              <a:t>diminished incentives for investment and development</a:t>
            </a:r>
          </a:p>
          <a:p>
            <a:pPr lvl="1"/>
            <a:r>
              <a:rPr lang="en-US" sz="2400" dirty="0" smtClean="0">
                <a:solidFill>
                  <a:schemeClr val="bg2"/>
                </a:solidFill>
              </a:rPr>
              <a:t>greater options for accused infringers and weakened rights of patentees</a:t>
            </a:r>
          </a:p>
          <a:p>
            <a:pPr lvl="1"/>
            <a:r>
              <a:rPr lang="en-US" sz="2400" dirty="0" smtClean="0">
                <a:solidFill>
                  <a:schemeClr val="bg2"/>
                </a:solidFill>
              </a:rPr>
              <a:t>“better solution” would be to issue higher quality patents in the first place to help avoid the overhead (and possible inequities) associated with the reexamination process</a:t>
            </a:r>
            <a:r>
              <a:rPr lang="en-US" sz="2400" dirty="0" smtClean="0">
                <a:solidFill>
                  <a:srgbClr val="00B0F0"/>
                </a:solidFill>
              </a:rPr>
              <a:t>…(?)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1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12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5" grpId="0" build="p" bldLvl="4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214313"/>
            <a:ext cx="7772400" cy="1143000"/>
          </a:xfrm>
        </p:spPr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Example Patent: 4,596,900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200150"/>
            <a:ext cx="8308975" cy="5267325"/>
          </a:xfrm>
        </p:spPr>
        <p:txBody>
          <a:bodyPr/>
          <a:lstStyle/>
          <a:p>
            <a:r>
              <a:rPr lang="en-US" sz="2800" smtClean="0">
                <a:solidFill>
                  <a:schemeClr val="bg2"/>
                </a:solidFill>
              </a:rPr>
              <a:t>Date Filed:  June 23, 1983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Date Issued: June 24, 1986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Abstract:  </a:t>
            </a:r>
            <a:r>
              <a:rPr lang="en-US" sz="2400" smtClean="0">
                <a:solidFill>
                  <a:schemeClr val="bg2"/>
                </a:solidFill>
              </a:rPr>
              <a:t>A phone-line-linked, tone-operated control apparatus in accordance with the invention comprises a detecting circuit coupled to a telephone line for detecting at least one predetermined sequence of predetermined tone signals received on the telephone line and for producing a corresponding sequence detection signal. An additional control circuit is responsive to the sequence detection signal for producing a corresponding control signal. Preferably, a break-in prevention circuit prevents access to the control apparatus unless a predetermined access code is first given.</a:t>
            </a:r>
          </a:p>
          <a:p>
            <a:endParaRPr lang="en-US" sz="24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5" grpId="0" build="p" bldLvl="4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214313"/>
            <a:ext cx="7772400" cy="1143000"/>
          </a:xfrm>
        </p:spPr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Example Patent: 4,596,900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200150"/>
            <a:ext cx="8308975" cy="5267325"/>
          </a:xfrm>
        </p:spPr>
        <p:txBody>
          <a:bodyPr/>
          <a:lstStyle/>
          <a:p>
            <a:r>
              <a:rPr lang="en-US" sz="2800" smtClean="0">
                <a:solidFill>
                  <a:schemeClr val="bg2"/>
                </a:solidFill>
              </a:rPr>
              <a:t>Block Diagram</a:t>
            </a:r>
            <a:endParaRPr lang="en-US" sz="2400" smtClean="0">
              <a:solidFill>
                <a:schemeClr val="bg2"/>
              </a:solidFill>
            </a:endParaRPr>
          </a:p>
          <a:p>
            <a:endParaRPr lang="en-US" sz="2400" smtClean="0">
              <a:solidFill>
                <a:schemeClr val="bg2"/>
              </a:solidFill>
            </a:endParaRPr>
          </a:p>
        </p:txBody>
      </p:sp>
      <p:pic>
        <p:nvPicPr>
          <p:cNvPr id="4915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31975"/>
            <a:ext cx="9144000" cy="4013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5" grpId="0" build="p" bldLvl="4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214313"/>
            <a:ext cx="7772400" cy="1143000"/>
          </a:xfrm>
        </p:spPr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Example Patent: 4,596,900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idx="1"/>
          </p:nvPr>
        </p:nvSpPr>
        <p:spPr>
          <a:xfrm>
            <a:off x="619125" y="1123950"/>
            <a:ext cx="8308975" cy="5267325"/>
          </a:xfrm>
        </p:spPr>
        <p:txBody>
          <a:bodyPr/>
          <a:lstStyle/>
          <a:p>
            <a:r>
              <a:rPr lang="en-US" sz="2800" smtClean="0">
                <a:solidFill>
                  <a:schemeClr val="bg2"/>
                </a:solidFill>
              </a:rPr>
              <a:t>Claim 1: </a:t>
            </a:r>
            <a:r>
              <a:rPr lang="en-US" sz="1800" smtClean="0">
                <a:solidFill>
                  <a:schemeClr val="bg2"/>
                </a:solidFill>
              </a:rPr>
              <a:t>A phone-line-linked, tone-operated control apparatus comprising: </a:t>
            </a:r>
            <a:r>
              <a:rPr lang="en-US" sz="1800" smtClean="0">
                <a:solidFill>
                  <a:srgbClr val="3399FF"/>
                </a:solidFill>
              </a:rPr>
              <a:t>detecting means </a:t>
            </a:r>
            <a:r>
              <a:rPr lang="en-US" sz="1800" smtClean="0">
                <a:solidFill>
                  <a:schemeClr val="bg2"/>
                </a:solidFill>
              </a:rPr>
              <a:t>coupled to receive tone signals from said phone line, for detecting at least one </a:t>
            </a:r>
            <a:r>
              <a:rPr lang="en-US" sz="1800" smtClean="0">
                <a:solidFill>
                  <a:srgbClr val="FF0000"/>
                </a:solidFill>
              </a:rPr>
              <a:t>predetermined sequence of predetermined tone signals</a:t>
            </a:r>
            <a:r>
              <a:rPr lang="en-US" sz="1800" smtClean="0">
                <a:solidFill>
                  <a:schemeClr val="bg2"/>
                </a:solidFill>
              </a:rPr>
              <a:t> and for producing a corresponding </a:t>
            </a:r>
            <a:r>
              <a:rPr lang="en-US" sz="1800" smtClean="0">
                <a:solidFill>
                  <a:srgbClr val="FF0000"/>
                </a:solidFill>
              </a:rPr>
              <a:t>sequence detection signal</a:t>
            </a:r>
            <a:r>
              <a:rPr lang="en-US" sz="1800" smtClean="0">
                <a:solidFill>
                  <a:schemeClr val="bg2"/>
                </a:solidFill>
              </a:rPr>
              <a:t>; </a:t>
            </a:r>
            <a:r>
              <a:rPr lang="en-US" sz="1800" smtClean="0">
                <a:solidFill>
                  <a:srgbClr val="3399FF"/>
                </a:solidFill>
              </a:rPr>
              <a:t>control means </a:t>
            </a:r>
            <a:r>
              <a:rPr lang="en-US" sz="1800" smtClean="0">
                <a:solidFill>
                  <a:schemeClr val="bg2"/>
                </a:solidFill>
              </a:rPr>
              <a:t>responsive to said sequence detection signal for producing a corresponding </a:t>
            </a:r>
            <a:r>
              <a:rPr lang="en-US" sz="1800" smtClean="0">
                <a:solidFill>
                  <a:srgbClr val="FF0000"/>
                </a:solidFill>
              </a:rPr>
              <a:t>control signal</a:t>
            </a:r>
            <a:r>
              <a:rPr lang="en-US" sz="1800" smtClean="0">
                <a:solidFill>
                  <a:schemeClr val="bg2"/>
                </a:solidFill>
              </a:rPr>
              <a:t>; wherein said detecting means comprises </a:t>
            </a:r>
            <a:r>
              <a:rPr lang="en-US" sz="1800" smtClean="0">
                <a:solidFill>
                  <a:srgbClr val="3399FF"/>
                </a:solidFill>
              </a:rPr>
              <a:t>first detecting means </a:t>
            </a:r>
            <a:r>
              <a:rPr lang="en-US" sz="1800" smtClean="0">
                <a:solidFill>
                  <a:schemeClr val="bg2"/>
                </a:solidFill>
              </a:rPr>
              <a:t>for producing a </a:t>
            </a:r>
            <a:r>
              <a:rPr lang="en-US" sz="1800" smtClean="0">
                <a:solidFill>
                  <a:srgbClr val="FF0000"/>
                </a:solidFill>
              </a:rPr>
              <a:t>first detection signal </a:t>
            </a:r>
            <a:r>
              <a:rPr lang="en-US" sz="1800" smtClean="0">
                <a:solidFill>
                  <a:schemeClr val="bg2"/>
                </a:solidFill>
              </a:rPr>
              <a:t>in response to a first predetermined sequence of predetermined tone signals and a </a:t>
            </a:r>
            <a:r>
              <a:rPr lang="en-US" sz="1800" smtClean="0">
                <a:solidFill>
                  <a:srgbClr val="FF0000"/>
                </a:solidFill>
              </a:rPr>
              <a:t>second detection signal </a:t>
            </a:r>
            <a:r>
              <a:rPr lang="en-US" sz="1800" smtClean="0">
                <a:solidFill>
                  <a:schemeClr val="bg2"/>
                </a:solidFill>
              </a:rPr>
              <a:t>in response to a second predetermined sequence of predetermined tone signals; wherein said control means is responsive to said first detection signal for producing a corresponding </a:t>
            </a:r>
            <a:r>
              <a:rPr lang="en-US" sz="1800" smtClean="0">
                <a:solidFill>
                  <a:srgbClr val="FF0000"/>
                </a:solidFill>
              </a:rPr>
              <a:t>first control signal </a:t>
            </a:r>
            <a:r>
              <a:rPr lang="en-US" sz="1800" smtClean="0">
                <a:solidFill>
                  <a:schemeClr val="bg2"/>
                </a:solidFill>
              </a:rPr>
              <a:t>and responsive to said second detection signal for producing a corresponding </a:t>
            </a:r>
            <a:r>
              <a:rPr lang="en-US" sz="1800" smtClean="0">
                <a:solidFill>
                  <a:srgbClr val="FF0000"/>
                </a:solidFill>
              </a:rPr>
              <a:t>second control signal</a:t>
            </a:r>
            <a:r>
              <a:rPr lang="en-US" sz="1800" smtClean="0">
                <a:solidFill>
                  <a:schemeClr val="bg2"/>
                </a:solidFill>
              </a:rPr>
              <a:t>; wherein said control means comprises </a:t>
            </a:r>
            <a:r>
              <a:rPr lang="en-US" sz="1800" smtClean="0">
                <a:solidFill>
                  <a:srgbClr val="FF0000"/>
                </a:solidFill>
              </a:rPr>
              <a:t>dual state means </a:t>
            </a:r>
            <a:r>
              <a:rPr lang="en-US" sz="1800" smtClean="0">
                <a:solidFill>
                  <a:schemeClr val="bg2"/>
                </a:solidFill>
              </a:rPr>
              <a:t>capable of producing one of said </a:t>
            </a:r>
            <a:r>
              <a:rPr lang="en-US" sz="1800" smtClean="0">
                <a:solidFill>
                  <a:srgbClr val="33CC33"/>
                </a:solidFill>
              </a:rPr>
              <a:t>first control signal</a:t>
            </a:r>
            <a:r>
              <a:rPr lang="en-US" sz="1800" smtClean="0">
                <a:solidFill>
                  <a:schemeClr val="bg2"/>
                </a:solidFill>
              </a:rPr>
              <a:t> and said </a:t>
            </a:r>
            <a:r>
              <a:rPr lang="en-US" sz="1800" smtClean="0">
                <a:solidFill>
                  <a:srgbClr val="33CC33"/>
                </a:solidFill>
              </a:rPr>
              <a:t>second control signal</a:t>
            </a:r>
            <a:r>
              <a:rPr lang="en-US" sz="1800" smtClean="0">
                <a:solidFill>
                  <a:schemeClr val="bg2"/>
                </a:solidFill>
              </a:rPr>
              <a:t> at a time; and wherein said first and said second detecting means further include </a:t>
            </a:r>
            <a:r>
              <a:rPr lang="en-US" sz="1800" smtClean="0">
                <a:solidFill>
                  <a:srgbClr val="3399FF"/>
                </a:solidFill>
              </a:rPr>
              <a:t>gating means </a:t>
            </a:r>
            <a:r>
              <a:rPr lang="en-US" sz="1800" smtClean="0">
                <a:solidFill>
                  <a:schemeClr val="bg2"/>
                </a:solidFill>
              </a:rPr>
              <a:t>coupled in circuit for </a:t>
            </a:r>
            <a:r>
              <a:rPr lang="en-US" sz="1800" smtClean="0">
                <a:solidFill>
                  <a:srgbClr val="33CC33"/>
                </a:solidFill>
              </a:rPr>
              <a:t>disabling production of said first and said second detection signals</a:t>
            </a:r>
            <a:r>
              <a:rPr lang="en-US" sz="1800" smtClean="0">
                <a:solidFill>
                  <a:schemeClr val="bg2"/>
                </a:solidFill>
              </a:rPr>
              <a:t> respectively in response to said second control signal and said first control signal, respectively.</a:t>
            </a:r>
          </a:p>
          <a:p>
            <a:endParaRPr lang="en-US" sz="2400" smtClean="0">
              <a:solidFill>
                <a:schemeClr val="bg2"/>
              </a:solidFill>
            </a:endParaRPr>
          </a:p>
          <a:p>
            <a:endParaRPr lang="en-US" sz="24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5" grpId="0" build="p" bldLvl="4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214313"/>
            <a:ext cx="7772400" cy="1143000"/>
          </a:xfrm>
        </p:spPr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Example Patent: 4,596,900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idx="1"/>
          </p:nvPr>
        </p:nvSpPr>
        <p:spPr>
          <a:xfrm>
            <a:off x="619125" y="1123950"/>
            <a:ext cx="8308975" cy="5267325"/>
          </a:xfrm>
        </p:spPr>
        <p:txBody>
          <a:bodyPr/>
          <a:lstStyle/>
          <a:p>
            <a:r>
              <a:rPr lang="en-US" sz="2800" smtClean="0">
                <a:solidFill>
                  <a:schemeClr val="bg2"/>
                </a:solidFill>
              </a:rPr>
              <a:t>Claim 1 Circuit</a:t>
            </a:r>
            <a:endParaRPr lang="en-US" sz="2400" smtClean="0">
              <a:solidFill>
                <a:schemeClr val="bg2"/>
              </a:solidFill>
            </a:endParaRPr>
          </a:p>
          <a:p>
            <a:endParaRPr lang="en-US" sz="2400" smtClean="0">
              <a:solidFill>
                <a:schemeClr val="bg2"/>
              </a:solidFill>
            </a:endParaRPr>
          </a:p>
        </p:txBody>
      </p:sp>
      <p:pic>
        <p:nvPicPr>
          <p:cNvPr id="5120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2275" y="1714500"/>
            <a:ext cx="5178425" cy="5143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5" grpId="0" build="p" bldLvl="4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7700" y="852488"/>
            <a:ext cx="4914900" cy="532606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52227" name="Line Callout 1 2"/>
          <p:cNvSpPr>
            <a:spLocks/>
          </p:cNvSpPr>
          <p:nvPr/>
        </p:nvSpPr>
        <p:spPr bwMode="auto">
          <a:xfrm>
            <a:off x="5638800" y="889000"/>
            <a:ext cx="2362200" cy="406400"/>
          </a:xfrm>
          <a:prstGeom prst="borderCallout1">
            <a:avLst>
              <a:gd name="adj1" fmla="val 18750"/>
              <a:gd name="adj2" fmla="val -8333"/>
              <a:gd name="adj3" fmla="val 515625"/>
              <a:gd name="adj4" fmla="val -77042"/>
            </a:avLst>
          </a:prstGeom>
          <a:solidFill>
            <a:schemeClr val="accent1"/>
          </a:solidFill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2400" b="0">
                <a:solidFill>
                  <a:schemeClr val="bg2"/>
                </a:solidFill>
              </a:rPr>
              <a:t>gating means</a:t>
            </a:r>
          </a:p>
        </p:txBody>
      </p:sp>
      <p:sp>
        <p:nvSpPr>
          <p:cNvPr id="52228" name="Line Callout 1 3"/>
          <p:cNvSpPr>
            <a:spLocks/>
          </p:cNvSpPr>
          <p:nvPr/>
        </p:nvSpPr>
        <p:spPr bwMode="auto">
          <a:xfrm>
            <a:off x="6337300" y="1689100"/>
            <a:ext cx="2362200" cy="720725"/>
          </a:xfrm>
          <a:prstGeom prst="borderCallout1">
            <a:avLst>
              <a:gd name="adj1" fmla="val 18750"/>
              <a:gd name="adj2" fmla="val -8333"/>
              <a:gd name="adj3" fmla="val 163954"/>
              <a:gd name="adj4" fmla="val -49625"/>
            </a:avLst>
          </a:prstGeom>
          <a:solidFill>
            <a:schemeClr val="accent1"/>
          </a:solidFill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2400" b="0">
                <a:solidFill>
                  <a:schemeClr val="bg2"/>
                </a:solidFill>
              </a:rPr>
              <a:t>dual-state means</a:t>
            </a:r>
          </a:p>
        </p:txBody>
      </p:sp>
      <p:sp>
        <p:nvSpPr>
          <p:cNvPr id="52229" name="Line Callout 3 6"/>
          <p:cNvSpPr>
            <a:spLocks/>
          </p:cNvSpPr>
          <p:nvPr/>
        </p:nvSpPr>
        <p:spPr bwMode="auto">
          <a:xfrm>
            <a:off x="495300" y="660400"/>
            <a:ext cx="1790700" cy="1349375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199829"/>
              <a:gd name="adj8" fmla="val 94333"/>
            </a:avLst>
          </a:prstGeom>
          <a:solidFill>
            <a:schemeClr val="accent1"/>
          </a:solidFill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2400" b="0">
                <a:solidFill>
                  <a:schemeClr val="bg2"/>
                </a:solidFill>
              </a:rPr>
              <a:t>detecting means (plus DTMF decoder)</a:t>
            </a:r>
          </a:p>
        </p:txBody>
      </p:sp>
      <p:sp>
        <p:nvSpPr>
          <p:cNvPr id="52230" name="Line Callout 1 7"/>
          <p:cNvSpPr>
            <a:spLocks/>
          </p:cNvSpPr>
          <p:nvPr/>
        </p:nvSpPr>
        <p:spPr bwMode="auto">
          <a:xfrm>
            <a:off x="6781800" y="3416300"/>
            <a:ext cx="2362200" cy="720725"/>
          </a:xfrm>
          <a:prstGeom prst="borderCallout1">
            <a:avLst>
              <a:gd name="adj1" fmla="val 18750"/>
              <a:gd name="adj2" fmla="val -8333"/>
              <a:gd name="adj3" fmla="val 5389"/>
              <a:gd name="adj4" fmla="val -15213"/>
            </a:avLst>
          </a:prstGeom>
          <a:solidFill>
            <a:schemeClr val="accent1"/>
          </a:solidFill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2400" b="0">
                <a:solidFill>
                  <a:schemeClr val="bg2"/>
                </a:solidFill>
              </a:rPr>
              <a:t>first and second control signals</a:t>
            </a:r>
          </a:p>
        </p:txBody>
      </p:sp>
      <p:sp>
        <p:nvSpPr>
          <p:cNvPr id="52231" name="Line Callout 1 8"/>
          <p:cNvSpPr>
            <a:spLocks/>
          </p:cNvSpPr>
          <p:nvPr/>
        </p:nvSpPr>
        <p:spPr bwMode="auto">
          <a:xfrm>
            <a:off x="4914900" y="0"/>
            <a:ext cx="2362200" cy="720725"/>
          </a:xfrm>
          <a:prstGeom prst="borderCallout1">
            <a:avLst>
              <a:gd name="adj1" fmla="val 18750"/>
              <a:gd name="adj2" fmla="val -8333"/>
              <a:gd name="adj3" fmla="val 299616"/>
              <a:gd name="adj4" fmla="val -49083"/>
            </a:avLst>
          </a:prstGeom>
          <a:solidFill>
            <a:schemeClr val="accent1"/>
          </a:solidFill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2400" b="0">
                <a:solidFill>
                  <a:schemeClr val="bg2"/>
                </a:solidFill>
              </a:rPr>
              <a:t>first sequence detection signal</a:t>
            </a:r>
          </a:p>
        </p:txBody>
      </p:sp>
      <p:sp>
        <p:nvSpPr>
          <p:cNvPr id="52232" name="Line Callout 1 9"/>
          <p:cNvSpPr>
            <a:spLocks/>
          </p:cNvSpPr>
          <p:nvPr/>
        </p:nvSpPr>
        <p:spPr bwMode="auto">
          <a:xfrm>
            <a:off x="6070600" y="5664200"/>
            <a:ext cx="2679700" cy="720725"/>
          </a:xfrm>
          <a:prstGeom prst="borderCallout1">
            <a:avLst>
              <a:gd name="adj1" fmla="val 18750"/>
              <a:gd name="adj2" fmla="val -8333"/>
              <a:gd name="adj3" fmla="val -87991"/>
              <a:gd name="adj4" fmla="val -90241"/>
            </a:avLst>
          </a:prstGeom>
          <a:solidFill>
            <a:schemeClr val="accent1"/>
          </a:solidFill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2400" b="0">
                <a:solidFill>
                  <a:schemeClr val="bg2"/>
                </a:solidFill>
              </a:rPr>
              <a:t>second sequence detection signal</a:t>
            </a:r>
          </a:p>
        </p:txBody>
      </p:sp>
      <p:sp>
        <p:nvSpPr>
          <p:cNvPr id="52233" name="TextBox 10"/>
          <p:cNvSpPr txBox="1">
            <a:spLocks noChangeArrowheads="1"/>
          </p:cNvSpPr>
          <p:nvPr/>
        </p:nvSpPr>
        <p:spPr bwMode="auto">
          <a:xfrm>
            <a:off x="0" y="5980113"/>
            <a:ext cx="2806700" cy="8778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chemeClr val="bg2"/>
                </a:solidFill>
              </a:rPr>
              <a:t>Reference: Column 5, Line 52 of Detailed Description</a:t>
            </a:r>
          </a:p>
        </p:txBody>
      </p:sp>
      <p:cxnSp>
        <p:nvCxnSpPr>
          <p:cNvPr id="52234" name="Straight Connector 12"/>
          <p:cNvCxnSpPr>
            <a:cxnSpLocks noChangeShapeType="1"/>
          </p:cNvCxnSpPr>
          <p:nvPr/>
        </p:nvCxnSpPr>
        <p:spPr bwMode="auto">
          <a:xfrm flipH="1">
            <a:off x="4051300" y="1041400"/>
            <a:ext cx="1333500" cy="322580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14" name="Oval 13"/>
          <p:cNvSpPr/>
          <p:nvPr/>
        </p:nvSpPr>
        <p:spPr bwMode="auto">
          <a:xfrm>
            <a:off x="2336800" y="825500"/>
            <a:ext cx="533400" cy="457200"/>
          </a:xfrm>
          <a:prstGeom prst="ellipse">
            <a:avLst/>
          </a:prstGeom>
          <a:solidFill>
            <a:srgbClr val="33CC33">
              <a:alpha val="39000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454400" y="1333500"/>
            <a:ext cx="533400" cy="457200"/>
          </a:xfrm>
          <a:prstGeom prst="ellipse">
            <a:avLst/>
          </a:prstGeom>
          <a:solidFill>
            <a:srgbClr val="008000">
              <a:alpha val="39000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857500" y="3505200"/>
            <a:ext cx="533400" cy="457200"/>
          </a:xfrm>
          <a:prstGeom prst="ellipse">
            <a:avLst/>
          </a:prstGeom>
          <a:solidFill>
            <a:srgbClr val="008000">
              <a:alpha val="39000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214313"/>
            <a:ext cx="7772400" cy="1143000"/>
          </a:xfrm>
        </p:spPr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Example Patent: 4,596,900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idx="1"/>
          </p:nvPr>
        </p:nvSpPr>
        <p:spPr>
          <a:xfrm>
            <a:off x="619125" y="1238250"/>
            <a:ext cx="8308975" cy="5267325"/>
          </a:xfrm>
        </p:spPr>
        <p:txBody>
          <a:bodyPr/>
          <a:lstStyle/>
          <a:p>
            <a:r>
              <a:rPr lang="en-US" sz="2800" dirty="0" smtClean="0">
                <a:solidFill>
                  <a:schemeClr val="bg2"/>
                </a:solidFill>
              </a:rPr>
              <a:t>Is Claim 1… 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33CC33"/>
                </a:solidFill>
              </a:rPr>
              <a:t>A </a:t>
            </a:r>
            <a:r>
              <a:rPr lang="en-US" sz="2800" dirty="0" smtClean="0">
                <a:solidFill>
                  <a:srgbClr val="33CC33"/>
                </a:solidFill>
                <a:sym typeface="Symbol" pitchFamily="18" charset="2"/>
              </a:rPr>
              <a:t> yes</a:t>
            </a:r>
            <a:r>
              <a:rPr lang="en-US" sz="2800" dirty="0" smtClean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sz="2800" dirty="0" smtClean="0">
                <a:solidFill>
                  <a:schemeClr val="bg2"/>
                </a:solidFill>
                <a:sym typeface="Symbol" pitchFamily="18" charset="2"/>
              </a:rPr>
              <a:t>/</a:t>
            </a:r>
            <a:r>
              <a:rPr lang="en-US" sz="2800" dirty="0" smtClean="0">
                <a:solidFill>
                  <a:srgbClr val="FF0000"/>
                </a:solidFill>
                <a:sym typeface="Symbol" pitchFamily="18" charset="2"/>
              </a:rPr>
              <a:t> B  no</a:t>
            </a:r>
            <a:endParaRPr lang="en-US" sz="2800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novel?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non-obvious to someone skilled in the art?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useful?</a:t>
            </a:r>
          </a:p>
          <a:p>
            <a:pPr lvl="1">
              <a:buFontTx/>
              <a:buNone/>
            </a:pPr>
            <a:endParaRPr lang="en-US" dirty="0" smtClean="0">
              <a:solidFill>
                <a:schemeClr val="bg2"/>
              </a:solidFill>
            </a:endParaRPr>
          </a:p>
          <a:p>
            <a:r>
              <a:rPr lang="en-US" sz="2800" dirty="0" smtClean="0">
                <a:solidFill>
                  <a:schemeClr val="bg2"/>
                </a:solidFill>
              </a:rPr>
              <a:t>Would a “software” implementation of this claim infringe on this patent under the doctrine of equivalents?    </a:t>
            </a:r>
            <a:r>
              <a:rPr lang="en-US" sz="2800" dirty="0" smtClean="0">
                <a:solidFill>
                  <a:srgbClr val="33CC33"/>
                </a:solidFill>
              </a:rPr>
              <a:t>A </a:t>
            </a:r>
            <a:r>
              <a:rPr lang="en-US" sz="2800" dirty="0" smtClean="0">
                <a:solidFill>
                  <a:srgbClr val="33CC33"/>
                </a:solidFill>
                <a:sym typeface="Symbol" pitchFamily="18" charset="2"/>
              </a:rPr>
              <a:t> yes</a:t>
            </a:r>
            <a:r>
              <a:rPr lang="en-US" sz="2800" dirty="0" smtClean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sz="2800" dirty="0" smtClean="0">
                <a:solidFill>
                  <a:schemeClr val="bg2"/>
                </a:solidFill>
                <a:sym typeface="Symbol" pitchFamily="18" charset="2"/>
              </a:rPr>
              <a:t>/</a:t>
            </a:r>
            <a:r>
              <a:rPr lang="en-US" sz="2800" dirty="0" smtClean="0">
                <a:solidFill>
                  <a:srgbClr val="FF0000"/>
                </a:solidFill>
                <a:sym typeface="Symbol" pitchFamily="18" charset="2"/>
              </a:rPr>
              <a:t> B  no</a:t>
            </a:r>
            <a:endParaRPr lang="en-US" sz="2800" dirty="0" smtClean="0">
              <a:solidFill>
                <a:schemeClr val="bg2"/>
              </a:solidFill>
            </a:endParaRPr>
          </a:p>
          <a:p>
            <a:pPr>
              <a:buFont typeface="Wingdings" pitchFamily="2" charset="2"/>
              <a:buNone/>
            </a:pPr>
            <a:endParaRPr lang="en-US" sz="2400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5" grpId="0" build="p" bldLvl="4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Introduction</a:t>
            </a:r>
          </a:p>
        </p:txBody>
      </p:sp>
      <p:sp>
        <p:nvSpPr>
          <p:cNvPr id="766979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314450"/>
            <a:ext cx="8486775" cy="5267325"/>
          </a:xfrm>
        </p:spPr>
        <p:txBody>
          <a:bodyPr/>
          <a:lstStyle/>
          <a:p>
            <a:r>
              <a:rPr lang="en-US" smtClean="0">
                <a:solidFill>
                  <a:schemeClr val="bg2"/>
                </a:solidFill>
              </a:rPr>
              <a:t>Primary purpose of patent is to protect intellectual property: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chemeClr val="bg2"/>
                </a:solidFill>
              </a:rPr>
              <a:t>	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chemeClr val="bg2"/>
                </a:solidFill>
              </a:rPr>
              <a:t>	</a:t>
            </a:r>
            <a:r>
              <a:rPr lang="en-US" sz="2400" i="1" smtClean="0">
                <a:solidFill>
                  <a:schemeClr val="hlink"/>
                </a:solidFill>
              </a:rPr>
              <a:t>Congress shall have the power . . . to promote the progress of science and useful arts, by securing for limited times to authors and inventors the exclusive right to their respective writings and discoveries.</a:t>
            </a:r>
          </a:p>
          <a:p>
            <a:endParaRPr lang="en-US" sz="2400" smtClean="0">
              <a:solidFill>
                <a:schemeClr val="bg2"/>
              </a:solidFill>
            </a:endParaRPr>
          </a:p>
          <a:p>
            <a:pPr lvl="4">
              <a:buFontTx/>
              <a:buNone/>
            </a:pPr>
            <a:r>
              <a:rPr lang="en-US" smtClean="0">
                <a:solidFill>
                  <a:schemeClr val="bg2"/>
                </a:solidFill>
              </a:rPr>
              <a:t>	</a:t>
            </a:r>
            <a:r>
              <a:rPr lang="en-US" smtClean="0">
                <a:solidFill>
                  <a:srgbClr val="0033CC"/>
                </a:solidFill>
              </a:rPr>
              <a:t>U.S. Constitution - Article 1, Section 8</a:t>
            </a:r>
            <a:endParaRPr lang="en-US" sz="1400" smtClean="0">
              <a:solidFill>
                <a:srgbClr val="0033CC"/>
              </a:solidFill>
            </a:endParaRPr>
          </a:p>
          <a:p>
            <a:endParaRPr lang="en-US" sz="2800" smtClean="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6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6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6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6979" grpId="0" build="p" bldLvl="4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300" y="0"/>
            <a:ext cx="7543800" cy="6858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214313"/>
            <a:ext cx="7772400" cy="1143000"/>
          </a:xfrm>
        </p:spPr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Example Patent: 4,596,900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idx="1"/>
          </p:nvPr>
        </p:nvSpPr>
        <p:spPr>
          <a:xfrm>
            <a:off x="619125" y="1123950"/>
            <a:ext cx="8308975" cy="5267325"/>
          </a:xfrm>
        </p:spPr>
        <p:txBody>
          <a:bodyPr/>
          <a:lstStyle/>
          <a:p>
            <a:r>
              <a:rPr lang="en-US" sz="2800" smtClean="0">
                <a:solidFill>
                  <a:schemeClr val="bg2"/>
                </a:solidFill>
              </a:rPr>
              <a:t>Claim 5: </a:t>
            </a:r>
            <a:r>
              <a:rPr lang="en-US" sz="1800" smtClean="0">
                <a:solidFill>
                  <a:schemeClr val="bg2"/>
                </a:solidFill>
              </a:rPr>
              <a:t>A phone-line-linked, tone-operated control apparatus comprising: detecting means coupled to receive tone signals from said phone line, for detecting at least one predetermined sequence of predetermined tone signals and for producing a corresponding sequence detection signal; control means responsive to said sequence detection signal for producing a corresponding control signal; </a:t>
            </a:r>
            <a:r>
              <a:rPr lang="en-US" sz="1800" smtClean="0">
                <a:solidFill>
                  <a:srgbClr val="FF0000"/>
                </a:solidFill>
              </a:rPr>
              <a:t>access limiting circuit</a:t>
            </a:r>
            <a:r>
              <a:rPr lang="en-US" sz="1800" smtClean="0">
                <a:solidFill>
                  <a:schemeClr val="bg2"/>
                </a:solidFill>
              </a:rPr>
              <a:t> </a:t>
            </a:r>
            <a:r>
              <a:rPr lang="en-US" sz="1800" smtClean="0">
                <a:solidFill>
                  <a:srgbClr val="FF0000"/>
                </a:solidFill>
              </a:rPr>
              <a:t>means</a:t>
            </a:r>
            <a:r>
              <a:rPr lang="en-US" sz="1800" smtClean="0">
                <a:solidFill>
                  <a:schemeClr val="bg2"/>
                </a:solidFill>
              </a:rPr>
              <a:t> coupled with said detecting means for preventing production of said </a:t>
            </a:r>
            <a:r>
              <a:rPr lang="en-US" sz="1800" smtClean="0">
                <a:solidFill>
                  <a:srgbClr val="3399FF"/>
                </a:solidFill>
              </a:rPr>
              <a:t>sequence detection signal </a:t>
            </a:r>
            <a:r>
              <a:rPr lang="en-US" sz="1800" smtClean="0">
                <a:solidFill>
                  <a:schemeClr val="bg2"/>
                </a:solidFill>
              </a:rPr>
              <a:t>until an </a:t>
            </a:r>
            <a:r>
              <a:rPr lang="en-US" sz="1800" smtClean="0">
                <a:solidFill>
                  <a:srgbClr val="00B050"/>
                </a:solidFill>
              </a:rPr>
              <a:t>access sequence comprising a further predetermined sequence of predetermined tone signals</a:t>
            </a:r>
            <a:r>
              <a:rPr lang="en-US" sz="1800" smtClean="0">
                <a:solidFill>
                  <a:schemeClr val="bg2"/>
                </a:solidFill>
              </a:rPr>
              <a:t> is first received on said phone line; wherein said access limiting means includes </a:t>
            </a:r>
            <a:r>
              <a:rPr lang="en-US" sz="1800" smtClean="0">
                <a:solidFill>
                  <a:srgbClr val="FF0000"/>
                </a:solidFill>
              </a:rPr>
              <a:t>gate means </a:t>
            </a:r>
            <a:r>
              <a:rPr lang="en-US" sz="1800" smtClean="0">
                <a:solidFill>
                  <a:schemeClr val="bg2"/>
                </a:solidFill>
              </a:rPr>
              <a:t>coupled with said </a:t>
            </a:r>
            <a:r>
              <a:rPr lang="en-US" sz="1800" smtClean="0">
                <a:solidFill>
                  <a:srgbClr val="FF0000"/>
                </a:solidFill>
              </a:rPr>
              <a:t>detecting means</a:t>
            </a:r>
            <a:r>
              <a:rPr lang="en-US" sz="1800" smtClean="0">
                <a:solidFill>
                  <a:schemeClr val="bg2"/>
                </a:solidFill>
              </a:rPr>
              <a:t> for normally preventing response thereof to said tone signals, and </a:t>
            </a:r>
            <a:r>
              <a:rPr lang="en-US" sz="1800" smtClean="0">
                <a:solidFill>
                  <a:srgbClr val="FF0000"/>
                </a:solidFill>
              </a:rPr>
              <a:t>counter means </a:t>
            </a:r>
            <a:r>
              <a:rPr lang="en-US" sz="1800" smtClean="0">
                <a:solidFill>
                  <a:schemeClr val="bg2"/>
                </a:solidFill>
              </a:rPr>
              <a:t>coupled to said gate means and responsive to said tone signals for causing said gate means to enable operation of said detecting means following a predetermined number of tone signals received thereby.</a:t>
            </a:r>
            <a:endParaRPr lang="en-US" sz="2400" smtClean="0">
              <a:solidFill>
                <a:schemeClr val="bg2"/>
              </a:solidFill>
            </a:endParaRPr>
          </a:p>
          <a:p>
            <a:endParaRPr lang="en-US" sz="24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5" grpId="0" build="p" bldLvl="4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214313"/>
            <a:ext cx="7772400" cy="1143000"/>
          </a:xfrm>
        </p:spPr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Example Patent: 4,596,900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idx="1"/>
          </p:nvPr>
        </p:nvSpPr>
        <p:spPr>
          <a:xfrm>
            <a:off x="619125" y="1123950"/>
            <a:ext cx="8308975" cy="5267325"/>
          </a:xfrm>
        </p:spPr>
        <p:txBody>
          <a:bodyPr/>
          <a:lstStyle/>
          <a:p>
            <a:r>
              <a:rPr lang="en-US" sz="2800" smtClean="0">
                <a:solidFill>
                  <a:schemeClr val="bg2"/>
                </a:solidFill>
              </a:rPr>
              <a:t>Claim 5 Circuit</a:t>
            </a:r>
            <a:endParaRPr lang="en-US" sz="2400" smtClean="0">
              <a:solidFill>
                <a:schemeClr val="bg2"/>
              </a:solidFill>
            </a:endParaRPr>
          </a:p>
          <a:p>
            <a:endParaRPr lang="en-US" sz="2400" smtClean="0">
              <a:solidFill>
                <a:schemeClr val="bg2"/>
              </a:solidFill>
            </a:endParaRPr>
          </a:p>
        </p:txBody>
      </p:sp>
      <p:pic>
        <p:nvPicPr>
          <p:cNvPr id="5632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9650" y="1560513"/>
            <a:ext cx="7397750" cy="49672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 bwMode="auto">
          <a:xfrm>
            <a:off x="4127500" y="5105400"/>
            <a:ext cx="533400" cy="457200"/>
          </a:xfrm>
          <a:prstGeom prst="ellipse">
            <a:avLst/>
          </a:prstGeom>
          <a:solidFill>
            <a:srgbClr val="33CC33">
              <a:alpha val="39000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326" name="Line Callout 1 6"/>
          <p:cNvSpPr>
            <a:spLocks/>
          </p:cNvSpPr>
          <p:nvPr/>
        </p:nvSpPr>
        <p:spPr bwMode="auto">
          <a:xfrm>
            <a:off x="7239000" y="4191000"/>
            <a:ext cx="1739900" cy="720725"/>
          </a:xfrm>
          <a:prstGeom prst="borderCallout1">
            <a:avLst>
              <a:gd name="adj1" fmla="val 18750"/>
              <a:gd name="adj2" fmla="val -8333"/>
              <a:gd name="adj3" fmla="val 107574"/>
              <a:gd name="adj4" fmla="val -177361"/>
            </a:avLst>
          </a:prstGeom>
          <a:solidFill>
            <a:schemeClr val="accent1"/>
          </a:solidFill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2400" b="0">
                <a:solidFill>
                  <a:schemeClr val="bg2"/>
                </a:solidFill>
              </a:rPr>
              <a:t>counter means</a:t>
            </a:r>
          </a:p>
        </p:txBody>
      </p:sp>
      <p:sp>
        <p:nvSpPr>
          <p:cNvPr id="56327" name="Line Callout 1 7"/>
          <p:cNvSpPr>
            <a:spLocks/>
          </p:cNvSpPr>
          <p:nvPr/>
        </p:nvSpPr>
        <p:spPr bwMode="auto">
          <a:xfrm>
            <a:off x="7404100" y="508000"/>
            <a:ext cx="1739900" cy="1349375"/>
          </a:xfrm>
          <a:prstGeom prst="borderCallout1">
            <a:avLst>
              <a:gd name="adj1" fmla="val 18750"/>
              <a:gd name="adj2" fmla="val -8333"/>
              <a:gd name="adj3" fmla="val 107574"/>
              <a:gd name="adj4" fmla="val -115315"/>
            </a:avLst>
          </a:prstGeom>
          <a:solidFill>
            <a:schemeClr val="accent1"/>
          </a:solidFill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en-US" sz="2400" b="0">
                <a:solidFill>
                  <a:schemeClr val="bg2"/>
                </a:solidFill>
              </a:rPr>
              <a:t>access limiting sequence detector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6870700" y="2247900"/>
            <a:ext cx="533400" cy="457200"/>
          </a:xfrm>
          <a:prstGeom prst="ellipse">
            <a:avLst/>
          </a:prstGeom>
          <a:solidFill>
            <a:srgbClr val="FFFF00">
              <a:alpha val="39000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2679700" y="5130800"/>
            <a:ext cx="533400" cy="457200"/>
          </a:xfrm>
          <a:prstGeom prst="ellipse">
            <a:avLst/>
          </a:prstGeom>
          <a:solidFill>
            <a:srgbClr val="FFFF00">
              <a:alpha val="39000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2667000" y="3797300"/>
            <a:ext cx="533400" cy="457200"/>
          </a:xfrm>
          <a:prstGeom prst="ellipse">
            <a:avLst/>
          </a:prstGeom>
          <a:solidFill>
            <a:srgbClr val="FFFF00">
              <a:alpha val="39000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3962400" y="3975100"/>
            <a:ext cx="533400" cy="457200"/>
          </a:xfrm>
          <a:prstGeom prst="ellipse">
            <a:avLst/>
          </a:prstGeom>
          <a:solidFill>
            <a:srgbClr val="FFFF00">
              <a:alpha val="39000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5181600" y="4038600"/>
            <a:ext cx="533400" cy="457200"/>
          </a:xfrm>
          <a:prstGeom prst="ellipse">
            <a:avLst/>
          </a:prstGeom>
          <a:solidFill>
            <a:srgbClr val="FFFF00">
              <a:alpha val="39000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883400" y="3746500"/>
            <a:ext cx="533400" cy="457200"/>
          </a:xfrm>
          <a:prstGeom prst="ellipse">
            <a:avLst/>
          </a:prstGeom>
          <a:solidFill>
            <a:srgbClr val="FFFF00">
              <a:alpha val="39000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5664200" y="5753100"/>
            <a:ext cx="533400" cy="457200"/>
          </a:xfrm>
          <a:prstGeom prst="ellipse">
            <a:avLst/>
          </a:prstGeom>
          <a:solidFill>
            <a:srgbClr val="FFFF00">
              <a:alpha val="39000"/>
            </a:srgb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5" grpId="0" build="p" bldLvl="4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214313"/>
            <a:ext cx="7772400" cy="1143000"/>
          </a:xfrm>
        </p:spPr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Example Patent: 4,596,900</a:t>
            </a:r>
          </a:p>
        </p:txBody>
      </p:sp>
      <p:sp>
        <p:nvSpPr>
          <p:cNvPr id="812035" name="Rectangle 3"/>
          <p:cNvSpPr>
            <a:spLocks noGrp="1" noChangeArrowheads="1"/>
          </p:cNvSpPr>
          <p:nvPr>
            <p:ph idx="1"/>
          </p:nvPr>
        </p:nvSpPr>
        <p:spPr>
          <a:xfrm>
            <a:off x="619125" y="1238250"/>
            <a:ext cx="8308975" cy="5267325"/>
          </a:xfrm>
        </p:spPr>
        <p:txBody>
          <a:bodyPr/>
          <a:lstStyle/>
          <a:p>
            <a:r>
              <a:rPr lang="en-US" sz="2800" dirty="0" smtClean="0">
                <a:solidFill>
                  <a:schemeClr val="bg2"/>
                </a:solidFill>
              </a:rPr>
              <a:t>Is Claim 5… </a:t>
            </a:r>
            <a:r>
              <a:rPr lang="en-US" sz="2800" dirty="0" smtClean="0">
                <a:solidFill>
                  <a:srgbClr val="33CC33"/>
                </a:solidFill>
              </a:rPr>
              <a:t>A </a:t>
            </a:r>
            <a:r>
              <a:rPr lang="en-US" sz="2800" dirty="0" smtClean="0">
                <a:solidFill>
                  <a:srgbClr val="33CC33"/>
                </a:solidFill>
                <a:sym typeface="Symbol" pitchFamily="18" charset="2"/>
              </a:rPr>
              <a:t> yes</a:t>
            </a:r>
            <a:r>
              <a:rPr lang="en-US" sz="2800" dirty="0" smtClean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sz="2800" dirty="0" smtClean="0">
                <a:solidFill>
                  <a:schemeClr val="bg2"/>
                </a:solidFill>
                <a:sym typeface="Symbol" pitchFamily="18" charset="2"/>
              </a:rPr>
              <a:t>/</a:t>
            </a:r>
            <a:r>
              <a:rPr lang="en-US" sz="2800" dirty="0" smtClean="0">
                <a:solidFill>
                  <a:srgbClr val="FF0000"/>
                </a:solidFill>
                <a:sym typeface="Symbol" pitchFamily="18" charset="2"/>
              </a:rPr>
              <a:t> B  no</a:t>
            </a:r>
            <a:endParaRPr lang="en-US" sz="2800" dirty="0" smtClean="0">
              <a:solidFill>
                <a:schemeClr val="bg2"/>
              </a:solidFill>
            </a:endParaRP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novel?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non-obvious to someone skilled in the art?</a:t>
            </a:r>
          </a:p>
          <a:p>
            <a:pPr lvl="1"/>
            <a:r>
              <a:rPr lang="en-US" dirty="0" smtClean="0">
                <a:solidFill>
                  <a:schemeClr val="bg2"/>
                </a:solidFill>
              </a:rPr>
              <a:t>useful?</a:t>
            </a:r>
          </a:p>
          <a:p>
            <a:pPr lvl="1">
              <a:buFontTx/>
              <a:buNone/>
            </a:pPr>
            <a:endParaRPr lang="en-US" dirty="0" smtClean="0">
              <a:solidFill>
                <a:schemeClr val="bg2"/>
              </a:solidFill>
            </a:endParaRPr>
          </a:p>
          <a:p>
            <a:r>
              <a:rPr lang="en-US" sz="2800" dirty="0" smtClean="0">
                <a:solidFill>
                  <a:schemeClr val="bg2"/>
                </a:solidFill>
              </a:rPr>
              <a:t>Would a “software” implementation of this claim infringe on this patent under the doctrine of equivalents?  </a:t>
            </a:r>
            <a:r>
              <a:rPr lang="en-US" sz="2800" dirty="0" smtClean="0">
                <a:solidFill>
                  <a:srgbClr val="33CC33"/>
                </a:solidFill>
              </a:rPr>
              <a:t>A </a:t>
            </a:r>
            <a:r>
              <a:rPr lang="en-US" sz="2800" dirty="0" smtClean="0">
                <a:solidFill>
                  <a:srgbClr val="33CC33"/>
                </a:solidFill>
                <a:sym typeface="Symbol" pitchFamily="18" charset="2"/>
              </a:rPr>
              <a:t> yes</a:t>
            </a:r>
            <a:r>
              <a:rPr lang="en-US" sz="2800" dirty="0" smtClean="0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sz="2800" dirty="0" smtClean="0">
                <a:solidFill>
                  <a:schemeClr val="bg2"/>
                </a:solidFill>
                <a:sym typeface="Symbol" pitchFamily="18" charset="2"/>
              </a:rPr>
              <a:t>/</a:t>
            </a:r>
            <a:r>
              <a:rPr lang="en-US" sz="2800" dirty="0" smtClean="0">
                <a:solidFill>
                  <a:srgbClr val="FF0000"/>
                </a:solidFill>
                <a:sym typeface="Symbol" pitchFamily="18" charset="2"/>
              </a:rPr>
              <a:t> B  no</a:t>
            </a:r>
            <a:endParaRPr lang="en-US" sz="2800" dirty="0" smtClean="0">
              <a:solidFill>
                <a:schemeClr val="bg2"/>
              </a:solidFill>
            </a:endParaRPr>
          </a:p>
          <a:p>
            <a:pPr lvl="1"/>
            <a:endParaRPr lang="en-US" dirty="0" smtClean="0">
              <a:solidFill>
                <a:schemeClr val="bg2"/>
              </a:solidFill>
            </a:endParaRPr>
          </a:p>
          <a:p>
            <a:pPr>
              <a:buFont typeface="Wingdings" pitchFamily="2" charset="2"/>
              <a:buNone/>
            </a:pPr>
            <a:endParaRPr lang="en-US" sz="2400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35" grpId="0" build="p" bldLvl="4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Introduction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6363"/>
            <a:ext cx="7772400" cy="4114800"/>
          </a:xfrm>
        </p:spPr>
        <p:txBody>
          <a:bodyPr/>
          <a:lstStyle/>
          <a:p>
            <a:r>
              <a:rPr lang="en-US" smtClean="0">
                <a:solidFill>
                  <a:srgbClr val="0033CC"/>
                </a:solidFill>
              </a:rPr>
              <a:t>Patent</a:t>
            </a:r>
            <a:r>
              <a:rPr lang="en-US" smtClean="0">
                <a:solidFill>
                  <a:schemeClr val="bg2"/>
                </a:solidFill>
              </a:rPr>
              <a:t> = </a:t>
            </a:r>
            <a:r>
              <a:rPr lang="en-US" smtClean="0">
                <a:solidFill>
                  <a:schemeClr val="hlink"/>
                </a:solidFill>
              </a:rPr>
              <a:t>Right to Exclude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Prevent others from making, using or selling your invention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Right to exclude </a:t>
            </a:r>
            <a:r>
              <a:rPr lang="en-US" smtClean="0">
                <a:solidFill>
                  <a:schemeClr val="bg2"/>
                </a:solidFill>
                <a:cs typeface="Arial" charset="0"/>
              </a:rPr>
              <a:t>≠</a:t>
            </a:r>
            <a:r>
              <a:rPr lang="en-US" smtClean="0">
                <a:solidFill>
                  <a:schemeClr val="bg2"/>
                </a:solidFill>
              </a:rPr>
              <a:t> Right to make</a:t>
            </a:r>
          </a:p>
          <a:p>
            <a:pPr lvl="2"/>
            <a:r>
              <a:rPr lang="en-US" sz="2800" smtClean="0">
                <a:solidFill>
                  <a:schemeClr val="bg2"/>
                </a:solidFill>
              </a:rPr>
              <a:t>May not own all required components</a:t>
            </a:r>
          </a:p>
          <a:p>
            <a:pPr lvl="2"/>
            <a:r>
              <a:rPr lang="en-US" sz="2800" smtClean="0">
                <a:solidFill>
                  <a:schemeClr val="bg2"/>
                </a:solidFill>
              </a:rPr>
              <a:t>Need for licensing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Patent is </a:t>
            </a:r>
            <a:r>
              <a:rPr lang="en-US" i="1" smtClean="0">
                <a:solidFill>
                  <a:schemeClr val="bg2"/>
                </a:solidFill>
              </a:rPr>
              <a:t>not</a:t>
            </a:r>
            <a:r>
              <a:rPr lang="en-US" smtClean="0">
                <a:solidFill>
                  <a:schemeClr val="bg2"/>
                </a:solidFill>
              </a:rPr>
              <a:t> needed to manufacture a product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Duration = </a:t>
            </a:r>
            <a:r>
              <a:rPr lang="en-US" smtClean="0">
                <a:solidFill>
                  <a:schemeClr val="hlink"/>
                </a:solidFill>
              </a:rPr>
              <a:t>20 years</a:t>
            </a:r>
            <a:r>
              <a:rPr lang="en-US" smtClean="0">
                <a:solidFill>
                  <a:schemeClr val="bg2"/>
                </a:solidFill>
              </a:rPr>
              <a:t> from </a:t>
            </a:r>
            <a:r>
              <a:rPr lang="en-US" smtClean="0">
                <a:solidFill>
                  <a:srgbClr val="0033CC"/>
                </a:solidFill>
              </a:rPr>
              <a:t>filing date</a:t>
            </a:r>
          </a:p>
          <a:p>
            <a:pPr lvl="1"/>
            <a:endParaRPr lang="en-US" sz="3200" smtClean="0">
              <a:solidFill>
                <a:schemeClr val="bg2"/>
              </a:solidFill>
            </a:endParaRPr>
          </a:p>
          <a:p>
            <a:endParaRPr lang="en-US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Introduction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63663"/>
            <a:ext cx="7772400" cy="4114800"/>
          </a:xfrm>
        </p:spPr>
        <p:txBody>
          <a:bodyPr/>
          <a:lstStyle/>
          <a:p>
            <a:r>
              <a:rPr lang="en-US" smtClean="0">
                <a:solidFill>
                  <a:schemeClr val="bg2"/>
                </a:solidFill>
              </a:rPr>
              <a:t>Patent requirements: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Useful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Novel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Non-Obvious</a:t>
            </a:r>
          </a:p>
          <a:p>
            <a:pPr lvl="1"/>
            <a:endParaRPr lang="en-US" smtClean="0">
              <a:solidFill>
                <a:schemeClr val="bg2"/>
              </a:solidFill>
            </a:endParaRPr>
          </a:p>
          <a:p>
            <a:r>
              <a:rPr lang="en-US" smtClean="0">
                <a:solidFill>
                  <a:schemeClr val="bg2"/>
                </a:solidFill>
              </a:rPr>
              <a:t>Patent contains: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Written description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Drawings/schematics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Claims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Patent Searches</a:t>
            </a:r>
          </a:p>
        </p:txBody>
      </p:sp>
      <p:sp>
        <p:nvSpPr>
          <p:cNvPr id="806915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314450"/>
            <a:ext cx="8207375" cy="5267325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2800" smtClean="0">
                <a:solidFill>
                  <a:schemeClr val="bg2"/>
                </a:solidFill>
              </a:rPr>
              <a:t>Applying for a patent requires</a:t>
            </a:r>
          </a:p>
          <a:p>
            <a:pPr lvl="1">
              <a:lnSpc>
                <a:spcPct val="95000"/>
              </a:lnSpc>
            </a:pPr>
            <a:r>
              <a:rPr lang="en-US" smtClean="0">
                <a:solidFill>
                  <a:schemeClr val="bg2"/>
                </a:solidFill>
              </a:rPr>
              <a:t>extensive search of prior art</a:t>
            </a:r>
          </a:p>
          <a:p>
            <a:pPr lvl="1">
              <a:lnSpc>
                <a:spcPct val="95000"/>
              </a:lnSpc>
            </a:pPr>
            <a:r>
              <a:rPr lang="en-US" smtClean="0">
                <a:solidFill>
                  <a:schemeClr val="bg2"/>
                </a:solidFill>
              </a:rPr>
              <a:t>protracted negotiation with assigned patent officer</a:t>
            </a:r>
          </a:p>
          <a:p>
            <a:pPr lvl="1">
              <a:lnSpc>
                <a:spcPct val="95000"/>
              </a:lnSpc>
            </a:pPr>
            <a:r>
              <a:rPr lang="en-US" smtClean="0">
                <a:solidFill>
                  <a:schemeClr val="bg2"/>
                </a:solidFill>
              </a:rPr>
              <a:t>patent lawyer</a:t>
            </a:r>
          </a:p>
          <a:p>
            <a:pPr>
              <a:lnSpc>
                <a:spcPct val="95000"/>
              </a:lnSpc>
            </a:pPr>
            <a:r>
              <a:rPr lang="en-US" sz="2800" smtClean="0">
                <a:solidFill>
                  <a:schemeClr val="bg2"/>
                </a:solidFill>
              </a:rPr>
              <a:t>Many on-line patent search engines are     available – see </a:t>
            </a:r>
            <a:r>
              <a:rPr lang="en-US" sz="2800" smtClean="0">
                <a:solidFill>
                  <a:schemeClr val="bg2"/>
                </a:solidFill>
                <a:hlinkClick r:id="rId2"/>
              </a:rPr>
              <a:t>www.freepatentsonline.com</a:t>
            </a:r>
            <a:endParaRPr lang="en-US" sz="2800" smtClean="0">
              <a:solidFill>
                <a:schemeClr val="bg2"/>
              </a:solidFill>
            </a:endParaRPr>
          </a:p>
          <a:p>
            <a:pPr>
              <a:lnSpc>
                <a:spcPct val="95000"/>
              </a:lnSpc>
            </a:pPr>
            <a:r>
              <a:rPr lang="en-US" sz="2800" smtClean="0">
                <a:solidFill>
                  <a:schemeClr val="bg2"/>
                </a:solidFill>
              </a:rPr>
              <a:t>The official web site of the U.S. Patent Office is – </a:t>
            </a:r>
            <a:r>
              <a:rPr lang="en-US" sz="2800" smtClean="0">
                <a:solidFill>
                  <a:srgbClr val="F32359"/>
                </a:solidFill>
                <a:hlinkClick r:id="rId3"/>
              </a:rPr>
              <a:t>www.uspto.gov</a:t>
            </a:r>
            <a:r>
              <a:rPr lang="en-US" sz="2800" smtClean="0">
                <a:solidFill>
                  <a:schemeClr val="bg2"/>
                </a:solidFill>
              </a:rPr>
              <a:t>  (printed copies of “old” patents available for a small fee)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0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0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06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06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6915" grpId="0" build="p" bldLvl="4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Patent Infringement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314450"/>
            <a:ext cx="8372475" cy="5267325"/>
          </a:xfrm>
        </p:spPr>
        <p:txBody>
          <a:bodyPr/>
          <a:lstStyle/>
          <a:p>
            <a:r>
              <a:rPr lang="en-US" sz="2800" smtClean="0">
                <a:solidFill>
                  <a:schemeClr val="bg2"/>
                </a:solidFill>
              </a:rPr>
              <a:t>Best time to search for possible patent infringement is at </a:t>
            </a:r>
            <a:r>
              <a:rPr lang="en-US" sz="2800" smtClean="0">
                <a:solidFill>
                  <a:schemeClr val="hlink"/>
                </a:solidFill>
              </a:rPr>
              <a:t>product conception</a:t>
            </a:r>
            <a:r>
              <a:rPr lang="en-US" sz="2800" smtClean="0">
                <a:solidFill>
                  <a:schemeClr val="bg2"/>
                </a:solidFill>
              </a:rPr>
              <a:t> stage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If the possibility of infringement exists, either:</a:t>
            </a:r>
          </a:p>
          <a:p>
            <a:pPr lvl="1"/>
            <a:r>
              <a:rPr lang="en-US" u="sng" smtClean="0">
                <a:solidFill>
                  <a:schemeClr val="bg2"/>
                </a:solidFill>
              </a:rPr>
              <a:t>eliminate</a:t>
            </a:r>
            <a:r>
              <a:rPr lang="en-US" smtClean="0">
                <a:solidFill>
                  <a:schemeClr val="bg2"/>
                </a:solidFill>
              </a:rPr>
              <a:t> </a:t>
            </a:r>
            <a:r>
              <a:rPr lang="en-US" smtClean="0">
                <a:solidFill>
                  <a:schemeClr val="hlink"/>
                </a:solidFill>
              </a:rPr>
              <a:t>infringing function</a:t>
            </a:r>
            <a:r>
              <a:rPr lang="en-US" smtClean="0">
                <a:solidFill>
                  <a:schemeClr val="bg2"/>
                </a:solidFill>
              </a:rPr>
              <a:t> from your design</a:t>
            </a:r>
          </a:p>
          <a:p>
            <a:pPr lvl="1"/>
            <a:r>
              <a:rPr lang="en-US" u="sng" smtClean="0">
                <a:solidFill>
                  <a:schemeClr val="bg2"/>
                </a:solidFill>
              </a:rPr>
              <a:t>modify</a:t>
            </a:r>
            <a:r>
              <a:rPr lang="en-US" smtClean="0">
                <a:solidFill>
                  <a:schemeClr val="bg2"/>
                </a:solidFill>
              </a:rPr>
              <a:t> your design so that the </a:t>
            </a:r>
            <a:r>
              <a:rPr lang="en-US" smtClean="0">
                <a:solidFill>
                  <a:schemeClr val="hlink"/>
                </a:solidFill>
              </a:rPr>
              <a:t>infringing function</a:t>
            </a:r>
            <a:r>
              <a:rPr lang="en-US" smtClean="0">
                <a:solidFill>
                  <a:schemeClr val="bg2"/>
                </a:solidFill>
              </a:rPr>
              <a:t> is performed in a </a:t>
            </a:r>
            <a:r>
              <a:rPr lang="en-US" smtClean="0">
                <a:solidFill>
                  <a:srgbClr val="33CC33"/>
                </a:solidFill>
              </a:rPr>
              <a:t>“substantially different way”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Types of infringement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literal</a:t>
            </a:r>
          </a:p>
          <a:p>
            <a:pPr lvl="1"/>
            <a:r>
              <a:rPr lang="en-US" smtClean="0">
                <a:solidFill>
                  <a:schemeClr val="bg2"/>
                </a:solidFill>
              </a:rPr>
              <a:t>doctrine of equivalents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0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0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0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0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0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7939" grpId="0" build="p" bldLvl="4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Literal Infringement</a:t>
            </a:r>
          </a:p>
        </p:txBody>
      </p:sp>
      <p:sp>
        <p:nvSpPr>
          <p:cNvPr id="808963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314450"/>
            <a:ext cx="8372475" cy="5267325"/>
          </a:xfrm>
        </p:spPr>
        <p:txBody>
          <a:bodyPr/>
          <a:lstStyle/>
          <a:p>
            <a:r>
              <a:rPr lang="en-US" sz="2800" smtClean="0">
                <a:solidFill>
                  <a:schemeClr val="hlink"/>
                </a:solidFill>
              </a:rPr>
              <a:t>Exactly</a:t>
            </a:r>
            <a:r>
              <a:rPr lang="en-US" sz="2800" smtClean="0">
                <a:solidFill>
                  <a:schemeClr val="bg2"/>
                </a:solidFill>
              </a:rPr>
              <a:t> same function performed </a:t>
            </a:r>
            <a:r>
              <a:rPr lang="en-US" sz="2800" smtClean="0">
                <a:solidFill>
                  <a:schemeClr val="hlink"/>
                </a:solidFill>
              </a:rPr>
              <a:t>exactly</a:t>
            </a:r>
            <a:r>
              <a:rPr lang="en-US" sz="2800" smtClean="0">
                <a:solidFill>
                  <a:schemeClr val="bg2"/>
                </a:solidFill>
              </a:rPr>
              <a:t> the same way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Should be “obvious”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Either eliminate this function from your design </a:t>
            </a:r>
            <a:r>
              <a:rPr lang="en-US" sz="2800" smtClean="0">
                <a:solidFill>
                  <a:srgbClr val="33CC33"/>
                </a:solidFill>
              </a:rPr>
              <a:t>-or-</a:t>
            </a:r>
            <a:r>
              <a:rPr lang="en-US" sz="2800" smtClean="0">
                <a:solidFill>
                  <a:schemeClr val="bg2"/>
                </a:solidFill>
              </a:rPr>
              <a:t> obtain license/pay royalty fee to use this function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Note that </a:t>
            </a:r>
            <a:r>
              <a:rPr lang="en-US" sz="2800" smtClean="0">
                <a:solidFill>
                  <a:schemeClr val="hlink"/>
                </a:solidFill>
              </a:rPr>
              <a:t>“simply adding additional features”</a:t>
            </a:r>
            <a:r>
              <a:rPr lang="en-US" sz="2800" smtClean="0">
                <a:solidFill>
                  <a:schemeClr val="bg2"/>
                </a:solidFill>
              </a:rPr>
              <a:t> does </a:t>
            </a:r>
            <a:r>
              <a:rPr lang="en-US" sz="2800" u="sng" smtClean="0">
                <a:solidFill>
                  <a:schemeClr val="hlink"/>
                </a:solidFill>
              </a:rPr>
              <a:t>not</a:t>
            </a:r>
            <a:r>
              <a:rPr lang="en-US" sz="2800" smtClean="0">
                <a:solidFill>
                  <a:schemeClr val="bg2"/>
                </a:solidFill>
              </a:rPr>
              <a:t> eliminate infringement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0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0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63" grpId="0" build="p" bldLvl="4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143000"/>
          </a:xfrm>
        </p:spPr>
        <p:txBody>
          <a:bodyPr/>
          <a:lstStyle/>
          <a:p>
            <a:r>
              <a:rPr lang="en-US" smtClean="0">
                <a:solidFill>
                  <a:schemeClr val="bg1"/>
                </a:solidFill>
                <a:effectLst/>
              </a:rPr>
              <a:t>Doctrine of Equivalents</a:t>
            </a:r>
          </a:p>
        </p:txBody>
      </p:sp>
      <p:sp>
        <p:nvSpPr>
          <p:cNvPr id="809987" name="Rectangle 3"/>
          <p:cNvSpPr>
            <a:spLocks noGrp="1" noChangeArrowheads="1"/>
          </p:cNvSpPr>
          <p:nvPr>
            <p:ph idx="1"/>
          </p:nvPr>
        </p:nvSpPr>
        <p:spPr>
          <a:xfrm>
            <a:off x="657225" y="1136650"/>
            <a:ext cx="7981950" cy="5267325"/>
          </a:xfrm>
        </p:spPr>
        <p:txBody>
          <a:bodyPr/>
          <a:lstStyle/>
          <a:p>
            <a:r>
              <a:rPr lang="en-US" sz="2800" smtClean="0">
                <a:solidFill>
                  <a:schemeClr val="hlink"/>
                </a:solidFill>
              </a:rPr>
              <a:t>Substantially</a:t>
            </a:r>
            <a:r>
              <a:rPr lang="en-US" sz="2800" smtClean="0">
                <a:solidFill>
                  <a:schemeClr val="bg2"/>
                </a:solidFill>
              </a:rPr>
              <a:t> same function performed </a:t>
            </a:r>
            <a:r>
              <a:rPr lang="en-US" sz="2800" smtClean="0">
                <a:solidFill>
                  <a:schemeClr val="hlink"/>
                </a:solidFill>
              </a:rPr>
              <a:t>substantially</a:t>
            </a:r>
            <a:r>
              <a:rPr lang="en-US" sz="2800" smtClean="0">
                <a:solidFill>
                  <a:schemeClr val="bg2"/>
                </a:solidFill>
              </a:rPr>
              <a:t> the same way</a:t>
            </a:r>
          </a:p>
          <a:p>
            <a:r>
              <a:rPr lang="en-US" sz="2800" smtClean="0">
                <a:solidFill>
                  <a:schemeClr val="bg2"/>
                </a:solidFill>
              </a:rPr>
              <a:t>Hypothetical examples</a:t>
            </a:r>
          </a:p>
          <a:p>
            <a:pPr lvl="1"/>
            <a:r>
              <a:rPr lang="en-US" sz="2400" smtClean="0">
                <a:solidFill>
                  <a:schemeClr val="bg2"/>
                </a:solidFill>
              </a:rPr>
              <a:t>for fastening pieces of wood together, does a </a:t>
            </a:r>
            <a:r>
              <a:rPr lang="en-US" sz="2400" smtClean="0">
                <a:solidFill>
                  <a:schemeClr val="hlink"/>
                </a:solidFill>
              </a:rPr>
              <a:t>screw</a:t>
            </a:r>
            <a:r>
              <a:rPr lang="en-US" sz="2400" smtClean="0">
                <a:solidFill>
                  <a:schemeClr val="bg2"/>
                </a:solidFill>
              </a:rPr>
              <a:t> perform “substantially the same function” in “substantially the same way” as a </a:t>
            </a:r>
            <a:r>
              <a:rPr lang="en-US" sz="2400" smtClean="0">
                <a:solidFill>
                  <a:schemeClr val="hlink"/>
                </a:solidFill>
              </a:rPr>
              <a:t>nail</a:t>
            </a:r>
            <a:r>
              <a:rPr lang="en-US" sz="2400" smtClean="0">
                <a:solidFill>
                  <a:schemeClr val="bg2"/>
                </a:solidFill>
              </a:rPr>
              <a:t>?</a:t>
            </a:r>
          </a:p>
          <a:p>
            <a:pPr lvl="1"/>
            <a:r>
              <a:rPr lang="en-US" sz="2400" smtClean="0">
                <a:solidFill>
                  <a:schemeClr val="bg2"/>
                </a:solidFill>
              </a:rPr>
              <a:t>for reproducing recorded music, does a </a:t>
            </a:r>
            <a:r>
              <a:rPr lang="en-US" sz="2400" smtClean="0">
                <a:solidFill>
                  <a:schemeClr val="hlink"/>
                </a:solidFill>
              </a:rPr>
              <a:t>vinyl LP</a:t>
            </a:r>
            <a:r>
              <a:rPr lang="en-US" sz="2400" smtClean="0">
                <a:solidFill>
                  <a:schemeClr val="bg2"/>
                </a:solidFill>
              </a:rPr>
              <a:t> perform “substantially the same function” in “substantially the same way” as a </a:t>
            </a:r>
            <a:r>
              <a:rPr lang="en-US" sz="2400" smtClean="0">
                <a:solidFill>
                  <a:schemeClr val="hlink"/>
                </a:solidFill>
              </a:rPr>
              <a:t>CD</a:t>
            </a:r>
            <a:r>
              <a:rPr lang="en-US" sz="2400" smtClean="0">
                <a:solidFill>
                  <a:schemeClr val="bg2"/>
                </a:solidFill>
              </a:rPr>
              <a:t>?</a:t>
            </a:r>
          </a:p>
          <a:p>
            <a:pPr lvl="1"/>
            <a:r>
              <a:rPr lang="en-US" sz="2400" smtClean="0">
                <a:solidFill>
                  <a:schemeClr val="bg2"/>
                </a:solidFill>
              </a:rPr>
              <a:t>for the purpose of recognizing an access code, does </a:t>
            </a:r>
            <a:r>
              <a:rPr lang="en-US" sz="2400" smtClean="0">
                <a:solidFill>
                  <a:srgbClr val="FF0000"/>
                </a:solidFill>
              </a:rPr>
              <a:t>software running on a microcontroller </a:t>
            </a:r>
            <a:r>
              <a:rPr lang="en-US" sz="2400" smtClean="0">
                <a:solidFill>
                  <a:schemeClr val="bg2"/>
                </a:solidFill>
              </a:rPr>
              <a:t>perform “substantially the same function” in “substantially the same way” as a </a:t>
            </a:r>
            <a:r>
              <a:rPr lang="en-US" sz="2400" smtClean="0">
                <a:solidFill>
                  <a:srgbClr val="FF0000"/>
                </a:solidFill>
              </a:rPr>
              <a:t>state machine realized with discrete flip-flops and gates</a:t>
            </a:r>
            <a:r>
              <a:rPr lang="en-US" sz="2400" smtClean="0">
                <a:solidFill>
                  <a:schemeClr val="bg2"/>
                </a:solidFill>
              </a:rPr>
              <a:t>?</a:t>
            </a:r>
          </a:p>
          <a:p>
            <a:pPr lvl="1">
              <a:buFontTx/>
              <a:buNone/>
            </a:pPr>
            <a:endParaRPr lang="en-US" sz="2400" smtClean="0">
              <a:solidFill>
                <a:schemeClr val="bg2"/>
              </a:solidFill>
            </a:endParaRPr>
          </a:p>
          <a:p>
            <a:pPr lvl="1"/>
            <a:endParaRPr lang="en-US" sz="24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0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0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09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87" grpId="0" build="p" bldLvl="4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CCFF"/>
      </a:accent1>
      <a:accent2>
        <a:srgbClr val="00FFCC"/>
      </a:accent2>
      <a:accent3>
        <a:srgbClr val="AAB8E2"/>
      </a:accent3>
      <a:accent4>
        <a:srgbClr val="DADADA"/>
      </a:accent4>
      <a:accent5>
        <a:srgbClr val="AAE2FF"/>
      </a:accent5>
      <a:accent6>
        <a:srgbClr val="00E7B9"/>
      </a:accent6>
      <a:hlink>
        <a:srgbClr val="FF3300"/>
      </a:hlink>
      <a:folHlink>
        <a:srgbClr val="FF7C80"/>
      </a:folHlink>
    </a:clrScheme>
    <a:fontScheme name="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85000"/>
          </a:lnSpc>
          <a:spcBef>
            <a:spcPct val="50000"/>
          </a:spcBef>
          <a:spcAft>
            <a:spcPct val="0"/>
          </a:spcAft>
          <a:buClr>
            <a:schemeClr val="accent2"/>
          </a:buClr>
          <a:buSzPct val="80000"/>
          <a:buFont typeface="Wingdings" pitchFamily="2" charset="2"/>
          <a:buNone/>
          <a:tabLst/>
          <a:defRPr kumimoji="1" lang="en-US" sz="3200" b="1" i="0" u="none" strike="noStrike" cap="none" normalizeH="0" baseline="0" smtClean="0">
            <a:ln>
              <a:noFill/>
            </a:ln>
            <a:solidFill>
              <a:srgbClr val="DCDDDE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85000"/>
          </a:lnSpc>
          <a:spcBef>
            <a:spcPct val="50000"/>
          </a:spcBef>
          <a:spcAft>
            <a:spcPct val="0"/>
          </a:spcAft>
          <a:buClr>
            <a:schemeClr val="accent2"/>
          </a:buClr>
          <a:buSzPct val="80000"/>
          <a:buFont typeface="Wingdings" pitchFamily="2" charset="2"/>
          <a:buNone/>
          <a:tabLst/>
          <a:defRPr kumimoji="1" lang="en-US" sz="3200" b="1" i="0" u="none" strike="noStrike" cap="none" normalizeH="0" baseline="0" smtClean="0">
            <a:ln>
              <a:noFill/>
            </a:ln>
            <a:solidFill>
              <a:srgbClr val="DCDDDE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7734</TotalTime>
  <Words>2068</Words>
  <Application>Microsoft Office PowerPoint</Application>
  <PresentationFormat>On-screen Show (4:3)</PresentationFormat>
  <Paragraphs>192</Paragraphs>
  <Slides>33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Default Design</vt:lpstr>
      <vt:lpstr>  ECE 477  Digital Systems Senior Design Project</vt:lpstr>
      <vt:lpstr>Outline</vt:lpstr>
      <vt:lpstr>Introduction</vt:lpstr>
      <vt:lpstr>Introduction</vt:lpstr>
      <vt:lpstr>Introduction</vt:lpstr>
      <vt:lpstr>Patent Searches</vt:lpstr>
      <vt:lpstr>Patent Infringement</vt:lpstr>
      <vt:lpstr>Literal Infringement</vt:lpstr>
      <vt:lpstr>Doctrine of Equivalents</vt:lpstr>
      <vt:lpstr>Doctrine of Equivalents</vt:lpstr>
      <vt:lpstr>Doctrine of Equivalents</vt:lpstr>
      <vt:lpstr>Doctrine of Equivalents</vt:lpstr>
      <vt:lpstr>Avoiding Infringement</vt:lpstr>
      <vt:lpstr>Why There Are Lawyers</vt:lpstr>
      <vt:lpstr>Why There Are Lawyers</vt:lpstr>
      <vt:lpstr>A “Bad” (“Stupid”) Patent</vt:lpstr>
      <vt:lpstr>A “Bad” (“Stupid”) Patent</vt:lpstr>
      <vt:lpstr>Patent Reform Act of 2011</vt:lpstr>
      <vt:lpstr>Patent Reform Act of 2011</vt:lpstr>
      <vt:lpstr>Patent Reform Act of 2011</vt:lpstr>
      <vt:lpstr>Patent Reform Act of 2011</vt:lpstr>
      <vt:lpstr>Patent Reform Act of 2011</vt:lpstr>
      <vt:lpstr>Patent Reform Act of 2011</vt:lpstr>
      <vt:lpstr>Example Patent: 4,596,900</vt:lpstr>
      <vt:lpstr>Example Patent: 4,596,900</vt:lpstr>
      <vt:lpstr>Example Patent: 4,596,900</vt:lpstr>
      <vt:lpstr>Example Patent: 4,596,900</vt:lpstr>
      <vt:lpstr>Slide 28</vt:lpstr>
      <vt:lpstr>Example Patent: 4,596,900</vt:lpstr>
      <vt:lpstr>Slide 30</vt:lpstr>
      <vt:lpstr>Example Patent: 4,596,900</vt:lpstr>
      <vt:lpstr>Example Patent: 4,596,900</vt:lpstr>
      <vt:lpstr>Example Patent: 4,596,900</vt:lpstr>
    </vt:vector>
  </TitlesOfParts>
  <Company>Purdue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477 - Module 10</dc:title>
  <dc:subject>Patent Infringement Liability</dc:subject>
  <dc:creator>D. G. Meyer</dc:creator>
  <dc:description>(c) 2004 by D. G. Meyer</dc:description>
  <cp:lastModifiedBy>meyer</cp:lastModifiedBy>
  <cp:revision>276</cp:revision>
  <cp:lastPrinted>1999-01-14T15:06:27Z</cp:lastPrinted>
  <dcterms:created xsi:type="dcterms:W3CDTF">1997-06-19T11:07:20Z</dcterms:created>
  <dcterms:modified xsi:type="dcterms:W3CDTF">2014-03-25T14:19:03Z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3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dgm@purdue.edu</vt:lpwstr>
  </property>
  <property fmtid="{D5CDD505-2E9C-101B-9397-08002B2CF9AE}" pid="8" name="HomePage">
    <vt:lpwstr>digibowser@ecn.purdue.edu/dsl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C:\HTML</vt:lpwstr>
  </property>
</Properties>
</file>