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46" r:id="rId2"/>
    <p:sldMasterId id="2147483748" r:id="rId3"/>
    <p:sldMasterId id="2147483750" r:id="rId4"/>
    <p:sldMasterId id="2147483752" r:id="rId5"/>
    <p:sldMasterId id="2147483754" r:id="rId6"/>
    <p:sldMasterId id="2147483756" r:id="rId7"/>
    <p:sldMasterId id="2147483758" r:id="rId8"/>
    <p:sldMasterId id="2147483760" r:id="rId9"/>
    <p:sldMasterId id="2147483762" r:id="rId10"/>
  </p:sldMasterIdLst>
  <p:notesMasterIdLst>
    <p:notesMasterId r:id="rId53"/>
  </p:notesMasterIdLst>
  <p:handoutMasterIdLst>
    <p:handoutMasterId r:id="rId54"/>
  </p:handoutMasterIdLst>
  <p:sldIdLst>
    <p:sldId id="387" r:id="rId11"/>
    <p:sldId id="433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431" r:id="rId31"/>
    <p:sldId id="450" r:id="rId32"/>
    <p:sldId id="452" r:id="rId33"/>
    <p:sldId id="451" r:id="rId34"/>
    <p:sldId id="550" r:id="rId35"/>
    <p:sldId id="436" r:id="rId36"/>
    <p:sldId id="519" r:id="rId37"/>
    <p:sldId id="532" r:id="rId38"/>
    <p:sldId id="551" r:id="rId39"/>
    <p:sldId id="480" r:id="rId40"/>
    <p:sldId id="552" r:id="rId41"/>
    <p:sldId id="483" r:id="rId42"/>
    <p:sldId id="553" r:id="rId43"/>
    <p:sldId id="545" r:id="rId44"/>
    <p:sldId id="554" r:id="rId45"/>
    <p:sldId id="555" r:id="rId46"/>
    <p:sldId id="546" r:id="rId47"/>
    <p:sldId id="556" r:id="rId48"/>
    <p:sldId id="548" r:id="rId49"/>
    <p:sldId id="549" r:id="rId50"/>
    <p:sldId id="575" r:id="rId51"/>
    <p:sldId id="576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D9DE1E"/>
    <a:srgbClr val="3399FF"/>
    <a:srgbClr val="33CC33"/>
    <a:srgbClr val="008000"/>
    <a:srgbClr val="D82626"/>
    <a:srgbClr val="DC0C42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31" autoAdjust="0"/>
  </p:normalViewPr>
  <p:slideViewPr>
    <p:cSldViewPr snapToGrid="0">
      <p:cViewPr varScale="1">
        <p:scale>
          <a:sx n="116" d="100"/>
          <a:sy n="116" d="100"/>
        </p:scale>
        <p:origin x="-222" y="-114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70"/>
    </p:cViewPr>
  </p:sorterViewPr>
  <p:notesViewPr>
    <p:cSldViewPr snapToGrid="0">
      <p:cViewPr>
        <p:scale>
          <a:sx n="100" d="100"/>
          <a:sy n="100" d="100"/>
        </p:scale>
        <p:origin x="-1662" y="426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408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</a:t>
            </a:r>
            <a:r>
              <a:rPr lang="en-US" smtClean="0"/>
              <a:t>3: </a:t>
            </a:r>
            <a:r>
              <a:rPr lang="en-US"/>
              <a:t>Comparing Alternative Microcontrollers</a:t>
            </a:r>
          </a:p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</a:t>
            </a:r>
            <a:r>
              <a:rPr lang="en-US" smtClean="0"/>
              <a:t>3-</a:t>
            </a:r>
            <a:fld id="{49D1A6D4-38E1-454E-8018-63464CA5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© 2011 by  D. G. Meyer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9300"/>
            <a:ext cx="5368925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B24A3B7-AC58-4321-928E-E44CED9E5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2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3213"/>
            <a:ext cx="7772400" cy="544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" TargetMode="External"/><Relationship Id="rId2" Type="http://schemas.openxmlformats.org/officeDocument/2006/relationships/hyperlink" Target="http://www.freepatentsonline.com/" TargetMode="Externa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chip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el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reescale.com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og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tel.com/products/processor/atom/index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il.com/mcb2300/mcb2370.as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8313" y="1447800"/>
            <a:ext cx="61356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14888"/>
            <a:ext cx="9144000" cy="14081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1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General Guidelines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pic>
        <p:nvPicPr>
          <p:cNvPr id="230406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303213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Software Documentation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0013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diagnostic routines developed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 which SW version they work with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part of header of each software module, include complete history of modifications</a:t>
            </a:r>
            <a:endParaRPr lang="en-US" sz="3600" b="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6" name="Picture 4" descr="mod1_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32250"/>
            <a:ext cx="80089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Patent Liability Guidelines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314450"/>
            <a:ext cx="8486775" cy="52673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Primary purpose of patent is to protect intellectual property: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	</a:t>
            </a:r>
            <a:r>
              <a:rPr lang="en-US" sz="2400" i="1" dirty="0" smtClean="0">
                <a:solidFill>
                  <a:schemeClr val="hlink"/>
                </a:solidFill>
              </a:rPr>
              <a:t>Congress shall have the power . . . to promote the progress of science and useful arts, by securing for limited times to authors and inventors the exclusive right to their respective writings and discoveries.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pPr lvl="4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U.S. Constitution - Article 1, Section 8</a:t>
            </a:r>
            <a:endParaRPr lang="en-US" sz="1400" dirty="0" smtClean="0">
              <a:solidFill>
                <a:srgbClr val="0033CC"/>
              </a:solidFill>
            </a:endParaRPr>
          </a:p>
          <a:p>
            <a:endParaRPr lang="en-US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 bldLvl="4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Patent Liability Guidelines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6363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Patent</a:t>
            </a:r>
            <a:r>
              <a:rPr lang="en-US" dirty="0" smtClean="0">
                <a:solidFill>
                  <a:schemeClr val="bg2"/>
                </a:solidFill>
              </a:rPr>
              <a:t> = </a:t>
            </a:r>
            <a:r>
              <a:rPr lang="en-US" dirty="0" smtClean="0">
                <a:solidFill>
                  <a:schemeClr val="hlink"/>
                </a:solidFill>
              </a:rPr>
              <a:t>Right to Exclude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Prevent others from making, using or selling your invention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Right to exclude </a:t>
            </a:r>
            <a:r>
              <a:rPr lang="en-US" dirty="0" smtClean="0">
                <a:solidFill>
                  <a:schemeClr val="bg2"/>
                </a:solidFill>
                <a:cs typeface="Arial" charset="0"/>
              </a:rPr>
              <a:t>≠</a:t>
            </a:r>
            <a:r>
              <a:rPr lang="en-US" dirty="0" smtClean="0">
                <a:solidFill>
                  <a:schemeClr val="bg2"/>
                </a:solidFill>
              </a:rPr>
              <a:t> Right to make</a:t>
            </a:r>
          </a:p>
          <a:p>
            <a:pPr lvl="2"/>
            <a:r>
              <a:rPr lang="en-US" sz="2800" dirty="0" smtClean="0">
                <a:solidFill>
                  <a:schemeClr val="bg2"/>
                </a:solidFill>
              </a:rPr>
              <a:t>May not own all required components</a:t>
            </a:r>
          </a:p>
          <a:p>
            <a:pPr lvl="2"/>
            <a:r>
              <a:rPr lang="en-US" sz="2800" dirty="0" smtClean="0">
                <a:solidFill>
                  <a:schemeClr val="bg2"/>
                </a:solidFill>
              </a:rPr>
              <a:t>Need for licensing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Patent is </a:t>
            </a:r>
            <a:r>
              <a:rPr lang="en-US" i="1" dirty="0" smtClean="0">
                <a:solidFill>
                  <a:schemeClr val="bg2"/>
                </a:solidFill>
              </a:rPr>
              <a:t>not</a:t>
            </a:r>
            <a:r>
              <a:rPr lang="en-US" dirty="0" smtClean="0">
                <a:solidFill>
                  <a:schemeClr val="bg2"/>
                </a:solidFill>
              </a:rPr>
              <a:t> needed to manufacture a product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Duration = </a:t>
            </a:r>
            <a:r>
              <a:rPr lang="en-US" dirty="0" smtClean="0">
                <a:solidFill>
                  <a:schemeClr val="hlink"/>
                </a:solidFill>
              </a:rPr>
              <a:t>20 years</a:t>
            </a:r>
            <a:r>
              <a:rPr lang="en-US" dirty="0" smtClean="0">
                <a:solidFill>
                  <a:schemeClr val="bg2"/>
                </a:solidFill>
              </a:rPr>
              <a:t> from </a:t>
            </a:r>
            <a:r>
              <a:rPr lang="en-US" dirty="0" smtClean="0">
                <a:solidFill>
                  <a:srgbClr val="0033CC"/>
                </a:solidFill>
              </a:rPr>
              <a:t>filing </a:t>
            </a:r>
            <a:r>
              <a:rPr lang="en-US" dirty="0" smtClean="0">
                <a:solidFill>
                  <a:srgbClr val="0033CC"/>
                </a:solidFill>
              </a:rPr>
              <a:t>date</a:t>
            </a:r>
            <a:endParaRPr lang="en-US" sz="3200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Patent Liability Guidelines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63663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Patent requirements: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Useful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Novel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Non-Obvious</a:t>
            </a:r>
          </a:p>
          <a:p>
            <a:pPr lvl="1"/>
            <a:endParaRPr lang="en-US" smtClean="0">
              <a:solidFill>
                <a:schemeClr val="bg2"/>
              </a:solidFill>
            </a:endParaRPr>
          </a:p>
          <a:p>
            <a:r>
              <a:rPr lang="en-US" smtClean="0">
                <a:solidFill>
                  <a:schemeClr val="bg2"/>
                </a:solidFill>
              </a:rPr>
              <a:t>Patent contains: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Written description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Drawings/schematics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Claims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Patent Liability Guidelines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314450"/>
            <a:ext cx="8207375" cy="526732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800" smtClean="0">
                <a:solidFill>
                  <a:schemeClr val="bg2"/>
                </a:solidFill>
              </a:rPr>
              <a:t>Applying for a patent requires</a:t>
            </a:r>
          </a:p>
          <a:p>
            <a:pPr lvl="1">
              <a:lnSpc>
                <a:spcPct val="95000"/>
              </a:lnSpc>
            </a:pPr>
            <a:r>
              <a:rPr lang="en-US" smtClean="0">
                <a:solidFill>
                  <a:schemeClr val="bg2"/>
                </a:solidFill>
              </a:rPr>
              <a:t>extensive search of </a:t>
            </a:r>
            <a:r>
              <a:rPr lang="en-US" smtClean="0">
                <a:solidFill>
                  <a:srgbClr val="00B050"/>
                </a:solidFill>
              </a:rPr>
              <a:t>prior art</a:t>
            </a:r>
          </a:p>
          <a:p>
            <a:pPr lvl="1">
              <a:lnSpc>
                <a:spcPct val="95000"/>
              </a:lnSpc>
            </a:pPr>
            <a:r>
              <a:rPr lang="en-US" smtClean="0">
                <a:solidFill>
                  <a:schemeClr val="bg2"/>
                </a:solidFill>
              </a:rPr>
              <a:t>protracted negotiation with assigned patent officer</a:t>
            </a:r>
          </a:p>
          <a:p>
            <a:pPr lvl="1">
              <a:lnSpc>
                <a:spcPct val="95000"/>
              </a:lnSpc>
            </a:pPr>
            <a:r>
              <a:rPr lang="en-US" smtClean="0">
                <a:solidFill>
                  <a:schemeClr val="bg2"/>
                </a:solidFill>
              </a:rPr>
              <a:t>patent lawyer</a:t>
            </a:r>
          </a:p>
          <a:p>
            <a:pPr>
              <a:lnSpc>
                <a:spcPct val="95000"/>
              </a:lnSpc>
            </a:pPr>
            <a:r>
              <a:rPr lang="en-US" sz="2800" smtClean="0">
                <a:solidFill>
                  <a:schemeClr val="bg2"/>
                </a:solidFill>
              </a:rPr>
              <a:t>Many on-line patent search engines are     available – see </a:t>
            </a:r>
            <a:r>
              <a:rPr lang="en-US" sz="2800" smtClean="0">
                <a:solidFill>
                  <a:srgbClr val="FF0000"/>
                </a:solidFill>
                <a:hlinkClick r:id="rId2"/>
              </a:rPr>
              <a:t>www.freepatentsonline.com</a:t>
            </a:r>
            <a:r>
              <a:rPr lang="en-US" sz="2800" smtClean="0">
                <a:solidFill>
                  <a:schemeClr val="bg2"/>
                </a:solidFill>
              </a:rPr>
              <a:t> or </a:t>
            </a:r>
            <a:r>
              <a:rPr lang="en-US" sz="2800" u="sng" smtClean="0">
                <a:solidFill>
                  <a:srgbClr val="FF0000"/>
                </a:solidFill>
              </a:rPr>
              <a:t>google.com/patents</a:t>
            </a:r>
          </a:p>
          <a:p>
            <a:pPr>
              <a:lnSpc>
                <a:spcPct val="95000"/>
              </a:lnSpc>
            </a:pPr>
            <a:r>
              <a:rPr lang="en-US" sz="2800" smtClean="0">
                <a:solidFill>
                  <a:schemeClr val="bg2"/>
                </a:solidFill>
              </a:rPr>
              <a:t>The official web site of the U.S. Patent Office is – </a:t>
            </a:r>
            <a:r>
              <a:rPr lang="en-US" sz="2800" smtClean="0">
                <a:solidFill>
                  <a:srgbClr val="FF0000"/>
                </a:solidFill>
                <a:hlinkClick r:id="rId3"/>
              </a:rPr>
              <a:t>www.uspto.gov</a:t>
            </a:r>
            <a:r>
              <a:rPr lang="en-US" sz="2800" smtClean="0">
                <a:solidFill>
                  <a:schemeClr val="bg2"/>
                </a:solidFill>
              </a:rPr>
              <a:t>  (printed copies of “old” patents available for a small fee)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Patent Liability Guidelines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314450"/>
            <a:ext cx="8372475" cy="5267325"/>
          </a:xfrm>
        </p:spPr>
        <p:txBody>
          <a:bodyPr/>
          <a:lstStyle/>
          <a:p>
            <a:r>
              <a:rPr lang="en-US" sz="2800" smtClean="0">
                <a:solidFill>
                  <a:schemeClr val="bg2"/>
                </a:solidFill>
              </a:rPr>
              <a:t>Best time to search for possible patent infringement is at </a:t>
            </a:r>
            <a:r>
              <a:rPr lang="en-US" sz="2800" smtClean="0">
                <a:solidFill>
                  <a:schemeClr val="hlink"/>
                </a:solidFill>
              </a:rPr>
              <a:t>product conception</a:t>
            </a:r>
            <a:r>
              <a:rPr lang="en-US" sz="2800" smtClean="0">
                <a:solidFill>
                  <a:schemeClr val="bg2"/>
                </a:solidFill>
              </a:rPr>
              <a:t> stage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If the possibility of infringement exists, either:</a:t>
            </a:r>
          </a:p>
          <a:p>
            <a:pPr lvl="1"/>
            <a:r>
              <a:rPr lang="en-US" u="sng" smtClean="0">
                <a:solidFill>
                  <a:schemeClr val="bg2"/>
                </a:solidFill>
              </a:rPr>
              <a:t>eliminate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chemeClr val="hlink"/>
                </a:solidFill>
              </a:rPr>
              <a:t>infringing function</a:t>
            </a:r>
            <a:r>
              <a:rPr lang="en-US" smtClean="0">
                <a:solidFill>
                  <a:schemeClr val="bg2"/>
                </a:solidFill>
              </a:rPr>
              <a:t> from your design</a:t>
            </a:r>
          </a:p>
          <a:p>
            <a:pPr lvl="1"/>
            <a:r>
              <a:rPr lang="en-US" u="sng" smtClean="0">
                <a:solidFill>
                  <a:schemeClr val="bg2"/>
                </a:solidFill>
              </a:rPr>
              <a:t>modify</a:t>
            </a:r>
            <a:r>
              <a:rPr lang="en-US" smtClean="0">
                <a:solidFill>
                  <a:schemeClr val="bg2"/>
                </a:solidFill>
              </a:rPr>
              <a:t> your design so that the </a:t>
            </a:r>
            <a:r>
              <a:rPr lang="en-US" smtClean="0">
                <a:solidFill>
                  <a:schemeClr val="hlink"/>
                </a:solidFill>
              </a:rPr>
              <a:t>infringing function</a:t>
            </a:r>
            <a:r>
              <a:rPr lang="en-US" smtClean="0">
                <a:solidFill>
                  <a:schemeClr val="bg2"/>
                </a:solidFill>
              </a:rPr>
              <a:t> is performed in a </a:t>
            </a:r>
            <a:r>
              <a:rPr lang="en-US" smtClean="0">
                <a:solidFill>
                  <a:srgbClr val="33CC33"/>
                </a:solidFill>
              </a:rPr>
              <a:t>“substantially different way”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Types of infringement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literal</a:t>
            </a:r>
          </a:p>
          <a:p>
            <a:pPr lvl="1"/>
            <a:r>
              <a:rPr lang="en-US" smtClean="0">
                <a:solidFill>
                  <a:schemeClr val="bg2"/>
                </a:solidFill>
              </a:rPr>
              <a:t>doctrine of equivalents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 bldLvl="4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Literal Infringement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314450"/>
            <a:ext cx="8372475" cy="5267325"/>
          </a:xfrm>
        </p:spPr>
        <p:txBody>
          <a:bodyPr/>
          <a:lstStyle/>
          <a:p>
            <a:r>
              <a:rPr lang="en-US" sz="2800" smtClean="0">
                <a:solidFill>
                  <a:schemeClr val="hlink"/>
                </a:solidFill>
              </a:rPr>
              <a:t>Exactly</a:t>
            </a:r>
            <a:r>
              <a:rPr lang="en-US" sz="2800" smtClean="0">
                <a:solidFill>
                  <a:schemeClr val="bg2"/>
                </a:solidFill>
              </a:rPr>
              <a:t> same function performed </a:t>
            </a:r>
            <a:r>
              <a:rPr lang="en-US" sz="2800" smtClean="0">
                <a:solidFill>
                  <a:schemeClr val="hlink"/>
                </a:solidFill>
              </a:rPr>
              <a:t>exactly</a:t>
            </a:r>
            <a:r>
              <a:rPr lang="en-US" sz="2800" smtClean="0">
                <a:solidFill>
                  <a:schemeClr val="bg2"/>
                </a:solidFill>
              </a:rPr>
              <a:t> the same way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Should be “obvious”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Either eliminate this function from your design </a:t>
            </a:r>
            <a:r>
              <a:rPr lang="en-US" sz="2800" smtClean="0">
                <a:solidFill>
                  <a:srgbClr val="33CC33"/>
                </a:solidFill>
              </a:rPr>
              <a:t>-or-</a:t>
            </a:r>
            <a:r>
              <a:rPr lang="en-US" sz="2800" smtClean="0">
                <a:solidFill>
                  <a:schemeClr val="bg2"/>
                </a:solidFill>
              </a:rPr>
              <a:t> obtain license/pay royalty fee to use this function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Note that </a:t>
            </a:r>
            <a:r>
              <a:rPr lang="en-US" sz="2800" smtClean="0">
                <a:solidFill>
                  <a:schemeClr val="hlink"/>
                </a:solidFill>
              </a:rPr>
              <a:t>“simply adding additional features”</a:t>
            </a:r>
            <a:r>
              <a:rPr lang="en-US" sz="2800" smtClean="0">
                <a:solidFill>
                  <a:schemeClr val="bg2"/>
                </a:solidFill>
              </a:rPr>
              <a:t> does </a:t>
            </a:r>
            <a:r>
              <a:rPr lang="en-US" sz="2800" u="sng" smtClean="0">
                <a:solidFill>
                  <a:schemeClr val="hlink"/>
                </a:solidFill>
              </a:rPr>
              <a:t>not</a:t>
            </a:r>
            <a:r>
              <a:rPr lang="en-US" sz="2800" smtClean="0">
                <a:solidFill>
                  <a:schemeClr val="bg2"/>
                </a:solidFill>
              </a:rPr>
              <a:t> eliminate infringement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Doctrine of Equivalents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136650"/>
            <a:ext cx="8308975" cy="5267325"/>
          </a:xfrm>
        </p:spPr>
        <p:txBody>
          <a:bodyPr/>
          <a:lstStyle/>
          <a:p>
            <a:r>
              <a:rPr lang="en-US" sz="2800" dirty="0" smtClean="0">
                <a:solidFill>
                  <a:schemeClr val="hlink"/>
                </a:solidFill>
              </a:rPr>
              <a:t>Substantially</a:t>
            </a:r>
            <a:r>
              <a:rPr lang="en-US" sz="2800" dirty="0" smtClean="0">
                <a:solidFill>
                  <a:schemeClr val="bg2"/>
                </a:solidFill>
              </a:rPr>
              <a:t> same function performed </a:t>
            </a:r>
            <a:r>
              <a:rPr lang="en-US" sz="2800" dirty="0" smtClean="0">
                <a:solidFill>
                  <a:schemeClr val="hlink"/>
                </a:solidFill>
              </a:rPr>
              <a:t>substantially</a:t>
            </a:r>
            <a:r>
              <a:rPr lang="en-US" sz="2800" dirty="0" smtClean="0">
                <a:solidFill>
                  <a:schemeClr val="bg2"/>
                </a:solidFill>
              </a:rPr>
              <a:t> the same way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Hypothetical examples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for fastening pieces of wood together, does a </a:t>
            </a:r>
            <a:r>
              <a:rPr lang="en-US" sz="2400" dirty="0" smtClean="0">
                <a:solidFill>
                  <a:schemeClr val="hlink"/>
                </a:solidFill>
              </a:rPr>
              <a:t>screw</a:t>
            </a:r>
            <a:r>
              <a:rPr lang="en-US" sz="2400" dirty="0" smtClean="0">
                <a:solidFill>
                  <a:schemeClr val="bg2"/>
                </a:solidFill>
              </a:rPr>
              <a:t> perform “substantially the same function” in “substantially the same way” as a </a:t>
            </a:r>
            <a:r>
              <a:rPr lang="en-US" sz="2400" dirty="0" smtClean="0">
                <a:solidFill>
                  <a:schemeClr val="hlink"/>
                </a:solidFill>
              </a:rPr>
              <a:t>nail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for reproducing recorded music, does a </a:t>
            </a:r>
            <a:r>
              <a:rPr lang="en-US" sz="2400" dirty="0" smtClean="0">
                <a:solidFill>
                  <a:schemeClr val="hlink"/>
                </a:solidFill>
              </a:rPr>
              <a:t>vinyl LP</a:t>
            </a:r>
            <a:r>
              <a:rPr lang="en-US" sz="2400" dirty="0" smtClean="0">
                <a:solidFill>
                  <a:schemeClr val="bg2"/>
                </a:solidFill>
              </a:rPr>
              <a:t> perform “substantially the same function” in “substantially the same way” as a </a:t>
            </a:r>
            <a:r>
              <a:rPr lang="en-US" sz="2400" dirty="0" smtClean="0">
                <a:solidFill>
                  <a:schemeClr val="hlink"/>
                </a:solidFill>
              </a:rPr>
              <a:t>CD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for the purpose of recognizing an access code (PIN) , does </a:t>
            </a:r>
            <a:r>
              <a:rPr lang="en-US" sz="2400" dirty="0" smtClean="0">
                <a:solidFill>
                  <a:srgbClr val="FF0000"/>
                </a:solidFill>
              </a:rPr>
              <a:t>software running on a microcontroller </a:t>
            </a:r>
            <a:r>
              <a:rPr lang="en-US" sz="2400" dirty="0" smtClean="0">
                <a:solidFill>
                  <a:schemeClr val="bg2"/>
                </a:solidFill>
              </a:rPr>
              <a:t>perform “substantially the same function” in “substantially the same way” as a </a:t>
            </a:r>
            <a:r>
              <a:rPr lang="en-US" sz="2400" dirty="0" smtClean="0">
                <a:solidFill>
                  <a:srgbClr val="FF0000"/>
                </a:solidFill>
              </a:rPr>
              <a:t>state machine realized with discrete flip-flops and gates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lvl="1"/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build="p" bldLvl="4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Doctrine of Equivalents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301750"/>
            <a:ext cx="8486775" cy="5267325"/>
          </a:xfrm>
        </p:spPr>
        <p:txBody>
          <a:bodyPr/>
          <a:lstStyle/>
          <a:p>
            <a:r>
              <a:rPr lang="en-US" sz="2400" smtClean="0">
                <a:solidFill>
                  <a:schemeClr val="bg2"/>
                </a:solidFill>
              </a:rPr>
              <a:t>Need a clear understanding of </a:t>
            </a:r>
            <a:r>
              <a:rPr lang="en-US" sz="2400" u="sng" smtClean="0">
                <a:solidFill>
                  <a:srgbClr val="FF0000"/>
                </a:solidFill>
              </a:rPr>
              <a:t>mechanism</a:t>
            </a:r>
            <a:r>
              <a:rPr lang="en-US" sz="2400" smtClean="0">
                <a:solidFill>
                  <a:srgbClr val="FF0000"/>
                </a:solidFill>
              </a:rPr>
              <a:t> (“way”)</a:t>
            </a:r>
            <a:r>
              <a:rPr lang="en-US" sz="2400" smtClean="0">
                <a:solidFill>
                  <a:schemeClr val="bg2"/>
                </a:solidFill>
              </a:rPr>
              <a:t> – the </a:t>
            </a:r>
            <a:r>
              <a:rPr lang="en-US" sz="2400" u="sng" smtClean="0">
                <a:solidFill>
                  <a:srgbClr val="FF0000"/>
                </a:solidFill>
              </a:rPr>
              <a:t>mechanism</a:t>
            </a:r>
            <a:r>
              <a:rPr lang="en-US" sz="2400" smtClean="0">
                <a:solidFill>
                  <a:schemeClr val="bg2"/>
                </a:solidFill>
              </a:rPr>
              <a:t> is the </a:t>
            </a:r>
            <a:r>
              <a:rPr lang="en-US" sz="2400" i="1" smtClean="0">
                <a:solidFill>
                  <a:srgbClr val="0033CC"/>
                </a:solidFill>
              </a:rPr>
              <a:t>function</a:t>
            </a:r>
            <a:r>
              <a:rPr lang="en-US" sz="2400" smtClean="0">
                <a:solidFill>
                  <a:schemeClr val="bg2"/>
                </a:solidFill>
              </a:rPr>
              <a:t> of interest in analyzing infringement liability under the doctrine of equivalents</a:t>
            </a:r>
          </a:p>
          <a:p>
            <a:pPr lvl="1"/>
            <a:r>
              <a:rPr lang="en-US" sz="2200" smtClean="0">
                <a:solidFill>
                  <a:srgbClr val="0033CC"/>
                </a:solidFill>
              </a:rPr>
              <a:t>hypothetical #1:</a:t>
            </a:r>
            <a:r>
              <a:rPr lang="en-US" sz="2200" smtClean="0">
                <a:solidFill>
                  <a:schemeClr val="bg2"/>
                </a:solidFill>
              </a:rPr>
              <a:t> “fastening” is not what is “patented”; rather, the fastening </a:t>
            </a:r>
            <a:r>
              <a:rPr lang="en-US" sz="2200" u="sng" smtClean="0">
                <a:solidFill>
                  <a:schemeClr val="hlink"/>
                </a:solidFill>
              </a:rPr>
              <a:t>mechanism</a:t>
            </a:r>
            <a:r>
              <a:rPr lang="en-US" sz="2200" smtClean="0">
                <a:solidFill>
                  <a:schemeClr val="hlink"/>
                </a:solidFill>
              </a:rPr>
              <a:t> </a:t>
            </a:r>
            <a:r>
              <a:rPr lang="en-US" sz="2200" smtClean="0">
                <a:solidFill>
                  <a:srgbClr val="0033CC"/>
                </a:solidFill>
              </a:rPr>
              <a:t>(ribbing on nail vs. threads on screw)</a:t>
            </a:r>
          </a:p>
          <a:p>
            <a:pPr lvl="1"/>
            <a:r>
              <a:rPr lang="en-US" sz="2200" smtClean="0">
                <a:solidFill>
                  <a:srgbClr val="0033CC"/>
                </a:solidFill>
              </a:rPr>
              <a:t>hypothetical #2: </a:t>
            </a:r>
            <a:r>
              <a:rPr lang="en-US" sz="2200" smtClean="0">
                <a:solidFill>
                  <a:schemeClr val="bg2"/>
                </a:solidFill>
              </a:rPr>
              <a:t>“music reproduction” is not what is “patented”; rather, the music reproduction </a:t>
            </a:r>
            <a:r>
              <a:rPr lang="en-US" sz="2200" u="sng" smtClean="0">
                <a:solidFill>
                  <a:srgbClr val="FF0000"/>
                </a:solidFill>
              </a:rPr>
              <a:t>mechanism</a:t>
            </a:r>
            <a:r>
              <a:rPr lang="en-US" sz="2200" smtClean="0">
                <a:solidFill>
                  <a:schemeClr val="bg2"/>
                </a:solidFill>
              </a:rPr>
              <a:t> </a:t>
            </a:r>
            <a:r>
              <a:rPr lang="en-US" sz="2200" smtClean="0">
                <a:solidFill>
                  <a:srgbClr val="0033CC"/>
                </a:solidFill>
              </a:rPr>
              <a:t>(needle vibration following molded groove vs. optically reading digital data from pits molded into plastic disc)</a:t>
            </a:r>
          </a:p>
          <a:p>
            <a:pPr lvl="1"/>
            <a:r>
              <a:rPr lang="en-US" sz="2200" smtClean="0">
                <a:solidFill>
                  <a:srgbClr val="0033CC"/>
                </a:solidFill>
              </a:rPr>
              <a:t>hypothetical #3:</a:t>
            </a:r>
            <a:r>
              <a:rPr lang="en-US" sz="2200" smtClean="0">
                <a:solidFill>
                  <a:schemeClr val="bg2"/>
                </a:solidFill>
              </a:rPr>
              <a:t> “recognizing an access code” is not what is “patented”; rather, the access code recognition </a:t>
            </a:r>
            <a:r>
              <a:rPr lang="en-US" sz="2200" u="sng" smtClean="0">
                <a:solidFill>
                  <a:srgbClr val="FF0000"/>
                </a:solidFill>
              </a:rPr>
              <a:t>mechanism</a:t>
            </a:r>
            <a:r>
              <a:rPr lang="en-US" sz="2200" smtClean="0">
                <a:solidFill>
                  <a:schemeClr val="bg2"/>
                </a:solidFill>
              </a:rPr>
              <a:t> </a:t>
            </a:r>
            <a:r>
              <a:rPr lang="en-US" sz="2200" smtClean="0">
                <a:solidFill>
                  <a:srgbClr val="0033CC"/>
                </a:solidFill>
              </a:rPr>
              <a:t>(software running on a generic embedded microcontroller vs. discrete custom hardware realizing a state machine)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build="p" bldLvl="4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Doctrine of Equivalents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314450"/>
            <a:ext cx="8229600" cy="5267325"/>
          </a:xfrm>
        </p:spPr>
        <p:txBody>
          <a:bodyPr/>
          <a:lstStyle/>
          <a:p>
            <a:r>
              <a:rPr lang="en-US" sz="2800" smtClean="0">
                <a:solidFill>
                  <a:schemeClr val="bg2"/>
                </a:solidFill>
              </a:rPr>
              <a:t>Stated another way, is the “software” implementation of </a:t>
            </a:r>
            <a:r>
              <a:rPr lang="en-US" sz="2800" u="sng" smtClean="0">
                <a:solidFill>
                  <a:schemeClr val="hlink"/>
                </a:solidFill>
              </a:rPr>
              <a:t>any</a:t>
            </a:r>
            <a:r>
              <a:rPr lang="en-US" sz="2800" smtClean="0">
                <a:solidFill>
                  <a:srgbClr val="0033CC"/>
                </a:solidFill>
              </a:rPr>
              <a:t> function</a:t>
            </a:r>
            <a:r>
              <a:rPr lang="en-US" sz="2800" smtClean="0">
                <a:solidFill>
                  <a:schemeClr val="bg2"/>
                </a:solidFill>
              </a:rPr>
              <a:t> the </a:t>
            </a:r>
            <a:r>
              <a:rPr lang="en-US" sz="2800" smtClean="0">
                <a:solidFill>
                  <a:schemeClr val="hlink"/>
                </a:solidFill>
              </a:rPr>
              <a:t>equivalent</a:t>
            </a:r>
            <a:r>
              <a:rPr lang="en-US" sz="2800" smtClean="0">
                <a:solidFill>
                  <a:srgbClr val="F32359"/>
                </a:solidFill>
              </a:rPr>
              <a:t> </a:t>
            </a:r>
            <a:r>
              <a:rPr lang="en-US" sz="2800" smtClean="0">
                <a:solidFill>
                  <a:schemeClr val="bg2"/>
                </a:solidFill>
              </a:rPr>
              <a:t>of a (digital) hardware implementation of that </a:t>
            </a:r>
            <a:r>
              <a:rPr lang="en-US" sz="2800" smtClean="0">
                <a:solidFill>
                  <a:srgbClr val="0033CC"/>
                </a:solidFill>
              </a:rPr>
              <a:t>function</a:t>
            </a:r>
            <a:r>
              <a:rPr lang="en-US" sz="2800" smtClean="0">
                <a:solidFill>
                  <a:schemeClr val="bg2"/>
                </a:solidFill>
              </a:rPr>
              <a:t> under the </a:t>
            </a:r>
            <a:r>
              <a:rPr lang="en-US" sz="2800" smtClean="0">
                <a:solidFill>
                  <a:srgbClr val="33CC33"/>
                </a:solidFill>
              </a:rPr>
              <a:t>doctrine of equivalents</a:t>
            </a:r>
            <a:r>
              <a:rPr lang="en-US" sz="2800" smtClean="0">
                <a:solidFill>
                  <a:schemeClr val="bg2"/>
                </a:solidFill>
              </a:rPr>
              <a:t>?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Answer: “hard to say” – this is why there are patent lawyers!  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No case to date where software ruled the equivalent of hardware </a:t>
            </a:r>
            <a:r>
              <a:rPr lang="en-US" sz="2800" i="1" smtClean="0">
                <a:solidFill>
                  <a:schemeClr val="hlink"/>
                </a:solidFill>
              </a:rPr>
              <a:t>per se</a:t>
            </a:r>
            <a:r>
              <a:rPr lang="en-US" sz="2800" smtClean="0">
                <a:solidFill>
                  <a:schemeClr val="bg2"/>
                </a:solidFill>
              </a:rPr>
              <a:t> – but have been cases where </a:t>
            </a:r>
            <a:r>
              <a:rPr lang="en-US" sz="2800" u="sng" smtClean="0">
                <a:solidFill>
                  <a:srgbClr val="0033CC"/>
                </a:solidFill>
              </a:rPr>
              <a:t>functions</a:t>
            </a:r>
            <a:r>
              <a:rPr lang="en-US" sz="2800" smtClean="0">
                <a:solidFill>
                  <a:schemeClr val="bg2"/>
                </a:solidFill>
              </a:rPr>
              <a:t> (“algorithms”)  of hardware and software devices ruled as performed in “substantially the same way”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842" y="3032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 smtClean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9151"/>
            <a:ext cx="8280400" cy="4258635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 Notebook Guidelines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On-Line Documentation Guidelines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Patent Liability Guidelines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Microcontroller Selection Guidelines</a:t>
            </a:r>
          </a:p>
          <a:p>
            <a:pPr lvl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Memory Requirements / Types</a:t>
            </a:r>
          </a:p>
          <a:p>
            <a:pPr lvl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Environment</a:t>
            </a:r>
          </a:p>
          <a:p>
            <a:pPr lvl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Interfacing / Bus Expansion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Motherboard Selections Guidelines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Prerequisite Review Guidelines</a:t>
            </a:r>
          </a:p>
          <a:p>
            <a:pPr lvl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Avoiding Infringement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77963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2"/>
                </a:solidFill>
              </a:rPr>
              <a:t>Designing around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Licensing</a:t>
            </a:r>
          </a:p>
          <a:p>
            <a:pPr lvl="1">
              <a:buFontTx/>
              <a:buChar char="•"/>
            </a:pPr>
            <a:r>
              <a:rPr lang="en-US" smtClean="0">
                <a:solidFill>
                  <a:schemeClr val="bg2"/>
                </a:solidFill>
              </a:rPr>
              <a:t>Straight license</a:t>
            </a:r>
          </a:p>
          <a:p>
            <a:pPr lvl="1">
              <a:buFontTx/>
              <a:buChar char="•"/>
            </a:pPr>
            <a:r>
              <a:rPr lang="en-US" smtClean="0">
                <a:solidFill>
                  <a:schemeClr val="bg2"/>
                </a:solidFill>
              </a:rPr>
              <a:t>Cross-license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Acquiring subject patent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Declaratory judgment action</a:t>
            </a:r>
          </a:p>
          <a:p>
            <a:r>
              <a:rPr lang="en-US" sz="2800" smtClean="0">
                <a:solidFill>
                  <a:schemeClr val="bg2"/>
                </a:solidFill>
              </a:rPr>
              <a:t>Ceasing manufacturing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59209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Microcontroller Selection Guidelines</a:t>
            </a:r>
            <a:endParaRPr lang="en-US" dirty="0" smtClean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7288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Memory requirements/types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Beware of hidden liabilities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 acquisition (ADC) buffers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Large file storage (</a:t>
            </a:r>
            <a:r>
              <a:rPr lang="en-US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mp3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Library routines (floating point emulation, </a:t>
            </a:r>
            <a:r>
              <a:rPr lang="en-US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printf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Nonvolatile memory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Flash (code, static data)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in-circuit programmable? 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programming “dongle” availability?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programming connector requirements?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EEPROM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(storage of calibration or configuration parameters, history data, control panel settings)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granularity of erase/write?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 driver availability?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7950"/>
            <a:ext cx="8258175" cy="4135438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Volatile memory (SRAM)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stack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heap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I/O buffers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run-time variables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(generally no executable code except for “specialty functions” like erasing and reprogramming a sector in Flash)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note initialization requirements when system boots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199" y="304800"/>
            <a:ext cx="85592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Microcontroller Selection Guidelines</a:t>
            </a:r>
            <a:endParaRPr kumimoji="1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 bldLvl="4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81113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Interfacing/Bus Expansion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general purpose I/O pins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programmable data direction?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programmable pull device?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Bus expansion capability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multiplexed or simplex external bus?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“glue logic” requirements?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Number/types of integrated peripherals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Golden Microcontroller Selection Rule: “match” project requirements to </a:t>
            </a:r>
            <a:r>
              <a:rPr lang="en-US" sz="3600" b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C capabilities as closely as practicable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59209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Microcontroller Selection Guidelines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environment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Useful to have an asynchronous serial port dedicated to debugging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Useful to have spare I/O pins dedicated to debugging (e.g., </a:t>
            </a:r>
            <a:r>
              <a:rPr lang="en-US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“heartbeat”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LED)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In-circuit programmable Flash available for </a:t>
            </a:r>
            <a:r>
              <a:rPr lang="en-US" b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quickly downloading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testing code revs (but typically require a “programming dongle” so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sure to include a header/connector on your PCB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BDM (background debug mode)  </a:t>
            </a:r>
            <a:r>
              <a:rPr lang="en-US" b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helpful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sure to include a 6-pin BDM header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your PCB if using a </a:t>
            </a:r>
            <a:r>
              <a:rPr lang="en-US" b="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Freescale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microcontroller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Assembler/Compiler/Linker/Loader/</a:t>
            </a: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(Simulator)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59209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Microcontroller Selection Guidelines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bldLvl="4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458913"/>
            <a:ext cx="8534400" cy="4518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Carefully note </a:t>
            </a:r>
            <a:r>
              <a:rPr lang="en-US" sz="2600" b="0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package options 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available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QFP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</a:t>
            </a:r>
            <a:r>
              <a:rPr lang="en-US" sz="26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SOIC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and </a:t>
            </a:r>
            <a:r>
              <a:rPr lang="en-US" sz="26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SSOP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types generally preferable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QFN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type “doable” (but avoid if possible)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watch out for “tabs” on bottom of chip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DIP types OK (good for prototyping) but compromise PCB density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avoid PGA and </a:t>
            </a:r>
            <a:r>
              <a:rPr lang="en-US" sz="26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BGA</a:t>
            </a:r>
            <a:endParaRPr lang="en-US" sz="2600" b="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Price/availability </a:t>
            </a:r>
            <a:endParaRPr lang="en-US" sz="2600" b="0" dirty="0" smtClean="0">
              <a:effectLst>
                <a:outerShdw blurRad="38100" dist="38100" dir="2700000" algn="tl">
                  <a:srgbClr val="000000"/>
                </a:outerShdw>
              </a:effectLst>
              <a:sym typeface="SymbolProp BT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get </a:t>
            </a:r>
            <a:r>
              <a:rPr lang="en-US" sz="2600" b="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at least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US" sz="2600" b="0" u="sng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two more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than you need of every IC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now (sooner rather than later)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59209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Microcontroller Selection Guidelines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bldLvl="4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Package Options (Sample)</a:t>
            </a:r>
          </a:p>
        </p:txBody>
      </p:sp>
      <p:pic>
        <p:nvPicPr>
          <p:cNvPr id="10243" name="Picture 4" descr="pic_pkg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1276350"/>
            <a:ext cx="323056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pic_pk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2081213"/>
            <a:ext cx="36449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 l="21455" r="20149" b="32687"/>
          <a:stretch>
            <a:fillRect/>
          </a:stretch>
        </p:blipFill>
        <p:spPr bwMode="auto">
          <a:xfrm>
            <a:off x="0" y="82550"/>
            <a:ext cx="911225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748" name="Text Box 4"/>
          <p:cNvSpPr txBox="1">
            <a:spLocks noChangeArrowheads="1"/>
          </p:cNvSpPr>
          <p:nvPr/>
        </p:nvSpPr>
        <p:spPr bwMode="auto">
          <a:xfrm>
            <a:off x="3603625" y="6019800"/>
            <a:ext cx="5308600" cy="579438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3"/>
              </a:rPr>
              <a:t>http://www.microchip.com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8"/>
          <p:cNvSpPr>
            <a:spLocks noChangeArrowheads="1"/>
          </p:cNvSpPr>
          <p:nvPr/>
        </p:nvSpPr>
        <p:spPr bwMode="auto">
          <a:xfrm>
            <a:off x="3009900" y="3289300"/>
            <a:ext cx="1600200" cy="1092200"/>
          </a:xfrm>
          <a:prstGeom prst="rightArrow">
            <a:avLst>
              <a:gd name="adj1" fmla="val 50000"/>
              <a:gd name="adj2" fmla="val 3662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 l="15594" r="29105" b="2885"/>
          <a:stretch>
            <a:fillRect/>
          </a:stretch>
        </p:blipFill>
        <p:spPr bwMode="auto">
          <a:xfrm>
            <a:off x="1419225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/>
          <p:cNvSpPr>
            <a:spLocks noChangeArrowheads="1"/>
          </p:cNvSpPr>
          <p:nvPr/>
        </p:nvSpPr>
        <p:spPr bwMode="auto">
          <a:xfrm>
            <a:off x="3009900" y="3289300"/>
            <a:ext cx="1600200" cy="1092200"/>
          </a:xfrm>
          <a:prstGeom prst="rightArrow">
            <a:avLst>
              <a:gd name="adj1" fmla="val 50000"/>
              <a:gd name="adj2" fmla="val 3662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15672" r="29105" b="2489"/>
          <a:stretch>
            <a:fillRect/>
          </a:stretch>
        </p:blipFill>
        <p:spPr bwMode="auto">
          <a:xfrm>
            <a:off x="1487488" y="0"/>
            <a:ext cx="621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Lab Notebooks – </a:t>
            </a:r>
            <a:r>
              <a:rPr lang="en-US" sz="5400" b="1" i="1" u="sng" smtClean="0">
                <a:solidFill>
                  <a:srgbClr val="D9DE1E"/>
                </a:solidFill>
              </a:rPr>
              <a:t>Individual</a:t>
            </a:r>
            <a:endParaRPr lang="en-US" sz="5400" b="1" i="1" u="sng" smtClean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336675"/>
            <a:ext cx="8126412" cy="4876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to keep track of all observations, modifications, “buggy behavior”, etc., for a product under development</a:t>
            </a:r>
          </a:p>
          <a:p>
            <a:pPr>
              <a:lnSpc>
                <a:spcPct val="85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observations, modifications, redesigns, comments, notes to yourself, etc., should be </a:t>
            </a:r>
            <a:r>
              <a:rPr lang="en-US" b="0" i="1" u="sng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documented as they occur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en-US" b="0" i="1" u="sng" dirty="0" smtClean="0">
                <a:solidFill>
                  <a:srgbClr val="DC0C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“after the fact”</a:t>
            </a:r>
            <a:endParaRPr lang="en-US" b="0" i="1" u="sng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5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</a:t>
            </a:r>
            <a:r>
              <a:rPr lang="en-US" b="0" i="1" u="sng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will be required to maintain an on-line lab notebook on their team’s project webpage</a:t>
            </a:r>
          </a:p>
          <a:p>
            <a:pPr>
              <a:lnSpc>
                <a:spcPct val="85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</a:t>
            </a:r>
            <a:r>
              <a:rPr lang="en-US" b="0" i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BLOG !!!!</a:t>
            </a:r>
            <a:endParaRPr lang="en-US" sz="3600" b="0" i="1" dirty="0" smtClean="0">
              <a:solidFill>
                <a:srgbClr val="D5D5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l="21642" t="2167" r="19963" b="9032"/>
          <a:stretch>
            <a:fillRect/>
          </a:stretch>
        </p:blipFill>
        <p:spPr bwMode="auto">
          <a:xfrm>
            <a:off x="892175" y="0"/>
            <a:ext cx="721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4692650" y="6062663"/>
            <a:ext cx="3175000" cy="579437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www.atmel.com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1365" t="1860" r="20058" b="7674"/>
          <a:stretch>
            <a:fillRect/>
          </a:stretch>
        </p:blipFill>
        <p:spPr bwMode="auto">
          <a:xfrm>
            <a:off x="1106488" y="0"/>
            <a:ext cx="710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81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4933950" cy="5842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>
                <a:solidFill>
                  <a:srgbClr val="3399FF"/>
                </a:solidFill>
                <a:latin typeface="Times New Roman" pitchFamily="18" charset="0"/>
              </a:rPr>
              <a:t>Parametric Product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5538788" cy="5842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>
                <a:solidFill>
                  <a:srgbClr val="3399FF"/>
                </a:solidFill>
                <a:latin typeface="Times New Roman" pitchFamily="18" charset="0"/>
              </a:rPr>
              <a:t>Parametric Product Table…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81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5245100" y="6119813"/>
            <a:ext cx="3898900" cy="579437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2"/>
              </a:rPr>
              <a:t>www.freescale.com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 l="23401" t="9070" r="24419" b="38139"/>
          <a:stretch>
            <a:fillRect/>
          </a:stretch>
        </p:blipFill>
        <p:spPr bwMode="auto">
          <a:xfrm>
            <a:off x="500063" y="787400"/>
            <a:ext cx="82565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47238" b="16048"/>
          <a:stretch>
            <a:fillRect/>
          </a:stretch>
        </p:blipFill>
        <p:spPr bwMode="auto">
          <a:xfrm>
            <a:off x="1020763" y="0"/>
            <a:ext cx="689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638175"/>
            <a:ext cx="9132887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7591425" cy="5842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>
                <a:solidFill>
                  <a:srgbClr val="3399FF"/>
                </a:solidFill>
                <a:latin typeface="Times New Roman" pitchFamily="18" charset="0"/>
              </a:rPr>
              <a:t>Freescale 16-bit Parametric Product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 l="23837" t="9070" r="24564" b="17209"/>
          <a:stretch>
            <a:fillRect/>
          </a:stretch>
        </p:blipFill>
        <p:spPr bwMode="auto">
          <a:xfrm>
            <a:off x="509588" y="0"/>
            <a:ext cx="768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23" name="Text Box 3"/>
          <p:cNvSpPr txBox="1">
            <a:spLocks noChangeArrowheads="1"/>
          </p:cNvSpPr>
          <p:nvPr/>
        </p:nvSpPr>
        <p:spPr bwMode="auto">
          <a:xfrm>
            <a:off x="4902200" y="6278563"/>
            <a:ext cx="3209925" cy="579437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www.analog.com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3837" t="9535" r="24709" b="3722"/>
          <a:stretch>
            <a:fillRect/>
          </a:stretch>
        </p:blipFill>
        <p:spPr bwMode="auto">
          <a:xfrm>
            <a:off x="1265238" y="0"/>
            <a:ext cx="650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Atom-N2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406400"/>
            <a:ext cx="54546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0"/>
            <a:ext cx="3221038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6248400"/>
            <a:ext cx="8488363" cy="461963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4"/>
              </a:rPr>
              <a:t>http://www.intel.com/products/processor/atom/index.htm</a:t>
            </a: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kumimoji="0"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2000"/>
            <a:ext cx="3703638" cy="4216400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rgbClr val="D9DE1E"/>
                </a:solidFill>
              </a:rPr>
              <a:t>Entries will be done in HTML, but may include scanned sheets and digital pictures as well as links to hardware or software source files -</a:t>
            </a:r>
            <a:r>
              <a:rPr lang="en-US" sz="2800" i="1" dirty="0" smtClean="0">
                <a:solidFill>
                  <a:srgbClr val="DC0C42"/>
                </a:solidFill>
              </a:rPr>
              <a:t>most important thing is to keep it current!</a:t>
            </a:r>
            <a:r>
              <a:rPr lang="en-US" sz="2800" dirty="0" smtClean="0">
                <a:solidFill>
                  <a:srgbClr val="DC0C42"/>
                </a:solidFill>
              </a:rPr>
              <a:t/>
            </a:r>
            <a:br>
              <a:rPr lang="en-US" sz="2800" dirty="0" smtClean="0">
                <a:solidFill>
                  <a:srgbClr val="DC0C42"/>
                </a:solidFill>
              </a:rPr>
            </a:br>
            <a:endParaRPr lang="en-US" sz="2800" i="1" dirty="0" smtClean="0">
              <a:solidFill>
                <a:srgbClr val="D9DE1E"/>
              </a:solidFill>
            </a:endParaRPr>
          </a:p>
        </p:txBody>
      </p:sp>
      <p:sp>
        <p:nvSpPr>
          <p:cNvPr id="580617" name="Text Box 9"/>
          <p:cNvSpPr txBox="1">
            <a:spLocks noChangeArrowheads="1"/>
          </p:cNvSpPr>
          <p:nvPr/>
        </p:nvSpPr>
        <p:spPr bwMode="auto">
          <a:xfrm>
            <a:off x="640907" y="280582"/>
            <a:ext cx="77724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  <a:defRPr/>
            </a:pPr>
            <a:r>
              <a:rPr lang="en-US" sz="4400" b="0" dirty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Individual Lab Notebook Entries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612" y="1124394"/>
            <a:ext cx="5188207" cy="559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313" t="955" r="14178" b="20836"/>
          <a:stretch>
            <a:fillRect/>
          </a:stretch>
        </p:blipFill>
        <p:spPr bwMode="auto">
          <a:xfrm>
            <a:off x="76200" y="0"/>
            <a:ext cx="8910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06675" y="6159500"/>
            <a:ext cx="5991225" cy="460375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http://www.keil.com/mcb2300/mcb2370.asp</a:t>
            </a: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kumimoji="0"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458913"/>
            <a:ext cx="8736012" cy="4518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Topics from ECE 270 (Module 1) you should review include: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read/interpret data sheets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Logic levels and noise margins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Interfacing different families of CMOS logic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Electrostatic discharge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Sourcing and sinking currents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Propagation delay and transition time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capacitive and resistive loads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Power dissipation as a function of supply voltage and switching frequency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Current spikes and decoupling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Three-state and open-drain outputs</a:t>
            </a:r>
            <a:endParaRPr lang="en-US" sz="2600" b="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59209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Prerequisite Review Guidelines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bldLvl="4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458913"/>
            <a:ext cx="8736012" cy="4518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Topics from ECE 362 you should review include: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application software organization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and SPI applications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ATD applications and analog signal conditioning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applications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PWM applications and interfaces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Switching D.C. loads</a:t>
            </a:r>
          </a:p>
          <a:p>
            <a:pPr lvl="1">
              <a:lnSpc>
                <a:spcPct val="85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isolation of inputs and outputs</a:t>
            </a:r>
          </a:p>
          <a:p>
            <a:pPr lvl="1">
              <a:lnSpc>
                <a:spcPct val="80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Keypad (switch matrix) and contact closure de-bouncing</a:t>
            </a:r>
          </a:p>
          <a:p>
            <a:pPr lvl="1">
              <a:lnSpc>
                <a:spcPct val="80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pulse generators (RPG)</a:t>
            </a:r>
          </a:p>
          <a:p>
            <a:pPr lvl="1">
              <a:lnSpc>
                <a:spcPct val="80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control, stepper motors, (hobbyist) servos</a:t>
            </a:r>
          </a:p>
          <a:p>
            <a:pPr lvl="1">
              <a:lnSpc>
                <a:spcPct val="80000"/>
              </a:lnSpc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interface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I/O expansion using shift registers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Bus timing analysis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59209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Prerequisite Review Guidelines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chemeClr val="bg1"/>
                </a:solidFill>
                <a:effectLst/>
              </a:rPr>
              <a:t>Lab Notebook Evaluation Form</a:t>
            </a:r>
            <a:endParaRPr lang="en-US" smtClean="0">
              <a:solidFill>
                <a:schemeClr val="bg1"/>
              </a:solidFill>
              <a:effectLst/>
            </a:endParaRPr>
          </a:p>
        </p:txBody>
      </p:sp>
      <p:pic>
        <p:nvPicPr>
          <p:cNvPr id="28675" name="Picture 1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754063"/>
            <a:ext cx="6148387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Lab Notebook Evaluation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36675"/>
            <a:ext cx="8277225" cy="5181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Level of technical detail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we reproduce what you did from what is written in your notebook?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“blogs”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Appropriateness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the content </a:t>
            </a:r>
            <a:r>
              <a:rPr lang="en-US" b="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directly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related to the project?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“personal remarks” (what you ate, etc.)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Pictures, diagrams,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Need to aid in understanding work done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Thumbnail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large images to reduce inline image size </a:t>
            </a:r>
            <a:r>
              <a:rPr lang="en-US" b="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(generally do not need high-res images for most lab notebook entries)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Lab Notebook Evaluation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06525"/>
            <a:ext cx="8077200" cy="52197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Update Record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must be within 2-3 days of actual work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Weekly summaries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2-3 sentences highlighting main points of week’s work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Technical writing style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 3</a:t>
            </a:r>
            <a:r>
              <a:rPr lang="en-US" b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person 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future employers may see your 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269875"/>
            <a:ext cx="828122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9DE1E"/>
                </a:solidFill>
              </a:rPr>
              <a:t>On-Line Documentation Guidelines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336675"/>
            <a:ext cx="82677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addition to individual lab notebooks, each group should maintain on-line </a:t>
            </a:r>
            <a:r>
              <a:rPr lang="en-US" b="0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hardware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b="0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 i="1" u="sng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documentation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sheets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notes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schematics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code listings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a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version control system </a:t>
            </a: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(your choice) to manage updates and track changes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303213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Hardware Documentation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0013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text describing changes made to each revision of the schematic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information about test setups and prototyping breadboards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any “debugging notes” or general observations useful to the hardware portion of the team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Update schematic as you prototype and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prototype as much as possible of your schematic</a:t>
            </a:r>
            <a:endParaRPr lang="en-US" sz="3600" b="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6367</TotalTime>
  <Words>1503</Words>
  <Application>Microsoft Office PowerPoint</Application>
  <PresentationFormat>On-screen Show (4:3)</PresentationFormat>
  <Paragraphs>209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  ECE 477  Digital Systems Senior Design Project</vt:lpstr>
      <vt:lpstr>Outline</vt:lpstr>
      <vt:lpstr>Lab Notebooks – Individual</vt:lpstr>
      <vt:lpstr>Entries will be done in HTML, but may include scanned sheets and digital pictures as well as links to hardware or software source files -most important thing is to keep it current! </vt:lpstr>
      <vt:lpstr>Lab Notebook Evaluation Form</vt:lpstr>
      <vt:lpstr>Lab Notebook Evaluation</vt:lpstr>
      <vt:lpstr>Lab Notebook Evaluation</vt:lpstr>
      <vt:lpstr>On-Line Documentation Guidelines</vt:lpstr>
      <vt:lpstr>Hardware Documentation</vt:lpstr>
      <vt:lpstr>Software Documentation</vt:lpstr>
      <vt:lpstr>Patent Liability Guidelines</vt:lpstr>
      <vt:lpstr>Patent Liability Guidelines </vt:lpstr>
      <vt:lpstr>Patent Liability Guidelines</vt:lpstr>
      <vt:lpstr>Patent Liability Guidelines</vt:lpstr>
      <vt:lpstr>Patent Liability Guidelines</vt:lpstr>
      <vt:lpstr>Literal Infringement</vt:lpstr>
      <vt:lpstr>Doctrine of Equivalents</vt:lpstr>
      <vt:lpstr>Doctrine of Equivalents</vt:lpstr>
      <vt:lpstr>Doctrine of Equivalents</vt:lpstr>
      <vt:lpstr>Avoiding Infringement</vt:lpstr>
      <vt:lpstr>Microcontroller Selection Guidelines</vt:lpstr>
      <vt:lpstr>Slide 22</vt:lpstr>
      <vt:lpstr>Microcontroller Selection Guidelines</vt:lpstr>
      <vt:lpstr>Microcontroller Selection Guidelines</vt:lpstr>
      <vt:lpstr>Microcontroller Selection Guidelines</vt:lpstr>
      <vt:lpstr>Package Options (Sample)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Prerequisite Review Guidelines</vt:lpstr>
      <vt:lpstr>Prerequisite Review Guidelines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4</dc:title>
  <dc:subject>Microcontroller Survey</dc:subject>
  <dc:creator>D. G. Meyer</dc:creator>
  <dc:description>(c) 2004 by D. G. Meyer_x000d_
_x000d_
Needs to updated/condensed (9/14/04)</dc:description>
  <cp:lastModifiedBy>meyer</cp:lastModifiedBy>
  <cp:revision>248</cp:revision>
  <cp:lastPrinted>1999-01-14T15:06:27Z</cp:lastPrinted>
  <dcterms:created xsi:type="dcterms:W3CDTF">1997-06-19T11:07:20Z</dcterms:created>
  <dcterms:modified xsi:type="dcterms:W3CDTF">2014-01-16T18:19:45Z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