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2" r:id="rId5"/>
    <p:sldId id="259" r:id="rId6"/>
    <p:sldId id="268" r:id="rId7"/>
    <p:sldId id="269" r:id="rId8"/>
    <p:sldId id="270" r:id="rId9"/>
    <p:sldId id="271" r:id="rId10"/>
    <p:sldId id="273" r:id="rId11"/>
    <p:sldId id="260"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EAFF"/>
    <a:srgbClr val="65E4F2"/>
    <a:srgbClr val="FFE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D04F82-0E70-DE4A-AB89-6DE76532CDD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04F82-0E70-DE4A-AB89-6DE76532CDD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04F82-0E70-DE4A-AB89-6DE76532CDD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04F82-0E70-DE4A-AB89-6DE76532CDD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04F82-0E70-DE4A-AB89-6DE76532CDD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D04F82-0E70-DE4A-AB89-6DE76532CDD6}"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04F82-0E70-DE4A-AB89-6DE76532CDD6}"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D04F82-0E70-DE4A-AB89-6DE76532CDD6}"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04F82-0E70-DE4A-AB89-6DE76532CDD6}"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04F82-0E70-DE4A-AB89-6DE76532CDD6}"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04F82-0E70-DE4A-AB89-6DE76532CDD6}"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5E4C-CDA3-4B4F-9C1E-E0F672B9BE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04F82-0E70-DE4A-AB89-6DE76532CDD6}" type="datetimeFigureOut">
              <a:rPr lang="en-US" smtClean="0"/>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5E4C-CDA3-4B4F-9C1E-E0F672B9BE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1607" y="1210306"/>
            <a:ext cx="6252393" cy="1753743"/>
          </a:xfrm>
          <a:prstGeom prst="rect">
            <a:avLst/>
          </a:prstGeom>
          <a:solidFill>
            <a:srgbClr val="76EA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94831" y="744992"/>
            <a:ext cx="2143191" cy="2219058"/>
          </a:xfrm>
          <a:prstGeom prst="rect">
            <a:avLst/>
          </a:prstGeom>
        </p:spPr>
      </p:pic>
      <p:sp>
        <p:nvSpPr>
          <p:cNvPr id="5" name="Rectangle 4"/>
          <p:cNvSpPr/>
          <p:nvPr/>
        </p:nvSpPr>
        <p:spPr>
          <a:xfrm>
            <a:off x="574142" y="4581818"/>
            <a:ext cx="8112020" cy="1555937"/>
          </a:xfrm>
          <a:prstGeom prst="rect">
            <a:avLst/>
          </a:prstGeom>
          <a:solidFill>
            <a:srgbClr val="FFE33A"/>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FF0000"/>
                </a:solidFill>
                <a:latin typeface="Times New Roman"/>
              </a:rPr>
              <a:t>Special Session</a:t>
            </a:r>
          </a:p>
          <a:p>
            <a:pPr algn="ctr"/>
            <a:r>
              <a:rPr lang="en-US" sz="3600" b="1" dirty="0" smtClean="0">
                <a:solidFill>
                  <a:srgbClr val="FF0000"/>
                </a:solidFill>
                <a:latin typeface="Times New Roman"/>
              </a:rPr>
              <a:t>Laboratory Notebook </a:t>
            </a:r>
            <a:r>
              <a:rPr lang="en-US" sz="3600" b="1" dirty="0" err="1" smtClean="0">
                <a:solidFill>
                  <a:srgbClr val="FF0000"/>
                </a:solidFill>
                <a:latin typeface="Times New Roman"/>
              </a:rPr>
              <a:t>Bootcamp</a:t>
            </a:r>
            <a:endParaRPr lang="en-US" sz="3600" b="1" dirty="0">
              <a:solidFill>
                <a:srgbClr val="FF0000"/>
              </a:solidFill>
              <a:latin typeface="Times New Roman"/>
            </a:endParaRPr>
          </a:p>
        </p:txBody>
      </p:sp>
      <p:sp>
        <p:nvSpPr>
          <p:cNvPr id="6" name="Rectangle 5"/>
          <p:cNvSpPr/>
          <p:nvPr/>
        </p:nvSpPr>
        <p:spPr>
          <a:xfrm>
            <a:off x="0" y="3265984"/>
            <a:ext cx="3733800" cy="239216"/>
          </a:xfrm>
          <a:prstGeom prst="rect">
            <a:avLst/>
          </a:prstGeom>
          <a:solidFill>
            <a:srgbClr val="76EA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52418" y="1465490"/>
            <a:ext cx="5397667" cy="1200329"/>
          </a:xfrm>
          <a:prstGeom prst="rect">
            <a:avLst/>
          </a:prstGeom>
          <a:noFill/>
        </p:spPr>
        <p:txBody>
          <a:bodyPr wrap="square" rtlCol="0">
            <a:spAutoFit/>
          </a:bodyPr>
          <a:lstStyle/>
          <a:p>
            <a:r>
              <a:rPr lang="en-US" sz="3600" b="1" dirty="0" smtClean="0">
                <a:latin typeface="Times New Roman"/>
              </a:rPr>
              <a:t>ECE 477 Digital Systems Senior Design Project</a:t>
            </a:r>
            <a:endParaRPr lang="en-US" sz="3600" b="1" dirty="0">
              <a:latin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Pictures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a:buClr>
                <a:srgbClr val="65E4F2"/>
              </a:buClr>
            </a:pPr>
            <a:r>
              <a:rPr lang="en-US" dirty="0" smtClean="0">
                <a:solidFill>
                  <a:schemeClr val="bg1"/>
                </a:solidFill>
              </a:rPr>
              <a:t>Provide a means of understanding what you’re doing beyond text descriptions</a:t>
            </a:r>
          </a:p>
          <a:p>
            <a:pPr>
              <a:buClr>
                <a:srgbClr val="65E4F2"/>
              </a:buClr>
            </a:pPr>
            <a:r>
              <a:rPr lang="en-US" dirty="0" smtClean="0">
                <a:solidFill>
                  <a:schemeClr val="bg1"/>
                </a:solidFill>
              </a:rPr>
              <a:t>Worth ~</a:t>
            </a:r>
            <a:r>
              <a:rPr lang="en-US" dirty="0" smtClean="0">
                <a:solidFill>
                  <a:schemeClr val="bg1"/>
                </a:solidFill>
              </a:rPr>
              <a:t>1kword* </a:t>
            </a:r>
            <a:r>
              <a:rPr lang="en-US" dirty="0" smtClean="0">
                <a:solidFill>
                  <a:schemeClr val="bg1"/>
                </a:solidFill>
              </a:rPr>
              <a:t>apiece</a:t>
            </a:r>
          </a:p>
          <a:p>
            <a:pPr>
              <a:buClr>
                <a:srgbClr val="65E4F2"/>
              </a:buClr>
            </a:pPr>
            <a:r>
              <a:rPr lang="en-US" dirty="0" smtClean="0">
                <a:solidFill>
                  <a:schemeClr val="bg1"/>
                </a:solidFill>
              </a:rPr>
              <a:t>The more the better </a:t>
            </a:r>
            <a:r>
              <a:rPr lang="en-US" dirty="0" smtClean="0">
                <a:solidFill>
                  <a:schemeClr val="bg1"/>
                </a:solidFill>
              </a:rPr>
              <a:t>(at least 2-3 unique, relevant pictures per week</a:t>
            </a:r>
            <a:r>
              <a:rPr lang="en-US" dirty="0" smtClean="0">
                <a:solidFill>
                  <a:schemeClr val="bg1"/>
                </a:solidFill>
              </a:rPr>
              <a:t>)</a:t>
            </a:r>
            <a:endParaRPr lang="en-US" dirty="0" smtClean="0">
              <a:solidFill>
                <a:schemeClr val="bg1"/>
              </a:solidFill>
            </a:endParaRPr>
          </a:p>
          <a:p>
            <a:pPr>
              <a:buClr>
                <a:srgbClr val="65E4F2"/>
              </a:buClr>
            </a:pPr>
            <a:r>
              <a:rPr lang="en-US" dirty="0" smtClean="0">
                <a:solidFill>
                  <a:schemeClr val="bg1"/>
                </a:solidFill>
              </a:rPr>
              <a:t>DO use a thumbnail that links to a larger picture (</a:t>
            </a:r>
            <a:r>
              <a:rPr lang="en-US" dirty="0" smtClean="0">
                <a:solidFill>
                  <a:schemeClr val="bg1"/>
                </a:solidFill>
              </a:rPr>
              <a:t>not just </a:t>
            </a:r>
            <a:r>
              <a:rPr lang="en-US" dirty="0" smtClean="0">
                <a:solidFill>
                  <a:schemeClr val="bg1"/>
                </a:solidFill>
              </a:rPr>
              <a:t>hyperlinks to pictures, please)</a:t>
            </a:r>
          </a:p>
          <a:p>
            <a:pPr>
              <a:buClr>
                <a:srgbClr val="65E4F2"/>
              </a:buClr>
            </a:pPr>
            <a:r>
              <a:rPr lang="en-US" dirty="0" smtClean="0">
                <a:solidFill>
                  <a:schemeClr val="bg1"/>
                </a:solidFill>
              </a:rPr>
              <a:t>DO use .jpg or .</a:t>
            </a:r>
            <a:r>
              <a:rPr lang="en-US" dirty="0" err="1" smtClean="0">
                <a:solidFill>
                  <a:schemeClr val="bg1"/>
                </a:solidFill>
              </a:rPr>
              <a:t>png</a:t>
            </a:r>
            <a:r>
              <a:rPr lang="en-US" dirty="0" smtClean="0">
                <a:solidFill>
                  <a:schemeClr val="bg1"/>
                </a:solidFill>
              </a:rPr>
              <a:t> image formats (no .tiff or .bmp, please)</a:t>
            </a:r>
          </a:p>
        </p:txBody>
      </p:sp>
      <p:sp>
        <p:nvSpPr>
          <p:cNvPr id="4" name="TextBox 3"/>
          <p:cNvSpPr txBox="1"/>
          <p:nvPr/>
        </p:nvSpPr>
        <p:spPr>
          <a:xfrm>
            <a:off x="551145" y="6126163"/>
            <a:ext cx="8229600" cy="276999"/>
          </a:xfrm>
          <a:prstGeom prst="rect">
            <a:avLst/>
          </a:prstGeom>
          <a:noFill/>
        </p:spPr>
        <p:txBody>
          <a:bodyPr wrap="square" rtlCol="0">
            <a:spAutoFit/>
          </a:bodyPr>
          <a:lstStyle/>
          <a:p>
            <a:r>
              <a:rPr lang="en-US" sz="1200" dirty="0" smtClean="0">
                <a:solidFill>
                  <a:schemeClr val="bg1"/>
                </a:solidFill>
              </a:rPr>
              <a:t>*1kword = 1000 words, per marketing conventions. Sorry binary fans.</a:t>
            </a:r>
            <a:endParaRPr lang="en-US" sz="1200" dirty="0">
              <a:solidFill>
                <a:schemeClr val="bg1"/>
              </a:solidFill>
            </a:endParaRPr>
          </a:p>
        </p:txBody>
      </p:sp>
    </p:spTree>
    <p:extLst>
      <p:ext uri="{BB962C8B-B14F-4D97-AF65-F5344CB8AC3E}">
        <p14:creationId xmlns:p14="http://schemas.microsoft.com/office/powerpoint/2010/main" val="1586431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Examples of Relevant Pictures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buNone/>
            </a:pPr>
            <a:r>
              <a:rPr lang="en-US" dirty="0" smtClean="0">
                <a:solidFill>
                  <a:schemeClr val="bg1"/>
                </a:solidFill>
              </a:rPr>
              <a:t>CAD/3D Models:</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1881909" y="2274400"/>
            <a:ext cx="5369162" cy="34355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Examples of Relevant Pictures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buNone/>
            </a:pPr>
            <a:r>
              <a:rPr lang="en-US" dirty="0" smtClean="0">
                <a:solidFill>
                  <a:schemeClr val="bg1"/>
                </a:solidFill>
              </a:rPr>
              <a:t>Schematics and PCB Layouts:</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2551545" y="2264632"/>
            <a:ext cx="4140947" cy="386153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Examples of Relevant Pictures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buNone/>
            </a:pPr>
            <a:r>
              <a:rPr lang="en-US" dirty="0" smtClean="0">
                <a:solidFill>
                  <a:schemeClr val="bg1"/>
                </a:solidFill>
              </a:rPr>
              <a:t>Project Photos, Test Setups, Demos, etc.:</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2158999" y="2272003"/>
            <a:ext cx="4793135" cy="35800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Examples of Relevant Pictures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pPr>
            <a:r>
              <a:rPr lang="en-US" dirty="0" smtClean="0">
                <a:solidFill>
                  <a:schemeClr val="bg1"/>
                </a:solidFill>
              </a:rPr>
              <a:t>GUI Screenshots</a:t>
            </a:r>
          </a:p>
          <a:p>
            <a:pPr>
              <a:buClr>
                <a:srgbClr val="65E4F2"/>
              </a:buClr>
            </a:pPr>
            <a:r>
              <a:rPr lang="en-US" dirty="0" smtClean="0">
                <a:solidFill>
                  <a:schemeClr val="bg1"/>
                </a:solidFill>
              </a:rPr>
              <a:t>Program </a:t>
            </a:r>
            <a:r>
              <a:rPr lang="en-US" dirty="0" smtClean="0">
                <a:solidFill>
                  <a:schemeClr val="bg1"/>
                </a:solidFill>
              </a:rPr>
              <a:t>Flowcharts</a:t>
            </a:r>
          </a:p>
          <a:p>
            <a:pPr>
              <a:buClr>
                <a:srgbClr val="65E4F2"/>
              </a:buClr>
            </a:pPr>
            <a:r>
              <a:rPr lang="en-US" dirty="0" smtClean="0">
                <a:solidFill>
                  <a:schemeClr val="bg1"/>
                </a:solidFill>
              </a:rPr>
              <a:t>Program Function Call Diagrams</a:t>
            </a:r>
            <a:endParaRPr lang="en-US" dirty="0" smtClean="0">
              <a:solidFill>
                <a:schemeClr val="bg1"/>
              </a:solidFill>
            </a:endParaRPr>
          </a:p>
          <a:p>
            <a:pPr>
              <a:buClr>
                <a:srgbClr val="65E4F2"/>
              </a:buClr>
            </a:pPr>
            <a:r>
              <a:rPr lang="en-US" dirty="0" smtClean="0">
                <a:solidFill>
                  <a:schemeClr val="bg1"/>
                </a:solidFill>
              </a:rPr>
              <a:t>Algorithm Illustrations</a:t>
            </a:r>
          </a:p>
          <a:p>
            <a:pPr>
              <a:buClr>
                <a:srgbClr val="65E4F2"/>
              </a:buClr>
            </a:pPr>
            <a:r>
              <a:rPr lang="en-US" dirty="0" smtClean="0">
                <a:solidFill>
                  <a:schemeClr val="bg1"/>
                </a:solidFill>
              </a:rPr>
              <a:t>Data structure Visualizations</a:t>
            </a:r>
          </a:p>
          <a:p>
            <a:pPr>
              <a:buClr>
                <a:srgbClr val="65E4F2"/>
              </a:buClr>
            </a:pPr>
            <a:r>
              <a:rPr lang="en-US" dirty="0" smtClean="0">
                <a:solidFill>
                  <a:schemeClr val="bg1"/>
                </a:solidFill>
              </a:rPr>
              <a:t>Computer </a:t>
            </a:r>
            <a:r>
              <a:rPr lang="en-US" dirty="0" smtClean="0">
                <a:solidFill>
                  <a:schemeClr val="bg1"/>
                </a:solidFill>
              </a:rPr>
              <a:t>Simulation Output</a:t>
            </a:r>
          </a:p>
          <a:p>
            <a:pPr>
              <a:buClr>
                <a:srgbClr val="65E4F2"/>
              </a:buClr>
            </a:pPr>
            <a:r>
              <a:rPr lang="en-US" dirty="0" smtClean="0">
                <a:solidFill>
                  <a:schemeClr val="bg1"/>
                </a:solidFill>
              </a:rPr>
              <a:t>Comparison Tables</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Weekly Summaries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pPr>
            <a:r>
              <a:rPr lang="en-US" dirty="0" smtClean="0">
                <a:solidFill>
                  <a:schemeClr val="bg1"/>
                </a:solidFill>
              </a:rPr>
              <a:t>Summarize </a:t>
            </a:r>
            <a:r>
              <a:rPr lang="en-US" dirty="0" smtClean="0">
                <a:solidFill>
                  <a:schemeClr val="bg1"/>
                </a:solidFill>
              </a:rPr>
              <a:t>your week’s project progress </a:t>
            </a:r>
            <a:r>
              <a:rPr lang="en-US" dirty="0" smtClean="0">
                <a:solidFill>
                  <a:schemeClr val="bg1"/>
                </a:solidFill>
              </a:rPr>
              <a:t>in a concise, clear format (2-3 sentences)</a:t>
            </a:r>
            <a:endParaRPr lang="en-US" dirty="0" smtClean="0">
              <a:solidFill>
                <a:schemeClr val="bg1"/>
              </a:solidFill>
            </a:endParaRPr>
          </a:p>
          <a:p>
            <a:pPr>
              <a:buClr>
                <a:srgbClr val="65E4F2"/>
              </a:buClr>
            </a:pPr>
            <a:r>
              <a:rPr lang="en-US" dirty="0" smtClean="0">
                <a:solidFill>
                  <a:schemeClr val="bg1"/>
                </a:solidFill>
              </a:rPr>
              <a:t>DO use 2-3 complete sentences</a:t>
            </a:r>
          </a:p>
          <a:p>
            <a:pPr>
              <a:buClr>
                <a:srgbClr val="65E4F2"/>
              </a:buClr>
            </a:pPr>
            <a:r>
              <a:rPr lang="en-US" dirty="0" smtClean="0">
                <a:solidFill>
                  <a:schemeClr val="bg1"/>
                </a:solidFill>
              </a:rPr>
              <a:t>DO talk about your </a:t>
            </a:r>
            <a:r>
              <a:rPr lang="en-US" dirty="0" smtClean="0">
                <a:solidFill>
                  <a:schemeClr val="bg1"/>
                </a:solidFill>
              </a:rPr>
              <a:t>project </a:t>
            </a:r>
            <a:r>
              <a:rPr lang="en-US" dirty="0" err="1" smtClean="0">
                <a:solidFill>
                  <a:schemeClr val="bg1"/>
                </a:solidFill>
              </a:rPr>
              <a:t>progess</a:t>
            </a:r>
            <a:endParaRPr lang="en-US" dirty="0" smtClean="0">
              <a:solidFill>
                <a:schemeClr val="bg1"/>
              </a:solidFill>
            </a:endParaRPr>
          </a:p>
          <a:p>
            <a:pPr>
              <a:buClr>
                <a:srgbClr val="65E4F2"/>
              </a:buClr>
            </a:pPr>
            <a:r>
              <a:rPr lang="en-US" dirty="0" smtClean="0">
                <a:solidFill>
                  <a:schemeClr val="bg1"/>
                </a:solidFill>
              </a:rPr>
              <a:t>DON’T use short phrases or fragments</a:t>
            </a:r>
          </a:p>
          <a:p>
            <a:pPr>
              <a:buClr>
                <a:srgbClr val="65E4F2"/>
              </a:buClr>
            </a:pPr>
            <a:r>
              <a:rPr lang="en-US" dirty="0" smtClean="0">
                <a:solidFill>
                  <a:schemeClr val="bg1"/>
                </a:solidFill>
              </a:rPr>
              <a:t>DON’T talk about homework or non-project related tasks (such as working on the website,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Weekly Summaries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buNone/>
            </a:pPr>
            <a:r>
              <a:rPr lang="en-US" dirty="0" smtClean="0">
                <a:solidFill>
                  <a:schemeClr val="bg1"/>
                </a:solidFill>
              </a:rPr>
              <a:t>A Good Weekly Summary:</a:t>
            </a:r>
          </a:p>
          <a:p>
            <a:pPr>
              <a:buClr>
                <a:srgbClr val="65E4F2"/>
              </a:buClr>
              <a:buNone/>
            </a:pPr>
            <a:r>
              <a:rPr lang="en-US" sz="2400" i="1" dirty="0" smtClean="0">
                <a:solidFill>
                  <a:schemeClr val="bg1"/>
                </a:solidFill>
              </a:rPr>
              <a:t>This week the majority of the PCB was completed. Due to routing considerations, the middle board layout was converted to a four-layered design. For routing reasons, the dimensions of the bottom and middle boards were increased.</a:t>
            </a:r>
            <a:endParaRPr lang="en-US" sz="2400" dirty="0" smtClean="0">
              <a:solidFill>
                <a:schemeClr val="bg1"/>
              </a:solidFill>
            </a:endParaRPr>
          </a:p>
          <a:p>
            <a:pPr>
              <a:buClr>
                <a:srgbClr val="65E4F2"/>
              </a:buClr>
              <a:buNone/>
            </a:pPr>
            <a:r>
              <a:rPr lang="en-US" dirty="0" smtClean="0">
                <a:solidFill>
                  <a:schemeClr val="bg1"/>
                </a:solidFill>
              </a:rPr>
              <a:t>A Bad Weekly Summary:</a:t>
            </a:r>
          </a:p>
          <a:p>
            <a:pPr>
              <a:buClr>
                <a:srgbClr val="65E4F2"/>
              </a:buClr>
              <a:buNone/>
            </a:pPr>
            <a:r>
              <a:rPr lang="en-US" sz="2400" i="1" dirty="0" smtClean="0">
                <a:solidFill>
                  <a:schemeClr val="bg1"/>
                </a:solidFill>
              </a:rPr>
              <a:t>Completed packaging design (homework #4), progress on </a:t>
            </a:r>
            <a:r>
              <a:rPr lang="en-US" sz="2400" i="1" dirty="0" err="1" smtClean="0">
                <a:solidFill>
                  <a:schemeClr val="bg1"/>
                </a:solidFill>
              </a:rPr>
              <a:t>smartphone</a:t>
            </a:r>
            <a:r>
              <a:rPr lang="en-US" sz="2400" i="1" dirty="0" smtClean="0">
                <a:solidFill>
                  <a:schemeClr val="bg1"/>
                </a:solidFill>
              </a:rPr>
              <a:t> code.</a:t>
            </a:r>
          </a:p>
          <a:p>
            <a:pPr>
              <a:buClr>
                <a:srgbClr val="65E4F2"/>
              </a:buClr>
              <a:buNone/>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Update Record</a:t>
            </a:r>
            <a:endParaRPr lang="en-US" dirty="0">
              <a:solidFill>
                <a:srgbClr val="FFFF00"/>
              </a:solidFill>
            </a:endParaRPr>
          </a:p>
        </p:txBody>
      </p:sp>
      <p:sp>
        <p:nvSpPr>
          <p:cNvPr id="3" name="Content Placeholder 2"/>
          <p:cNvSpPr>
            <a:spLocks noGrp="1"/>
          </p:cNvSpPr>
          <p:nvPr>
            <p:ph idx="1"/>
          </p:nvPr>
        </p:nvSpPr>
        <p:spPr>
          <a:xfrm>
            <a:off x="457200" y="1417638"/>
            <a:ext cx="8229600" cy="5090532"/>
          </a:xfrm>
        </p:spPr>
        <p:txBody>
          <a:bodyPr>
            <a:normAutofit fontScale="92500" lnSpcReduction="20000"/>
          </a:bodyPr>
          <a:lstStyle/>
          <a:p>
            <a:pPr>
              <a:buClr>
                <a:srgbClr val="65E4F2"/>
              </a:buClr>
            </a:pPr>
            <a:r>
              <a:rPr lang="en-US" dirty="0" smtClean="0">
                <a:solidFill>
                  <a:schemeClr val="bg1"/>
                </a:solidFill>
              </a:rPr>
              <a:t>Reflects steady, consistent progress towards project completion</a:t>
            </a:r>
          </a:p>
          <a:p>
            <a:pPr>
              <a:buClr>
                <a:srgbClr val="65E4F2"/>
              </a:buClr>
            </a:pPr>
            <a:r>
              <a:rPr lang="en-US" dirty="0" smtClean="0">
                <a:solidFill>
                  <a:schemeClr val="bg1"/>
                </a:solidFill>
              </a:rPr>
              <a:t>DO write entries “as events happen” (within 3 days of when event was written in lab)</a:t>
            </a:r>
          </a:p>
          <a:p>
            <a:pPr>
              <a:buClr>
                <a:srgbClr val="65E4F2"/>
              </a:buClr>
            </a:pPr>
            <a:r>
              <a:rPr lang="en-US" dirty="0" smtClean="0">
                <a:solidFill>
                  <a:schemeClr val="bg1"/>
                </a:solidFill>
              </a:rPr>
              <a:t>DO write </a:t>
            </a:r>
            <a:r>
              <a:rPr lang="en-US" dirty="0" smtClean="0">
                <a:solidFill>
                  <a:schemeClr val="bg1"/>
                </a:solidFill>
              </a:rPr>
              <a:t>entries regularly (every 3 days, or more often if there </a:t>
            </a:r>
            <a:r>
              <a:rPr lang="en-US" smtClean="0">
                <a:solidFill>
                  <a:schemeClr val="bg1"/>
                </a:solidFill>
              </a:rPr>
              <a:t>is progress to be reported)</a:t>
            </a:r>
            <a:endParaRPr lang="en-US" dirty="0" smtClean="0">
              <a:solidFill>
                <a:schemeClr val="bg1"/>
              </a:solidFill>
            </a:endParaRPr>
          </a:p>
          <a:p>
            <a:pPr>
              <a:buClr>
                <a:srgbClr val="65E4F2"/>
              </a:buClr>
            </a:pPr>
            <a:r>
              <a:rPr lang="en-US" dirty="0">
                <a:solidFill>
                  <a:schemeClr val="bg1"/>
                </a:solidFill>
              </a:rPr>
              <a:t>S</a:t>
            </a:r>
            <a:r>
              <a:rPr lang="en-US" dirty="0" smtClean="0">
                <a:solidFill>
                  <a:schemeClr val="bg1"/>
                </a:solidFill>
              </a:rPr>
              <a:t>chool </a:t>
            </a:r>
            <a:r>
              <a:rPr lang="en-US" dirty="0" smtClean="0">
                <a:solidFill>
                  <a:schemeClr val="bg1"/>
                </a:solidFill>
              </a:rPr>
              <a:t>holidays such as spring or fall break </a:t>
            </a:r>
            <a:r>
              <a:rPr lang="en-US" dirty="0" smtClean="0">
                <a:solidFill>
                  <a:schemeClr val="bg1"/>
                </a:solidFill>
              </a:rPr>
              <a:t>aren’t required for update record </a:t>
            </a:r>
            <a:r>
              <a:rPr lang="en-US" dirty="0" smtClean="0">
                <a:solidFill>
                  <a:schemeClr val="bg1"/>
                </a:solidFill>
              </a:rPr>
              <a:t>(though </a:t>
            </a:r>
            <a:r>
              <a:rPr lang="en-US" dirty="0" smtClean="0">
                <a:solidFill>
                  <a:schemeClr val="bg1"/>
                </a:solidFill>
              </a:rPr>
              <a:t>write ‘</a:t>
            </a:r>
            <a:r>
              <a:rPr lang="en-US" dirty="0" err="1" smtClean="0">
                <a:solidFill>
                  <a:schemeClr val="bg1"/>
                </a:solidFill>
              </a:rPr>
              <a:t>em</a:t>
            </a:r>
            <a:r>
              <a:rPr lang="en-US" dirty="0" smtClean="0">
                <a:solidFill>
                  <a:schemeClr val="bg1"/>
                </a:solidFill>
              </a:rPr>
              <a:t> if you got ‘</a:t>
            </a:r>
            <a:r>
              <a:rPr lang="en-US" dirty="0" err="1" smtClean="0">
                <a:solidFill>
                  <a:schemeClr val="bg1"/>
                </a:solidFill>
              </a:rPr>
              <a:t>em</a:t>
            </a:r>
            <a:r>
              <a:rPr lang="en-US" dirty="0" smtClean="0">
                <a:solidFill>
                  <a:schemeClr val="bg1"/>
                </a:solidFill>
              </a:rPr>
              <a:t>)</a:t>
            </a:r>
          </a:p>
          <a:p>
            <a:pPr>
              <a:buClr>
                <a:srgbClr val="65E4F2"/>
              </a:buClr>
            </a:pPr>
            <a:r>
              <a:rPr lang="en-US" dirty="0" smtClean="0">
                <a:solidFill>
                  <a:schemeClr val="bg1"/>
                </a:solidFill>
              </a:rPr>
              <a:t>Recommendation: jot down quick notes of what you do in lab to remind you later, then write in detail later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Writing Style</a:t>
            </a:r>
            <a:endParaRPr lang="en-US" dirty="0">
              <a:solidFill>
                <a:srgbClr val="FFFF00"/>
              </a:solidFill>
            </a:endParaRPr>
          </a:p>
        </p:txBody>
      </p:sp>
      <p:sp>
        <p:nvSpPr>
          <p:cNvPr id="3" name="Content Placeholder 2"/>
          <p:cNvSpPr>
            <a:spLocks noGrp="1"/>
          </p:cNvSpPr>
          <p:nvPr>
            <p:ph idx="1"/>
          </p:nvPr>
        </p:nvSpPr>
        <p:spPr>
          <a:xfrm>
            <a:off x="457200" y="1417638"/>
            <a:ext cx="8229600" cy="5090532"/>
          </a:xfrm>
        </p:spPr>
        <p:txBody>
          <a:bodyPr>
            <a:normAutofit lnSpcReduction="10000"/>
          </a:bodyPr>
          <a:lstStyle/>
          <a:p>
            <a:pPr>
              <a:buClr>
                <a:srgbClr val="65E4F2"/>
              </a:buClr>
            </a:pPr>
            <a:r>
              <a:rPr lang="en-US" dirty="0" smtClean="0">
                <a:solidFill>
                  <a:schemeClr val="bg1"/>
                </a:solidFill>
              </a:rPr>
              <a:t>Ability to adequately describe technical </a:t>
            </a:r>
            <a:r>
              <a:rPr lang="en-US" dirty="0" smtClean="0">
                <a:solidFill>
                  <a:schemeClr val="bg1"/>
                </a:solidFill>
              </a:rPr>
              <a:t>material</a:t>
            </a:r>
            <a:endParaRPr lang="en-US" dirty="0" smtClean="0">
              <a:solidFill>
                <a:schemeClr val="bg1"/>
              </a:solidFill>
            </a:endParaRPr>
          </a:p>
          <a:p>
            <a:pPr>
              <a:buClr>
                <a:srgbClr val="65E4F2"/>
              </a:buClr>
            </a:pPr>
            <a:r>
              <a:rPr lang="en-US" dirty="0" smtClean="0">
                <a:solidFill>
                  <a:schemeClr val="bg1"/>
                </a:solidFill>
              </a:rPr>
              <a:t>DO use complete sentences (include subject; “Worked on code” is not a complete sentence)</a:t>
            </a:r>
          </a:p>
          <a:p>
            <a:pPr>
              <a:buClr>
                <a:srgbClr val="65E4F2"/>
              </a:buClr>
            </a:pPr>
            <a:r>
              <a:rPr lang="en-US" dirty="0" smtClean="0">
                <a:solidFill>
                  <a:schemeClr val="bg1"/>
                </a:solidFill>
              </a:rPr>
              <a:t>DO use correct grammar (nothing more annoy too grader then bad grammar)</a:t>
            </a:r>
          </a:p>
          <a:p>
            <a:pPr>
              <a:buClr>
                <a:srgbClr val="65E4F2"/>
              </a:buClr>
            </a:pPr>
            <a:r>
              <a:rPr lang="en-US" dirty="0" smtClean="0">
                <a:solidFill>
                  <a:schemeClr val="bg1"/>
                </a:solidFill>
              </a:rPr>
              <a:t>DO use correct spelling (consider using a spell check aware editor such as Notepad++ and then transferring those files to the team website)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Outline</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pPr>
            <a:r>
              <a:rPr lang="en-US" dirty="0" smtClean="0">
                <a:solidFill>
                  <a:schemeClr val="bg1"/>
                </a:solidFill>
              </a:rPr>
              <a:t>Importance of Lab Notebooks</a:t>
            </a:r>
          </a:p>
          <a:p>
            <a:pPr>
              <a:buClr>
                <a:srgbClr val="65E4F2"/>
              </a:buClr>
            </a:pPr>
            <a:r>
              <a:rPr lang="en-US" dirty="0" smtClean="0">
                <a:solidFill>
                  <a:schemeClr val="bg1"/>
                </a:solidFill>
              </a:rPr>
              <a:t>Notes About Lab Notebooks</a:t>
            </a:r>
          </a:p>
          <a:p>
            <a:pPr>
              <a:buClr>
                <a:srgbClr val="65E4F2"/>
              </a:buClr>
            </a:pPr>
            <a:r>
              <a:rPr lang="en-US" dirty="0" smtClean="0">
                <a:solidFill>
                  <a:schemeClr val="bg1"/>
                </a:solidFill>
              </a:rPr>
              <a:t>Pictures</a:t>
            </a:r>
          </a:p>
          <a:p>
            <a:pPr>
              <a:buClr>
                <a:srgbClr val="65E4F2"/>
              </a:buClr>
            </a:pPr>
            <a:r>
              <a:rPr lang="en-US" dirty="0" smtClean="0">
                <a:solidFill>
                  <a:schemeClr val="bg1"/>
                </a:solidFill>
              </a:rPr>
              <a:t>Weekly Summaries</a:t>
            </a:r>
          </a:p>
          <a:p>
            <a:pPr>
              <a:buClr>
                <a:srgbClr val="65E4F2"/>
              </a:buClr>
            </a:pPr>
            <a:r>
              <a:rPr lang="en-US" dirty="0" smtClean="0">
                <a:solidFill>
                  <a:schemeClr val="bg1"/>
                </a:solidFill>
              </a:rPr>
              <a:t>Update Record</a:t>
            </a:r>
          </a:p>
          <a:p>
            <a:pPr>
              <a:buClr>
                <a:srgbClr val="65E4F2"/>
              </a:buClr>
            </a:pPr>
            <a:r>
              <a:rPr lang="en-US" dirty="0" smtClean="0">
                <a:solidFill>
                  <a:schemeClr val="bg1"/>
                </a:solidFill>
              </a:rPr>
              <a:t>Writing Style</a:t>
            </a:r>
          </a:p>
          <a:p>
            <a:pPr>
              <a:buClr>
                <a:srgbClr val="65E4F2"/>
              </a:buClr>
            </a:pPr>
            <a:r>
              <a:rPr lang="en-US" dirty="0" smtClean="0">
                <a:solidFill>
                  <a:schemeClr val="bg1"/>
                </a:solidFill>
              </a:rPr>
              <a:t>Technical Detail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Importance of Lab Notebooks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pPr>
            <a:r>
              <a:rPr lang="en-US" dirty="0" smtClean="0">
                <a:solidFill>
                  <a:schemeClr val="bg1"/>
                </a:solidFill>
              </a:rPr>
              <a:t>Good documentation standards (a valuable skill in industry)</a:t>
            </a:r>
          </a:p>
          <a:p>
            <a:pPr>
              <a:buClr>
                <a:srgbClr val="65E4F2"/>
              </a:buClr>
            </a:pPr>
            <a:r>
              <a:rPr lang="en-US" dirty="0" smtClean="0">
                <a:solidFill>
                  <a:schemeClr val="bg1"/>
                </a:solidFill>
              </a:rPr>
              <a:t>Allow others to reproduce your work</a:t>
            </a:r>
          </a:p>
          <a:p>
            <a:pPr>
              <a:buClr>
                <a:srgbClr val="65E4F2"/>
              </a:buClr>
            </a:pPr>
            <a:r>
              <a:rPr lang="en-US" dirty="0" smtClean="0">
                <a:solidFill>
                  <a:schemeClr val="bg1"/>
                </a:solidFill>
              </a:rPr>
              <a:t>A non-trivial portion of your 477 grade (initial 2%, midterm 4%, final 6%)</a:t>
            </a:r>
          </a:p>
          <a:p>
            <a:pPr>
              <a:buClr>
                <a:srgbClr val="65E4F2"/>
              </a:buClr>
            </a:pPr>
            <a:r>
              <a:rPr lang="en-US" dirty="0" smtClean="0">
                <a:solidFill>
                  <a:schemeClr val="bg1"/>
                </a:solidFill>
              </a:rPr>
              <a:t>An ABET outcome (60+% required on the final notebook to pass the course)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Notes About Lab Notebooks</a:t>
            </a:r>
            <a:endParaRPr lang="en-US" dirty="0">
              <a:solidFill>
                <a:srgbClr val="FFFF00"/>
              </a:solidFill>
            </a:endParaRPr>
          </a:p>
        </p:txBody>
      </p:sp>
      <p:sp>
        <p:nvSpPr>
          <p:cNvPr id="3" name="Content Placeholder 2"/>
          <p:cNvSpPr>
            <a:spLocks noGrp="1"/>
          </p:cNvSpPr>
          <p:nvPr>
            <p:ph idx="1"/>
          </p:nvPr>
        </p:nvSpPr>
        <p:spPr/>
        <p:txBody>
          <a:bodyPr/>
          <a:lstStyle/>
          <a:p>
            <a:pPr>
              <a:buClr>
                <a:srgbClr val="65E4F2"/>
              </a:buClr>
            </a:pPr>
            <a:r>
              <a:rPr lang="en-US" dirty="0" smtClean="0">
                <a:solidFill>
                  <a:schemeClr val="bg1"/>
                </a:solidFill>
              </a:rPr>
              <a:t>Use the provided template for lab notebook formatting (we thought it might be okay for you to use whatever template you wanted… we thought wrong)</a:t>
            </a:r>
          </a:p>
          <a:p>
            <a:pPr>
              <a:buClr>
                <a:srgbClr val="65E4F2"/>
              </a:buClr>
            </a:pPr>
            <a:r>
              <a:rPr lang="en-US" dirty="0" smtClean="0">
                <a:solidFill>
                  <a:schemeClr val="bg1"/>
                </a:solidFill>
              </a:rPr>
              <a:t>Lab notebooks are an INDIVIDUAL effort</a:t>
            </a:r>
          </a:p>
          <a:p>
            <a:pPr lvl="1">
              <a:buClr>
                <a:srgbClr val="65E4F2"/>
              </a:buClr>
            </a:pPr>
            <a:r>
              <a:rPr lang="en-US" dirty="0" smtClean="0">
                <a:solidFill>
                  <a:schemeClr val="bg1"/>
                </a:solidFill>
              </a:rPr>
              <a:t>DO NOT copy other team members entries or weekly summaries</a:t>
            </a:r>
          </a:p>
          <a:p>
            <a:pPr lvl="1">
              <a:buClr>
                <a:srgbClr val="65E4F2"/>
              </a:buClr>
            </a:pPr>
            <a:r>
              <a:rPr lang="en-US" dirty="0" smtClean="0">
                <a:solidFill>
                  <a:schemeClr val="bg1"/>
                </a:solidFill>
              </a:rPr>
              <a:t>DO NOT use your entries to describe the work of other team members</a:t>
            </a:r>
            <a:endParaRPr lang="en-US" dirty="0">
              <a:solidFill>
                <a:schemeClr val="bg1"/>
              </a:solidFill>
            </a:endParaRPr>
          </a:p>
        </p:txBody>
      </p:sp>
    </p:spTree>
    <p:extLst>
      <p:ext uri="{BB962C8B-B14F-4D97-AF65-F5344CB8AC3E}">
        <p14:creationId xmlns:p14="http://schemas.microsoft.com/office/powerpoint/2010/main" val="2436683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How Are Lab Notebooks Graded?</a:t>
            </a:r>
            <a:endParaRPr lang="en-US" dirty="0">
              <a:solidFill>
                <a:srgbClr val="FFFF00"/>
              </a:solidFill>
            </a:endParaRPr>
          </a:p>
        </p:txBody>
      </p:sp>
      <p:sp>
        <p:nvSpPr>
          <p:cNvPr id="3" name="Content Placeholder 2"/>
          <p:cNvSpPr>
            <a:spLocks noGrp="1"/>
          </p:cNvSpPr>
          <p:nvPr>
            <p:ph idx="1"/>
          </p:nvPr>
        </p:nvSpPr>
        <p:spPr/>
        <p:txBody>
          <a:bodyPr>
            <a:normAutofit/>
          </a:bodyPr>
          <a:lstStyle/>
          <a:p>
            <a:pPr>
              <a:buClr>
                <a:srgbClr val="65E4F2"/>
              </a:buClr>
            </a:pPr>
            <a:r>
              <a:rPr lang="en-US" dirty="0" smtClean="0">
                <a:solidFill>
                  <a:schemeClr val="bg1"/>
                </a:solidFill>
              </a:rPr>
              <a:t>Level of technical detail (Weight: 3)</a:t>
            </a:r>
          </a:p>
          <a:p>
            <a:pPr>
              <a:buClr>
                <a:srgbClr val="65E4F2"/>
              </a:buClr>
            </a:pPr>
            <a:r>
              <a:rPr lang="en-US" dirty="0" smtClean="0">
                <a:solidFill>
                  <a:schemeClr val="bg1"/>
                </a:solidFill>
              </a:rPr>
              <a:t>Pictures, drawings, and diagrams (Weight: 1)</a:t>
            </a:r>
          </a:p>
          <a:p>
            <a:pPr>
              <a:buClr>
                <a:srgbClr val="65E4F2"/>
              </a:buClr>
            </a:pPr>
            <a:r>
              <a:rPr lang="en-US" dirty="0" smtClean="0">
                <a:solidFill>
                  <a:schemeClr val="bg1"/>
                </a:solidFill>
              </a:rPr>
              <a:t>Update record (Weight: 2)</a:t>
            </a:r>
          </a:p>
          <a:p>
            <a:pPr>
              <a:buClr>
                <a:srgbClr val="65E4F2"/>
              </a:buClr>
            </a:pPr>
            <a:r>
              <a:rPr lang="en-US" dirty="0" smtClean="0">
                <a:solidFill>
                  <a:schemeClr val="bg1"/>
                </a:solidFill>
              </a:rPr>
              <a:t>Weekly summaries (Weight: 1)</a:t>
            </a:r>
          </a:p>
          <a:p>
            <a:pPr>
              <a:buClr>
                <a:srgbClr val="65E4F2"/>
              </a:buClr>
            </a:pPr>
            <a:r>
              <a:rPr lang="en-US" dirty="0" smtClean="0">
                <a:solidFill>
                  <a:schemeClr val="bg1"/>
                </a:solidFill>
              </a:rPr>
              <a:t>Technical writing style and clarity (Weight: 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Level of Technical Detail</a:t>
            </a:r>
            <a:endParaRPr lang="en-US" dirty="0">
              <a:solidFill>
                <a:srgbClr val="FFFF00"/>
              </a:solidFill>
            </a:endParaRPr>
          </a:p>
        </p:txBody>
      </p:sp>
      <p:sp>
        <p:nvSpPr>
          <p:cNvPr id="3" name="Content Placeholder 2"/>
          <p:cNvSpPr>
            <a:spLocks noGrp="1"/>
          </p:cNvSpPr>
          <p:nvPr>
            <p:ph idx="1"/>
          </p:nvPr>
        </p:nvSpPr>
        <p:spPr>
          <a:xfrm>
            <a:off x="457200" y="1417638"/>
            <a:ext cx="8229600" cy="5090532"/>
          </a:xfrm>
        </p:spPr>
        <p:txBody>
          <a:bodyPr>
            <a:normAutofit/>
          </a:bodyPr>
          <a:lstStyle/>
          <a:p>
            <a:pPr>
              <a:buClr>
                <a:srgbClr val="65E4F2"/>
              </a:buClr>
            </a:pPr>
            <a:r>
              <a:rPr lang="en-US" dirty="0" smtClean="0">
                <a:solidFill>
                  <a:schemeClr val="bg1"/>
                </a:solidFill>
              </a:rPr>
              <a:t>Along with writing style, the “meat” of your lab notebook</a:t>
            </a:r>
          </a:p>
          <a:p>
            <a:pPr>
              <a:buClr>
                <a:srgbClr val="65E4F2"/>
              </a:buClr>
            </a:pPr>
            <a:r>
              <a:rPr lang="en-US" dirty="0" smtClean="0">
                <a:solidFill>
                  <a:schemeClr val="bg1"/>
                </a:solidFill>
              </a:rPr>
              <a:t>How well are you explaining what you are doing? To what degree could somebody reproduce your work from what you have written?</a:t>
            </a:r>
          </a:p>
          <a:p>
            <a:pPr>
              <a:buClr>
                <a:srgbClr val="65E4F2"/>
              </a:buClr>
            </a:pPr>
            <a:r>
              <a:rPr lang="en-US" dirty="0" smtClean="0">
                <a:solidFill>
                  <a:schemeClr val="bg1"/>
                </a:solidFill>
              </a:rPr>
              <a:t>Use </a:t>
            </a:r>
            <a:r>
              <a:rPr lang="en-US" dirty="0" smtClean="0">
                <a:solidFill>
                  <a:schemeClr val="bg1"/>
                </a:solidFill>
              </a:rPr>
              <a:t>of hyperlinks to outside sources and material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Level of Technical Detail</a:t>
            </a:r>
            <a:endParaRPr lang="en-US" dirty="0">
              <a:solidFill>
                <a:srgbClr val="FFFF00"/>
              </a:solidFill>
            </a:endParaRPr>
          </a:p>
        </p:txBody>
      </p:sp>
      <p:sp>
        <p:nvSpPr>
          <p:cNvPr id="3" name="Content Placeholder 2"/>
          <p:cNvSpPr>
            <a:spLocks noGrp="1"/>
          </p:cNvSpPr>
          <p:nvPr>
            <p:ph idx="1"/>
          </p:nvPr>
        </p:nvSpPr>
        <p:spPr>
          <a:xfrm>
            <a:off x="457200" y="1417638"/>
            <a:ext cx="8229600" cy="5090532"/>
          </a:xfrm>
        </p:spPr>
        <p:txBody>
          <a:bodyPr>
            <a:normAutofit/>
          </a:bodyPr>
          <a:lstStyle/>
          <a:p>
            <a:pPr>
              <a:buClr>
                <a:srgbClr val="65E4F2"/>
              </a:buClr>
            </a:pPr>
            <a:r>
              <a:rPr lang="en-US" dirty="0" smtClean="0">
                <a:solidFill>
                  <a:schemeClr val="bg1"/>
                </a:solidFill>
              </a:rPr>
              <a:t>Technically-detailed entries answer these questions completely and concisely (where appropriate):</a:t>
            </a:r>
          </a:p>
          <a:p>
            <a:pPr lvl="1">
              <a:buClr>
                <a:srgbClr val="65E4F2"/>
              </a:buClr>
            </a:pPr>
            <a:r>
              <a:rPr lang="en-US" dirty="0" smtClean="0">
                <a:solidFill>
                  <a:schemeClr val="bg1"/>
                </a:solidFill>
              </a:rPr>
              <a:t>What did you work on?</a:t>
            </a:r>
          </a:p>
          <a:p>
            <a:pPr lvl="1">
              <a:buClr>
                <a:srgbClr val="65E4F2"/>
              </a:buClr>
            </a:pPr>
            <a:r>
              <a:rPr lang="en-US" dirty="0" smtClean="0">
                <a:solidFill>
                  <a:schemeClr val="bg1"/>
                </a:solidFill>
              </a:rPr>
              <a:t>How did you work on it? (What tools, test setups, etc. did you use?)</a:t>
            </a:r>
          </a:p>
          <a:p>
            <a:pPr lvl="1">
              <a:buClr>
                <a:srgbClr val="65E4F2"/>
              </a:buClr>
            </a:pPr>
            <a:r>
              <a:rPr lang="en-US" dirty="0" smtClean="0">
                <a:solidFill>
                  <a:schemeClr val="bg1"/>
                </a:solidFill>
              </a:rPr>
              <a:t>What was the result, and how does this affect the project?</a:t>
            </a:r>
          </a:p>
          <a:p>
            <a:pPr lvl="1">
              <a:buClr>
                <a:srgbClr val="65E4F2"/>
              </a:buClr>
            </a:pPr>
            <a:r>
              <a:rPr lang="en-US" dirty="0" smtClean="0">
                <a:solidFill>
                  <a:schemeClr val="bg1"/>
                </a:solidFill>
              </a:rPr>
              <a:t>What did you learn?</a:t>
            </a:r>
          </a:p>
          <a:p>
            <a:pPr lvl="1">
              <a:buClr>
                <a:srgbClr val="65E4F2"/>
              </a:buClr>
            </a:pPr>
            <a:r>
              <a:rPr lang="en-US" dirty="0" smtClean="0">
                <a:solidFill>
                  <a:schemeClr val="bg1"/>
                </a:solidFill>
              </a:rPr>
              <a:t>What next steps need to be taken on the project?</a:t>
            </a:r>
            <a:endParaRPr lang="en-US" dirty="0" smtClean="0">
              <a:solidFill>
                <a:schemeClr val="bg1"/>
              </a:solidFill>
            </a:endParaRPr>
          </a:p>
          <a:p>
            <a:pPr lvl="1">
              <a:buClr>
                <a:srgbClr val="65E4F2"/>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Good Technical Detail Example:</a:t>
            </a:r>
            <a:endParaRPr lang="en-US" dirty="0">
              <a:solidFill>
                <a:srgbClr val="FFFF00"/>
              </a:solidFill>
            </a:endParaRPr>
          </a:p>
        </p:txBody>
      </p:sp>
      <p:sp>
        <p:nvSpPr>
          <p:cNvPr id="3" name="Content Placeholder 2"/>
          <p:cNvSpPr>
            <a:spLocks noGrp="1"/>
          </p:cNvSpPr>
          <p:nvPr>
            <p:ph idx="1"/>
          </p:nvPr>
        </p:nvSpPr>
        <p:spPr>
          <a:xfrm>
            <a:off x="457200" y="1417638"/>
            <a:ext cx="8229600" cy="5090532"/>
          </a:xfrm>
        </p:spPr>
        <p:txBody>
          <a:bodyPr>
            <a:normAutofit fontScale="77500" lnSpcReduction="20000"/>
          </a:bodyPr>
          <a:lstStyle/>
          <a:p>
            <a:pPr>
              <a:buClr>
                <a:srgbClr val="65E4F2"/>
              </a:buClr>
            </a:pPr>
            <a:r>
              <a:rPr lang="en-US" i="1" dirty="0" smtClean="0">
                <a:solidFill>
                  <a:schemeClr val="bg1"/>
                </a:solidFill>
              </a:rPr>
              <a:t>The feedback from today's presentation brought several discussions to the table: (1) The sensors on the quad-rotor will be housed in a carbon fiber modeling, which sounds very difficult and time consuming to accomplish. Luckily, MRAV has a contact in the ME department with a tool that can cater to our exact needs. (2) Another concern (also involving the sensors) was that the propellers might obstruct the viewing angle of the position sensors and give us false measurements. The other option would be to place the sensors on the outer most edges of the quad-rotor. The sensors, unfortunately, do NOT recognize any readings within a 6 inch range. With this in mind, placing the position sensors in the middle seems best. Testing will determine the obstruction issue, but a potential solution to that would be to raise the sensors higher.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Bad Technical Detail Example:</a:t>
            </a:r>
            <a:endParaRPr lang="en-US" dirty="0">
              <a:solidFill>
                <a:srgbClr val="FFFF00"/>
              </a:solidFill>
            </a:endParaRPr>
          </a:p>
        </p:txBody>
      </p:sp>
      <p:sp>
        <p:nvSpPr>
          <p:cNvPr id="3" name="Content Placeholder 2"/>
          <p:cNvSpPr>
            <a:spLocks noGrp="1"/>
          </p:cNvSpPr>
          <p:nvPr>
            <p:ph idx="1"/>
          </p:nvPr>
        </p:nvSpPr>
        <p:spPr>
          <a:xfrm>
            <a:off x="457200" y="1417638"/>
            <a:ext cx="8229600" cy="5090532"/>
          </a:xfrm>
        </p:spPr>
        <p:txBody>
          <a:bodyPr>
            <a:normAutofit/>
          </a:bodyPr>
          <a:lstStyle/>
          <a:p>
            <a:pPr>
              <a:buClr>
                <a:srgbClr val="65E4F2"/>
              </a:buClr>
            </a:pPr>
            <a:r>
              <a:rPr lang="en-US" i="1" dirty="0" smtClean="0">
                <a:solidFill>
                  <a:schemeClr val="bg1"/>
                </a:solidFill>
              </a:rPr>
              <a:t>Met with John and Brian to work on the website.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TotalTime>
  <Words>912</Words>
  <Application>Microsoft Office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Outline</vt:lpstr>
      <vt:lpstr>Importance of Lab Notebooks</vt:lpstr>
      <vt:lpstr>Notes About Lab Notebooks</vt:lpstr>
      <vt:lpstr>How Are Lab Notebooks Graded?</vt:lpstr>
      <vt:lpstr>Level of Technical Detail</vt:lpstr>
      <vt:lpstr>Level of Technical Detail</vt:lpstr>
      <vt:lpstr>Good Technical Detail Example:</vt:lpstr>
      <vt:lpstr>Bad Technical Detail Example:</vt:lpstr>
      <vt:lpstr>Pictures</vt:lpstr>
      <vt:lpstr>Examples of Relevant Pictures</vt:lpstr>
      <vt:lpstr>Examples of Relevant Pictures</vt:lpstr>
      <vt:lpstr>Examples of Relevant Pictures</vt:lpstr>
      <vt:lpstr>Examples of Relevant Pictures</vt:lpstr>
      <vt:lpstr>Weekly Summaries</vt:lpstr>
      <vt:lpstr>Weekly Summaries</vt:lpstr>
      <vt:lpstr>Update Record</vt:lpstr>
      <vt:lpstr>Writing Style</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Hadley</dc:creator>
  <cp:lastModifiedBy>ghadley</cp:lastModifiedBy>
  <cp:revision>29</cp:revision>
  <dcterms:created xsi:type="dcterms:W3CDTF">2012-03-06T02:15:25Z</dcterms:created>
  <dcterms:modified xsi:type="dcterms:W3CDTF">2013-10-03T13:47:37Z</dcterms:modified>
</cp:coreProperties>
</file>