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00" r:id="rId2"/>
    <p:sldId id="296" r:id="rId3"/>
    <p:sldId id="297" r:id="rId4"/>
    <p:sldId id="301" r:id="rId5"/>
    <p:sldId id="302" r:id="rId6"/>
    <p:sldId id="303" r:id="rId7"/>
    <p:sldId id="304" r:id="rId8"/>
    <p:sldId id="299" r:id="rId9"/>
    <p:sldId id="298" r:id="rId10"/>
    <p:sldId id="30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2">
          <p15:clr>
            <a:srgbClr val="A4A3A4"/>
          </p15:clr>
        </p15:guide>
        <p15:guide id="2" pos="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E24"/>
    <a:srgbClr val="00FFFF"/>
    <a:srgbClr val="5BDDEB"/>
    <a:srgbClr val="27D3E5"/>
    <a:srgbClr val="267433"/>
    <a:srgbClr val="856024"/>
    <a:srgbClr val="A3792C"/>
    <a:srgbClr val="D19B23"/>
    <a:srgbClr val="756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804" y="108"/>
      </p:cViewPr>
      <p:guideLst>
        <p:guide orient="horz" pos="2702"/>
        <p:guide pos="55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AE9AF-5B02-A343-87BA-BF97CE0E58AE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96C59-4C62-F748-9189-0658811B1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1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204260" y="5974797"/>
            <a:ext cx="2053467" cy="870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" y="4390739"/>
            <a:ext cx="7366001" cy="1864377"/>
            <a:chOff x="-1" y="4390739"/>
            <a:chExt cx="5853723" cy="1864377"/>
          </a:xfrm>
        </p:grpSpPr>
        <p:sp>
          <p:nvSpPr>
            <p:cNvPr id="33" name="Rectangle 32"/>
            <p:cNvSpPr/>
            <p:nvPr/>
          </p:nvSpPr>
          <p:spPr>
            <a:xfrm>
              <a:off x="-1" y="4390741"/>
              <a:ext cx="5853723" cy="1864375"/>
            </a:xfrm>
            <a:prstGeom prst="rect">
              <a:avLst/>
            </a:prstGeom>
            <a:solidFill>
              <a:srgbClr val="A3792C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Lines_7404.pd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595" r="2920"/>
            <a:stretch/>
          </p:blipFill>
          <p:spPr>
            <a:xfrm>
              <a:off x="865" y="4390739"/>
              <a:ext cx="5852857" cy="1861539"/>
            </a:xfrm>
            <a:prstGeom prst="rect">
              <a:avLst/>
            </a:prstGeom>
            <a:solidFill>
              <a:srgbClr val="A3792C"/>
            </a:solidFill>
            <a:ln>
              <a:solidFill>
                <a:schemeClr val="accent1"/>
              </a:solidFill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9144000" cy="10035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 userDrawn="1">
            <p:ph type="title" hasCustomPrompt="1"/>
          </p:nvPr>
        </p:nvSpPr>
        <p:spPr>
          <a:xfrm>
            <a:off x="335475" y="4585792"/>
            <a:ext cx="4744901" cy="1655878"/>
          </a:xfrm>
        </p:spPr>
        <p:txBody>
          <a:bodyPr anchor="t">
            <a:noAutofit/>
          </a:bodyPr>
          <a:lstStyle>
            <a:lvl1pPr>
              <a:lnSpc>
                <a:spcPts val="6400"/>
              </a:lnSpc>
              <a:defRPr sz="7000" cap="all">
                <a:solidFill>
                  <a:srgbClr val="D19B23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4"/>
          </p:nvPr>
        </p:nvSpPr>
        <p:spPr>
          <a:xfrm>
            <a:off x="5747499" y="5623128"/>
            <a:ext cx="3112338" cy="311740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A3792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5"/>
          </p:nvPr>
        </p:nvSpPr>
        <p:spPr>
          <a:xfrm>
            <a:off x="5747500" y="5918450"/>
            <a:ext cx="3112338" cy="33382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rgbClr val="A3792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0" name="Date Placeholder 6"/>
          <p:cNvSpPr>
            <a:spLocks noGrp="1"/>
          </p:cNvSpPr>
          <p:nvPr userDrawn="1">
            <p:ph type="dt" sz="half" idx="10"/>
          </p:nvPr>
        </p:nvSpPr>
        <p:spPr>
          <a:xfrm>
            <a:off x="5747498" y="6277181"/>
            <a:ext cx="3112591" cy="365125"/>
          </a:xfrm>
          <a:prstGeom prst="rect">
            <a:avLst/>
          </a:prstGeom>
        </p:spPr>
        <p:txBody>
          <a:bodyPr/>
          <a:lstStyle>
            <a:lvl1pPr algn="l">
              <a:defRPr sz="1800"/>
            </a:lvl1pPr>
          </a:lstStyle>
          <a:p>
            <a:r>
              <a:rPr lang="en-US" b="1" smtClean="0">
                <a:solidFill>
                  <a:srgbClr val="856024"/>
                </a:solidFill>
                <a:latin typeface="Arial"/>
                <a:cs typeface="Arial"/>
              </a:rPr>
              <a:t>Month day, year</a:t>
            </a:r>
            <a:endParaRPr lang="en-US" b="1" dirty="0">
              <a:solidFill>
                <a:srgbClr val="856024"/>
              </a:solidFill>
              <a:latin typeface="Arial"/>
              <a:cs typeface="Arial"/>
            </a:endParaRPr>
          </a:p>
        </p:txBody>
      </p:sp>
      <p:sp>
        <p:nvSpPr>
          <p:cNvPr id="31" name="Text Placeholder 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745085" y="4457139"/>
            <a:ext cx="3115004" cy="11659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cap="all">
                <a:solidFill>
                  <a:schemeClr val="tx1">
                    <a:lumMod val="65000"/>
                    <a:lumOff val="35000"/>
                  </a:schemeClr>
                </a:solidFill>
                <a:latin typeface="Impact"/>
              </a:defRPr>
            </a:lvl1pPr>
            <a:lvl2pPr marL="0" indent="0">
              <a:lnSpc>
                <a:spcPts val="8900"/>
              </a:lnSpc>
              <a:spcBef>
                <a:spcPts val="0"/>
              </a:spcBef>
              <a:buFontTx/>
              <a:buNone/>
              <a:defRPr sz="9800" cap="all" baseline="0">
                <a:solidFill>
                  <a:srgbClr val="A3792C"/>
                </a:solidFill>
                <a:latin typeface="Impact"/>
              </a:defRPr>
            </a:lvl2pPr>
            <a:lvl3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cap="all" baseline="0">
                <a:solidFill>
                  <a:schemeClr val="bg1">
                    <a:lumMod val="65000"/>
                  </a:schemeClr>
                </a:solidFill>
                <a:latin typeface="Impact"/>
              </a:defRPr>
            </a:lvl3pPr>
          </a:lstStyle>
          <a:p>
            <a:pPr lvl="0"/>
            <a:r>
              <a:rPr lang="en-US" dirty="0" smtClean="0"/>
              <a:t>Second Line</a:t>
            </a:r>
            <a:br>
              <a:rPr lang="en-US" dirty="0" smtClean="0"/>
            </a:br>
            <a:r>
              <a:rPr lang="en-US" dirty="0" smtClean="0"/>
              <a:t>Third Line</a:t>
            </a:r>
          </a:p>
        </p:txBody>
      </p:sp>
      <p:sp>
        <p:nvSpPr>
          <p:cNvPr id="10" name="Picture Placeholder 9"/>
          <p:cNvSpPr>
            <a:spLocks noGrp="1"/>
          </p:cNvSpPr>
          <p:nvPr userDrawn="1">
            <p:ph type="pic" sz="quarter" idx="17"/>
          </p:nvPr>
        </p:nvSpPr>
        <p:spPr>
          <a:xfrm>
            <a:off x="0" y="0"/>
            <a:ext cx="9144000" cy="43910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8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9144000" cy="9545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204260" y="5974797"/>
            <a:ext cx="2053467" cy="870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512" y="4147563"/>
            <a:ext cx="6975508" cy="2304038"/>
            <a:chOff x="-13512" y="4147563"/>
            <a:chExt cx="6975508" cy="2304038"/>
          </a:xfrm>
        </p:grpSpPr>
        <p:sp>
          <p:nvSpPr>
            <p:cNvPr id="20" name="Rectangle 19"/>
            <p:cNvSpPr/>
            <p:nvPr/>
          </p:nvSpPr>
          <p:spPr>
            <a:xfrm>
              <a:off x="-13511" y="4147563"/>
              <a:ext cx="6975507" cy="2304038"/>
            </a:xfrm>
            <a:prstGeom prst="rect">
              <a:avLst/>
            </a:prstGeom>
            <a:solidFill>
              <a:srgbClr val="D19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Lines_30blk.pd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" t="22542" r="22190"/>
            <a:stretch/>
          </p:blipFill>
          <p:spPr>
            <a:xfrm>
              <a:off x="-13512" y="4147563"/>
              <a:ext cx="6975507" cy="2304038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 userDrawn="1"/>
        </p:nvCxnSpPr>
        <p:spPr>
          <a:xfrm>
            <a:off x="948976" y="5832568"/>
            <a:ext cx="5958973" cy="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948976" y="6340619"/>
            <a:ext cx="5958973" cy="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 userDrawn="1"/>
        </p:nvSpPr>
        <p:spPr>
          <a:xfrm>
            <a:off x="796576" y="4303767"/>
            <a:ext cx="611137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94282" y="4240779"/>
            <a:ext cx="6113667" cy="1591789"/>
          </a:xfrm>
        </p:spPr>
        <p:txBody>
          <a:bodyPr/>
          <a:lstStyle>
            <a:lvl1pPr>
              <a:lnSpc>
                <a:spcPct val="80000"/>
              </a:lnSpc>
              <a:defRPr sz="6500">
                <a:solidFill>
                  <a:srgbClr val="756C66"/>
                </a:solidFill>
              </a:defRPr>
            </a:lvl1pPr>
          </a:lstStyle>
          <a:p>
            <a:r>
              <a:rPr lang="en-US" dirty="0" smtClean="0"/>
              <a:t>Section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4" hasCustomPrompt="1"/>
          </p:nvPr>
        </p:nvSpPr>
        <p:spPr>
          <a:xfrm>
            <a:off x="794282" y="5799368"/>
            <a:ext cx="6113667" cy="556817"/>
          </a:xfrm>
        </p:spPr>
        <p:txBody>
          <a:bodyPr anchor="t">
            <a:noAutofit/>
          </a:bodyPr>
          <a:lstStyle>
            <a:lvl1pPr algn="l">
              <a:defRPr sz="3200" cap="all">
                <a:solidFill>
                  <a:schemeClr val="bg1"/>
                </a:solidFill>
                <a:latin typeface="Impact"/>
                <a:cs typeface="Impact"/>
              </a:defRPr>
            </a:lvl1pPr>
            <a:lvl2pPr algn="l">
              <a:defRPr>
                <a:latin typeface="Impact"/>
                <a:cs typeface="Impact"/>
              </a:defRPr>
            </a:lvl2pPr>
            <a:lvl3pPr algn="l">
              <a:defRPr>
                <a:latin typeface="Impact"/>
                <a:cs typeface="Impact"/>
              </a:defRPr>
            </a:lvl3pPr>
            <a:lvl4pPr algn="l">
              <a:defRPr>
                <a:latin typeface="Impact"/>
                <a:cs typeface="Impact"/>
              </a:defRPr>
            </a:lvl4pPr>
            <a:lvl5pPr algn="l">
              <a:defRPr>
                <a:latin typeface="Impact"/>
                <a:cs typeface="Impact"/>
              </a:defRPr>
            </a:lvl5pPr>
          </a:lstStyle>
          <a:p>
            <a:pPr lvl="0"/>
            <a:r>
              <a:rPr lang="en-US" dirty="0" smtClean="0"/>
              <a:t>Second Line</a:t>
            </a:r>
            <a:endParaRPr lang="en-US" dirty="0"/>
          </a:p>
        </p:txBody>
      </p:sp>
      <p:pic>
        <p:nvPicPr>
          <p:cNvPr id="29" name="Picture 28" descr="PU_sigtab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" b="12554"/>
          <a:stretch/>
        </p:blipFill>
        <p:spPr>
          <a:xfrm>
            <a:off x="7057556" y="-8411"/>
            <a:ext cx="1942418" cy="1021073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13512" y="-8411"/>
            <a:ext cx="6976288" cy="415654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457200" y="1608139"/>
            <a:ext cx="8235949" cy="43264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02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48530" cy="43427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71604" y="1600373"/>
            <a:ext cx="4015195" cy="434254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79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48530" cy="43344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344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53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488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48888" cy="376803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03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0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09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1331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4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t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0" y="0"/>
            <a:ext cx="9157137" cy="915109"/>
            <a:chOff x="0" y="0"/>
            <a:chExt cx="9157137" cy="915109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9151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h2_lines_white.pdf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2" t="22582" r="22582" b="48017"/>
            <a:stretch/>
          </p:blipFill>
          <p:spPr>
            <a:xfrm>
              <a:off x="13137" y="1"/>
              <a:ext cx="9144000" cy="915108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5431"/>
            <a:ext cx="8235950" cy="748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1492"/>
            <a:ext cx="8235950" cy="4221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95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67130" y="1535528"/>
            <a:ext cx="832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PU_sig132.tif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75632"/>
            <a:ext cx="1523874" cy="4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5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7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all">
          <a:solidFill>
            <a:schemeClr val="bg1"/>
          </a:solidFill>
          <a:latin typeface="Impact"/>
          <a:ea typeface="+mj-ea"/>
          <a:cs typeface="Impac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cbsnews.com/videos/preview-darpa-dan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773"/>
            <a:ext cx="8235950" cy="74878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ETHICS CASE STUDIES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457200" y="924643"/>
            <a:ext cx="8229600" cy="442912"/>
          </a:xfrm>
        </p:spPr>
        <p:txBody>
          <a:bodyPr/>
          <a:lstStyle/>
          <a:p>
            <a:r>
              <a:rPr lang="fr-FR" sz="2400" cap="none" dirty="0"/>
              <a:t> </a:t>
            </a:r>
            <a:r>
              <a:rPr lang="fr-FR" sz="2400" cap="none" dirty="0" smtClean="0"/>
              <a:t>Focus on Product </a:t>
            </a:r>
            <a:r>
              <a:rPr lang="fr-FR" sz="2400" cap="none" dirty="0" err="1" smtClean="0"/>
              <a:t>Safety</a:t>
            </a:r>
            <a:endParaRPr lang="en-US" sz="2400" dirty="0"/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450850" y="1353849"/>
            <a:ext cx="8367225" cy="38277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800" u="sng" dirty="0" smtClean="0">
                <a:solidFill>
                  <a:schemeClr val="tx1"/>
                </a:solidFill>
                <a:latin typeface="+mn-lt"/>
              </a:rPr>
              <a:t>When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has a product been “tested enough” to ensure operator safety under various operating conditions and failure modes?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800" u="sng" dirty="0">
                <a:solidFill>
                  <a:schemeClr val="tx1"/>
                </a:solidFill>
                <a:latin typeface="+mn-lt"/>
              </a:rPr>
              <a:t>How long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is a company liable for injuries resulting from safety-related product failures?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800" u="sng" dirty="0">
                <a:solidFill>
                  <a:schemeClr val="tx1"/>
                </a:solidFill>
                <a:latin typeface="+mn-lt"/>
              </a:rPr>
              <a:t>Who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in a given company, is responsible for ensuring that a product has been “adequately” and/or “reasonably” designed and tested to ensure operator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safety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4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773"/>
            <a:ext cx="8235950" cy="74878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ETHICAL Impact ANALYSIS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457200" y="924643"/>
            <a:ext cx="8229600" cy="442912"/>
          </a:xfrm>
        </p:spPr>
        <p:txBody>
          <a:bodyPr/>
          <a:lstStyle/>
          <a:p>
            <a:r>
              <a:rPr lang="fr-FR" sz="2400" cap="none" dirty="0" err="1" smtClean="0"/>
              <a:t>Homework</a:t>
            </a:r>
            <a:r>
              <a:rPr lang="fr-FR" sz="2400" cap="none" dirty="0" smtClean="0"/>
              <a:t> </a:t>
            </a:r>
            <a:r>
              <a:rPr lang="fr-FR" sz="2400" cap="none" dirty="0" err="1" smtClean="0"/>
              <a:t>Assignment</a:t>
            </a:r>
            <a:endParaRPr lang="en-US" sz="2400" dirty="0"/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592090" y="1399598"/>
            <a:ext cx="7959819" cy="38277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Outline the ethical challenges your team would have to resolve in the process of bringing your design to market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testing under a variety of operating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placement of warning labels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providing cautions in user documentation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adding safety mechanisms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Discuss how you would address each of these challenges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0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773"/>
            <a:ext cx="8235950" cy="74878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ETHICS CASE STUDIES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457200" y="924643"/>
            <a:ext cx="8229600" cy="442912"/>
          </a:xfrm>
        </p:spPr>
        <p:txBody>
          <a:bodyPr/>
          <a:lstStyle/>
          <a:p>
            <a:r>
              <a:rPr lang="fr-FR" sz="2400" cap="none" dirty="0"/>
              <a:t> </a:t>
            </a:r>
            <a:r>
              <a:rPr lang="fr-FR" sz="2400" cap="none" dirty="0" smtClean="0"/>
              <a:t>CNC (Computer </a:t>
            </a:r>
            <a:r>
              <a:rPr lang="fr-FR" sz="2400" cap="none" dirty="0" err="1" smtClean="0"/>
              <a:t>Numerically</a:t>
            </a:r>
            <a:r>
              <a:rPr lang="fr-FR" sz="2400" cap="none" dirty="0" smtClean="0"/>
              <a:t> </a:t>
            </a:r>
            <a:r>
              <a:rPr lang="fr-FR" sz="2400" cap="none" dirty="0" err="1" smtClean="0"/>
              <a:t>Controlled</a:t>
            </a:r>
            <a:r>
              <a:rPr lang="fr-FR" sz="2400" cap="none" dirty="0" smtClean="0"/>
              <a:t>) </a:t>
            </a:r>
            <a:r>
              <a:rPr lang="fr-FR" sz="2400" cap="none" dirty="0" err="1" smtClean="0"/>
              <a:t>Lathe</a:t>
            </a:r>
            <a:endParaRPr lang="en-US" sz="2400" dirty="0"/>
          </a:p>
        </p:txBody>
      </p:sp>
      <p:sp>
        <p:nvSpPr>
          <p:cNvPr id="7" name="AutoShape 3"/>
          <p:cNvSpPr>
            <a:spLocks/>
          </p:cNvSpPr>
          <p:nvPr/>
        </p:nvSpPr>
        <p:spPr bwMode="auto">
          <a:xfrm>
            <a:off x="2708275" y="3586163"/>
            <a:ext cx="1089025" cy="469900"/>
          </a:xfrm>
          <a:prstGeom prst="borderCallout2">
            <a:avLst>
              <a:gd name="adj1" fmla="val 24324"/>
              <a:gd name="adj2" fmla="val -6995"/>
              <a:gd name="adj3" fmla="val 24324"/>
              <a:gd name="adj4" fmla="val -14139"/>
              <a:gd name="adj5" fmla="val 180745"/>
              <a:gd name="adj6" fmla="val -4591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>
                <a:latin typeface="Arial" charset="0"/>
              </a:rPr>
              <a:t>chuck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8" name="AutoShape 4"/>
          <p:cNvSpPr>
            <a:spLocks/>
          </p:cNvSpPr>
          <p:nvPr/>
        </p:nvSpPr>
        <p:spPr bwMode="auto">
          <a:xfrm>
            <a:off x="1284288" y="2670175"/>
            <a:ext cx="3140075" cy="469900"/>
          </a:xfrm>
          <a:prstGeom prst="borderCallout1">
            <a:avLst>
              <a:gd name="adj1" fmla="val 24324"/>
              <a:gd name="adj2" fmla="val -2426"/>
              <a:gd name="adj3" fmla="val 298310"/>
              <a:gd name="adj4" fmla="val -7986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>
                <a:latin typeface="Arial" charset="0"/>
              </a:rPr>
              <a:t>variable speed motor</a:t>
            </a:r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 flipV="1">
            <a:off x="4360863" y="5141913"/>
            <a:ext cx="1855787" cy="469900"/>
          </a:xfrm>
          <a:prstGeom prst="borderCallout2">
            <a:avLst>
              <a:gd name="adj1" fmla="val 75671"/>
              <a:gd name="adj2" fmla="val -4106"/>
              <a:gd name="adj3" fmla="val 75671"/>
              <a:gd name="adj4" fmla="val -6847"/>
              <a:gd name="adj5" fmla="val 186148"/>
              <a:gd name="adj6" fmla="val -16769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>
            <a:spAutoFit/>
          </a:bodyPr>
          <a:lstStyle/>
          <a:p>
            <a:r>
              <a:rPr lang="en-US" sz="2400">
                <a:latin typeface="Arial" charset="0"/>
              </a:rPr>
              <a:t>metal stock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5886450" y="2628900"/>
            <a:ext cx="1841500" cy="469900"/>
          </a:xfrm>
          <a:prstGeom prst="borderCallout2">
            <a:avLst>
              <a:gd name="adj1" fmla="val 24324"/>
              <a:gd name="adj2" fmla="val -4139"/>
              <a:gd name="adj3" fmla="val 24324"/>
              <a:gd name="adj4" fmla="val -8880"/>
              <a:gd name="adj5" fmla="val 156083"/>
              <a:gd name="adj6" fmla="val -25778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>
                <a:latin typeface="Arial" charset="0"/>
              </a:rPr>
              <a:t>cutting tool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367338" y="3278188"/>
            <a:ext cx="666750" cy="606425"/>
          </a:xfrm>
          <a:prstGeom prst="rect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 flipV="1">
            <a:off x="5392738" y="3921125"/>
            <a:ext cx="365125" cy="2952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rot="5373474">
            <a:off x="584201" y="4025900"/>
            <a:ext cx="1244600" cy="1349375"/>
          </a:xfrm>
          <a:prstGeom prst="can">
            <a:avLst>
              <a:gd name="adj" fmla="val 2710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 rot="5328834">
            <a:off x="1769269" y="4344194"/>
            <a:ext cx="469900" cy="706438"/>
          </a:xfrm>
          <a:prstGeom prst="can">
            <a:avLst>
              <a:gd name="adj" fmla="val 37584"/>
            </a:avLst>
          </a:prstGeom>
          <a:solidFill>
            <a:srgbClr val="D60093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2300288" y="4700588"/>
            <a:ext cx="3316287" cy="7937"/>
          </a:xfrm>
          <a:prstGeom prst="line">
            <a:avLst/>
          </a:prstGeom>
          <a:noFill/>
          <a:ln w="762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6061075" y="3613150"/>
            <a:ext cx="1781175" cy="0"/>
          </a:xfrm>
          <a:prstGeom prst="line">
            <a:avLst/>
          </a:prstGeom>
          <a:noFill/>
          <a:ln w="7620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3"/>
          <p:cNvSpPr>
            <a:spLocks/>
          </p:cNvSpPr>
          <p:nvPr/>
        </p:nvSpPr>
        <p:spPr bwMode="auto">
          <a:xfrm flipV="1">
            <a:off x="7394575" y="3978275"/>
            <a:ext cx="974725" cy="835025"/>
          </a:xfrm>
          <a:prstGeom prst="borderCallout1">
            <a:avLst>
              <a:gd name="adj1" fmla="val 86310"/>
              <a:gd name="adj2" fmla="val -7819"/>
              <a:gd name="adj3" fmla="val 140111"/>
              <a:gd name="adj4" fmla="val -33389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>
            <a:spAutoFit/>
          </a:bodyPr>
          <a:lstStyle/>
          <a:p>
            <a:r>
              <a:rPr lang="en-US" sz="2400">
                <a:latin typeface="Arial" charset="0"/>
              </a:rPr>
              <a:t>robot arm</a:t>
            </a:r>
          </a:p>
        </p:txBody>
      </p:sp>
    </p:spTree>
    <p:extLst>
      <p:ext uri="{BB962C8B-B14F-4D97-AF65-F5344CB8AC3E}">
        <p14:creationId xmlns:p14="http://schemas.microsoft.com/office/powerpoint/2010/main" val="406393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773"/>
            <a:ext cx="8235950" cy="74878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ETHICS CASE STUDIES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457200" y="924643"/>
            <a:ext cx="8229600" cy="442912"/>
          </a:xfrm>
        </p:spPr>
        <p:txBody>
          <a:bodyPr/>
          <a:lstStyle/>
          <a:p>
            <a:r>
              <a:rPr lang="fr-FR" sz="2400" cap="none" dirty="0"/>
              <a:t> </a:t>
            </a:r>
            <a:r>
              <a:rPr lang="fr-FR" sz="2400" cap="none" dirty="0" smtClean="0"/>
              <a:t>CNC </a:t>
            </a:r>
            <a:r>
              <a:rPr lang="fr-FR" sz="2400" cap="none" dirty="0" err="1" smtClean="0"/>
              <a:t>Lathe</a:t>
            </a:r>
            <a:r>
              <a:rPr lang="fr-FR" sz="2400" cap="none" dirty="0" smtClean="0"/>
              <a:t> </a:t>
            </a:r>
            <a:r>
              <a:rPr lang="fr-FR" sz="2400" cap="none" dirty="0" err="1" smtClean="0"/>
              <a:t>Characteristics</a:t>
            </a:r>
            <a:endParaRPr lang="en-US" sz="2400" dirty="0"/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450850" y="1353849"/>
            <a:ext cx="8475436" cy="38277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Mechanical system with large inertial forces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Flying metal debris generated as part of the milling process must be safely contained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Multiple embedded microprocessors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Embedded control software (firmware)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Operator programs written in a special language designed for milling parts (production mode)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1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773"/>
            <a:ext cx="8235950" cy="74878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ETHICS CASE STUDIES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457200" y="924643"/>
            <a:ext cx="8229600" cy="442912"/>
          </a:xfrm>
        </p:spPr>
        <p:txBody>
          <a:bodyPr/>
          <a:lstStyle/>
          <a:p>
            <a:r>
              <a:rPr lang="fr-FR" sz="2400" cap="none" dirty="0"/>
              <a:t> </a:t>
            </a:r>
            <a:r>
              <a:rPr lang="fr-FR" sz="2400" cap="none" dirty="0" smtClean="0"/>
              <a:t>CNC </a:t>
            </a:r>
            <a:r>
              <a:rPr lang="fr-FR" sz="2400" cap="none" dirty="0" err="1" smtClean="0"/>
              <a:t>Mechanisms</a:t>
            </a:r>
            <a:r>
              <a:rPr lang="fr-FR" sz="2400" cap="none" dirty="0" smtClean="0"/>
              <a:t>/</a:t>
            </a:r>
            <a:r>
              <a:rPr lang="fr-FR" sz="2400" cap="none" dirty="0" err="1" smtClean="0"/>
              <a:t>Features</a:t>
            </a:r>
            <a:r>
              <a:rPr lang="fr-FR" sz="2400" cap="none" dirty="0" smtClean="0"/>
              <a:t> to </a:t>
            </a:r>
            <a:r>
              <a:rPr lang="fr-FR" sz="2400" cap="none" dirty="0" err="1" smtClean="0"/>
              <a:t>Ensure</a:t>
            </a:r>
            <a:r>
              <a:rPr lang="fr-FR" sz="2400" cap="none" dirty="0" smtClean="0"/>
              <a:t> </a:t>
            </a:r>
            <a:r>
              <a:rPr lang="fr-FR" sz="2400" cap="none" dirty="0" err="1" smtClean="0"/>
              <a:t>Operator</a:t>
            </a:r>
            <a:r>
              <a:rPr lang="fr-FR" sz="2400" cap="none" dirty="0" smtClean="0"/>
              <a:t> </a:t>
            </a:r>
            <a:r>
              <a:rPr lang="fr-FR" sz="2400" cap="none" dirty="0" err="1" smtClean="0"/>
              <a:t>Safety</a:t>
            </a:r>
            <a:endParaRPr lang="en-US" sz="2400" dirty="0"/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450850" y="1353849"/>
            <a:ext cx="8475436" cy="38277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Mechanical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safety shields to prevent flying debris from hitting the operator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mechanical limit switches that shut entire system down if “robot arm” out-of-range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Computer control hardware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feedback sensors to monitor position, motor speed, operating temperature, etc.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2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773"/>
            <a:ext cx="8235950" cy="74878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ETHICS CASE STUDIES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457200" y="924643"/>
            <a:ext cx="8229600" cy="442912"/>
          </a:xfrm>
        </p:spPr>
        <p:txBody>
          <a:bodyPr/>
          <a:lstStyle/>
          <a:p>
            <a:r>
              <a:rPr lang="fr-FR" sz="2400" cap="none" dirty="0"/>
              <a:t> </a:t>
            </a:r>
            <a:r>
              <a:rPr lang="fr-FR" sz="2400" cap="none" dirty="0" smtClean="0"/>
              <a:t>CNC </a:t>
            </a:r>
            <a:r>
              <a:rPr lang="fr-FR" sz="2400" cap="none" dirty="0" err="1" smtClean="0"/>
              <a:t>Mechanisms</a:t>
            </a:r>
            <a:r>
              <a:rPr lang="fr-FR" sz="2400" cap="none" dirty="0" smtClean="0"/>
              <a:t>/</a:t>
            </a:r>
            <a:r>
              <a:rPr lang="fr-FR" sz="2400" cap="none" dirty="0" err="1" smtClean="0"/>
              <a:t>Features</a:t>
            </a:r>
            <a:r>
              <a:rPr lang="fr-FR" sz="2400" cap="none" dirty="0" smtClean="0"/>
              <a:t> to </a:t>
            </a:r>
            <a:r>
              <a:rPr lang="fr-FR" sz="2400" cap="none" dirty="0" err="1" smtClean="0"/>
              <a:t>Ensure</a:t>
            </a:r>
            <a:r>
              <a:rPr lang="fr-FR" sz="2400" cap="none" dirty="0" smtClean="0"/>
              <a:t> </a:t>
            </a:r>
            <a:r>
              <a:rPr lang="fr-FR" sz="2400" cap="none" dirty="0" err="1" smtClean="0"/>
              <a:t>Operator</a:t>
            </a:r>
            <a:r>
              <a:rPr lang="fr-FR" sz="2400" cap="none" dirty="0" smtClean="0"/>
              <a:t> </a:t>
            </a:r>
            <a:r>
              <a:rPr lang="fr-FR" sz="2400" cap="none" dirty="0" err="1" smtClean="0"/>
              <a:t>Safety</a:t>
            </a:r>
            <a:endParaRPr lang="en-US" sz="2400" dirty="0"/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595706" y="1453437"/>
            <a:ext cx="8242300" cy="38277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Embedded software (firmware)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code to monitor feedback sensors, report status, and shut down system if dangerous operating conditions develop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mechanism to reset processor/shut down system if software execution disrupted (“watchdog”)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User “milling” programs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automatic identification of commands/parameters that might cause dangerous operating conditions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23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773"/>
            <a:ext cx="8235950" cy="74878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ETHICS CASE STUDIES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457200" y="924643"/>
            <a:ext cx="8229600" cy="442912"/>
          </a:xfrm>
        </p:spPr>
        <p:txBody>
          <a:bodyPr/>
          <a:lstStyle/>
          <a:p>
            <a:r>
              <a:rPr lang="fr-FR" sz="2400" cap="none" dirty="0" smtClean="0"/>
              <a:t>CNC Product </a:t>
            </a:r>
            <a:r>
              <a:rPr lang="fr-FR" sz="2400" cap="none" dirty="0" err="1" smtClean="0"/>
              <a:t>Testing</a:t>
            </a:r>
            <a:r>
              <a:rPr lang="fr-FR" sz="2400" cap="none" dirty="0" smtClean="0"/>
              <a:t> to </a:t>
            </a:r>
            <a:r>
              <a:rPr lang="fr-FR" sz="2400" cap="none" dirty="0" err="1" smtClean="0"/>
              <a:t>Ensure</a:t>
            </a:r>
            <a:r>
              <a:rPr lang="fr-FR" sz="2400" cap="none" dirty="0" smtClean="0"/>
              <a:t> </a:t>
            </a:r>
            <a:r>
              <a:rPr lang="fr-FR" sz="2400" cap="none" dirty="0" err="1" smtClean="0"/>
              <a:t>Safe</a:t>
            </a:r>
            <a:r>
              <a:rPr lang="fr-FR" sz="2400" cap="none" dirty="0" smtClean="0"/>
              <a:t> </a:t>
            </a:r>
            <a:r>
              <a:rPr lang="fr-FR" sz="2400" cap="none" dirty="0" err="1" smtClean="0"/>
              <a:t>Operation</a:t>
            </a:r>
            <a:endParaRPr lang="en-US" sz="2400" dirty="0"/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592090" y="1399598"/>
            <a:ext cx="7959819" cy="38277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Two aspects of operational safety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safety under “normal” operating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safety in the event of malfunction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hardware failures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components (integrated circuits, discrete parts)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sensors, cables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software failures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control code bug</a:t>
            </a:r>
          </a:p>
          <a:p>
            <a:pPr marL="1714500" lvl="3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transient execution error (due to power glitch/noise)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88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773"/>
            <a:ext cx="8235950" cy="74878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ETHICS CASE STUDIES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457200" y="924643"/>
            <a:ext cx="8229600" cy="442912"/>
          </a:xfrm>
        </p:spPr>
        <p:txBody>
          <a:bodyPr/>
          <a:lstStyle/>
          <a:p>
            <a:r>
              <a:rPr lang="fr-FR" sz="2400" cap="none" dirty="0" smtClean="0"/>
              <a:t>CNC Product </a:t>
            </a:r>
            <a:r>
              <a:rPr lang="fr-FR" sz="2400" cap="none" dirty="0" err="1" smtClean="0"/>
              <a:t>Safety</a:t>
            </a:r>
            <a:r>
              <a:rPr lang="fr-FR" sz="2400" cap="none" dirty="0" smtClean="0"/>
              <a:t> Issues</a:t>
            </a:r>
            <a:endParaRPr lang="en-US" sz="2400" dirty="0"/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592090" y="1399598"/>
            <a:ext cx="7959819" cy="38277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u="sng" dirty="0">
                <a:solidFill>
                  <a:schemeClr val="tx1"/>
                </a:solidFill>
                <a:latin typeface="+mn-lt"/>
              </a:rPr>
              <a:t>Who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in a given company, is responsible for ensuring that a product has been “adequately” and/or “reasonably” designed and tested to ensure operator safety?</a:t>
            </a:r>
            <a:endParaRPr lang="en-US" sz="2800" u="sng" dirty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u="sng" dirty="0">
                <a:solidFill>
                  <a:schemeClr val="tx1"/>
                </a:solidFill>
                <a:latin typeface="+mn-lt"/>
              </a:rPr>
              <a:t>How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should a product be tested to ensure operator safety under all possible conditions?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u="sng" dirty="0">
                <a:solidFill>
                  <a:schemeClr val="tx1"/>
                </a:solidFill>
                <a:latin typeface="+mn-lt"/>
              </a:rPr>
              <a:t>What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kinds of tests should be performed to “simulate” various failure modes?</a:t>
            </a:r>
            <a:endParaRPr lang="en-US" sz="2800" u="sng" dirty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u="sng" dirty="0">
                <a:solidFill>
                  <a:schemeClr val="tx1"/>
                </a:solidFill>
                <a:latin typeface="+mn-lt"/>
              </a:rPr>
              <a:t>When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has a product been “tested enough” to verify “graceful shutdown” in the event of failure?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6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773"/>
            <a:ext cx="8235950" cy="74878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ETHICS CASE STUDIES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457200" y="924643"/>
            <a:ext cx="8229600" cy="442912"/>
          </a:xfrm>
        </p:spPr>
        <p:txBody>
          <a:bodyPr/>
          <a:lstStyle/>
          <a:p>
            <a:r>
              <a:rPr lang="fr-FR" sz="2400" cap="none" dirty="0"/>
              <a:t> </a:t>
            </a:r>
            <a:r>
              <a:rPr lang="fr-FR" sz="2400" cap="none" dirty="0" err="1" smtClean="0"/>
              <a:t>Hacked</a:t>
            </a:r>
            <a:r>
              <a:rPr lang="fr-FR" sz="2400" cap="none" dirty="0" smtClean="0"/>
              <a:t> Car</a:t>
            </a:r>
            <a:endParaRPr lang="en-US" sz="2400" dirty="0"/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450850" y="1353849"/>
            <a:ext cx="8475436" cy="38277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u="sng" dirty="0" smtClean="0">
                <a:solidFill>
                  <a:schemeClr val="tx1"/>
                </a:solidFill>
                <a:hlinkClick r:id="rId2"/>
              </a:rPr>
              <a:t>CBS 60 Minutes – </a:t>
            </a:r>
            <a:r>
              <a:rPr lang="en-US" sz="2400" u="sng" dirty="0" smtClean="0">
                <a:solidFill>
                  <a:schemeClr val="tx1"/>
                </a:solidFill>
              </a:rPr>
              <a:t>No real security on the Internet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1" y="2067395"/>
            <a:ext cx="665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FEBRUARY 5, 2015, 5:29 </a:t>
            </a:r>
            <a:r>
              <a:rPr lang="en-US" dirty="0" smtClean="0"/>
              <a:t>PM. </a:t>
            </a:r>
            <a:r>
              <a:rPr lang="en-US" i="1" dirty="0" smtClean="0"/>
              <a:t> Lesley </a:t>
            </a:r>
            <a:r>
              <a:rPr lang="en-US" i="1" dirty="0"/>
              <a:t>Stahl reports on the U.S. military’s Defense Advanced Research Projects Agency (DARPA) and Dan Kaufman, who heads its software unit, working on cyber warfare and making the Internet more secure. 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65" y="3559178"/>
            <a:ext cx="5291751" cy="295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7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93659"/>
            <a:ext cx="8235950" cy="74878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457200" y="924643"/>
            <a:ext cx="8229600" cy="442912"/>
          </a:xfrm>
        </p:spPr>
        <p:txBody>
          <a:bodyPr/>
          <a:lstStyle/>
          <a:p>
            <a:r>
              <a:rPr lang="en-US" sz="2400" cap="none" dirty="0" smtClean="0"/>
              <a:t>Nest Hacking </a:t>
            </a:r>
            <a:r>
              <a:rPr lang="en-US" sz="2400" cap="none" dirty="0" smtClean="0"/>
              <a:t>Vulnerability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68" y="1517197"/>
            <a:ext cx="4552950" cy="5086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4229" y="4680857"/>
            <a:ext cx="3069771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"While the Nest Learning Thermostat has relatively robust security compared to most </a:t>
            </a:r>
            <a:r>
              <a:rPr lang="en-US" sz="1600" dirty="0" err="1"/>
              <a:t>IoT</a:t>
            </a:r>
            <a:r>
              <a:rPr lang="en-US" sz="1600" dirty="0"/>
              <a:t> devices, the attack vectors presented at Black Hat enabled our lab to completely compromise the device within our Advanced Test Bed Facility (ATBF</a:t>
            </a:r>
            <a:r>
              <a:rPr lang="en-US" sz="1600" dirty="0" smtClean="0"/>
              <a:t>)…"</a:t>
            </a:r>
            <a:r>
              <a:rPr lang="en-US" sz="1600" dirty="0"/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154" y="1506311"/>
            <a:ext cx="2623457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/>
              <a:t>TrapX</a:t>
            </a:r>
            <a:r>
              <a:rPr lang="en-US" sz="1600" dirty="0"/>
              <a:t> confirmed the design flaws discovered in the Nest Learning Thermostat. They validated the attack vector presented at the Black Hat 2014 </a:t>
            </a:r>
            <a:r>
              <a:rPr lang="en-US" sz="1600" dirty="0" smtClean="0"/>
              <a:t>Conference </a:t>
            </a:r>
            <a:r>
              <a:rPr lang="en-US" sz="1600" dirty="0"/>
              <a:t>by compromising the device and an entire home network.</a:t>
            </a:r>
          </a:p>
        </p:txBody>
      </p:sp>
    </p:spTree>
    <p:extLst>
      <p:ext uri="{BB962C8B-B14F-4D97-AF65-F5344CB8AC3E}">
        <p14:creationId xmlns:p14="http://schemas.microsoft.com/office/powerpoint/2010/main" val="334987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19788</TotalTime>
  <Words>595</Words>
  <Application>Microsoft Office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Impact</vt:lpstr>
      <vt:lpstr>Lucida Grande</vt:lpstr>
      <vt:lpstr>Times New Roman</vt:lpstr>
      <vt:lpstr>Wingdings</vt:lpstr>
      <vt:lpstr>Office Theme</vt:lpstr>
      <vt:lpstr>ETHICS CASE STUDIES</vt:lpstr>
      <vt:lpstr>ETHICS CASE STUDIES</vt:lpstr>
      <vt:lpstr>ETHICS CASE STUDIES</vt:lpstr>
      <vt:lpstr>ETHICS CASE STUDIES</vt:lpstr>
      <vt:lpstr>ETHICS CASE STUDIES</vt:lpstr>
      <vt:lpstr>ETHICS CASE STUDIES</vt:lpstr>
      <vt:lpstr>ETHICS CASE STUDIES</vt:lpstr>
      <vt:lpstr>ETHICS CASE STUDIES</vt:lpstr>
      <vt:lpstr>ETHICS CASE STUDIES</vt:lpstr>
      <vt:lpstr>ETHICAL Impact ANALYSIS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SECOND LINE AND THIRD LINE</dc:title>
  <dc:creator>Purdue Marketing Communications</dc:creator>
  <cp:lastModifiedBy>Meyer, David G</cp:lastModifiedBy>
  <cp:revision>370</cp:revision>
  <cp:lastPrinted>2012-02-14T22:31:46Z</cp:lastPrinted>
  <dcterms:created xsi:type="dcterms:W3CDTF">2011-09-20T15:44:26Z</dcterms:created>
  <dcterms:modified xsi:type="dcterms:W3CDTF">2015-04-07T16:40:47Z</dcterms:modified>
</cp:coreProperties>
</file>