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7"/>
  </p:notesMasterIdLst>
  <p:sldIdLst>
    <p:sldId id="264" r:id="rId3"/>
    <p:sldId id="262" r:id="rId4"/>
    <p:sldId id="288" r:id="rId5"/>
    <p:sldId id="265" r:id="rId6"/>
    <p:sldId id="284" r:id="rId7"/>
    <p:sldId id="285" r:id="rId8"/>
    <p:sldId id="317" r:id="rId9"/>
    <p:sldId id="318" r:id="rId10"/>
    <p:sldId id="296" r:id="rId11"/>
    <p:sldId id="297" r:id="rId12"/>
    <p:sldId id="291" r:id="rId13"/>
    <p:sldId id="292" r:id="rId14"/>
    <p:sldId id="293" r:id="rId15"/>
    <p:sldId id="290" r:id="rId16"/>
    <p:sldId id="303" r:id="rId17"/>
    <p:sldId id="307" r:id="rId18"/>
    <p:sldId id="320" r:id="rId19"/>
    <p:sldId id="321" r:id="rId20"/>
    <p:sldId id="306" r:id="rId21"/>
    <p:sldId id="305" r:id="rId22"/>
    <p:sldId id="322" r:id="rId23"/>
    <p:sldId id="309" r:id="rId24"/>
    <p:sldId id="310" r:id="rId25"/>
    <p:sldId id="31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2">
          <p15:clr>
            <a:srgbClr val="A4A3A4"/>
          </p15:clr>
        </p15:guide>
        <p15:guide id="2" pos="5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7433"/>
    <a:srgbClr val="856024"/>
    <a:srgbClr val="E3AE24"/>
    <a:srgbClr val="A3792C"/>
    <a:srgbClr val="D19B23"/>
    <a:srgbClr val="756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8" d="100"/>
          <a:sy n="88" d="100"/>
        </p:scale>
        <p:origin x="1230" y="90"/>
      </p:cViewPr>
      <p:guideLst>
        <p:guide orient="horz" pos="2702"/>
        <p:guide pos="556"/>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2AE9AF-5B02-A343-87BA-BF97CE0E58AE}" type="datetimeFigureOut">
              <a:rPr lang="en-US" smtClean="0"/>
              <a:t>2/23/2015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696C59-4C62-F748-9189-0658811B1DC6}" type="slidenum">
              <a:rPr lang="en-US" smtClean="0"/>
              <a:t>‹#›</a:t>
            </a:fld>
            <a:endParaRPr lang="en-US"/>
          </a:p>
        </p:txBody>
      </p:sp>
    </p:spTree>
    <p:extLst>
      <p:ext uri="{BB962C8B-B14F-4D97-AF65-F5344CB8AC3E}">
        <p14:creationId xmlns:p14="http://schemas.microsoft.com/office/powerpoint/2010/main" val="197501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1</a:t>
            </a:fld>
            <a:endParaRPr lang="en-US"/>
          </a:p>
        </p:txBody>
      </p:sp>
    </p:spTree>
    <p:extLst>
      <p:ext uri="{BB962C8B-B14F-4D97-AF65-F5344CB8AC3E}">
        <p14:creationId xmlns:p14="http://schemas.microsoft.com/office/powerpoint/2010/main" val="68012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Robert’s Comments: </a:t>
            </a:r>
          </a:p>
          <a:p>
            <a:r>
              <a:rPr lang="en-US" baseline="0" dirty="0" smtClean="0"/>
              <a:t>Renamed “Features Include” to “Features” and “PCB Design Layout” to “PCB Layout”. I think it sounds a little better to be more concise. Changed up the features list (changed wording and added note about external network). Changed the spacing of the features section so that it is more evenly spaced between the text above and image below. Also changed the font size of all of the captions to be 48 (they were 46) like the features section title. Changed player names to Calibri so that it matches the rest of the poster better. </a:t>
            </a:r>
            <a:endParaRPr lang="en-US" dirty="0" smtClean="0"/>
          </a:p>
          <a:p>
            <a:endParaRPr lang="en-US" dirty="0" smtClean="0"/>
          </a:p>
          <a:p>
            <a:r>
              <a:rPr lang="en-US" dirty="0" smtClean="0"/>
              <a:t>Spencer’s Comments</a:t>
            </a:r>
            <a:r>
              <a:rPr lang="en-US" baseline="0" dirty="0" smtClean="0"/>
              <a:t> from before:</a:t>
            </a:r>
            <a:endParaRPr lang="en-US" dirty="0" smtClean="0"/>
          </a:p>
          <a:p>
            <a:r>
              <a:rPr lang="en-US" dirty="0" smtClean="0"/>
              <a:t>Fonts were just</a:t>
            </a:r>
            <a:r>
              <a:rPr lang="en-US" baseline="0" dirty="0" smtClean="0"/>
              <a:t> recommendations, not requirements, so I changed them. I find it amusing how they contradict themselves often on the poster information page. Removed the clip art and twisted the phone back around – the phone looked really out of place like that because of the shadow. The clip art was mostly just distracting, and didn’t really seem to serve a purpose, since the features already specify “</a:t>
            </a:r>
            <a:r>
              <a:rPr lang="en-US" baseline="0" dirty="0" err="1" smtClean="0"/>
              <a:t>wi-fi</a:t>
            </a:r>
            <a:r>
              <a:rPr lang="en-US" baseline="0" dirty="0" smtClean="0"/>
              <a:t>”. I also removed the raspberry pi and logo, as it seemed a bit unnecessary for showing a brief overview of our project, and seemed to just be there to take up space. At that point I was left with a layout that was basically three columns with no real focal point, so I opted to move it around a bit. I really didn’t want to move them around too much, but they needed at least a little push. I also added descriptions for all the remaining images and added our names. I’d like to use more than just black for a font color, but nothing really seems to go well with this. We could do a really dark red and it would still work (despite their caution, if it’s dark enough it doesn’t matter), but I’m not 100% sure. I originally replaced the typed title with our logo, then I discovered why it wasn’t replaced with our logo. I wish I had made it bigger to start with…ah, well.</a:t>
            </a:r>
            <a:endParaRPr lang="en-US" dirty="0"/>
          </a:p>
        </p:txBody>
      </p:sp>
      <p:sp>
        <p:nvSpPr>
          <p:cNvPr id="4" name="Slide Number Placeholder 3"/>
          <p:cNvSpPr>
            <a:spLocks noGrp="1"/>
          </p:cNvSpPr>
          <p:nvPr>
            <p:ph type="sldNum" sz="quarter" idx="10"/>
          </p:nvPr>
        </p:nvSpPr>
        <p:spPr/>
        <p:txBody>
          <a:bodyPr/>
          <a:lstStyle/>
          <a:p>
            <a:fld id="{1D77BA24-18E3-477C-B586-DBD70666F53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204010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userDrawn="1"/>
        </p:nvGrpSpPr>
        <p:grpSpPr>
          <a:xfrm>
            <a:off x="-1" y="4390739"/>
            <a:ext cx="5853723" cy="1864377"/>
            <a:chOff x="-1" y="4390739"/>
            <a:chExt cx="5853723" cy="1864377"/>
          </a:xfrm>
        </p:grpSpPr>
        <p:sp>
          <p:nvSpPr>
            <p:cNvPr id="33" name="Rectangle 32"/>
            <p:cNvSpPr/>
            <p:nvPr/>
          </p:nvSpPr>
          <p:spPr>
            <a:xfrm>
              <a:off x="-1" y="4390741"/>
              <a:ext cx="5853723" cy="1864375"/>
            </a:xfrm>
            <a:prstGeom prst="rect">
              <a:avLst/>
            </a:prstGeom>
            <a:solidFill>
              <a:srgbClr val="A3792C"/>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descr="Lines_7404.pdf"/>
            <p:cNvPicPr>
              <a:picLocks noChangeAspect="1"/>
            </p:cNvPicPr>
            <p:nvPr/>
          </p:nvPicPr>
          <p:blipFill rotWithShape="1">
            <a:blip r:embed="rId2" cstate="print">
              <a:extLst>
                <a:ext uri="{28A0092B-C50C-407E-A947-70E740481C1C}">
                  <a14:useLocalDpi xmlns:a14="http://schemas.microsoft.com/office/drawing/2010/main" val="0"/>
                </a:ext>
              </a:extLst>
            </a:blip>
            <a:srcRect t="64595" r="2920"/>
            <a:stretch/>
          </p:blipFill>
          <p:spPr>
            <a:xfrm>
              <a:off x="865" y="4390739"/>
              <a:ext cx="5852857" cy="1861539"/>
            </a:xfrm>
            <a:prstGeom prst="rect">
              <a:avLst/>
            </a:prstGeom>
            <a:solidFill>
              <a:srgbClr val="A3792C"/>
            </a:solidFill>
            <a:ln>
              <a:solidFill>
                <a:schemeClr val="accent1"/>
              </a:solidFill>
            </a:ln>
          </p:spPr>
        </p:pic>
      </p:grpSp>
      <p:sp>
        <p:nvSpPr>
          <p:cNvPr id="14" name="Rectangle 13"/>
          <p:cNvSpPr/>
          <p:nvPr userDrawn="1"/>
        </p:nvSpPr>
        <p:spPr>
          <a:xfrm>
            <a:off x="0" y="0"/>
            <a:ext cx="9144000" cy="10035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4"/>
          <p:cNvSpPr>
            <a:spLocks noGrp="1"/>
          </p:cNvSpPr>
          <p:nvPr userDrawn="1">
            <p:ph type="title" hasCustomPrompt="1"/>
          </p:nvPr>
        </p:nvSpPr>
        <p:spPr>
          <a:xfrm>
            <a:off x="335475" y="4585792"/>
            <a:ext cx="4744901" cy="1655878"/>
          </a:xfrm>
        </p:spPr>
        <p:txBody>
          <a:bodyPr anchor="t">
            <a:noAutofit/>
          </a:bodyPr>
          <a:lstStyle>
            <a:lvl1pPr>
              <a:lnSpc>
                <a:spcPts val="6400"/>
              </a:lnSpc>
              <a:defRPr sz="7000" cap="all">
                <a:solidFill>
                  <a:srgbClr val="D19B23"/>
                </a:solidFill>
              </a:defRPr>
            </a:lvl1pPr>
          </a:lstStyle>
          <a:p>
            <a:r>
              <a:rPr lang="en-US" dirty="0" smtClean="0"/>
              <a:t>Document Title</a:t>
            </a:r>
            <a:endParaRPr lang="en-US" dirty="0"/>
          </a:p>
        </p:txBody>
      </p:sp>
      <p:sp>
        <p:nvSpPr>
          <p:cNvPr id="20" name="Text Placeholder 19"/>
          <p:cNvSpPr>
            <a:spLocks noGrp="1"/>
          </p:cNvSpPr>
          <p:nvPr userDrawn="1">
            <p:ph type="body" sz="quarter" idx="14"/>
          </p:nvPr>
        </p:nvSpPr>
        <p:spPr>
          <a:xfrm>
            <a:off x="5747499" y="5623128"/>
            <a:ext cx="3112338" cy="311740"/>
          </a:xfrm>
        </p:spPr>
        <p:txBody>
          <a:bodyPr>
            <a:normAutofit/>
          </a:bodyPr>
          <a:lstStyle>
            <a:lvl1pPr>
              <a:defRPr sz="1400" b="1">
                <a:solidFill>
                  <a:srgbClr val="A3792C"/>
                </a:solidFill>
              </a:defRPr>
            </a:lvl1pPr>
          </a:lstStyle>
          <a:p>
            <a:pPr lvl="0"/>
            <a:r>
              <a:rPr lang="en-US" dirty="0" smtClean="0"/>
              <a:t>Click to edit Master text styles</a:t>
            </a:r>
            <a:endParaRPr lang="en-US" dirty="0"/>
          </a:p>
        </p:txBody>
      </p:sp>
      <p:sp>
        <p:nvSpPr>
          <p:cNvPr id="22" name="Text Placeholder 21"/>
          <p:cNvSpPr>
            <a:spLocks noGrp="1"/>
          </p:cNvSpPr>
          <p:nvPr userDrawn="1">
            <p:ph type="body" sz="quarter" idx="15"/>
          </p:nvPr>
        </p:nvSpPr>
        <p:spPr>
          <a:xfrm>
            <a:off x="5747500" y="5918450"/>
            <a:ext cx="3112338" cy="333828"/>
          </a:xfrm>
        </p:spPr>
        <p:txBody>
          <a:bodyPr anchor="t">
            <a:noAutofit/>
          </a:bodyPr>
          <a:lstStyle>
            <a:lvl1pPr>
              <a:lnSpc>
                <a:spcPct val="90000"/>
              </a:lnSpc>
              <a:defRPr sz="1400">
                <a:solidFill>
                  <a:srgbClr val="A3792C"/>
                </a:solidFill>
              </a:defRPr>
            </a:lvl1pPr>
          </a:lstStyle>
          <a:p>
            <a:pPr lvl="0"/>
            <a:r>
              <a:rPr lang="en-US" dirty="0" smtClean="0"/>
              <a:t>Click to edit Master text styles</a:t>
            </a:r>
            <a:endParaRPr lang="en-US" dirty="0"/>
          </a:p>
        </p:txBody>
      </p:sp>
      <p:sp>
        <p:nvSpPr>
          <p:cNvPr id="30" name="Date Placeholder 6"/>
          <p:cNvSpPr>
            <a:spLocks noGrp="1"/>
          </p:cNvSpPr>
          <p:nvPr userDrawn="1">
            <p:ph type="dt" sz="half" idx="10"/>
          </p:nvPr>
        </p:nvSpPr>
        <p:spPr>
          <a:xfrm>
            <a:off x="5747498" y="6277181"/>
            <a:ext cx="3112591" cy="365125"/>
          </a:xfrm>
          <a:prstGeom prst="rect">
            <a:avLst/>
          </a:prstGeom>
        </p:spPr>
        <p:txBody>
          <a:bodyPr/>
          <a:lstStyle>
            <a:lvl1pPr algn="l">
              <a:defRPr sz="1800"/>
            </a:lvl1pPr>
          </a:lstStyle>
          <a:p>
            <a:r>
              <a:rPr lang="en-US" b="1" smtClean="0">
                <a:solidFill>
                  <a:srgbClr val="856024"/>
                </a:solidFill>
                <a:latin typeface="Arial"/>
                <a:cs typeface="Arial"/>
              </a:rPr>
              <a:t>Month day, year</a:t>
            </a:r>
            <a:endParaRPr lang="en-US" b="1" dirty="0">
              <a:solidFill>
                <a:srgbClr val="856024"/>
              </a:solidFill>
              <a:latin typeface="Arial"/>
              <a:cs typeface="Arial"/>
            </a:endParaRPr>
          </a:p>
        </p:txBody>
      </p:sp>
      <p:sp>
        <p:nvSpPr>
          <p:cNvPr id="31" name="Text Placeholder 3"/>
          <p:cNvSpPr>
            <a:spLocks noGrp="1"/>
          </p:cNvSpPr>
          <p:nvPr userDrawn="1">
            <p:ph type="body" sz="quarter" idx="16" hasCustomPrompt="1"/>
          </p:nvPr>
        </p:nvSpPr>
        <p:spPr>
          <a:xfrm>
            <a:off x="5745085" y="4457139"/>
            <a:ext cx="3115004" cy="1165989"/>
          </a:xfrm>
        </p:spPr>
        <p:txBody>
          <a:bodyPr>
            <a:noAutofit/>
          </a:bodyPr>
          <a:lstStyle>
            <a:lvl1pPr>
              <a:lnSpc>
                <a:spcPct val="100000"/>
              </a:lnSpc>
              <a:spcBef>
                <a:spcPts val="0"/>
              </a:spcBef>
              <a:defRPr sz="3200" cap="all">
                <a:solidFill>
                  <a:schemeClr val="tx1">
                    <a:lumMod val="65000"/>
                    <a:lumOff val="35000"/>
                  </a:schemeClr>
                </a:solidFill>
                <a:latin typeface="Impact"/>
              </a:defRPr>
            </a:lvl1pPr>
            <a:lvl2pPr marL="0" indent="0">
              <a:lnSpc>
                <a:spcPts val="8900"/>
              </a:lnSpc>
              <a:spcBef>
                <a:spcPts val="0"/>
              </a:spcBef>
              <a:buFontTx/>
              <a:buNone/>
              <a:defRPr sz="9800" cap="all" baseline="0">
                <a:solidFill>
                  <a:srgbClr val="A3792C"/>
                </a:solidFill>
                <a:latin typeface="Impact"/>
              </a:defRPr>
            </a:lvl2pPr>
            <a:lvl3pPr marL="0" indent="0">
              <a:lnSpc>
                <a:spcPts val="4000"/>
              </a:lnSpc>
              <a:spcBef>
                <a:spcPts val="0"/>
              </a:spcBef>
              <a:buFontTx/>
              <a:buNone/>
              <a:defRPr sz="4000" cap="all" baseline="0">
                <a:solidFill>
                  <a:schemeClr val="bg1">
                    <a:lumMod val="65000"/>
                  </a:schemeClr>
                </a:solidFill>
                <a:latin typeface="Impact"/>
              </a:defRPr>
            </a:lvl3pPr>
          </a:lstStyle>
          <a:p>
            <a:pPr lvl="0"/>
            <a:r>
              <a:rPr lang="en-US" dirty="0" smtClean="0"/>
              <a:t>Second Line</a:t>
            </a:r>
            <a:br>
              <a:rPr lang="en-US" dirty="0" smtClean="0"/>
            </a:br>
            <a:r>
              <a:rPr lang="en-US" dirty="0" smtClean="0"/>
              <a:t>Third Line</a:t>
            </a:r>
          </a:p>
        </p:txBody>
      </p:sp>
      <p:sp>
        <p:nvSpPr>
          <p:cNvPr id="10" name="Picture Placeholder 9"/>
          <p:cNvSpPr>
            <a:spLocks noGrp="1"/>
          </p:cNvSpPr>
          <p:nvPr userDrawn="1">
            <p:ph type="pic" sz="quarter" idx="17"/>
          </p:nvPr>
        </p:nvSpPr>
        <p:spPr>
          <a:xfrm>
            <a:off x="0" y="0"/>
            <a:ext cx="9144000" cy="4391025"/>
          </a:xfrm>
        </p:spPr>
        <p:txBody>
          <a:bodyPr/>
          <a:lstStyle/>
          <a:p>
            <a:endParaRPr lang="en-US"/>
          </a:p>
        </p:txBody>
      </p:sp>
    </p:spTree>
    <p:extLst>
      <p:ext uri="{BB962C8B-B14F-4D97-AF65-F5344CB8AC3E}">
        <p14:creationId xmlns:p14="http://schemas.microsoft.com/office/powerpoint/2010/main" val="1960982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72" indent="0" algn="ctr">
              <a:buNone/>
              <a:defRPr/>
            </a:lvl2pPr>
            <a:lvl3pPr marL="913944" indent="0" algn="ctr">
              <a:buNone/>
              <a:defRPr/>
            </a:lvl3pPr>
            <a:lvl4pPr marL="1370916" indent="0" algn="ctr">
              <a:buNone/>
              <a:defRPr/>
            </a:lvl4pPr>
            <a:lvl5pPr marL="1827888" indent="0" algn="ctr">
              <a:buNone/>
              <a:defRPr/>
            </a:lvl5pPr>
            <a:lvl6pPr marL="2284860" indent="0" algn="ctr">
              <a:buNone/>
              <a:defRPr/>
            </a:lvl6pPr>
            <a:lvl7pPr marL="2741832" indent="0" algn="ctr">
              <a:buNone/>
              <a:defRPr/>
            </a:lvl7pPr>
            <a:lvl8pPr marL="3198804" indent="0" algn="ctr">
              <a:buNone/>
              <a:defRPr/>
            </a:lvl8pPr>
            <a:lvl9pPr marL="365577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925CD10-EE0D-478E-BED8-3258690EC72F}" type="slidenum">
              <a:rPr lang="en-US" altLang="en-US"/>
              <a:pPr/>
              <a:t>‹#›</a:t>
            </a:fld>
            <a:endParaRPr lang="en-US" altLang="en-US"/>
          </a:p>
        </p:txBody>
      </p:sp>
    </p:spTree>
    <p:extLst>
      <p:ext uri="{BB962C8B-B14F-4D97-AF65-F5344CB8AC3E}">
        <p14:creationId xmlns:p14="http://schemas.microsoft.com/office/powerpoint/2010/main" val="2256934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12" y="2130227"/>
            <a:ext cx="7772576" cy="147042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424" y="3886399"/>
            <a:ext cx="6401153" cy="1752203"/>
          </a:xfrm>
        </p:spPr>
        <p:txBody>
          <a:bodyPr/>
          <a:lstStyle>
            <a:lvl1pPr marL="0" indent="0" algn="ctr">
              <a:buNone/>
              <a:defRPr/>
            </a:lvl1pPr>
            <a:lvl2pPr marL="127010" indent="0" algn="ctr">
              <a:buNone/>
              <a:defRPr/>
            </a:lvl2pPr>
            <a:lvl3pPr marL="254020" indent="0" algn="ctr">
              <a:buNone/>
              <a:defRPr/>
            </a:lvl3pPr>
            <a:lvl4pPr marL="381030" indent="0" algn="ctr">
              <a:buNone/>
              <a:defRPr/>
            </a:lvl4pPr>
            <a:lvl5pPr marL="508041" indent="0" algn="ctr">
              <a:buNone/>
              <a:defRPr/>
            </a:lvl5pPr>
            <a:lvl6pPr marL="635051" indent="0" algn="ctr">
              <a:buNone/>
              <a:defRPr/>
            </a:lvl6pPr>
            <a:lvl7pPr marL="762061" indent="0" algn="ctr">
              <a:buNone/>
              <a:defRPr/>
            </a:lvl7pPr>
            <a:lvl8pPr marL="889071" indent="0" algn="ctr">
              <a:buNone/>
              <a:defRPr/>
            </a:lvl8pPr>
            <a:lvl9pPr marL="101608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7D98B-CECE-42C7-9B6B-371E6F8EE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3076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p:cNvSpPr/>
          <p:nvPr userDrawn="1"/>
        </p:nvSpPr>
        <p:spPr>
          <a:xfrm>
            <a:off x="0" y="-1"/>
            <a:ext cx="9144000" cy="9545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512" y="4147563"/>
            <a:ext cx="6975508" cy="2304038"/>
            <a:chOff x="-13512" y="4147563"/>
            <a:chExt cx="6975508" cy="2304038"/>
          </a:xfrm>
        </p:grpSpPr>
        <p:sp>
          <p:nvSpPr>
            <p:cNvPr id="20" name="Rectangle 19"/>
            <p:cNvSpPr/>
            <p:nvPr/>
          </p:nvSpPr>
          <p:spPr>
            <a:xfrm>
              <a:off x="-13511" y="4147563"/>
              <a:ext cx="6975507" cy="2304038"/>
            </a:xfrm>
            <a:prstGeom prst="rect">
              <a:avLst/>
            </a:prstGeom>
            <a:solidFill>
              <a:srgbClr val="D19B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Lines_30blk.pdf"/>
            <p:cNvPicPr>
              <a:picLocks noChangeAspect="1"/>
            </p:cNvPicPr>
            <p:nvPr/>
          </p:nvPicPr>
          <p:blipFill rotWithShape="1">
            <a:blip r:embed="rId2" cstate="print">
              <a:extLst>
                <a:ext uri="{28A0092B-C50C-407E-A947-70E740481C1C}">
                  <a14:useLocalDpi xmlns:a14="http://schemas.microsoft.com/office/drawing/2010/main" val="0"/>
                </a:ext>
              </a:extLst>
            </a:blip>
            <a:srcRect l="1525" t="22542" r="22190"/>
            <a:stretch/>
          </p:blipFill>
          <p:spPr>
            <a:xfrm>
              <a:off x="-13512" y="4147563"/>
              <a:ext cx="6975507" cy="2304038"/>
            </a:xfrm>
            <a:prstGeom prst="rect">
              <a:avLst/>
            </a:prstGeom>
          </p:spPr>
        </p:pic>
      </p:grpSp>
      <p:cxnSp>
        <p:nvCxnSpPr>
          <p:cNvPr id="22" name="Straight Connector 21"/>
          <p:cNvCxnSpPr/>
          <p:nvPr userDrawn="1"/>
        </p:nvCxnSpPr>
        <p:spPr>
          <a:xfrm>
            <a:off x="948976" y="5832568"/>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a:off x="948976" y="6340619"/>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sp>
        <p:nvSpPr>
          <p:cNvPr id="26" name="Title 1"/>
          <p:cNvSpPr txBox="1">
            <a:spLocks/>
          </p:cNvSpPr>
          <p:nvPr userDrawn="1"/>
        </p:nvSpPr>
        <p:spPr>
          <a:xfrm>
            <a:off x="796576" y="4303767"/>
            <a:ext cx="6111373"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dirty="0">
              <a:solidFill>
                <a:schemeClr val="bg1"/>
              </a:solidFill>
              <a:latin typeface="Impact"/>
              <a:cs typeface="Impact"/>
            </a:endParaRPr>
          </a:p>
        </p:txBody>
      </p:sp>
      <p:sp>
        <p:nvSpPr>
          <p:cNvPr id="4" name="Title 3"/>
          <p:cNvSpPr>
            <a:spLocks noGrp="1"/>
          </p:cNvSpPr>
          <p:nvPr>
            <p:ph type="title" hasCustomPrompt="1"/>
          </p:nvPr>
        </p:nvSpPr>
        <p:spPr>
          <a:xfrm>
            <a:off x="794282" y="4240779"/>
            <a:ext cx="6113667" cy="1591789"/>
          </a:xfrm>
        </p:spPr>
        <p:txBody>
          <a:bodyPr/>
          <a:lstStyle>
            <a:lvl1pPr>
              <a:lnSpc>
                <a:spcPct val="80000"/>
              </a:lnSpc>
              <a:defRPr sz="6500">
                <a:solidFill>
                  <a:srgbClr val="756C66"/>
                </a:solidFill>
              </a:defRPr>
            </a:lvl1pPr>
          </a:lstStyle>
          <a:p>
            <a:r>
              <a:rPr lang="en-US" dirty="0" smtClean="0"/>
              <a:t>Section</a:t>
            </a:r>
            <a:br>
              <a:rPr lang="en-US" dirty="0" smtClean="0"/>
            </a:br>
            <a:r>
              <a:rPr lang="en-US" dirty="0" smtClean="0"/>
              <a:t>Title</a:t>
            </a:r>
            <a:endParaRPr lang="en-US" dirty="0"/>
          </a:p>
        </p:txBody>
      </p:sp>
      <p:sp>
        <p:nvSpPr>
          <p:cNvPr id="23" name="Content Placeholder 22"/>
          <p:cNvSpPr>
            <a:spLocks noGrp="1"/>
          </p:cNvSpPr>
          <p:nvPr>
            <p:ph sz="quarter" idx="14" hasCustomPrompt="1"/>
          </p:nvPr>
        </p:nvSpPr>
        <p:spPr>
          <a:xfrm>
            <a:off x="794282" y="5799368"/>
            <a:ext cx="6113667" cy="556817"/>
          </a:xfrm>
        </p:spPr>
        <p:txBody>
          <a:bodyPr anchor="t">
            <a:noAutofit/>
          </a:bodyPr>
          <a:lstStyle>
            <a:lvl1pPr algn="l">
              <a:defRPr sz="3200" cap="all">
                <a:solidFill>
                  <a:schemeClr val="bg1"/>
                </a:solidFill>
                <a:latin typeface="Impact"/>
                <a:cs typeface="Impact"/>
              </a:defRPr>
            </a:lvl1pPr>
            <a:lvl2pPr algn="l">
              <a:defRPr>
                <a:latin typeface="Impact"/>
                <a:cs typeface="Impact"/>
              </a:defRPr>
            </a:lvl2pPr>
            <a:lvl3pPr algn="l">
              <a:defRPr>
                <a:latin typeface="Impact"/>
                <a:cs typeface="Impact"/>
              </a:defRPr>
            </a:lvl3pPr>
            <a:lvl4pPr algn="l">
              <a:defRPr>
                <a:latin typeface="Impact"/>
                <a:cs typeface="Impact"/>
              </a:defRPr>
            </a:lvl4pPr>
            <a:lvl5pPr algn="l">
              <a:defRPr>
                <a:latin typeface="Impact"/>
                <a:cs typeface="Impact"/>
              </a:defRPr>
            </a:lvl5pPr>
          </a:lstStyle>
          <a:p>
            <a:pPr lvl="0"/>
            <a:r>
              <a:rPr lang="en-US" dirty="0" smtClean="0"/>
              <a:t>Second Line</a:t>
            </a:r>
            <a:endParaRPr lang="en-US" dirty="0"/>
          </a:p>
        </p:txBody>
      </p:sp>
      <p:pic>
        <p:nvPicPr>
          <p:cNvPr id="29" name="Picture 28" descr="PU_sigtab.eps"/>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 b="12554"/>
          <a:stretch/>
        </p:blipFill>
        <p:spPr>
          <a:xfrm>
            <a:off x="7057556" y="-8411"/>
            <a:ext cx="1942418" cy="1021073"/>
          </a:xfrm>
          <a:prstGeom prst="rect">
            <a:avLst/>
          </a:prstGeom>
        </p:spPr>
      </p:pic>
      <p:sp>
        <p:nvSpPr>
          <p:cNvPr id="3" name="Picture Placeholder 2"/>
          <p:cNvSpPr>
            <a:spLocks noGrp="1"/>
          </p:cNvSpPr>
          <p:nvPr>
            <p:ph type="pic" sz="quarter" idx="15"/>
          </p:nvPr>
        </p:nvSpPr>
        <p:spPr>
          <a:xfrm>
            <a:off x="-13512" y="-8411"/>
            <a:ext cx="6976288" cy="4156549"/>
          </a:xfrm>
        </p:spPr>
        <p:txBody>
          <a:bodyPr/>
          <a:lstStyle/>
          <a:p>
            <a:endParaRPr lang="en-US"/>
          </a:p>
        </p:txBody>
      </p:sp>
    </p:spTree>
    <p:extLst>
      <p:ext uri="{BB962C8B-B14F-4D97-AF65-F5344CB8AC3E}">
        <p14:creationId xmlns:p14="http://schemas.microsoft.com/office/powerpoint/2010/main" val="16506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5"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7" name="Text Placeholder 6"/>
          <p:cNvSpPr>
            <a:spLocks noGrp="1"/>
          </p:cNvSpPr>
          <p:nvPr>
            <p:ph type="body" idx="12"/>
          </p:nvPr>
        </p:nvSpPr>
        <p:spPr>
          <a:xfrm>
            <a:off x="457200" y="1608139"/>
            <a:ext cx="8235949" cy="43264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002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No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7" name="Text Placeholder 6"/>
          <p:cNvSpPr>
            <a:spLocks noGrp="1"/>
          </p:cNvSpPr>
          <p:nvPr>
            <p:ph type="body" idx="12"/>
          </p:nvPr>
        </p:nvSpPr>
        <p:spPr>
          <a:xfrm>
            <a:off x="457200" y="1064213"/>
            <a:ext cx="8235949" cy="4870395"/>
          </a:xfrm>
        </p:spPr>
        <p:txBody>
          <a:bodyPr>
            <a:normAutofit/>
          </a:bodyPr>
          <a:lstStyle>
            <a:lvl1pPr>
              <a:defRPr sz="2400" baseline="0"/>
            </a:lvl1pPr>
            <a:lvl2pPr>
              <a:defRPr sz="2400" baseline="0"/>
            </a:lvl2pPr>
            <a:lvl3pPr>
              <a:defRPr sz="2400" baseline="0"/>
            </a:lvl3pPr>
            <a:lvl4pPr>
              <a:defRPr sz="2400" baseline="0"/>
            </a:lvl4pPr>
            <a:lvl5pPr>
              <a:defRPr sz="2400"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40460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3948530" cy="43427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AB80C8F5-D920-BB4B-933F-7F3EB43C8215}" type="slidenum">
              <a:rPr lang="en-US" smtClean="0"/>
              <a:t>‹#›</a:t>
            </a:fld>
            <a:endParaRPr lang="en-US"/>
          </a:p>
        </p:txBody>
      </p:sp>
      <p:sp>
        <p:nvSpPr>
          <p:cNvPr id="6" name="Picture Placeholder 5"/>
          <p:cNvSpPr>
            <a:spLocks noGrp="1"/>
          </p:cNvSpPr>
          <p:nvPr>
            <p:ph type="pic" sz="quarter" idx="14"/>
          </p:nvPr>
        </p:nvSpPr>
        <p:spPr>
          <a:xfrm>
            <a:off x="4671604" y="1600373"/>
            <a:ext cx="4015195" cy="4342542"/>
          </a:xfrm>
        </p:spPr>
        <p:txBody>
          <a:bodyPr/>
          <a:lstStyle/>
          <a:p>
            <a:endParaRPr lang="en-US"/>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7793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394853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AB80C8F5-D920-BB4B-933F-7F3EB43C8215}" type="slidenum">
              <a:rPr lang="en-US" smtClean="0"/>
              <a:t>‹#›</a:t>
            </a:fld>
            <a:endParaRPr lang="en-US"/>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353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39488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3948888"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14"/>
          <p:cNvSpPr>
            <a:spLocks noGrp="1"/>
          </p:cNvSpPr>
          <p:nvPr>
            <p:ph type="sldNum" sz="quarter" idx="12"/>
          </p:nvPr>
        </p:nvSpPr>
        <p:spPr/>
        <p:txBody>
          <a:bodyPr/>
          <a:lstStyle>
            <a:lvl1pPr>
              <a:defRPr>
                <a:latin typeface="Arial"/>
                <a:cs typeface="Arial"/>
              </a:defRPr>
            </a:lvl1pPr>
          </a:lstStyle>
          <a:p>
            <a:fld id="{AB80C8F5-D920-BB4B-933F-7F3EB43C8215}" type="slidenum">
              <a:rPr lang="en-US" smtClean="0"/>
              <a:pPr/>
              <a:t>‹#›</a:t>
            </a:fld>
            <a:endParaRPr lang="en-US" dirty="0"/>
          </a:p>
        </p:txBody>
      </p:sp>
      <p:sp>
        <p:nvSpPr>
          <p:cNvPr id="13"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14" name="Straight Connector 13"/>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370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AB80C8F5-D920-BB4B-933F-7F3EB43C8215}" type="slidenum">
              <a:rPr lang="en-US" smtClean="0"/>
              <a:t>‹#›</a:t>
            </a:fld>
            <a:endParaRPr lang="en-US"/>
          </a:p>
        </p:txBody>
      </p:sp>
      <p:sp>
        <p:nvSpPr>
          <p:cNvPr id="8"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0091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p:cNvSpPr/>
          <p:nvPr userDrawn="1"/>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847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t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PU_sig132.tif"/>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57200" y="6075632"/>
            <a:ext cx="1523874" cy="479171"/>
          </a:xfrm>
          <a:prstGeom prst="rect">
            <a:avLst/>
          </a:prstGeom>
        </p:spPr>
      </p:pic>
      <p:grpSp>
        <p:nvGrpSpPr>
          <p:cNvPr id="18" name="Group 17"/>
          <p:cNvGrpSpPr/>
          <p:nvPr userDrawn="1"/>
        </p:nvGrpSpPr>
        <p:grpSpPr>
          <a:xfrm>
            <a:off x="0" y="0"/>
            <a:ext cx="9157137" cy="915109"/>
            <a:chOff x="0" y="0"/>
            <a:chExt cx="9157137" cy="915109"/>
          </a:xfrm>
        </p:grpSpPr>
        <p:sp>
          <p:nvSpPr>
            <p:cNvPr id="19" name="Rectangle 18"/>
            <p:cNvSpPr/>
            <p:nvPr/>
          </p:nvSpPr>
          <p:spPr>
            <a:xfrm>
              <a:off x="0" y="0"/>
              <a:ext cx="9144000" cy="91510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h2_lines_white.pdf"/>
            <p:cNvPicPr>
              <a:picLocks noChangeAspect="1"/>
            </p:cNvPicPr>
            <p:nvPr/>
          </p:nvPicPr>
          <p:blipFill rotWithShape="1">
            <a:blip r:embed="rId13" cstate="print">
              <a:extLst>
                <a:ext uri="{28A0092B-C50C-407E-A947-70E740481C1C}">
                  <a14:useLocalDpi xmlns:a14="http://schemas.microsoft.com/office/drawing/2010/main" val="0"/>
                </a:ext>
              </a:extLst>
            </a:blip>
            <a:srcRect l="22582" t="22582" r="22582" b="48017"/>
            <a:stretch/>
          </p:blipFill>
          <p:spPr>
            <a:xfrm>
              <a:off x="13137" y="1"/>
              <a:ext cx="9144000" cy="915108"/>
            </a:xfrm>
            <a:prstGeom prst="rect">
              <a:avLst/>
            </a:prstGeom>
          </p:spPr>
        </p:pic>
      </p:grpSp>
      <p:sp>
        <p:nvSpPr>
          <p:cNvPr id="2" name="Title Placeholder 1"/>
          <p:cNvSpPr>
            <a:spLocks noGrp="1"/>
          </p:cNvSpPr>
          <p:nvPr>
            <p:ph type="title"/>
          </p:nvPr>
        </p:nvSpPr>
        <p:spPr>
          <a:xfrm>
            <a:off x="457200" y="315431"/>
            <a:ext cx="8235950" cy="748782"/>
          </a:xfrm>
          <a:prstGeom prst="rect">
            <a:avLst/>
          </a:prstGeom>
        </p:spPr>
        <p:txBody>
          <a:bodyPr vert="horz" lIns="91440" tIns="45720" rIns="91440" bIns="4572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21492"/>
            <a:ext cx="8235950" cy="4221416"/>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955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AB80C8F5-D920-BB4B-933F-7F3EB43C8215}" type="slidenum">
              <a:rPr lang="en-US" smtClean="0"/>
              <a:pPr/>
              <a:t>‹#›</a:t>
            </a:fld>
            <a:endParaRPr lang="en-US" dirty="0"/>
          </a:p>
        </p:txBody>
      </p:sp>
      <p:sp>
        <p:nvSpPr>
          <p:cNvPr id="16" name="TextBox 15"/>
          <p:cNvSpPr txBox="1"/>
          <p:nvPr userDrawn="1"/>
        </p:nvSpPr>
        <p:spPr>
          <a:xfrm>
            <a:off x="367130" y="1535528"/>
            <a:ext cx="832602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428536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59" r:id="rId4"/>
    <p:sldLayoutId id="2147483657" r:id="rId5"/>
    <p:sldLayoutId id="2147483652" r:id="rId6"/>
    <p:sldLayoutId id="2147483653" r:id="rId7"/>
    <p:sldLayoutId id="2147483654" r:id="rId8"/>
    <p:sldLayoutId id="2147483655" r:id="rId9"/>
    <p:sldLayoutId id="2147483658" r:id="rId10"/>
  </p:sldLayoutIdLst>
  <p:txStyles>
    <p:titleStyle>
      <a:lvl1pPr algn="l" defTabSz="457200" rtl="0" eaLnBrk="1" latinLnBrk="0" hangingPunct="1">
        <a:spcBef>
          <a:spcPct val="0"/>
        </a:spcBef>
        <a:buNone/>
        <a:defRPr sz="4400" kern="1200" cap="all">
          <a:solidFill>
            <a:schemeClr val="bg1"/>
          </a:solidFill>
          <a:latin typeface="Impact"/>
          <a:ea typeface="+mj-ea"/>
          <a:cs typeface="Impact"/>
        </a:defRPr>
      </a:lvl1pPr>
    </p:titleStyle>
    <p:body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88" y="274836"/>
            <a:ext cx="8229424" cy="1143000"/>
          </a:xfrm>
          <a:prstGeom prst="rect">
            <a:avLst/>
          </a:prstGeom>
          <a:noFill/>
          <a:ln w="9525">
            <a:noFill/>
            <a:miter lim="800000"/>
            <a:headEnd/>
            <a:tailEnd/>
          </a:ln>
        </p:spPr>
        <p:txBody>
          <a:bodyPr vert="horz" wrap="square" lIns="313493" tIns="156746" rIns="313493" bIns="15674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88" y="1600399"/>
            <a:ext cx="8229424" cy="4525863"/>
          </a:xfrm>
          <a:prstGeom prst="rect">
            <a:avLst/>
          </a:prstGeom>
          <a:noFill/>
          <a:ln w="9525">
            <a:noFill/>
            <a:miter lim="800000"/>
            <a:headEnd/>
            <a:tailEnd/>
          </a:ln>
        </p:spPr>
        <p:txBody>
          <a:bodyPr vert="horz" wrap="square" lIns="313493" tIns="156746" rIns="313493" bIns="15674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88" y="6245324"/>
            <a:ext cx="2133424" cy="476250"/>
          </a:xfrm>
          <a:prstGeom prst="rect">
            <a:avLst/>
          </a:prstGeom>
          <a:noFill/>
          <a:ln w="9525">
            <a:noFill/>
            <a:miter lim="800000"/>
            <a:headEnd/>
            <a:tailEnd/>
          </a:ln>
          <a:effectLst/>
        </p:spPr>
        <p:txBody>
          <a:bodyPr vert="horz" wrap="square" lIns="313493" tIns="156746" rIns="313493" bIns="156746" numCol="1" anchor="t" anchorCtr="0" compatLnSpc="1">
            <a:prstTxWarp prst="textNoShape">
              <a:avLst/>
            </a:prstTxWarp>
          </a:bodyPr>
          <a:lstStyle>
            <a:lvl1pPr algn="l">
              <a:spcBef>
                <a:spcPct val="0"/>
              </a:spcBef>
              <a:defRPr sz="1333" b="0"/>
            </a:lvl1pPr>
          </a:lstStyle>
          <a:p>
            <a:pPr defTabSz="254020"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88" y="6245324"/>
            <a:ext cx="2895424" cy="476250"/>
          </a:xfrm>
          <a:prstGeom prst="rect">
            <a:avLst/>
          </a:prstGeom>
          <a:noFill/>
          <a:ln w="9525">
            <a:noFill/>
            <a:miter lim="800000"/>
            <a:headEnd/>
            <a:tailEnd/>
          </a:ln>
          <a:effectLst/>
        </p:spPr>
        <p:txBody>
          <a:bodyPr vert="horz" wrap="square" lIns="313493" tIns="156746" rIns="313493" bIns="156746" numCol="1" anchor="t" anchorCtr="0" compatLnSpc="1">
            <a:prstTxWarp prst="textNoShape">
              <a:avLst/>
            </a:prstTxWarp>
          </a:bodyPr>
          <a:lstStyle>
            <a:lvl1pPr>
              <a:spcBef>
                <a:spcPct val="0"/>
              </a:spcBef>
              <a:defRPr sz="1333" b="0"/>
            </a:lvl1pPr>
          </a:lstStyle>
          <a:p>
            <a:pPr algn="ctr" defTabSz="254020"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88" y="6245324"/>
            <a:ext cx="2133424" cy="476250"/>
          </a:xfrm>
          <a:prstGeom prst="rect">
            <a:avLst/>
          </a:prstGeom>
          <a:noFill/>
          <a:ln w="9525">
            <a:noFill/>
            <a:miter lim="800000"/>
            <a:headEnd/>
            <a:tailEnd/>
          </a:ln>
          <a:effectLst/>
        </p:spPr>
        <p:txBody>
          <a:bodyPr vert="horz" wrap="square" lIns="313493" tIns="156746" rIns="313493" bIns="156746" numCol="1" anchor="t" anchorCtr="0" compatLnSpc="1">
            <a:prstTxWarp prst="textNoShape">
              <a:avLst/>
            </a:prstTxWarp>
          </a:bodyPr>
          <a:lstStyle>
            <a:lvl1pPr algn="r">
              <a:spcBef>
                <a:spcPct val="0"/>
              </a:spcBef>
              <a:defRPr sz="1333" b="0"/>
            </a:lvl1pPr>
          </a:lstStyle>
          <a:p>
            <a:pPr defTabSz="254020" fontAlgn="base">
              <a:spcAft>
                <a:spcPct val="0"/>
              </a:spcAft>
              <a:defRPr/>
            </a:pPr>
            <a:fld id="{4EC9D1B4-5AD6-4EB3-944B-271BF0E3C2A3}" type="slidenum">
              <a:rPr lang="en-US" smtClean="0">
                <a:solidFill>
                  <a:srgbClr val="000000"/>
                </a:solidFill>
              </a:rPr>
              <a:pPr defTabSz="254020"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4292733722"/>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870990" rtl="0" eaLnBrk="0" fontAlgn="base" hangingPunct="0">
        <a:spcBef>
          <a:spcPct val="0"/>
        </a:spcBef>
        <a:spcAft>
          <a:spcPct val="0"/>
        </a:spcAft>
        <a:defRPr sz="4195">
          <a:solidFill>
            <a:schemeClr val="tx2"/>
          </a:solidFill>
          <a:latin typeface="+mj-lt"/>
          <a:ea typeface="+mj-ea"/>
          <a:cs typeface="+mj-cs"/>
        </a:defRPr>
      </a:lvl1pPr>
      <a:lvl2pPr algn="ctr" defTabSz="870990" rtl="0" eaLnBrk="0" fontAlgn="base" hangingPunct="0">
        <a:spcBef>
          <a:spcPct val="0"/>
        </a:spcBef>
        <a:spcAft>
          <a:spcPct val="0"/>
        </a:spcAft>
        <a:defRPr sz="4195">
          <a:solidFill>
            <a:schemeClr val="tx2"/>
          </a:solidFill>
          <a:latin typeface="Arial" charset="0"/>
          <a:cs typeface="Arial" charset="0"/>
        </a:defRPr>
      </a:lvl2pPr>
      <a:lvl3pPr algn="ctr" defTabSz="870990" rtl="0" eaLnBrk="0" fontAlgn="base" hangingPunct="0">
        <a:spcBef>
          <a:spcPct val="0"/>
        </a:spcBef>
        <a:spcAft>
          <a:spcPct val="0"/>
        </a:spcAft>
        <a:defRPr sz="4195">
          <a:solidFill>
            <a:schemeClr val="tx2"/>
          </a:solidFill>
          <a:latin typeface="Arial" charset="0"/>
          <a:cs typeface="Arial" charset="0"/>
        </a:defRPr>
      </a:lvl3pPr>
      <a:lvl4pPr algn="ctr" defTabSz="870990" rtl="0" eaLnBrk="0" fontAlgn="base" hangingPunct="0">
        <a:spcBef>
          <a:spcPct val="0"/>
        </a:spcBef>
        <a:spcAft>
          <a:spcPct val="0"/>
        </a:spcAft>
        <a:defRPr sz="4195">
          <a:solidFill>
            <a:schemeClr val="tx2"/>
          </a:solidFill>
          <a:latin typeface="Arial" charset="0"/>
          <a:cs typeface="Arial" charset="0"/>
        </a:defRPr>
      </a:lvl4pPr>
      <a:lvl5pPr algn="ctr" defTabSz="870990" rtl="0" eaLnBrk="0" fontAlgn="base" hangingPunct="0">
        <a:spcBef>
          <a:spcPct val="0"/>
        </a:spcBef>
        <a:spcAft>
          <a:spcPct val="0"/>
        </a:spcAft>
        <a:defRPr sz="4195">
          <a:solidFill>
            <a:schemeClr val="tx2"/>
          </a:solidFill>
          <a:latin typeface="Arial" charset="0"/>
          <a:cs typeface="Arial" charset="0"/>
        </a:defRPr>
      </a:lvl5pPr>
      <a:lvl6pPr marL="127010" algn="ctr" defTabSz="870990" rtl="0" fontAlgn="base">
        <a:spcBef>
          <a:spcPct val="0"/>
        </a:spcBef>
        <a:spcAft>
          <a:spcPct val="0"/>
        </a:spcAft>
        <a:defRPr sz="4195">
          <a:solidFill>
            <a:schemeClr val="tx2"/>
          </a:solidFill>
          <a:latin typeface="Arial" charset="0"/>
          <a:cs typeface="Arial" charset="0"/>
        </a:defRPr>
      </a:lvl6pPr>
      <a:lvl7pPr marL="254020" algn="ctr" defTabSz="870990" rtl="0" fontAlgn="base">
        <a:spcBef>
          <a:spcPct val="0"/>
        </a:spcBef>
        <a:spcAft>
          <a:spcPct val="0"/>
        </a:spcAft>
        <a:defRPr sz="4195">
          <a:solidFill>
            <a:schemeClr val="tx2"/>
          </a:solidFill>
          <a:latin typeface="Arial" charset="0"/>
          <a:cs typeface="Arial" charset="0"/>
        </a:defRPr>
      </a:lvl7pPr>
      <a:lvl8pPr marL="381030" algn="ctr" defTabSz="870990" rtl="0" fontAlgn="base">
        <a:spcBef>
          <a:spcPct val="0"/>
        </a:spcBef>
        <a:spcAft>
          <a:spcPct val="0"/>
        </a:spcAft>
        <a:defRPr sz="4195">
          <a:solidFill>
            <a:schemeClr val="tx2"/>
          </a:solidFill>
          <a:latin typeface="Arial" charset="0"/>
          <a:cs typeface="Arial" charset="0"/>
        </a:defRPr>
      </a:lvl8pPr>
      <a:lvl9pPr marL="508041" algn="ctr" defTabSz="870990" rtl="0" fontAlgn="base">
        <a:spcBef>
          <a:spcPct val="0"/>
        </a:spcBef>
        <a:spcAft>
          <a:spcPct val="0"/>
        </a:spcAft>
        <a:defRPr sz="4195">
          <a:solidFill>
            <a:schemeClr val="tx2"/>
          </a:solidFill>
          <a:latin typeface="Arial" charset="0"/>
          <a:cs typeface="Arial" charset="0"/>
        </a:defRPr>
      </a:lvl9pPr>
    </p:titleStyle>
    <p:bodyStyle>
      <a:lvl1pPr marL="326787" indent="-326787" algn="l" defTabSz="870990" rtl="0" eaLnBrk="0" fontAlgn="base" hangingPunct="0">
        <a:spcBef>
          <a:spcPct val="20000"/>
        </a:spcBef>
        <a:spcAft>
          <a:spcPct val="0"/>
        </a:spcAft>
        <a:buChar char="•"/>
        <a:defRPr sz="3084">
          <a:solidFill>
            <a:schemeClr val="tx1"/>
          </a:solidFill>
          <a:latin typeface="+mn-lt"/>
          <a:ea typeface="+mn-ea"/>
          <a:cs typeface="+mn-cs"/>
        </a:defRPr>
      </a:lvl1pPr>
      <a:lvl2pPr marL="707817" indent="-272543" algn="l" defTabSz="870990" rtl="0" eaLnBrk="0" fontAlgn="base" hangingPunct="0">
        <a:spcBef>
          <a:spcPct val="20000"/>
        </a:spcBef>
        <a:spcAft>
          <a:spcPct val="0"/>
        </a:spcAft>
        <a:buChar char="–"/>
        <a:defRPr sz="2667">
          <a:solidFill>
            <a:schemeClr val="tx1"/>
          </a:solidFill>
          <a:latin typeface="+mn-lt"/>
          <a:cs typeface="+mn-cs"/>
        </a:defRPr>
      </a:lvl2pPr>
      <a:lvl3pPr marL="1088848" indent="-217858" algn="l" defTabSz="870990" rtl="0" eaLnBrk="0" fontAlgn="base" hangingPunct="0">
        <a:spcBef>
          <a:spcPct val="20000"/>
        </a:spcBef>
        <a:spcAft>
          <a:spcPct val="0"/>
        </a:spcAft>
        <a:buChar char="•"/>
        <a:defRPr sz="2278">
          <a:solidFill>
            <a:schemeClr val="tx1"/>
          </a:solidFill>
          <a:latin typeface="+mn-lt"/>
          <a:cs typeface="+mn-cs"/>
        </a:defRPr>
      </a:lvl3pPr>
      <a:lvl4pPr marL="1524122" indent="-217858" algn="l" defTabSz="870990" rtl="0" eaLnBrk="0" fontAlgn="base" hangingPunct="0">
        <a:spcBef>
          <a:spcPct val="20000"/>
        </a:spcBef>
        <a:spcAft>
          <a:spcPct val="0"/>
        </a:spcAft>
        <a:buChar char="–"/>
        <a:defRPr sz="1917">
          <a:solidFill>
            <a:schemeClr val="tx1"/>
          </a:solidFill>
          <a:latin typeface="+mn-lt"/>
          <a:cs typeface="+mn-cs"/>
        </a:defRPr>
      </a:lvl4pPr>
      <a:lvl5pPr marL="1959396" indent="-217417" algn="l" defTabSz="870990" rtl="0" eaLnBrk="0" fontAlgn="base" hangingPunct="0">
        <a:spcBef>
          <a:spcPct val="20000"/>
        </a:spcBef>
        <a:spcAft>
          <a:spcPct val="0"/>
        </a:spcAft>
        <a:buChar char="»"/>
        <a:defRPr sz="1917">
          <a:solidFill>
            <a:schemeClr val="tx1"/>
          </a:solidFill>
          <a:latin typeface="+mn-lt"/>
          <a:cs typeface="+mn-cs"/>
        </a:defRPr>
      </a:lvl5pPr>
      <a:lvl6pPr marL="2086407" indent="-217417" algn="l" defTabSz="870990" rtl="0" fontAlgn="base">
        <a:spcBef>
          <a:spcPct val="20000"/>
        </a:spcBef>
        <a:spcAft>
          <a:spcPct val="0"/>
        </a:spcAft>
        <a:buChar char="»"/>
        <a:defRPr sz="1917">
          <a:solidFill>
            <a:schemeClr val="tx1"/>
          </a:solidFill>
          <a:latin typeface="+mn-lt"/>
          <a:cs typeface="+mn-cs"/>
        </a:defRPr>
      </a:lvl6pPr>
      <a:lvl7pPr marL="2213417" indent="-217417" algn="l" defTabSz="870990" rtl="0" fontAlgn="base">
        <a:spcBef>
          <a:spcPct val="20000"/>
        </a:spcBef>
        <a:spcAft>
          <a:spcPct val="0"/>
        </a:spcAft>
        <a:buChar char="»"/>
        <a:defRPr sz="1917">
          <a:solidFill>
            <a:schemeClr val="tx1"/>
          </a:solidFill>
          <a:latin typeface="+mn-lt"/>
          <a:cs typeface="+mn-cs"/>
        </a:defRPr>
      </a:lvl7pPr>
      <a:lvl8pPr marL="2340427" indent="-217417" algn="l" defTabSz="870990" rtl="0" fontAlgn="base">
        <a:spcBef>
          <a:spcPct val="20000"/>
        </a:spcBef>
        <a:spcAft>
          <a:spcPct val="0"/>
        </a:spcAft>
        <a:buChar char="»"/>
        <a:defRPr sz="1917">
          <a:solidFill>
            <a:schemeClr val="tx1"/>
          </a:solidFill>
          <a:latin typeface="+mn-lt"/>
          <a:cs typeface="+mn-cs"/>
        </a:defRPr>
      </a:lvl8pPr>
      <a:lvl9pPr marL="2467437" indent="-217417" algn="l" defTabSz="870990" rtl="0" fontAlgn="base">
        <a:spcBef>
          <a:spcPct val="20000"/>
        </a:spcBef>
        <a:spcAft>
          <a:spcPct val="0"/>
        </a:spcAft>
        <a:buChar char="»"/>
        <a:defRPr sz="1917">
          <a:solidFill>
            <a:schemeClr val="tx1"/>
          </a:solidFill>
          <a:latin typeface="+mn-lt"/>
          <a:cs typeface="+mn-cs"/>
        </a:defRPr>
      </a:lvl9pPr>
    </p:bodyStyle>
    <p:otherStyle>
      <a:defPPr>
        <a:defRPr lang="en-US"/>
      </a:defPPr>
      <a:lvl1pPr marL="0" algn="l" defTabSz="254020" rtl="0" eaLnBrk="1" latinLnBrk="0" hangingPunct="1">
        <a:defRPr sz="500" kern="1200">
          <a:solidFill>
            <a:schemeClr val="tx1"/>
          </a:solidFill>
          <a:latin typeface="+mn-lt"/>
          <a:ea typeface="+mn-ea"/>
          <a:cs typeface="+mn-cs"/>
        </a:defRPr>
      </a:lvl1pPr>
      <a:lvl2pPr marL="127010" algn="l" defTabSz="254020" rtl="0" eaLnBrk="1" latinLnBrk="0" hangingPunct="1">
        <a:defRPr sz="500" kern="1200">
          <a:solidFill>
            <a:schemeClr val="tx1"/>
          </a:solidFill>
          <a:latin typeface="+mn-lt"/>
          <a:ea typeface="+mn-ea"/>
          <a:cs typeface="+mn-cs"/>
        </a:defRPr>
      </a:lvl2pPr>
      <a:lvl3pPr marL="254020" algn="l" defTabSz="254020" rtl="0" eaLnBrk="1" latinLnBrk="0" hangingPunct="1">
        <a:defRPr sz="500" kern="1200">
          <a:solidFill>
            <a:schemeClr val="tx1"/>
          </a:solidFill>
          <a:latin typeface="+mn-lt"/>
          <a:ea typeface="+mn-ea"/>
          <a:cs typeface="+mn-cs"/>
        </a:defRPr>
      </a:lvl3pPr>
      <a:lvl4pPr marL="381030" algn="l" defTabSz="254020" rtl="0" eaLnBrk="1" latinLnBrk="0" hangingPunct="1">
        <a:defRPr sz="500" kern="1200">
          <a:solidFill>
            <a:schemeClr val="tx1"/>
          </a:solidFill>
          <a:latin typeface="+mn-lt"/>
          <a:ea typeface="+mn-ea"/>
          <a:cs typeface="+mn-cs"/>
        </a:defRPr>
      </a:lvl4pPr>
      <a:lvl5pPr marL="508041" algn="l" defTabSz="254020" rtl="0" eaLnBrk="1" latinLnBrk="0" hangingPunct="1">
        <a:defRPr sz="500" kern="1200">
          <a:solidFill>
            <a:schemeClr val="tx1"/>
          </a:solidFill>
          <a:latin typeface="+mn-lt"/>
          <a:ea typeface="+mn-ea"/>
          <a:cs typeface="+mn-cs"/>
        </a:defRPr>
      </a:lvl5pPr>
      <a:lvl6pPr marL="635051" algn="l" defTabSz="254020" rtl="0" eaLnBrk="1" latinLnBrk="0" hangingPunct="1">
        <a:defRPr sz="500" kern="1200">
          <a:solidFill>
            <a:schemeClr val="tx1"/>
          </a:solidFill>
          <a:latin typeface="+mn-lt"/>
          <a:ea typeface="+mn-ea"/>
          <a:cs typeface="+mn-cs"/>
        </a:defRPr>
      </a:lvl6pPr>
      <a:lvl7pPr marL="762061" algn="l" defTabSz="254020" rtl="0" eaLnBrk="1" latinLnBrk="0" hangingPunct="1">
        <a:defRPr sz="500" kern="1200">
          <a:solidFill>
            <a:schemeClr val="tx1"/>
          </a:solidFill>
          <a:latin typeface="+mn-lt"/>
          <a:ea typeface="+mn-ea"/>
          <a:cs typeface="+mn-cs"/>
        </a:defRPr>
      </a:lvl7pPr>
      <a:lvl8pPr marL="889071" algn="l" defTabSz="254020" rtl="0" eaLnBrk="1" latinLnBrk="0" hangingPunct="1">
        <a:defRPr sz="500" kern="1200">
          <a:solidFill>
            <a:schemeClr val="tx1"/>
          </a:solidFill>
          <a:latin typeface="+mn-lt"/>
          <a:ea typeface="+mn-ea"/>
          <a:cs typeface="+mn-cs"/>
        </a:defRPr>
      </a:lvl8pPr>
      <a:lvl9pPr marL="1016081" algn="l" defTabSz="254020" rtl="0" eaLnBrk="1" latinLnBrk="0" hangingPunct="1">
        <a:defRPr sz="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hyperlink" Target="https://engineering.purdue.edu/ece477"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10.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19.jpeg"/><Relationship Id="rId1" Type="http://schemas.openxmlformats.org/officeDocument/2006/relationships/slideLayout" Target="../slideLayouts/slideLayout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jpeg"/><Relationship Id="rId2" Type="http://schemas.openxmlformats.org/officeDocument/2006/relationships/image" Target="../media/image19.jpeg"/><Relationship Id="rId1" Type="http://schemas.openxmlformats.org/officeDocument/2006/relationships/slideLayout" Target="../slideLayouts/slideLayout9.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2.png"/><Relationship Id="rId5" Type="http://schemas.openxmlformats.org/officeDocument/2006/relationships/slideLayout" Target="../slideLayouts/slideLayout10.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3" Type="http://schemas.openxmlformats.org/officeDocument/2006/relationships/hyperlink" Target="https://engineering.purdue.edu/ece477" TargetMode="External"/><Relationship Id="rId2" Type="http://schemas.openxmlformats.org/officeDocument/2006/relationships/hyperlink" Target="mailto:ece477@ecn.purdue.edu"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mailto:meyer@ecn.purdue.edu" TargetMode="External"/><Relationship Id="rId7" Type="http://schemas.openxmlformats.org/officeDocument/2006/relationships/hyperlink" Target="mailto:bougher@purdue.edu" TargetMode="External"/><Relationship Id="rId2" Type="http://schemas.openxmlformats.org/officeDocument/2006/relationships/hyperlink" Target="mailto:ghadley@purdue.edu" TargetMode="External"/><Relationship Id="rId1" Type="http://schemas.openxmlformats.org/officeDocument/2006/relationships/slideLayout" Target="../slideLayouts/slideLayout4.xml"/><Relationship Id="rId6" Type="http://schemas.openxmlformats.org/officeDocument/2006/relationships/hyperlink" Target="mailto:toddwild@purdue.edu" TargetMode="External"/><Relationship Id="rId5" Type="http://schemas.openxmlformats.org/officeDocument/2006/relationships/hyperlink" Target="mailto:mcjohnso@purdue.edu" TargetMode="External"/><Relationship Id="rId4" Type="http://schemas.openxmlformats.org/officeDocument/2006/relationships/hyperlink" Target="mailto:mithuna@ecn.purdue.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399436"/>
            <a:ext cx="7402286" cy="1864086"/>
          </a:xfrm>
        </p:spPr>
        <p:txBody>
          <a:bodyPr/>
          <a:lstStyle/>
          <a:p>
            <a:r>
              <a:rPr lang="en-US" sz="3600" dirty="0" smtClean="0">
                <a:effectLst>
                  <a:outerShdw blurRad="38100" dist="38100" dir="2700000" algn="tl">
                    <a:srgbClr val="000000">
                      <a:alpha val="43137"/>
                    </a:srgbClr>
                  </a:outerShdw>
                </a:effectLst>
              </a:rPr>
              <a:t>Senior Design Info  Session</a:t>
            </a:r>
            <a:r>
              <a:rPr lang="en-US" sz="3600" dirty="0" smtClean="0"/>
              <a:t/>
            </a:r>
            <a:br>
              <a:rPr lang="en-US" sz="3600" dirty="0" smtClean="0"/>
            </a:br>
            <a:r>
              <a:rPr lang="en-US" sz="4000" dirty="0" smtClean="0">
                <a:effectLst>
                  <a:outerShdw blurRad="38100" dist="38100" dir="2700000" algn="tl">
                    <a:srgbClr val="000000">
                      <a:alpha val="43137"/>
                    </a:srgbClr>
                  </a:outerShdw>
                </a:effectLst>
              </a:rPr>
              <a:t>Introduction to ECE 477</a:t>
            </a:r>
            <a:r>
              <a:rPr lang="en-US" sz="4800" dirty="0" smtClean="0">
                <a:effectLst>
                  <a:outerShdw blurRad="38100" dist="38100" dir="2700000" algn="tl">
                    <a:srgbClr val="000000">
                      <a:alpha val="43137"/>
                    </a:srgbClr>
                  </a:outerShdw>
                </a:effectLst>
              </a:rPr>
              <a:t/>
            </a:r>
            <a:br>
              <a:rPr lang="en-US" sz="4800" dirty="0" smtClean="0">
                <a:effectLst>
                  <a:outerShdw blurRad="38100" dist="38100" dir="2700000" algn="tl">
                    <a:srgbClr val="000000">
                      <a:alpha val="43137"/>
                    </a:srgbClr>
                  </a:outerShdw>
                </a:effectLst>
              </a:rPr>
            </a:br>
            <a:r>
              <a:rPr lang="en-US" sz="1400" cap="none" dirty="0" smtClean="0">
                <a:solidFill>
                  <a:schemeClr val="tx1"/>
                </a:solidFill>
                <a:latin typeface="Arial" panose="020B0604020202020204" pitchFamily="34" charset="0"/>
                <a:cs typeface="Arial" panose="020B0604020202020204" pitchFamily="34" charset="0"/>
              </a:rPr>
              <a:t>George Hadley ©2014, Images Property of their Respective Owners.</a:t>
            </a:r>
            <a:endParaRPr lang="en-US" sz="4800" dirty="0">
              <a:solidFill>
                <a:schemeClr val="tx1"/>
              </a:solidFill>
            </a:endParaRPr>
          </a:p>
        </p:txBody>
      </p:sp>
      <p:pic>
        <p:nvPicPr>
          <p:cNvPr id="7" name="Picture 6" descr="PU_sigtab.eps"/>
          <p:cNvPicPr>
            <a:picLocks noChangeAspect="1"/>
          </p:cNvPicPr>
          <p:nvPr/>
        </p:nvPicPr>
        <p:blipFill rotWithShape="1">
          <a:blip r:embed="rId3" cstate="print">
            <a:extLst>
              <a:ext uri="{28A0092B-C50C-407E-A947-70E740481C1C}">
                <a14:useLocalDpi xmlns:a14="http://schemas.microsoft.com/office/drawing/2010/main" val="0"/>
              </a:ext>
            </a:extLst>
          </a:blip>
          <a:srcRect t="-166" b="12554"/>
          <a:stretch/>
        </p:blipFill>
        <p:spPr>
          <a:xfrm>
            <a:off x="7057556" y="-8411"/>
            <a:ext cx="1942418" cy="1021073"/>
          </a:xfrm>
          <a:prstGeom prst="rect">
            <a:avLst/>
          </a:prstGeom>
        </p:spPr>
      </p:pic>
      <p:pic>
        <p:nvPicPr>
          <p:cNvPr id="2" name="Picture Placeholder 1"/>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22" r="22"/>
          <a:stretch>
            <a:fillRect/>
          </a:stretch>
        </p:blipFill>
        <p:spPr/>
      </p:pic>
      <p:pic>
        <p:nvPicPr>
          <p:cNvPr id="6" name="Picture 5" descr="PU_sigtab.eps"/>
          <p:cNvPicPr>
            <a:picLocks noChangeAspect="1"/>
          </p:cNvPicPr>
          <p:nvPr/>
        </p:nvPicPr>
        <p:blipFill rotWithShape="1">
          <a:blip r:embed="rId3" cstate="print">
            <a:extLst>
              <a:ext uri="{28A0092B-C50C-407E-A947-70E740481C1C}">
                <a14:useLocalDpi xmlns:a14="http://schemas.microsoft.com/office/drawing/2010/main"/>
              </a:ext>
            </a:extLst>
          </a:blip>
          <a:srcRect t="-166" b="12554"/>
          <a:stretch/>
        </p:blipFill>
        <p:spPr>
          <a:xfrm>
            <a:off x="7201582" y="5836927"/>
            <a:ext cx="1942418" cy="1021073"/>
          </a:xfrm>
          <a:prstGeom prst="rect">
            <a:avLst/>
          </a:prstGeom>
        </p:spPr>
      </p:pic>
    </p:spTree>
    <p:extLst>
      <p:ext uri="{BB962C8B-B14F-4D97-AF65-F5344CB8AC3E}">
        <p14:creationId xmlns:p14="http://schemas.microsoft.com/office/powerpoint/2010/main" val="19385276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4545"/>
            <a:ext cx="8235950" cy="748782"/>
          </a:xfrm>
        </p:spPr>
        <p:txBody>
          <a:bodyPr/>
          <a:lstStyle/>
          <a:p>
            <a:r>
              <a:rPr lang="en-US" dirty="0" smtClean="0">
                <a:effectLst>
                  <a:outerShdw blurRad="38100" dist="38100" dir="2700000" algn="tl">
                    <a:srgbClr val="000000">
                      <a:alpha val="43137"/>
                    </a:srgbClr>
                  </a:outerShdw>
                </a:effectLst>
              </a:rPr>
              <a:t>DESIGN PROJECT</a:t>
            </a:r>
            <a:endParaRPr lang="en-US" dirty="0">
              <a:effectLst>
                <a:outerShdw blurRad="38100" dist="38100" dir="2700000" algn="tl">
                  <a:srgbClr val="000000">
                    <a:alpha val="43137"/>
                  </a:srgbClr>
                </a:outerShdw>
              </a:effectLst>
            </a:endParaRPr>
          </a:p>
        </p:txBody>
      </p:sp>
      <p:sp>
        <p:nvSpPr>
          <p:cNvPr id="13" name="Text Placeholder 12"/>
          <p:cNvSpPr>
            <a:spLocks noGrp="1"/>
          </p:cNvSpPr>
          <p:nvPr>
            <p:ph type="body" idx="12"/>
          </p:nvPr>
        </p:nvSpPr>
        <p:spPr/>
        <p:txBody>
          <a:bodyPr>
            <a:normAutofit fontScale="92500" lnSpcReduction="10000"/>
          </a:bodyPr>
          <a:lstStyle/>
          <a:p>
            <a:pPr marL="365760" indent="-365760">
              <a:buFont typeface="Wingdings" panose="05000000000000000000" pitchFamily="2" charset="2"/>
              <a:buChar char="§"/>
            </a:pPr>
            <a:r>
              <a:rPr lang="en-US" sz="2800" dirty="0" smtClean="0"/>
              <a:t>Online </a:t>
            </a:r>
            <a:r>
              <a:rPr lang="en-US" sz="2800" dirty="0" smtClean="0"/>
              <a:t>Collaboration Policy:</a:t>
            </a:r>
          </a:p>
          <a:p>
            <a:pPr marL="640080" indent="-342900">
              <a:buFont typeface="Wingdings" panose="05000000000000000000" pitchFamily="2" charset="2"/>
              <a:buChar char="Ø"/>
            </a:pPr>
            <a:r>
              <a:rPr lang="en-US" sz="2600" dirty="0" smtClean="0"/>
              <a:t>Use </a:t>
            </a:r>
            <a:r>
              <a:rPr lang="en-US" sz="2600" dirty="0" smtClean="0"/>
              <a:t>of </a:t>
            </a:r>
            <a:r>
              <a:rPr lang="en-US" sz="2600" dirty="0" err="1" smtClean="0"/>
              <a:t>github</a:t>
            </a:r>
            <a:r>
              <a:rPr lang="en-US" sz="2600" dirty="0" smtClean="0"/>
              <a:t>, </a:t>
            </a:r>
            <a:r>
              <a:rPr lang="en-US" sz="2600" dirty="0" err="1" smtClean="0"/>
              <a:t>Sourceforge</a:t>
            </a:r>
            <a:r>
              <a:rPr lang="en-US" sz="2600" dirty="0" smtClean="0"/>
              <a:t>, Google Code, etc. is </a:t>
            </a:r>
            <a:r>
              <a:rPr lang="en-US" sz="2600" dirty="0" smtClean="0"/>
              <a:t>allowed BUT…</a:t>
            </a:r>
            <a:endParaRPr lang="en-US" sz="2600" dirty="0" smtClean="0"/>
          </a:p>
          <a:p>
            <a:pPr marL="1097280" lvl="1" indent="-457200">
              <a:spcBef>
                <a:spcPts val="600"/>
              </a:spcBef>
              <a:buFont typeface="Wingdings" panose="05000000000000000000" pitchFamily="2" charset="2"/>
              <a:buChar char="v"/>
            </a:pPr>
            <a:r>
              <a:rPr lang="en-US" sz="2600" dirty="0" smtClean="0"/>
              <a:t>all </a:t>
            </a:r>
            <a:r>
              <a:rPr lang="en-US" sz="2600" dirty="0" smtClean="0"/>
              <a:t>students must maintain an online </a:t>
            </a:r>
            <a:r>
              <a:rPr lang="en-US" sz="2600" dirty="0" smtClean="0"/>
              <a:t>progress report using </a:t>
            </a:r>
            <a:r>
              <a:rPr lang="en-US" sz="2600" dirty="0" smtClean="0"/>
              <a:t>provided formatting</a:t>
            </a:r>
          </a:p>
          <a:p>
            <a:pPr marL="1097280" lvl="1" indent="-457200">
              <a:spcBef>
                <a:spcPts val="600"/>
              </a:spcBef>
              <a:buFont typeface="Wingdings" panose="05000000000000000000" pitchFamily="2" charset="2"/>
              <a:buChar char="v"/>
            </a:pPr>
            <a:r>
              <a:rPr lang="en-US" sz="2600" dirty="0" smtClean="0"/>
              <a:t>all </a:t>
            </a:r>
            <a:r>
              <a:rPr lang="en-US" sz="2600" dirty="0" smtClean="0"/>
              <a:t>students must maintain a project website hosted on </a:t>
            </a:r>
            <a:r>
              <a:rPr lang="en-US" sz="2600" dirty="0" smtClean="0"/>
              <a:t>the </a:t>
            </a:r>
            <a:r>
              <a:rPr lang="en-US" sz="2600" dirty="0" smtClean="0"/>
              <a:t>provided server space</a:t>
            </a:r>
          </a:p>
          <a:p>
            <a:pPr marL="628650" indent="-342900">
              <a:buFont typeface="Wingdings" panose="05000000000000000000" pitchFamily="2" charset="2"/>
              <a:buChar char="Ø"/>
            </a:pPr>
            <a:r>
              <a:rPr lang="en-US" sz="2600" dirty="0" smtClean="0"/>
              <a:t>Open </a:t>
            </a:r>
            <a:r>
              <a:rPr lang="en-US" sz="2600" dirty="0" smtClean="0"/>
              <a:t>source and third-party libraries may be used, </a:t>
            </a:r>
            <a:r>
              <a:rPr lang="en-US" sz="2600" dirty="0" smtClean="0"/>
              <a:t>provided </a:t>
            </a:r>
            <a:r>
              <a:rPr lang="en-US" sz="2600" dirty="0" smtClean="0"/>
              <a:t>they are properly attributed</a:t>
            </a:r>
          </a:p>
          <a:p>
            <a:pPr marL="628650" indent="-342900">
              <a:buFont typeface="Wingdings" panose="05000000000000000000" pitchFamily="2" charset="2"/>
              <a:buChar char="Ø"/>
            </a:pPr>
            <a:r>
              <a:rPr lang="en-US" sz="2600" dirty="0" smtClean="0"/>
              <a:t>Accepting </a:t>
            </a:r>
            <a:r>
              <a:rPr lang="en-US" sz="2600" dirty="0" smtClean="0"/>
              <a:t>patches and modifications from third parties </a:t>
            </a:r>
            <a:r>
              <a:rPr lang="en-US" sz="2600" dirty="0" smtClean="0"/>
              <a:t>to </a:t>
            </a:r>
            <a:r>
              <a:rPr lang="en-US" sz="2600" dirty="0" smtClean="0"/>
              <a:t>team member source code is explicitly forbidden</a:t>
            </a:r>
          </a:p>
          <a:p>
            <a:pPr marL="1097280" indent="-457200">
              <a:buFont typeface="Wingdings" panose="05000000000000000000" pitchFamily="2" charset="2"/>
              <a:buChar char="v"/>
            </a:pPr>
            <a:r>
              <a:rPr lang="en-US" sz="2600" dirty="0" smtClean="0">
                <a:solidFill>
                  <a:srgbClr val="C00000"/>
                </a:solidFill>
              </a:rPr>
              <a:t>cheating </a:t>
            </a:r>
            <a:r>
              <a:rPr lang="en-US" sz="2600" dirty="0" smtClean="0">
                <a:solidFill>
                  <a:srgbClr val="C00000"/>
                </a:solidFill>
              </a:rPr>
              <a:t>and </a:t>
            </a:r>
            <a:r>
              <a:rPr lang="en-US" sz="2600" dirty="0" smtClean="0">
                <a:solidFill>
                  <a:srgbClr val="C00000"/>
                </a:solidFill>
              </a:rPr>
              <a:t>other forms of academic </a:t>
            </a:r>
            <a:r>
              <a:rPr lang="en-US" sz="2600" dirty="0" smtClean="0">
                <a:solidFill>
                  <a:srgbClr val="C00000"/>
                </a:solidFill>
              </a:rPr>
              <a:t>dishonesty will result in </a:t>
            </a:r>
            <a:r>
              <a:rPr lang="en-US" sz="2600" dirty="0" smtClean="0">
                <a:solidFill>
                  <a:srgbClr val="C00000"/>
                </a:solidFill>
              </a:rPr>
              <a:t>automatic </a:t>
            </a:r>
            <a:r>
              <a:rPr lang="en-US" sz="2600" dirty="0" smtClean="0">
                <a:solidFill>
                  <a:srgbClr val="C00000"/>
                </a:solidFill>
              </a:rPr>
              <a:t>course failure (so don’t do it)</a:t>
            </a:r>
          </a:p>
        </p:txBody>
      </p:sp>
    </p:spTree>
    <p:extLst>
      <p:ext uri="{BB962C8B-B14F-4D97-AF65-F5344CB8AC3E}">
        <p14:creationId xmlns:p14="http://schemas.microsoft.com/office/powerpoint/2010/main" val="11819710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4545"/>
            <a:ext cx="8235950" cy="748782"/>
          </a:xfrm>
        </p:spPr>
        <p:txBody>
          <a:bodyPr/>
          <a:lstStyle/>
          <a:p>
            <a:r>
              <a:rPr lang="en-US" dirty="0" smtClean="0">
                <a:effectLst>
                  <a:outerShdw blurRad="38100" dist="38100" dir="2700000" algn="tl">
                    <a:srgbClr val="000000">
                      <a:alpha val="43137"/>
                    </a:srgbClr>
                  </a:outerShdw>
                </a:effectLst>
              </a:rPr>
              <a:t>Course Schedule/Calendar</a:t>
            </a:r>
            <a:endParaRPr lang="en-US" dirty="0">
              <a:effectLst>
                <a:outerShdw blurRad="38100" dist="38100" dir="2700000" algn="tl">
                  <a:srgbClr val="000000">
                    <a:alpha val="43137"/>
                  </a:srgbClr>
                </a:outerShdw>
              </a:effectLst>
            </a:endParaRPr>
          </a:p>
        </p:txBody>
      </p:sp>
      <p:sp>
        <p:nvSpPr>
          <p:cNvPr id="13" name="Text Placeholder 12"/>
          <p:cNvSpPr>
            <a:spLocks noGrp="1"/>
          </p:cNvSpPr>
          <p:nvPr>
            <p:ph type="body" idx="12"/>
          </p:nvPr>
        </p:nvSpPr>
        <p:spPr/>
        <p:txBody>
          <a:bodyPr>
            <a:normAutofit/>
          </a:bodyPr>
          <a:lstStyle/>
          <a:p>
            <a:pPr marL="342900" indent="-342900">
              <a:buFont typeface="Wingdings" panose="05000000000000000000" pitchFamily="2" charset="2"/>
              <a:buChar char="§"/>
            </a:pPr>
            <a:r>
              <a:rPr lang="en-US" sz="2400" u="sng" dirty="0" smtClean="0"/>
              <a:t>Weeks 1-4: Concept Development:</a:t>
            </a:r>
            <a:endParaRPr lang="en-US" sz="2400" dirty="0" smtClean="0"/>
          </a:p>
          <a:p>
            <a:pPr marL="285750">
              <a:buFont typeface="Arial" panose="020B0604020202020204" pitchFamily="34" charset="0"/>
              <a:buChar char="•"/>
            </a:pPr>
            <a:r>
              <a:rPr lang="en-US" sz="2400" dirty="0" smtClean="0"/>
              <a:t> Functional Project Proposal: </a:t>
            </a:r>
            <a:r>
              <a:rPr lang="en-US" sz="2400" i="1" dirty="0" smtClean="0">
                <a:solidFill>
                  <a:schemeClr val="tx2">
                    <a:lumMod val="60000"/>
                    <a:lumOff val="40000"/>
                  </a:schemeClr>
                </a:solidFill>
              </a:rPr>
              <a:t>“Our idea seems sound… 	 what do we need to get started?”</a:t>
            </a:r>
          </a:p>
          <a:p>
            <a:pPr marL="285750">
              <a:buFont typeface="Arial" panose="020B0604020202020204" pitchFamily="34" charset="0"/>
              <a:buChar char="•"/>
            </a:pPr>
            <a:r>
              <a:rPr lang="en-US" sz="2400" i="1" dirty="0"/>
              <a:t> </a:t>
            </a:r>
            <a:r>
              <a:rPr lang="en-US" sz="2400" dirty="0" smtClean="0"/>
              <a:t>Functional Analysis: </a:t>
            </a:r>
            <a:r>
              <a:rPr lang="en-US" sz="2400" i="1" dirty="0" smtClean="0">
                <a:solidFill>
                  <a:schemeClr val="tx2">
                    <a:lumMod val="60000"/>
                    <a:lumOff val="40000"/>
                  </a:schemeClr>
                </a:solidFill>
              </a:rPr>
              <a:t>“How will our project be used? 	 	 What are our project’s requirements?”</a:t>
            </a:r>
          </a:p>
          <a:p>
            <a:pPr marL="285750">
              <a:buFont typeface="Arial" panose="020B0604020202020204" pitchFamily="34" charset="0"/>
              <a:buChar char="•"/>
            </a:pPr>
            <a:r>
              <a:rPr lang="en-US" sz="2400" dirty="0"/>
              <a:t> </a:t>
            </a:r>
            <a:r>
              <a:rPr lang="en-US" sz="2400" dirty="0" smtClean="0"/>
              <a:t>Electrical and Software Overviews: </a:t>
            </a:r>
            <a:r>
              <a:rPr lang="en-US" sz="2400" i="1" dirty="0" smtClean="0">
                <a:solidFill>
                  <a:schemeClr val="tx2">
                    <a:lumMod val="60000"/>
                    <a:lumOff val="40000"/>
                  </a:schemeClr>
                </a:solidFill>
              </a:rPr>
              <a:t>“At a high level, how 	will our project function?”</a:t>
            </a:r>
          </a:p>
          <a:p>
            <a:pPr marL="285750">
              <a:buFont typeface="Arial" panose="020B0604020202020204" pitchFamily="34" charset="0"/>
              <a:buChar char="•"/>
            </a:pPr>
            <a:r>
              <a:rPr lang="en-US" sz="2400" dirty="0"/>
              <a:t> </a:t>
            </a:r>
            <a:r>
              <a:rPr lang="en-US" sz="2400" dirty="0" smtClean="0"/>
              <a:t>Component Analysis and Bill of Materials: </a:t>
            </a:r>
            <a:r>
              <a:rPr lang="en-US" sz="2400" i="1" dirty="0" smtClean="0">
                <a:solidFill>
                  <a:schemeClr val="tx2">
                    <a:lumMod val="60000"/>
                    <a:lumOff val="40000"/>
                  </a:schemeClr>
                </a:solidFill>
              </a:rPr>
              <a:t>“What parts 	does our project need to use?”</a:t>
            </a:r>
          </a:p>
          <a:p>
            <a:pPr marL="285750">
              <a:buFont typeface="Arial" panose="020B0604020202020204" pitchFamily="34" charset="0"/>
              <a:buChar char="•"/>
            </a:pPr>
            <a:r>
              <a:rPr lang="en-US" sz="2400" dirty="0" smtClean="0"/>
              <a:t> Ordering/Acquisition of parts, tools, and prototyping 	hardware</a:t>
            </a:r>
          </a:p>
        </p:txBody>
      </p:sp>
    </p:spTree>
    <p:extLst>
      <p:ext uri="{BB962C8B-B14F-4D97-AF65-F5344CB8AC3E}">
        <p14:creationId xmlns:p14="http://schemas.microsoft.com/office/powerpoint/2010/main" val="17702507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4545"/>
            <a:ext cx="8235950" cy="748782"/>
          </a:xfrm>
        </p:spPr>
        <p:txBody>
          <a:bodyPr/>
          <a:lstStyle/>
          <a:p>
            <a:r>
              <a:rPr lang="en-US" dirty="0" smtClean="0">
                <a:effectLst>
                  <a:outerShdw blurRad="38100" dist="38100" dir="2700000" algn="tl">
                    <a:srgbClr val="000000">
                      <a:alpha val="43137"/>
                    </a:srgbClr>
                  </a:outerShdw>
                </a:effectLst>
              </a:rPr>
              <a:t>Course Schedule/Calendar</a:t>
            </a:r>
            <a:endParaRPr lang="en-US" dirty="0">
              <a:effectLst>
                <a:outerShdw blurRad="38100" dist="38100" dir="2700000" algn="tl">
                  <a:srgbClr val="000000">
                    <a:alpha val="43137"/>
                  </a:srgbClr>
                </a:outerShdw>
              </a:effectLst>
            </a:endParaRPr>
          </a:p>
        </p:txBody>
      </p:sp>
      <p:sp>
        <p:nvSpPr>
          <p:cNvPr id="13" name="Text Placeholder 12"/>
          <p:cNvSpPr>
            <a:spLocks noGrp="1"/>
          </p:cNvSpPr>
          <p:nvPr>
            <p:ph type="body" idx="12"/>
          </p:nvPr>
        </p:nvSpPr>
        <p:spPr/>
        <p:txBody>
          <a:bodyPr>
            <a:normAutofit/>
          </a:bodyPr>
          <a:lstStyle/>
          <a:p>
            <a:pPr marL="342900" indent="-342900">
              <a:buFont typeface="Wingdings" panose="05000000000000000000" pitchFamily="2" charset="2"/>
              <a:buChar char="§"/>
            </a:pPr>
            <a:r>
              <a:rPr lang="en-US" sz="2400" u="sng" dirty="0" smtClean="0"/>
              <a:t>Weeks 5-9: Design:</a:t>
            </a:r>
            <a:endParaRPr lang="en-US" sz="2400" dirty="0" smtClean="0"/>
          </a:p>
          <a:p>
            <a:pPr marL="285750">
              <a:buFont typeface="Arial" panose="020B0604020202020204" pitchFamily="34" charset="0"/>
              <a:buChar char="•"/>
            </a:pPr>
            <a:r>
              <a:rPr lang="en-US" sz="2400" dirty="0" smtClean="0"/>
              <a:t> Mechanical Overview:</a:t>
            </a:r>
            <a:r>
              <a:rPr lang="en-US" sz="2400" i="1" dirty="0" smtClean="0"/>
              <a:t> </a:t>
            </a:r>
            <a:r>
              <a:rPr lang="en-US" sz="2400" i="1" dirty="0" smtClean="0">
                <a:solidFill>
                  <a:schemeClr val="tx2">
                    <a:lumMod val="60000"/>
                    <a:lumOff val="40000"/>
                  </a:schemeClr>
                </a:solidFill>
              </a:rPr>
              <a:t>“What will our project look like? 	What form factor does it need to fit within?”</a:t>
            </a:r>
          </a:p>
          <a:p>
            <a:pPr marL="285750">
              <a:buFont typeface="Arial" panose="020B0604020202020204" pitchFamily="34" charset="0"/>
              <a:buChar char="•"/>
            </a:pPr>
            <a:r>
              <a:rPr lang="en-US" sz="2400" dirty="0" smtClean="0"/>
              <a:t> Software Formalization: </a:t>
            </a:r>
            <a:r>
              <a:rPr lang="en-US" sz="2400" i="1" dirty="0" smtClean="0">
                <a:solidFill>
                  <a:schemeClr val="tx2">
                    <a:lumMod val="60000"/>
                    <a:lumOff val="40000"/>
                  </a:schemeClr>
                </a:solidFill>
              </a:rPr>
              <a:t>“What software components 	will our design use? How will we verify and test the 	software?”</a:t>
            </a:r>
            <a:endParaRPr lang="en-US" sz="2400" dirty="0" smtClean="0">
              <a:solidFill>
                <a:schemeClr val="tx2">
                  <a:lumMod val="60000"/>
                  <a:lumOff val="40000"/>
                </a:schemeClr>
              </a:solidFill>
            </a:endParaRPr>
          </a:p>
          <a:p>
            <a:pPr marL="285750">
              <a:buFont typeface="Arial" panose="020B0604020202020204" pitchFamily="34" charset="0"/>
              <a:buChar char="•"/>
            </a:pPr>
            <a:r>
              <a:rPr lang="en-US" sz="2400" dirty="0" smtClean="0"/>
              <a:t> Printed Circuit Board Layout</a:t>
            </a:r>
            <a:endParaRPr lang="en-US" sz="2400" i="1" dirty="0"/>
          </a:p>
          <a:p>
            <a:pPr marL="285750">
              <a:buFont typeface="Arial" panose="020B0604020202020204" pitchFamily="34" charset="0"/>
              <a:buChar char="•"/>
            </a:pPr>
            <a:r>
              <a:rPr lang="en-US" sz="2400" i="1" dirty="0" smtClean="0"/>
              <a:t> </a:t>
            </a:r>
            <a:r>
              <a:rPr lang="en-US" sz="2400" dirty="0" smtClean="0"/>
              <a:t>Midterm Design Review</a:t>
            </a:r>
            <a:endParaRPr lang="en-US" sz="2400" i="1" dirty="0" smtClean="0"/>
          </a:p>
          <a:p>
            <a:pPr marL="285750">
              <a:buFont typeface="Arial" panose="020B0604020202020204" pitchFamily="34" charset="0"/>
              <a:buChar char="•"/>
            </a:pPr>
            <a:r>
              <a:rPr lang="en-US" sz="2400" dirty="0" smtClean="0"/>
              <a:t> PCB Submission and Verification</a:t>
            </a:r>
          </a:p>
        </p:txBody>
      </p:sp>
    </p:spTree>
    <p:extLst>
      <p:ext uri="{BB962C8B-B14F-4D97-AF65-F5344CB8AC3E}">
        <p14:creationId xmlns:p14="http://schemas.microsoft.com/office/powerpoint/2010/main" val="4678969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4545"/>
            <a:ext cx="8235950" cy="748782"/>
          </a:xfrm>
        </p:spPr>
        <p:txBody>
          <a:bodyPr/>
          <a:lstStyle/>
          <a:p>
            <a:r>
              <a:rPr lang="en-US" dirty="0" smtClean="0">
                <a:effectLst>
                  <a:outerShdw blurRad="38100" dist="38100" dir="2700000" algn="tl">
                    <a:srgbClr val="000000">
                      <a:alpha val="43137"/>
                    </a:srgbClr>
                  </a:outerShdw>
                </a:effectLst>
              </a:rPr>
              <a:t>Course Schedule/Calendar</a:t>
            </a:r>
            <a:endParaRPr lang="en-US" dirty="0">
              <a:effectLst>
                <a:outerShdw blurRad="38100" dist="38100" dir="2700000" algn="tl">
                  <a:srgbClr val="000000">
                    <a:alpha val="43137"/>
                  </a:srgbClr>
                </a:outerShdw>
              </a:effectLst>
            </a:endParaRPr>
          </a:p>
        </p:txBody>
      </p:sp>
      <p:sp>
        <p:nvSpPr>
          <p:cNvPr id="13" name="Text Placeholder 12"/>
          <p:cNvSpPr>
            <a:spLocks noGrp="1"/>
          </p:cNvSpPr>
          <p:nvPr>
            <p:ph type="body" idx="12"/>
          </p:nvPr>
        </p:nvSpPr>
        <p:spPr/>
        <p:txBody>
          <a:bodyPr>
            <a:normAutofit lnSpcReduction="10000"/>
          </a:bodyPr>
          <a:lstStyle/>
          <a:p>
            <a:pPr marL="342900" indent="-342900">
              <a:buFont typeface="Wingdings" panose="05000000000000000000" pitchFamily="2" charset="2"/>
              <a:buChar char="§"/>
            </a:pPr>
            <a:r>
              <a:rPr lang="en-US" sz="2400" u="sng" dirty="0" smtClean="0"/>
              <a:t>Weeks 10-15: Testing and Integration:</a:t>
            </a:r>
            <a:endParaRPr lang="en-US" sz="2400" dirty="0" smtClean="0"/>
          </a:p>
          <a:p>
            <a:pPr marL="285750">
              <a:buFont typeface="Arial" panose="020B0604020202020204" pitchFamily="34" charset="0"/>
              <a:buChar char="•"/>
            </a:pPr>
            <a:r>
              <a:rPr lang="en-US" sz="2400" dirty="0" smtClean="0"/>
              <a:t> Legal Analysis:</a:t>
            </a:r>
            <a:r>
              <a:rPr lang="en-US" sz="2400" i="1" dirty="0" smtClean="0"/>
              <a:t> </a:t>
            </a:r>
            <a:r>
              <a:rPr lang="en-US" sz="2400" i="1" dirty="0" smtClean="0">
                <a:solidFill>
                  <a:schemeClr val="tx2">
                    <a:lumMod val="60000"/>
                    <a:lumOff val="40000"/>
                  </a:schemeClr>
                </a:solidFill>
              </a:rPr>
              <a:t>“What steps must be taken to ensure 	our project can be legally sold to our customers?”</a:t>
            </a:r>
          </a:p>
          <a:p>
            <a:pPr marL="285750">
              <a:buFont typeface="Arial" panose="020B0604020202020204" pitchFamily="34" charset="0"/>
              <a:buChar char="•"/>
            </a:pPr>
            <a:r>
              <a:rPr lang="en-US" sz="2400" dirty="0" smtClean="0"/>
              <a:t> Reliability and Safety Analysis: </a:t>
            </a:r>
            <a:r>
              <a:rPr lang="en-US" sz="2400" i="1" dirty="0" smtClean="0">
                <a:solidFill>
                  <a:schemeClr val="tx2">
                    <a:lumMod val="60000"/>
                    <a:lumOff val="40000"/>
                  </a:schemeClr>
                </a:solidFill>
              </a:rPr>
              <a:t>“What risks are 	associated with use of our product? What parts are 	most likely to fail?”</a:t>
            </a:r>
            <a:endParaRPr lang="en-US" sz="2400" dirty="0" smtClean="0">
              <a:solidFill>
                <a:schemeClr val="tx2">
                  <a:lumMod val="60000"/>
                  <a:lumOff val="40000"/>
                </a:schemeClr>
              </a:solidFill>
            </a:endParaRPr>
          </a:p>
          <a:p>
            <a:pPr marL="285750">
              <a:buFont typeface="Arial" panose="020B0604020202020204" pitchFamily="34" charset="0"/>
              <a:buChar char="•"/>
            </a:pPr>
            <a:r>
              <a:rPr lang="en-US" sz="2400" dirty="0" smtClean="0"/>
              <a:t> Ethical and Environmental Analysis: </a:t>
            </a:r>
            <a:r>
              <a:rPr lang="en-US" sz="2400" i="1" dirty="0" smtClean="0">
                <a:solidFill>
                  <a:schemeClr val="tx2">
                    <a:lumMod val="60000"/>
                    <a:lumOff val="40000"/>
                  </a:schemeClr>
                </a:solidFill>
              </a:rPr>
              <a:t>“What resources 	does our project use? How can we responsibly manage 	our project’s life cycle? What ethical issues does our 	project present?”</a:t>
            </a:r>
            <a:endParaRPr lang="en-US" sz="2400" i="1" dirty="0"/>
          </a:p>
          <a:p>
            <a:pPr marL="285750">
              <a:buFont typeface="Arial" panose="020B0604020202020204" pitchFamily="34" charset="0"/>
              <a:buChar char="•"/>
            </a:pPr>
            <a:r>
              <a:rPr lang="en-US" sz="2400" i="1" dirty="0" smtClean="0"/>
              <a:t> </a:t>
            </a:r>
            <a:r>
              <a:rPr lang="en-US" sz="2400" dirty="0" smtClean="0"/>
              <a:t>User Manual: Guide to your project for the end user</a:t>
            </a:r>
            <a:endParaRPr lang="en-US" sz="2400" i="1" dirty="0" smtClean="0"/>
          </a:p>
          <a:p>
            <a:pPr marL="342900" indent="-342900">
              <a:buFont typeface="Wingdings" panose="05000000000000000000" pitchFamily="2" charset="2"/>
              <a:buChar char="§"/>
            </a:pPr>
            <a:r>
              <a:rPr lang="en-US" sz="2400" u="sng" dirty="0" smtClean="0"/>
              <a:t>Week 16: </a:t>
            </a:r>
            <a:r>
              <a:rPr lang="en-US" sz="2400" u="sng" dirty="0" smtClean="0"/>
              <a:t>Success Criteria Demos</a:t>
            </a:r>
            <a:r>
              <a:rPr lang="en-US" sz="2400" u="sng" dirty="0" smtClean="0"/>
              <a:t>, Final Presentations, and Final Documentation</a:t>
            </a:r>
          </a:p>
        </p:txBody>
      </p:sp>
    </p:spTree>
    <p:extLst>
      <p:ext uri="{BB962C8B-B14F-4D97-AF65-F5344CB8AC3E}">
        <p14:creationId xmlns:p14="http://schemas.microsoft.com/office/powerpoint/2010/main" val="4694008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4545"/>
            <a:ext cx="8235950" cy="748782"/>
          </a:xfrm>
        </p:spPr>
        <p:txBody>
          <a:bodyPr/>
          <a:lstStyle/>
          <a:p>
            <a:r>
              <a:rPr lang="en-US" dirty="0" smtClean="0">
                <a:effectLst>
                  <a:outerShdw blurRad="38100" dist="38100" dir="2700000" algn="tl">
                    <a:srgbClr val="000000">
                      <a:alpha val="43137"/>
                    </a:srgbClr>
                  </a:outerShdw>
                </a:effectLst>
              </a:rPr>
              <a:t>Course Website</a:t>
            </a:r>
            <a:endParaRPr lang="en-US" dirty="0">
              <a:effectLst>
                <a:outerShdw blurRad="38100" dist="38100" dir="2700000" algn="tl">
                  <a:srgbClr val="000000">
                    <a:alpha val="43137"/>
                  </a:srgbClr>
                </a:outerShdw>
              </a:effectLst>
            </a:endParaRPr>
          </a:p>
        </p:txBody>
      </p:sp>
      <p:sp>
        <p:nvSpPr>
          <p:cNvPr id="13" name="Text Placeholder 12"/>
          <p:cNvSpPr>
            <a:spLocks noGrp="1"/>
          </p:cNvSpPr>
          <p:nvPr>
            <p:ph type="body" idx="12"/>
          </p:nvPr>
        </p:nvSpPr>
        <p:spPr>
          <a:xfrm>
            <a:off x="457200" y="1064213"/>
            <a:ext cx="8686800" cy="4870395"/>
          </a:xfrm>
        </p:spPr>
        <p:txBody>
          <a:bodyPr>
            <a:normAutofit/>
          </a:bodyPr>
          <a:lstStyle/>
          <a:p>
            <a:pPr>
              <a:spcBef>
                <a:spcPts val="1200"/>
              </a:spcBef>
            </a:pPr>
            <a:r>
              <a:rPr lang="en-US" sz="2400" u="sng" dirty="0" smtClean="0">
                <a:hlinkClick r:id="rId2"/>
              </a:rPr>
              <a:t>https://engineering.purdue.edu/ece477</a:t>
            </a:r>
            <a:r>
              <a:rPr lang="en-US" sz="2400" u="sng" dirty="0" smtClean="0"/>
              <a:t> </a:t>
            </a:r>
          </a:p>
          <a:p>
            <a:pPr marL="285750" indent="-285750">
              <a:spcBef>
                <a:spcPts val="1200"/>
              </a:spcBef>
              <a:buFont typeface="Arial" panose="020B0604020202020204" pitchFamily="34" charset="0"/>
              <a:buChar char="•"/>
            </a:pPr>
            <a:r>
              <a:rPr lang="en-US" sz="2400" u="sng" dirty="0" smtClean="0"/>
              <a:t>About</a:t>
            </a:r>
            <a:r>
              <a:rPr lang="en-US" sz="2400" dirty="0" smtClean="0"/>
              <a:t> </a:t>
            </a:r>
            <a:r>
              <a:rPr lang="en-US" sz="2400" dirty="0" smtClean="0"/>
              <a:t>– </a:t>
            </a:r>
            <a:r>
              <a:rPr lang="en-US" sz="2400" dirty="0" smtClean="0"/>
              <a:t>general </a:t>
            </a:r>
            <a:r>
              <a:rPr lang="en-US" sz="2400" dirty="0" smtClean="0"/>
              <a:t>course overview, staff information, history</a:t>
            </a:r>
          </a:p>
          <a:p>
            <a:pPr marL="285750" indent="-285750">
              <a:spcBef>
                <a:spcPts val="1200"/>
              </a:spcBef>
              <a:buFont typeface="Arial" panose="020B0604020202020204" pitchFamily="34" charset="0"/>
              <a:buChar char="•"/>
            </a:pPr>
            <a:r>
              <a:rPr lang="en-US" sz="2400" u="sng" dirty="0" smtClean="0"/>
              <a:t>Course</a:t>
            </a:r>
            <a:r>
              <a:rPr lang="en-US" sz="2400" dirty="0" smtClean="0"/>
              <a:t> – </a:t>
            </a:r>
            <a:r>
              <a:rPr lang="en-US" sz="2400" dirty="0" smtClean="0"/>
              <a:t>assignments</a:t>
            </a:r>
            <a:r>
              <a:rPr lang="en-US" sz="2400" dirty="0" smtClean="0"/>
              <a:t>, lectures, documents, policies, processes</a:t>
            </a:r>
          </a:p>
          <a:p>
            <a:pPr marL="285750" indent="-285750">
              <a:spcBef>
                <a:spcPts val="1200"/>
              </a:spcBef>
              <a:buFont typeface="Arial" panose="020B0604020202020204" pitchFamily="34" charset="0"/>
              <a:buChar char="•"/>
            </a:pPr>
            <a:r>
              <a:rPr lang="en-US" sz="2400" u="sng" dirty="0" smtClean="0"/>
              <a:t>Teams</a:t>
            </a:r>
            <a:r>
              <a:rPr lang="en-US" sz="2400" dirty="0" smtClean="0"/>
              <a:t> – </a:t>
            </a:r>
            <a:r>
              <a:rPr lang="en-US" sz="2400" dirty="0" smtClean="0"/>
              <a:t>information </a:t>
            </a:r>
            <a:r>
              <a:rPr lang="en-US" sz="2400" dirty="0" smtClean="0"/>
              <a:t>about current teams and links </a:t>
            </a:r>
            <a:r>
              <a:rPr lang="en-US" sz="2400" dirty="0" smtClean="0"/>
              <a:t>to their project websites</a:t>
            </a:r>
            <a:endParaRPr lang="en-US" sz="2400" dirty="0" smtClean="0"/>
          </a:p>
          <a:p>
            <a:pPr marL="285750" indent="-285750">
              <a:spcBef>
                <a:spcPts val="1200"/>
              </a:spcBef>
              <a:buFont typeface="Arial" panose="020B0604020202020204" pitchFamily="34" charset="0"/>
              <a:buChar char="•"/>
            </a:pPr>
            <a:r>
              <a:rPr lang="en-US" sz="2400" u="sng" dirty="0" smtClean="0"/>
              <a:t>Archive</a:t>
            </a:r>
            <a:r>
              <a:rPr lang="en-US" sz="2400" dirty="0" smtClean="0"/>
              <a:t> – </a:t>
            </a:r>
            <a:r>
              <a:rPr lang="en-US" sz="2400" dirty="0" smtClean="0"/>
              <a:t>information </a:t>
            </a:r>
            <a:r>
              <a:rPr lang="en-US" sz="2400" dirty="0" smtClean="0"/>
              <a:t>about past teams and links to websites</a:t>
            </a:r>
          </a:p>
          <a:p>
            <a:pPr marL="285750" indent="-285750">
              <a:spcBef>
                <a:spcPts val="1200"/>
              </a:spcBef>
              <a:buFont typeface="Arial" panose="020B0604020202020204" pitchFamily="34" charset="0"/>
              <a:buChar char="•"/>
            </a:pPr>
            <a:r>
              <a:rPr lang="en-US" sz="2400" u="sng" dirty="0" smtClean="0"/>
              <a:t>Sponsors</a:t>
            </a:r>
            <a:r>
              <a:rPr lang="en-US" sz="2400" dirty="0" smtClean="0"/>
              <a:t> – </a:t>
            </a:r>
            <a:r>
              <a:rPr lang="en-US" sz="2400" dirty="0" smtClean="0"/>
              <a:t>information </a:t>
            </a:r>
            <a:r>
              <a:rPr lang="en-US" sz="2400" dirty="0" smtClean="0"/>
              <a:t>for corporate sponsors</a:t>
            </a:r>
          </a:p>
          <a:p>
            <a:pPr marL="285750" indent="-285750">
              <a:spcBef>
                <a:spcPts val="1200"/>
              </a:spcBef>
              <a:buFont typeface="Arial" panose="020B0604020202020204" pitchFamily="34" charset="0"/>
              <a:buChar char="•"/>
            </a:pPr>
            <a:r>
              <a:rPr lang="en-US" sz="2400" u="sng" dirty="0" smtClean="0"/>
              <a:t>Incoming</a:t>
            </a:r>
            <a:r>
              <a:rPr lang="en-US" sz="2400" dirty="0" smtClean="0"/>
              <a:t> – </a:t>
            </a:r>
            <a:r>
              <a:rPr lang="en-US" sz="2400" dirty="0" smtClean="0"/>
              <a:t>registration information </a:t>
            </a:r>
            <a:r>
              <a:rPr lang="en-US" sz="2400" dirty="0" smtClean="0"/>
              <a:t>for </a:t>
            </a:r>
            <a:r>
              <a:rPr lang="en-US" sz="2400" dirty="0" smtClean="0"/>
              <a:t>prospective students</a:t>
            </a:r>
            <a:endParaRPr lang="en-US" sz="2400" dirty="0" smtClean="0"/>
          </a:p>
          <a:p>
            <a:pPr marL="285750" indent="-285750">
              <a:spcBef>
                <a:spcPts val="1200"/>
              </a:spcBef>
              <a:buFont typeface="Arial" panose="020B0604020202020204" pitchFamily="34" charset="0"/>
              <a:buChar char="•"/>
            </a:pPr>
            <a:r>
              <a:rPr lang="en-US" sz="2400" u="sng" dirty="0" smtClean="0"/>
              <a:t>Contact</a:t>
            </a:r>
            <a:r>
              <a:rPr lang="en-US" sz="2400" dirty="0" smtClean="0"/>
              <a:t> – </a:t>
            </a:r>
            <a:r>
              <a:rPr lang="en-US" sz="2400" dirty="0" smtClean="0"/>
              <a:t>course </a:t>
            </a:r>
            <a:r>
              <a:rPr lang="en-US" sz="2400" dirty="0" smtClean="0"/>
              <a:t>account email link for communications</a:t>
            </a:r>
            <a:endParaRPr lang="en-US" sz="2400" u="sng" dirty="0" smtClean="0"/>
          </a:p>
        </p:txBody>
      </p:sp>
    </p:spTree>
    <p:extLst>
      <p:ext uri="{BB962C8B-B14F-4D97-AF65-F5344CB8AC3E}">
        <p14:creationId xmlns:p14="http://schemas.microsoft.com/office/powerpoint/2010/main" val="1819615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85420" y="2596547"/>
            <a:ext cx="6824437" cy="1015663"/>
          </a:xfrm>
          <a:prstGeom prst="rect">
            <a:avLst/>
          </a:prstGeom>
          <a:noFill/>
        </p:spPr>
        <p:txBody>
          <a:bodyPr wrap="square" rtlCol="0">
            <a:spAutoFit/>
          </a:bodyPr>
          <a:lstStyle/>
          <a:p>
            <a:r>
              <a:rPr lang="en-US" sz="6000" dirty="0" smtClean="0"/>
              <a:t>Sample </a:t>
            </a:r>
            <a:r>
              <a:rPr lang="en-US" sz="6000" dirty="0" smtClean="0"/>
              <a:t>Past </a:t>
            </a:r>
            <a:r>
              <a:rPr lang="en-US" sz="6000" dirty="0" smtClean="0"/>
              <a:t>Projects</a:t>
            </a:r>
            <a:endParaRPr lang="en-US" sz="6000" dirty="0"/>
          </a:p>
        </p:txBody>
      </p:sp>
    </p:spTree>
    <p:extLst>
      <p:ext uri="{BB962C8B-B14F-4D97-AF65-F5344CB8AC3E}">
        <p14:creationId xmlns:p14="http://schemas.microsoft.com/office/powerpoint/2010/main" val="2949120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3" descr="Block Diagr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638" y="1238250"/>
            <a:ext cx="17780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8" descr="Z:\Images\Sketch PCB Side Annota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863" y="2476500"/>
            <a:ext cx="22860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4"/>
          <p:cNvSpPr txBox="1">
            <a:spLocks noChangeArrowheads="1"/>
          </p:cNvSpPr>
          <p:nvPr/>
        </p:nvSpPr>
        <p:spPr bwMode="auto">
          <a:xfrm>
            <a:off x="0" y="0"/>
            <a:ext cx="9144000" cy="274638"/>
          </a:xfrm>
          <a:prstGeom prst="rect">
            <a:avLst/>
          </a:prstGeom>
          <a:noFill/>
          <a:ln w="9525">
            <a:noFill/>
            <a:miter lim="800000"/>
            <a:headEnd/>
            <a:tailEnd/>
          </a:ln>
        </p:spPr>
        <p:txBody>
          <a:bodyPr lIns="28046" tIns="14022" rIns="28046" bIns="14022">
            <a:spAutoFit/>
          </a:bodyPr>
          <a:lstStyle/>
          <a:p>
            <a:pPr algn="ctr" eaLnBrk="1" hangingPunct="1">
              <a:lnSpc>
                <a:spcPct val="100000"/>
              </a:lnSpc>
              <a:buClrTx/>
              <a:buSzTx/>
              <a:buFontTx/>
              <a:buNone/>
              <a:defRPr/>
            </a:pPr>
            <a:r>
              <a:rPr kumimoji="0" lang="en-US" sz="1600" dirty="0" err="1">
                <a:solidFill>
                  <a:schemeClr val="tx1"/>
                </a:solidFill>
                <a:effectLst>
                  <a:outerShdw blurRad="38100" dist="38100" dir="2700000" algn="tl">
                    <a:srgbClr val="C0C0C0"/>
                  </a:outerShdw>
                </a:effectLst>
                <a:latin typeface="Arial" charset="0"/>
              </a:rPr>
              <a:t>ECE</a:t>
            </a:r>
            <a:r>
              <a:rPr kumimoji="0" lang="en-US" sz="1600" dirty="0">
                <a:solidFill>
                  <a:schemeClr val="tx1"/>
                </a:solidFill>
                <a:effectLst>
                  <a:outerShdw blurRad="38100" dist="38100" dir="2700000" algn="tl">
                    <a:srgbClr val="C0C0C0"/>
                  </a:outerShdw>
                </a:effectLst>
                <a:latin typeface="Arial" charset="0"/>
              </a:rPr>
              <a:t> 477 Digital Systems Senior Design Project </a:t>
            </a:r>
            <a:r>
              <a:rPr kumimoji="0" lang="en-US" sz="1600" dirty="0">
                <a:solidFill>
                  <a:schemeClr val="tx1"/>
                </a:solidFill>
                <a:effectLst>
                  <a:outerShdw blurRad="38100" dist="38100" dir="2700000" algn="tl">
                    <a:srgbClr val="C0C0C0"/>
                  </a:outerShdw>
                </a:effectLst>
                <a:latin typeface="Arial" charset="0"/>
                <a:sym typeface="Symbol" pitchFamily="18" charset="2"/>
              </a:rPr>
              <a:t></a:t>
            </a:r>
            <a:r>
              <a:rPr kumimoji="0" lang="en-US" sz="1600" dirty="0">
                <a:solidFill>
                  <a:schemeClr val="tx1"/>
                </a:solidFill>
                <a:effectLst>
                  <a:outerShdw blurRad="38100" dist="38100" dir="2700000" algn="tl">
                    <a:srgbClr val="C0C0C0"/>
                  </a:outerShdw>
                </a:effectLst>
                <a:latin typeface="Arial" charset="0"/>
              </a:rPr>
              <a:t> Spring 2008</a:t>
            </a:r>
          </a:p>
        </p:txBody>
      </p:sp>
      <p:pic>
        <p:nvPicPr>
          <p:cNvPr id="36869" name="Picture 5" descr="PU_signature_jpg_pr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7263" y="6630988"/>
            <a:ext cx="566737"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6"/>
          <p:cNvSpPr txBox="1">
            <a:spLocks noChangeArrowheads="1"/>
          </p:cNvSpPr>
          <p:nvPr/>
        </p:nvSpPr>
        <p:spPr bwMode="auto">
          <a:xfrm>
            <a:off x="0" y="6618288"/>
            <a:ext cx="9525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46" tIns="14022" rIns="28046" bIns="14022">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eaLnBrk="1" hangingPunct="1">
              <a:lnSpc>
                <a:spcPct val="100000"/>
              </a:lnSpc>
              <a:buClrTx/>
              <a:buSzTx/>
              <a:buFontTx/>
              <a:buNone/>
            </a:pPr>
            <a:r>
              <a:rPr kumimoji="0" lang="en-US" altLang="en-US" sz="600" b="0">
                <a:solidFill>
                  <a:schemeClr val="tx1"/>
                </a:solidFill>
              </a:rPr>
              <a:t>Digijock(ette)-Strength Digital System Design</a:t>
            </a:r>
            <a:r>
              <a:rPr kumimoji="0" lang="en-US" altLang="en-US" sz="600" b="0" baseline="30000">
                <a:solidFill>
                  <a:schemeClr val="tx1"/>
                </a:solidFill>
              </a:rPr>
              <a:t>TM</a:t>
            </a:r>
          </a:p>
        </p:txBody>
      </p:sp>
      <p:pic>
        <p:nvPicPr>
          <p:cNvPr id="36871" name="Picture 7" descr="RoboRubik.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24188" y="190500"/>
            <a:ext cx="3095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2"/>
          <p:cNvSpPr txBox="1">
            <a:spLocks noChangeArrowheads="1"/>
          </p:cNvSpPr>
          <p:nvPr/>
        </p:nvSpPr>
        <p:spPr bwMode="auto">
          <a:xfrm>
            <a:off x="2805113" y="3024188"/>
            <a:ext cx="3533775" cy="1154112"/>
          </a:xfrm>
          <a:prstGeom prst="rect">
            <a:avLst/>
          </a:prstGeom>
          <a:noFill/>
          <a:ln w="9525" algn="ctr">
            <a:noFill/>
            <a:miter lim="800000"/>
            <a:headEnd/>
            <a:tailEnd/>
          </a:ln>
          <a:effectLst/>
        </p:spPr>
        <p:txBody>
          <a:bodyPr lIns="0" tIns="0" rIns="0" bIns="0">
            <a:spAutoFit/>
          </a:bodyPr>
          <a:lstStyle/>
          <a:p>
            <a:pPr algn="just" defTabSz="266566" eaLnBrk="1" hangingPunct="1">
              <a:lnSpc>
                <a:spcPct val="100000"/>
              </a:lnSpc>
              <a:buClrTx/>
              <a:buSzTx/>
              <a:defRPr/>
            </a:pPr>
            <a:r>
              <a:rPr kumimoji="0" lang="en-US" sz="1000" b="0" dirty="0" err="1">
                <a:solidFill>
                  <a:schemeClr val="tx1"/>
                </a:solidFill>
                <a:effectLst>
                  <a:outerShdw blurRad="38100" dist="38100" dir="2700000" algn="tl">
                    <a:srgbClr val="C0C0C0"/>
                  </a:outerShdw>
                </a:effectLst>
                <a:latin typeface="Arial" charset="0"/>
              </a:rPr>
              <a:t>RoboRubik</a:t>
            </a:r>
            <a:r>
              <a:rPr kumimoji="0" lang="en-US" sz="1000" b="0" dirty="0">
                <a:solidFill>
                  <a:schemeClr val="tx1"/>
                </a:solidFill>
                <a:effectLst>
                  <a:outerShdw blurRad="38100" dist="38100" dir="2700000" algn="tl">
                    <a:srgbClr val="C0C0C0"/>
                  </a:outerShdw>
                </a:effectLst>
                <a:latin typeface="Arial" charset="0"/>
              </a:rPr>
              <a:t> is a self-contained automated Rubik's Cube solver.</a:t>
            </a:r>
          </a:p>
          <a:p>
            <a:pPr algn="just" defTabSz="266566" eaLnBrk="1" hangingPunct="1">
              <a:lnSpc>
                <a:spcPct val="100000"/>
              </a:lnSpc>
              <a:buClrTx/>
              <a:buSzTx/>
              <a:defRPr/>
            </a:pPr>
            <a:r>
              <a:rPr kumimoji="0" lang="en-US" sz="1000" b="0" dirty="0">
                <a:solidFill>
                  <a:schemeClr val="tx1"/>
                </a:solidFill>
                <a:effectLst>
                  <a:outerShdw blurRad="38100" dist="38100" dir="2700000" algn="tl">
                    <a:srgbClr val="C0C0C0"/>
                  </a:outerShdw>
                </a:effectLst>
                <a:latin typeface="Arial" charset="0"/>
              </a:rPr>
              <a:t>You can scramble and solve it just like a normal Rubik’s Cube. If you get stuck, you can get hints as to what your next move should be. </a:t>
            </a:r>
            <a:r>
              <a:rPr kumimoji="0" lang="en-US" sz="1000" b="0" dirty="0" err="1">
                <a:solidFill>
                  <a:schemeClr val="tx1"/>
                </a:solidFill>
                <a:effectLst>
                  <a:outerShdw blurRad="38100" dist="38100" dir="2700000" algn="tl">
                    <a:srgbClr val="C0C0C0"/>
                  </a:outerShdw>
                </a:effectLst>
                <a:latin typeface="Arial" charset="0"/>
              </a:rPr>
              <a:t>RoboRubik</a:t>
            </a:r>
            <a:r>
              <a:rPr kumimoji="0" lang="en-US" sz="1000" b="0" dirty="0">
                <a:solidFill>
                  <a:schemeClr val="tx1"/>
                </a:solidFill>
                <a:effectLst>
                  <a:outerShdw blurRad="38100" dist="38100" dir="2700000" algn="tl">
                    <a:srgbClr val="C0C0C0"/>
                  </a:outerShdw>
                </a:effectLst>
                <a:latin typeface="Arial" charset="0"/>
              </a:rPr>
              <a:t> comes with an embedded user interface accessed through any device with wireless networking ability. It’s a fun and simple way to learn about and play with one of the most beloved puzzles in the world.</a:t>
            </a:r>
          </a:p>
        </p:txBody>
      </p:sp>
      <p:pic>
        <p:nvPicPr>
          <p:cNvPr id="36873" name="Picture 14" descr="PCB Main Layou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691063"/>
            <a:ext cx="13970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5" descr="PCB Side Layou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26000" y="4691063"/>
            <a:ext cx="13970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ooter Placeholder 6"/>
          <p:cNvSpPr txBox="1">
            <a:spLocks noGrp="1"/>
          </p:cNvSpPr>
          <p:nvPr/>
        </p:nvSpPr>
        <p:spPr bwMode="auto">
          <a:xfrm>
            <a:off x="3768725" y="6619875"/>
            <a:ext cx="1620838" cy="238125"/>
          </a:xfrm>
          <a:prstGeom prst="rect">
            <a:avLst/>
          </a:prstGeom>
          <a:noFill/>
          <a:ln w="9525">
            <a:noFill/>
            <a:miter lim="800000"/>
            <a:headEnd/>
            <a:tailEnd/>
          </a:ln>
        </p:spPr>
        <p:txBody>
          <a:bodyPr lIns="91346" tIns="45673" rIns="91346" bIns="45673"/>
          <a:lstStyle/>
          <a:p>
            <a:pPr algn="ctr" eaLnBrk="1" hangingPunct="1">
              <a:lnSpc>
                <a:spcPct val="100000"/>
              </a:lnSpc>
              <a:spcBef>
                <a:spcPct val="0"/>
              </a:spcBef>
              <a:buClrTx/>
              <a:buSzTx/>
              <a:buFontTx/>
              <a:buNone/>
              <a:defRPr/>
            </a:pPr>
            <a:r>
              <a:rPr kumimoji="0" lang="en-US" sz="900" b="0" dirty="0">
                <a:solidFill>
                  <a:schemeClr val="tx1"/>
                </a:solidFill>
                <a:effectLst>
                  <a:outerShdw blurRad="38100" dist="38100" dir="2700000" algn="tl">
                    <a:srgbClr val="C0C0C0"/>
                  </a:outerShdw>
                </a:effectLst>
                <a:latin typeface="Arial" charset="0"/>
              </a:rPr>
              <a:t>© 2008 </a:t>
            </a:r>
            <a:r>
              <a:rPr kumimoji="0" lang="en-US" sz="900" b="0" dirty="0" err="1">
                <a:solidFill>
                  <a:schemeClr val="tx1"/>
                </a:solidFill>
                <a:effectLst>
                  <a:outerShdw blurRad="38100" dist="38100" dir="2700000" algn="tl">
                    <a:srgbClr val="C0C0C0"/>
                  </a:outerShdw>
                </a:effectLst>
                <a:latin typeface="Arial" charset="0"/>
              </a:rPr>
              <a:t>RoboRubik</a:t>
            </a:r>
            <a:endParaRPr kumimoji="0" lang="en-US" sz="900" b="0" dirty="0">
              <a:solidFill>
                <a:schemeClr val="tx1"/>
              </a:solidFill>
              <a:effectLst>
                <a:outerShdw blurRad="38100" dist="38100" dir="2700000" algn="tl">
                  <a:srgbClr val="C0C0C0"/>
                </a:outerShdw>
              </a:effectLst>
              <a:latin typeface="Arial" charset="0"/>
            </a:endParaRPr>
          </a:p>
        </p:txBody>
      </p:sp>
      <p:pic>
        <p:nvPicPr>
          <p:cNvPr id="36876" name="Picture 14" descr="Sketch Internal Updated Annotated.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19863" y="4524375"/>
            <a:ext cx="228441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5" descr="RR icon.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00638" y="6637338"/>
            <a:ext cx="182562"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19" descr="Team Float HC.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59138" y="976313"/>
            <a:ext cx="26257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21" descr="RoboRubik.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32638" y="1071563"/>
            <a:ext cx="11509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22"/>
          <p:cNvSpPr txBox="1">
            <a:spLocks noChangeArrowheads="1"/>
          </p:cNvSpPr>
          <p:nvPr/>
        </p:nvSpPr>
        <p:spPr bwMode="auto">
          <a:xfrm>
            <a:off x="296863" y="1000125"/>
            <a:ext cx="846137" cy="215900"/>
          </a:xfrm>
          <a:prstGeom prst="rect">
            <a:avLst/>
          </a:prstGeom>
          <a:noFill/>
          <a:ln w="9525" algn="ctr">
            <a:noFill/>
            <a:miter lim="800000"/>
            <a:headEnd/>
            <a:tailEnd/>
          </a:ln>
          <a:effectLst/>
        </p:spPr>
        <p:txBody>
          <a:bodyPr lIns="0" tIns="0" rIns="0" bIns="0">
            <a:spAutoFit/>
          </a:bodyPr>
          <a:lstStyle/>
          <a:p>
            <a:pPr algn="just" defTabSz="266566" eaLnBrk="1" hangingPunct="1">
              <a:lnSpc>
                <a:spcPct val="100000"/>
              </a:lnSpc>
              <a:buClrTx/>
              <a:buSzTx/>
              <a:defRPr/>
            </a:pPr>
            <a:r>
              <a:rPr kumimoji="0" lang="en-US" sz="1400" b="0" dirty="0">
                <a:solidFill>
                  <a:schemeClr val="tx1"/>
                </a:solidFill>
                <a:effectLst>
                  <a:outerShdw blurRad="38100" dist="38100" dir="2700000" algn="tl">
                    <a:srgbClr val="C0C0C0"/>
                  </a:outerShdw>
                </a:effectLst>
                <a:latin typeface="Arial" charset="0"/>
              </a:rPr>
              <a:t>Design</a:t>
            </a:r>
          </a:p>
        </p:txBody>
      </p:sp>
      <p:pic>
        <p:nvPicPr>
          <p:cNvPr id="36881" name="Picture 25" descr="Schematic Side.bmp"/>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3863" y="3095625"/>
            <a:ext cx="17780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27" descr="Schematic Main.bmp"/>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3863" y="4929188"/>
            <a:ext cx="1778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a:spLocks noChangeArrowheads="1"/>
          </p:cNvSpPr>
          <p:nvPr/>
        </p:nvSpPr>
        <p:spPr bwMode="auto">
          <a:xfrm>
            <a:off x="1630363" y="5905500"/>
            <a:ext cx="549275" cy="273050"/>
          </a:xfrm>
          <a:prstGeom prst="rect">
            <a:avLst/>
          </a:prstGeom>
          <a:noFill/>
          <a:ln w="9525">
            <a:noFill/>
            <a:miter lim="800000"/>
            <a:headEnd/>
            <a:tailEnd/>
          </a:ln>
        </p:spPr>
        <p:txBody>
          <a:bodyPr lIns="26643" tIns="13323" rIns="26643" bIns="13323">
            <a:spAutoFit/>
          </a:bodyPr>
          <a:lstStyle/>
          <a:p>
            <a:pPr algn="r" defTabSz="266566" eaLnBrk="1" hangingPunct="1">
              <a:lnSpc>
                <a:spcPct val="100000"/>
              </a:lnSpc>
              <a:buClrTx/>
              <a:buSzTx/>
              <a:defRPr/>
            </a:pPr>
            <a:r>
              <a:rPr kumimoji="0" lang="en-US" sz="800" b="0" dirty="0">
                <a:solidFill>
                  <a:schemeClr val="tx1"/>
                </a:solidFill>
                <a:effectLst>
                  <a:outerShdw blurRad="38100" dist="38100" dir="2700000" algn="tl">
                    <a:srgbClr val="C0C0C0"/>
                  </a:outerShdw>
                </a:effectLst>
                <a:latin typeface="Arial" charset="0"/>
              </a:rPr>
              <a:t>Main PCB</a:t>
            </a:r>
            <a:br>
              <a:rPr kumimoji="0" lang="en-US" sz="800" b="0" dirty="0">
                <a:solidFill>
                  <a:schemeClr val="tx1"/>
                </a:solidFill>
                <a:effectLst>
                  <a:outerShdw blurRad="38100" dist="38100" dir="2700000" algn="tl">
                    <a:srgbClr val="C0C0C0"/>
                  </a:outerShdw>
                </a:effectLst>
                <a:latin typeface="Arial" charset="0"/>
              </a:rPr>
            </a:br>
            <a:r>
              <a:rPr kumimoji="0" lang="en-US" sz="800" b="0" dirty="0">
                <a:solidFill>
                  <a:schemeClr val="tx1"/>
                </a:solidFill>
                <a:effectLst>
                  <a:outerShdw blurRad="38100" dist="38100" dir="2700000" algn="tl">
                    <a:srgbClr val="C0C0C0"/>
                  </a:outerShdw>
                </a:effectLst>
                <a:latin typeface="Arial" charset="0"/>
              </a:rPr>
              <a:t>Schematic</a:t>
            </a:r>
          </a:p>
        </p:txBody>
      </p:sp>
      <p:sp>
        <p:nvSpPr>
          <p:cNvPr id="32" name="Rectangle 31"/>
          <p:cNvSpPr>
            <a:spLocks noChangeArrowheads="1"/>
          </p:cNvSpPr>
          <p:nvPr/>
        </p:nvSpPr>
        <p:spPr bwMode="auto">
          <a:xfrm>
            <a:off x="1608138" y="4238625"/>
            <a:ext cx="550862" cy="273050"/>
          </a:xfrm>
          <a:prstGeom prst="rect">
            <a:avLst/>
          </a:prstGeom>
          <a:noFill/>
          <a:ln w="9525">
            <a:noFill/>
            <a:miter lim="800000"/>
            <a:headEnd/>
            <a:tailEnd/>
          </a:ln>
        </p:spPr>
        <p:txBody>
          <a:bodyPr lIns="26643" tIns="13323" rIns="26643" bIns="13323">
            <a:spAutoFit/>
          </a:bodyPr>
          <a:lstStyle/>
          <a:p>
            <a:pPr algn="r" defTabSz="266566" eaLnBrk="1" hangingPunct="1">
              <a:lnSpc>
                <a:spcPct val="100000"/>
              </a:lnSpc>
              <a:buClrTx/>
              <a:buSzTx/>
              <a:defRPr/>
            </a:pPr>
            <a:r>
              <a:rPr kumimoji="0" lang="en-US" sz="800" b="0" dirty="0">
                <a:solidFill>
                  <a:schemeClr val="tx1"/>
                </a:solidFill>
                <a:effectLst>
                  <a:outerShdw blurRad="38100" dist="38100" dir="2700000" algn="tl">
                    <a:srgbClr val="C0C0C0"/>
                  </a:outerShdw>
                </a:effectLst>
                <a:latin typeface="Arial" charset="0"/>
              </a:rPr>
              <a:t>Side PCB</a:t>
            </a:r>
            <a:br>
              <a:rPr kumimoji="0" lang="en-US" sz="800" b="0" dirty="0">
                <a:solidFill>
                  <a:schemeClr val="tx1"/>
                </a:solidFill>
                <a:effectLst>
                  <a:outerShdw blurRad="38100" dist="38100" dir="2700000" algn="tl">
                    <a:srgbClr val="C0C0C0"/>
                  </a:outerShdw>
                </a:effectLst>
                <a:latin typeface="Arial" charset="0"/>
              </a:rPr>
            </a:br>
            <a:r>
              <a:rPr kumimoji="0" lang="en-US" sz="800" b="0" dirty="0">
                <a:solidFill>
                  <a:schemeClr val="tx1"/>
                </a:solidFill>
                <a:effectLst>
                  <a:outerShdw blurRad="38100" dist="38100" dir="2700000" algn="tl">
                    <a:srgbClr val="C0C0C0"/>
                  </a:outerShdw>
                </a:effectLst>
                <a:latin typeface="Arial" charset="0"/>
              </a:rPr>
              <a:t>Schematic</a:t>
            </a:r>
          </a:p>
        </p:txBody>
      </p:sp>
      <p:sp>
        <p:nvSpPr>
          <p:cNvPr id="33" name="Text Box 22"/>
          <p:cNvSpPr txBox="1">
            <a:spLocks noChangeArrowheads="1"/>
          </p:cNvSpPr>
          <p:nvPr/>
        </p:nvSpPr>
        <p:spPr bwMode="auto">
          <a:xfrm>
            <a:off x="4130675" y="4364038"/>
            <a:ext cx="1206500" cy="215900"/>
          </a:xfrm>
          <a:prstGeom prst="rect">
            <a:avLst/>
          </a:prstGeom>
          <a:noFill/>
          <a:ln w="9525" algn="ctr">
            <a:noFill/>
            <a:miter lim="800000"/>
            <a:headEnd/>
            <a:tailEnd/>
          </a:ln>
          <a:effectLst/>
        </p:spPr>
        <p:txBody>
          <a:bodyPr lIns="0" tIns="0" rIns="0" bIns="0">
            <a:spAutoFit/>
          </a:bodyPr>
          <a:lstStyle/>
          <a:p>
            <a:pPr algn="just" defTabSz="266566" eaLnBrk="1" hangingPunct="1">
              <a:lnSpc>
                <a:spcPct val="100000"/>
              </a:lnSpc>
              <a:buClrTx/>
              <a:buSzTx/>
              <a:defRPr/>
            </a:pPr>
            <a:r>
              <a:rPr kumimoji="0" lang="en-US" sz="1400" b="0" dirty="0">
                <a:solidFill>
                  <a:schemeClr val="tx1"/>
                </a:solidFill>
                <a:effectLst>
                  <a:outerShdw blurRad="38100" dist="38100" dir="2700000" algn="tl">
                    <a:srgbClr val="C0C0C0"/>
                  </a:outerShdw>
                </a:effectLst>
                <a:latin typeface="Arial" charset="0"/>
              </a:rPr>
              <a:t>Development</a:t>
            </a:r>
          </a:p>
        </p:txBody>
      </p:sp>
      <p:sp>
        <p:nvSpPr>
          <p:cNvPr id="34" name="Text Box 22"/>
          <p:cNvSpPr txBox="1">
            <a:spLocks noChangeArrowheads="1"/>
          </p:cNvSpPr>
          <p:nvPr/>
        </p:nvSpPr>
        <p:spPr bwMode="auto">
          <a:xfrm>
            <a:off x="3556000" y="6096000"/>
            <a:ext cx="846138" cy="123825"/>
          </a:xfrm>
          <a:prstGeom prst="rect">
            <a:avLst/>
          </a:prstGeom>
          <a:noFill/>
          <a:ln w="9525" algn="ctr">
            <a:noFill/>
            <a:miter lim="800000"/>
            <a:headEnd/>
            <a:tailEnd/>
          </a:ln>
          <a:effectLst/>
        </p:spPr>
        <p:txBody>
          <a:bodyPr lIns="0" tIns="0" rIns="0" bIns="0">
            <a:spAutoFit/>
          </a:bodyPr>
          <a:lstStyle/>
          <a:p>
            <a:pPr algn="r" defTabSz="266566" eaLnBrk="1" hangingPunct="1">
              <a:lnSpc>
                <a:spcPct val="100000"/>
              </a:lnSpc>
              <a:buClrTx/>
              <a:buSzTx/>
              <a:defRPr/>
            </a:pPr>
            <a:r>
              <a:rPr kumimoji="0" lang="en-US" sz="800" b="0" dirty="0">
                <a:solidFill>
                  <a:schemeClr val="bg1"/>
                </a:solidFill>
                <a:effectLst>
                  <a:outerShdw blurRad="38100" dist="38100" dir="2700000" algn="tl">
                    <a:srgbClr val="C0C0C0"/>
                  </a:outerShdw>
                </a:effectLst>
                <a:latin typeface="Arial" charset="0"/>
              </a:rPr>
              <a:t>Main PCB</a:t>
            </a:r>
          </a:p>
        </p:txBody>
      </p:sp>
      <p:sp>
        <p:nvSpPr>
          <p:cNvPr id="35" name="Text Box 22"/>
          <p:cNvSpPr txBox="1">
            <a:spLocks noChangeArrowheads="1"/>
          </p:cNvSpPr>
          <p:nvPr/>
        </p:nvSpPr>
        <p:spPr bwMode="auto">
          <a:xfrm>
            <a:off x="5354638" y="6096000"/>
            <a:ext cx="847725" cy="123825"/>
          </a:xfrm>
          <a:prstGeom prst="rect">
            <a:avLst/>
          </a:prstGeom>
          <a:noFill/>
          <a:ln w="9525" algn="ctr">
            <a:noFill/>
            <a:miter lim="800000"/>
            <a:headEnd/>
            <a:tailEnd/>
          </a:ln>
          <a:effectLst/>
        </p:spPr>
        <p:txBody>
          <a:bodyPr lIns="0" tIns="0" rIns="0" bIns="0">
            <a:spAutoFit/>
          </a:bodyPr>
          <a:lstStyle/>
          <a:p>
            <a:pPr algn="r" defTabSz="266566" eaLnBrk="1" hangingPunct="1">
              <a:lnSpc>
                <a:spcPct val="100000"/>
              </a:lnSpc>
              <a:buClrTx/>
              <a:buSzTx/>
              <a:defRPr/>
            </a:pPr>
            <a:r>
              <a:rPr kumimoji="0" lang="en-US" sz="800" b="0" dirty="0">
                <a:solidFill>
                  <a:schemeClr val="bg1"/>
                </a:solidFill>
                <a:effectLst>
                  <a:outerShdw blurRad="38100" dist="38100" dir="2700000" algn="tl">
                    <a:srgbClr val="C0C0C0"/>
                  </a:outerShdw>
                </a:effectLst>
                <a:latin typeface="Arial" charset="0"/>
              </a:rPr>
              <a:t>Side PCB</a:t>
            </a:r>
          </a:p>
        </p:txBody>
      </p:sp>
      <p:sp>
        <p:nvSpPr>
          <p:cNvPr id="36" name="Text Box 22"/>
          <p:cNvSpPr txBox="1">
            <a:spLocks noChangeArrowheads="1"/>
          </p:cNvSpPr>
          <p:nvPr/>
        </p:nvSpPr>
        <p:spPr bwMode="auto">
          <a:xfrm>
            <a:off x="8339138" y="4167188"/>
            <a:ext cx="804862" cy="123825"/>
          </a:xfrm>
          <a:prstGeom prst="rect">
            <a:avLst/>
          </a:prstGeom>
          <a:noFill/>
          <a:ln w="9525" algn="ctr">
            <a:noFill/>
            <a:miter lim="800000"/>
            <a:headEnd/>
            <a:tailEnd/>
          </a:ln>
          <a:effectLst/>
        </p:spPr>
        <p:txBody>
          <a:bodyPr lIns="0" tIns="0" rIns="0" bIns="0">
            <a:spAutoFit/>
          </a:bodyPr>
          <a:lstStyle/>
          <a:p>
            <a:pPr algn="just" defTabSz="266566" eaLnBrk="1" hangingPunct="1">
              <a:lnSpc>
                <a:spcPct val="100000"/>
              </a:lnSpc>
              <a:buClrTx/>
              <a:buSzTx/>
              <a:defRPr/>
            </a:pPr>
            <a:r>
              <a:rPr kumimoji="0" lang="en-US" sz="800" b="0" dirty="0">
                <a:solidFill>
                  <a:schemeClr val="tx1"/>
                </a:solidFill>
                <a:effectLst>
                  <a:outerShdw blurRad="38100" dist="38100" dir="2700000" algn="tl">
                    <a:srgbClr val="C0C0C0"/>
                  </a:outerShdw>
                </a:effectLst>
                <a:latin typeface="Arial" charset="0"/>
              </a:rPr>
              <a:t>Side PCB Sketch</a:t>
            </a:r>
          </a:p>
        </p:txBody>
      </p:sp>
      <p:sp>
        <p:nvSpPr>
          <p:cNvPr id="37" name="Text Box 22"/>
          <p:cNvSpPr txBox="1">
            <a:spLocks noChangeArrowheads="1"/>
          </p:cNvSpPr>
          <p:nvPr/>
        </p:nvSpPr>
        <p:spPr bwMode="auto">
          <a:xfrm>
            <a:off x="3471863" y="2452688"/>
            <a:ext cx="381000" cy="307975"/>
          </a:xfrm>
          <a:prstGeom prst="rect">
            <a:avLst/>
          </a:prstGeom>
          <a:noFill/>
          <a:ln w="9525" algn="ctr">
            <a:noFill/>
            <a:miter lim="800000"/>
            <a:headEnd/>
            <a:tailEnd/>
          </a:ln>
          <a:effectLst/>
        </p:spPr>
        <p:txBody>
          <a:bodyPr lIns="0" tIns="0" rIns="0" bIns="0">
            <a:spAutoFit/>
          </a:bodyPr>
          <a:lstStyle/>
          <a:p>
            <a:pPr defTabSz="266566" eaLnBrk="1" hangingPunct="1">
              <a:lnSpc>
                <a:spcPct val="100000"/>
              </a:lnSpc>
              <a:buClrTx/>
              <a:buSzTx/>
              <a:defRPr/>
            </a:pPr>
            <a:r>
              <a:rPr kumimoji="0" lang="en-US" sz="1000" b="0" dirty="0">
                <a:solidFill>
                  <a:schemeClr val="bg1"/>
                </a:solidFill>
                <a:effectLst>
                  <a:outerShdw blurRad="38100" dist="38100" dir="2700000" algn="tl">
                    <a:srgbClr val="C0C0C0"/>
                  </a:outerShdw>
                </a:effectLst>
                <a:latin typeface="Arial" charset="0"/>
              </a:rPr>
              <a:t>Tyler</a:t>
            </a:r>
            <a:br>
              <a:rPr kumimoji="0" lang="en-US" sz="1000" b="0" dirty="0">
                <a:solidFill>
                  <a:schemeClr val="bg1"/>
                </a:solidFill>
                <a:effectLst>
                  <a:outerShdw blurRad="38100" dist="38100" dir="2700000" algn="tl">
                    <a:srgbClr val="C0C0C0"/>
                  </a:outerShdw>
                </a:effectLst>
                <a:latin typeface="Arial" charset="0"/>
              </a:rPr>
            </a:br>
            <a:r>
              <a:rPr kumimoji="0" lang="en-US" sz="1000" b="0" dirty="0">
                <a:solidFill>
                  <a:schemeClr val="bg1"/>
                </a:solidFill>
                <a:effectLst>
                  <a:outerShdw blurRad="38100" dist="38100" dir="2700000" algn="tl">
                    <a:srgbClr val="C0C0C0"/>
                  </a:outerShdw>
                </a:effectLst>
                <a:latin typeface="Arial" charset="0"/>
              </a:rPr>
              <a:t>Heck</a:t>
            </a:r>
          </a:p>
        </p:txBody>
      </p:sp>
      <p:sp>
        <p:nvSpPr>
          <p:cNvPr id="38" name="Text Box 22"/>
          <p:cNvSpPr txBox="1">
            <a:spLocks noChangeArrowheads="1"/>
          </p:cNvSpPr>
          <p:nvPr/>
        </p:nvSpPr>
        <p:spPr bwMode="auto">
          <a:xfrm>
            <a:off x="4148138" y="2452688"/>
            <a:ext cx="381000" cy="307975"/>
          </a:xfrm>
          <a:prstGeom prst="rect">
            <a:avLst/>
          </a:prstGeom>
          <a:noFill/>
          <a:ln w="9525" algn="ctr">
            <a:noFill/>
            <a:miter lim="800000"/>
            <a:headEnd/>
            <a:tailEnd/>
          </a:ln>
          <a:effectLst/>
        </p:spPr>
        <p:txBody>
          <a:bodyPr lIns="0" tIns="0" rIns="0" bIns="0">
            <a:spAutoFit/>
          </a:bodyPr>
          <a:lstStyle/>
          <a:p>
            <a:pPr defTabSz="266566" eaLnBrk="1" hangingPunct="1">
              <a:lnSpc>
                <a:spcPct val="100000"/>
              </a:lnSpc>
              <a:buClrTx/>
              <a:buSzTx/>
              <a:defRPr/>
            </a:pPr>
            <a:r>
              <a:rPr kumimoji="0" lang="en-US" sz="1000" b="0" dirty="0">
                <a:solidFill>
                  <a:schemeClr val="bg1"/>
                </a:solidFill>
                <a:effectLst>
                  <a:outerShdw blurRad="38100" dist="38100" dir="2700000" algn="tl">
                    <a:srgbClr val="C0C0C0"/>
                  </a:outerShdw>
                </a:effectLst>
                <a:latin typeface="Arial" charset="0"/>
              </a:rPr>
              <a:t>Dave </a:t>
            </a:r>
            <a:r>
              <a:rPr kumimoji="0" lang="en-US" sz="1000" b="0" dirty="0" err="1">
                <a:solidFill>
                  <a:schemeClr val="bg1"/>
                </a:solidFill>
                <a:effectLst>
                  <a:outerShdw blurRad="38100" dist="38100" dir="2700000" algn="tl">
                    <a:srgbClr val="C0C0C0"/>
                  </a:outerShdw>
                </a:effectLst>
                <a:latin typeface="Arial" charset="0"/>
              </a:rPr>
              <a:t>Bukiet</a:t>
            </a:r>
            <a:endParaRPr kumimoji="0" lang="en-US" sz="1000" b="0" dirty="0">
              <a:solidFill>
                <a:schemeClr val="bg1"/>
              </a:solidFill>
              <a:effectLst>
                <a:outerShdw blurRad="38100" dist="38100" dir="2700000" algn="tl">
                  <a:srgbClr val="C0C0C0"/>
                </a:outerShdw>
              </a:effectLst>
              <a:latin typeface="Arial" charset="0"/>
            </a:endParaRPr>
          </a:p>
        </p:txBody>
      </p:sp>
      <p:sp>
        <p:nvSpPr>
          <p:cNvPr id="39" name="Text Box 22"/>
          <p:cNvSpPr txBox="1">
            <a:spLocks noChangeArrowheads="1"/>
          </p:cNvSpPr>
          <p:nvPr/>
        </p:nvSpPr>
        <p:spPr bwMode="auto">
          <a:xfrm>
            <a:off x="4826000" y="2476500"/>
            <a:ext cx="423863" cy="307975"/>
          </a:xfrm>
          <a:prstGeom prst="rect">
            <a:avLst/>
          </a:prstGeom>
          <a:noFill/>
          <a:ln w="9525" algn="ctr">
            <a:noFill/>
            <a:miter lim="800000"/>
            <a:headEnd/>
            <a:tailEnd/>
          </a:ln>
          <a:effectLst/>
        </p:spPr>
        <p:txBody>
          <a:bodyPr lIns="0" tIns="0" rIns="0" bIns="0">
            <a:spAutoFit/>
          </a:bodyPr>
          <a:lstStyle/>
          <a:p>
            <a:pPr defTabSz="266566" eaLnBrk="1" hangingPunct="1">
              <a:lnSpc>
                <a:spcPct val="100000"/>
              </a:lnSpc>
              <a:buClrTx/>
              <a:buSzTx/>
              <a:defRPr/>
            </a:pPr>
            <a:r>
              <a:rPr kumimoji="0" lang="en-US" sz="1000" b="0" dirty="0">
                <a:solidFill>
                  <a:schemeClr val="bg1"/>
                </a:solidFill>
                <a:effectLst>
                  <a:outerShdw blurRad="38100" dist="38100" dir="2700000" algn="tl">
                    <a:srgbClr val="C0C0C0"/>
                  </a:outerShdw>
                </a:effectLst>
                <a:latin typeface="Arial" charset="0"/>
              </a:rPr>
              <a:t>Erik Carron</a:t>
            </a:r>
          </a:p>
        </p:txBody>
      </p:sp>
      <p:sp>
        <p:nvSpPr>
          <p:cNvPr id="40" name="Text Box 22"/>
          <p:cNvSpPr txBox="1">
            <a:spLocks noChangeArrowheads="1"/>
          </p:cNvSpPr>
          <p:nvPr/>
        </p:nvSpPr>
        <p:spPr bwMode="auto">
          <a:xfrm>
            <a:off x="5354638" y="2476500"/>
            <a:ext cx="423862" cy="307975"/>
          </a:xfrm>
          <a:prstGeom prst="rect">
            <a:avLst/>
          </a:prstGeom>
          <a:noFill/>
          <a:ln w="9525" algn="ctr">
            <a:noFill/>
            <a:miter lim="800000"/>
            <a:headEnd/>
            <a:tailEnd/>
          </a:ln>
          <a:effectLst/>
        </p:spPr>
        <p:txBody>
          <a:bodyPr lIns="0" tIns="0" rIns="0" bIns="0">
            <a:spAutoFit/>
          </a:bodyPr>
          <a:lstStyle/>
          <a:p>
            <a:pPr defTabSz="266566" eaLnBrk="1" hangingPunct="1">
              <a:lnSpc>
                <a:spcPct val="100000"/>
              </a:lnSpc>
              <a:buClrTx/>
              <a:buSzTx/>
              <a:defRPr/>
            </a:pPr>
            <a:r>
              <a:rPr kumimoji="0" lang="en-US" sz="1000" b="0" dirty="0">
                <a:solidFill>
                  <a:schemeClr val="bg1"/>
                </a:solidFill>
                <a:effectLst>
                  <a:outerShdw blurRad="38100" dist="38100" dir="2700000" algn="tl">
                    <a:srgbClr val="C0C0C0"/>
                  </a:outerShdw>
                </a:effectLst>
                <a:latin typeface="Arial" charset="0"/>
              </a:rPr>
              <a:t>Casey </a:t>
            </a:r>
            <a:r>
              <a:rPr kumimoji="0" lang="en-US" sz="1000" b="0" dirty="0" err="1">
                <a:solidFill>
                  <a:schemeClr val="bg1"/>
                </a:solidFill>
                <a:effectLst>
                  <a:outerShdw blurRad="38100" dist="38100" dir="2700000" algn="tl">
                    <a:srgbClr val="C0C0C0"/>
                  </a:outerShdw>
                </a:effectLst>
                <a:latin typeface="Arial" charset="0"/>
              </a:rPr>
              <a:t>Kloiber</a:t>
            </a:r>
            <a:endParaRPr kumimoji="0" lang="en-US" sz="1000" b="0" dirty="0">
              <a:solidFill>
                <a:schemeClr val="bg1"/>
              </a:solidFill>
              <a:effectLst>
                <a:outerShdw blurRad="38100" dist="38100" dir="2700000" algn="tl">
                  <a:srgbClr val="C0C0C0"/>
                </a:outerShdw>
              </a:effectLst>
              <a:latin typeface="Arial" charset="0"/>
            </a:endParaRPr>
          </a:p>
        </p:txBody>
      </p:sp>
      <p:sp>
        <p:nvSpPr>
          <p:cNvPr id="41" name="Text Box 22"/>
          <p:cNvSpPr txBox="1">
            <a:spLocks noChangeArrowheads="1"/>
          </p:cNvSpPr>
          <p:nvPr/>
        </p:nvSpPr>
        <p:spPr bwMode="auto">
          <a:xfrm>
            <a:off x="7874000" y="2286000"/>
            <a:ext cx="846138" cy="123825"/>
          </a:xfrm>
          <a:prstGeom prst="rect">
            <a:avLst/>
          </a:prstGeom>
          <a:noFill/>
          <a:ln w="9525" algn="ctr">
            <a:noFill/>
            <a:miter lim="800000"/>
            <a:headEnd/>
            <a:tailEnd/>
          </a:ln>
          <a:effectLst/>
        </p:spPr>
        <p:txBody>
          <a:bodyPr lIns="0" tIns="0" rIns="0" bIns="0">
            <a:spAutoFit/>
          </a:bodyPr>
          <a:lstStyle/>
          <a:p>
            <a:pPr algn="just" defTabSz="266566" eaLnBrk="1" hangingPunct="1">
              <a:lnSpc>
                <a:spcPct val="100000"/>
              </a:lnSpc>
              <a:buClrTx/>
              <a:buSzTx/>
              <a:defRPr/>
            </a:pPr>
            <a:r>
              <a:rPr kumimoji="0" lang="en-US" sz="800" b="0" dirty="0" err="1">
                <a:solidFill>
                  <a:schemeClr val="tx1"/>
                </a:solidFill>
                <a:effectLst>
                  <a:outerShdw blurRad="38100" dist="38100" dir="2700000" algn="tl">
                    <a:srgbClr val="C0C0C0"/>
                  </a:outerShdw>
                </a:effectLst>
                <a:latin typeface="Arial" charset="0"/>
              </a:rPr>
              <a:t>RoboRubik</a:t>
            </a:r>
            <a:endParaRPr kumimoji="0" lang="en-US" sz="800" b="0" dirty="0">
              <a:solidFill>
                <a:schemeClr val="tx1"/>
              </a:solidFill>
              <a:effectLst>
                <a:outerShdw blurRad="38100" dist="38100" dir="2700000" algn="tl">
                  <a:srgbClr val="C0C0C0"/>
                </a:outerShdw>
              </a:effectLst>
              <a:latin typeface="Arial" charset="0"/>
            </a:endParaRPr>
          </a:p>
        </p:txBody>
      </p:sp>
      <p:sp>
        <p:nvSpPr>
          <p:cNvPr id="42" name="Rectangle 41"/>
          <p:cNvSpPr>
            <a:spLocks noChangeArrowheads="1"/>
          </p:cNvSpPr>
          <p:nvPr/>
        </p:nvSpPr>
        <p:spPr bwMode="auto">
          <a:xfrm>
            <a:off x="1544638" y="2524125"/>
            <a:ext cx="720725" cy="149225"/>
          </a:xfrm>
          <a:prstGeom prst="rect">
            <a:avLst/>
          </a:prstGeom>
          <a:noFill/>
          <a:ln w="9525">
            <a:noFill/>
            <a:miter lim="800000"/>
            <a:headEnd/>
            <a:tailEnd/>
          </a:ln>
        </p:spPr>
        <p:txBody>
          <a:bodyPr lIns="26643" tIns="13323" rIns="26643" bIns="13323">
            <a:spAutoFit/>
          </a:bodyPr>
          <a:lstStyle/>
          <a:p>
            <a:pPr algn="r" defTabSz="266566" eaLnBrk="1" hangingPunct="1">
              <a:lnSpc>
                <a:spcPct val="100000"/>
              </a:lnSpc>
              <a:buClrTx/>
              <a:buSzTx/>
              <a:defRPr/>
            </a:pPr>
            <a:r>
              <a:rPr kumimoji="0" lang="en-US" sz="800" b="0" dirty="0">
                <a:solidFill>
                  <a:schemeClr val="tx1"/>
                </a:solidFill>
                <a:effectLst>
                  <a:outerShdw blurRad="38100" dist="38100" dir="2700000" algn="tl">
                    <a:srgbClr val="C0C0C0"/>
                  </a:outerShdw>
                </a:effectLst>
                <a:latin typeface="Arial" charset="0"/>
              </a:rPr>
              <a:t>Block Diagram</a:t>
            </a:r>
          </a:p>
        </p:txBody>
      </p:sp>
      <p:sp>
        <p:nvSpPr>
          <p:cNvPr id="43" name="Text Box 22"/>
          <p:cNvSpPr txBox="1">
            <a:spLocks noChangeArrowheads="1"/>
          </p:cNvSpPr>
          <p:nvPr/>
        </p:nvSpPr>
        <p:spPr bwMode="auto">
          <a:xfrm>
            <a:off x="8275638" y="6191250"/>
            <a:ext cx="762000" cy="246063"/>
          </a:xfrm>
          <a:prstGeom prst="rect">
            <a:avLst/>
          </a:prstGeom>
          <a:noFill/>
          <a:ln w="9525" algn="ctr">
            <a:noFill/>
            <a:miter lim="800000"/>
            <a:headEnd/>
            <a:tailEnd/>
          </a:ln>
          <a:effectLst/>
        </p:spPr>
        <p:txBody>
          <a:bodyPr lIns="0" tIns="0" rIns="0" bIns="0">
            <a:spAutoFit/>
          </a:bodyPr>
          <a:lstStyle/>
          <a:p>
            <a:pPr algn="just" defTabSz="266566" eaLnBrk="1" hangingPunct="1">
              <a:lnSpc>
                <a:spcPct val="100000"/>
              </a:lnSpc>
              <a:buClrTx/>
              <a:buSzTx/>
              <a:defRPr/>
            </a:pPr>
            <a:r>
              <a:rPr kumimoji="0" lang="en-US" sz="800" b="0" dirty="0">
                <a:solidFill>
                  <a:schemeClr val="tx1"/>
                </a:solidFill>
                <a:effectLst>
                  <a:outerShdw blurRad="38100" dist="38100" dir="2700000" algn="tl">
                    <a:srgbClr val="C0C0C0"/>
                  </a:outerShdw>
                </a:effectLst>
                <a:latin typeface="Arial" charset="0"/>
              </a:rPr>
              <a:t>Cut-away Sketch</a:t>
            </a:r>
          </a:p>
        </p:txBody>
      </p:sp>
      <p:sp>
        <p:nvSpPr>
          <p:cNvPr id="44" name="Text Box 22"/>
          <p:cNvSpPr txBox="1">
            <a:spLocks noChangeArrowheads="1"/>
          </p:cNvSpPr>
          <p:nvPr/>
        </p:nvSpPr>
        <p:spPr bwMode="auto">
          <a:xfrm>
            <a:off x="6815138" y="1000125"/>
            <a:ext cx="952500" cy="215900"/>
          </a:xfrm>
          <a:prstGeom prst="rect">
            <a:avLst/>
          </a:prstGeom>
          <a:noFill/>
          <a:ln w="9525" algn="ctr">
            <a:noFill/>
            <a:miter lim="800000"/>
            <a:headEnd/>
            <a:tailEnd/>
          </a:ln>
          <a:effectLst/>
        </p:spPr>
        <p:txBody>
          <a:bodyPr lIns="0" tIns="0" rIns="0" bIns="0">
            <a:spAutoFit/>
          </a:bodyPr>
          <a:lstStyle/>
          <a:p>
            <a:pPr algn="just" defTabSz="266566" eaLnBrk="1" hangingPunct="1">
              <a:lnSpc>
                <a:spcPct val="100000"/>
              </a:lnSpc>
              <a:buClrTx/>
              <a:buSzTx/>
              <a:defRPr/>
            </a:pPr>
            <a:r>
              <a:rPr kumimoji="0" lang="en-US" sz="1400" b="0" dirty="0">
                <a:solidFill>
                  <a:schemeClr val="tx1"/>
                </a:solidFill>
                <a:effectLst>
                  <a:outerShdw blurRad="38100" dist="38100" dir="2700000" algn="tl">
                    <a:srgbClr val="C0C0C0"/>
                  </a:outerShdw>
                </a:effectLst>
                <a:latin typeface="Arial" charset="0"/>
              </a:rPr>
              <a:t>Device</a:t>
            </a:r>
          </a:p>
        </p:txBody>
      </p:sp>
    </p:spTree>
    <p:extLst>
      <p:ext uri="{BB962C8B-B14F-4D97-AF65-F5344CB8AC3E}">
        <p14:creationId xmlns:p14="http://schemas.microsoft.com/office/powerpoint/2010/main" val="3952692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0"/>
            <a:ext cx="9144000" cy="528638"/>
          </a:xfrm>
          <a:prstGeom prst="rect">
            <a:avLst/>
          </a:prstGeom>
          <a:noFill/>
          <a:ln w="9525">
            <a:noFill/>
            <a:miter lim="800000"/>
            <a:headEnd/>
            <a:tailEnd/>
          </a:ln>
        </p:spPr>
        <p:txBody>
          <a:bodyPr lIns="28046" tIns="14022" rIns="28046" bIns="14022">
            <a:spAutoFit/>
          </a:bodyPr>
          <a:lstStyle/>
          <a:p>
            <a:pPr algn="ctr" eaLnBrk="1" hangingPunct="1">
              <a:lnSpc>
                <a:spcPct val="100000"/>
              </a:lnSpc>
              <a:buClrTx/>
              <a:buSzTx/>
              <a:buFontTx/>
              <a:buNone/>
            </a:pPr>
            <a:r>
              <a:rPr kumimoji="0" lang="en-US" sz="1300">
                <a:solidFill>
                  <a:schemeClr val="tx1"/>
                </a:solidFill>
              </a:rPr>
              <a:t>ECE 477 Digital Systems Senior Design Project </a:t>
            </a:r>
            <a:r>
              <a:rPr kumimoji="0" lang="en-US" sz="1300">
                <a:solidFill>
                  <a:schemeClr val="tx1"/>
                </a:solidFill>
                <a:sym typeface="Symbol" pitchFamily="18" charset="2"/>
              </a:rPr>
              <a:t></a:t>
            </a:r>
            <a:r>
              <a:rPr kumimoji="0" lang="en-US" sz="1300">
                <a:solidFill>
                  <a:schemeClr val="tx1"/>
                </a:solidFill>
              </a:rPr>
              <a:t> Spring 2008</a:t>
            </a:r>
          </a:p>
          <a:p>
            <a:pPr algn="ctr" eaLnBrk="1" hangingPunct="1">
              <a:lnSpc>
                <a:spcPct val="100000"/>
              </a:lnSpc>
              <a:buClrTx/>
              <a:buSzTx/>
              <a:buFontTx/>
              <a:buNone/>
            </a:pPr>
            <a:r>
              <a:rPr kumimoji="0" lang="en-US" sz="1300">
                <a:solidFill>
                  <a:schemeClr val="tx1"/>
                </a:solidFill>
              </a:rPr>
              <a:t>The Two Wheel Deal</a:t>
            </a:r>
          </a:p>
        </p:txBody>
      </p:sp>
      <p:pic>
        <p:nvPicPr>
          <p:cNvPr id="21507" name="Picture 3" descr="PU_signature_jpg_print"/>
          <p:cNvPicPr>
            <a:picLocks noChangeAspect="1" noChangeArrowheads="1"/>
          </p:cNvPicPr>
          <p:nvPr/>
        </p:nvPicPr>
        <p:blipFill>
          <a:blip r:embed="rId2" cstate="print"/>
          <a:srcRect/>
          <a:stretch>
            <a:fillRect/>
          </a:stretch>
        </p:blipFill>
        <p:spPr bwMode="auto">
          <a:xfrm>
            <a:off x="8577263" y="6630988"/>
            <a:ext cx="566737" cy="227012"/>
          </a:xfrm>
          <a:prstGeom prst="rect">
            <a:avLst/>
          </a:prstGeom>
          <a:noFill/>
          <a:ln w="9525">
            <a:noFill/>
            <a:miter lim="800000"/>
            <a:headEnd/>
            <a:tailEnd/>
          </a:ln>
        </p:spPr>
      </p:pic>
      <p:sp>
        <p:nvSpPr>
          <p:cNvPr id="21508" name="Text Box 4"/>
          <p:cNvSpPr txBox="1">
            <a:spLocks noChangeArrowheads="1"/>
          </p:cNvSpPr>
          <p:nvPr/>
        </p:nvSpPr>
        <p:spPr bwMode="auto">
          <a:xfrm>
            <a:off x="0" y="6618288"/>
            <a:ext cx="952500" cy="212725"/>
          </a:xfrm>
          <a:prstGeom prst="rect">
            <a:avLst/>
          </a:prstGeom>
          <a:noFill/>
          <a:ln w="9525">
            <a:noFill/>
            <a:miter lim="800000"/>
            <a:headEnd/>
            <a:tailEnd/>
          </a:ln>
        </p:spPr>
        <p:txBody>
          <a:bodyPr lIns="28046" tIns="14022" rIns="28046" bIns="14022">
            <a:spAutoFit/>
          </a:bodyPr>
          <a:lstStyle/>
          <a:p>
            <a:pPr eaLnBrk="1" hangingPunct="1">
              <a:lnSpc>
                <a:spcPct val="100000"/>
              </a:lnSpc>
              <a:buClrTx/>
              <a:buSzTx/>
              <a:buFontTx/>
              <a:buNone/>
            </a:pPr>
            <a:r>
              <a:rPr kumimoji="0" lang="en-US" sz="600" b="0">
                <a:solidFill>
                  <a:schemeClr val="tx1"/>
                </a:solidFill>
              </a:rPr>
              <a:t>Digijock(ette)-Strength Digital System Design</a:t>
            </a:r>
            <a:r>
              <a:rPr kumimoji="0" lang="en-US" sz="600" b="0" baseline="30000">
                <a:solidFill>
                  <a:schemeClr val="tx1"/>
                </a:solidFill>
              </a:rPr>
              <a:t>TM</a:t>
            </a:r>
          </a:p>
        </p:txBody>
      </p:sp>
      <p:sp>
        <p:nvSpPr>
          <p:cNvPr id="21509" name="Text Box 5"/>
          <p:cNvSpPr txBox="1">
            <a:spLocks noChangeArrowheads="1"/>
          </p:cNvSpPr>
          <p:nvPr/>
        </p:nvSpPr>
        <p:spPr bwMode="auto">
          <a:xfrm>
            <a:off x="3005138" y="3262313"/>
            <a:ext cx="3387725" cy="1381125"/>
          </a:xfrm>
          <a:prstGeom prst="rect">
            <a:avLst/>
          </a:prstGeom>
          <a:noFill/>
          <a:ln w="9525" algn="ctr">
            <a:noFill/>
            <a:miter lim="800000"/>
            <a:headEnd/>
            <a:tailEnd/>
          </a:ln>
        </p:spPr>
        <p:txBody>
          <a:bodyPr lIns="26643" tIns="13323" rIns="26643" bIns="13323">
            <a:spAutoFit/>
          </a:bodyPr>
          <a:lstStyle/>
          <a:p>
            <a:pPr algn="ctr" eaLnBrk="1" hangingPunct="1">
              <a:lnSpc>
                <a:spcPct val="100000"/>
              </a:lnSpc>
              <a:spcBef>
                <a:spcPct val="0"/>
              </a:spcBef>
              <a:buClrTx/>
              <a:buSzTx/>
              <a:buFontTx/>
              <a:buNone/>
            </a:pPr>
            <a:r>
              <a:rPr kumimoji="0" lang="en-US" sz="1100">
                <a:solidFill>
                  <a:schemeClr val="tx1"/>
                </a:solidFill>
              </a:rPr>
              <a:t>The Two Wheel Deal is a vehicle used for transporting a single rider on two wheels. The design uses an accelerometer and gyroscope to sense when the center of gravity is not directly over the axis of the wheels. It then drives the wheels in order to keep the vehicle balanced. The LCD screen displays battery life, speed, and tilt angle.</a:t>
            </a:r>
          </a:p>
        </p:txBody>
      </p:sp>
      <p:grpSp>
        <p:nvGrpSpPr>
          <p:cNvPr id="21510" name="Group 6"/>
          <p:cNvGrpSpPr>
            <a:grpSpLocks/>
          </p:cNvGrpSpPr>
          <p:nvPr/>
        </p:nvGrpSpPr>
        <p:grpSpPr bwMode="auto">
          <a:xfrm>
            <a:off x="106363" y="714375"/>
            <a:ext cx="2306637" cy="1962150"/>
            <a:chOff x="1200" y="6048"/>
            <a:chExt cx="5232" cy="3956"/>
          </a:xfrm>
        </p:grpSpPr>
        <p:pic>
          <p:nvPicPr>
            <p:cNvPr id="21530" name="Picture 7" descr="TwoWheelDeal02"/>
            <p:cNvPicPr>
              <a:picLocks noChangeAspect="1" noChangeArrowheads="1"/>
            </p:cNvPicPr>
            <p:nvPr/>
          </p:nvPicPr>
          <p:blipFill>
            <a:blip r:embed="rId3" cstate="print"/>
            <a:srcRect/>
            <a:stretch>
              <a:fillRect/>
            </a:stretch>
          </p:blipFill>
          <p:spPr bwMode="auto">
            <a:xfrm>
              <a:off x="1200" y="6528"/>
              <a:ext cx="5232" cy="3476"/>
            </a:xfrm>
            <a:prstGeom prst="rect">
              <a:avLst/>
            </a:prstGeom>
            <a:noFill/>
            <a:ln w="9525">
              <a:noFill/>
              <a:miter lim="800000"/>
              <a:headEnd/>
              <a:tailEnd/>
            </a:ln>
          </p:spPr>
        </p:pic>
        <p:sp>
          <p:nvSpPr>
            <p:cNvPr id="21531" name="Text Box 8"/>
            <p:cNvSpPr txBox="1">
              <a:spLocks noChangeArrowheads="1"/>
            </p:cNvSpPr>
            <p:nvPr/>
          </p:nvSpPr>
          <p:spPr bwMode="auto">
            <a:xfrm>
              <a:off x="2208" y="6048"/>
              <a:ext cx="3457" cy="396"/>
            </a:xfrm>
            <a:prstGeom prst="rect">
              <a:avLst/>
            </a:prstGeom>
            <a:noFill/>
            <a:ln w="9525" algn="ctr">
              <a:noFill/>
              <a:miter lim="800000"/>
              <a:headEnd/>
              <a:tailEnd/>
            </a:ln>
          </p:spPr>
          <p:txBody>
            <a:bodyPr lIns="26657" tIns="13329" rIns="26657" bIns="13329">
              <a:spAutoFit/>
            </a:bodyPr>
            <a:lstStyle/>
            <a:p>
              <a:pPr algn="ctr" eaLnBrk="1" hangingPunct="1">
                <a:lnSpc>
                  <a:spcPct val="100000"/>
                </a:lnSpc>
                <a:buClrTx/>
                <a:buSzTx/>
                <a:buFontTx/>
                <a:buNone/>
              </a:pPr>
              <a:r>
                <a:rPr kumimoji="0" lang="en-US" sz="1100" u="sng">
                  <a:solidFill>
                    <a:schemeClr val="tx1"/>
                  </a:solidFill>
                </a:rPr>
                <a:t>Packaging Layout</a:t>
              </a:r>
            </a:p>
          </p:txBody>
        </p:sp>
      </p:grpSp>
      <p:pic>
        <p:nvPicPr>
          <p:cNvPr id="21511" name="Picture 9" descr="Team02Labeled"/>
          <p:cNvPicPr>
            <a:picLocks noChangeAspect="1" noChangeArrowheads="1"/>
          </p:cNvPicPr>
          <p:nvPr/>
        </p:nvPicPr>
        <p:blipFill>
          <a:blip r:embed="rId4" cstate="print"/>
          <a:srcRect/>
          <a:stretch>
            <a:fillRect/>
          </a:stretch>
        </p:blipFill>
        <p:spPr bwMode="auto">
          <a:xfrm>
            <a:off x="3132138" y="642938"/>
            <a:ext cx="3006725" cy="2536825"/>
          </a:xfrm>
          <a:prstGeom prst="rect">
            <a:avLst/>
          </a:prstGeom>
          <a:noFill/>
          <a:ln w="9525">
            <a:noFill/>
            <a:miter lim="800000"/>
            <a:headEnd/>
            <a:tailEnd/>
          </a:ln>
        </p:spPr>
      </p:pic>
      <p:grpSp>
        <p:nvGrpSpPr>
          <p:cNvPr id="21512" name="Group 10"/>
          <p:cNvGrpSpPr>
            <a:grpSpLocks/>
          </p:cNvGrpSpPr>
          <p:nvPr/>
        </p:nvGrpSpPr>
        <p:grpSpPr bwMode="auto">
          <a:xfrm>
            <a:off x="2370138" y="5024438"/>
            <a:ext cx="2181225" cy="1273175"/>
            <a:chOff x="5376" y="10224"/>
            <a:chExt cx="4944" cy="2566"/>
          </a:xfrm>
        </p:grpSpPr>
        <p:pic>
          <p:nvPicPr>
            <p:cNvPr id="21528" name="Picture 11" descr="HumanInterface02"/>
            <p:cNvPicPr>
              <a:picLocks noChangeAspect="1" noChangeArrowheads="1"/>
            </p:cNvPicPr>
            <p:nvPr/>
          </p:nvPicPr>
          <p:blipFill>
            <a:blip r:embed="rId5" cstate="print"/>
            <a:srcRect/>
            <a:stretch>
              <a:fillRect/>
            </a:stretch>
          </p:blipFill>
          <p:spPr bwMode="auto">
            <a:xfrm>
              <a:off x="5376" y="10704"/>
              <a:ext cx="4944" cy="2086"/>
            </a:xfrm>
            <a:prstGeom prst="rect">
              <a:avLst/>
            </a:prstGeom>
            <a:noFill/>
            <a:ln w="9525">
              <a:noFill/>
              <a:miter lim="800000"/>
              <a:headEnd/>
              <a:tailEnd/>
            </a:ln>
          </p:spPr>
        </p:pic>
        <p:sp>
          <p:nvSpPr>
            <p:cNvPr id="21529" name="Text Box 12"/>
            <p:cNvSpPr txBox="1">
              <a:spLocks noChangeArrowheads="1"/>
            </p:cNvSpPr>
            <p:nvPr/>
          </p:nvSpPr>
          <p:spPr bwMode="auto">
            <a:xfrm>
              <a:off x="6096" y="10224"/>
              <a:ext cx="3458" cy="395"/>
            </a:xfrm>
            <a:prstGeom prst="rect">
              <a:avLst/>
            </a:prstGeom>
            <a:noFill/>
            <a:ln w="9525" algn="ctr">
              <a:noFill/>
              <a:miter lim="800000"/>
              <a:headEnd/>
              <a:tailEnd/>
            </a:ln>
          </p:spPr>
          <p:txBody>
            <a:bodyPr lIns="26657" tIns="13329" rIns="26657" bIns="13329">
              <a:spAutoFit/>
            </a:bodyPr>
            <a:lstStyle/>
            <a:p>
              <a:pPr algn="ctr" eaLnBrk="1" hangingPunct="1">
                <a:lnSpc>
                  <a:spcPct val="100000"/>
                </a:lnSpc>
                <a:buClrTx/>
                <a:buSzTx/>
                <a:buFontTx/>
                <a:buNone/>
              </a:pPr>
              <a:r>
                <a:rPr kumimoji="0" lang="en-US" sz="1100" u="sng">
                  <a:solidFill>
                    <a:schemeClr val="tx1"/>
                  </a:solidFill>
                </a:rPr>
                <a:t>LCD Display</a:t>
              </a:r>
            </a:p>
          </p:txBody>
        </p:sp>
      </p:grpSp>
      <p:grpSp>
        <p:nvGrpSpPr>
          <p:cNvPr id="21513" name="Group 13"/>
          <p:cNvGrpSpPr>
            <a:grpSpLocks/>
          </p:cNvGrpSpPr>
          <p:nvPr/>
        </p:nvGrpSpPr>
        <p:grpSpPr bwMode="auto">
          <a:xfrm>
            <a:off x="6900863" y="2595563"/>
            <a:ext cx="2136775" cy="1836737"/>
            <a:chOff x="15648" y="5232"/>
            <a:chExt cx="4848" cy="3702"/>
          </a:xfrm>
        </p:grpSpPr>
        <p:pic>
          <p:nvPicPr>
            <p:cNvPr id="21526" name="Picture 14"/>
            <p:cNvPicPr>
              <a:picLocks noChangeAspect="1" noChangeArrowheads="1"/>
            </p:cNvPicPr>
            <p:nvPr/>
          </p:nvPicPr>
          <p:blipFill>
            <a:blip r:embed="rId6" cstate="print">
              <a:lum bright="6000"/>
            </a:blip>
            <a:srcRect/>
            <a:stretch>
              <a:fillRect/>
            </a:stretch>
          </p:blipFill>
          <p:spPr bwMode="auto">
            <a:xfrm>
              <a:off x="15648" y="5712"/>
              <a:ext cx="4848" cy="3222"/>
            </a:xfrm>
            <a:prstGeom prst="rect">
              <a:avLst/>
            </a:prstGeom>
            <a:noFill/>
            <a:ln w="9525">
              <a:noFill/>
              <a:miter lim="800000"/>
              <a:headEnd/>
              <a:tailEnd/>
            </a:ln>
          </p:spPr>
        </p:pic>
        <p:sp>
          <p:nvSpPr>
            <p:cNvPr id="21527" name="Text Box 15"/>
            <p:cNvSpPr txBox="1">
              <a:spLocks noChangeArrowheads="1"/>
            </p:cNvSpPr>
            <p:nvPr/>
          </p:nvSpPr>
          <p:spPr bwMode="auto">
            <a:xfrm>
              <a:off x="16322" y="5232"/>
              <a:ext cx="3454" cy="395"/>
            </a:xfrm>
            <a:prstGeom prst="rect">
              <a:avLst/>
            </a:prstGeom>
            <a:noFill/>
            <a:ln w="9525" algn="ctr">
              <a:noFill/>
              <a:miter lim="800000"/>
              <a:headEnd/>
              <a:tailEnd/>
            </a:ln>
          </p:spPr>
          <p:txBody>
            <a:bodyPr lIns="26657" tIns="13329" rIns="26657" bIns="13329">
              <a:spAutoFit/>
            </a:bodyPr>
            <a:lstStyle/>
            <a:p>
              <a:pPr algn="ctr" eaLnBrk="1" hangingPunct="1">
                <a:lnSpc>
                  <a:spcPct val="100000"/>
                </a:lnSpc>
                <a:buClrTx/>
                <a:buSzTx/>
                <a:buFontTx/>
                <a:buNone/>
              </a:pPr>
              <a:r>
                <a:rPr kumimoji="0" lang="en-US" sz="1100" u="sng">
                  <a:solidFill>
                    <a:schemeClr val="tx1"/>
                  </a:solidFill>
                </a:rPr>
                <a:t>Motor Controller PCB</a:t>
              </a:r>
            </a:p>
          </p:txBody>
        </p:sp>
      </p:grpSp>
      <p:grpSp>
        <p:nvGrpSpPr>
          <p:cNvPr id="21514" name="Group 16"/>
          <p:cNvGrpSpPr>
            <a:grpSpLocks/>
          </p:cNvGrpSpPr>
          <p:nvPr/>
        </p:nvGrpSpPr>
        <p:grpSpPr bwMode="auto">
          <a:xfrm>
            <a:off x="6878638" y="4476750"/>
            <a:ext cx="2159000" cy="1858963"/>
            <a:chOff x="15360" y="9696"/>
            <a:chExt cx="4896" cy="3748"/>
          </a:xfrm>
        </p:grpSpPr>
        <p:pic>
          <p:nvPicPr>
            <p:cNvPr id="21524" name="Picture 17"/>
            <p:cNvPicPr>
              <a:picLocks noChangeAspect="1" noChangeArrowheads="1"/>
            </p:cNvPicPr>
            <p:nvPr/>
          </p:nvPicPr>
          <p:blipFill>
            <a:blip r:embed="rId7" cstate="print">
              <a:lum bright="6000"/>
            </a:blip>
            <a:srcRect/>
            <a:stretch>
              <a:fillRect/>
            </a:stretch>
          </p:blipFill>
          <p:spPr bwMode="auto">
            <a:xfrm>
              <a:off x="15360" y="10176"/>
              <a:ext cx="4896" cy="3268"/>
            </a:xfrm>
            <a:prstGeom prst="rect">
              <a:avLst/>
            </a:prstGeom>
            <a:noFill/>
            <a:ln w="9525">
              <a:noFill/>
              <a:miter lim="800000"/>
              <a:headEnd/>
              <a:tailEnd/>
            </a:ln>
          </p:spPr>
        </p:pic>
        <p:sp>
          <p:nvSpPr>
            <p:cNvPr id="21525" name="Text Box 18"/>
            <p:cNvSpPr txBox="1">
              <a:spLocks noChangeArrowheads="1"/>
            </p:cNvSpPr>
            <p:nvPr/>
          </p:nvSpPr>
          <p:spPr bwMode="auto">
            <a:xfrm>
              <a:off x="16033" y="9696"/>
              <a:ext cx="3456" cy="396"/>
            </a:xfrm>
            <a:prstGeom prst="rect">
              <a:avLst/>
            </a:prstGeom>
            <a:noFill/>
            <a:ln w="9525" algn="ctr">
              <a:noFill/>
              <a:miter lim="800000"/>
              <a:headEnd/>
              <a:tailEnd/>
            </a:ln>
          </p:spPr>
          <p:txBody>
            <a:bodyPr lIns="26657" tIns="13329" rIns="26657" bIns="13329">
              <a:spAutoFit/>
            </a:bodyPr>
            <a:lstStyle/>
            <a:p>
              <a:pPr algn="ctr" eaLnBrk="1" hangingPunct="1">
                <a:lnSpc>
                  <a:spcPct val="100000"/>
                </a:lnSpc>
                <a:buClrTx/>
                <a:buSzTx/>
                <a:buFontTx/>
                <a:buNone/>
              </a:pPr>
              <a:r>
                <a:rPr kumimoji="0" lang="en-US" sz="1100" u="sng">
                  <a:solidFill>
                    <a:schemeClr val="tx1"/>
                  </a:solidFill>
                </a:rPr>
                <a:t>Microcontroller PCB</a:t>
              </a:r>
            </a:p>
          </p:txBody>
        </p:sp>
      </p:grpSp>
      <p:grpSp>
        <p:nvGrpSpPr>
          <p:cNvPr id="21515" name="Group 19"/>
          <p:cNvGrpSpPr>
            <a:grpSpLocks/>
          </p:cNvGrpSpPr>
          <p:nvPr/>
        </p:nvGrpSpPr>
        <p:grpSpPr bwMode="auto">
          <a:xfrm>
            <a:off x="6878638" y="714375"/>
            <a:ext cx="2138362" cy="1843088"/>
            <a:chOff x="15600" y="1440"/>
            <a:chExt cx="4848" cy="3716"/>
          </a:xfrm>
        </p:grpSpPr>
        <p:pic>
          <p:nvPicPr>
            <p:cNvPr id="21522" name="Picture 20" descr="WheelHub06"/>
            <p:cNvPicPr>
              <a:picLocks noChangeAspect="1" noChangeArrowheads="1"/>
            </p:cNvPicPr>
            <p:nvPr/>
          </p:nvPicPr>
          <p:blipFill>
            <a:blip r:embed="rId8" cstate="print"/>
            <a:srcRect/>
            <a:stretch>
              <a:fillRect/>
            </a:stretch>
          </p:blipFill>
          <p:spPr bwMode="auto">
            <a:xfrm>
              <a:off x="15600" y="1920"/>
              <a:ext cx="4848" cy="3236"/>
            </a:xfrm>
            <a:prstGeom prst="rect">
              <a:avLst/>
            </a:prstGeom>
            <a:noFill/>
            <a:ln w="9525">
              <a:noFill/>
              <a:miter lim="800000"/>
              <a:headEnd/>
              <a:tailEnd/>
            </a:ln>
          </p:spPr>
        </p:pic>
        <p:sp>
          <p:nvSpPr>
            <p:cNvPr id="21523" name="Text Box 21"/>
            <p:cNvSpPr txBox="1">
              <a:spLocks noChangeArrowheads="1"/>
            </p:cNvSpPr>
            <p:nvPr/>
          </p:nvSpPr>
          <p:spPr bwMode="auto">
            <a:xfrm>
              <a:off x="16273" y="1440"/>
              <a:ext cx="3455" cy="396"/>
            </a:xfrm>
            <a:prstGeom prst="rect">
              <a:avLst/>
            </a:prstGeom>
            <a:noFill/>
            <a:ln w="9525" algn="ctr">
              <a:noFill/>
              <a:miter lim="800000"/>
              <a:headEnd/>
              <a:tailEnd/>
            </a:ln>
          </p:spPr>
          <p:txBody>
            <a:bodyPr lIns="26657" tIns="13329" rIns="26657" bIns="13329">
              <a:spAutoFit/>
            </a:bodyPr>
            <a:lstStyle/>
            <a:p>
              <a:pPr algn="ctr" eaLnBrk="1" hangingPunct="1">
                <a:lnSpc>
                  <a:spcPct val="100000"/>
                </a:lnSpc>
                <a:buClrTx/>
                <a:buSzTx/>
                <a:buFontTx/>
                <a:buNone/>
              </a:pPr>
              <a:r>
                <a:rPr kumimoji="0" lang="en-US" sz="1100" u="sng">
                  <a:solidFill>
                    <a:schemeClr val="tx1"/>
                  </a:solidFill>
                </a:rPr>
                <a:t>Wheel Hubs</a:t>
              </a:r>
            </a:p>
          </p:txBody>
        </p:sp>
      </p:grpSp>
      <p:grpSp>
        <p:nvGrpSpPr>
          <p:cNvPr id="21516" name="Group 22"/>
          <p:cNvGrpSpPr>
            <a:grpSpLocks/>
          </p:cNvGrpSpPr>
          <p:nvPr/>
        </p:nvGrpSpPr>
        <p:grpSpPr bwMode="auto">
          <a:xfrm>
            <a:off x="274638" y="2809875"/>
            <a:ext cx="2011362" cy="3524250"/>
            <a:chOff x="624" y="5664"/>
            <a:chExt cx="4560" cy="7104"/>
          </a:xfrm>
        </p:grpSpPr>
        <p:pic>
          <p:nvPicPr>
            <p:cNvPr id="21520" name="Picture 23"/>
            <p:cNvPicPr>
              <a:picLocks noChangeAspect="1" noChangeArrowheads="1"/>
            </p:cNvPicPr>
            <p:nvPr/>
          </p:nvPicPr>
          <p:blipFill>
            <a:blip r:embed="rId9" cstate="print"/>
            <a:srcRect/>
            <a:stretch>
              <a:fillRect/>
            </a:stretch>
          </p:blipFill>
          <p:spPr bwMode="auto">
            <a:xfrm>
              <a:off x="624" y="6144"/>
              <a:ext cx="4473" cy="6624"/>
            </a:xfrm>
            <a:prstGeom prst="rect">
              <a:avLst/>
            </a:prstGeom>
            <a:noFill/>
            <a:ln w="9525">
              <a:noFill/>
              <a:miter lim="800000"/>
              <a:headEnd/>
              <a:tailEnd/>
            </a:ln>
          </p:spPr>
        </p:pic>
        <p:sp>
          <p:nvSpPr>
            <p:cNvPr id="21521" name="Text Box 24"/>
            <p:cNvSpPr txBox="1">
              <a:spLocks noChangeArrowheads="1"/>
            </p:cNvSpPr>
            <p:nvPr/>
          </p:nvSpPr>
          <p:spPr bwMode="auto">
            <a:xfrm>
              <a:off x="624" y="5664"/>
              <a:ext cx="4560" cy="395"/>
            </a:xfrm>
            <a:prstGeom prst="rect">
              <a:avLst/>
            </a:prstGeom>
            <a:noFill/>
            <a:ln w="9525" algn="ctr">
              <a:noFill/>
              <a:miter lim="800000"/>
              <a:headEnd/>
              <a:tailEnd/>
            </a:ln>
          </p:spPr>
          <p:txBody>
            <a:bodyPr lIns="26657" tIns="13329" rIns="26657" bIns="13329">
              <a:spAutoFit/>
            </a:bodyPr>
            <a:lstStyle/>
            <a:p>
              <a:pPr algn="ctr" eaLnBrk="1" hangingPunct="1">
                <a:lnSpc>
                  <a:spcPct val="100000"/>
                </a:lnSpc>
                <a:buClrTx/>
                <a:buSzTx/>
                <a:buFontTx/>
                <a:buNone/>
              </a:pPr>
              <a:r>
                <a:rPr kumimoji="0" lang="en-US" sz="1100" u="sng">
                  <a:solidFill>
                    <a:schemeClr val="tx1"/>
                  </a:solidFill>
                </a:rPr>
                <a:t>Preliminary Chassis Design</a:t>
              </a:r>
            </a:p>
          </p:txBody>
        </p:sp>
      </p:grpSp>
      <p:grpSp>
        <p:nvGrpSpPr>
          <p:cNvPr id="21517" name="Group 25"/>
          <p:cNvGrpSpPr>
            <a:grpSpLocks/>
          </p:cNvGrpSpPr>
          <p:nvPr/>
        </p:nvGrpSpPr>
        <p:grpSpPr bwMode="auto">
          <a:xfrm>
            <a:off x="4614863" y="4714875"/>
            <a:ext cx="2179637" cy="1879600"/>
            <a:chOff x="10464" y="9504"/>
            <a:chExt cx="4944" cy="3790"/>
          </a:xfrm>
        </p:grpSpPr>
        <p:sp>
          <p:nvSpPr>
            <p:cNvPr id="21518" name="Text Box 26"/>
            <p:cNvSpPr txBox="1">
              <a:spLocks noChangeArrowheads="1"/>
            </p:cNvSpPr>
            <p:nvPr/>
          </p:nvSpPr>
          <p:spPr bwMode="auto">
            <a:xfrm>
              <a:off x="11184" y="9504"/>
              <a:ext cx="3457" cy="396"/>
            </a:xfrm>
            <a:prstGeom prst="rect">
              <a:avLst/>
            </a:prstGeom>
            <a:noFill/>
            <a:ln w="9525" algn="ctr">
              <a:noFill/>
              <a:miter lim="800000"/>
              <a:headEnd/>
              <a:tailEnd/>
            </a:ln>
          </p:spPr>
          <p:txBody>
            <a:bodyPr lIns="26657" tIns="13329" rIns="26657" bIns="13329">
              <a:spAutoFit/>
            </a:bodyPr>
            <a:lstStyle/>
            <a:p>
              <a:pPr algn="ctr" eaLnBrk="1" hangingPunct="1">
                <a:lnSpc>
                  <a:spcPct val="100000"/>
                </a:lnSpc>
                <a:buClrTx/>
                <a:buSzTx/>
                <a:buFontTx/>
                <a:buNone/>
              </a:pPr>
              <a:r>
                <a:rPr kumimoji="0" lang="en-US" sz="1100" u="sng">
                  <a:solidFill>
                    <a:schemeClr val="tx1"/>
                  </a:solidFill>
                </a:rPr>
                <a:t>User Interface</a:t>
              </a:r>
            </a:p>
          </p:txBody>
        </p:sp>
        <p:pic>
          <p:nvPicPr>
            <p:cNvPr id="21519" name="Picture 27" descr="HumanInterface01-2"/>
            <p:cNvPicPr>
              <a:picLocks noChangeAspect="1" noChangeArrowheads="1"/>
            </p:cNvPicPr>
            <p:nvPr/>
          </p:nvPicPr>
          <p:blipFill>
            <a:blip r:embed="rId10" cstate="print"/>
            <a:srcRect/>
            <a:stretch>
              <a:fillRect/>
            </a:stretch>
          </p:blipFill>
          <p:spPr bwMode="auto">
            <a:xfrm>
              <a:off x="10464" y="9984"/>
              <a:ext cx="4944" cy="3310"/>
            </a:xfrm>
            <a:prstGeom prst="rect">
              <a:avLst/>
            </a:prstGeom>
            <a:noFill/>
            <a:ln w="9525">
              <a:noFill/>
              <a:miter lim="800000"/>
              <a:headEnd/>
              <a:tailEnd/>
            </a:ln>
          </p:spPr>
        </p:pic>
      </p:grpSp>
    </p:spTree>
    <p:extLst>
      <p:ext uri="{BB962C8B-B14F-4D97-AF65-F5344CB8AC3E}">
        <p14:creationId xmlns:p14="http://schemas.microsoft.com/office/powerpoint/2010/main" val="3235661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1113" y="457200"/>
            <a:ext cx="9155113" cy="6124575"/>
          </a:xfrm>
          <a:prstGeom prst="rect">
            <a:avLst/>
          </a:prstGeom>
          <a:noFill/>
          <a:ln w="9525">
            <a:noFill/>
            <a:miter lim="800000"/>
            <a:headEnd/>
            <a:tailEnd/>
          </a:ln>
        </p:spPr>
      </p:pic>
    </p:spTree>
    <p:extLst>
      <p:ext uri="{BB962C8B-B14F-4D97-AF65-F5344CB8AC3E}">
        <p14:creationId xmlns:p14="http://schemas.microsoft.com/office/powerpoint/2010/main" val="3059144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0" y="0"/>
            <a:ext cx="91440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32" tIns="14015" rIns="28032" bIns="14015">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300">
                <a:solidFill>
                  <a:schemeClr val="tx1"/>
                </a:solidFill>
              </a:rPr>
              <a:t>ECE 477 Digital Systems Senior Design Project </a:t>
            </a:r>
            <a:r>
              <a:rPr kumimoji="0" lang="en-US" altLang="en-US" sz="1300">
                <a:solidFill>
                  <a:schemeClr val="tx1"/>
                </a:solidFill>
                <a:sym typeface="Symbol" panose="05050102010706020507" pitchFamily="18" charset="2"/>
              </a:rPr>
              <a:t></a:t>
            </a:r>
            <a:r>
              <a:rPr kumimoji="0" lang="en-US" altLang="en-US" sz="1300">
                <a:solidFill>
                  <a:schemeClr val="tx1"/>
                </a:solidFill>
              </a:rPr>
              <a:t> Fall 2007</a:t>
            </a:r>
          </a:p>
          <a:p>
            <a:pPr algn="ctr" eaLnBrk="1" hangingPunct="1">
              <a:lnSpc>
                <a:spcPct val="100000"/>
              </a:lnSpc>
              <a:buClrTx/>
              <a:buSzTx/>
              <a:buFontTx/>
              <a:buNone/>
            </a:pPr>
            <a:r>
              <a:rPr kumimoji="0" lang="en-US" altLang="en-US" sz="1300">
                <a:solidFill>
                  <a:schemeClr val="tx1"/>
                </a:solidFill>
              </a:rPr>
              <a:t>Team 2: Hooked on Harmonix</a:t>
            </a:r>
          </a:p>
        </p:txBody>
      </p:sp>
      <p:pic>
        <p:nvPicPr>
          <p:cNvPr id="35843" name="Picture 3" descr="PU_signature_jpg_pr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263" y="6630988"/>
            <a:ext cx="566737"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0" y="6618288"/>
            <a:ext cx="9525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32" tIns="14015" rIns="28032" bIns="14015">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eaLnBrk="1" hangingPunct="1">
              <a:lnSpc>
                <a:spcPct val="100000"/>
              </a:lnSpc>
              <a:buClrTx/>
              <a:buSzTx/>
              <a:buFontTx/>
              <a:buNone/>
            </a:pPr>
            <a:r>
              <a:rPr kumimoji="0" lang="en-US" altLang="en-US" sz="600" b="0">
                <a:solidFill>
                  <a:schemeClr val="tx1"/>
                </a:solidFill>
              </a:rPr>
              <a:t>Digijock(ette)-Strength Digital System Design</a:t>
            </a:r>
            <a:r>
              <a:rPr kumimoji="0" lang="en-US" altLang="en-US" sz="600" b="0" baseline="30000">
                <a:solidFill>
                  <a:schemeClr val="tx1"/>
                </a:solidFill>
              </a:rPr>
              <a:t>TM</a:t>
            </a:r>
          </a:p>
        </p:txBody>
      </p:sp>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863" y="1524000"/>
            <a:ext cx="175577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6"/>
          <p:cNvSpPr txBox="1">
            <a:spLocks noChangeArrowheads="1"/>
          </p:cNvSpPr>
          <p:nvPr/>
        </p:nvSpPr>
        <p:spPr bwMode="auto">
          <a:xfrm>
            <a:off x="3024188" y="3071813"/>
            <a:ext cx="324167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629" tIns="13317" rIns="26629" bIns="13317">
            <a:spAutoFit/>
          </a:bodyPr>
          <a:lstStyle>
            <a:lvl1pPr defTabSz="265113">
              <a:defRPr kumimoji="1" sz="3200" b="1">
                <a:solidFill>
                  <a:srgbClr val="DCDDDE"/>
                </a:solidFill>
                <a:latin typeface="Arial" panose="020B0604020202020204" pitchFamily="34" charset="0"/>
              </a:defRPr>
            </a:lvl1pPr>
            <a:lvl2pPr marL="742950" indent="-285750" defTabSz="265113">
              <a:defRPr kumimoji="1" sz="3200" b="1">
                <a:solidFill>
                  <a:srgbClr val="DCDDDE"/>
                </a:solidFill>
                <a:latin typeface="Arial" panose="020B0604020202020204" pitchFamily="34" charset="0"/>
              </a:defRPr>
            </a:lvl2pPr>
            <a:lvl3pPr marL="1143000" indent="-228600" defTabSz="265113">
              <a:defRPr kumimoji="1" sz="3200" b="1">
                <a:solidFill>
                  <a:srgbClr val="DCDDDE"/>
                </a:solidFill>
                <a:latin typeface="Arial" panose="020B0604020202020204" pitchFamily="34" charset="0"/>
              </a:defRPr>
            </a:lvl3pPr>
            <a:lvl4pPr marL="1600200" indent="-228600" defTabSz="265113">
              <a:defRPr kumimoji="1" sz="3200" b="1">
                <a:solidFill>
                  <a:srgbClr val="DCDDDE"/>
                </a:solidFill>
                <a:latin typeface="Arial" panose="020B0604020202020204" pitchFamily="34" charset="0"/>
              </a:defRPr>
            </a:lvl4pPr>
            <a:lvl5pPr marL="2057400" indent="-228600" defTabSz="265113">
              <a:defRPr kumimoji="1" sz="3200" b="1">
                <a:solidFill>
                  <a:srgbClr val="DCDDDE"/>
                </a:solidFill>
                <a:latin typeface="Arial" panose="020B0604020202020204" pitchFamily="34" charset="0"/>
              </a:defRPr>
            </a:lvl5pPr>
            <a:lvl6pPr marL="25146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pPr>
            <a:r>
              <a:rPr kumimoji="0" lang="en-US" altLang="en-US" sz="1100">
                <a:solidFill>
                  <a:schemeClr val="tx1"/>
                </a:solidFill>
              </a:rPr>
              <a:t>Hooked on Harmonix is a learning tool that teaches the user valuable piano skills while providing an entertaining experience at the same time. </a:t>
            </a:r>
          </a:p>
        </p:txBody>
      </p:sp>
      <p:sp>
        <p:nvSpPr>
          <p:cNvPr id="35847" name="Text Box 7"/>
          <p:cNvSpPr txBox="1">
            <a:spLocks noChangeArrowheads="1"/>
          </p:cNvSpPr>
          <p:nvPr/>
        </p:nvSpPr>
        <p:spPr bwMode="auto">
          <a:xfrm>
            <a:off x="190500" y="3952875"/>
            <a:ext cx="258286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629" tIns="13317" rIns="26629" bIns="13317">
            <a:spAutoFit/>
          </a:bodyPr>
          <a:lstStyle>
            <a:lvl1pPr defTabSz="265113">
              <a:defRPr kumimoji="1" sz="3200" b="1">
                <a:solidFill>
                  <a:srgbClr val="DCDDDE"/>
                </a:solidFill>
                <a:latin typeface="Arial" panose="020B0604020202020204" pitchFamily="34" charset="0"/>
              </a:defRPr>
            </a:lvl1pPr>
            <a:lvl2pPr marL="742950" indent="-285750" defTabSz="265113">
              <a:defRPr kumimoji="1" sz="3200" b="1">
                <a:solidFill>
                  <a:srgbClr val="DCDDDE"/>
                </a:solidFill>
                <a:latin typeface="Arial" panose="020B0604020202020204" pitchFamily="34" charset="0"/>
              </a:defRPr>
            </a:lvl2pPr>
            <a:lvl3pPr marL="1143000" indent="-228600" defTabSz="265113">
              <a:defRPr kumimoji="1" sz="3200" b="1">
                <a:solidFill>
                  <a:srgbClr val="DCDDDE"/>
                </a:solidFill>
                <a:latin typeface="Arial" panose="020B0604020202020204" pitchFamily="34" charset="0"/>
              </a:defRPr>
            </a:lvl3pPr>
            <a:lvl4pPr marL="1600200" indent="-228600" defTabSz="265113">
              <a:defRPr kumimoji="1" sz="3200" b="1">
                <a:solidFill>
                  <a:srgbClr val="DCDDDE"/>
                </a:solidFill>
                <a:latin typeface="Arial" panose="020B0604020202020204" pitchFamily="34" charset="0"/>
              </a:defRPr>
            </a:lvl4pPr>
            <a:lvl5pPr marL="2057400" indent="-228600" defTabSz="265113">
              <a:defRPr kumimoji="1" sz="3200" b="1">
                <a:solidFill>
                  <a:srgbClr val="DCDDDE"/>
                </a:solidFill>
                <a:latin typeface="Arial" panose="020B0604020202020204" pitchFamily="34" charset="0"/>
              </a:defRPr>
            </a:lvl5pPr>
            <a:lvl6pPr marL="25146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pPr>
            <a:r>
              <a:rPr kumimoji="0" lang="en-US" altLang="en-US" sz="1100">
                <a:solidFill>
                  <a:schemeClr val="tx1"/>
                </a:solidFill>
              </a:rPr>
              <a:t>4-layer Printed Circuit Board (PCB)</a:t>
            </a:r>
          </a:p>
        </p:txBody>
      </p:sp>
      <p:sp>
        <p:nvSpPr>
          <p:cNvPr id="35848" name="Text Box 8"/>
          <p:cNvSpPr txBox="1">
            <a:spLocks noChangeArrowheads="1"/>
          </p:cNvSpPr>
          <p:nvPr/>
        </p:nvSpPr>
        <p:spPr bwMode="auto">
          <a:xfrm>
            <a:off x="6624638" y="2524125"/>
            <a:ext cx="232568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629" tIns="13317" rIns="26629" bIns="13317">
            <a:spAutoFit/>
          </a:bodyPr>
          <a:lstStyle>
            <a:lvl1pPr defTabSz="265113">
              <a:defRPr kumimoji="1" sz="3200" b="1">
                <a:solidFill>
                  <a:srgbClr val="DCDDDE"/>
                </a:solidFill>
                <a:latin typeface="Arial" panose="020B0604020202020204" pitchFamily="34" charset="0"/>
              </a:defRPr>
            </a:lvl1pPr>
            <a:lvl2pPr marL="742950" indent="-285750" defTabSz="265113">
              <a:defRPr kumimoji="1" sz="3200" b="1">
                <a:solidFill>
                  <a:srgbClr val="DCDDDE"/>
                </a:solidFill>
                <a:latin typeface="Arial" panose="020B0604020202020204" pitchFamily="34" charset="0"/>
              </a:defRPr>
            </a:lvl2pPr>
            <a:lvl3pPr marL="1143000" indent="-228600" defTabSz="265113">
              <a:defRPr kumimoji="1" sz="3200" b="1">
                <a:solidFill>
                  <a:srgbClr val="DCDDDE"/>
                </a:solidFill>
                <a:latin typeface="Arial" panose="020B0604020202020204" pitchFamily="34" charset="0"/>
              </a:defRPr>
            </a:lvl3pPr>
            <a:lvl4pPr marL="1600200" indent="-228600" defTabSz="265113">
              <a:defRPr kumimoji="1" sz="3200" b="1">
                <a:solidFill>
                  <a:srgbClr val="DCDDDE"/>
                </a:solidFill>
                <a:latin typeface="Arial" panose="020B0604020202020204" pitchFamily="34" charset="0"/>
              </a:defRPr>
            </a:lvl4pPr>
            <a:lvl5pPr marL="2057400" indent="-228600" defTabSz="265113">
              <a:defRPr kumimoji="1" sz="3200" b="1">
                <a:solidFill>
                  <a:srgbClr val="DCDDDE"/>
                </a:solidFill>
                <a:latin typeface="Arial" panose="020B0604020202020204" pitchFamily="34" charset="0"/>
              </a:defRPr>
            </a:lvl5pPr>
            <a:lvl6pPr marL="25146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pPr>
            <a:r>
              <a:rPr kumimoji="0" lang="en-US" altLang="en-US" sz="1100">
                <a:solidFill>
                  <a:schemeClr val="tx1"/>
                </a:solidFill>
              </a:rPr>
              <a:t>Final Printed Circuit Board (PCB)</a:t>
            </a:r>
          </a:p>
        </p:txBody>
      </p:sp>
      <p:sp>
        <p:nvSpPr>
          <p:cNvPr id="35849" name="Text Box 9"/>
          <p:cNvSpPr txBox="1">
            <a:spLocks noChangeArrowheads="1"/>
          </p:cNvSpPr>
          <p:nvPr/>
        </p:nvSpPr>
        <p:spPr bwMode="auto">
          <a:xfrm>
            <a:off x="6583363" y="4524375"/>
            <a:ext cx="23701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629" tIns="13317" rIns="26629" bIns="13317">
            <a:spAutoFit/>
          </a:bodyPr>
          <a:lstStyle>
            <a:lvl1pPr defTabSz="265113">
              <a:defRPr kumimoji="1" sz="3200" b="1">
                <a:solidFill>
                  <a:srgbClr val="DCDDDE"/>
                </a:solidFill>
                <a:latin typeface="Arial" panose="020B0604020202020204" pitchFamily="34" charset="0"/>
              </a:defRPr>
            </a:lvl1pPr>
            <a:lvl2pPr marL="742950" indent="-285750" defTabSz="265113">
              <a:defRPr kumimoji="1" sz="3200" b="1">
                <a:solidFill>
                  <a:srgbClr val="DCDDDE"/>
                </a:solidFill>
                <a:latin typeface="Arial" panose="020B0604020202020204" pitchFamily="34" charset="0"/>
              </a:defRPr>
            </a:lvl2pPr>
            <a:lvl3pPr marL="1143000" indent="-228600" defTabSz="265113">
              <a:defRPr kumimoji="1" sz="3200" b="1">
                <a:solidFill>
                  <a:srgbClr val="DCDDDE"/>
                </a:solidFill>
                <a:latin typeface="Arial" panose="020B0604020202020204" pitchFamily="34" charset="0"/>
              </a:defRPr>
            </a:lvl3pPr>
            <a:lvl4pPr marL="1600200" indent="-228600" defTabSz="265113">
              <a:defRPr kumimoji="1" sz="3200" b="1">
                <a:solidFill>
                  <a:srgbClr val="DCDDDE"/>
                </a:solidFill>
                <a:latin typeface="Arial" panose="020B0604020202020204" pitchFamily="34" charset="0"/>
              </a:defRPr>
            </a:lvl4pPr>
            <a:lvl5pPr marL="2057400" indent="-228600" defTabSz="265113">
              <a:defRPr kumimoji="1" sz="3200" b="1">
                <a:solidFill>
                  <a:srgbClr val="DCDDDE"/>
                </a:solidFill>
                <a:latin typeface="Arial" panose="020B0604020202020204" pitchFamily="34" charset="0"/>
              </a:defRPr>
            </a:lvl5pPr>
            <a:lvl6pPr marL="25146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pPr>
            <a:r>
              <a:rPr kumimoji="0" lang="en-US" altLang="en-US" sz="1100">
                <a:solidFill>
                  <a:schemeClr val="tx1"/>
                </a:solidFill>
              </a:rPr>
              <a:t>I/O Ports (from left): Audio Output, VGA output, MIDI input, power input</a:t>
            </a:r>
          </a:p>
        </p:txBody>
      </p:sp>
      <p:sp>
        <p:nvSpPr>
          <p:cNvPr id="35850" name="Text Box 10"/>
          <p:cNvSpPr txBox="1">
            <a:spLocks noChangeArrowheads="1"/>
          </p:cNvSpPr>
          <p:nvPr/>
        </p:nvSpPr>
        <p:spPr bwMode="auto">
          <a:xfrm>
            <a:off x="2857500" y="6262688"/>
            <a:ext cx="33988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629" tIns="13317" rIns="26629" bIns="13317">
            <a:spAutoFit/>
          </a:bodyPr>
          <a:lstStyle>
            <a:lvl1pPr defTabSz="265113">
              <a:defRPr kumimoji="1" sz="3200" b="1">
                <a:solidFill>
                  <a:srgbClr val="DCDDDE"/>
                </a:solidFill>
                <a:latin typeface="Arial" panose="020B0604020202020204" pitchFamily="34" charset="0"/>
              </a:defRPr>
            </a:lvl1pPr>
            <a:lvl2pPr marL="742950" indent="-285750" defTabSz="265113">
              <a:defRPr kumimoji="1" sz="3200" b="1">
                <a:solidFill>
                  <a:srgbClr val="DCDDDE"/>
                </a:solidFill>
                <a:latin typeface="Arial" panose="020B0604020202020204" pitchFamily="34" charset="0"/>
              </a:defRPr>
            </a:lvl2pPr>
            <a:lvl3pPr marL="1143000" indent="-228600" defTabSz="265113">
              <a:defRPr kumimoji="1" sz="3200" b="1">
                <a:solidFill>
                  <a:srgbClr val="DCDDDE"/>
                </a:solidFill>
                <a:latin typeface="Arial" panose="020B0604020202020204" pitchFamily="34" charset="0"/>
              </a:defRPr>
            </a:lvl3pPr>
            <a:lvl4pPr marL="1600200" indent="-228600" defTabSz="265113">
              <a:defRPr kumimoji="1" sz="3200" b="1">
                <a:solidFill>
                  <a:srgbClr val="DCDDDE"/>
                </a:solidFill>
                <a:latin typeface="Arial" panose="020B0604020202020204" pitchFamily="34" charset="0"/>
              </a:defRPr>
            </a:lvl4pPr>
            <a:lvl5pPr marL="2057400" indent="-228600" defTabSz="265113">
              <a:defRPr kumimoji="1" sz="3200" b="1">
                <a:solidFill>
                  <a:srgbClr val="DCDDDE"/>
                </a:solidFill>
                <a:latin typeface="Arial" panose="020B0604020202020204" pitchFamily="34" charset="0"/>
              </a:defRPr>
            </a:lvl5pPr>
            <a:lvl6pPr marL="25146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pPr>
            <a:r>
              <a:rPr kumimoji="0" lang="en-US" altLang="en-US" sz="1100">
                <a:solidFill>
                  <a:schemeClr val="tx1"/>
                </a:solidFill>
              </a:rPr>
              <a:t>User input from standard MIDI keyboard is compared to stored MIDI song file</a:t>
            </a:r>
          </a:p>
        </p:txBody>
      </p:sp>
      <p:sp>
        <p:nvSpPr>
          <p:cNvPr id="35851" name="Text Box 11"/>
          <p:cNvSpPr txBox="1">
            <a:spLocks noChangeArrowheads="1"/>
          </p:cNvSpPr>
          <p:nvPr/>
        </p:nvSpPr>
        <p:spPr bwMode="auto">
          <a:xfrm>
            <a:off x="274638" y="4381500"/>
            <a:ext cx="237172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629" tIns="13317" rIns="26629" bIns="13317">
            <a:spAutoFit/>
          </a:bodyPr>
          <a:lstStyle>
            <a:lvl1pPr defTabSz="265113">
              <a:defRPr kumimoji="1" sz="3200" b="1">
                <a:solidFill>
                  <a:srgbClr val="DCDDDE"/>
                </a:solidFill>
                <a:latin typeface="Arial" panose="020B0604020202020204" pitchFamily="34" charset="0"/>
              </a:defRPr>
            </a:lvl1pPr>
            <a:lvl2pPr marL="742950" indent="-285750" defTabSz="265113">
              <a:defRPr kumimoji="1" sz="3200" b="1">
                <a:solidFill>
                  <a:srgbClr val="DCDDDE"/>
                </a:solidFill>
                <a:latin typeface="Arial" panose="020B0604020202020204" pitchFamily="34" charset="0"/>
              </a:defRPr>
            </a:lvl2pPr>
            <a:lvl3pPr marL="1143000" indent="-228600" defTabSz="265113">
              <a:defRPr kumimoji="1" sz="3200" b="1">
                <a:solidFill>
                  <a:srgbClr val="DCDDDE"/>
                </a:solidFill>
                <a:latin typeface="Arial" panose="020B0604020202020204" pitchFamily="34" charset="0"/>
              </a:defRPr>
            </a:lvl3pPr>
            <a:lvl4pPr marL="1600200" indent="-228600" defTabSz="265113">
              <a:defRPr kumimoji="1" sz="3200" b="1">
                <a:solidFill>
                  <a:srgbClr val="DCDDDE"/>
                </a:solidFill>
                <a:latin typeface="Arial" panose="020B0604020202020204" pitchFamily="34" charset="0"/>
              </a:defRPr>
            </a:lvl4pPr>
            <a:lvl5pPr marL="2057400" indent="-228600" defTabSz="265113">
              <a:defRPr kumimoji="1" sz="3200" b="1">
                <a:solidFill>
                  <a:srgbClr val="DCDDDE"/>
                </a:solidFill>
                <a:latin typeface="Arial" panose="020B0604020202020204" pitchFamily="34" charset="0"/>
              </a:defRPr>
            </a:lvl5pPr>
            <a:lvl6pPr marL="25146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defTabSz="265113"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eaLnBrk="1" hangingPunct="1">
              <a:lnSpc>
                <a:spcPct val="100000"/>
              </a:lnSpc>
              <a:buClrTx/>
              <a:buSzTx/>
            </a:pPr>
            <a:r>
              <a:rPr kumimoji="0" lang="en-US" altLang="en-US" sz="1100">
                <a:solidFill>
                  <a:schemeClr val="tx1"/>
                </a:solidFill>
              </a:rPr>
              <a:t>Synopsis: The user selects one of several MIDI tracks stored in Flash memory, and the corresponding file is parsed outputting bars of appropriate length to a standard computer monitor. Performance from a standard MIDI keyboard is judged and graded when the song is finished.</a:t>
            </a:r>
          </a:p>
        </p:txBody>
      </p:sp>
      <p:pic>
        <p:nvPicPr>
          <p:cNvPr id="35852" name="Picture 12" descr="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138" y="3881438"/>
            <a:ext cx="3189287"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3" descr="harmonix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863" y="809625"/>
            <a:ext cx="19335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14" descr="PCB_Layout_P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 y="1452563"/>
            <a:ext cx="27670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Picture 15" descr="PCB_enclosur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1500" y="881063"/>
            <a:ext cx="177006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enclosure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5638" y="5119688"/>
            <a:ext cx="1595437"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enclosure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5638" y="3071813"/>
            <a:ext cx="153193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031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4545"/>
            <a:ext cx="8235950" cy="748782"/>
          </a:xfrm>
        </p:spPr>
        <p:txBody>
          <a:bodyPr/>
          <a:lstStyle/>
          <a:p>
            <a:r>
              <a:rPr lang="en-US" dirty="0" smtClean="0">
                <a:effectLst>
                  <a:outerShdw blurRad="38100" dist="38100" dir="2700000" algn="tl">
                    <a:srgbClr val="000000">
                      <a:alpha val="43137"/>
                    </a:srgbClr>
                  </a:outerShdw>
                </a:effectLst>
              </a:rPr>
              <a:t>Outline</a:t>
            </a:r>
            <a:endParaRPr lang="en-US" dirty="0">
              <a:effectLst>
                <a:outerShdw blurRad="38100" dist="38100" dir="2700000" algn="tl">
                  <a:srgbClr val="000000">
                    <a:alpha val="43137"/>
                  </a:srgbClr>
                </a:outerShdw>
              </a:effectLst>
            </a:endParaRPr>
          </a:p>
        </p:txBody>
      </p:sp>
      <p:sp>
        <p:nvSpPr>
          <p:cNvPr id="13" name="Text Placeholder 12"/>
          <p:cNvSpPr>
            <a:spLocks noGrp="1"/>
          </p:cNvSpPr>
          <p:nvPr>
            <p:ph type="body" idx="12"/>
          </p:nvPr>
        </p:nvSpPr>
        <p:spPr/>
        <p:txBody>
          <a:bodyPr>
            <a:normAutofit/>
          </a:bodyPr>
          <a:lstStyle/>
          <a:p>
            <a:pPr marL="285750" indent="-285750">
              <a:buFont typeface="Arial" panose="020B0604020202020204" pitchFamily="34" charset="0"/>
              <a:buChar char="•"/>
            </a:pPr>
            <a:r>
              <a:rPr lang="en-US" sz="2800" dirty="0" smtClean="0"/>
              <a:t>Course </a:t>
            </a:r>
            <a:r>
              <a:rPr lang="en-US" sz="2800" dirty="0" smtClean="0"/>
              <a:t>Staff</a:t>
            </a:r>
            <a:endParaRPr lang="en-US" sz="2800" dirty="0" smtClean="0"/>
          </a:p>
          <a:p>
            <a:pPr marL="285750" indent="-285750">
              <a:buFont typeface="Arial" panose="020B0604020202020204" pitchFamily="34" charset="0"/>
              <a:buChar char="•"/>
            </a:pPr>
            <a:r>
              <a:rPr lang="en-US" sz="2800" dirty="0" smtClean="0"/>
              <a:t>Course Overview</a:t>
            </a:r>
          </a:p>
          <a:p>
            <a:pPr marL="285750" indent="-285750">
              <a:buFont typeface="Arial" panose="020B0604020202020204" pitchFamily="34" charset="0"/>
              <a:buChar char="•"/>
            </a:pPr>
            <a:r>
              <a:rPr lang="en-US" sz="2800" dirty="0" smtClean="0"/>
              <a:t>Design Project</a:t>
            </a:r>
            <a:endParaRPr lang="en-US" sz="2800" dirty="0" smtClean="0"/>
          </a:p>
          <a:p>
            <a:pPr marL="285750" indent="-285750">
              <a:buFont typeface="Arial" panose="020B0604020202020204" pitchFamily="34" charset="0"/>
              <a:buChar char="•"/>
            </a:pPr>
            <a:r>
              <a:rPr lang="en-US" sz="2800" dirty="0" smtClean="0"/>
              <a:t>Course Schedule/Calendar</a:t>
            </a:r>
          </a:p>
          <a:p>
            <a:pPr marL="285750" indent="-285750">
              <a:buFont typeface="Arial" panose="020B0604020202020204" pitchFamily="34" charset="0"/>
              <a:buChar char="•"/>
            </a:pPr>
            <a:r>
              <a:rPr lang="en-US" sz="2800" dirty="0" smtClean="0"/>
              <a:t>Course Website</a:t>
            </a:r>
            <a:endParaRPr lang="en-US" sz="2800" dirty="0" smtClean="0"/>
          </a:p>
          <a:p>
            <a:pPr marL="285750" indent="-285750">
              <a:buFont typeface="Arial" panose="020B0604020202020204" pitchFamily="34" charset="0"/>
              <a:buChar char="•"/>
            </a:pPr>
            <a:r>
              <a:rPr lang="en-US" sz="2800" dirty="0" smtClean="0"/>
              <a:t>Sample Past </a:t>
            </a:r>
            <a:r>
              <a:rPr lang="en-US" sz="2800" dirty="0" smtClean="0"/>
              <a:t>Projects</a:t>
            </a:r>
          </a:p>
          <a:p>
            <a:pPr marL="285750" indent="-285750">
              <a:buFont typeface="Arial" panose="020B0604020202020204" pitchFamily="34" charset="0"/>
              <a:buChar char="•"/>
            </a:pPr>
            <a:r>
              <a:rPr lang="en-US" sz="2800" dirty="0" smtClean="0"/>
              <a:t>Registration Procedures</a:t>
            </a:r>
            <a:endParaRPr lang="en-US" sz="2800" dirty="0" smtClean="0"/>
          </a:p>
        </p:txBody>
      </p:sp>
    </p:spTree>
    <p:extLst>
      <p:ext uri="{BB962C8B-B14F-4D97-AF65-F5344CB8AC3E}">
        <p14:creationId xmlns:p14="http://schemas.microsoft.com/office/powerpoint/2010/main" val="29399103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0"/>
            <a:ext cx="91440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18" tIns="14008" rIns="28018" bIns="14008">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300">
                <a:solidFill>
                  <a:schemeClr val="tx1"/>
                </a:solidFill>
              </a:rPr>
              <a:t>ECE 477 Digital Systems Senior Design Project </a:t>
            </a:r>
            <a:r>
              <a:rPr kumimoji="0" lang="en-US" altLang="en-US" sz="1300">
                <a:solidFill>
                  <a:schemeClr val="tx1"/>
                </a:solidFill>
                <a:sym typeface="Symbol" panose="05050102010706020507" pitchFamily="18" charset="2"/>
              </a:rPr>
              <a:t></a:t>
            </a:r>
            <a:r>
              <a:rPr kumimoji="0" lang="en-US" altLang="en-US" sz="1300">
                <a:solidFill>
                  <a:schemeClr val="tx1"/>
                </a:solidFill>
              </a:rPr>
              <a:t> Spring 2007</a:t>
            </a:r>
          </a:p>
          <a:p>
            <a:pPr algn="ctr" eaLnBrk="1" hangingPunct="1">
              <a:lnSpc>
                <a:spcPct val="100000"/>
              </a:lnSpc>
              <a:buClrTx/>
              <a:buSzTx/>
              <a:buFontTx/>
              <a:buNone/>
            </a:pPr>
            <a:r>
              <a:rPr kumimoji="0" lang="en-US" altLang="en-US" sz="1300">
                <a:solidFill>
                  <a:schemeClr val="tx1"/>
                </a:solidFill>
                <a:latin typeface="Times New Roman" panose="02020603050405020304" pitchFamily="18" charset="0"/>
              </a:rPr>
              <a:t>SOUNDS GOOD</a:t>
            </a:r>
            <a:r>
              <a:rPr kumimoji="0" lang="en-US" altLang="en-US" sz="1300">
                <a:solidFill>
                  <a:schemeClr val="tx1"/>
                </a:solidFill>
              </a:rPr>
              <a:t> / </a:t>
            </a:r>
            <a:r>
              <a:rPr kumimoji="0" lang="en-US" altLang="en-US" sz="1300" i="1">
                <a:solidFill>
                  <a:schemeClr val="tx1"/>
                </a:solidFill>
              </a:rPr>
              <a:t>DS</a:t>
            </a:r>
            <a:r>
              <a:rPr kumimoji="0" lang="en-US" altLang="en-US" sz="1300" i="1" baseline="30000">
                <a:solidFill>
                  <a:schemeClr val="tx1"/>
                </a:solidFill>
              </a:rPr>
              <a:t>3</a:t>
            </a:r>
            <a:r>
              <a:rPr kumimoji="0" lang="en-US" altLang="en-US" sz="1300" baseline="30000">
                <a:solidFill>
                  <a:schemeClr val="tx1"/>
                </a:solidFill>
              </a:rPr>
              <a:t> </a:t>
            </a:r>
            <a:r>
              <a:rPr kumimoji="0" lang="en-US" altLang="en-US" sz="1300" i="1">
                <a:solidFill>
                  <a:schemeClr val="tx1"/>
                </a:solidFill>
              </a:rPr>
              <a:t>Digital Steerable Sound System</a:t>
            </a:r>
          </a:p>
        </p:txBody>
      </p:sp>
      <p:pic>
        <p:nvPicPr>
          <p:cNvPr id="34819" name="Picture 3" descr="PU_signature_jpg_pr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263" y="6630988"/>
            <a:ext cx="566737"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p:cNvSpPr txBox="1">
            <a:spLocks noChangeArrowheads="1"/>
          </p:cNvSpPr>
          <p:nvPr/>
        </p:nvSpPr>
        <p:spPr bwMode="auto">
          <a:xfrm>
            <a:off x="0" y="6618288"/>
            <a:ext cx="9667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18" tIns="14008" rIns="28018" bIns="14008">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eaLnBrk="1" hangingPunct="1">
              <a:lnSpc>
                <a:spcPct val="100000"/>
              </a:lnSpc>
              <a:buClrTx/>
              <a:buSzTx/>
              <a:buFontTx/>
              <a:buNone/>
            </a:pPr>
            <a:r>
              <a:rPr kumimoji="0" lang="en-US" altLang="en-US" sz="600" b="0">
                <a:solidFill>
                  <a:schemeClr val="tx1"/>
                </a:solidFill>
              </a:rPr>
              <a:t>Digijock(ette)-Strength Digital System Design</a:t>
            </a:r>
            <a:r>
              <a:rPr kumimoji="0" lang="en-US" altLang="en-US" sz="600" b="0" baseline="30000">
                <a:solidFill>
                  <a:schemeClr val="tx1"/>
                </a:solidFill>
              </a:rPr>
              <a:t>TM</a:t>
            </a:r>
          </a:p>
        </p:txBody>
      </p:sp>
      <p:sp>
        <p:nvSpPr>
          <p:cNvPr id="34821" name="Text Box 5"/>
          <p:cNvSpPr txBox="1">
            <a:spLocks noChangeArrowheads="1"/>
          </p:cNvSpPr>
          <p:nvPr/>
        </p:nvSpPr>
        <p:spPr bwMode="auto">
          <a:xfrm>
            <a:off x="233363" y="876300"/>
            <a:ext cx="22225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eaLnBrk="1" hangingPunct="1">
              <a:lnSpc>
                <a:spcPct val="100000"/>
              </a:lnSpc>
              <a:buClrTx/>
              <a:buSzTx/>
              <a:buFontTx/>
              <a:buNone/>
            </a:pPr>
            <a:r>
              <a:rPr kumimoji="0" lang="en-US" altLang="en-US" sz="1200">
                <a:solidFill>
                  <a:schemeClr val="tx1"/>
                </a:solidFill>
              </a:rPr>
              <a:t>PROJECT DESCRIPTION:</a:t>
            </a:r>
          </a:p>
        </p:txBody>
      </p:sp>
      <p:pic>
        <p:nvPicPr>
          <p:cNvPr id="34822" name="Picture 6" descr="Audio Signal P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4429125"/>
            <a:ext cx="264636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FinalPic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7638" y="2976563"/>
            <a:ext cx="976312"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FinalPicB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500" y="3005138"/>
            <a:ext cx="1149350"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IllustrationSPK"/>
          <p:cNvPicPr>
            <a:picLocks noChangeAspect="1" noChangeArrowheads="1"/>
          </p:cNvPicPr>
          <p:nvPr/>
        </p:nvPicPr>
        <p:blipFill>
          <a:blip r:embed="rId6">
            <a:extLst>
              <a:ext uri="{28A0092B-C50C-407E-A947-70E740481C1C}">
                <a14:useLocalDpi xmlns:a14="http://schemas.microsoft.com/office/drawing/2010/main" val="0"/>
              </a:ext>
            </a:extLst>
          </a:blip>
          <a:srcRect b="5455"/>
          <a:stretch>
            <a:fillRect/>
          </a:stretch>
        </p:blipFill>
        <p:spPr bwMode="auto">
          <a:xfrm>
            <a:off x="106363" y="4427538"/>
            <a:ext cx="2687637"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descr="Controller"/>
          <p:cNvPicPr>
            <a:picLocks noChangeAspect="1" noChangeArrowheads="1"/>
          </p:cNvPicPr>
          <p:nvPr/>
        </p:nvPicPr>
        <p:blipFill>
          <a:blip r:embed="rId7">
            <a:extLst>
              <a:ext uri="{28A0092B-C50C-407E-A947-70E740481C1C}">
                <a14:useLocalDpi xmlns:a14="http://schemas.microsoft.com/office/drawing/2010/main" val="0"/>
              </a:ext>
            </a:extLst>
          </a:blip>
          <a:srcRect b="5965"/>
          <a:stretch>
            <a:fillRect/>
          </a:stretch>
        </p:blipFill>
        <p:spPr bwMode="auto">
          <a:xfrm>
            <a:off x="254000" y="2762250"/>
            <a:ext cx="2370138"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Text Box 11"/>
          <p:cNvSpPr txBox="1">
            <a:spLocks noChangeArrowheads="1"/>
          </p:cNvSpPr>
          <p:nvPr/>
        </p:nvSpPr>
        <p:spPr bwMode="auto">
          <a:xfrm>
            <a:off x="254000" y="1190625"/>
            <a:ext cx="2138363"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eaLnBrk="1" hangingPunct="1">
              <a:lnSpc>
                <a:spcPct val="100000"/>
              </a:lnSpc>
              <a:buClrTx/>
              <a:buSzTx/>
              <a:buFontTx/>
              <a:buChar char="-"/>
            </a:pPr>
            <a:r>
              <a:rPr kumimoji="0" lang="en-US" altLang="en-US" sz="1100">
                <a:solidFill>
                  <a:schemeClr val="tx1"/>
                </a:solidFill>
              </a:rPr>
              <a:t>Digitally Steerable Sound System, allows for non-ideal placement of speakers</a:t>
            </a:r>
          </a:p>
          <a:p>
            <a:pPr eaLnBrk="1" hangingPunct="1">
              <a:lnSpc>
                <a:spcPct val="100000"/>
              </a:lnSpc>
              <a:buClrTx/>
              <a:buSzTx/>
              <a:buFontTx/>
              <a:buChar char="-"/>
            </a:pPr>
            <a:r>
              <a:rPr kumimoji="0" lang="en-US" altLang="en-US" sz="1100">
                <a:solidFill>
                  <a:schemeClr val="tx1"/>
                </a:solidFill>
              </a:rPr>
              <a:t>Six Preset Equalization Modes</a:t>
            </a:r>
          </a:p>
          <a:p>
            <a:pPr eaLnBrk="1" hangingPunct="1">
              <a:lnSpc>
                <a:spcPct val="100000"/>
              </a:lnSpc>
              <a:buClrTx/>
              <a:buSzTx/>
              <a:buFontTx/>
              <a:buChar char="-"/>
            </a:pPr>
            <a:r>
              <a:rPr kumimoji="0" lang="en-US" altLang="en-US" sz="1100">
                <a:solidFill>
                  <a:schemeClr val="tx1"/>
                </a:solidFill>
              </a:rPr>
              <a:t>Wireless Control Interface</a:t>
            </a:r>
          </a:p>
        </p:txBody>
      </p:sp>
      <p:pic>
        <p:nvPicPr>
          <p:cNvPr id="34828" name="Picture 12" descr="Sample Men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8363" y="1238250"/>
            <a:ext cx="1270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Text Box 13"/>
          <p:cNvSpPr txBox="1">
            <a:spLocks noChangeArrowheads="1"/>
          </p:cNvSpPr>
          <p:nvPr/>
        </p:nvSpPr>
        <p:spPr bwMode="auto">
          <a:xfrm>
            <a:off x="2540000" y="619125"/>
            <a:ext cx="404336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100">
                <a:solidFill>
                  <a:schemeClr val="tx1"/>
                </a:solidFill>
              </a:rPr>
              <a:t>Joe Land, Ben Fogle, James O’Carroll, Elizabeth Strehlow</a:t>
            </a:r>
          </a:p>
        </p:txBody>
      </p:sp>
      <p:sp>
        <p:nvSpPr>
          <p:cNvPr id="34830" name="Text Box 14"/>
          <p:cNvSpPr txBox="1">
            <a:spLocks noChangeArrowheads="1"/>
          </p:cNvSpPr>
          <p:nvPr/>
        </p:nvSpPr>
        <p:spPr bwMode="auto">
          <a:xfrm>
            <a:off x="338138" y="2571750"/>
            <a:ext cx="23939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eaLnBrk="1" hangingPunct="1">
              <a:lnSpc>
                <a:spcPct val="100000"/>
              </a:lnSpc>
              <a:buClrTx/>
              <a:buSzTx/>
              <a:buFontTx/>
              <a:buNone/>
            </a:pPr>
            <a:r>
              <a:rPr kumimoji="0" lang="en-US" altLang="en-US" sz="1200">
                <a:solidFill>
                  <a:schemeClr val="tx1"/>
                </a:solidFill>
              </a:rPr>
              <a:t>ILLUSTRATION OF CONCEPT:</a:t>
            </a:r>
          </a:p>
        </p:txBody>
      </p:sp>
      <p:sp>
        <p:nvSpPr>
          <p:cNvPr id="34831" name="Text Box 15"/>
          <p:cNvSpPr txBox="1">
            <a:spLocks noChangeArrowheads="1"/>
          </p:cNvSpPr>
          <p:nvPr/>
        </p:nvSpPr>
        <p:spPr bwMode="auto">
          <a:xfrm>
            <a:off x="3344863" y="1020763"/>
            <a:ext cx="21590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200">
                <a:solidFill>
                  <a:schemeClr val="tx1"/>
                </a:solidFill>
              </a:rPr>
              <a:t>USER MENUS CONCEPT:</a:t>
            </a:r>
          </a:p>
        </p:txBody>
      </p:sp>
      <p:pic>
        <p:nvPicPr>
          <p:cNvPr id="34832" name="Picture 16" descr="Menu screen"/>
          <p:cNvPicPr>
            <a:picLocks noChangeAspect="1" noChangeArrowheads="1"/>
          </p:cNvPicPr>
          <p:nvPr/>
        </p:nvPicPr>
        <p:blipFill>
          <a:blip r:embed="rId9">
            <a:extLst>
              <a:ext uri="{28A0092B-C50C-407E-A947-70E740481C1C}">
                <a14:useLocalDpi xmlns:a14="http://schemas.microsoft.com/office/drawing/2010/main" val="0"/>
              </a:ext>
            </a:extLst>
          </a:blip>
          <a:srcRect l="19580" t="34732" r="18881" b="32634"/>
          <a:stretch>
            <a:fillRect/>
          </a:stretch>
        </p:blipFill>
        <p:spPr bwMode="auto">
          <a:xfrm>
            <a:off x="2773363" y="1285875"/>
            <a:ext cx="1862137"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Text Box 17"/>
          <p:cNvSpPr txBox="1">
            <a:spLocks noChangeArrowheads="1"/>
          </p:cNvSpPr>
          <p:nvPr/>
        </p:nvSpPr>
        <p:spPr bwMode="auto">
          <a:xfrm>
            <a:off x="3449638" y="2166938"/>
            <a:ext cx="21590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200">
                <a:solidFill>
                  <a:schemeClr val="tx1"/>
                </a:solidFill>
              </a:rPr>
              <a:t>PCB LAYOUT:</a:t>
            </a:r>
          </a:p>
        </p:txBody>
      </p:sp>
      <p:sp>
        <p:nvSpPr>
          <p:cNvPr id="34834" name="Text Box 18"/>
          <p:cNvSpPr txBox="1">
            <a:spLocks noChangeArrowheads="1"/>
          </p:cNvSpPr>
          <p:nvPr/>
        </p:nvSpPr>
        <p:spPr bwMode="auto">
          <a:xfrm>
            <a:off x="6265863" y="2714625"/>
            <a:ext cx="30686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200">
                <a:solidFill>
                  <a:schemeClr val="tx1"/>
                </a:solidFill>
              </a:rPr>
              <a:t>LOUDSPEAKER UNIT:</a:t>
            </a:r>
          </a:p>
        </p:txBody>
      </p:sp>
      <p:sp>
        <p:nvSpPr>
          <p:cNvPr id="34835" name="Text Box 19"/>
          <p:cNvSpPr txBox="1">
            <a:spLocks noChangeArrowheads="1"/>
          </p:cNvSpPr>
          <p:nvPr/>
        </p:nvSpPr>
        <p:spPr bwMode="auto">
          <a:xfrm>
            <a:off x="5481638" y="6429375"/>
            <a:ext cx="30702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000">
                <a:solidFill>
                  <a:schemeClr val="tx1"/>
                </a:solidFill>
              </a:rPr>
              <a:t>FRONT</a:t>
            </a:r>
          </a:p>
        </p:txBody>
      </p:sp>
      <p:sp>
        <p:nvSpPr>
          <p:cNvPr id="34836" name="Text Box 20"/>
          <p:cNvSpPr txBox="1">
            <a:spLocks noChangeArrowheads="1"/>
          </p:cNvSpPr>
          <p:nvPr/>
        </p:nvSpPr>
        <p:spPr bwMode="auto">
          <a:xfrm>
            <a:off x="6837363" y="6453188"/>
            <a:ext cx="306863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000">
                <a:solidFill>
                  <a:schemeClr val="tx1"/>
                </a:solidFill>
              </a:rPr>
              <a:t>BACK</a:t>
            </a:r>
          </a:p>
        </p:txBody>
      </p:sp>
      <p:pic>
        <p:nvPicPr>
          <p:cNvPr id="34837" name="Picture 21" descr="topcopp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95638" y="2386013"/>
            <a:ext cx="1130300"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Picture 22" descr="botcopp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19638" y="2409825"/>
            <a:ext cx="11033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9" name="Text Box 23"/>
          <p:cNvSpPr txBox="1">
            <a:spLocks noChangeArrowheads="1"/>
          </p:cNvSpPr>
          <p:nvPr/>
        </p:nvSpPr>
        <p:spPr bwMode="auto">
          <a:xfrm>
            <a:off x="2709863" y="3905250"/>
            <a:ext cx="2159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800">
                <a:solidFill>
                  <a:schemeClr val="tx1"/>
                </a:solidFill>
              </a:rPr>
              <a:t>Top Copper</a:t>
            </a:r>
            <a:r>
              <a:rPr kumimoji="0" lang="en-US" altLang="en-US" sz="1200">
                <a:solidFill>
                  <a:schemeClr val="tx1"/>
                </a:solidFill>
              </a:rPr>
              <a:t> </a:t>
            </a:r>
          </a:p>
        </p:txBody>
      </p:sp>
      <p:sp>
        <p:nvSpPr>
          <p:cNvPr id="34840" name="Text Box 24"/>
          <p:cNvSpPr txBox="1">
            <a:spLocks noChangeArrowheads="1"/>
          </p:cNvSpPr>
          <p:nvPr/>
        </p:nvSpPr>
        <p:spPr bwMode="auto">
          <a:xfrm>
            <a:off x="4211638" y="3910013"/>
            <a:ext cx="21590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800">
                <a:solidFill>
                  <a:schemeClr val="tx1"/>
                </a:solidFill>
              </a:rPr>
              <a:t>Bottom Copper</a:t>
            </a:r>
            <a:r>
              <a:rPr kumimoji="0" lang="en-US" altLang="en-US" sz="1200">
                <a:solidFill>
                  <a:schemeClr val="tx1"/>
                </a:solidFill>
              </a:rPr>
              <a:t> </a:t>
            </a:r>
          </a:p>
        </p:txBody>
      </p:sp>
      <p:sp>
        <p:nvSpPr>
          <p:cNvPr id="34841" name="Text Box 25"/>
          <p:cNvSpPr txBox="1">
            <a:spLocks noChangeArrowheads="1"/>
          </p:cNvSpPr>
          <p:nvPr/>
        </p:nvSpPr>
        <p:spPr bwMode="auto">
          <a:xfrm>
            <a:off x="6202363" y="995363"/>
            <a:ext cx="30686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200">
                <a:solidFill>
                  <a:schemeClr val="tx1"/>
                </a:solidFill>
              </a:rPr>
              <a:t>USER INTERFACE UNIT:</a:t>
            </a:r>
          </a:p>
        </p:txBody>
      </p:sp>
      <p:pic>
        <p:nvPicPr>
          <p:cNvPr id="34842" name="Picture 26" descr="control_box_1"/>
          <p:cNvPicPr>
            <a:picLocks noChangeAspect="1" noChangeArrowheads="1"/>
          </p:cNvPicPr>
          <p:nvPr/>
        </p:nvPicPr>
        <p:blipFill>
          <a:blip r:embed="rId12">
            <a:lum bright="12000" contrast="12000"/>
            <a:extLst>
              <a:ext uri="{28A0092B-C50C-407E-A947-70E740481C1C}">
                <a14:useLocalDpi xmlns:a14="http://schemas.microsoft.com/office/drawing/2010/main" val="0"/>
              </a:ext>
            </a:extLst>
          </a:blip>
          <a:srcRect/>
          <a:stretch>
            <a:fillRect/>
          </a:stretch>
        </p:blipFill>
        <p:spPr bwMode="auto">
          <a:xfrm>
            <a:off x="7027863" y="1262063"/>
            <a:ext cx="13541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3" name="Text Box 27"/>
          <p:cNvSpPr txBox="1">
            <a:spLocks noChangeArrowheads="1"/>
          </p:cNvSpPr>
          <p:nvPr/>
        </p:nvSpPr>
        <p:spPr bwMode="auto">
          <a:xfrm>
            <a:off x="3449638" y="4162425"/>
            <a:ext cx="2159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6615" tIns="13311" rIns="26615" bIns="13311">
            <a:spAutoFit/>
          </a:bodyPr>
          <a:lstStyle>
            <a:lvl1pPr>
              <a:defRPr kumimoji="1" sz="3200" b="1">
                <a:solidFill>
                  <a:srgbClr val="DCDDDE"/>
                </a:solidFill>
                <a:latin typeface="Arial" panose="020B0604020202020204" pitchFamily="34" charset="0"/>
              </a:defRPr>
            </a:lvl1pPr>
            <a:lvl2pPr marL="742950" indent="-285750">
              <a:defRPr kumimoji="1" sz="3200" b="1">
                <a:solidFill>
                  <a:srgbClr val="DCDDDE"/>
                </a:solidFill>
                <a:latin typeface="Arial" panose="020B0604020202020204" pitchFamily="34" charset="0"/>
              </a:defRPr>
            </a:lvl2pPr>
            <a:lvl3pPr marL="1143000" indent="-228600">
              <a:defRPr kumimoji="1" sz="3200" b="1">
                <a:solidFill>
                  <a:srgbClr val="DCDDDE"/>
                </a:solidFill>
                <a:latin typeface="Arial" panose="020B0604020202020204" pitchFamily="34" charset="0"/>
              </a:defRPr>
            </a:lvl3pPr>
            <a:lvl4pPr marL="1600200" indent="-228600">
              <a:defRPr kumimoji="1" sz="3200" b="1">
                <a:solidFill>
                  <a:srgbClr val="DCDDDE"/>
                </a:solidFill>
                <a:latin typeface="Arial" panose="020B0604020202020204" pitchFamily="34" charset="0"/>
              </a:defRPr>
            </a:lvl4pPr>
            <a:lvl5pPr marL="2057400" indent="-228600">
              <a:defRPr kumimoji="1" sz="3200" b="1">
                <a:solidFill>
                  <a:srgbClr val="DCDDDE"/>
                </a:solidFill>
                <a:latin typeface="Arial" panose="020B0604020202020204" pitchFamily="34" charset="0"/>
              </a:defRPr>
            </a:lvl5pPr>
            <a:lvl6pPr marL="25146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6pPr>
            <a:lvl7pPr marL="29718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7pPr>
            <a:lvl8pPr marL="34290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8pPr>
            <a:lvl9pPr marL="3886200" indent="-228600" eaLnBrk="0" fontAlgn="base" hangingPunct="0">
              <a:lnSpc>
                <a:spcPct val="85000"/>
              </a:lnSpc>
              <a:spcBef>
                <a:spcPct val="50000"/>
              </a:spcBef>
              <a:spcAft>
                <a:spcPct val="0"/>
              </a:spcAft>
              <a:buClr>
                <a:schemeClr val="accent2"/>
              </a:buClr>
              <a:buSzPct val="80000"/>
              <a:buFont typeface="Wingdings" panose="05000000000000000000" pitchFamily="2" charset="2"/>
              <a:defRPr kumimoji="1" sz="3200" b="1">
                <a:solidFill>
                  <a:srgbClr val="DCDDDE"/>
                </a:solidFill>
                <a:latin typeface="Arial" panose="020B0604020202020204" pitchFamily="34" charset="0"/>
              </a:defRPr>
            </a:lvl9pPr>
          </a:lstStyle>
          <a:p>
            <a:pPr algn="ctr" eaLnBrk="1" hangingPunct="1">
              <a:lnSpc>
                <a:spcPct val="100000"/>
              </a:lnSpc>
              <a:buClrTx/>
              <a:buSzTx/>
              <a:buFontTx/>
              <a:buNone/>
            </a:pPr>
            <a:r>
              <a:rPr kumimoji="0" lang="en-US" altLang="en-US" sz="1200">
                <a:solidFill>
                  <a:schemeClr val="tx1"/>
                </a:solidFill>
              </a:rPr>
              <a:t>SIGNAL PATH:</a:t>
            </a:r>
          </a:p>
        </p:txBody>
      </p:sp>
    </p:spTree>
    <p:extLst>
      <p:ext uri="{BB962C8B-B14F-4D97-AF65-F5344CB8AC3E}">
        <p14:creationId xmlns:p14="http://schemas.microsoft.com/office/powerpoint/2010/main" val="2621941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8" name="Picture 24" descr="P:\www\477grp3\images\nb\harris89\full_no_ground_plane_final_white.png"/>
          <p:cNvPicPr>
            <a:picLocks noChangeAspect="1" noChangeArrowheads="1"/>
          </p:cNvPicPr>
          <p:nvPr/>
        </p:nvPicPr>
        <p:blipFill>
          <a:blip r:embed="rId3" cstate="print"/>
          <a:srcRect/>
          <a:stretch>
            <a:fillRect/>
          </a:stretch>
        </p:blipFill>
        <p:spPr bwMode="auto">
          <a:xfrm>
            <a:off x="3833813" y="3637280"/>
            <a:ext cx="2667000" cy="2129906"/>
          </a:xfrm>
          <a:prstGeom prst="rect">
            <a:avLst/>
          </a:prstGeom>
          <a:noFill/>
        </p:spPr>
      </p:pic>
      <p:sp>
        <p:nvSpPr>
          <p:cNvPr id="2050" name="Text Box 4"/>
          <p:cNvSpPr txBox="1">
            <a:spLocks noChangeArrowheads="1"/>
          </p:cNvSpPr>
          <p:nvPr/>
        </p:nvSpPr>
        <p:spPr bwMode="auto">
          <a:xfrm>
            <a:off x="0" y="629267"/>
            <a:ext cx="9144000" cy="223654"/>
          </a:xfrm>
          <a:prstGeom prst="rect">
            <a:avLst/>
          </a:prstGeom>
          <a:noFill/>
          <a:ln w="9525">
            <a:noFill/>
            <a:miter lim="800000"/>
            <a:headEnd/>
            <a:tailEnd/>
          </a:ln>
        </p:spPr>
        <p:txBody>
          <a:bodyPr lIns="26736" tIns="13368" rIns="26736" bIns="13368">
            <a:spAutoFit/>
          </a:bodyPr>
          <a:lstStyle/>
          <a:p>
            <a:pPr algn="ctr" defTabSz="870990" fontAlgn="base">
              <a:spcAft>
                <a:spcPct val="0"/>
              </a:spcAft>
            </a:pPr>
            <a:r>
              <a:rPr lang="en-US" sz="1278" b="1" dirty="0">
                <a:solidFill>
                  <a:srgbClr val="000000"/>
                </a:solidFill>
              </a:rPr>
              <a:t>ECE 477 Digital Systems Senior Design Project </a:t>
            </a:r>
            <a:r>
              <a:rPr lang="en-US" sz="1278" b="1" dirty="0">
                <a:solidFill>
                  <a:srgbClr val="000000"/>
                </a:solidFill>
                <a:sym typeface="Symbol" pitchFamily="18" charset="2"/>
              </a:rPr>
              <a:t></a:t>
            </a:r>
            <a:r>
              <a:rPr lang="en-US" sz="1278" b="1" dirty="0">
                <a:solidFill>
                  <a:srgbClr val="000000"/>
                </a:solidFill>
              </a:rPr>
              <a:t> Spring 2013</a:t>
            </a:r>
          </a:p>
        </p:txBody>
      </p:sp>
      <p:pic>
        <p:nvPicPr>
          <p:cNvPr id="2051" name="Picture 5" descr="PU_signature_jpg_print"/>
          <p:cNvPicPr>
            <a:picLocks noChangeAspect="1" noChangeArrowheads="1"/>
          </p:cNvPicPr>
          <p:nvPr/>
        </p:nvPicPr>
        <p:blipFill>
          <a:blip r:embed="rId4" cstate="print"/>
          <a:srcRect/>
          <a:stretch>
            <a:fillRect/>
          </a:stretch>
        </p:blipFill>
        <p:spPr bwMode="auto">
          <a:xfrm>
            <a:off x="8323792" y="6011334"/>
            <a:ext cx="566208" cy="201965"/>
          </a:xfrm>
          <a:prstGeom prst="rect">
            <a:avLst/>
          </a:prstGeom>
          <a:noFill/>
          <a:ln w="9525">
            <a:noFill/>
            <a:miter lim="800000"/>
            <a:headEnd/>
            <a:tailEnd/>
          </a:ln>
        </p:spPr>
      </p:pic>
      <p:sp>
        <p:nvSpPr>
          <p:cNvPr id="2052" name="Text Box 6"/>
          <p:cNvSpPr txBox="1">
            <a:spLocks noChangeArrowheads="1"/>
          </p:cNvSpPr>
          <p:nvPr/>
        </p:nvSpPr>
        <p:spPr bwMode="auto">
          <a:xfrm>
            <a:off x="254000" y="5990818"/>
            <a:ext cx="2010833" cy="232181"/>
          </a:xfrm>
          <a:prstGeom prst="rect">
            <a:avLst/>
          </a:prstGeom>
          <a:noFill/>
          <a:ln w="9525">
            <a:noFill/>
            <a:miter lim="800000"/>
            <a:headEnd/>
            <a:tailEnd/>
          </a:ln>
        </p:spPr>
        <p:txBody>
          <a:bodyPr wrap="square" lIns="26736" tIns="13368" rIns="26736" bIns="13368">
            <a:spAutoFit/>
          </a:bodyPr>
          <a:lstStyle/>
          <a:p>
            <a:pPr defTabSz="870990" fontAlgn="base">
              <a:spcBef>
                <a:spcPct val="50000"/>
              </a:spcBef>
              <a:spcAft>
                <a:spcPct val="0"/>
              </a:spcAft>
            </a:pPr>
            <a:r>
              <a:rPr lang="en-US" sz="556" dirty="0" err="1">
                <a:solidFill>
                  <a:srgbClr val="000000"/>
                </a:solidFill>
              </a:rPr>
              <a:t>Digijock</a:t>
            </a:r>
            <a:r>
              <a:rPr lang="en-US" sz="556" dirty="0">
                <a:solidFill>
                  <a:srgbClr val="000000"/>
                </a:solidFill>
              </a:rPr>
              <a:t>(</a:t>
            </a:r>
            <a:r>
              <a:rPr lang="en-US" sz="556" dirty="0" err="1">
                <a:solidFill>
                  <a:srgbClr val="000000"/>
                </a:solidFill>
              </a:rPr>
              <a:t>ette</a:t>
            </a:r>
            <a:r>
              <a:rPr lang="en-US" sz="556" dirty="0">
                <a:solidFill>
                  <a:srgbClr val="000000"/>
                </a:solidFill>
              </a:rPr>
              <a:t>)-Strength Digital System </a:t>
            </a:r>
            <a:r>
              <a:rPr lang="en-US" sz="556" dirty="0" err="1">
                <a:solidFill>
                  <a:srgbClr val="000000"/>
                </a:solidFill>
              </a:rPr>
              <a:t>Design</a:t>
            </a:r>
            <a:r>
              <a:rPr lang="en-US" sz="556" baseline="30000" dirty="0" err="1">
                <a:solidFill>
                  <a:srgbClr val="000000"/>
                </a:solidFill>
              </a:rPr>
              <a:t>TM</a:t>
            </a:r>
            <a:endParaRPr lang="en-US" sz="556" baseline="30000" dirty="0">
              <a:solidFill>
                <a:srgbClr val="000000"/>
              </a:solidFill>
            </a:endParaRPr>
          </a:p>
          <a:p>
            <a:pPr defTabSz="870990" fontAlgn="base">
              <a:spcBef>
                <a:spcPct val="50000"/>
              </a:spcBef>
              <a:spcAft>
                <a:spcPct val="0"/>
              </a:spcAft>
            </a:pPr>
            <a:r>
              <a:rPr lang="en-US" sz="778" baseline="30000" dirty="0">
                <a:solidFill>
                  <a:srgbClr val="000000"/>
                </a:solidFill>
                <a:latin typeface="Lucida Calligraphy" pitchFamily="66" charset="0"/>
              </a:rPr>
              <a:t>Transforming Ideas Into Reality</a:t>
            </a:r>
          </a:p>
        </p:txBody>
      </p:sp>
      <p:pic>
        <p:nvPicPr>
          <p:cNvPr id="1026" name="Picture 2" descr="C:\Documents and Settings\team3\My Documents\Downloads\Photo 2013-04-18 02.31.19 PM.jpg"/>
          <p:cNvPicPr>
            <a:picLocks noChangeAspect="1" noChangeArrowheads="1"/>
          </p:cNvPicPr>
          <p:nvPr/>
        </p:nvPicPr>
        <p:blipFill>
          <a:blip r:embed="rId5" cstate="print"/>
          <a:srcRect t="15890" b="2591"/>
          <a:stretch>
            <a:fillRect/>
          </a:stretch>
        </p:blipFill>
        <p:spPr bwMode="auto">
          <a:xfrm>
            <a:off x="561163" y="4487850"/>
            <a:ext cx="2388059" cy="1460057"/>
          </a:xfrm>
          <a:prstGeom prst="rect">
            <a:avLst/>
          </a:prstGeom>
          <a:noFill/>
        </p:spPr>
      </p:pic>
      <p:sp>
        <p:nvSpPr>
          <p:cNvPr id="25" name="Text Box 4"/>
          <p:cNvSpPr txBox="1">
            <a:spLocks noChangeArrowheads="1"/>
          </p:cNvSpPr>
          <p:nvPr/>
        </p:nvSpPr>
        <p:spPr bwMode="auto">
          <a:xfrm>
            <a:off x="458784" y="2070443"/>
            <a:ext cx="3732216" cy="1112615"/>
          </a:xfrm>
          <a:prstGeom prst="rect">
            <a:avLst/>
          </a:prstGeom>
          <a:noFill/>
          <a:ln w="9525">
            <a:noFill/>
            <a:miter lim="800000"/>
            <a:headEnd/>
            <a:tailEnd/>
          </a:ln>
        </p:spPr>
        <p:txBody>
          <a:bodyPr wrap="square" lIns="26736" tIns="13368" rIns="26736" bIns="13368">
            <a:spAutoFit/>
          </a:bodyPr>
          <a:lstStyle/>
          <a:p>
            <a:pPr algn="ctr" defTabSz="254020" fontAlgn="base">
              <a:spcAft>
                <a:spcPct val="0"/>
              </a:spcAft>
            </a:pPr>
            <a:r>
              <a:rPr lang="en-US" sz="1333" b="1" dirty="0">
                <a:solidFill>
                  <a:srgbClr val="000000"/>
                </a:solidFill>
                <a:latin typeface="Cambo" pitchFamily="2" charset="0"/>
              </a:rPr>
              <a:t>The Hackers of Catron </a:t>
            </a:r>
            <a:r>
              <a:rPr lang="en-US" sz="1111" dirty="0">
                <a:solidFill>
                  <a:srgbClr val="000000"/>
                </a:solidFill>
                <a:latin typeface="Calibri" pitchFamily="34" charset="0"/>
              </a:rPr>
              <a:t>is an electronic board game based around the incredibly popular game </a:t>
            </a:r>
            <a:r>
              <a:rPr lang="en-US" sz="1111" i="1" dirty="0">
                <a:solidFill>
                  <a:srgbClr val="000000"/>
                </a:solidFill>
                <a:latin typeface="Calibri" pitchFamily="34" charset="0"/>
              </a:rPr>
              <a:t>The Settlers of Catan</a:t>
            </a:r>
            <a:r>
              <a:rPr lang="en-US" sz="1111" dirty="0">
                <a:solidFill>
                  <a:srgbClr val="000000"/>
                </a:solidFill>
                <a:latin typeface="Calibri" pitchFamily="34" charset="0"/>
              </a:rPr>
              <a:t>. The object of the game is to create the largest settlement on the island of Catron, by obtaining and trading various resources.</a:t>
            </a:r>
          </a:p>
          <a:p>
            <a:pPr defTabSz="870990" fontAlgn="base">
              <a:spcBef>
                <a:spcPct val="50000"/>
              </a:spcBef>
              <a:spcAft>
                <a:spcPct val="0"/>
              </a:spcAft>
            </a:pPr>
            <a:endParaRPr lang="en-US" sz="1278" b="1" baseline="30000" dirty="0">
              <a:solidFill>
                <a:srgbClr val="000000"/>
              </a:solidFill>
            </a:endParaRPr>
          </a:p>
        </p:txBody>
      </p:sp>
      <p:pic>
        <p:nvPicPr>
          <p:cNvPr id="1041" name="Picture 17" descr="C:\Documents and Settings\team3\My Documents\Downloads\IMG_20130418_141933.jpg"/>
          <p:cNvPicPr>
            <a:picLocks noChangeAspect="1" noChangeArrowheads="1"/>
          </p:cNvPicPr>
          <p:nvPr/>
        </p:nvPicPr>
        <p:blipFill>
          <a:blip r:embed="rId6" cstate="print"/>
          <a:srcRect l="5069" t="10445" r="5069" b="3533"/>
          <a:stretch>
            <a:fillRect/>
          </a:stretch>
        </p:blipFill>
        <p:spPr bwMode="auto">
          <a:xfrm>
            <a:off x="4339167" y="933630"/>
            <a:ext cx="3200528" cy="2297815"/>
          </a:xfrm>
          <a:prstGeom prst="rect">
            <a:avLst/>
          </a:prstGeom>
          <a:noFill/>
        </p:spPr>
      </p:pic>
      <p:pic>
        <p:nvPicPr>
          <p:cNvPr id="1036" name="Picture 12" descr="C:\Documents and Settings\team3\My Documents\Downloads\framed_46cspKuc5l0_R_HzYLKUsMPuDAfJHkI-1oUt_dDCZEI (3).png"/>
          <p:cNvPicPr>
            <a:picLocks noChangeAspect="1" noChangeArrowheads="1"/>
          </p:cNvPicPr>
          <p:nvPr/>
        </p:nvPicPr>
        <p:blipFill>
          <a:blip r:embed="rId7" cstate="print"/>
          <a:srcRect/>
          <a:stretch>
            <a:fillRect/>
          </a:stretch>
        </p:blipFill>
        <p:spPr bwMode="auto">
          <a:xfrm>
            <a:off x="7805208" y="1306825"/>
            <a:ext cx="1037167" cy="1801490"/>
          </a:xfrm>
          <a:prstGeom prst="rect">
            <a:avLst/>
          </a:prstGeom>
          <a:noFill/>
        </p:spPr>
      </p:pic>
      <p:pic>
        <p:nvPicPr>
          <p:cNvPr id="1044" name="Picture 20" descr="C:\Documents and Settings\team3\My Documents\Downloads\BlockDiagramFinal.png"/>
          <p:cNvPicPr>
            <a:picLocks noChangeAspect="1" noChangeArrowheads="1"/>
          </p:cNvPicPr>
          <p:nvPr/>
        </p:nvPicPr>
        <p:blipFill>
          <a:blip r:embed="rId8" cstate="print"/>
          <a:srcRect/>
          <a:stretch>
            <a:fillRect/>
          </a:stretch>
        </p:blipFill>
        <p:spPr bwMode="auto">
          <a:xfrm>
            <a:off x="6546674" y="3823097"/>
            <a:ext cx="2389188" cy="1391708"/>
          </a:xfrm>
          <a:prstGeom prst="rect">
            <a:avLst/>
          </a:prstGeom>
          <a:noFill/>
        </p:spPr>
      </p:pic>
      <p:sp>
        <p:nvSpPr>
          <p:cNvPr id="41" name="Text Box 4"/>
          <p:cNvSpPr txBox="1">
            <a:spLocks noChangeArrowheads="1"/>
          </p:cNvSpPr>
          <p:nvPr/>
        </p:nvSpPr>
        <p:spPr bwMode="auto">
          <a:xfrm>
            <a:off x="458784" y="2891480"/>
            <a:ext cx="3732216" cy="1505672"/>
          </a:xfrm>
          <a:prstGeom prst="rect">
            <a:avLst/>
          </a:prstGeom>
          <a:noFill/>
          <a:ln w="9525">
            <a:noFill/>
            <a:miter lim="800000"/>
            <a:headEnd/>
            <a:tailEnd/>
          </a:ln>
        </p:spPr>
        <p:txBody>
          <a:bodyPr wrap="square" lIns="26736" tIns="13368" rIns="26736" bIns="13368">
            <a:spAutoFit/>
          </a:bodyPr>
          <a:lstStyle/>
          <a:p>
            <a:pPr algn="ctr" defTabSz="254020" fontAlgn="base">
              <a:spcAft>
                <a:spcPct val="0"/>
              </a:spcAft>
            </a:pPr>
            <a:r>
              <a:rPr lang="en-US" sz="1333" b="1" dirty="0">
                <a:solidFill>
                  <a:srgbClr val="000000"/>
                </a:solidFill>
                <a:latin typeface="Cambo" pitchFamily="2" charset="0"/>
              </a:rPr>
              <a:t>Features</a:t>
            </a:r>
          </a:p>
          <a:p>
            <a:pPr marL="127010" indent="-127010" defTabSz="254020" fontAlgn="base">
              <a:spcBef>
                <a:spcPts val="111"/>
              </a:spcBef>
              <a:spcAft>
                <a:spcPct val="0"/>
              </a:spcAft>
              <a:buFont typeface="Arial" pitchFamily="34" charset="0"/>
              <a:buChar char="•"/>
            </a:pPr>
            <a:r>
              <a:rPr lang="en-US" sz="1111" dirty="0">
                <a:solidFill>
                  <a:srgbClr val="000000"/>
                </a:solidFill>
                <a:latin typeface="Calibri" pitchFamily="34" charset="0"/>
              </a:rPr>
              <a:t>Generates a random arrangement of resource hexagons</a:t>
            </a:r>
          </a:p>
          <a:p>
            <a:pPr marL="127010" indent="-127010" defTabSz="870990" fontAlgn="base">
              <a:spcBef>
                <a:spcPts val="111"/>
              </a:spcBef>
              <a:spcAft>
                <a:spcPct val="0"/>
              </a:spcAft>
              <a:buFont typeface="Arial" pitchFamily="34" charset="0"/>
              <a:buChar char="•"/>
            </a:pPr>
            <a:r>
              <a:rPr lang="en-US" sz="1111" dirty="0">
                <a:solidFill>
                  <a:srgbClr val="000000"/>
                </a:solidFill>
                <a:latin typeface="Calibri" pitchFamily="34" charset="0"/>
              </a:rPr>
              <a:t>Automatically assigns resources to players after rolling the dice via the web app</a:t>
            </a:r>
          </a:p>
          <a:p>
            <a:pPr marL="127010" indent="-127010" defTabSz="870990" fontAlgn="base">
              <a:spcBef>
                <a:spcPts val="111"/>
              </a:spcBef>
              <a:spcAft>
                <a:spcPct val="0"/>
              </a:spcAft>
              <a:buFont typeface="Arial" pitchFamily="34" charset="0"/>
              <a:buChar char="•"/>
            </a:pPr>
            <a:r>
              <a:rPr lang="en-US" sz="1111" dirty="0">
                <a:solidFill>
                  <a:srgbClr val="000000"/>
                </a:solidFill>
                <a:latin typeface="Calibri" pitchFamily="34" charset="0"/>
              </a:rPr>
              <a:t>Resources are viewed, traded, and purchased in the web app</a:t>
            </a:r>
          </a:p>
          <a:p>
            <a:pPr marL="127010" indent="-127010" defTabSz="870990" fontAlgn="base">
              <a:spcBef>
                <a:spcPts val="111"/>
              </a:spcBef>
              <a:spcAft>
                <a:spcPct val="0"/>
              </a:spcAft>
              <a:buFont typeface="Arial" pitchFamily="34" charset="0"/>
              <a:buChar char="•"/>
            </a:pPr>
            <a:r>
              <a:rPr lang="en-US" sz="1111" dirty="0">
                <a:solidFill>
                  <a:srgbClr val="000000"/>
                </a:solidFill>
                <a:latin typeface="Calibri" pitchFamily="34" charset="0"/>
              </a:rPr>
              <a:t>Playable on any device with Wi-Fi and a modern browser</a:t>
            </a:r>
          </a:p>
          <a:p>
            <a:pPr marL="127010" indent="-127010" defTabSz="870990" fontAlgn="base">
              <a:spcBef>
                <a:spcPts val="111"/>
              </a:spcBef>
              <a:spcAft>
                <a:spcPct val="0"/>
              </a:spcAft>
              <a:buFont typeface="Arial" pitchFamily="34" charset="0"/>
              <a:buChar char="•"/>
            </a:pPr>
            <a:r>
              <a:rPr lang="en-US" sz="1111" dirty="0">
                <a:solidFill>
                  <a:srgbClr val="000000"/>
                </a:solidFill>
                <a:latin typeface="Calibri" pitchFamily="34" charset="0"/>
              </a:rPr>
              <a:t>No external wireless network necessary </a:t>
            </a:r>
          </a:p>
          <a:p>
            <a:pPr marL="127010" indent="-127010" defTabSz="870990" fontAlgn="base">
              <a:spcBef>
                <a:spcPts val="111"/>
              </a:spcBef>
              <a:spcAft>
                <a:spcPct val="0"/>
              </a:spcAft>
              <a:buFont typeface="Arial" pitchFamily="34" charset="0"/>
              <a:buChar char="•"/>
            </a:pPr>
            <a:r>
              <a:rPr lang="en-US" sz="1111" dirty="0">
                <a:solidFill>
                  <a:srgbClr val="000000"/>
                </a:solidFill>
                <a:latin typeface="Calibri" pitchFamily="34" charset="0"/>
              </a:rPr>
              <a:t>Enforces correct piece placement with visual feedback</a:t>
            </a:r>
          </a:p>
        </p:txBody>
      </p:sp>
      <p:sp>
        <p:nvSpPr>
          <p:cNvPr id="45" name="Text Box 4"/>
          <p:cNvSpPr txBox="1">
            <a:spLocks noChangeArrowheads="1"/>
          </p:cNvSpPr>
          <p:nvPr/>
        </p:nvSpPr>
        <p:spPr bwMode="auto">
          <a:xfrm>
            <a:off x="4422487" y="5767186"/>
            <a:ext cx="1516944" cy="232118"/>
          </a:xfrm>
          <a:prstGeom prst="rect">
            <a:avLst/>
          </a:prstGeom>
          <a:noFill/>
          <a:ln w="9525">
            <a:noFill/>
            <a:miter lim="800000"/>
            <a:headEnd/>
            <a:tailEnd/>
          </a:ln>
        </p:spPr>
        <p:txBody>
          <a:bodyPr wrap="square" lIns="26736" tIns="13368" rIns="26736" bIns="13368">
            <a:spAutoFit/>
          </a:bodyPr>
          <a:lstStyle/>
          <a:p>
            <a:pPr algn="ctr" defTabSz="870990" fontAlgn="base">
              <a:spcBef>
                <a:spcPct val="50000"/>
              </a:spcBef>
              <a:spcAft>
                <a:spcPct val="0"/>
              </a:spcAft>
            </a:pPr>
            <a:r>
              <a:rPr lang="en-US" sz="1333" b="1" dirty="0">
                <a:solidFill>
                  <a:srgbClr val="000000"/>
                </a:solidFill>
                <a:latin typeface="Cambo" pitchFamily="2" charset="0"/>
              </a:rPr>
              <a:t>PCB Layout</a:t>
            </a:r>
          </a:p>
        </p:txBody>
      </p:sp>
      <p:sp>
        <p:nvSpPr>
          <p:cNvPr id="46" name="Text Box 4"/>
          <p:cNvSpPr txBox="1">
            <a:spLocks noChangeArrowheads="1"/>
          </p:cNvSpPr>
          <p:nvPr/>
        </p:nvSpPr>
        <p:spPr bwMode="auto">
          <a:xfrm>
            <a:off x="6328833" y="5245053"/>
            <a:ext cx="2815167" cy="232118"/>
          </a:xfrm>
          <a:prstGeom prst="rect">
            <a:avLst/>
          </a:prstGeom>
          <a:noFill/>
          <a:ln w="9525">
            <a:noFill/>
            <a:miter lim="800000"/>
            <a:headEnd/>
            <a:tailEnd/>
          </a:ln>
        </p:spPr>
        <p:txBody>
          <a:bodyPr wrap="square" lIns="26736" tIns="13368" rIns="26736" bIns="13368">
            <a:spAutoFit/>
          </a:bodyPr>
          <a:lstStyle/>
          <a:p>
            <a:pPr algn="ctr" defTabSz="870990" fontAlgn="base">
              <a:spcBef>
                <a:spcPct val="50000"/>
              </a:spcBef>
              <a:spcAft>
                <a:spcPct val="0"/>
              </a:spcAft>
            </a:pPr>
            <a:r>
              <a:rPr lang="en-US" sz="1333" b="1" dirty="0">
                <a:solidFill>
                  <a:srgbClr val="000000"/>
                </a:solidFill>
                <a:latin typeface="Cambo" pitchFamily="2" charset="0"/>
              </a:rPr>
              <a:t>Block Diagram</a:t>
            </a:r>
          </a:p>
        </p:txBody>
      </p:sp>
      <p:sp>
        <p:nvSpPr>
          <p:cNvPr id="3" name="TextBox 2"/>
          <p:cNvSpPr txBox="1"/>
          <p:nvPr/>
        </p:nvSpPr>
        <p:spPr>
          <a:xfrm>
            <a:off x="2977272" y="5214805"/>
            <a:ext cx="1213728" cy="814582"/>
          </a:xfrm>
          <a:prstGeom prst="rect">
            <a:avLst/>
          </a:prstGeom>
          <a:noFill/>
        </p:spPr>
        <p:txBody>
          <a:bodyPr wrap="square" rtlCol="0">
            <a:spAutoFit/>
          </a:bodyPr>
          <a:lstStyle/>
          <a:p>
            <a:pPr defTabSz="254020" fontAlgn="base">
              <a:spcBef>
                <a:spcPts val="56"/>
              </a:spcBef>
              <a:spcAft>
                <a:spcPct val="0"/>
              </a:spcAft>
            </a:pPr>
            <a:r>
              <a:rPr lang="en-US" sz="1111" dirty="0">
                <a:solidFill>
                  <a:srgbClr val="000000"/>
                </a:solidFill>
                <a:latin typeface="Calibri" pitchFamily="34" charset="0"/>
              </a:rPr>
              <a:t>Ryan Pawling</a:t>
            </a:r>
          </a:p>
          <a:p>
            <a:pPr defTabSz="254020" fontAlgn="base">
              <a:spcBef>
                <a:spcPts val="56"/>
              </a:spcBef>
              <a:spcAft>
                <a:spcPct val="0"/>
              </a:spcAft>
            </a:pPr>
            <a:r>
              <a:rPr lang="en-US" sz="1111" dirty="0">
                <a:solidFill>
                  <a:srgbClr val="000000"/>
                </a:solidFill>
                <a:latin typeface="Calibri" pitchFamily="34" charset="0"/>
              </a:rPr>
              <a:t>Robert Harris</a:t>
            </a:r>
          </a:p>
          <a:p>
            <a:pPr defTabSz="254020" fontAlgn="base">
              <a:spcBef>
                <a:spcPts val="56"/>
              </a:spcBef>
              <a:spcAft>
                <a:spcPct val="0"/>
              </a:spcAft>
            </a:pPr>
            <a:r>
              <a:rPr lang="en-US" sz="1111" dirty="0">
                <a:solidFill>
                  <a:srgbClr val="000000"/>
                </a:solidFill>
                <a:latin typeface="Calibri" pitchFamily="34" charset="0"/>
              </a:rPr>
              <a:t>Josh </a:t>
            </a:r>
            <a:r>
              <a:rPr lang="en-US" sz="1111" dirty="0" err="1">
                <a:solidFill>
                  <a:srgbClr val="000000"/>
                </a:solidFill>
                <a:latin typeface="Calibri" pitchFamily="34" charset="0"/>
              </a:rPr>
              <a:t>Hunsberger</a:t>
            </a:r>
            <a:endParaRPr lang="en-US" sz="1111" dirty="0">
              <a:solidFill>
                <a:srgbClr val="000000"/>
              </a:solidFill>
              <a:latin typeface="Calibri" pitchFamily="34" charset="0"/>
            </a:endParaRPr>
          </a:p>
          <a:p>
            <a:pPr defTabSz="254020" fontAlgn="base">
              <a:spcBef>
                <a:spcPts val="56"/>
              </a:spcBef>
              <a:spcAft>
                <a:spcPct val="0"/>
              </a:spcAft>
            </a:pPr>
            <a:r>
              <a:rPr lang="en-US" sz="1111" dirty="0">
                <a:solidFill>
                  <a:srgbClr val="000000"/>
                </a:solidFill>
                <a:latin typeface="Calibri" pitchFamily="34" charset="0"/>
              </a:rPr>
              <a:t>Spencer Julian</a:t>
            </a:r>
          </a:p>
        </p:txBody>
      </p:sp>
      <p:sp>
        <p:nvSpPr>
          <p:cNvPr id="21" name="Text Box 4"/>
          <p:cNvSpPr txBox="1">
            <a:spLocks noChangeArrowheads="1"/>
          </p:cNvSpPr>
          <p:nvPr/>
        </p:nvSpPr>
        <p:spPr bwMode="auto">
          <a:xfrm>
            <a:off x="5066979" y="3295248"/>
            <a:ext cx="1744903" cy="232118"/>
          </a:xfrm>
          <a:prstGeom prst="rect">
            <a:avLst/>
          </a:prstGeom>
          <a:noFill/>
          <a:ln w="9525">
            <a:noFill/>
            <a:miter lim="800000"/>
            <a:headEnd/>
            <a:tailEnd/>
          </a:ln>
        </p:spPr>
        <p:txBody>
          <a:bodyPr wrap="square" lIns="26736" tIns="13368" rIns="26736" bIns="13368">
            <a:spAutoFit/>
          </a:bodyPr>
          <a:lstStyle/>
          <a:p>
            <a:pPr algn="ctr" defTabSz="870990" fontAlgn="base">
              <a:spcBef>
                <a:spcPct val="50000"/>
              </a:spcBef>
              <a:spcAft>
                <a:spcPct val="0"/>
              </a:spcAft>
            </a:pPr>
            <a:r>
              <a:rPr lang="en-US" sz="1333" b="1" dirty="0">
                <a:solidFill>
                  <a:srgbClr val="000000"/>
                </a:solidFill>
                <a:latin typeface="Cambo" pitchFamily="2" charset="0"/>
              </a:rPr>
              <a:t>A Game in Progress</a:t>
            </a:r>
          </a:p>
        </p:txBody>
      </p:sp>
      <p:sp>
        <p:nvSpPr>
          <p:cNvPr id="22" name="Text Box 4"/>
          <p:cNvSpPr txBox="1">
            <a:spLocks noChangeArrowheads="1"/>
          </p:cNvSpPr>
          <p:nvPr/>
        </p:nvSpPr>
        <p:spPr bwMode="auto">
          <a:xfrm>
            <a:off x="7565320" y="3037869"/>
            <a:ext cx="1516944" cy="232118"/>
          </a:xfrm>
          <a:prstGeom prst="rect">
            <a:avLst/>
          </a:prstGeom>
          <a:noFill/>
          <a:ln w="9525">
            <a:noFill/>
            <a:miter lim="800000"/>
            <a:headEnd/>
            <a:tailEnd/>
          </a:ln>
        </p:spPr>
        <p:txBody>
          <a:bodyPr wrap="square" lIns="26736" tIns="13368" rIns="26736" bIns="13368">
            <a:spAutoFit/>
          </a:bodyPr>
          <a:lstStyle/>
          <a:p>
            <a:pPr algn="ctr" defTabSz="870990" fontAlgn="base">
              <a:spcBef>
                <a:spcPct val="50000"/>
              </a:spcBef>
              <a:spcAft>
                <a:spcPct val="0"/>
              </a:spcAft>
            </a:pPr>
            <a:r>
              <a:rPr lang="en-US" sz="1333" b="1" dirty="0">
                <a:solidFill>
                  <a:srgbClr val="000000"/>
                </a:solidFill>
                <a:latin typeface="Cambo" pitchFamily="2" charset="0"/>
              </a:rPr>
              <a:t>Web Application</a:t>
            </a:r>
          </a:p>
        </p:txBody>
      </p:sp>
      <p:sp>
        <p:nvSpPr>
          <p:cNvPr id="4" name="TextBox 3"/>
          <p:cNvSpPr txBox="1"/>
          <p:nvPr/>
        </p:nvSpPr>
        <p:spPr>
          <a:xfrm>
            <a:off x="254000" y="933630"/>
            <a:ext cx="3937000" cy="502766"/>
          </a:xfrm>
          <a:prstGeom prst="rect">
            <a:avLst/>
          </a:prstGeom>
          <a:noFill/>
        </p:spPr>
        <p:txBody>
          <a:bodyPr wrap="square" rtlCol="0">
            <a:spAutoFit/>
          </a:bodyPr>
          <a:lstStyle/>
          <a:p>
            <a:pPr algn="ctr" defTabSz="254020" fontAlgn="base">
              <a:spcBef>
                <a:spcPct val="50000"/>
              </a:spcBef>
              <a:spcAft>
                <a:spcPct val="0"/>
              </a:spcAft>
            </a:pPr>
            <a:r>
              <a:rPr lang="en-US" sz="1833" dirty="0">
                <a:solidFill>
                  <a:srgbClr val="000000"/>
                </a:solidFill>
                <a:latin typeface="Cambo" pitchFamily="2" charset="0"/>
              </a:rPr>
              <a:t>THE </a:t>
            </a:r>
            <a:r>
              <a:rPr lang="en-US" sz="2667" dirty="0">
                <a:solidFill>
                  <a:srgbClr val="000000"/>
                </a:solidFill>
                <a:latin typeface="Cambo" pitchFamily="2" charset="0"/>
              </a:rPr>
              <a:t>HACKERS</a:t>
            </a:r>
            <a:r>
              <a:rPr lang="en-US" sz="1833" dirty="0">
                <a:solidFill>
                  <a:srgbClr val="000000"/>
                </a:solidFill>
                <a:latin typeface="Cambo" pitchFamily="2" charset="0"/>
              </a:rPr>
              <a:t> OF</a:t>
            </a:r>
            <a:endParaRPr lang="en-US" sz="2000" dirty="0">
              <a:solidFill>
                <a:srgbClr val="000000"/>
              </a:solidFill>
              <a:latin typeface="Cambo" pitchFamily="2" charset="0"/>
            </a:endParaRPr>
          </a:p>
        </p:txBody>
      </p:sp>
      <p:sp>
        <p:nvSpPr>
          <p:cNvPr id="5" name="TextBox 4"/>
          <p:cNvSpPr txBox="1"/>
          <p:nvPr/>
        </p:nvSpPr>
        <p:spPr>
          <a:xfrm>
            <a:off x="660790" y="1151638"/>
            <a:ext cx="3123419" cy="943015"/>
          </a:xfrm>
          <a:prstGeom prst="rect">
            <a:avLst/>
          </a:prstGeom>
          <a:noFill/>
        </p:spPr>
        <p:txBody>
          <a:bodyPr wrap="none" rtlCol="0">
            <a:spAutoFit/>
          </a:bodyPr>
          <a:lstStyle/>
          <a:p>
            <a:pPr algn="ctr" defTabSz="254020" fontAlgn="base">
              <a:spcBef>
                <a:spcPct val="50000"/>
              </a:spcBef>
              <a:spcAft>
                <a:spcPct val="0"/>
              </a:spcAft>
            </a:pPr>
            <a:r>
              <a:rPr lang="en-US" sz="5528" dirty="0">
                <a:solidFill>
                  <a:srgbClr val="000000"/>
                </a:solidFill>
                <a:latin typeface="Cambo" pitchFamily="2" charset="0"/>
              </a:rPr>
              <a:t>CATRON</a:t>
            </a:r>
            <a:endParaRPr lang="en-US" sz="2667" dirty="0">
              <a:solidFill>
                <a:srgbClr val="000000"/>
              </a:solidFill>
              <a:latin typeface="Cambo" pitchFamily="2"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ctrTitle"/>
            <p:custDataLst>
              <p:tags r:id="rId2"/>
            </p:custDataLst>
          </p:nvPr>
        </p:nvSpPr>
        <p:spPr>
          <a:xfrm>
            <a:off x="685800" y="2130425"/>
            <a:ext cx="7772400" cy="1470025"/>
          </a:xfrm>
        </p:spPr>
        <p:txBody>
          <a:bodyPr/>
          <a:lstStyle/>
          <a:p>
            <a:pPr eaLnBrk="1" hangingPunct="1"/>
            <a:endParaRPr lang="en-US" altLang="en-US" smtClean="0"/>
          </a:p>
        </p:txBody>
      </p:sp>
      <p:sp>
        <p:nvSpPr>
          <p:cNvPr id="3" name="Subtitle 2"/>
          <p:cNvSpPr>
            <a:spLocks noGrp="1"/>
          </p:cNvSpPr>
          <p:nvPr>
            <p:ph type="subTitle" idx="1"/>
            <p:custDataLst>
              <p:tags r:id="rId3"/>
            </p:custDataLst>
          </p:nvPr>
        </p:nvSpPr>
        <p:spPr/>
        <p:txBody>
          <a:bodyPr rtlCol="0">
            <a:normAutofit/>
          </a:bodyPr>
          <a:lstStyle/>
          <a:p>
            <a:pPr defTabSz="913716" eaLnBrk="1" fontAlgn="auto" hangingPunct="1">
              <a:spcAft>
                <a:spcPts val="0"/>
              </a:spcAft>
              <a:defRPr/>
            </a:pPr>
            <a:endParaRPr lang="en-US"/>
          </a:p>
        </p:txBody>
      </p:sp>
      <p:pic>
        <p:nvPicPr>
          <p:cNvPr id="38916" name="Picture 3"/>
          <p:cNvPicPr>
            <a:picLocks noChangeAspect="1"/>
          </p:cNvPicPr>
          <p:nvPr>
            <p:custDataLst>
              <p:tags r:id="rId4"/>
            </p:custDataLst>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54692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545"/>
            <a:ext cx="8235950" cy="748782"/>
          </a:xfrm>
        </p:spPr>
        <p:txBody>
          <a:bodyPr/>
          <a:lstStyle/>
          <a:p>
            <a:r>
              <a:rPr lang="en-US" dirty="0" smtClean="0">
                <a:effectLst>
                  <a:outerShdw blurRad="38100" dist="38100" dir="2700000" algn="tl">
                    <a:srgbClr val="000000">
                      <a:alpha val="43137"/>
                    </a:srgbClr>
                  </a:outerShdw>
                </a:effectLst>
              </a:rPr>
              <a:t>REGISTRATION PROCEDURES</a:t>
            </a:r>
            <a:endParaRPr lang="en-US" dirty="0">
              <a:effectLst>
                <a:outerShdw blurRad="38100" dist="38100" dir="2700000" algn="tl">
                  <a:srgbClr val="000000">
                    <a:alpha val="43137"/>
                  </a:srgbClr>
                </a:outerShdw>
              </a:effectLst>
            </a:endParaRPr>
          </a:p>
        </p:txBody>
      </p:sp>
      <p:sp>
        <p:nvSpPr>
          <p:cNvPr id="6" name="Text Placeholder 5"/>
          <p:cNvSpPr>
            <a:spLocks noGrp="1"/>
          </p:cNvSpPr>
          <p:nvPr>
            <p:ph type="body" idx="12"/>
          </p:nvPr>
        </p:nvSpPr>
        <p:spPr>
          <a:xfrm>
            <a:off x="457200" y="1064213"/>
            <a:ext cx="8512629" cy="4870395"/>
          </a:xfrm>
        </p:spPr>
        <p:txBody>
          <a:bodyPr>
            <a:normAutofit/>
          </a:bodyPr>
          <a:lstStyle/>
          <a:p>
            <a:pPr marL="365760" indent="-365760">
              <a:buFont typeface="Wingdings" panose="05000000000000000000" pitchFamily="2" charset="2"/>
              <a:buChar char="§"/>
            </a:pPr>
            <a:r>
              <a:rPr lang="en-US" dirty="0" smtClean="0"/>
              <a:t>Form a team of </a:t>
            </a:r>
            <a:r>
              <a:rPr lang="en-US" dirty="0" smtClean="0">
                <a:solidFill>
                  <a:srgbClr val="FF0000"/>
                </a:solidFill>
              </a:rPr>
              <a:t>four students</a:t>
            </a:r>
            <a:r>
              <a:rPr lang="en-US" dirty="0" smtClean="0"/>
              <a:t> and designate a </a:t>
            </a:r>
            <a:r>
              <a:rPr lang="en-US" dirty="0">
                <a:solidFill>
                  <a:srgbClr val="FF0000"/>
                </a:solidFill>
              </a:rPr>
              <a:t>team leader</a:t>
            </a:r>
            <a:r>
              <a:rPr lang="en-US" dirty="0"/>
              <a:t> </a:t>
            </a:r>
            <a:r>
              <a:rPr lang="en-US" dirty="0" smtClean="0"/>
              <a:t>(if </a:t>
            </a:r>
            <a:r>
              <a:rPr lang="en-US" dirty="0"/>
              <a:t>you do not have a team, email </a:t>
            </a:r>
            <a:r>
              <a:rPr lang="en-US" dirty="0">
                <a:hlinkClick r:id="rId2"/>
              </a:rPr>
              <a:t>ece477@ecn.purdue.edu</a:t>
            </a:r>
            <a:r>
              <a:rPr lang="en-US" dirty="0"/>
              <a:t> to request inclusion on the posted </a:t>
            </a:r>
            <a:r>
              <a:rPr lang="en-US" dirty="0">
                <a:solidFill>
                  <a:srgbClr val="00B050"/>
                </a:solidFill>
              </a:rPr>
              <a:t>“free agent”</a:t>
            </a:r>
            <a:r>
              <a:rPr lang="en-US" dirty="0"/>
              <a:t> </a:t>
            </a:r>
            <a:r>
              <a:rPr lang="en-US" dirty="0" smtClean="0"/>
              <a:t>list)</a:t>
            </a:r>
            <a:endParaRPr lang="en-US" dirty="0" smtClean="0"/>
          </a:p>
          <a:p>
            <a:pPr marL="365760" indent="-365760">
              <a:buFont typeface="Wingdings" panose="05000000000000000000" pitchFamily="2" charset="2"/>
              <a:buChar char="§"/>
            </a:pPr>
            <a:r>
              <a:rPr lang="en-US" dirty="0" smtClean="0"/>
              <a:t>Email </a:t>
            </a:r>
            <a:r>
              <a:rPr lang="en-US" dirty="0" smtClean="0">
                <a:hlinkClick r:id="rId2"/>
              </a:rPr>
              <a:t>ece477@ecn.purdue.edu</a:t>
            </a:r>
            <a:r>
              <a:rPr lang="en-US" dirty="0" smtClean="0"/>
              <a:t> to request a </a:t>
            </a:r>
            <a:r>
              <a:rPr lang="en-US" dirty="0" smtClean="0">
                <a:solidFill>
                  <a:srgbClr val="FF0000"/>
                </a:solidFill>
              </a:rPr>
              <a:t>preliminary team ID (PTID)</a:t>
            </a:r>
            <a:r>
              <a:rPr lang="en-US" dirty="0" smtClean="0"/>
              <a:t> – should only be done by </a:t>
            </a:r>
            <a:r>
              <a:rPr lang="en-US" dirty="0" smtClean="0">
                <a:solidFill>
                  <a:srgbClr val="FF0000"/>
                </a:solidFill>
              </a:rPr>
              <a:t>team leader</a:t>
            </a:r>
            <a:endParaRPr lang="en-US" dirty="0" smtClean="0">
              <a:solidFill>
                <a:srgbClr val="FF0000"/>
              </a:solidFill>
            </a:endParaRPr>
          </a:p>
          <a:p>
            <a:pPr marL="365760" indent="-365760">
              <a:buFont typeface="Wingdings" panose="05000000000000000000" pitchFamily="2" charset="2"/>
              <a:buChar char="§"/>
            </a:pPr>
            <a:r>
              <a:rPr lang="en-US" dirty="0" smtClean="0"/>
              <a:t>Visit </a:t>
            </a:r>
            <a:r>
              <a:rPr lang="en-US" dirty="0" smtClean="0">
                <a:hlinkClick r:id="rId3"/>
              </a:rPr>
              <a:t>https://engineering.purdue.edu/ece477</a:t>
            </a:r>
            <a:r>
              <a:rPr lang="en-US" dirty="0" smtClean="0"/>
              <a:t>, click on the </a:t>
            </a:r>
            <a:r>
              <a:rPr lang="en-US" dirty="0" smtClean="0">
                <a:solidFill>
                  <a:srgbClr val="FF0000"/>
                </a:solidFill>
              </a:rPr>
              <a:t>Incoming</a:t>
            </a:r>
            <a:r>
              <a:rPr lang="en-US" dirty="0" smtClean="0"/>
              <a:t> tab, then follow the </a:t>
            </a:r>
            <a:r>
              <a:rPr lang="en-US" dirty="0" smtClean="0">
                <a:solidFill>
                  <a:srgbClr val="FF0000"/>
                </a:solidFill>
              </a:rPr>
              <a:t>Registration</a:t>
            </a:r>
            <a:r>
              <a:rPr lang="en-US" dirty="0" smtClean="0"/>
              <a:t> link; d</a:t>
            </a:r>
            <a:r>
              <a:rPr lang="en-US" dirty="0" smtClean="0"/>
              <a:t>ownload the </a:t>
            </a:r>
            <a:r>
              <a:rPr lang="en-US" u="sng" dirty="0" smtClean="0">
                <a:solidFill>
                  <a:srgbClr val="FF0000"/>
                </a:solidFill>
              </a:rPr>
              <a:t>Initial Project Proposal</a:t>
            </a:r>
            <a:r>
              <a:rPr lang="en-US" dirty="0" smtClean="0"/>
              <a:t> skeleton file</a:t>
            </a:r>
          </a:p>
          <a:p>
            <a:pPr marL="365760" indent="-365760">
              <a:buFont typeface="Wingdings" panose="05000000000000000000" pitchFamily="2" charset="2"/>
              <a:buChar char="§"/>
            </a:pPr>
            <a:r>
              <a:rPr lang="en-US" dirty="0" smtClean="0"/>
              <a:t>After carefully completing your project proposal, return to the  ECE 477 </a:t>
            </a:r>
            <a:r>
              <a:rPr lang="en-US" dirty="0" smtClean="0">
                <a:solidFill>
                  <a:srgbClr val="FF0000"/>
                </a:solidFill>
              </a:rPr>
              <a:t>Incoming </a:t>
            </a:r>
            <a:r>
              <a:rPr lang="en-US" dirty="0" smtClean="0">
                <a:solidFill>
                  <a:srgbClr val="FF0000"/>
                </a:solidFill>
                <a:sym typeface="Symbol" panose="05050102010706020507" pitchFamily="18" charset="2"/>
              </a:rPr>
              <a:t> Registration</a:t>
            </a:r>
            <a:r>
              <a:rPr lang="en-US" dirty="0" smtClean="0">
                <a:sym typeface="Symbol" panose="05050102010706020507" pitchFamily="18" charset="2"/>
              </a:rPr>
              <a:t> page and upload your proposal file (</a:t>
            </a:r>
            <a:r>
              <a:rPr lang="en-US" dirty="0" smtClean="0">
                <a:solidFill>
                  <a:srgbClr val="FF0000"/>
                </a:solidFill>
                <a:sym typeface="Symbol" panose="05050102010706020507" pitchFamily="18" charset="2"/>
              </a:rPr>
              <a:t>.</a:t>
            </a:r>
            <a:r>
              <a:rPr lang="en-US" dirty="0" err="1" smtClean="0">
                <a:solidFill>
                  <a:srgbClr val="FF0000"/>
                </a:solidFill>
                <a:sym typeface="Symbol" panose="05050102010706020507" pitchFamily="18" charset="2"/>
              </a:rPr>
              <a:t>docx</a:t>
            </a:r>
            <a:r>
              <a:rPr lang="en-US" dirty="0" smtClean="0">
                <a:sym typeface="Symbol" panose="05050102010706020507" pitchFamily="18" charset="2"/>
              </a:rPr>
              <a:t> only) via the </a:t>
            </a:r>
            <a:r>
              <a:rPr lang="en-US" dirty="0" smtClean="0">
                <a:solidFill>
                  <a:srgbClr val="FF0000"/>
                </a:solidFill>
                <a:sym typeface="Symbol" panose="05050102010706020507" pitchFamily="18" charset="2"/>
              </a:rPr>
              <a:t>Submission</a:t>
            </a:r>
            <a:r>
              <a:rPr lang="en-US" dirty="0" smtClean="0">
                <a:sym typeface="Symbol" panose="05050102010706020507" pitchFamily="18" charset="2"/>
              </a:rPr>
              <a:t> portal using your </a:t>
            </a:r>
            <a:r>
              <a:rPr lang="en-US" dirty="0" smtClean="0">
                <a:solidFill>
                  <a:srgbClr val="FF0000"/>
                </a:solidFill>
                <a:sym typeface="Symbol" panose="05050102010706020507" pitchFamily="18" charset="2"/>
              </a:rPr>
              <a:t>assigned PTID </a:t>
            </a:r>
            <a:r>
              <a:rPr lang="en-US" dirty="0" smtClean="0">
                <a:sym typeface="Symbol" panose="05050102010706020507" pitchFamily="18" charset="2"/>
              </a:rPr>
              <a:t>(done by </a:t>
            </a:r>
            <a:r>
              <a:rPr lang="en-US" dirty="0" smtClean="0">
                <a:solidFill>
                  <a:srgbClr val="FF0000"/>
                </a:solidFill>
                <a:sym typeface="Symbol" panose="05050102010706020507" pitchFamily="18" charset="2"/>
              </a:rPr>
              <a:t>team leader</a:t>
            </a:r>
            <a:r>
              <a:rPr lang="en-US" dirty="0" smtClean="0">
                <a:sym typeface="Symbol" panose="05050102010706020507" pitchFamily="18" charset="2"/>
              </a:rPr>
              <a:t> only)</a:t>
            </a:r>
            <a:endParaRPr lang="en-US" dirty="0" smtClean="0"/>
          </a:p>
        </p:txBody>
      </p:sp>
    </p:spTree>
    <p:extLst>
      <p:ext uri="{BB962C8B-B14F-4D97-AF65-F5344CB8AC3E}">
        <p14:creationId xmlns:p14="http://schemas.microsoft.com/office/powerpoint/2010/main" val="14026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545"/>
            <a:ext cx="8235950" cy="748782"/>
          </a:xfrm>
        </p:spPr>
        <p:txBody>
          <a:bodyPr/>
          <a:lstStyle/>
          <a:p>
            <a:r>
              <a:rPr lang="en-US" dirty="0" smtClean="0">
                <a:effectLst>
                  <a:outerShdw blurRad="38100" dist="38100" dir="2700000" algn="tl">
                    <a:srgbClr val="000000">
                      <a:alpha val="43137"/>
                    </a:srgbClr>
                  </a:outerShdw>
                </a:effectLst>
              </a:rPr>
              <a:t>REGISTRATION PROCEDURES</a:t>
            </a:r>
            <a:endParaRPr lang="en-US" dirty="0">
              <a:effectLst>
                <a:outerShdw blurRad="38100" dist="38100" dir="2700000" algn="tl">
                  <a:srgbClr val="000000">
                    <a:alpha val="43137"/>
                  </a:srgbClr>
                </a:outerShdw>
              </a:effectLst>
            </a:endParaRPr>
          </a:p>
        </p:txBody>
      </p:sp>
      <p:sp>
        <p:nvSpPr>
          <p:cNvPr id="6" name="Text Placeholder 5"/>
          <p:cNvSpPr>
            <a:spLocks noGrp="1"/>
          </p:cNvSpPr>
          <p:nvPr>
            <p:ph type="body" idx="12"/>
          </p:nvPr>
        </p:nvSpPr>
        <p:spPr>
          <a:xfrm>
            <a:off x="457200" y="1064213"/>
            <a:ext cx="8512629" cy="4870395"/>
          </a:xfrm>
        </p:spPr>
        <p:txBody>
          <a:bodyPr>
            <a:normAutofit/>
          </a:bodyPr>
          <a:lstStyle/>
          <a:p>
            <a:pPr marL="365760" indent="-365760">
              <a:buFont typeface="Wingdings" panose="05000000000000000000" pitchFamily="2" charset="2"/>
              <a:buChar char="§"/>
            </a:pPr>
            <a:r>
              <a:rPr lang="en-US" dirty="0" smtClean="0"/>
              <a:t>Course staff will evaluate proposals in the order received; once reviewed, a “marked up” copy of the proposal will be emailed to the </a:t>
            </a:r>
            <a:r>
              <a:rPr lang="en-US" dirty="0" smtClean="0">
                <a:solidFill>
                  <a:srgbClr val="FF0000"/>
                </a:solidFill>
              </a:rPr>
              <a:t>team leader</a:t>
            </a:r>
            <a:r>
              <a:rPr lang="en-US" dirty="0" smtClean="0"/>
              <a:t> </a:t>
            </a:r>
            <a:r>
              <a:rPr lang="en-US" dirty="0" smtClean="0">
                <a:solidFill>
                  <a:srgbClr val="00B0F0"/>
                </a:solidFill>
              </a:rPr>
              <a:t>(target one week turn-around)</a:t>
            </a:r>
          </a:p>
          <a:p>
            <a:pPr marL="731520" lvl="1" indent="-365760">
              <a:buFont typeface="Wingdings" panose="05000000000000000000" pitchFamily="2" charset="2"/>
              <a:buChar char="v"/>
            </a:pPr>
            <a:r>
              <a:rPr lang="en-US" dirty="0" smtClean="0"/>
              <a:t>If your proposal is </a:t>
            </a:r>
            <a:r>
              <a:rPr lang="en-US" dirty="0" smtClean="0">
                <a:solidFill>
                  <a:srgbClr val="00B050"/>
                </a:solidFill>
              </a:rPr>
              <a:t>accepted</a:t>
            </a:r>
            <a:r>
              <a:rPr lang="en-US" dirty="0" smtClean="0"/>
              <a:t>, your team will be assigned an </a:t>
            </a:r>
            <a:r>
              <a:rPr lang="en-US" dirty="0" smtClean="0">
                <a:solidFill>
                  <a:srgbClr val="00B050"/>
                </a:solidFill>
              </a:rPr>
              <a:t>“official” team number</a:t>
            </a:r>
            <a:r>
              <a:rPr lang="en-US" dirty="0" smtClean="0"/>
              <a:t> and added to the </a:t>
            </a:r>
            <a:r>
              <a:rPr lang="en-US" dirty="0" smtClean="0">
                <a:solidFill>
                  <a:srgbClr val="00B050"/>
                </a:solidFill>
              </a:rPr>
              <a:t>Registered Teams</a:t>
            </a:r>
            <a:r>
              <a:rPr lang="en-US" dirty="0" smtClean="0"/>
              <a:t> page (team members will receive an </a:t>
            </a:r>
            <a:r>
              <a:rPr lang="en-US" dirty="0" smtClean="0">
                <a:solidFill>
                  <a:srgbClr val="00B050"/>
                </a:solidFill>
              </a:rPr>
              <a:t>override</a:t>
            </a:r>
            <a:r>
              <a:rPr lang="en-US" dirty="0" smtClean="0"/>
              <a:t> to register for ECE 477 at this time)</a:t>
            </a:r>
          </a:p>
          <a:p>
            <a:pPr marL="731520" lvl="1" indent="-365760">
              <a:buFont typeface="Wingdings" panose="05000000000000000000" pitchFamily="2" charset="2"/>
              <a:buChar char="v"/>
            </a:pPr>
            <a:r>
              <a:rPr lang="en-US" dirty="0" smtClean="0"/>
              <a:t>If your proposal is </a:t>
            </a:r>
            <a:r>
              <a:rPr lang="en-US" dirty="0" smtClean="0">
                <a:solidFill>
                  <a:srgbClr val="FF0000"/>
                </a:solidFill>
              </a:rPr>
              <a:t>rejected</a:t>
            </a:r>
            <a:r>
              <a:rPr lang="en-US" dirty="0" smtClean="0"/>
              <a:t>, your team will have </a:t>
            </a:r>
            <a:r>
              <a:rPr lang="en-US" dirty="0" smtClean="0">
                <a:solidFill>
                  <a:srgbClr val="FF0000"/>
                </a:solidFill>
              </a:rPr>
              <a:t>one week</a:t>
            </a:r>
            <a:r>
              <a:rPr lang="en-US" dirty="0" smtClean="0"/>
              <a:t> to </a:t>
            </a:r>
            <a:r>
              <a:rPr lang="en-US" dirty="0" smtClean="0">
                <a:solidFill>
                  <a:srgbClr val="FF0000"/>
                </a:solidFill>
              </a:rPr>
              <a:t>revise</a:t>
            </a:r>
            <a:r>
              <a:rPr lang="en-US" dirty="0" smtClean="0"/>
              <a:t> the proposal and </a:t>
            </a:r>
            <a:r>
              <a:rPr lang="en-US" dirty="0" smtClean="0">
                <a:solidFill>
                  <a:srgbClr val="FF0000"/>
                </a:solidFill>
              </a:rPr>
              <a:t>resubmit</a:t>
            </a:r>
            <a:r>
              <a:rPr lang="en-US" dirty="0" smtClean="0"/>
              <a:t> it</a:t>
            </a:r>
          </a:p>
          <a:p>
            <a:pPr marL="731520" lvl="1" indent="-365760">
              <a:buFont typeface="Wingdings" panose="05000000000000000000" pitchFamily="2" charset="2"/>
              <a:buChar char="v"/>
            </a:pPr>
            <a:r>
              <a:rPr lang="en-US" dirty="0" smtClean="0"/>
              <a:t>If an acceptable proposal is not submitted within the allotted time, your team’s assigned PTID will be </a:t>
            </a:r>
            <a:r>
              <a:rPr lang="en-US" dirty="0" smtClean="0">
                <a:solidFill>
                  <a:srgbClr val="FF0000"/>
                </a:solidFill>
              </a:rPr>
              <a:t>nullified </a:t>
            </a:r>
            <a:r>
              <a:rPr lang="en-US" dirty="0" smtClean="0"/>
              <a:t>and you will basically have to start the process over </a:t>
            </a:r>
          </a:p>
        </p:txBody>
      </p:sp>
    </p:spTree>
    <p:extLst>
      <p:ext uri="{BB962C8B-B14F-4D97-AF65-F5344CB8AC3E}">
        <p14:creationId xmlns:p14="http://schemas.microsoft.com/office/powerpoint/2010/main" val="921487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4545"/>
            <a:ext cx="8235950" cy="748782"/>
          </a:xfrm>
        </p:spPr>
        <p:txBody>
          <a:bodyPr/>
          <a:lstStyle/>
          <a:p>
            <a:r>
              <a:rPr lang="en-US" dirty="0" smtClean="0">
                <a:effectLst>
                  <a:outerShdw blurRad="38100" dist="38100" dir="2700000" algn="tl">
                    <a:srgbClr val="000000">
                      <a:alpha val="43137"/>
                    </a:srgbClr>
                  </a:outerShdw>
                </a:effectLst>
              </a:rPr>
              <a:t>Course Staff</a:t>
            </a:r>
            <a:endParaRPr lang="en-US" dirty="0">
              <a:effectLst>
                <a:outerShdw blurRad="38100" dist="38100" dir="2700000" algn="tl">
                  <a:srgbClr val="000000">
                    <a:alpha val="43137"/>
                  </a:srgbClr>
                </a:outerShdw>
              </a:effectLst>
            </a:endParaRPr>
          </a:p>
        </p:txBody>
      </p:sp>
      <p:sp>
        <p:nvSpPr>
          <p:cNvPr id="13" name="Text Placeholder 12"/>
          <p:cNvSpPr>
            <a:spLocks noGrp="1"/>
          </p:cNvSpPr>
          <p:nvPr>
            <p:ph type="body" idx="12"/>
          </p:nvPr>
        </p:nvSpPr>
        <p:spPr>
          <a:xfrm>
            <a:off x="566057" y="1061627"/>
            <a:ext cx="8235949" cy="5045260"/>
          </a:xfrm>
        </p:spPr>
        <p:txBody>
          <a:bodyPr>
            <a:noAutofit/>
          </a:bodyPr>
          <a:lstStyle/>
          <a:p>
            <a:pPr marL="285750" indent="-285750">
              <a:lnSpc>
                <a:spcPct val="120000"/>
              </a:lnSpc>
              <a:spcBef>
                <a:spcPts val="0"/>
              </a:spcBef>
              <a:buFont typeface="Arial" panose="020B0604020202020204" pitchFamily="34" charset="0"/>
              <a:buChar char="•"/>
            </a:pPr>
            <a:r>
              <a:rPr lang="en-US" sz="2000" dirty="0"/>
              <a:t>George Hadley (</a:t>
            </a:r>
            <a:r>
              <a:rPr lang="en-US" sz="2000" dirty="0">
                <a:hlinkClick r:id="rId2"/>
              </a:rPr>
              <a:t>ghadley@purdue.edu</a:t>
            </a:r>
            <a:r>
              <a:rPr lang="en-US" sz="2000" dirty="0"/>
              <a:t>)</a:t>
            </a:r>
            <a:br>
              <a:rPr lang="en-US" sz="2000" dirty="0"/>
            </a:br>
            <a:r>
              <a:rPr lang="en-US" sz="2000" dirty="0" smtClean="0"/>
              <a:t>Course Coordination and Development</a:t>
            </a:r>
            <a:endParaRPr lang="en-US" sz="2000" dirty="0"/>
          </a:p>
          <a:p>
            <a:pPr marL="285750" indent="-285750">
              <a:lnSpc>
                <a:spcPct val="120000"/>
              </a:lnSpc>
              <a:spcBef>
                <a:spcPts val="0"/>
              </a:spcBef>
              <a:buFont typeface="Arial" panose="020B0604020202020204" pitchFamily="34" charset="0"/>
              <a:buChar char="•"/>
            </a:pPr>
            <a:r>
              <a:rPr lang="en-US" sz="2000" dirty="0" smtClean="0"/>
              <a:t>David </a:t>
            </a:r>
            <a:r>
              <a:rPr lang="en-US" sz="2000" dirty="0" smtClean="0"/>
              <a:t>Meyer (</a:t>
            </a:r>
            <a:r>
              <a:rPr lang="en-US" sz="2000" dirty="0" smtClean="0">
                <a:hlinkClick r:id="rId3"/>
              </a:rPr>
              <a:t>meyer@ecn.purdue.edu</a:t>
            </a:r>
            <a:r>
              <a:rPr lang="en-US" sz="2000" dirty="0" smtClean="0"/>
              <a:t>)</a:t>
            </a:r>
            <a:r>
              <a:rPr lang="en-US" sz="2000" dirty="0"/>
              <a:t/>
            </a:r>
            <a:br>
              <a:rPr lang="en-US" sz="2000" dirty="0"/>
            </a:br>
            <a:r>
              <a:rPr lang="en-US" sz="2000" dirty="0" smtClean="0"/>
              <a:t>Professor-In-Charge / Spring Lecture Professor</a:t>
            </a:r>
          </a:p>
          <a:p>
            <a:pPr marL="285750" indent="-285750">
              <a:lnSpc>
                <a:spcPct val="120000"/>
              </a:lnSpc>
              <a:spcBef>
                <a:spcPts val="0"/>
              </a:spcBef>
              <a:buFont typeface="Arial" panose="020B0604020202020204" pitchFamily="34" charset="0"/>
              <a:buChar char="•"/>
            </a:pPr>
            <a:r>
              <a:rPr lang="en-US" sz="2000" dirty="0" err="1" smtClean="0"/>
              <a:t>Mithuna</a:t>
            </a:r>
            <a:r>
              <a:rPr lang="en-US" sz="2000" dirty="0" smtClean="0"/>
              <a:t> </a:t>
            </a:r>
            <a:r>
              <a:rPr lang="en-US" sz="2000" dirty="0" err="1" smtClean="0"/>
              <a:t>Thottethodi</a:t>
            </a:r>
            <a:r>
              <a:rPr lang="en-US" sz="2000" dirty="0" smtClean="0"/>
              <a:t> (</a:t>
            </a:r>
            <a:r>
              <a:rPr lang="en-US" sz="2000" dirty="0" smtClean="0">
                <a:hlinkClick r:id="rId4"/>
              </a:rPr>
              <a:t>mithuna@ecn.purdue.edu</a:t>
            </a:r>
            <a:r>
              <a:rPr lang="en-US" sz="2000" dirty="0"/>
              <a:t>)</a:t>
            </a:r>
            <a:br>
              <a:rPr lang="en-US" sz="2000" dirty="0"/>
            </a:br>
            <a:r>
              <a:rPr lang="en-US" sz="2000" dirty="0" smtClean="0"/>
              <a:t>Fall Lecture Professor</a:t>
            </a:r>
            <a:endParaRPr lang="en-US" sz="2000" dirty="0" smtClean="0"/>
          </a:p>
          <a:p>
            <a:pPr marL="285750" indent="-285750">
              <a:lnSpc>
                <a:spcPct val="120000"/>
              </a:lnSpc>
              <a:spcBef>
                <a:spcPts val="0"/>
              </a:spcBef>
              <a:buFont typeface="Arial" panose="020B0604020202020204" pitchFamily="34" charset="0"/>
              <a:buChar char="•"/>
            </a:pPr>
            <a:r>
              <a:rPr lang="en-US" sz="2000" dirty="0" smtClean="0"/>
              <a:t>Mark Johnson (</a:t>
            </a:r>
            <a:r>
              <a:rPr lang="en-US" sz="2000" dirty="0" smtClean="0">
                <a:hlinkClick r:id="rId5"/>
              </a:rPr>
              <a:t>mcjohnso@purdue.edu</a:t>
            </a:r>
            <a:r>
              <a:rPr lang="en-US" sz="2000" dirty="0" smtClean="0"/>
              <a:t>)</a:t>
            </a:r>
            <a:br>
              <a:rPr lang="en-US" sz="2000" dirty="0" smtClean="0"/>
            </a:br>
            <a:r>
              <a:rPr lang="en-US" sz="2000" dirty="0" smtClean="0"/>
              <a:t>Director of Instructional Labs</a:t>
            </a:r>
          </a:p>
          <a:p>
            <a:pPr marL="285750" indent="-285750">
              <a:lnSpc>
                <a:spcPct val="120000"/>
              </a:lnSpc>
              <a:spcBef>
                <a:spcPts val="0"/>
              </a:spcBef>
              <a:buFont typeface="Arial" panose="020B0604020202020204" pitchFamily="34" charset="0"/>
              <a:buChar char="•"/>
            </a:pPr>
            <a:r>
              <a:rPr lang="en-US" sz="2000" dirty="0" smtClean="0"/>
              <a:t>Todd Wild (</a:t>
            </a:r>
            <a:r>
              <a:rPr lang="en-US" sz="2000" dirty="0" smtClean="0">
                <a:hlinkClick r:id="rId6"/>
              </a:rPr>
              <a:t>toddwild@purdue.edu</a:t>
            </a:r>
            <a:r>
              <a:rPr lang="en-US" sz="2000" dirty="0"/>
              <a:t>)</a:t>
            </a:r>
            <a:br>
              <a:rPr lang="en-US" sz="2000" dirty="0"/>
            </a:br>
            <a:r>
              <a:rPr lang="en-US" sz="2000" dirty="0" smtClean="0"/>
              <a:t>Industrial Design Project Manager</a:t>
            </a:r>
            <a:endParaRPr lang="en-US" sz="2000" dirty="0" smtClean="0"/>
          </a:p>
          <a:p>
            <a:pPr marL="285750" indent="-285750">
              <a:lnSpc>
                <a:spcPct val="120000"/>
              </a:lnSpc>
              <a:spcBef>
                <a:spcPts val="0"/>
              </a:spcBef>
              <a:buFont typeface="Arial" panose="020B0604020202020204" pitchFamily="34" charset="0"/>
              <a:buChar char="•"/>
            </a:pPr>
            <a:r>
              <a:rPr lang="en-US" sz="2000" dirty="0" smtClean="0"/>
              <a:t>Joseph </a:t>
            </a:r>
            <a:r>
              <a:rPr lang="en-US" sz="2000" dirty="0" err="1" smtClean="0"/>
              <a:t>Bougher</a:t>
            </a:r>
            <a:r>
              <a:rPr lang="en-US" sz="2000" dirty="0" smtClean="0"/>
              <a:t> (</a:t>
            </a:r>
            <a:r>
              <a:rPr lang="en-US" sz="2000" dirty="0" smtClean="0">
                <a:hlinkClick r:id="rId7"/>
              </a:rPr>
              <a:t>bougher@purdue.edu</a:t>
            </a:r>
            <a:r>
              <a:rPr lang="en-US" sz="2000" dirty="0" smtClean="0"/>
              <a:t>)</a:t>
            </a:r>
            <a:br>
              <a:rPr lang="en-US" sz="2000" dirty="0" smtClean="0"/>
            </a:br>
            <a:r>
              <a:rPr lang="en-US" sz="2000" dirty="0" smtClean="0"/>
              <a:t>Digital Systems Laboratory </a:t>
            </a:r>
            <a:r>
              <a:rPr lang="en-US" sz="2000" dirty="0" smtClean="0"/>
              <a:t>Engineer</a:t>
            </a:r>
          </a:p>
          <a:p>
            <a:pPr>
              <a:lnSpc>
                <a:spcPct val="120000"/>
              </a:lnSpc>
              <a:spcBef>
                <a:spcPts val="0"/>
              </a:spcBef>
            </a:pPr>
            <a:endParaRPr lang="en-US" sz="800" dirty="0" smtClean="0"/>
          </a:p>
          <a:p>
            <a:pPr>
              <a:lnSpc>
                <a:spcPct val="120000"/>
              </a:lnSpc>
              <a:spcBef>
                <a:spcPts val="0"/>
              </a:spcBef>
            </a:pPr>
            <a:r>
              <a:rPr lang="en-US" sz="2000" dirty="0" smtClean="0"/>
              <a:t>Additional details </a:t>
            </a:r>
            <a:r>
              <a:rPr lang="en-US" sz="2000" dirty="0" smtClean="0"/>
              <a:t>can be found </a:t>
            </a:r>
            <a:r>
              <a:rPr lang="en-US" sz="2000" dirty="0" smtClean="0"/>
              <a:t>under the website  </a:t>
            </a:r>
            <a:r>
              <a:rPr lang="en-US" sz="2000" dirty="0">
                <a:solidFill>
                  <a:srgbClr val="FF0000"/>
                </a:solidFill>
              </a:rPr>
              <a:t>About </a:t>
            </a:r>
            <a:r>
              <a:rPr lang="en-US" sz="2000" dirty="0">
                <a:solidFill>
                  <a:srgbClr val="FF0000"/>
                </a:solidFill>
                <a:sym typeface="Symbol" panose="05050102010706020507" pitchFamily="18" charset="2"/>
              </a:rPr>
              <a:t></a:t>
            </a:r>
            <a:r>
              <a:rPr lang="en-US" sz="2000" dirty="0">
                <a:solidFill>
                  <a:srgbClr val="FF0000"/>
                </a:solidFill>
              </a:rPr>
              <a:t> </a:t>
            </a:r>
            <a:r>
              <a:rPr lang="en-US" sz="2000" dirty="0" smtClean="0">
                <a:solidFill>
                  <a:srgbClr val="FF0000"/>
                </a:solidFill>
              </a:rPr>
              <a:t>Staff </a:t>
            </a:r>
            <a:r>
              <a:rPr lang="en-US" sz="2000" dirty="0" smtClean="0"/>
              <a:t>tab</a:t>
            </a:r>
            <a:endParaRPr lang="en-US" sz="2000" dirty="0" smtClean="0"/>
          </a:p>
        </p:txBody>
      </p:sp>
    </p:spTree>
    <p:extLst>
      <p:ext uri="{BB962C8B-B14F-4D97-AF65-F5344CB8AC3E}">
        <p14:creationId xmlns:p14="http://schemas.microsoft.com/office/powerpoint/2010/main" val="31717419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4545"/>
            <a:ext cx="8235950" cy="748782"/>
          </a:xfrm>
        </p:spPr>
        <p:txBody>
          <a:bodyPr/>
          <a:lstStyle/>
          <a:p>
            <a:r>
              <a:rPr lang="en-US" dirty="0" smtClean="0">
                <a:effectLst>
                  <a:outerShdw blurRad="38100" dist="38100" dir="2700000" algn="tl">
                    <a:srgbClr val="000000">
                      <a:alpha val="43137"/>
                    </a:srgbClr>
                  </a:outerShdw>
                </a:effectLst>
              </a:rPr>
              <a:t>Course Overview</a:t>
            </a:r>
            <a:endParaRPr lang="en-US" dirty="0">
              <a:effectLst>
                <a:outerShdw blurRad="38100" dist="38100" dir="2700000" algn="tl">
                  <a:srgbClr val="000000">
                    <a:alpha val="43137"/>
                  </a:srgbClr>
                </a:outerShdw>
              </a:effectLst>
            </a:endParaRPr>
          </a:p>
        </p:txBody>
      </p:sp>
      <p:sp>
        <p:nvSpPr>
          <p:cNvPr id="13" name="Text Placeholder 12"/>
          <p:cNvSpPr>
            <a:spLocks noGrp="1"/>
          </p:cNvSpPr>
          <p:nvPr>
            <p:ph type="body" idx="12"/>
          </p:nvPr>
        </p:nvSpPr>
        <p:spPr>
          <a:xfrm>
            <a:off x="457200" y="1162184"/>
            <a:ext cx="8235950" cy="4870395"/>
          </a:xfrm>
        </p:spPr>
        <p:txBody>
          <a:bodyPr>
            <a:normAutofit/>
          </a:bodyPr>
          <a:lstStyle/>
          <a:p>
            <a:pPr marL="365760" indent="-365760">
              <a:buFont typeface="Wingdings" panose="05000000000000000000" pitchFamily="2" charset="2"/>
              <a:buChar char="§"/>
            </a:pPr>
            <a:r>
              <a:rPr lang="en-US" sz="2800" dirty="0" smtClean="0"/>
              <a:t>Course Description:</a:t>
            </a:r>
            <a:endParaRPr lang="en-US" sz="2800" dirty="0" smtClean="0"/>
          </a:p>
          <a:p>
            <a:pPr marL="548640" algn="just" defTabSz="233363"/>
            <a:r>
              <a:rPr lang="en-US" i="1" dirty="0" smtClean="0"/>
              <a:t>A </a:t>
            </a:r>
            <a:r>
              <a:rPr lang="en-US" i="1" dirty="0"/>
              <a:t>structured approach to the development and integration of embedded microcontroller hardware and software that provides senior-level students with significant design experience applying microcontrollers to a wide range of embedded </a:t>
            </a:r>
            <a:r>
              <a:rPr lang="en-US" i="1" dirty="0" smtClean="0"/>
              <a:t>systems</a:t>
            </a:r>
            <a:r>
              <a:rPr lang="en-US" dirty="0" smtClean="0"/>
              <a:t>.</a:t>
            </a:r>
          </a:p>
          <a:p>
            <a:pPr marL="548640" algn="just" defTabSz="233363"/>
            <a:endParaRPr lang="en-US" dirty="0"/>
          </a:p>
          <a:p>
            <a:pPr marL="365760" indent="-365760">
              <a:buFont typeface="Wingdings" panose="05000000000000000000" pitchFamily="2" charset="2"/>
              <a:buChar char="§"/>
            </a:pPr>
            <a:r>
              <a:rPr lang="en-US" sz="2800" dirty="0" smtClean="0"/>
              <a:t>Objective:</a:t>
            </a:r>
            <a:endParaRPr lang="en-US" sz="2800" dirty="0"/>
          </a:p>
          <a:p>
            <a:pPr marL="548640" lvl="1" indent="0" algn="just" defTabSz="233363">
              <a:buNone/>
            </a:pPr>
            <a:r>
              <a:rPr lang="en-US" i="1" dirty="0" smtClean="0"/>
              <a:t>To </a:t>
            </a:r>
            <a:r>
              <a:rPr lang="en-US" i="1" dirty="0"/>
              <a:t>provide practical experience developing integrated hardware and </a:t>
            </a:r>
            <a:r>
              <a:rPr lang="en-US" i="1" dirty="0" smtClean="0"/>
              <a:t>software…which </a:t>
            </a:r>
            <a:r>
              <a:rPr lang="en-US" i="1" dirty="0"/>
              <a:t>students will most likely encounter in </a:t>
            </a:r>
            <a:r>
              <a:rPr lang="en-US" i="1" dirty="0" smtClean="0"/>
              <a:t>industry.</a:t>
            </a:r>
            <a:endParaRPr lang="en-US" i="1" dirty="0"/>
          </a:p>
          <a:p>
            <a:pPr marL="548640" algn="just" defTabSz="233363"/>
            <a:endParaRPr lang="en-US" dirty="0"/>
          </a:p>
          <a:p>
            <a:pPr marL="548640" algn="just" defTabSz="233363"/>
            <a:endParaRPr lang="en-US" dirty="0" smtClean="0"/>
          </a:p>
        </p:txBody>
      </p:sp>
    </p:spTree>
    <p:extLst>
      <p:ext uri="{BB962C8B-B14F-4D97-AF65-F5344CB8AC3E}">
        <p14:creationId xmlns:p14="http://schemas.microsoft.com/office/powerpoint/2010/main" val="24223590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4545"/>
            <a:ext cx="8235950" cy="748782"/>
          </a:xfrm>
        </p:spPr>
        <p:txBody>
          <a:bodyPr/>
          <a:lstStyle/>
          <a:p>
            <a:r>
              <a:rPr lang="en-US" dirty="0" smtClean="0">
                <a:effectLst>
                  <a:outerShdw blurRad="38100" dist="38100" dir="2700000" algn="tl">
                    <a:srgbClr val="000000">
                      <a:alpha val="43137"/>
                    </a:srgbClr>
                  </a:outerShdw>
                </a:effectLst>
              </a:rPr>
              <a:t>Course Overview</a:t>
            </a:r>
            <a:endParaRPr lang="en-US" dirty="0">
              <a:effectLst>
                <a:outerShdw blurRad="38100" dist="38100" dir="2700000" algn="tl">
                  <a:srgbClr val="000000">
                    <a:alpha val="43137"/>
                  </a:srgbClr>
                </a:outerShdw>
              </a:effectLst>
            </a:endParaRPr>
          </a:p>
        </p:txBody>
      </p:sp>
      <p:sp>
        <p:nvSpPr>
          <p:cNvPr id="13" name="Text Placeholder 12"/>
          <p:cNvSpPr>
            <a:spLocks noGrp="1"/>
          </p:cNvSpPr>
          <p:nvPr>
            <p:ph type="body" idx="12"/>
          </p:nvPr>
        </p:nvSpPr>
        <p:spPr/>
        <p:txBody>
          <a:bodyPr>
            <a:normAutofit lnSpcReduction="10000"/>
          </a:bodyPr>
          <a:lstStyle/>
          <a:p>
            <a:pPr marL="365760" indent="-365760">
              <a:buFont typeface="Wingdings" panose="05000000000000000000" pitchFamily="2" charset="2"/>
              <a:buChar char="§"/>
            </a:pPr>
            <a:r>
              <a:rPr lang="en-US" sz="2800" dirty="0" smtClean="0"/>
              <a:t>Lectures:</a:t>
            </a:r>
          </a:p>
          <a:p>
            <a:pPr marL="640080" lvl="1" indent="-457200">
              <a:buFont typeface="Wingdings" panose="05000000000000000000" pitchFamily="2" charset="2"/>
              <a:buChar char="Ø"/>
            </a:pPr>
            <a:r>
              <a:rPr lang="en-US" dirty="0" smtClean="0"/>
              <a:t>Tuesdays and Thursdays</a:t>
            </a:r>
          </a:p>
          <a:p>
            <a:pPr marL="640080" lvl="1" indent="-457200">
              <a:buFont typeface="Wingdings" panose="05000000000000000000" pitchFamily="2" charset="2"/>
              <a:buChar char="Ø"/>
            </a:pPr>
            <a:r>
              <a:rPr lang="en-US" dirty="0" smtClean="0"/>
              <a:t>Topics include professional and design components</a:t>
            </a:r>
          </a:p>
          <a:p>
            <a:pPr marL="640080" lvl="1" indent="-457200">
              <a:buFont typeface="Wingdings" panose="05000000000000000000" pitchFamily="2" charset="2"/>
              <a:buChar char="Ø"/>
            </a:pPr>
            <a:r>
              <a:rPr lang="en-US" dirty="0" smtClean="0"/>
              <a:t>Lecture dates and topics listed on Course Calendar</a:t>
            </a:r>
            <a:endParaRPr lang="en-US" dirty="0" smtClean="0"/>
          </a:p>
          <a:p>
            <a:pPr lvl="1" indent="0">
              <a:buNone/>
            </a:pPr>
            <a:endParaRPr lang="en-US" dirty="0" smtClean="0"/>
          </a:p>
          <a:p>
            <a:pPr marL="365760" indent="-365760">
              <a:buFont typeface="Wingdings" panose="05000000000000000000" pitchFamily="2" charset="2"/>
              <a:buChar char="§"/>
            </a:pPr>
            <a:r>
              <a:rPr lang="en-US" sz="2800" dirty="0" smtClean="0"/>
              <a:t>Mandatory Lab (MANLAB):</a:t>
            </a:r>
            <a:endParaRPr lang="en-US" sz="2400" dirty="0" smtClean="0"/>
          </a:p>
          <a:p>
            <a:pPr marL="640080" indent="-457200" defTabSz="233363">
              <a:buFont typeface="Wingdings" panose="05000000000000000000" pitchFamily="2" charset="2"/>
              <a:buChar char="Ø"/>
            </a:pPr>
            <a:r>
              <a:rPr lang="en-US" sz="2400" dirty="0" smtClean="0"/>
              <a:t>Wednesdays (two sections available – all four team members must register for the </a:t>
            </a:r>
            <a:r>
              <a:rPr lang="en-US" sz="2400" u="sng" dirty="0" smtClean="0"/>
              <a:t>same</a:t>
            </a:r>
            <a:r>
              <a:rPr lang="en-US" sz="2400" dirty="0" smtClean="0"/>
              <a:t> section)</a:t>
            </a:r>
            <a:endParaRPr lang="en-US" sz="2400" dirty="0" smtClean="0"/>
          </a:p>
          <a:p>
            <a:pPr marL="640080" indent="-457200" defTabSz="233363">
              <a:buFont typeface="Wingdings" panose="05000000000000000000" pitchFamily="2" charset="2"/>
              <a:buChar char="Ø"/>
            </a:pPr>
            <a:r>
              <a:rPr lang="en-US" sz="2400" dirty="0" smtClean="0"/>
              <a:t>Used </a:t>
            </a:r>
            <a:r>
              <a:rPr lang="en-US" sz="2400" dirty="0" smtClean="0"/>
              <a:t>to assess progress, provide feedback, and improve 	student/staff communication</a:t>
            </a:r>
          </a:p>
          <a:p>
            <a:pPr marL="640080" indent="-457200" defTabSz="233363">
              <a:buFont typeface="Wingdings" panose="05000000000000000000" pitchFamily="2" charset="2"/>
              <a:buChar char="Ø"/>
            </a:pPr>
            <a:r>
              <a:rPr lang="en-US" sz="2400" dirty="0" smtClean="0"/>
              <a:t> Attendance will be taken and is </a:t>
            </a:r>
            <a:r>
              <a:rPr lang="en-US" sz="2400" u="sng" dirty="0" smtClean="0"/>
              <a:t>MANDATORY</a:t>
            </a:r>
            <a:r>
              <a:rPr lang="en-US" sz="2400" dirty="0" smtClean="0"/>
              <a:t> </a:t>
            </a:r>
            <a:r>
              <a:rPr lang="en-US" sz="2400" dirty="0" smtClean="0"/>
              <a:t>        (no more than two unexcused absences allowed)</a:t>
            </a:r>
            <a:endParaRPr lang="en-US" sz="2400" dirty="0" smtClean="0"/>
          </a:p>
        </p:txBody>
      </p:sp>
    </p:spTree>
    <p:extLst>
      <p:ext uri="{BB962C8B-B14F-4D97-AF65-F5344CB8AC3E}">
        <p14:creationId xmlns:p14="http://schemas.microsoft.com/office/powerpoint/2010/main" val="38354087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4545"/>
            <a:ext cx="8235950" cy="748782"/>
          </a:xfrm>
        </p:spPr>
        <p:txBody>
          <a:bodyPr/>
          <a:lstStyle/>
          <a:p>
            <a:r>
              <a:rPr lang="en-US" dirty="0" smtClean="0">
                <a:effectLst>
                  <a:outerShdw blurRad="38100" dist="38100" dir="2700000" algn="tl">
                    <a:srgbClr val="000000">
                      <a:alpha val="43137"/>
                    </a:srgbClr>
                  </a:outerShdw>
                </a:effectLst>
              </a:rPr>
              <a:t>Course Overview</a:t>
            </a:r>
            <a:endParaRPr lang="en-US" dirty="0">
              <a:effectLst>
                <a:outerShdw blurRad="38100" dist="38100" dir="2700000" algn="tl">
                  <a:srgbClr val="000000">
                    <a:alpha val="43137"/>
                  </a:srgbClr>
                </a:outerShdw>
              </a:effectLst>
            </a:endParaRPr>
          </a:p>
        </p:txBody>
      </p:sp>
      <p:sp>
        <p:nvSpPr>
          <p:cNvPr id="13" name="Text Placeholder 12"/>
          <p:cNvSpPr>
            <a:spLocks noGrp="1"/>
          </p:cNvSpPr>
          <p:nvPr>
            <p:ph type="body" idx="12"/>
          </p:nvPr>
        </p:nvSpPr>
        <p:spPr/>
        <p:txBody>
          <a:bodyPr>
            <a:normAutofit lnSpcReduction="10000"/>
          </a:bodyPr>
          <a:lstStyle/>
          <a:p>
            <a:pPr marL="365760" indent="-365760">
              <a:buFont typeface="Wingdings" panose="05000000000000000000" pitchFamily="2" charset="2"/>
              <a:buChar char="§"/>
            </a:pPr>
            <a:r>
              <a:rPr lang="en-US" sz="2800" dirty="0" smtClean="0"/>
              <a:t>Midterm Design Review and </a:t>
            </a:r>
            <a:r>
              <a:rPr lang="en-US" sz="2800" dirty="0" smtClean="0"/>
              <a:t>Final </a:t>
            </a:r>
            <a:r>
              <a:rPr lang="en-US" sz="2800" dirty="0" smtClean="0"/>
              <a:t>Presentation:</a:t>
            </a:r>
            <a:endParaRPr lang="en-US" sz="2800" dirty="0" smtClean="0"/>
          </a:p>
          <a:p>
            <a:pPr marL="627063" indent="-342900" defTabSz="233363">
              <a:buFont typeface="Wingdings" panose="05000000000000000000" pitchFamily="2" charset="2"/>
              <a:buChar char="Ø"/>
            </a:pPr>
            <a:r>
              <a:rPr lang="en-US" sz="2400" dirty="0" smtClean="0"/>
              <a:t>Formal </a:t>
            </a:r>
            <a:r>
              <a:rPr lang="en-US" sz="2400" dirty="0" smtClean="0"/>
              <a:t>presentations given before </a:t>
            </a:r>
            <a:r>
              <a:rPr lang="en-US" sz="2400" dirty="0" smtClean="0"/>
              <a:t>classmates, course staff, and project sponsors</a:t>
            </a:r>
            <a:endParaRPr lang="en-US" sz="2400" dirty="0" smtClean="0"/>
          </a:p>
          <a:p>
            <a:pPr marL="627063" indent="-342900" defTabSz="233363">
              <a:buFont typeface="Wingdings" panose="05000000000000000000" pitchFamily="2" charset="2"/>
              <a:buChar char="Ø"/>
            </a:pPr>
            <a:r>
              <a:rPr lang="en-US" sz="2400" dirty="0" smtClean="0"/>
              <a:t>Opportunity </a:t>
            </a:r>
            <a:r>
              <a:rPr lang="en-US" sz="2400" dirty="0" smtClean="0"/>
              <a:t>to showcase </a:t>
            </a:r>
            <a:r>
              <a:rPr lang="en-US" sz="2400" dirty="0" smtClean="0"/>
              <a:t>prototyping progress and final deliverables</a:t>
            </a:r>
            <a:endParaRPr lang="en-US" sz="2400" dirty="0" smtClean="0"/>
          </a:p>
          <a:p>
            <a:pPr marL="365760" indent="-365760" defTabSz="233363">
              <a:buFont typeface="Wingdings" panose="05000000000000000000" pitchFamily="2" charset="2"/>
              <a:buChar char="§"/>
            </a:pPr>
            <a:r>
              <a:rPr lang="en-US" sz="2800" dirty="0" smtClean="0"/>
              <a:t>Weekly </a:t>
            </a:r>
            <a:r>
              <a:rPr lang="en-US" sz="2800" dirty="0" smtClean="0"/>
              <a:t>Progress Updates:</a:t>
            </a:r>
          </a:p>
          <a:p>
            <a:pPr marL="627063" indent="-342900" defTabSz="233363">
              <a:buFont typeface="Wingdings" panose="05000000000000000000" pitchFamily="2" charset="2"/>
              <a:buChar char="Ø"/>
            </a:pPr>
            <a:r>
              <a:rPr lang="en-US" sz="2400" dirty="0" smtClean="0"/>
              <a:t>Used </a:t>
            </a:r>
            <a:r>
              <a:rPr lang="en-US" sz="2400" dirty="0" smtClean="0"/>
              <a:t>to detail individual design activities and </a:t>
            </a:r>
            <a:r>
              <a:rPr lang="en-US" sz="2400" dirty="0" smtClean="0"/>
              <a:t>progress</a:t>
            </a:r>
            <a:endParaRPr lang="en-US" sz="2400" dirty="0" smtClean="0"/>
          </a:p>
          <a:p>
            <a:pPr marL="627063" indent="-342900" defTabSz="233363">
              <a:buFont typeface="Wingdings" panose="05000000000000000000" pitchFamily="2" charset="2"/>
              <a:buChar char="Ø"/>
            </a:pPr>
            <a:r>
              <a:rPr lang="en-US" sz="2400" dirty="0" smtClean="0"/>
              <a:t>Evaluated numerous </a:t>
            </a:r>
            <a:r>
              <a:rPr lang="en-US" sz="2400" dirty="0" smtClean="0"/>
              <a:t>times throughout the </a:t>
            </a:r>
            <a:r>
              <a:rPr lang="en-US" sz="2400" dirty="0" smtClean="0"/>
              <a:t>semester (one of the five course outcomes)</a:t>
            </a:r>
            <a:endParaRPr lang="en-US" dirty="0"/>
          </a:p>
          <a:p>
            <a:pPr marL="365760" indent="-365760" defTabSz="233363">
              <a:buFont typeface="Wingdings" panose="05000000000000000000" pitchFamily="2" charset="2"/>
              <a:buChar char="§"/>
            </a:pPr>
            <a:r>
              <a:rPr lang="en-US" sz="2800" dirty="0" smtClean="0"/>
              <a:t>ECE Design Showcase:</a:t>
            </a:r>
            <a:endParaRPr lang="en-US" sz="2800" dirty="0"/>
          </a:p>
          <a:p>
            <a:pPr marL="627063" indent="-342900" defTabSz="233363">
              <a:buFont typeface="Wingdings" panose="05000000000000000000" pitchFamily="2" charset="2"/>
              <a:buChar char="Ø"/>
            </a:pPr>
            <a:r>
              <a:rPr lang="en-US" dirty="0" smtClean="0"/>
              <a:t>Opportunity to showcase completed projects to faculty, students, and project sponsors</a:t>
            </a:r>
            <a:endParaRPr lang="en-US" dirty="0"/>
          </a:p>
          <a:p>
            <a:pPr marL="284163" defTabSz="233363"/>
            <a:endParaRPr lang="en-US" sz="2400" dirty="0" smtClean="0"/>
          </a:p>
        </p:txBody>
      </p:sp>
    </p:spTree>
    <p:extLst>
      <p:ext uri="{BB962C8B-B14F-4D97-AF65-F5344CB8AC3E}">
        <p14:creationId xmlns:p14="http://schemas.microsoft.com/office/powerpoint/2010/main" val="8227062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4545"/>
            <a:ext cx="8235950" cy="748782"/>
          </a:xfrm>
        </p:spPr>
        <p:txBody>
          <a:bodyPr/>
          <a:lstStyle/>
          <a:p>
            <a:r>
              <a:rPr lang="en-US" dirty="0" smtClean="0">
                <a:effectLst>
                  <a:outerShdw blurRad="38100" dist="38100" dir="2700000" algn="tl">
                    <a:srgbClr val="000000">
                      <a:alpha val="43137"/>
                    </a:srgbClr>
                  </a:outerShdw>
                </a:effectLst>
              </a:rPr>
              <a:t>DESIGN PROJECT</a:t>
            </a:r>
            <a:endParaRPr lang="en-US" dirty="0">
              <a:effectLst>
                <a:outerShdw blurRad="38100" dist="38100" dir="2700000" algn="tl">
                  <a:srgbClr val="000000">
                    <a:alpha val="43137"/>
                  </a:srgbClr>
                </a:outerShdw>
              </a:effectLst>
            </a:endParaRPr>
          </a:p>
        </p:txBody>
      </p:sp>
      <p:sp>
        <p:nvSpPr>
          <p:cNvPr id="13" name="Text Placeholder 12"/>
          <p:cNvSpPr>
            <a:spLocks noGrp="1"/>
          </p:cNvSpPr>
          <p:nvPr>
            <p:ph type="body" idx="12"/>
          </p:nvPr>
        </p:nvSpPr>
        <p:spPr/>
        <p:txBody>
          <a:bodyPr>
            <a:normAutofit/>
          </a:bodyPr>
          <a:lstStyle/>
          <a:p>
            <a:pPr marL="365760" indent="-365760">
              <a:buFont typeface="Wingdings" panose="05000000000000000000" pitchFamily="2" charset="2"/>
              <a:buChar char="§"/>
            </a:pPr>
            <a:r>
              <a:rPr lang="en-US" sz="2800" dirty="0" smtClean="0"/>
              <a:t>Teams:</a:t>
            </a:r>
          </a:p>
          <a:p>
            <a:pPr marL="640080" lvl="2" indent="-342900">
              <a:buFont typeface="Wingdings" panose="05000000000000000000" pitchFamily="2" charset="2"/>
              <a:buChar char="Ø"/>
            </a:pPr>
            <a:r>
              <a:rPr lang="en-US" dirty="0" smtClean="0"/>
              <a:t>Four students each </a:t>
            </a:r>
            <a:r>
              <a:rPr lang="en-US" dirty="0"/>
              <a:t>(no exceptions)</a:t>
            </a:r>
            <a:r>
              <a:rPr lang="en-US" dirty="0" smtClean="0"/>
              <a:t>, </a:t>
            </a:r>
            <a:r>
              <a:rPr lang="en-US" u="sng" dirty="0" smtClean="0"/>
              <a:t>self-selected</a:t>
            </a:r>
            <a:endParaRPr lang="en-US" dirty="0" smtClean="0"/>
          </a:p>
          <a:p>
            <a:pPr marL="640080" lvl="2" indent="-342900">
              <a:buFont typeface="Wingdings" panose="05000000000000000000" pitchFamily="2" charset="2"/>
              <a:buChar char="Ø"/>
            </a:pPr>
            <a:r>
              <a:rPr lang="en-US" dirty="0" smtClean="0"/>
              <a:t>established </a:t>
            </a:r>
            <a:r>
              <a:rPr lang="en-US" u="sng" dirty="0" smtClean="0"/>
              <a:t>prior</a:t>
            </a:r>
            <a:r>
              <a:rPr lang="en-US" dirty="0" smtClean="0"/>
              <a:t> to submission of project proposal</a:t>
            </a:r>
          </a:p>
          <a:p>
            <a:pPr marL="365760" indent="-365760">
              <a:buFont typeface="Wingdings" panose="05000000000000000000" pitchFamily="2" charset="2"/>
              <a:buChar char="§"/>
            </a:pPr>
            <a:r>
              <a:rPr lang="en-US" sz="2800" dirty="0" smtClean="0"/>
              <a:t>Projects</a:t>
            </a:r>
            <a:r>
              <a:rPr lang="en-US" sz="2800" dirty="0" smtClean="0"/>
              <a:t>:</a:t>
            </a:r>
          </a:p>
          <a:p>
            <a:pPr marL="640080" lvl="1" indent="-342900">
              <a:lnSpc>
                <a:spcPct val="85000"/>
              </a:lnSpc>
              <a:spcAft>
                <a:spcPts val="600"/>
              </a:spcAft>
              <a:buFont typeface="Wingdings" panose="05000000000000000000" pitchFamily="2" charset="2"/>
              <a:buChar char="Ø"/>
              <a:defRPr/>
            </a:pPr>
            <a:r>
              <a:rPr lang="en-US" dirty="0" smtClean="0"/>
              <a:t>Open-ended</a:t>
            </a:r>
            <a:r>
              <a:rPr lang="en-US" dirty="0"/>
              <a:t>, team-specified and of </a:t>
            </a:r>
            <a:r>
              <a:rPr lang="en-US" i="1" dirty="0"/>
              <a:t>personal interest</a:t>
            </a:r>
            <a:r>
              <a:rPr lang="en-US" dirty="0"/>
              <a:t> to </a:t>
            </a:r>
            <a:r>
              <a:rPr lang="en-US" u="sng" dirty="0"/>
              <a:t>at least</a:t>
            </a:r>
            <a:r>
              <a:rPr lang="en-US" dirty="0"/>
              <a:t> two team members</a:t>
            </a:r>
          </a:p>
          <a:p>
            <a:pPr marL="640080" lvl="1" indent="-342900">
              <a:lnSpc>
                <a:spcPct val="85000"/>
              </a:lnSpc>
              <a:spcAft>
                <a:spcPts val="600"/>
              </a:spcAft>
              <a:buFont typeface="Wingdings" panose="05000000000000000000" pitchFamily="2" charset="2"/>
              <a:buChar char="Ø"/>
              <a:defRPr/>
            </a:pPr>
            <a:r>
              <a:rPr lang="en-US" dirty="0"/>
              <a:t>Tractable, yet “difficult enough”</a:t>
            </a:r>
          </a:p>
          <a:p>
            <a:pPr marL="640080" lvl="1" indent="-342900">
              <a:lnSpc>
                <a:spcPct val="85000"/>
              </a:lnSpc>
              <a:spcAft>
                <a:spcPts val="600"/>
              </a:spcAft>
              <a:buFont typeface="Wingdings" panose="05000000000000000000" pitchFamily="2" charset="2"/>
              <a:buChar char="Ø"/>
              <a:defRPr/>
            </a:pPr>
            <a:r>
              <a:rPr lang="en-US" dirty="0"/>
              <a:t>Must satisfy five general </a:t>
            </a:r>
            <a:r>
              <a:rPr lang="en-US" u="sng" dirty="0"/>
              <a:t>and</a:t>
            </a:r>
            <a:r>
              <a:rPr lang="en-US" dirty="0"/>
              <a:t> five project-specific success criteria</a:t>
            </a:r>
          </a:p>
          <a:p>
            <a:pPr marL="640080" lvl="1" indent="-342900">
              <a:lnSpc>
                <a:spcPct val="85000"/>
              </a:lnSpc>
              <a:spcAft>
                <a:spcPts val="600"/>
              </a:spcAft>
              <a:buFont typeface="Wingdings" panose="05000000000000000000" pitchFamily="2" charset="2"/>
              <a:buChar char="Ø"/>
              <a:defRPr/>
            </a:pPr>
            <a:r>
              <a:rPr lang="en-US" dirty="0"/>
              <a:t>Opportunity to develop communication and teamwork skills that </a:t>
            </a:r>
            <a:r>
              <a:rPr lang="en-US" u="sng" dirty="0"/>
              <a:t>will be</a:t>
            </a:r>
            <a:r>
              <a:rPr lang="en-US" dirty="0"/>
              <a:t> needed in industry</a:t>
            </a:r>
          </a:p>
        </p:txBody>
      </p:sp>
    </p:spTree>
    <p:extLst>
      <p:ext uri="{BB962C8B-B14F-4D97-AF65-F5344CB8AC3E}">
        <p14:creationId xmlns:p14="http://schemas.microsoft.com/office/powerpoint/2010/main" val="2427588591"/>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4545"/>
            <a:ext cx="8235950" cy="748782"/>
          </a:xfrm>
        </p:spPr>
        <p:txBody>
          <a:bodyPr/>
          <a:lstStyle/>
          <a:p>
            <a:r>
              <a:rPr lang="en-US" dirty="0" smtClean="0">
                <a:effectLst>
                  <a:outerShdw blurRad="38100" dist="38100" dir="2700000" algn="tl">
                    <a:srgbClr val="000000">
                      <a:alpha val="43137"/>
                    </a:srgbClr>
                  </a:outerShdw>
                </a:effectLst>
              </a:rPr>
              <a:t>DESIGN PROJECT</a:t>
            </a:r>
            <a:endParaRPr lang="en-US" dirty="0">
              <a:effectLst>
                <a:outerShdw blurRad="38100" dist="38100" dir="2700000" algn="tl">
                  <a:srgbClr val="000000">
                    <a:alpha val="43137"/>
                  </a:srgbClr>
                </a:outerShdw>
              </a:effectLst>
            </a:endParaRPr>
          </a:p>
        </p:txBody>
      </p:sp>
      <p:sp>
        <p:nvSpPr>
          <p:cNvPr id="13" name="Text Placeholder 12"/>
          <p:cNvSpPr>
            <a:spLocks noGrp="1"/>
          </p:cNvSpPr>
          <p:nvPr>
            <p:ph type="body" idx="12"/>
          </p:nvPr>
        </p:nvSpPr>
        <p:spPr>
          <a:xfrm>
            <a:off x="457201" y="1064213"/>
            <a:ext cx="8316686" cy="4870395"/>
          </a:xfrm>
        </p:spPr>
        <p:txBody>
          <a:bodyPr>
            <a:noAutofit/>
          </a:bodyPr>
          <a:lstStyle/>
          <a:p>
            <a:pPr marL="365760" indent="-365760">
              <a:spcBef>
                <a:spcPts val="300"/>
              </a:spcBef>
              <a:buFont typeface="Wingdings" panose="05000000000000000000" pitchFamily="2" charset="2"/>
              <a:buChar char="§"/>
            </a:pPr>
            <a:r>
              <a:rPr lang="en-US" sz="2800" dirty="0" smtClean="0"/>
              <a:t>Basic Project Specifications:</a:t>
            </a:r>
          </a:p>
          <a:p>
            <a:pPr marL="640080" indent="-457200">
              <a:spcBef>
                <a:spcPts val="300"/>
              </a:spcBef>
              <a:buFont typeface="Wingdings" panose="05000000000000000000" pitchFamily="2" charset="2"/>
              <a:buChar char="Ø"/>
              <a:defRPr/>
            </a:pPr>
            <a:r>
              <a:rPr lang="en-US" dirty="0"/>
              <a:t>Must utilize a </a:t>
            </a:r>
            <a:r>
              <a:rPr lang="en-US" dirty="0" smtClean="0"/>
              <a:t>microcontroller (that has good hardware and software development tools, such as PIC, Atmel, TI, Freescale)</a:t>
            </a:r>
            <a:endParaRPr lang="en-US" dirty="0"/>
          </a:p>
          <a:p>
            <a:pPr marL="640080" indent="-457200">
              <a:spcBef>
                <a:spcPts val="300"/>
              </a:spcBef>
              <a:buFont typeface="Wingdings" panose="05000000000000000000" pitchFamily="2" charset="2"/>
              <a:buChar char="Ø"/>
              <a:defRPr/>
            </a:pPr>
            <a:r>
              <a:rPr lang="en-US" dirty="0"/>
              <a:t>May also utilize a CPLD or FPGA</a:t>
            </a:r>
          </a:p>
          <a:p>
            <a:pPr marL="640080" indent="-457200">
              <a:spcBef>
                <a:spcPts val="300"/>
              </a:spcBef>
              <a:buFont typeface="Wingdings" panose="05000000000000000000" pitchFamily="2" charset="2"/>
              <a:buChar char="Ø"/>
              <a:defRPr/>
            </a:pPr>
            <a:r>
              <a:rPr lang="en-US" dirty="0"/>
              <a:t>May also utilize a “motherboard” (</a:t>
            </a:r>
            <a:r>
              <a:rPr lang="en-US" dirty="0" smtClean="0"/>
              <a:t>Atom / ARM / R-Pi)</a:t>
            </a:r>
            <a:endParaRPr lang="en-US" dirty="0"/>
          </a:p>
          <a:p>
            <a:pPr marL="640080" indent="-457200">
              <a:spcBef>
                <a:spcPts val="300"/>
              </a:spcBef>
              <a:buFont typeface="Wingdings" panose="05000000000000000000" pitchFamily="2" charset="2"/>
              <a:buChar char="Ø"/>
              <a:defRPr/>
            </a:pPr>
            <a:r>
              <a:rPr lang="en-US" dirty="0" smtClean="0"/>
              <a:t>Must </a:t>
            </a:r>
            <a:r>
              <a:rPr lang="en-US" dirty="0"/>
              <a:t>interface to something: sensor, keypad, LCD, </a:t>
            </a:r>
            <a:r>
              <a:rPr lang="en-US" dirty="0" smtClean="0"/>
              <a:t>GPS, … using </a:t>
            </a:r>
            <a:r>
              <a:rPr lang="en-US" dirty="0"/>
              <a:t>USB, Ethernet, I2C, RS232, IR, RF</a:t>
            </a:r>
            <a:r>
              <a:rPr lang="en-US" dirty="0" smtClean="0"/>
              <a:t>, …</a:t>
            </a:r>
            <a:endParaRPr lang="en-US" dirty="0"/>
          </a:p>
          <a:p>
            <a:pPr marL="640080" indent="-457200">
              <a:spcBef>
                <a:spcPts val="300"/>
              </a:spcBef>
              <a:buFont typeface="Wingdings" panose="05000000000000000000" pitchFamily="2" charset="2"/>
              <a:buChar char="Ø"/>
              <a:defRPr/>
            </a:pPr>
            <a:r>
              <a:rPr lang="en-US" dirty="0"/>
              <a:t>Requires the </a:t>
            </a:r>
            <a:r>
              <a:rPr lang="en-US" dirty="0" smtClean="0"/>
              <a:t>design and fabrication </a:t>
            </a:r>
            <a:r>
              <a:rPr lang="en-US" dirty="0"/>
              <a:t>of a two-layer custom printed circuit </a:t>
            </a:r>
            <a:r>
              <a:rPr lang="en-US" dirty="0" smtClean="0"/>
              <a:t>board (PCB)</a:t>
            </a:r>
            <a:endParaRPr lang="en-US" i="1" dirty="0"/>
          </a:p>
          <a:p>
            <a:pPr marL="640080" indent="-457200">
              <a:spcBef>
                <a:spcPts val="300"/>
              </a:spcBef>
              <a:buFont typeface="Wingdings" panose="05000000000000000000" pitchFamily="2" charset="2"/>
              <a:buChar char="Ø"/>
              <a:defRPr/>
            </a:pPr>
            <a:r>
              <a:rPr lang="en-US" dirty="0"/>
              <a:t>Must be neatly packaged, without requiring extensive mechanical design and/or construction</a:t>
            </a:r>
          </a:p>
        </p:txBody>
      </p:sp>
    </p:spTree>
    <p:extLst>
      <p:ext uri="{BB962C8B-B14F-4D97-AF65-F5344CB8AC3E}">
        <p14:creationId xmlns:p14="http://schemas.microsoft.com/office/powerpoint/2010/main" val="257339301"/>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4545"/>
            <a:ext cx="8235950" cy="748782"/>
          </a:xfrm>
        </p:spPr>
        <p:txBody>
          <a:bodyPr/>
          <a:lstStyle/>
          <a:p>
            <a:r>
              <a:rPr lang="en-US" dirty="0" smtClean="0">
                <a:effectLst>
                  <a:outerShdw blurRad="38100" dist="38100" dir="2700000" algn="tl">
                    <a:srgbClr val="000000">
                      <a:alpha val="43137"/>
                    </a:srgbClr>
                  </a:outerShdw>
                </a:effectLst>
              </a:rPr>
              <a:t>DESIGN PROJECT</a:t>
            </a:r>
            <a:endParaRPr lang="en-US" dirty="0">
              <a:effectLst>
                <a:outerShdw blurRad="38100" dist="38100" dir="2700000" algn="tl">
                  <a:srgbClr val="000000">
                    <a:alpha val="43137"/>
                  </a:srgbClr>
                </a:outerShdw>
              </a:effectLst>
            </a:endParaRPr>
          </a:p>
        </p:txBody>
      </p:sp>
      <p:sp>
        <p:nvSpPr>
          <p:cNvPr id="13" name="Text Placeholder 12"/>
          <p:cNvSpPr>
            <a:spLocks noGrp="1"/>
          </p:cNvSpPr>
          <p:nvPr>
            <p:ph type="body" idx="12"/>
          </p:nvPr>
        </p:nvSpPr>
        <p:spPr>
          <a:xfrm>
            <a:off x="457201" y="1064213"/>
            <a:ext cx="8011886" cy="4870395"/>
          </a:xfrm>
        </p:spPr>
        <p:txBody>
          <a:bodyPr>
            <a:normAutofit lnSpcReduction="10000"/>
          </a:bodyPr>
          <a:lstStyle/>
          <a:p>
            <a:pPr marL="365760" indent="-365760">
              <a:buFont typeface="Wingdings" panose="05000000000000000000" pitchFamily="2" charset="2"/>
              <a:buChar char="§"/>
            </a:pPr>
            <a:r>
              <a:rPr lang="en-US" sz="2800" dirty="0" smtClean="0"/>
              <a:t>Project Hardware:</a:t>
            </a:r>
          </a:p>
          <a:p>
            <a:pPr marL="640080" lvl="1" indent="-457200">
              <a:spcBef>
                <a:spcPts val="600"/>
              </a:spcBef>
              <a:buFont typeface="Wingdings" panose="05000000000000000000" pitchFamily="2" charset="2"/>
              <a:buChar char="Ø"/>
            </a:pPr>
            <a:r>
              <a:rPr lang="en-US" u="sng" dirty="0" smtClean="0"/>
              <a:t>Prototyping </a:t>
            </a:r>
            <a:r>
              <a:rPr lang="en-US" u="sng" dirty="0" smtClean="0"/>
              <a:t>Hardware:</a:t>
            </a:r>
            <a:r>
              <a:rPr lang="en-US" dirty="0" smtClean="0"/>
              <a:t> any hardware you use to </a:t>
            </a:r>
            <a:r>
              <a:rPr lang="en-US" dirty="0" smtClean="0"/>
              <a:t>prototype </a:t>
            </a:r>
            <a:r>
              <a:rPr lang="en-US" dirty="0" smtClean="0"/>
              <a:t>aspects of your design</a:t>
            </a:r>
          </a:p>
          <a:p>
            <a:pPr marL="640080" lvl="1" indent="-457200">
              <a:spcBef>
                <a:spcPts val="600"/>
              </a:spcBef>
              <a:buFont typeface="Wingdings" panose="05000000000000000000" pitchFamily="2" charset="2"/>
              <a:buChar char="Ø"/>
            </a:pPr>
            <a:r>
              <a:rPr lang="en-US" u="sng" dirty="0" smtClean="0"/>
              <a:t>Final </a:t>
            </a:r>
            <a:r>
              <a:rPr lang="en-US" u="sng" dirty="0" smtClean="0"/>
              <a:t>Hardware:</a:t>
            </a:r>
            <a:r>
              <a:rPr lang="en-US" dirty="0" smtClean="0"/>
              <a:t> hardware used to satisfy PSSCs, </a:t>
            </a:r>
            <a:r>
              <a:rPr lang="en-US" dirty="0" smtClean="0"/>
              <a:t>grades</a:t>
            </a:r>
            <a:r>
              <a:rPr lang="en-US" dirty="0" smtClean="0"/>
              <a:t>, and course outcomes</a:t>
            </a:r>
          </a:p>
          <a:p>
            <a:pPr marL="640080" lvl="1" indent="-457200">
              <a:spcBef>
                <a:spcPts val="600"/>
              </a:spcBef>
              <a:buFont typeface="Wingdings" panose="05000000000000000000" pitchFamily="2" charset="2"/>
              <a:buChar char="Ø"/>
            </a:pPr>
            <a:r>
              <a:rPr lang="en-US" dirty="0" smtClean="0">
                <a:solidFill>
                  <a:schemeClr val="tx2">
                    <a:lumMod val="60000"/>
                    <a:lumOff val="40000"/>
                  </a:schemeClr>
                </a:solidFill>
              </a:rPr>
              <a:t>Q</a:t>
            </a:r>
            <a:r>
              <a:rPr lang="en-US" dirty="0" smtClean="0">
                <a:solidFill>
                  <a:schemeClr val="tx2">
                    <a:lumMod val="60000"/>
                    <a:lumOff val="40000"/>
                  </a:schemeClr>
                </a:solidFill>
              </a:rPr>
              <a:t>: Can we use </a:t>
            </a:r>
            <a:r>
              <a:rPr lang="en-US" dirty="0" smtClean="0">
                <a:solidFill>
                  <a:srgbClr val="00B050"/>
                </a:solidFill>
              </a:rPr>
              <a:t>&lt;x&gt;</a:t>
            </a:r>
            <a:r>
              <a:rPr lang="en-US" dirty="0" smtClean="0">
                <a:solidFill>
                  <a:schemeClr val="tx2">
                    <a:lumMod val="60000"/>
                    <a:lumOff val="40000"/>
                  </a:schemeClr>
                </a:solidFill>
              </a:rPr>
              <a:t> to prototype our design?</a:t>
            </a:r>
            <a:br>
              <a:rPr lang="en-US" dirty="0" smtClean="0">
                <a:solidFill>
                  <a:schemeClr val="tx2">
                    <a:lumMod val="60000"/>
                    <a:lumOff val="40000"/>
                  </a:schemeClr>
                </a:solidFill>
              </a:rPr>
            </a:br>
            <a:r>
              <a:rPr lang="en-US" dirty="0" smtClean="0">
                <a:solidFill>
                  <a:schemeClr val="tx2">
                    <a:lumMod val="60000"/>
                    <a:lumOff val="40000"/>
                  </a:schemeClr>
                </a:solidFill>
              </a:rPr>
              <a:t> </a:t>
            </a:r>
            <a:r>
              <a:rPr lang="en-US" dirty="0" smtClean="0">
                <a:solidFill>
                  <a:srgbClr val="C00000"/>
                </a:solidFill>
              </a:rPr>
              <a:t>A</a:t>
            </a:r>
            <a:r>
              <a:rPr lang="en-US" dirty="0" smtClean="0">
                <a:solidFill>
                  <a:srgbClr val="C00000"/>
                </a:solidFill>
              </a:rPr>
              <a:t>: Sure, go right ahead.</a:t>
            </a:r>
          </a:p>
          <a:p>
            <a:pPr marL="640080" lvl="1" indent="-457200">
              <a:spcBef>
                <a:spcPts val="600"/>
              </a:spcBef>
              <a:buFont typeface="Wingdings" panose="05000000000000000000" pitchFamily="2" charset="2"/>
              <a:buChar char="Ø"/>
            </a:pPr>
            <a:r>
              <a:rPr lang="en-US" dirty="0" smtClean="0">
                <a:solidFill>
                  <a:schemeClr val="tx2">
                    <a:lumMod val="60000"/>
                    <a:lumOff val="40000"/>
                  </a:schemeClr>
                </a:solidFill>
              </a:rPr>
              <a:t>Q</a:t>
            </a:r>
            <a:r>
              <a:rPr lang="en-US" dirty="0" smtClean="0">
                <a:solidFill>
                  <a:schemeClr val="tx2">
                    <a:lumMod val="60000"/>
                    <a:lumOff val="40000"/>
                  </a:schemeClr>
                </a:solidFill>
              </a:rPr>
              <a:t>: Can we use </a:t>
            </a:r>
            <a:r>
              <a:rPr lang="en-US" dirty="0" smtClean="0">
                <a:solidFill>
                  <a:srgbClr val="00B050"/>
                </a:solidFill>
              </a:rPr>
              <a:t>&lt;Arduino or </a:t>
            </a:r>
            <a:r>
              <a:rPr lang="en-US" dirty="0" smtClean="0">
                <a:solidFill>
                  <a:srgbClr val="00B050"/>
                </a:solidFill>
              </a:rPr>
              <a:t>similarly </a:t>
            </a:r>
            <a:r>
              <a:rPr lang="en-US" dirty="0" smtClean="0">
                <a:solidFill>
                  <a:srgbClr val="00B050"/>
                </a:solidFill>
              </a:rPr>
              <a:t>trivial </a:t>
            </a:r>
            <a:r>
              <a:rPr lang="en-US" dirty="0" smtClean="0">
                <a:solidFill>
                  <a:srgbClr val="00B050"/>
                </a:solidFill>
              </a:rPr>
              <a:t>breakout board</a:t>
            </a:r>
            <a:r>
              <a:rPr lang="en-US" dirty="0" smtClean="0">
                <a:solidFill>
                  <a:srgbClr val="00B050"/>
                </a:solidFill>
              </a:rPr>
              <a:t>, etc.&gt;</a:t>
            </a:r>
            <a:r>
              <a:rPr lang="en-US" dirty="0" smtClean="0">
                <a:solidFill>
                  <a:schemeClr val="tx2">
                    <a:lumMod val="60000"/>
                    <a:lumOff val="40000"/>
                  </a:schemeClr>
                </a:solidFill>
              </a:rPr>
              <a:t> in our final design?</a:t>
            </a:r>
            <a:br>
              <a:rPr lang="en-US" dirty="0" smtClean="0">
                <a:solidFill>
                  <a:schemeClr val="tx2">
                    <a:lumMod val="60000"/>
                    <a:lumOff val="40000"/>
                  </a:schemeClr>
                </a:solidFill>
              </a:rPr>
            </a:br>
            <a:r>
              <a:rPr lang="en-US" dirty="0" smtClean="0">
                <a:solidFill>
                  <a:schemeClr val="tx2">
                    <a:lumMod val="60000"/>
                    <a:lumOff val="40000"/>
                  </a:schemeClr>
                </a:solidFill>
              </a:rPr>
              <a:t> </a:t>
            </a:r>
            <a:r>
              <a:rPr lang="en-US" dirty="0" smtClean="0">
                <a:solidFill>
                  <a:srgbClr val="C00000"/>
                </a:solidFill>
              </a:rPr>
              <a:t>A</a:t>
            </a:r>
            <a:r>
              <a:rPr lang="en-US" dirty="0" smtClean="0">
                <a:solidFill>
                  <a:srgbClr val="C00000"/>
                </a:solidFill>
              </a:rPr>
              <a:t>: Probably not.</a:t>
            </a:r>
          </a:p>
          <a:p>
            <a:pPr marL="640080" lvl="1" indent="-457200">
              <a:spcBef>
                <a:spcPts val="600"/>
              </a:spcBef>
              <a:buFont typeface="Wingdings" panose="05000000000000000000" pitchFamily="2" charset="2"/>
              <a:buChar char="Ø"/>
            </a:pPr>
            <a:r>
              <a:rPr lang="en-US" dirty="0" smtClean="0">
                <a:solidFill>
                  <a:schemeClr val="tx2">
                    <a:lumMod val="60000"/>
                    <a:lumOff val="40000"/>
                  </a:schemeClr>
                </a:solidFill>
              </a:rPr>
              <a:t>Q</a:t>
            </a:r>
            <a:r>
              <a:rPr lang="en-US" dirty="0" smtClean="0">
                <a:solidFill>
                  <a:schemeClr val="tx2">
                    <a:lumMod val="60000"/>
                    <a:lumOff val="40000"/>
                  </a:schemeClr>
                </a:solidFill>
              </a:rPr>
              <a:t>: We’re unsure if </a:t>
            </a:r>
            <a:r>
              <a:rPr lang="en-US" dirty="0" smtClean="0">
                <a:solidFill>
                  <a:srgbClr val="00B050"/>
                </a:solidFill>
              </a:rPr>
              <a:t>&lt;piece of hardware&gt;</a:t>
            </a:r>
            <a:r>
              <a:rPr lang="en-US" dirty="0" smtClean="0">
                <a:solidFill>
                  <a:schemeClr val="tx2">
                    <a:lumMod val="60000"/>
                    <a:lumOff val="40000"/>
                  </a:schemeClr>
                </a:solidFill>
              </a:rPr>
              <a:t> is </a:t>
            </a:r>
            <a:r>
              <a:rPr lang="en-US" dirty="0" smtClean="0">
                <a:solidFill>
                  <a:schemeClr val="tx2">
                    <a:lumMod val="60000"/>
                    <a:lumOff val="40000"/>
                  </a:schemeClr>
                </a:solidFill>
              </a:rPr>
              <a:t>allowed, what should </a:t>
            </a:r>
            <a:r>
              <a:rPr lang="en-US" dirty="0" smtClean="0">
                <a:solidFill>
                  <a:schemeClr val="tx2">
                    <a:lumMod val="60000"/>
                    <a:lumOff val="40000"/>
                  </a:schemeClr>
                </a:solidFill>
              </a:rPr>
              <a:t>we do?</a:t>
            </a:r>
            <a:br>
              <a:rPr lang="en-US" dirty="0" smtClean="0">
                <a:solidFill>
                  <a:schemeClr val="tx2">
                    <a:lumMod val="60000"/>
                    <a:lumOff val="40000"/>
                  </a:schemeClr>
                </a:solidFill>
              </a:rPr>
            </a:br>
            <a:r>
              <a:rPr lang="en-US" dirty="0" smtClean="0">
                <a:solidFill>
                  <a:srgbClr val="C00000"/>
                </a:solidFill>
              </a:rPr>
              <a:t>A</a:t>
            </a:r>
            <a:r>
              <a:rPr lang="en-US" dirty="0" smtClean="0">
                <a:solidFill>
                  <a:srgbClr val="C00000"/>
                </a:solidFill>
              </a:rPr>
              <a:t>: Contact course </a:t>
            </a:r>
            <a:r>
              <a:rPr lang="en-US" dirty="0" smtClean="0">
                <a:solidFill>
                  <a:srgbClr val="C00000"/>
                </a:solidFill>
              </a:rPr>
              <a:t>staff.</a:t>
            </a:r>
            <a:endParaRPr lang="en-US" dirty="0" smtClean="0"/>
          </a:p>
        </p:txBody>
      </p:sp>
    </p:spTree>
    <p:extLst>
      <p:ext uri="{BB962C8B-B14F-4D97-AF65-F5344CB8AC3E}">
        <p14:creationId xmlns:p14="http://schemas.microsoft.com/office/powerpoint/2010/main" val="19345155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rSDdTSbGgjfE3Wcrjf0lol"/>
</p:tagLst>
</file>

<file path=ppt/tags/tag2.xml><?xml version="1.0" encoding="utf-8"?>
<p:tagLst xmlns:a="http://schemas.openxmlformats.org/drawingml/2006/main" xmlns:r="http://schemas.openxmlformats.org/officeDocument/2006/relationships" xmlns:p="http://schemas.openxmlformats.org/presentationml/2006/main">
  <p:tag name="DVSHAPEID" val="xXNBWVj4wHyRA59l2RYVi0"/>
</p:tagLst>
</file>

<file path=ppt/tags/tag3.xml><?xml version="1.0" encoding="utf-8"?>
<p:tagLst xmlns:a="http://schemas.openxmlformats.org/drawingml/2006/main" xmlns:r="http://schemas.openxmlformats.org/officeDocument/2006/relationships" xmlns:p="http://schemas.openxmlformats.org/presentationml/2006/main">
  <p:tag name="DVSHAPEID" val="5yg0p4fKHZE5kFphWfncNy"/>
</p:tagLst>
</file>

<file path=ppt/tags/tag4.xml><?xml version="1.0" encoding="utf-8"?>
<p:tagLst xmlns:a="http://schemas.openxmlformats.org/drawingml/2006/main" xmlns:r="http://schemas.openxmlformats.org/officeDocument/2006/relationships" xmlns:p="http://schemas.openxmlformats.org/presentationml/2006/main">
  <p:tag name="DVSHAPEID" val="5cm6hYc9ns3xSelVweOM0z"/>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3135313" rtl="0" eaLnBrk="1" fontAlgn="base" latinLnBrk="0" hangingPunct="1">
          <a:lnSpc>
            <a:spcPct val="100000"/>
          </a:lnSpc>
          <a:spcBef>
            <a:spcPct val="50000"/>
          </a:spcBef>
          <a:spcAft>
            <a:spcPct val="0"/>
          </a:spcAft>
          <a:buClrTx/>
          <a:buSzTx/>
          <a:buFontTx/>
          <a:buNone/>
          <a:tabLst/>
          <a:defRPr kumimoji="0" lang="en-US" sz="3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3135313" rtl="0" eaLnBrk="1" fontAlgn="base" latinLnBrk="0" hangingPunct="1">
          <a:lnSpc>
            <a:spcPct val="100000"/>
          </a:lnSpc>
          <a:spcBef>
            <a:spcPct val="50000"/>
          </a:spcBef>
          <a:spcAft>
            <a:spcPct val="0"/>
          </a:spcAft>
          <a:buClrTx/>
          <a:buSzTx/>
          <a:buFontTx/>
          <a:buNone/>
          <a:tabLst/>
          <a:defRPr kumimoji="0" lang="en-US" sz="3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11960</TotalTime>
  <Words>1863</Words>
  <Application>Microsoft Office PowerPoint</Application>
  <PresentationFormat>On-screen Show (4:3)</PresentationFormat>
  <Paragraphs>202</Paragraphs>
  <Slides>24</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Arial</vt:lpstr>
      <vt:lpstr>Calibri</vt:lpstr>
      <vt:lpstr>Cambo</vt:lpstr>
      <vt:lpstr>Impact</vt:lpstr>
      <vt:lpstr>Lucida Calligraphy</vt:lpstr>
      <vt:lpstr>Lucida Grande</vt:lpstr>
      <vt:lpstr>Symbol</vt:lpstr>
      <vt:lpstr>Times New Roman</vt:lpstr>
      <vt:lpstr>Wingdings</vt:lpstr>
      <vt:lpstr>Office Theme</vt:lpstr>
      <vt:lpstr>Default Design</vt:lpstr>
      <vt:lpstr>Senior Design Info  Session Introduction to ECE 477 George Hadley ©2014, Images Property of their Respective Owners.</vt:lpstr>
      <vt:lpstr>Outline</vt:lpstr>
      <vt:lpstr>Course Staff</vt:lpstr>
      <vt:lpstr>Course Overview</vt:lpstr>
      <vt:lpstr>Course Overview</vt:lpstr>
      <vt:lpstr>Course Overview</vt:lpstr>
      <vt:lpstr>DESIGN PROJECT</vt:lpstr>
      <vt:lpstr>DESIGN PROJECT</vt:lpstr>
      <vt:lpstr>DESIGN PROJECT</vt:lpstr>
      <vt:lpstr>DESIGN PROJECT</vt:lpstr>
      <vt:lpstr>Course Schedule/Calendar</vt:lpstr>
      <vt:lpstr>Course Schedule/Calendar</vt:lpstr>
      <vt:lpstr>Course Schedule/Calendar</vt:lpstr>
      <vt:lpstr>Course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REGISTRATION PROCEDURES</vt:lpstr>
      <vt:lpstr>REGISTRATION PROCEDURES</vt:lpstr>
    </vt:vector>
  </TitlesOfParts>
  <Company>Purdue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TITLE SECOND LINE AND THIRD LINE</dc:title>
  <dc:creator>Purdue Marketing Communications</dc:creator>
  <cp:lastModifiedBy>Meyer, David G</cp:lastModifiedBy>
  <cp:revision>188</cp:revision>
  <cp:lastPrinted>2012-02-14T22:31:46Z</cp:lastPrinted>
  <dcterms:created xsi:type="dcterms:W3CDTF">2011-09-20T15:44:26Z</dcterms:created>
  <dcterms:modified xsi:type="dcterms:W3CDTF">2015-02-23T19:49:55Z</dcterms:modified>
</cp:coreProperties>
</file>