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4" r:id="rId2"/>
    <p:sldId id="275" r:id="rId3"/>
    <p:sldId id="285" r:id="rId4"/>
    <p:sldId id="269" r:id="rId5"/>
    <p:sldId id="266" r:id="rId6"/>
    <p:sldId id="283" r:id="rId7"/>
    <p:sldId id="284" r:id="rId8"/>
    <p:sldId id="267" r:id="rId9"/>
    <p:sldId id="282" r:id="rId10"/>
    <p:sldId id="274" r:id="rId11"/>
    <p:sldId id="268" r:id="rId12"/>
    <p:sldId id="271" r:id="rId13"/>
    <p:sldId id="272" r:id="rId14"/>
    <p:sldId id="286" r:id="rId15"/>
    <p:sldId id="290" r:id="rId16"/>
    <p:sldId id="289" r:id="rId17"/>
    <p:sldId id="287" r:id="rId18"/>
    <p:sldId id="288" r:id="rId19"/>
    <p:sldId id="273" r:id="rId20"/>
    <p:sldId id="280" r:id="rId21"/>
    <p:sldId id="291" r:id="rId22"/>
    <p:sldId id="292" r:id="rId23"/>
    <p:sldId id="276" r:id="rId24"/>
    <p:sldId id="277" r:id="rId25"/>
    <p:sldId id="278" r:id="rId26"/>
    <p:sldId id="279" r:id="rId27"/>
    <p:sldId id="281" r:id="rId28"/>
    <p:sldId id="26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E24"/>
    <a:srgbClr val="00FFFF"/>
    <a:srgbClr val="5BDDEB"/>
    <a:srgbClr val="27D3E5"/>
    <a:srgbClr val="267433"/>
    <a:srgbClr val="8560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20"/>
      </p:cViewPr>
      <p:guideLst>
        <p:guide orient="horz" pos="2702"/>
        <p:guide pos="556"/>
      </p:guideLst>
    </p:cSldViewPr>
  </p:slideViewPr>
  <p:notesTextViewPr>
    <p:cViewPr>
      <p:scale>
        <a:sx n="3" d="2"/>
        <a:sy n="3" d="2"/>
      </p:scale>
      <p:origin x="0" y="0"/>
    </p:cViewPr>
  </p:notesTextViewPr>
  <p:sorterViewPr>
    <p:cViewPr>
      <p:scale>
        <a:sx n="100" d="100"/>
        <a:sy n="100" d="100"/>
      </p:scale>
      <p:origin x="0" y="-3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1" y="4390739"/>
            <a:ext cx="7366001" cy="1864377"/>
            <a:chOff x="-1" y="4390739"/>
            <a:chExt cx="5853723" cy="1864377"/>
          </a:xfrm>
        </p:grpSpPr>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Lines_7404.pdf"/>
            <p:cNvPicPr>
              <a:picLocks noChangeAspect="1"/>
            </p:cNvPicPr>
            <p:nvPr/>
          </p:nvPicPr>
          <p:blipFill rotWithShape="1">
            <a:blip r:embed="rId2" cstate="print">
              <a:extLst>
                <a:ext uri="{28A0092B-C50C-407E-A947-70E740481C1C}">
                  <a14:useLocalDpi xmlns:a14="http://schemas.microsoft.com/office/drawing/2010/main" val="0"/>
                </a:ext>
              </a:extLst>
            </a:blip>
            <a:srcRect t="64595" r="2920"/>
            <a:stretch/>
          </p:blipFill>
          <p:spPr>
            <a:xfrm>
              <a:off x="865" y="4390739"/>
              <a:ext cx="5852857" cy="1861539"/>
            </a:xfrm>
            <a:prstGeom prst="rect">
              <a:avLst/>
            </a:prstGeom>
            <a:solidFill>
              <a:srgbClr val="A3792C"/>
            </a:solidFill>
            <a:ln>
              <a:solidFill>
                <a:schemeClr val="accent1"/>
              </a:solidFill>
            </a:ln>
          </p:spPr>
        </p:pic>
      </p:grpSp>
      <p:sp>
        <p:nvSpPr>
          <p:cNvPr id="14" name="Rectangle 13"/>
          <p:cNvSpPr/>
          <p:nvPr userDrawn="1"/>
        </p:nvSpPr>
        <p:spPr>
          <a:xfrm>
            <a:off x="0" y="0"/>
            <a:ext cx="9144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hasCustomPrompt="1"/>
          </p:nvPr>
        </p:nvSpPr>
        <p:spPr>
          <a:xfrm>
            <a:off x="335475" y="4585792"/>
            <a:ext cx="4744901"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5747499" y="5623128"/>
            <a:ext cx="3112338"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5747500" y="5918450"/>
            <a:ext cx="3112338"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5747498" y="6277181"/>
            <a:ext cx="311259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5745085" y="4457139"/>
            <a:ext cx="3115004"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0"/>
            <a:ext cx="9144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512" y="4147563"/>
            <a:ext cx="6975508"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948976" y="5832568"/>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948976" y="6340619"/>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4" name="Title 3"/>
          <p:cNvSpPr>
            <a:spLocks noGrp="1"/>
          </p:cNvSpPr>
          <p:nvPr>
            <p:ph type="title" hasCustomPrompt="1"/>
          </p:nvPr>
        </p:nvSpPr>
        <p:spPr>
          <a:xfrm>
            <a:off x="794282" y="4240779"/>
            <a:ext cx="6113667"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794282" y="5799368"/>
            <a:ext cx="6113667"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sp>
        <p:nvSpPr>
          <p:cNvPr id="3" name="Picture Placeholder 2"/>
          <p:cNvSpPr>
            <a:spLocks noGrp="1"/>
          </p:cNvSpPr>
          <p:nvPr>
            <p:ph type="pic" sz="quarter" idx="15"/>
          </p:nvPr>
        </p:nvSpPr>
        <p:spPr>
          <a:xfrm>
            <a:off x="-13512" y="-8411"/>
            <a:ext cx="6976288"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457200" y="1608139"/>
            <a:ext cx="8235949"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4671604" y="1600373"/>
            <a:ext cx="4015195" cy="4342542"/>
          </a:xfrm>
        </p:spPr>
        <p:txBody>
          <a:bodyPr/>
          <a:lstStyle/>
          <a:p>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9488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948888"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userDrawn="1"/>
        </p:nvGrpSpPr>
        <p:grpSpPr>
          <a:xfrm>
            <a:off x="0" y="0"/>
            <a:ext cx="9157137" cy="915109"/>
            <a:chOff x="0" y="0"/>
            <a:chExt cx="9157137" cy="915109"/>
          </a:xfrm>
        </p:grpSpPr>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h2_lines_white.pdf"/>
            <p:cNvPicPr>
              <a:picLocks noChangeAspect="1"/>
            </p:cNvPicPr>
            <p:nvPr/>
          </p:nvPicPr>
          <p:blipFill rotWithShape="1">
            <a:blip r:embed="rId10" cstate="print">
              <a:extLst>
                <a:ext uri="{28A0092B-C50C-407E-A947-70E740481C1C}">
                  <a14:useLocalDpi xmlns:a14="http://schemas.microsoft.com/office/drawing/2010/main" val="0"/>
                </a:ext>
              </a:extLst>
            </a:blip>
            <a:srcRect l="22582" t="22582" r="22582" b="48017"/>
            <a:stretch/>
          </p:blipFill>
          <p:spPr>
            <a:xfrm>
              <a:off x="13137" y="1"/>
              <a:ext cx="9144000" cy="915108"/>
            </a:xfrm>
            <a:prstGeom prst="rect">
              <a:avLst/>
            </a:prstGeom>
          </p:spPr>
        </p:pic>
      </p:grpSp>
      <p:sp>
        <p:nvSpPr>
          <p:cNvPr id="2" name="Title Placeholder 1"/>
          <p:cNvSpPr>
            <a:spLocks noGrp="1"/>
          </p:cNvSpPr>
          <p:nvPr>
            <p:ph type="title"/>
          </p:nvPr>
        </p:nvSpPr>
        <p:spPr>
          <a:xfrm>
            <a:off x="457200" y="315431"/>
            <a:ext cx="823595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1492"/>
            <a:ext cx="8235950"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955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6075632"/>
            <a:ext cx="1523874" cy="479171"/>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emf"/><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s://www.youtube.com/watch?v=L8TkhHgkBs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mashable.com/category/nest/" TargetMode="External"/><Relationship Id="rId2" Type="http://schemas.openxmlformats.org/officeDocument/2006/relationships/hyperlink" Target="http://www.directenergy.com/" TargetMode="External"/><Relationship Id="rId1" Type="http://schemas.openxmlformats.org/officeDocument/2006/relationships/slideLayout" Target="../slideLayouts/slideLayout3.xml"/><Relationship Id="rId5" Type="http://schemas.openxmlformats.org/officeDocument/2006/relationships/hyperlink" Target="http://mashable.com/2012/06/29/smart-homes/" TargetMode="External"/><Relationship Id="rId4" Type="http://schemas.openxmlformats.org/officeDocument/2006/relationships/hyperlink" Target="http://mashable.com/category/smart-hom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5thQRIX3Ri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H2PWdzYuiqc"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33095"/>
            <a:ext cx="7201582" cy="1864086"/>
          </a:xfrm>
        </p:spPr>
        <p:txBody>
          <a:bodyPr/>
          <a:lstStyle/>
          <a:p>
            <a:r>
              <a:rPr lang="en-US" sz="4800" dirty="0" smtClean="0">
                <a:effectLst>
                  <a:outerShdw blurRad="38100" dist="38100" dir="2700000" algn="tl">
                    <a:srgbClr val="000000">
                      <a:alpha val="43137"/>
                    </a:srgbClr>
                  </a:outerShdw>
                </a:effectLst>
              </a:rPr>
              <a:t>Case </a:t>
            </a:r>
            <a:r>
              <a:rPr lang="en-US" sz="4800" smtClean="0">
                <a:effectLst>
                  <a:outerShdw blurRad="38100" dist="38100" dir="2700000" algn="tl">
                    <a:srgbClr val="000000">
                      <a:alpha val="43137"/>
                    </a:srgbClr>
                  </a:outerShdw>
                </a:effectLst>
              </a:rPr>
              <a:t>Study </a:t>
            </a:r>
            <a:r>
              <a:rPr lang="en-US" sz="4800" smtClean="0">
                <a:effectLst>
                  <a:outerShdw blurRad="38100" dist="38100" dir="2700000" algn="tl">
                    <a:srgbClr val="000000">
                      <a:alpha val="43137"/>
                    </a:srgbClr>
                  </a:outerShdw>
                </a:effectLst>
              </a:rPr>
              <a:t>2: </a:t>
            </a: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NEST  LEARNING Thermostat</a:t>
            </a:r>
            <a:r>
              <a:rPr lang="en-US" sz="4800" dirty="0" smtClean="0"/>
              <a:t/>
            </a:r>
            <a:br>
              <a:rPr lang="en-US" sz="4800" dirty="0" smtClean="0"/>
            </a:br>
            <a:endParaRPr lang="en-US" sz="4800" dirty="0"/>
          </a:p>
        </p:txBody>
      </p:sp>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7201582" y="5836927"/>
            <a:ext cx="1942418" cy="1021073"/>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3841" y="117311"/>
            <a:ext cx="3619500" cy="3705225"/>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7098" t="7705" r="5359" b="8181"/>
          <a:stretch/>
        </p:blipFill>
        <p:spPr>
          <a:xfrm>
            <a:off x="1819824" y="1057346"/>
            <a:ext cx="3335384" cy="3204754"/>
          </a:xfrm>
          <a:prstGeom prst="rect">
            <a:avLst/>
          </a:prstGeom>
        </p:spPr>
      </p:pic>
      <p:sp>
        <p:nvSpPr>
          <p:cNvPr id="4" name="Rectangle 3"/>
          <p:cNvSpPr/>
          <p:nvPr/>
        </p:nvSpPr>
        <p:spPr>
          <a:xfrm>
            <a:off x="0" y="6338574"/>
            <a:ext cx="6836229" cy="369332"/>
          </a:xfrm>
          <a:prstGeom prst="rect">
            <a:avLst/>
          </a:prstGeom>
        </p:spPr>
        <p:txBody>
          <a:bodyPr wrap="square">
            <a:spAutoFit/>
          </a:bodyPr>
          <a:lstStyle/>
          <a:p>
            <a:r>
              <a:rPr lang="en-US" dirty="0" smtClean="0">
                <a:cs typeface="Arial" panose="020B0604020202020204" pitchFamily="34" charset="0"/>
              </a:rPr>
              <a:t>D. G. Meyer </a:t>
            </a:r>
            <a:r>
              <a:rPr lang="en-US" dirty="0">
                <a:cs typeface="Arial" panose="020B0604020202020204" pitchFamily="34" charset="0"/>
              </a:rPr>
              <a:t>©</a:t>
            </a:r>
            <a:r>
              <a:rPr lang="en-US" dirty="0" smtClean="0">
                <a:cs typeface="Arial" panose="020B0604020202020204" pitchFamily="34" charset="0"/>
              </a:rPr>
              <a:t>2015, </a:t>
            </a:r>
            <a:r>
              <a:rPr lang="en-US" dirty="0">
                <a:cs typeface="Arial" panose="020B0604020202020204" pitchFamily="34" charset="0"/>
              </a:rPr>
              <a:t>Images Property of their Respective </a:t>
            </a:r>
            <a:r>
              <a:rPr lang="en-US" dirty="0" smtClean="0">
                <a:cs typeface="Arial" panose="020B0604020202020204" pitchFamily="34" charset="0"/>
              </a:rPr>
              <a:t>Owners</a:t>
            </a: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50" y="103890"/>
            <a:ext cx="1695323" cy="2280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9643" y="3150988"/>
            <a:ext cx="2144486" cy="1965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Conceptual Block Diagram</a:t>
            </a:r>
            <a:endParaRPr lang="en-US" sz="2400" dirty="0"/>
          </a:p>
        </p:txBody>
      </p:sp>
      <p:pic>
        <p:nvPicPr>
          <p:cNvPr id="4" name="Picture 3"/>
          <p:cNvPicPr>
            <a:picLocks noChangeAspect="1"/>
          </p:cNvPicPr>
          <p:nvPr/>
        </p:nvPicPr>
        <p:blipFill>
          <a:blip r:embed="rId2"/>
          <a:stretch>
            <a:fillRect/>
          </a:stretch>
        </p:blipFill>
        <p:spPr>
          <a:xfrm>
            <a:off x="2052417" y="1367555"/>
            <a:ext cx="6917412" cy="5190613"/>
          </a:xfrm>
          <a:prstGeom prst="rect">
            <a:avLst/>
          </a:prstGeom>
        </p:spPr>
      </p:pic>
    </p:spTree>
    <p:extLst>
      <p:ext uri="{BB962C8B-B14F-4D97-AF65-F5344CB8AC3E}">
        <p14:creationId xmlns:p14="http://schemas.microsoft.com/office/powerpoint/2010/main" val="24762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Block Diagram</a:t>
            </a:r>
            <a:endParaRPr lang="en-US" sz="2400" dirty="0"/>
          </a:p>
        </p:txBody>
      </p:sp>
      <p:pic>
        <p:nvPicPr>
          <p:cNvPr id="2" name="Picture 1"/>
          <p:cNvPicPr>
            <a:picLocks noChangeAspect="1"/>
          </p:cNvPicPr>
          <p:nvPr/>
        </p:nvPicPr>
        <p:blipFill>
          <a:blip r:embed="rId2"/>
          <a:stretch>
            <a:fillRect/>
          </a:stretch>
        </p:blipFill>
        <p:spPr>
          <a:xfrm>
            <a:off x="3473770" y="1367555"/>
            <a:ext cx="5380085" cy="5268554"/>
          </a:xfrm>
          <a:prstGeom prst="rect">
            <a:avLst/>
          </a:prstGeom>
        </p:spPr>
      </p:pic>
      <p:pic>
        <p:nvPicPr>
          <p:cNvPr id="3" name="Picture 2"/>
          <p:cNvPicPr>
            <a:picLocks noChangeAspect="1"/>
          </p:cNvPicPr>
          <p:nvPr/>
        </p:nvPicPr>
        <p:blipFill rotWithShape="1">
          <a:blip r:embed="rId3"/>
          <a:srcRect t="7978" r="11930" b="3404"/>
          <a:stretch/>
        </p:blipFill>
        <p:spPr>
          <a:xfrm>
            <a:off x="72901" y="3024554"/>
            <a:ext cx="3710293" cy="1661746"/>
          </a:xfrm>
          <a:prstGeom prst="rect">
            <a:avLst/>
          </a:prstGeom>
        </p:spPr>
      </p:pic>
    </p:spTree>
    <p:extLst>
      <p:ext uri="{BB962C8B-B14F-4D97-AF65-F5344CB8AC3E}">
        <p14:creationId xmlns:p14="http://schemas.microsoft.com/office/powerpoint/2010/main" val="41097474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Key Functions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Mechanical Causation of Insertion Sensing Signals</a:t>
            </a:r>
            <a:endParaRPr lang="en-US" sz="2400" dirty="0"/>
          </a:p>
        </p:txBody>
      </p:sp>
      <p:pic>
        <p:nvPicPr>
          <p:cNvPr id="3" name="Picture 2"/>
          <p:cNvPicPr>
            <a:picLocks noChangeAspect="1"/>
          </p:cNvPicPr>
          <p:nvPr/>
        </p:nvPicPr>
        <p:blipFill rotWithShape="1">
          <a:blip r:embed="rId2"/>
          <a:srcRect r="566"/>
          <a:stretch/>
        </p:blipFill>
        <p:spPr>
          <a:xfrm rot="5400000">
            <a:off x="2370184" y="-466298"/>
            <a:ext cx="4676194" cy="8343900"/>
          </a:xfrm>
          <a:prstGeom prst="rect">
            <a:avLst/>
          </a:prstGeom>
        </p:spPr>
      </p:pic>
    </p:spTree>
    <p:extLst>
      <p:ext uri="{BB962C8B-B14F-4D97-AF65-F5344CB8AC3E}">
        <p14:creationId xmlns:p14="http://schemas.microsoft.com/office/powerpoint/2010/main" val="2130564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Key Functions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Accommodation of Single and Dual Transformer Installations</a:t>
            </a:r>
            <a:endParaRPr lang="en-US" sz="2400" dirty="0"/>
          </a:p>
        </p:txBody>
      </p:sp>
      <p:pic>
        <p:nvPicPr>
          <p:cNvPr id="3" name="Picture 2"/>
          <p:cNvPicPr>
            <a:picLocks noChangeAspect="1"/>
          </p:cNvPicPr>
          <p:nvPr/>
        </p:nvPicPr>
        <p:blipFill rotWithShape="1">
          <a:blip r:embed="rId2"/>
          <a:srcRect l="8125" b="4738"/>
          <a:stretch/>
        </p:blipFill>
        <p:spPr>
          <a:xfrm rot="5400000">
            <a:off x="525826" y="1622478"/>
            <a:ext cx="3539992" cy="4313885"/>
          </a:xfrm>
          <a:prstGeom prst="rect">
            <a:avLst/>
          </a:prstGeom>
        </p:spPr>
      </p:pic>
      <p:pic>
        <p:nvPicPr>
          <p:cNvPr id="5" name="Picture 4"/>
          <p:cNvPicPr>
            <a:picLocks noChangeAspect="1"/>
          </p:cNvPicPr>
          <p:nvPr/>
        </p:nvPicPr>
        <p:blipFill>
          <a:blip r:embed="rId3"/>
          <a:stretch>
            <a:fillRect/>
          </a:stretch>
        </p:blipFill>
        <p:spPr>
          <a:xfrm rot="5400000">
            <a:off x="5020518" y="1433036"/>
            <a:ext cx="3701669" cy="4598706"/>
          </a:xfrm>
          <a:prstGeom prst="rect">
            <a:avLst/>
          </a:prstGeom>
        </p:spPr>
      </p:pic>
      <p:sp>
        <p:nvSpPr>
          <p:cNvPr id="6" name="Rounded Rectangle 5"/>
          <p:cNvSpPr/>
          <p:nvPr/>
        </p:nvSpPr>
        <p:spPr>
          <a:xfrm>
            <a:off x="2043565" y="4593772"/>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629981" y="4615544"/>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4569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Connection Sensing Mechanism</a:t>
            </a:r>
            <a:endParaRPr lang="en-US" sz="2400" dirty="0"/>
          </a:p>
        </p:txBody>
      </p:sp>
      <p:pic>
        <p:nvPicPr>
          <p:cNvPr id="6" name="Picture 5"/>
          <p:cNvPicPr>
            <a:picLocks noChangeAspect="1"/>
          </p:cNvPicPr>
          <p:nvPr/>
        </p:nvPicPr>
        <p:blipFill>
          <a:blip r:embed="rId2"/>
          <a:stretch>
            <a:fillRect/>
          </a:stretch>
        </p:blipFill>
        <p:spPr>
          <a:xfrm rot="5400000">
            <a:off x="2485737" y="302750"/>
            <a:ext cx="4608718" cy="6738329"/>
          </a:xfrm>
          <a:prstGeom prst="rect">
            <a:avLst/>
          </a:prstGeom>
        </p:spPr>
      </p:pic>
      <p:sp>
        <p:nvSpPr>
          <p:cNvPr id="5" name="TextBox 4"/>
          <p:cNvSpPr txBox="1"/>
          <p:nvPr/>
        </p:nvSpPr>
        <p:spPr>
          <a:xfrm>
            <a:off x="4332516" y="6030858"/>
            <a:ext cx="4484913" cy="584775"/>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smtClean="0"/>
              <a:t>Use of auto-switching connectors for automatically selecting a source for power harvesting</a:t>
            </a:r>
            <a:endParaRPr lang="en-US" sz="1600" i="1" dirty="0"/>
          </a:p>
        </p:txBody>
      </p:sp>
    </p:spTree>
    <p:extLst>
      <p:ext uri="{BB962C8B-B14F-4D97-AF65-F5344CB8AC3E}">
        <p14:creationId xmlns:p14="http://schemas.microsoft.com/office/powerpoint/2010/main" val="24326155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Connection Sensing Mechanism</a:t>
            </a:r>
            <a:endParaRPr lang="en-US" sz="2400" dirty="0"/>
          </a:p>
        </p:txBody>
      </p:sp>
      <p:pic>
        <p:nvPicPr>
          <p:cNvPr id="5" name="Picture 4"/>
          <p:cNvPicPr>
            <a:picLocks noChangeAspect="1"/>
          </p:cNvPicPr>
          <p:nvPr/>
        </p:nvPicPr>
        <p:blipFill>
          <a:blip r:embed="rId2"/>
          <a:stretch>
            <a:fillRect/>
          </a:stretch>
        </p:blipFill>
        <p:spPr>
          <a:xfrm>
            <a:off x="2327578" y="1367555"/>
            <a:ext cx="4908491" cy="5333568"/>
          </a:xfrm>
          <a:prstGeom prst="rect">
            <a:avLst/>
          </a:prstGeom>
        </p:spPr>
      </p:pic>
    </p:spTree>
    <p:extLst>
      <p:ext uri="{BB962C8B-B14F-4D97-AF65-F5344CB8AC3E}">
        <p14:creationId xmlns:p14="http://schemas.microsoft.com/office/powerpoint/2010/main" val="6042695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Power Supply - 1</a:t>
            </a:r>
            <a:endParaRPr lang="en-US" sz="2400" dirty="0"/>
          </a:p>
        </p:txBody>
      </p:sp>
      <p:pic>
        <p:nvPicPr>
          <p:cNvPr id="4" name="Picture 3"/>
          <p:cNvPicPr>
            <a:picLocks noChangeAspect="1"/>
          </p:cNvPicPr>
          <p:nvPr/>
        </p:nvPicPr>
        <p:blipFill rotWithShape="1">
          <a:blip r:embed="rId2"/>
          <a:srcRect l="6892"/>
          <a:stretch/>
        </p:blipFill>
        <p:spPr>
          <a:xfrm rot="5400000">
            <a:off x="2238877" y="6310"/>
            <a:ext cx="4401234" cy="7369195"/>
          </a:xfrm>
          <a:prstGeom prst="rect">
            <a:avLst/>
          </a:prstGeom>
        </p:spPr>
      </p:pic>
      <p:sp>
        <p:nvSpPr>
          <p:cNvPr id="5" name="TextBox 4"/>
          <p:cNvSpPr txBox="1"/>
          <p:nvPr/>
        </p:nvSpPr>
        <p:spPr>
          <a:xfrm>
            <a:off x="5299739" y="5592457"/>
            <a:ext cx="2658137" cy="338554"/>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smtClean="0"/>
              <a:t>“high voltage” buck converter</a:t>
            </a:r>
            <a:endParaRPr lang="en-US" sz="1600" i="1" dirty="0"/>
          </a:p>
        </p:txBody>
      </p:sp>
    </p:spTree>
    <p:extLst>
      <p:ext uri="{BB962C8B-B14F-4D97-AF65-F5344CB8AC3E}">
        <p14:creationId xmlns:p14="http://schemas.microsoft.com/office/powerpoint/2010/main" val="32408709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Power Supply - 2</a:t>
            </a:r>
            <a:endParaRPr lang="en-US" sz="2400" dirty="0"/>
          </a:p>
        </p:txBody>
      </p:sp>
      <p:pic>
        <p:nvPicPr>
          <p:cNvPr id="2" name="Picture 1"/>
          <p:cNvPicPr>
            <a:picLocks noChangeAspect="1"/>
          </p:cNvPicPr>
          <p:nvPr/>
        </p:nvPicPr>
        <p:blipFill>
          <a:blip r:embed="rId2"/>
          <a:stretch>
            <a:fillRect/>
          </a:stretch>
        </p:blipFill>
        <p:spPr>
          <a:xfrm rot="5400000">
            <a:off x="2134062" y="410332"/>
            <a:ext cx="4208194" cy="6734381"/>
          </a:xfrm>
          <a:prstGeom prst="rect">
            <a:avLst/>
          </a:prstGeom>
        </p:spPr>
      </p:pic>
      <p:sp>
        <p:nvSpPr>
          <p:cNvPr id="5" name="TextBox 4"/>
          <p:cNvSpPr txBox="1"/>
          <p:nvPr/>
        </p:nvSpPr>
        <p:spPr>
          <a:xfrm>
            <a:off x="6057974" y="5510382"/>
            <a:ext cx="1547376" cy="338554"/>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smtClean="0"/>
              <a:t>Bootstrap LDO</a:t>
            </a:r>
            <a:endParaRPr lang="en-US" sz="1600" i="1" dirty="0"/>
          </a:p>
        </p:txBody>
      </p:sp>
    </p:spTree>
    <p:extLst>
      <p:ext uri="{BB962C8B-B14F-4D97-AF65-F5344CB8AC3E}">
        <p14:creationId xmlns:p14="http://schemas.microsoft.com/office/powerpoint/2010/main" val="3923815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Power Supply - 3</a:t>
            </a:r>
            <a:endParaRPr lang="en-US" sz="2400" dirty="0"/>
          </a:p>
        </p:txBody>
      </p:sp>
      <p:pic>
        <p:nvPicPr>
          <p:cNvPr id="3" name="Picture 2"/>
          <p:cNvPicPr>
            <a:picLocks noChangeAspect="1"/>
          </p:cNvPicPr>
          <p:nvPr/>
        </p:nvPicPr>
        <p:blipFill>
          <a:blip r:embed="rId2"/>
          <a:stretch>
            <a:fillRect/>
          </a:stretch>
        </p:blipFill>
        <p:spPr>
          <a:xfrm rot="5400000">
            <a:off x="2458166" y="659121"/>
            <a:ext cx="4438681" cy="6137030"/>
          </a:xfrm>
          <a:prstGeom prst="rect">
            <a:avLst/>
          </a:prstGeom>
        </p:spPr>
      </p:pic>
      <p:sp>
        <p:nvSpPr>
          <p:cNvPr id="6" name="TextBox 5"/>
          <p:cNvSpPr txBox="1"/>
          <p:nvPr/>
        </p:nvSpPr>
        <p:spPr>
          <a:xfrm>
            <a:off x="5147339" y="5754732"/>
            <a:ext cx="3082261" cy="338554"/>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smtClean="0"/>
              <a:t>Battery LDO and charging circuitry</a:t>
            </a:r>
            <a:endParaRPr lang="en-US" sz="1600" i="1" dirty="0"/>
          </a:p>
        </p:txBody>
      </p:sp>
      <p:sp>
        <p:nvSpPr>
          <p:cNvPr id="7" name="Rounded Rectangle 6"/>
          <p:cNvSpPr/>
          <p:nvPr/>
        </p:nvSpPr>
        <p:spPr>
          <a:xfrm>
            <a:off x="5758961" y="2286000"/>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2431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Output Drive for Connection Between RC and W (or Y / G)</a:t>
            </a:r>
            <a:endParaRPr lang="en-US" sz="2400" dirty="0"/>
          </a:p>
        </p:txBody>
      </p:sp>
      <p:pic>
        <p:nvPicPr>
          <p:cNvPr id="2" name="Picture 1"/>
          <p:cNvPicPr>
            <a:picLocks noChangeAspect="1"/>
          </p:cNvPicPr>
          <p:nvPr/>
        </p:nvPicPr>
        <p:blipFill>
          <a:blip r:embed="rId2"/>
          <a:stretch>
            <a:fillRect/>
          </a:stretch>
        </p:blipFill>
        <p:spPr>
          <a:xfrm rot="5400000">
            <a:off x="2563184" y="-312818"/>
            <a:ext cx="4355088" cy="7892144"/>
          </a:xfrm>
          <a:prstGeom prst="rect">
            <a:avLst/>
          </a:prstGeom>
        </p:spPr>
      </p:pic>
      <p:sp>
        <p:nvSpPr>
          <p:cNvPr id="4" name="TextBox 3"/>
          <p:cNvSpPr txBox="1"/>
          <p:nvPr/>
        </p:nvSpPr>
        <p:spPr>
          <a:xfrm>
            <a:off x="457200" y="4329293"/>
            <a:ext cx="3614057" cy="1569660"/>
          </a:xfrm>
          <a:prstGeom prst="rect">
            <a:avLst/>
          </a:prstGeom>
          <a:solidFill>
            <a:srgbClr val="FFFF00"/>
          </a:solidFill>
          <a:ln>
            <a:solidFill>
              <a:schemeClr val="tx1"/>
            </a:solidFill>
          </a:ln>
        </p:spPr>
        <p:txBody>
          <a:bodyPr wrap="square" rtlCol="0">
            <a:spAutoFit/>
          </a:bodyPr>
          <a:lstStyle/>
          <a:p>
            <a:r>
              <a:rPr lang="en-US" sz="1600" i="1" dirty="0" smtClean="0"/>
              <a:t>Most electronic thermostats accomplish this function (switching AC signals) using a </a:t>
            </a:r>
            <a:r>
              <a:rPr lang="en-US" sz="1600" b="1" i="1" dirty="0" smtClean="0"/>
              <a:t>relay </a:t>
            </a:r>
            <a:r>
              <a:rPr lang="en-US" sz="1600" i="1" dirty="0" smtClean="0"/>
              <a:t>or an (optically isolated) </a:t>
            </a:r>
            <a:r>
              <a:rPr lang="en-US" sz="1600" b="1" i="1" dirty="0" err="1" smtClean="0"/>
              <a:t>thyristor</a:t>
            </a:r>
            <a:r>
              <a:rPr lang="en-US" sz="1600" b="1" i="1" dirty="0" smtClean="0"/>
              <a:t> (</a:t>
            </a:r>
            <a:r>
              <a:rPr lang="en-US" sz="1600" b="1" i="1" dirty="0" err="1" smtClean="0"/>
              <a:t>triac</a:t>
            </a:r>
            <a:r>
              <a:rPr lang="en-US" sz="1600" b="1" i="1" dirty="0" smtClean="0"/>
              <a:t> or SCR)</a:t>
            </a:r>
            <a:r>
              <a:rPr lang="en-US" sz="1600" i="1" dirty="0" smtClean="0"/>
              <a:t> – why is such a complicated circuit used by the Nest Thermostat to perform essentially the same task?</a:t>
            </a:r>
            <a:endParaRPr lang="en-US" sz="1600" i="1" dirty="0"/>
          </a:p>
        </p:txBody>
      </p:sp>
      <p:sp>
        <p:nvSpPr>
          <p:cNvPr id="9" name="TextBox 8"/>
          <p:cNvSpPr txBox="1"/>
          <p:nvPr/>
        </p:nvSpPr>
        <p:spPr>
          <a:xfrm>
            <a:off x="4615544" y="5305386"/>
            <a:ext cx="2849125" cy="584775"/>
          </a:xfrm>
          <a:prstGeom prst="rect">
            <a:avLst/>
          </a:prstGeom>
          <a:solidFill>
            <a:schemeClr val="accent2">
              <a:lumMod val="40000"/>
              <a:lumOff val="60000"/>
            </a:schemeClr>
          </a:solidFill>
          <a:ln>
            <a:solidFill>
              <a:schemeClr val="tx1"/>
            </a:solidFill>
          </a:ln>
        </p:spPr>
        <p:txBody>
          <a:bodyPr wrap="square" rtlCol="0">
            <a:spAutoFit/>
          </a:bodyPr>
          <a:lstStyle/>
          <a:p>
            <a:r>
              <a:rPr lang="en-US" sz="1600" i="1" dirty="0" smtClean="0"/>
              <a:t>Why is a transformer required?</a:t>
            </a:r>
          </a:p>
          <a:p>
            <a:r>
              <a:rPr lang="en-US" sz="1600" i="1" dirty="0" smtClean="0"/>
              <a:t>Why is PWM used?</a:t>
            </a:r>
            <a:endParaRPr lang="en-US" sz="1600" i="1" dirty="0"/>
          </a:p>
        </p:txBody>
      </p:sp>
    </p:spTree>
    <p:extLst>
      <p:ext uri="{BB962C8B-B14F-4D97-AF65-F5344CB8AC3E}">
        <p14:creationId xmlns:p14="http://schemas.microsoft.com/office/powerpoint/2010/main" val="3578619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Nest Labs Company History</a:t>
            </a:r>
            <a:endParaRPr lang="en-US" sz="2400" dirty="0"/>
          </a:p>
        </p:txBody>
      </p:sp>
      <p:sp>
        <p:nvSpPr>
          <p:cNvPr id="6" name="Text Placeholder 12"/>
          <p:cNvSpPr txBox="1">
            <a:spLocks/>
          </p:cNvSpPr>
          <p:nvPr/>
        </p:nvSpPr>
        <p:spPr>
          <a:xfrm>
            <a:off x="450850" y="1353849"/>
            <a:ext cx="823594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Headquartered in Palo Alto, California</a:t>
            </a:r>
            <a:r>
              <a:rPr lang="en-US" sz="2200" u="sng" dirty="0" smtClean="0">
                <a:solidFill>
                  <a:schemeClr val="tx1"/>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Designs and manufactures sensor-driven, Wi-Fi enabled, self-learning (programmable) thermostats and smoke detectors</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Co-founded by former Apple engineers Tony Fadell and Matt Rogers in 2010</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First product was Nest Learning Thermostat (2011), inspired by Fadell’s motivation to build a better “electronic” thermostat than those currently available</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Google acquired Nest Labs for $3.2B early in 2014</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Nest purchased </a:t>
            </a:r>
            <a:r>
              <a:rPr lang="en-US" sz="2200" dirty="0" err="1" smtClean="0">
                <a:solidFill>
                  <a:schemeClr val="tx1"/>
                </a:solidFill>
                <a:latin typeface="Arial" panose="020B0604020202020204" pitchFamily="34" charset="0"/>
                <a:cs typeface="Arial" panose="020B0604020202020204" pitchFamily="34" charset="0"/>
              </a:rPr>
              <a:t>Dropcam</a:t>
            </a:r>
            <a:r>
              <a:rPr lang="en-US" sz="2200" dirty="0" smtClean="0">
                <a:solidFill>
                  <a:schemeClr val="tx1"/>
                </a:solidFill>
                <a:latin typeface="Arial" panose="020B0604020202020204" pitchFamily="34" charset="0"/>
                <a:cs typeface="Arial" panose="020B0604020202020204" pitchFamily="34" charset="0"/>
              </a:rPr>
              <a:t> for $555M later in 2014</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Latest product is Nest Protect (Smoke and Carbon Monoxide detector with voice alerts)</a:t>
            </a:r>
          </a:p>
        </p:txBody>
      </p:sp>
    </p:spTree>
    <p:extLst>
      <p:ext uri="{BB962C8B-B14F-4D97-AF65-F5344CB8AC3E}">
        <p14:creationId xmlns:p14="http://schemas.microsoft.com/office/powerpoint/2010/main" val="30902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RELIABILITY &amp; safety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FEMCA* of Power MOSFETs</a:t>
            </a:r>
            <a:endParaRPr lang="en-US" sz="2400" dirty="0"/>
          </a:p>
        </p:txBody>
      </p:sp>
      <p:pic>
        <p:nvPicPr>
          <p:cNvPr id="2" name="Picture 1"/>
          <p:cNvPicPr>
            <a:picLocks noChangeAspect="1"/>
          </p:cNvPicPr>
          <p:nvPr/>
        </p:nvPicPr>
        <p:blipFill rotWithShape="1">
          <a:blip r:embed="rId2"/>
          <a:srcRect b="41062"/>
          <a:stretch/>
        </p:blipFill>
        <p:spPr>
          <a:xfrm rot="5400000">
            <a:off x="344132" y="1546744"/>
            <a:ext cx="4355088" cy="4651467"/>
          </a:xfrm>
          <a:prstGeom prst="rect">
            <a:avLst/>
          </a:prstGeom>
        </p:spPr>
      </p:pic>
      <p:sp>
        <p:nvSpPr>
          <p:cNvPr id="9" name="TextBox 8"/>
          <p:cNvSpPr txBox="1"/>
          <p:nvPr/>
        </p:nvSpPr>
        <p:spPr>
          <a:xfrm>
            <a:off x="4972593" y="1771183"/>
            <a:ext cx="3881598" cy="3847207"/>
          </a:xfrm>
          <a:prstGeom prst="rect">
            <a:avLst/>
          </a:prstGeom>
          <a:solidFill>
            <a:schemeClr val="tx2">
              <a:lumMod val="20000"/>
              <a:lumOff val="80000"/>
            </a:schemeClr>
          </a:solidFill>
          <a:ln>
            <a:solidFill>
              <a:schemeClr val="tx1"/>
            </a:solidFill>
          </a:ln>
        </p:spPr>
        <p:txBody>
          <a:bodyPr wrap="square" rtlCol="0">
            <a:spAutoFit/>
          </a:bodyPr>
          <a:lstStyle/>
          <a:p>
            <a:r>
              <a:rPr lang="en-US" sz="2400" dirty="0" smtClean="0">
                <a:solidFill>
                  <a:srgbClr val="FF0000"/>
                </a:solidFill>
              </a:rPr>
              <a:t>Questions:</a:t>
            </a:r>
          </a:p>
          <a:p>
            <a:pPr marL="457200" indent="-457200">
              <a:buFont typeface="+mj-lt"/>
              <a:buAutoNum type="arabicPeriod"/>
            </a:pPr>
            <a:r>
              <a:rPr lang="en-US" sz="2000" dirty="0" smtClean="0">
                <a:solidFill>
                  <a:srgbClr val="FF0000"/>
                </a:solidFill>
              </a:rPr>
              <a:t>What happens if the MOSFETs heat up (even just a few degrees above ambient)?</a:t>
            </a:r>
          </a:p>
          <a:p>
            <a:pPr marL="457200" indent="-457200">
              <a:buFont typeface="+mj-lt"/>
              <a:buAutoNum type="arabicPeriod"/>
            </a:pPr>
            <a:r>
              <a:rPr lang="en-US" sz="2000" dirty="0" smtClean="0">
                <a:solidFill>
                  <a:srgbClr val="FF0000"/>
                </a:solidFill>
              </a:rPr>
              <a:t>What is the most likely cause of power MOSFET failure?</a:t>
            </a:r>
          </a:p>
          <a:p>
            <a:pPr marL="457200" indent="-457200">
              <a:buFont typeface="+mj-lt"/>
              <a:buAutoNum type="arabicPeriod"/>
            </a:pPr>
            <a:r>
              <a:rPr lang="en-US" sz="2000" dirty="0" smtClean="0">
                <a:solidFill>
                  <a:srgbClr val="FF0000"/>
                </a:solidFill>
              </a:rPr>
              <a:t>What happens if either or both MOSFETs fail </a:t>
            </a:r>
            <a:r>
              <a:rPr lang="en-US" sz="2000" u="sng" dirty="0" smtClean="0">
                <a:solidFill>
                  <a:srgbClr val="FF0000"/>
                </a:solidFill>
              </a:rPr>
              <a:t>open</a:t>
            </a:r>
            <a:r>
              <a:rPr lang="en-US" sz="2000" dirty="0" smtClean="0">
                <a:solidFill>
                  <a:srgbClr val="FF0000"/>
                </a:solidFill>
              </a:rPr>
              <a:t>?</a:t>
            </a:r>
          </a:p>
          <a:p>
            <a:pPr marL="457200" indent="-457200">
              <a:buFont typeface="+mj-lt"/>
              <a:buAutoNum type="arabicPeriod"/>
            </a:pPr>
            <a:r>
              <a:rPr lang="en-US" sz="2000" dirty="0" smtClean="0">
                <a:solidFill>
                  <a:srgbClr val="FF0000"/>
                </a:solidFill>
              </a:rPr>
              <a:t>What happens if either or both MOSFETs fail </a:t>
            </a:r>
            <a:r>
              <a:rPr lang="en-US" sz="2000" u="sng" dirty="0" smtClean="0">
                <a:solidFill>
                  <a:srgbClr val="FF0000"/>
                </a:solidFill>
              </a:rPr>
              <a:t>shorted</a:t>
            </a:r>
            <a:r>
              <a:rPr lang="en-US" sz="2000" dirty="0" smtClean="0">
                <a:solidFill>
                  <a:srgbClr val="FF0000"/>
                </a:solidFill>
              </a:rPr>
              <a:t>?</a:t>
            </a:r>
          </a:p>
          <a:p>
            <a:pPr marL="457200" indent="-457200">
              <a:buFont typeface="+mj-lt"/>
              <a:buAutoNum type="arabicPeriod"/>
            </a:pPr>
            <a:r>
              <a:rPr lang="en-US" sz="2000" dirty="0" smtClean="0">
                <a:solidFill>
                  <a:srgbClr val="FF0000"/>
                </a:solidFill>
              </a:rPr>
              <a:t>What is the criticality level of either of these failure modes?</a:t>
            </a:r>
          </a:p>
        </p:txBody>
      </p:sp>
      <p:sp>
        <p:nvSpPr>
          <p:cNvPr id="3" name="Rounded Rectangle 2"/>
          <p:cNvSpPr/>
          <p:nvPr/>
        </p:nvSpPr>
        <p:spPr>
          <a:xfrm>
            <a:off x="4202723" y="2189285"/>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157296" y="4427938"/>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666917" y="6078466"/>
            <a:ext cx="4360985" cy="369332"/>
          </a:xfrm>
          <a:prstGeom prst="rect">
            <a:avLst/>
          </a:prstGeom>
          <a:solidFill>
            <a:srgbClr val="E3AE24"/>
          </a:solidFill>
        </p:spPr>
        <p:txBody>
          <a:bodyPr wrap="square" rtlCol="0">
            <a:spAutoFit/>
          </a:bodyPr>
          <a:lstStyle/>
          <a:p>
            <a:r>
              <a:rPr lang="en-US" dirty="0" smtClean="0"/>
              <a:t>*failure effects mode and criticality analysis</a:t>
            </a:r>
            <a:endParaRPr lang="en-US" dirty="0"/>
          </a:p>
        </p:txBody>
      </p:sp>
    </p:spTree>
    <p:extLst>
      <p:ext uri="{BB962C8B-B14F-4D97-AF65-F5344CB8AC3E}">
        <p14:creationId xmlns:p14="http://schemas.microsoft.com/office/powerpoint/2010/main" val="2634978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Reliability &amp; SAFETY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Customer Complaints</a:t>
            </a:r>
            <a:endParaRPr lang="en-US" sz="2400" dirty="0"/>
          </a:p>
        </p:txBody>
      </p:sp>
      <p:sp>
        <p:nvSpPr>
          <p:cNvPr id="6"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600" i="1" dirty="0" smtClean="0">
                <a:solidFill>
                  <a:srgbClr val="0070C0"/>
                </a:solidFill>
              </a:rPr>
              <a:t>I </a:t>
            </a:r>
            <a:r>
              <a:rPr lang="en-US" sz="1600" i="1" dirty="0">
                <a:solidFill>
                  <a:srgbClr val="0070C0"/>
                </a:solidFill>
              </a:rPr>
              <a:t>can't even begin to say how upset I am to have to title the Nest Learning Thermostat as "The Worst Thermostat EVER." For the "cool" factor and appearance it was in "A" in my book. I installed it in November 2014 and it worked like a charm... for 4 weeks. </a:t>
            </a:r>
            <a:r>
              <a:rPr lang="en-US" sz="1600" i="1" dirty="0" smtClean="0">
                <a:solidFill>
                  <a:srgbClr val="0070C0"/>
                </a:solidFill>
              </a:rPr>
              <a:t>Then </a:t>
            </a:r>
            <a:r>
              <a:rPr lang="en-US" sz="1600" i="1" dirty="0">
                <a:solidFill>
                  <a:srgbClr val="0070C0"/>
                </a:solidFill>
              </a:rPr>
              <a:t>we came home to a house that was </a:t>
            </a:r>
            <a:r>
              <a:rPr lang="en-US" sz="1600" i="1" dirty="0">
                <a:solidFill>
                  <a:srgbClr val="FF0000"/>
                </a:solidFill>
              </a:rPr>
              <a:t>80+ degrees in winter</a:t>
            </a:r>
            <a:r>
              <a:rPr lang="en-US" sz="1600" i="1" dirty="0">
                <a:solidFill>
                  <a:srgbClr val="0070C0"/>
                </a:solidFill>
              </a:rPr>
              <a:t> (in Buffalo no less) and found </a:t>
            </a:r>
            <a:r>
              <a:rPr lang="en-US" sz="1600" i="1" dirty="0">
                <a:solidFill>
                  <a:srgbClr val="FF0000"/>
                </a:solidFill>
              </a:rPr>
              <a:t>"the base unit was malfunctioning" preventing the nest from shutting off</a:t>
            </a:r>
            <a:r>
              <a:rPr lang="en-US" sz="1600" i="1" dirty="0">
                <a:solidFill>
                  <a:srgbClr val="0070C0"/>
                </a:solidFill>
              </a:rPr>
              <a:t>. The "overnight" Fed-Ex replacement arrived in 2 days which meant I had to manually turn on and off the furnace from the circuit breaker. The new nest worked great... for 3 weeks before it did the same thing. Another call to nest with their crazy long wait customer service stated this was a known issue and another unit would be sent... "overnight." Four (4) days later FedEx showed with my third unit in the same number of months and it worked again...well. Yesterday, after only 2 1/2 weeks from install, the Nest again malfunctioned and my phone call to their customer support agent and "senior" agent finally concluded my energy </a:t>
            </a:r>
            <a:r>
              <a:rPr lang="en-US" sz="1600" i="1" dirty="0" err="1">
                <a:solidFill>
                  <a:srgbClr val="0070C0"/>
                </a:solidFill>
              </a:rPr>
              <a:t>effecient</a:t>
            </a:r>
            <a:r>
              <a:rPr lang="en-US" sz="1600" i="1" dirty="0">
                <a:solidFill>
                  <a:srgbClr val="0070C0"/>
                </a:solidFill>
              </a:rPr>
              <a:t> </a:t>
            </a:r>
            <a:r>
              <a:rPr lang="en-US" sz="1600" i="1" dirty="0" err="1">
                <a:solidFill>
                  <a:srgbClr val="0070C0"/>
                </a:solidFill>
              </a:rPr>
              <a:t>Heil</a:t>
            </a:r>
            <a:r>
              <a:rPr lang="en-US" sz="1600" i="1" dirty="0">
                <a:solidFill>
                  <a:srgbClr val="0070C0"/>
                </a:solidFill>
              </a:rPr>
              <a:t> forced air gas furnace was "</a:t>
            </a:r>
            <a:r>
              <a:rPr lang="en-US" sz="1600" i="1" dirty="0" err="1">
                <a:solidFill>
                  <a:srgbClr val="0070C0"/>
                </a:solidFill>
              </a:rPr>
              <a:t>incompatable</a:t>
            </a:r>
            <a:r>
              <a:rPr lang="en-US" sz="1600" i="1" dirty="0">
                <a:solidFill>
                  <a:srgbClr val="0070C0"/>
                </a:solidFill>
              </a:rPr>
              <a:t>" to the nest. What?!?!? I have finally had it and went straight to Home Depot and purchased a Honeywell </a:t>
            </a:r>
            <a:r>
              <a:rPr lang="en-US" sz="1600" i="1" dirty="0" smtClean="0">
                <a:solidFill>
                  <a:srgbClr val="0070C0"/>
                </a:solidFill>
              </a:rPr>
              <a:t>Smart </a:t>
            </a:r>
            <a:r>
              <a:rPr lang="en-US" sz="1600" i="1" dirty="0">
                <a:solidFill>
                  <a:srgbClr val="0070C0"/>
                </a:solidFill>
              </a:rPr>
              <a:t>Thermostat as a replacement. My last </a:t>
            </a:r>
            <a:r>
              <a:rPr lang="en-US" sz="1600" i="1" dirty="0" smtClean="0">
                <a:solidFill>
                  <a:srgbClr val="0070C0"/>
                </a:solidFill>
              </a:rPr>
              <a:t>Honeywell </a:t>
            </a:r>
            <a:r>
              <a:rPr lang="en-US" sz="1600" i="1" dirty="0">
                <a:solidFill>
                  <a:srgbClr val="0070C0"/>
                </a:solidFill>
              </a:rPr>
              <a:t>thermostat lasted over 20 years and I'm just hopeful this one will last longer then the Nest's</a:t>
            </a:r>
            <a:r>
              <a:rPr lang="en-US" sz="1600" i="1" dirty="0" smtClean="0">
                <a:solidFill>
                  <a:srgbClr val="0070C0"/>
                </a:solidFill>
              </a:rPr>
              <a:t>.</a:t>
            </a:r>
            <a:endParaRPr lang="en-US" sz="1600" i="1" dirty="0">
              <a:solidFill>
                <a:srgbClr val="0070C0"/>
              </a:solidFill>
            </a:endParaRPr>
          </a:p>
          <a:p>
            <a:pPr algn="l"/>
            <a:endParaRPr lang="en-US" sz="16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4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Reliability &amp; SAFETY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Customer Complaints</a:t>
            </a:r>
            <a:endParaRPr lang="en-US" sz="2400" dirty="0"/>
          </a:p>
        </p:txBody>
      </p:sp>
      <p:sp>
        <p:nvSpPr>
          <p:cNvPr id="6"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600" i="1" dirty="0">
                <a:solidFill>
                  <a:srgbClr val="0070C0"/>
                </a:solidFill>
              </a:rPr>
              <a:t>“The NEST product was an interesting and fun gadget for a year and a half ... </a:t>
            </a:r>
            <a:r>
              <a:rPr lang="en-US" sz="1600" i="1" dirty="0">
                <a:solidFill>
                  <a:srgbClr val="FF0000"/>
                </a:solidFill>
              </a:rPr>
              <a:t>until control of it was taken away by someone during one of the coldest days of the year.</a:t>
            </a:r>
            <a:r>
              <a:rPr lang="en-US" sz="1600" i="1" dirty="0">
                <a:solidFill>
                  <a:srgbClr val="0070C0"/>
                </a:solidFill>
              </a:rPr>
              <a:t> As the house got colder and colder I worked through the NEST website looking for tech support to no avail. Finally Googling "NEST help" got me a contact number. During three hours of troubleshooting I found out that this thermostat was part of an energy savings program. </a:t>
            </a:r>
            <a:r>
              <a:rPr lang="en-US" sz="1600" i="1" dirty="0">
                <a:solidFill>
                  <a:srgbClr val="FF0000"/>
                </a:solidFill>
              </a:rPr>
              <a:t>NEST thought the thermostat was controlled by my local utility. I contract my local utility and they had no idea what I was talking about.</a:t>
            </a:r>
            <a:r>
              <a:rPr lang="en-US" sz="1600" i="1" dirty="0">
                <a:solidFill>
                  <a:srgbClr val="0070C0"/>
                </a:solidFill>
              </a:rPr>
              <a:t> I then went back to NEST and they still had no idea who was controlling the thermostat or how low the "Controller" whoever that was would let the temp fall. I worked with them a little longer in an attempt to opt out of this energy saving program and after three hours I told them thank you very much, but your time is up. I then replaced this thermostat with a conventional programmable thermostat. The NEST product is not ready for prime time</a:t>
            </a:r>
            <a:r>
              <a:rPr lang="en-US" sz="1600" i="1" dirty="0" smtClean="0">
                <a:solidFill>
                  <a:srgbClr val="0070C0"/>
                </a:solidFill>
              </a:rPr>
              <a:t>.”</a:t>
            </a:r>
          </a:p>
          <a:p>
            <a:pPr algn="l"/>
            <a:endParaRPr lang="en-US" sz="1600" i="1" dirty="0" smtClean="0">
              <a:solidFill>
                <a:srgbClr val="0070C0"/>
              </a:solidFill>
            </a:endParaRPr>
          </a:p>
          <a:p>
            <a:pPr marL="285750" indent="-285750" algn="l">
              <a:buFont typeface="Arial" panose="020B0604020202020204" pitchFamily="34" charset="0"/>
              <a:buChar char="•"/>
            </a:pPr>
            <a:r>
              <a:rPr lang="en-US" sz="1600" i="1" dirty="0">
                <a:solidFill>
                  <a:srgbClr val="0070C0"/>
                </a:solidFill>
              </a:rPr>
              <a:t>WOWWW The coldest day of the year, this is the second time NEST shut down heating system and said it wanted us to call nest service to come fix heating system. I had to reconnect old thermostat which corrected the issue. what a scam .;.; </a:t>
            </a:r>
            <a:r>
              <a:rPr lang="en-US" sz="1600" i="1" dirty="0" err="1">
                <a:solidFill>
                  <a:srgbClr val="FF0000"/>
                </a:solidFill>
              </a:rPr>
              <a:t>im</a:t>
            </a:r>
            <a:r>
              <a:rPr lang="en-US" sz="1600" i="1" dirty="0">
                <a:solidFill>
                  <a:srgbClr val="FF0000"/>
                </a:solidFill>
              </a:rPr>
              <a:t> wondering who had control of my house</a:t>
            </a:r>
            <a:r>
              <a:rPr lang="en-US" sz="1600" i="1" dirty="0">
                <a:solidFill>
                  <a:srgbClr val="0070C0"/>
                </a:solidFill>
              </a:rPr>
              <a:t> ???</a:t>
            </a:r>
          </a:p>
          <a:p>
            <a:pPr marL="285750" indent="-285750" algn="l">
              <a:buFont typeface="Arial" panose="020B0604020202020204" pitchFamily="34" charset="0"/>
              <a:buChar char="•"/>
            </a:pPr>
            <a:endParaRPr lang="en-US" sz="1400" i="1" u="sng" dirty="0">
              <a:solidFill>
                <a:srgbClr val="0070C0"/>
              </a:solidFill>
            </a:endParaRPr>
          </a:p>
          <a:p>
            <a:pPr algn="l"/>
            <a:endParaRPr lang="en-US" sz="16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17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LEGAL</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Infringement</a:t>
            </a:r>
            <a:endParaRPr lang="en-US" sz="2400" dirty="0"/>
          </a:p>
        </p:txBody>
      </p:sp>
      <p:sp>
        <p:nvSpPr>
          <p:cNvPr id="6" name="Text Placeholder 12"/>
          <p:cNvSpPr txBox="1">
            <a:spLocks/>
          </p:cNvSpPr>
          <p:nvPr/>
        </p:nvSpPr>
        <p:spPr>
          <a:xfrm>
            <a:off x="450850" y="1353849"/>
            <a:ext cx="823594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February 2012 - Honeywell filed a lawsuit claiming that some of its patents had been infringed by Nest (e.g., US 7,476,988 “Power Stealing Control Devices”)</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May 2013 – Allure Energy filed lawsuit against Nest for newly issued patent US 8,442,695 “Auto-Adaptable Energy Management Apparatus” (filed November 2011)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408" t="23145" r="9571" b="26696"/>
          <a:stretch/>
        </p:blipFill>
        <p:spPr>
          <a:xfrm>
            <a:off x="5760356" y="3611294"/>
            <a:ext cx="3351173" cy="1686259"/>
          </a:xfrm>
          <a:prstGeom prst="rect">
            <a:avLst/>
          </a:prstGeom>
        </p:spPr>
      </p:pic>
      <p:sp>
        <p:nvSpPr>
          <p:cNvPr id="4" name="TextBox 3"/>
          <p:cNvSpPr txBox="1"/>
          <p:nvPr/>
        </p:nvSpPr>
        <p:spPr>
          <a:xfrm>
            <a:off x="457200" y="3434597"/>
            <a:ext cx="5159829" cy="2062103"/>
          </a:xfrm>
          <a:prstGeom prst="rect">
            <a:avLst/>
          </a:prstGeom>
          <a:solidFill>
            <a:srgbClr val="FFFF00"/>
          </a:solidFill>
        </p:spPr>
        <p:txBody>
          <a:bodyPr wrap="square" rtlCol="0">
            <a:spAutoFit/>
          </a:bodyPr>
          <a:lstStyle/>
          <a:p>
            <a:r>
              <a:rPr lang="en-US" sz="1600" dirty="0"/>
              <a:t>Kevin </a:t>
            </a:r>
            <a:r>
              <a:rPr lang="en-US" sz="1600" dirty="0" err="1"/>
              <a:t>Imes</a:t>
            </a:r>
            <a:r>
              <a:rPr lang="en-US" sz="1600" dirty="0"/>
              <a:t>, president and CEO of Allure Energy, first began developing a smart thermostat in 2009, filing its patent application in 2010, to manage home temperature and energy usage. Allure Energy also developed and patented “Proximity Control Technology” that instantly adapts to a user’s daily schedule to provide automatic comfort and energy savings at home based on the distance a user may be from a residence.</a:t>
            </a:r>
          </a:p>
        </p:txBody>
      </p:sp>
      <p:sp>
        <p:nvSpPr>
          <p:cNvPr id="8" name="TextBox 7"/>
          <p:cNvSpPr txBox="1"/>
          <p:nvPr/>
        </p:nvSpPr>
        <p:spPr>
          <a:xfrm>
            <a:off x="4822558" y="5512156"/>
            <a:ext cx="4288971" cy="1323439"/>
          </a:xfrm>
          <a:prstGeom prst="rect">
            <a:avLst/>
          </a:prstGeom>
          <a:solidFill>
            <a:schemeClr val="accent3">
              <a:lumMod val="40000"/>
              <a:lumOff val="60000"/>
            </a:schemeClr>
          </a:solidFill>
        </p:spPr>
        <p:txBody>
          <a:bodyPr wrap="square" rtlCol="0">
            <a:spAutoFit/>
          </a:bodyPr>
          <a:lstStyle/>
          <a:p>
            <a:r>
              <a:rPr lang="en-US" sz="1600" i="1" dirty="0"/>
              <a:t>“With our own capital, we created a smart and original thermostat control that also syncs music, reports local weather and offers energy tips, and filed all the required patent documentation well before Nest Labs launched its products.”</a:t>
            </a:r>
          </a:p>
        </p:txBody>
      </p:sp>
    </p:spTree>
    <p:extLst>
      <p:ext uri="{BB962C8B-B14F-4D97-AF65-F5344CB8AC3E}">
        <p14:creationId xmlns:p14="http://schemas.microsoft.com/office/powerpoint/2010/main" val="107132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rg_fpo_1020_featurelead"/>
          <p:cNvPicPr>
            <a:picLocks noChangeAspect="1" noChangeArrowheads="1"/>
          </p:cNvPicPr>
          <p:nvPr/>
        </p:nvPicPr>
        <p:blipFill rotWithShape="1">
          <a:blip r:embed="rId2">
            <a:extLst>
              <a:ext uri="{28A0092B-C50C-407E-A947-70E740481C1C}">
                <a14:useLocalDpi xmlns:a14="http://schemas.microsoft.com/office/drawing/2010/main" val="0"/>
              </a:ext>
            </a:extLst>
          </a:blip>
          <a:srcRect l="11711" t="18717" r="31687" b="28396"/>
          <a:stretch/>
        </p:blipFill>
        <p:spPr bwMode="auto">
          <a:xfrm>
            <a:off x="4835253" y="4155820"/>
            <a:ext cx="4023360" cy="25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Legal</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Infringement</a:t>
            </a:r>
            <a:endParaRPr lang="en-US" sz="2400" dirty="0"/>
          </a:p>
        </p:txBody>
      </p:sp>
      <p:sp>
        <p:nvSpPr>
          <p:cNvPr id="6"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September 2013 – Nest announced patent license agreement with Intellectual Ventures, and acquired several patents (unclear how many)</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November 2013 – BRK (First Alert) filed a lawsuit against Nest alleging infringement on six of its patents (e.g., location warning voice alerts)</a:t>
            </a:r>
          </a:p>
        </p:txBody>
      </p:sp>
      <p:sp>
        <p:nvSpPr>
          <p:cNvPr id="7" name="TextBox 6"/>
          <p:cNvSpPr txBox="1"/>
          <p:nvPr/>
        </p:nvSpPr>
        <p:spPr>
          <a:xfrm>
            <a:off x="704577" y="3458765"/>
            <a:ext cx="3958861" cy="2308324"/>
          </a:xfrm>
          <a:prstGeom prst="rect">
            <a:avLst/>
          </a:prstGeom>
          <a:solidFill>
            <a:srgbClr val="FFFF00"/>
          </a:solidFill>
          <a:ln>
            <a:solidFill>
              <a:schemeClr val="tx1"/>
            </a:solidFill>
          </a:ln>
        </p:spPr>
        <p:txBody>
          <a:bodyPr wrap="square" rtlCol="0">
            <a:spAutoFit/>
          </a:bodyPr>
          <a:lstStyle/>
          <a:p>
            <a:r>
              <a:rPr lang="en-US" sz="1600" dirty="0"/>
              <a:t>The location warning system, BRK says, was laid out in a series of patents that cover using pre-recorded voice alerts to "describe the type of environmental condition detected or the location" of the detector that senses it. That "exclusive" technology was first used in a 2003 smoke detector, and the company says it's sold 1.8 million units with voice and location alarm systems since then.</a:t>
            </a:r>
          </a:p>
        </p:txBody>
      </p:sp>
    </p:spTree>
    <p:extLst>
      <p:ext uri="{BB962C8B-B14F-4D97-AF65-F5344CB8AC3E}">
        <p14:creationId xmlns:p14="http://schemas.microsoft.com/office/powerpoint/2010/main" val="281065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Legal</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Class Action Lawsuit</a:t>
            </a:r>
            <a:endParaRPr lang="en-US" sz="2400" dirty="0"/>
          </a:p>
        </p:txBody>
      </p:sp>
      <p:sp>
        <p:nvSpPr>
          <p:cNvPr id="6"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Claim (filed March 2014) – Faulty temperature readings actually cause an increase in energy cost, due to faceplate and base heating up by as much as 10° F</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Complaint seeks $5M in damages, alleging Nest has violated warranty and consumer protection laws</a:t>
            </a:r>
          </a:p>
        </p:txBody>
      </p:sp>
      <p:sp>
        <p:nvSpPr>
          <p:cNvPr id="7" name="TextBox 6"/>
          <p:cNvSpPr txBox="1"/>
          <p:nvPr/>
        </p:nvSpPr>
        <p:spPr>
          <a:xfrm>
            <a:off x="1166131" y="3385800"/>
            <a:ext cx="6331949" cy="584775"/>
          </a:xfrm>
          <a:prstGeom prst="rect">
            <a:avLst/>
          </a:prstGeom>
          <a:solidFill>
            <a:srgbClr val="FFFF00"/>
          </a:solidFill>
          <a:ln>
            <a:solidFill>
              <a:schemeClr val="tx1"/>
            </a:solidFill>
          </a:ln>
        </p:spPr>
        <p:txBody>
          <a:bodyPr wrap="square" rtlCol="0">
            <a:spAutoFit/>
          </a:bodyPr>
          <a:lstStyle/>
          <a:p>
            <a:r>
              <a:rPr lang="en-US" sz="1600" dirty="0" smtClean="0"/>
              <a:t>“…customer </a:t>
            </a:r>
            <a:r>
              <a:rPr lang="en-US" sz="1600" dirty="0"/>
              <a:t>reports and Defendant’s own admissions show that </a:t>
            </a:r>
            <a:r>
              <a:rPr lang="en-US" sz="1600" dirty="0" smtClean="0"/>
              <a:t>Nest is so defective it cannot correctly gauge ambient temperature.”</a:t>
            </a:r>
            <a:endParaRPr lang="en-US" sz="1600" dirty="0"/>
          </a:p>
        </p:txBody>
      </p:sp>
    </p:spTree>
    <p:extLst>
      <p:ext uri="{BB962C8B-B14F-4D97-AF65-F5344CB8AC3E}">
        <p14:creationId xmlns:p14="http://schemas.microsoft.com/office/powerpoint/2010/main" val="140903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93659"/>
            <a:ext cx="8235950" cy="748782"/>
          </a:xfrm>
        </p:spPr>
        <p:txBody>
          <a:bodyPr/>
          <a:lstStyle/>
          <a:p>
            <a:r>
              <a:rPr lang="en-US" dirty="0" smtClean="0">
                <a:effectLst>
                  <a:outerShdw blurRad="38100" dist="38100" dir="2700000" algn="tl">
                    <a:srgbClr val="000000">
                      <a:alpha val="43137"/>
                    </a:srgbClr>
                  </a:outerShdw>
                </a:effectLst>
              </a:rPr>
              <a:t>Ethics / Public Policy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Security of Personal Data</a:t>
            </a:r>
            <a:endParaRPr lang="en-US" sz="2400" dirty="0"/>
          </a:p>
        </p:txBody>
      </p:sp>
      <p:sp>
        <p:nvSpPr>
          <p:cNvPr id="5" name="TextBox 4"/>
          <p:cNvSpPr txBox="1"/>
          <p:nvPr/>
        </p:nvSpPr>
        <p:spPr>
          <a:xfrm>
            <a:off x="848087" y="3034937"/>
            <a:ext cx="7738563" cy="2308324"/>
          </a:xfrm>
          <a:prstGeom prst="rect">
            <a:avLst/>
          </a:prstGeom>
          <a:solidFill>
            <a:schemeClr val="tx2">
              <a:lumMod val="20000"/>
              <a:lumOff val="80000"/>
            </a:schemeClr>
          </a:solidFill>
        </p:spPr>
        <p:txBody>
          <a:bodyPr wrap="square" rtlCol="0">
            <a:spAutoFit/>
          </a:bodyPr>
          <a:lstStyle/>
          <a:p>
            <a:r>
              <a:rPr lang="en-US" sz="1600" dirty="0"/>
              <a:t>One of the largest retail energy suppliers in North America, </a:t>
            </a:r>
            <a:r>
              <a:rPr lang="en-US" sz="1600" dirty="0">
                <a:hlinkClick r:id="rId2"/>
              </a:rPr>
              <a:t>Direct Energy</a:t>
            </a:r>
            <a:r>
              <a:rPr lang="en-US" sz="1600" dirty="0"/>
              <a:t>, has announced a partnership with </a:t>
            </a:r>
            <a:r>
              <a:rPr lang="en-US" sz="1600" dirty="0">
                <a:hlinkClick r:id="rId3"/>
              </a:rPr>
              <a:t>Nest</a:t>
            </a:r>
            <a:r>
              <a:rPr lang="en-US" sz="1600" dirty="0"/>
              <a:t>, the smart thermostat. The deal is designed to encourage adoption of Direct Energy's service as well as the </a:t>
            </a:r>
            <a:r>
              <a:rPr lang="en-US" sz="1600" dirty="0">
                <a:hlinkClick r:id="rId4"/>
              </a:rPr>
              <a:t>smart home</a:t>
            </a:r>
            <a:r>
              <a:rPr lang="en-US" sz="1600" dirty="0"/>
              <a:t> device in the </a:t>
            </a:r>
            <a:r>
              <a:rPr lang="en-US" sz="1600" dirty="0" smtClean="0"/>
              <a:t>U.S. The </a:t>
            </a:r>
            <a:r>
              <a:rPr lang="en-US" sz="1600" dirty="0"/>
              <a:t>partnership will focus on offering incentives to customers who purchase Direct Energy utility services, an arrangement similar to the one launched in Alberta, Canada, earlier this year</a:t>
            </a:r>
            <a:r>
              <a:rPr lang="en-US" sz="1600" dirty="0" smtClean="0"/>
              <a:t>.</a:t>
            </a:r>
          </a:p>
          <a:p>
            <a:endParaRPr lang="en-US" sz="1600" dirty="0"/>
          </a:p>
          <a:p>
            <a:r>
              <a:rPr lang="en-US" sz="1600" dirty="0"/>
              <a:t>Nest's ability to penetrate the U.S. home market will likely get a boost from large scale partnerships like the one with Direct Energy, a dynamic that could make "smart homes" a more common phenomenon</a:t>
            </a:r>
            <a:r>
              <a:rPr lang="en-US" sz="1600" dirty="0">
                <a:effectLst>
                  <a:outerShdw blurRad="38100" dist="38100" dir="2700000" algn="tl">
                    <a:srgbClr val="000000">
                      <a:alpha val="43137"/>
                    </a:srgbClr>
                  </a:outerShdw>
                </a:effectLst>
              </a:rPr>
              <a:t> </a:t>
            </a:r>
            <a:r>
              <a:rPr lang="en-US" sz="1600" u="sng" dirty="0">
                <a:hlinkClick r:id="rId5"/>
              </a:rPr>
              <a:t>sooner than some might </a:t>
            </a:r>
            <a:r>
              <a:rPr lang="en-US" sz="1600" u="sng" dirty="0" smtClean="0">
                <a:hlinkClick r:id="rId5"/>
              </a:rPr>
              <a:t>expect</a:t>
            </a:r>
            <a:r>
              <a:rPr lang="en-US" sz="1600" u="sng" dirty="0" smtClean="0"/>
              <a:t>.</a:t>
            </a:r>
            <a:endParaRPr lang="en-US" sz="1600" u="sng" dirty="0"/>
          </a:p>
        </p:txBody>
      </p:sp>
      <p:sp>
        <p:nvSpPr>
          <p:cNvPr id="7"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Energy use profiles could be collected by devices like Nest and sold by the likes of Google</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No “consent clause” on use of this personal data is currently included with purchase agreement</a:t>
            </a:r>
          </a:p>
        </p:txBody>
      </p:sp>
    </p:spTree>
    <p:extLst>
      <p:ext uri="{BB962C8B-B14F-4D97-AF65-F5344CB8AC3E}">
        <p14:creationId xmlns:p14="http://schemas.microsoft.com/office/powerpoint/2010/main" val="37577832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93659"/>
            <a:ext cx="8235950" cy="748782"/>
          </a:xfrm>
        </p:spPr>
        <p:txBody>
          <a:bodyPr/>
          <a:lstStyle/>
          <a:p>
            <a:r>
              <a:rPr lang="en-US" dirty="0" smtClean="0">
                <a:effectLst>
                  <a:outerShdw blurRad="38100" dist="38100" dir="2700000" algn="tl">
                    <a:srgbClr val="000000">
                      <a:alpha val="43137"/>
                    </a:srgbClr>
                  </a:outerShdw>
                </a:effectLst>
              </a:rPr>
              <a:t>ETHICS / Public Policy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Security of Personal Data</a:t>
            </a:r>
            <a:endParaRPr lang="en-US" sz="2400" dirty="0"/>
          </a:p>
        </p:txBody>
      </p:sp>
      <p:sp>
        <p:nvSpPr>
          <p:cNvPr id="7"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Potential for abuse?</a:t>
            </a:r>
          </a:p>
        </p:txBody>
      </p:sp>
      <p:pic>
        <p:nvPicPr>
          <p:cNvPr id="6" name="Picture 4" descr="http://patentimages.storage.googleapis.com/US8620841B1/US08620841-20131231-D00003.png"/>
          <p:cNvPicPr>
            <a:picLocks noChangeAspect="1" noChangeArrowheads="1"/>
          </p:cNvPicPr>
          <p:nvPr/>
        </p:nvPicPr>
        <p:blipFill rotWithShape="1">
          <a:blip r:embed="rId2">
            <a:extLst>
              <a:ext uri="{28A0092B-C50C-407E-A947-70E740481C1C}">
                <a14:useLocalDpi xmlns:a14="http://schemas.microsoft.com/office/drawing/2010/main" val="0"/>
              </a:ext>
            </a:extLst>
          </a:blip>
          <a:srcRect b="6930"/>
          <a:stretch/>
        </p:blipFill>
        <p:spPr bwMode="auto">
          <a:xfrm>
            <a:off x="3506540" y="1434660"/>
            <a:ext cx="4289754" cy="522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772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93659"/>
            <a:ext cx="8235950" cy="748782"/>
          </a:xfrm>
        </p:spPr>
        <p:txBody>
          <a:bodyPr/>
          <a:lstStyle/>
          <a:p>
            <a:r>
              <a:rPr lang="en-US" dirty="0" smtClean="0">
                <a:effectLst>
                  <a:outerShdw blurRad="38100" dist="38100" dir="2700000" algn="tl">
                    <a:srgbClr val="000000">
                      <a:alpha val="43137"/>
                    </a:srgbClr>
                  </a:outerShdw>
                </a:effectLst>
              </a:rPr>
              <a:t>ETHICS / Public Policy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Hacking Vulnerability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268" y="1517197"/>
            <a:ext cx="4552950" cy="5086350"/>
          </a:xfrm>
          <a:prstGeom prst="rect">
            <a:avLst/>
          </a:prstGeom>
        </p:spPr>
      </p:pic>
      <p:sp>
        <p:nvSpPr>
          <p:cNvPr id="5" name="TextBox 4"/>
          <p:cNvSpPr txBox="1"/>
          <p:nvPr/>
        </p:nvSpPr>
        <p:spPr>
          <a:xfrm>
            <a:off x="6074229" y="4680857"/>
            <a:ext cx="3069771" cy="2062103"/>
          </a:xfrm>
          <a:prstGeom prst="rect">
            <a:avLst/>
          </a:prstGeom>
          <a:solidFill>
            <a:schemeClr val="tx2">
              <a:lumMod val="20000"/>
              <a:lumOff val="80000"/>
            </a:schemeClr>
          </a:solidFill>
        </p:spPr>
        <p:txBody>
          <a:bodyPr wrap="square" rtlCol="0">
            <a:spAutoFit/>
          </a:bodyPr>
          <a:lstStyle/>
          <a:p>
            <a:r>
              <a:rPr lang="en-US" sz="1600" dirty="0"/>
              <a:t>"While the Nest Learning Thermostat has relatively robust security compared to most </a:t>
            </a:r>
            <a:r>
              <a:rPr lang="en-US" sz="1600" dirty="0" err="1"/>
              <a:t>IoT</a:t>
            </a:r>
            <a:r>
              <a:rPr lang="en-US" sz="1600" dirty="0"/>
              <a:t> devices, the attack vectors presented at Black Hat enabled our lab to completely compromise the device within our Advanced Test Bed Facility (ATBF</a:t>
            </a:r>
            <a:r>
              <a:rPr lang="en-US" sz="1600" dirty="0" smtClean="0"/>
              <a:t>)…"</a:t>
            </a:r>
            <a:r>
              <a:rPr lang="en-US" sz="1600" dirty="0"/>
              <a:t> </a:t>
            </a:r>
          </a:p>
        </p:txBody>
      </p:sp>
      <p:sp>
        <p:nvSpPr>
          <p:cNvPr id="9" name="TextBox 8"/>
          <p:cNvSpPr txBox="1"/>
          <p:nvPr/>
        </p:nvSpPr>
        <p:spPr>
          <a:xfrm>
            <a:off x="140154" y="1506311"/>
            <a:ext cx="2623457" cy="2062103"/>
          </a:xfrm>
          <a:prstGeom prst="rect">
            <a:avLst/>
          </a:prstGeom>
          <a:solidFill>
            <a:srgbClr val="FFFF00"/>
          </a:solidFill>
        </p:spPr>
        <p:txBody>
          <a:bodyPr wrap="square" rtlCol="0">
            <a:spAutoFit/>
          </a:bodyPr>
          <a:lstStyle/>
          <a:p>
            <a:r>
              <a:rPr lang="en-US" sz="1600" dirty="0" err="1"/>
              <a:t>TrapX</a:t>
            </a:r>
            <a:r>
              <a:rPr lang="en-US" sz="1600" dirty="0"/>
              <a:t> confirmed the design flaws discovered in the Nest Learning Thermostat. They validated the attack vector presented at the Black Hat 2014 </a:t>
            </a:r>
            <a:r>
              <a:rPr lang="en-US" sz="1600" dirty="0" smtClean="0"/>
              <a:t>Conference </a:t>
            </a:r>
            <a:r>
              <a:rPr lang="en-US" sz="1600" dirty="0"/>
              <a:t>by compromising the device and an entire home network.</a:t>
            </a:r>
          </a:p>
        </p:txBody>
      </p:sp>
    </p:spTree>
    <p:extLst>
      <p:ext uri="{BB962C8B-B14F-4D97-AF65-F5344CB8AC3E}">
        <p14:creationId xmlns:p14="http://schemas.microsoft.com/office/powerpoint/2010/main" val="24223590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How Nest Learns</a:t>
            </a:r>
            <a:endParaRPr lang="en-US" sz="2400" dirty="0"/>
          </a:p>
        </p:txBody>
      </p:sp>
      <p:pic>
        <p:nvPicPr>
          <p:cNvPr id="3" name="Picture 2">
            <a:hlinkClick r:id="rId2"/>
          </p:cNvPr>
          <p:cNvPicPr>
            <a:picLocks noChangeAspect="1"/>
          </p:cNvPicPr>
          <p:nvPr/>
        </p:nvPicPr>
        <p:blipFill rotWithShape="1">
          <a:blip r:embed="rId3"/>
          <a:srcRect l="9724" t="24157" r="64134" b="18421"/>
          <a:stretch/>
        </p:blipFill>
        <p:spPr>
          <a:xfrm>
            <a:off x="1063105" y="1507961"/>
            <a:ext cx="7017790" cy="4335489"/>
          </a:xfrm>
          <a:prstGeom prst="rect">
            <a:avLst/>
          </a:prstGeom>
        </p:spPr>
      </p:pic>
    </p:spTree>
    <p:extLst>
      <p:ext uri="{BB962C8B-B14F-4D97-AF65-F5344CB8AC3E}">
        <p14:creationId xmlns:p14="http://schemas.microsoft.com/office/powerpoint/2010/main" val="3206356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2662" y="1367555"/>
            <a:ext cx="8181704" cy="4658776"/>
          </a:xfrm>
          <a:prstGeom prst="roundRect">
            <a:avLst/>
          </a:prstGeom>
          <a:solidFill>
            <a:srgbClr val="00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Basic 4-Wire Circuit Thermostat Circuit</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023"/>
          <a:stretch/>
        </p:blipFill>
        <p:spPr>
          <a:xfrm>
            <a:off x="984069" y="1476111"/>
            <a:ext cx="4807131" cy="4441663"/>
          </a:xfrm>
          <a:prstGeom prst="rect">
            <a:avLst/>
          </a:prstGeom>
        </p:spPr>
      </p:pic>
      <p:sp>
        <p:nvSpPr>
          <p:cNvPr id="3" name="TextBox 2"/>
          <p:cNvSpPr txBox="1"/>
          <p:nvPr/>
        </p:nvSpPr>
        <p:spPr>
          <a:xfrm>
            <a:off x="5865223" y="1511734"/>
            <a:ext cx="2939143" cy="4339650"/>
          </a:xfrm>
          <a:prstGeom prst="rect">
            <a:avLst/>
          </a:prstGeom>
          <a:noFill/>
        </p:spPr>
        <p:txBody>
          <a:bodyPr wrap="square" rtlCol="0">
            <a:spAutoFit/>
          </a:bodyPr>
          <a:lstStyle/>
          <a:p>
            <a:r>
              <a:rPr lang="en-US" sz="2400" dirty="0" smtClean="0">
                <a:solidFill>
                  <a:srgbClr val="FF0000"/>
                </a:solidFill>
              </a:rPr>
              <a:t>Questions:</a:t>
            </a:r>
          </a:p>
          <a:p>
            <a:pPr marL="342900" indent="-342900">
              <a:buFont typeface="+mj-lt"/>
              <a:buAutoNum type="arabicPeriod"/>
            </a:pPr>
            <a:r>
              <a:rPr lang="en-US" dirty="0" smtClean="0">
                <a:solidFill>
                  <a:srgbClr val="FF0000"/>
                </a:solidFill>
              </a:rPr>
              <a:t>What is unknown?</a:t>
            </a:r>
          </a:p>
          <a:p>
            <a:pPr marL="342900" indent="-342900">
              <a:buFont typeface="+mj-lt"/>
              <a:buAutoNum type="arabicPeriod"/>
            </a:pPr>
            <a:r>
              <a:rPr lang="en-US" dirty="0" smtClean="0">
                <a:solidFill>
                  <a:srgbClr val="FF0000"/>
                </a:solidFill>
              </a:rPr>
              <a:t>What signal is (generally) </a:t>
            </a:r>
            <a:r>
              <a:rPr lang="en-US" u="sng" dirty="0" smtClean="0">
                <a:solidFill>
                  <a:srgbClr val="FF0000"/>
                </a:solidFill>
              </a:rPr>
              <a:t>not</a:t>
            </a:r>
            <a:r>
              <a:rPr lang="en-US" dirty="0" smtClean="0">
                <a:solidFill>
                  <a:srgbClr val="FF0000"/>
                </a:solidFill>
              </a:rPr>
              <a:t> available at the thermostat?</a:t>
            </a:r>
          </a:p>
          <a:p>
            <a:pPr marL="342900" indent="-342900">
              <a:buFont typeface="+mj-lt"/>
              <a:buAutoNum type="arabicPeriod"/>
            </a:pPr>
            <a:r>
              <a:rPr lang="en-US" dirty="0" smtClean="0">
                <a:solidFill>
                  <a:srgbClr val="FF0000"/>
                </a:solidFill>
              </a:rPr>
              <a:t>What are implications of the need to switch 24VAC at up to 1 A?</a:t>
            </a:r>
          </a:p>
          <a:p>
            <a:pPr marL="342900" indent="-342900">
              <a:buFont typeface="+mj-lt"/>
              <a:buAutoNum type="arabicPeriod"/>
            </a:pPr>
            <a:r>
              <a:rPr lang="en-US" dirty="0" smtClean="0">
                <a:solidFill>
                  <a:srgbClr val="FF0000"/>
                </a:solidFill>
              </a:rPr>
              <a:t>What are implications of the unknown load impedance?</a:t>
            </a:r>
          </a:p>
          <a:p>
            <a:pPr marL="342900" indent="-342900">
              <a:buFont typeface="+mj-lt"/>
              <a:buAutoNum type="arabicPeriod"/>
            </a:pPr>
            <a:r>
              <a:rPr lang="en-US" dirty="0">
                <a:solidFill>
                  <a:srgbClr val="FF0000"/>
                </a:solidFill>
              </a:rPr>
              <a:t>What are the implied restrictions on how an electronic thermostat can be powered</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288773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57200" y="1276709"/>
            <a:ext cx="8235949" cy="4700579"/>
          </a:xfrm>
        </p:spPr>
        <p:txBody>
          <a:bodyPr>
            <a:noAutofit/>
          </a:bodyPr>
          <a:lstStyle/>
          <a:p>
            <a:r>
              <a:rPr lang="en-US" sz="2400" dirty="0" smtClean="0"/>
              <a:t>US Patent Application </a:t>
            </a:r>
            <a:r>
              <a:rPr lang="en-US" sz="2400" dirty="0"/>
              <a:t>US 2012/0273580 </a:t>
            </a:r>
            <a:r>
              <a:rPr lang="en-US" sz="2400" dirty="0" smtClean="0"/>
              <a:t>A1 (Nov. 1, 2012)</a:t>
            </a:r>
          </a:p>
          <a:p>
            <a:r>
              <a:rPr lang="en-US" sz="2400" i="1" dirty="0" smtClean="0">
                <a:latin typeface="+mn-lt"/>
              </a:rPr>
              <a:t>THERMOSTAT </a:t>
            </a:r>
            <a:r>
              <a:rPr lang="en-US" sz="2400" i="1" dirty="0">
                <a:latin typeface="+mn-lt"/>
              </a:rPr>
              <a:t>WITH </a:t>
            </a:r>
            <a:r>
              <a:rPr lang="en-US" sz="2400" i="1" dirty="0" smtClean="0">
                <a:latin typeface="+mn-lt"/>
              </a:rPr>
              <a:t>SELF-CONFIGURING CONNECTIONS </a:t>
            </a:r>
            <a:r>
              <a:rPr lang="en-US" sz="2400" i="1" dirty="0">
                <a:latin typeface="+mn-lt"/>
              </a:rPr>
              <a:t>TO </a:t>
            </a:r>
            <a:r>
              <a:rPr lang="en-US" sz="2400" i="1" dirty="0" smtClean="0">
                <a:latin typeface="+mn-lt"/>
              </a:rPr>
              <a:t>FACILITATE DO-IT-YOURSELF </a:t>
            </a:r>
            <a:r>
              <a:rPr lang="en-US" sz="2400" i="1" dirty="0">
                <a:latin typeface="+mn-lt"/>
              </a:rPr>
              <a:t>INSTALLATION</a:t>
            </a:r>
            <a:endParaRPr lang="en-US" sz="2200" i="1" dirty="0" smtClean="0">
              <a:latin typeface="+mn-lt"/>
              <a:cs typeface="Arial" panose="020B0604020202020204" pitchFamily="34" charset="0"/>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Ease of Installation is Key Claim of Patent Application</a:t>
            </a:r>
            <a:endParaRPr lang="en-US" sz="24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0" y="2636520"/>
            <a:ext cx="4400550" cy="4114800"/>
          </a:xfrm>
          <a:prstGeom prst="rect">
            <a:avLst/>
          </a:prstGeom>
        </p:spPr>
      </p:pic>
      <p:sp>
        <p:nvSpPr>
          <p:cNvPr id="3" name="TextBox 2"/>
          <p:cNvSpPr txBox="1"/>
          <p:nvPr/>
        </p:nvSpPr>
        <p:spPr>
          <a:xfrm>
            <a:off x="457200" y="2748068"/>
            <a:ext cx="3997234" cy="3046988"/>
          </a:xfrm>
          <a:prstGeom prst="rect">
            <a:avLst/>
          </a:prstGeom>
          <a:noFill/>
        </p:spPr>
        <p:txBody>
          <a:bodyPr wrap="square" rtlCol="0">
            <a:spAutoFit/>
          </a:bodyPr>
          <a:lstStyle/>
          <a:p>
            <a:pPr algn="just"/>
            <a:r>
              <a:rPr lang="en-US" sz="1200" b="1" dirty="0" smtClean="0">
                <a:latin typeface="+mj-lt"/>
              </a:rPr>
              <a:t>ABSTRACT</a:t>
            </a:r>
            <a:r>
              <a:rPr lang="en-US" sz="1200" dirty="0" smtClean="0">
                <a:latin typeface="+mj-lt"/>
              </a:rPr>
              <a:t> </a:t>
            </a:r>
            <a:r>
              <a:rPr lang="en-US" sz="1200" i="1" dirty="0" smtClean="0">
                <a:latin typeface="+mj-lt"/>
              </a:rPr>
              <a:t>A </a:t>
            </a:r>
            <a:r>
              <a:rPr lang="en-US" sz="1200" i="1" dirty="0">
                <a:latin typeface="+mj-lt"/>
              </a:rPr>
              <a:t>thermostat is </a:t>
            </a:r>
            <a:r>
              <a:rPr lang="en-US" sz="1200" i="1" dirty="0" smtClean="0">
                <a:latin typeface="+mj-lt"/>
              </a:rPr>
              <a:t>configured </a:t>
            </a:r>
            <a:r>
              <a:rPr lang="en-US" sz="1200" i="1" dirty="0">
                <a:latin typeface="+mj-lt"/>
              </a:rPr>
              <a:t>for automated compatibility </a:t>
            </a:r>
            <a:r>
              <a:rPr lang="en-US" sz="1200" i="1" dirty="0" smtClean="0">
                <a:latin typeface="+mj-lt"/>
              </a:rPr>
              <a:t>with HVAC </a:t>
            </a:r>
            <a:r>
              <a:rPr lang="en-US" sz="1200" i="1" dirty="0">
                <a:latin typeface="+mj-lt"/>
              </a:rPr>
              <a:t>systems that are either single-HVAC-transformer </a:t>
            </a:r>
            <a:r>
              <a:rPr lang="en-US" sz="1200" i="1" dirty="0" smtClean="0">
                <a:latin typeface="+mj-lt"/>
              </a:rPr>
              <a:t>systems </a:t>
            </a:r>
            <a:r>
              <a:rPr lang="en-US" sz="1200" i="1" dirty="0">
                <a:latin typeface="+mj-lt"/>
              </a:rPr>
              <a:t>or dual-HVAC-transformer systems. The </a:t>
            </a:r>
            <a:r>
              <a:rPr lang="en-US" sz="1200" i="1" dirty="0" smtClean="0">
                <a:latin typeface="+mj-lt"/>
              </a:rPr>
              <a:t>compatibility is </a:t>
            </a:r>
            <a:r>
              <a:rPr lang="en-US" sz="1200" i="1" dirty="0">
                <a:latin typeface="+mj-lt"/>
              </a:rPr>
              <a:t>automated in that a manual jumper installation is </a:t>
            </a:r>
            <a:r>
              <a:rPr lang="en-US" sz="1200" i="1" dirty="0" smtClean="0">
                <a:latin typeface="+mj-lt"/>
              </a:rPr>
              <a:t>not required </a:t>
            </a:r>
            <a:r>
              <a:rPr lang="en-US" sz="1200" i="1" dirty="0">
                <a:latin typeface="+mj-lt"/>
              </a:rPr>
              <a:t>for adaptation to either </a:t>
            </a:r>
            <a:r>
              <a:rPr lang="en-US" sz="1200" i="1" dirty="0" smtClean="0">
                <a:latin typeface="+mj-lt"/>
              </a:rPr>
              <a:t>single-HVAC-transformer systems </a:t>
            </a:r>
            <a:r>
              <a:rPr lang="en-US" sz="1200" i="1" dirty="0">
                <a:latin typeface="+mj-lt"/>
              </a:rPr>
              <a:t>or dual-HVAC-transformer systems. The </a:t>
            </a:r>
            <a:r>
              <a:rPr lang="en-US" sz="1200" i="1" dirty="0" smtClean="0">
                <a:latin typeface="+mj-lt"/>
              </a:rPr>
              <a:t>thermostat has </a:t>
            </a:r>
            <a:r>
              <a:rPr lang="en-US" sz="1200" i="1" dirty="0">
                <a:latin typeface="+mj-lt"/>
              </a:rPr>
              <a:t>a plurality of HVAC </a:t>
            </a:r>
            <a:r>
              <a:rPr lang="en-US" sz="1200" i="1" dirty="0" smtClean="0">
                <a:latin typeface="+mj-lt"/>
              </a:rPr>
              <a:t>wire </a:t>
            </a:r>
            <a:r>
              <a:rPr lang="en-US" sz="1200" i="1" dirty="0">
                <a:latin typeface="+mj-lt"/>
              </a:rPr>
              <a:t>connectors including a </a:t>
            </a:r>
            <a:r>
              <a:rPr lang="en-US" sz="1200" i="1" dirty="0" smtClean="0">
                <a:latin typeface="+mj-lt"/>
              </a:rPr>
              <a:t>first call relay wire </a:t>
            </a:r>
            <a:r>
              <a:rPr lang="en-US" sz="1200" i="1" dirty="0">
                <a:latin typeface="+mj-lt"/>
              </a:rPr>
              <a:t>connector, a </a:t>
            </a:r>
            <a:r>
              <a:rPr lang="en-US" sz="1200" i="1" dirty="0" smtClean="0">
                <a:latin typeface="+mj-lt"/>
              </a:rPr>
              <a:t>first power </a:t>
            </a:r>
            <a:r>
              <a:rPr lang="en-US" sz="1200" i="1" dirty="0">
                <a:latin typeface="+mj-lt"/>
              </a:rPr>
              <a:t>return </a:t>
            </a:r>
            <a:r>
              <a:rPr lang="en-US" sz="1200" i="1" dirty="0" smtClean="0">
                <a:latin typeface="+mj-lt"/>
              </a:rPr>
              <a:t>wire </a:t>
            </a:r>
            <a:r>
              <a:rPr lang="en-US" sz="1200" i="1" dirty="0">
                <a:latin typeface="+mj-lt"/>
              </a:rPr>
              <a:t>connector, </a:t>
            </a:r>
            <a:r>
              <a:rPr lang="en-US" sz="1200" i="1" dirty="0" smtClean="0">
                <a:latin typeface="+mj-lt"/>
              </a:rPr>
              <a:t>a second </a:t>
            </a:r>
            <a:r>
              <a:rPr lang="en-US" sz="1200" i="1" dirty="0">
                <a:latin typeface="+mj-lt"/>
              </a:rPr>
              <a:t>call relay </a:t>
            </a:r>
            <a:r>
              <a:rPr lang="en-US" sz="1200" i="1" dirty="0" smtClean="0">
                <a:latin typeface="+mj-lt"/>
              </a:rPr>
              <a:t>wire </a:t>
            </a:r>
            <a:r>
              <a:rPr lang="en-US" sz="1200" i="1" dirty="0">
                <a:latin typeface="+mj-lt"/>
              </a:rPr>
              <a:t>connector, and a second </a:t>
            </a:r>
            <a:r>
              <a:rPr lang="en-US" sz="1200" i="1" dirty="0" smtClean="0">
                <a:latin typeface="+mj-lt"/>
              </a:rPr>
              <a:t>power return wire </a:t>
            </a:r>
            <a:r>
              <a:rPr lang="en-US" sz="1200" i="1" dirty="0">
                <a:latin typeface="+mj-lt"/>
              </a:rPr>
              <a:t>connector. The thermostat is </a:t>
            </a:r>
            <a:r>
              <a:rPr lang="en-US" sz="1200" i="1" dirty="0" smtClean="0">
                <a:latin typeface="+mj-lt"/>
              </a:rPr>
              <a:t>configured </a:t>
            </a:r>
            <a:r>
              <a:rPr lang="en-US" sz="1200" i="1" dirty="0">
                <a:latin typeface="+mj-lt"/>
              </a:rPr>
              <a:t>such that if </a:t>
            </a:r>
            <a:r>
              <a:rPr lang="en-US" sz="1200" i="1" dirty="0" smtClean="0">
                <a:latin typeface="+mj-lt"/>
              </a:rPr>
              <a:t>the first </a:t>
            </a:r>
            <a:r>
              <a:rPr lang="en-US" sz="1200" i="1" dirty="0">
                <a:latin typeface="+mj-lt"/>
              </a:rPr>
              <a:t>and second external </a:t>
            </a:r>
            <a:r>
              <a:rPr lang="en-US" sz="1200" i="1" dirty="0" smtClean="0">
                <a:latin typeface="+mj-lt"/>
              </a:rPr>
              <a:t>wires </a:t>
            </a:r>
            <a:r>
              <a:rPr lang="en-US" sz="1200" i="1" dirty="0">
                <a:latin typeface="+mj-lt"/>
              </a:rPr>
              <a:t>have been inserted into the </a:t>
            </a:r>
            <a:r>
              <a:rPr lang="en-US" sz="1200" i="1" dirty="0" smtClean="0">
                <a:latin typeface="+mj-lt"/>
              </a:rPr>
              <a:t>first and </a:t>
            </a:r>
            <a:r>
              <a:rPr lang="en-US" sz="1200" i="1" dirty="0">
                <a:latin typeface="+mj-lt"/>
              </a:rPr>
              <a:t>second </a:t>
            </a:r>
            <a:r>
              <a:rPr lang="en-US" sz="1200" i="1" dirty="0" smtClean="0">
                <a:latin typeface="+mj-lt"/>
              </a:rPr>
              <a:t>power </a:t>
            </a:r>
            <a:r>
              <a:rPr lang="en-US" sz="1200" i="1" dirty="0">
                <a:latin typeface="+mj-lt"/>
              </a:rPr>
              <a:t>return </a:t>
            </a:r>
            <a:r>
              <a:rPr lang="en-US" sz="1200" i="1" dirty="0" smtClean="0">
                <a:latin typeface="+mj-lt"/>
              </a:rPr>
              <a:t>wire </a:t>
            </a:r>
            <a:r>
              <a:rPr lang="en-US" sz="1200" i="1" dirty="0">
                <a:latin typeface="+mj-lt"/>
              </a:rPr>
              <a:t>connectors, respectively, </a:t>
            </a:r>
            <a:r>
              <a:rPr lang="en-US" sz="1200" i="1" dirty="0" smtClean="0">
                <a:latin typeface="+mj-lt"/>
              </a:rPr>
              <a:t>then the first </a:t>
            </a:r>
            <a:r>
              <a:rPr lang="en-US" sz="1200" i="1" dirty="0">
                <a:latin typeface="+mj-lt"/>
              </a:rPr>
              <a:t>and second </a:t>
            </a:r>
            <a:r>
              <a:rPr lang="en-US" sz="1200" i="1" dirty="0" smtClean="0">
                <a:latin typeface="+mj-lt"/>
              </a:rPr>
              <a:t>power </a:t>
            </a:r>
            <a:r>
              <a:rPr lang="en-US" sz="1200" i="1" dirty="0">
                <a:latin typeface="+mj-lt"/>
              </a:rPr>
              <a:t>return </a:t>
            </a:r>
            <a:r>
              <a:rPr lang="en-US" sz="1200" i="1" dirty="0" smtClean="0">
                <a:latin typeface="+mj-lt"/>
              </a:rPr>
              <a:t>wire </a:t>
            </a:r>
            <a:r>
              <a:rPr lang="en-US" sz="1200" i="1" dirty="0">
                <a:latin typeface="+mj-lt"/>
              </a:rPr>
              <a:t>connectors are </a:t>
            </a:r>
            <a:r>
              <a:rPr lang="en-US" sz="1200" i="1" dirty="0" smtClean="0">
                <a:latin typeface="+mj-lt"/>
              </a:rPr>
              <a:t>electrically </a:t>
            </a:r>
            <a:r>
              <a:rPr lang="en-US" sz="1200" i="1" dirty="0">
                <a:latin typeface="+mj-lt"/>
              </a:rPr>
              <a:t>isolated from each other. Otherwise, the </a:t>
            </a:r>
            <a:r>
              <a:rPr lang="en-US" sz="1200" i="1" dirty="0" smtClean="0">
                <a:latin typeface="+mj-lt"/>
              </a:rPr>
              <a:t>first </a:t>
            </a:r>
            <a:r>
              <a:rPr lang="en-US" sz="1200" i="1" dirty="0">
                <a:latin typeface="+mj-lt"/>
              </a:rPr>
              <a:t>and </a:t>
            </a:r>
            <a:r>
              <a:rPr lang="en-US" sz="1200" i="1" dirty="0" smtClean="0">
                <a:latin typeface="+mj-lt"/>
              </a:rPr>
              <a:t>second power </a:t>
            </a:r>
            <a:r>
              <a:rPr lang="en-US" sz="1200" i="1" dirty="0">
                <a:latin typeface="+mj-lt"/>
              </a:rPr>
              <a:t>return </a:t>
            </a:r>
            <a:r>
              <a:rPr lang="en-US" sz="1200" i="1" dirty="0" smtClean="0">
                <a:latin typeface="+mj-lt"/>
              </a:rPr>
              <a:t>wire </a:t>
            </a:r>
            <a:r>
              <a:rPr lang="en-US" sz="1200" i="1" dirty="0">
                <a:latin typeface="+mj-lt"/>
              </a:rPr>
              <a:t>connectors are electrically </a:t>
            </a:r>
            <a:r>
              <a:rPr lang="en-US" sz="1200" i="1" dirty="0" smtClean="0">
                <a:latin typeface="+mj-lt"/>
              </a:rPr>
              <a:t>shorted together.</a:t>
            </a:r>
            <a:endParaRPr lang="en-US" sz="1200" i="1" dirty="0">
              <a:latin typeface="+mj-lt"/>
            </a:endParaRPr>
          </a:p>
        </p:txBody>
      </p:sp>
    </p:spTree>
    <p:extLst>
      <p:ext uri="{BB962C8B-B14F-4D97-AF65-F5344CB8AC3E}">
        <p14:creationId xmlns:p14="http://schemas.microsoft.com/office/powerpoint/2010/main" val="4851344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57200" y="1276709"/>
            <a:ext cx="8235949" cy="4700579"/>
          </a:xfrm>
        </p:spPr>
        <p:txBody>
          <a:bodyPr>
            <a:noAutofit/>
          </a:bodyPr>
          <a:lstStyle/>
          <a:p>
            <a:r>
              <a:rPr lang="en-US" sz="2400" dirty="0" smtClean="0"/>
              <a:t>US Patent 8,620,841 (filed Aug. 2012, issued Dec. 2013)</a:t>
            </a:r>
          </a:p>
          <a:p>
            <a:r>
              <a:rPr lang="en-US" sz="2400" i="1" cap="all" dirty="0">
                <a:latin typeface="+mn-lt"/>
              </a:rPr>
              <a:t>Dynamic distributed-sensor thermostat network for forecasting external events</a:t>
            </a:r>
            <a:r>
              <a:rPr lang="en-US" sz="2000" b="1" dirty="0"/>
              <a:t> </a:t>
            </a:r>
            <a:endParaRPr lang="en-US" sz="2000" i="1" dirty="0" smtClean="0">
              <a:latin typeface="+mn-lt"/>
              <a:cs typeface="Arial" panose="020B0604020202020204" pitchFamily="34" charset="0"/>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Event Forecasting System is Key Claim of Issued Patent</a:t>
            </a:r>
            <a:endParaRPr lang="en-US" sz="2400" dirty="0"/>
          </a:p>
        </p:txBody>
      </p:sp>
      <p:sp>
        <p:nvSpPr>
          <p:cNvPr id="3" name="TextBox 2"/>
          <p:cNvSpPr txBox="1"/>
          <p:nvPr/>
        </p:nvSpPr>
        <p:spPr>
          <a:xfrm>
            <a:off x="515983" y="2600023"/>
            <a:ext cx="3997234" cy="3231654"/>
          </a:xfrm>
          <a:prstGeom prst="rect">
            <a:avLst/>
          </a:prstGeom>
          <a:noFill/>
        </p:spPr>
        <p:txBody>
          <a:bodyPr wrap="square" rtlCol="0">
            <a:spAutoFit/>
          </a:bodyPr>
          <a:lstStyle/>
          <a:p>
            <a:pPr algn="just"/>
            <a:r>
              <a:rPr lang="en-US" sz="1200" b="1" dirty="0" smtClean="0">
                <a:latin typeface="+mj-lt"/>
              </a:rPr>
              <a:t>ABSTRACT</a:t>
            </a:r>
            <a:r>
              <a:rPr lang="en-US" sz="1200" dirty="0" smtClean="0">
                <a:latin typeface="+mj-lt"/>
              </a:rPr>
              <a:t> </a:t>
            </a:r>
            <a:r>
              <a:rPr lang="en-US" sz="1200" i="1" dirty="0"/>
              <a:t>Systems and methods for forecasting events can be provided. A measurement database can store sensor measurements, each having been provided by a non-portable electronic device with a primary purpose unrelated to collecting measurements from a type of sensor that collected the measurement. A measurement set identifier can select a set of measurements. The electronic devices associated with the set of measurements can be in close geographical proximity relative to their geographical proximity to other devices. An inter-device correlator can access the set and collectively analyze the measurements. An event detector can determine whether an event occurred. An event forecaster can forecast a future event property. An alert engine can identify one or more entities to be alerted of the future event property, generate at least one alert identifying the future event property, and transmit </a:t>
            </a:r>
            <a:r>
              <a:rPr lang="en-US" sz="1200" i="1" dirty="0" smtClean="0"/>
              <a:t>at </a:t>
            </a:r>
            <a:r>
              <a:rPr lang="en-US" sz="1200" i="1" dirty="0"/>
              <a:t>least one alert to the identified one or more entities.</a:t>
            </a:r>
            <a:endParaRPr lang="en-US" sz="1200" i="1" dirty="0">
              <a:latin typeface="+mj-lt"/>
            </a:endParaRPr>
          </a:p>
        </p:txBody>
      </p:sp>
      <p:pic>
        <p:nvPicPr>
          <p:cNvPr id="1026" name="Picture 2" descr="http://patentimages.storage.googleapis.com/US8620841B1/US08620841-20131231-D0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98377"/>
            <a:ext cx="4572000" cy="373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79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57200" y="1276709"/>
            <a:ext cx="8235949" cy="4700579"/>
          </a:xfrm>
        </p:spPr>
        <p:txBody>
          <a:bodyPr>
            <a:noAutofit/>
          </a:bodyPr>
          <a:lstStyle/>
          <a:p>
            <a:r>
              <a:rPr lang="en-US" sz="2400" dirty="0" smtClean="0"/>
              <a:t> </a:t>
            </a:r>
          </a:p>
        </p:txBody>
      </p:sp>
      <p:sp>
        <p:nvSpPr>
          <p:cNvPr id="8" name="Text Placeholder 2"/>
          <p:cNvSpPr>
            <a:spLocks noGrp="1"/>
          </p:cNvSpPr>
          <p:nvPr>
            <p:ph type="body" idx="11"/>
          </p:nvPr>
        </p:nvSpPr>
        <p:spPr>
          <a:xfrm>
            <a:off x="457200" y="924643"/>
            <a:ext cx="8229600" cy="442912"/>
          </a:xfrm>
        </p:spPr>
        <p:txBody>
          <a:bodyPr/>
          <a:lstStyle/>
          <a:p>
            <a:r>
              <a:rPr lang="en-US" sz="2400" cap="none" dirty="0"/>
              <a:t>Event Forecasting System is Key Claim of Issued Patent</a:t>
            </a:r>
            <a:endParaRPr lang="en-US" sz="2400" dirty="0"/>
          </a:p>
        </p:txBody>
      </p:sp>
      <p:pic>
        <p:nvPicPr>
          <p:cNvPr id="2050" name="Picture 2" descr="http://patentimages.storage.googleapis.com/US8620841B1/US08620841-20131231-D00005.png"/>
          <p:cNvPicPr>
            <a:picLocks noChangeAspect="1" noChangeArrowheads="1"/>
          </p:cNvPicPr>
          <p:nvPr/>
        </p:nvPicPr>
        <p:blipFill rotWithShape="1">
          <a:blip r:embed="rId2">
            <a:extLst>
              <a:ext uri="{28A0092B-C50C-407E-A947-70E740481C1C}">
                <a14:useLocalDpi xmlns:a14="http://schemas.microsoft.com/office/drawing/2010/main" val="0"/>
              </a:ext>
            </a:extLst>
          </a:blip>
          <a:srcRect b="5927"/>
          <a:stretch/>
        </p:blipFill>
        <p:spPr bwMode="auto">
          <a:xfrm>
            <a:off x="381151" y="1612709"/>
            <a:ext cx="3921094" cy="4952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atentimages.storage.googleapis.com/US8620841B1/US08620841-20131231-D00003.png"/>
          <p:cNvPicPr>
            <a:picLocks noChangeAspect="1" noChangeArrowheads="1"/>
          </p:cNvPicPr>
          <p:nvPr/>
        </p:nvPicPr>
        <p:blipFill rotWithShape="1">
          <a:blip r:embed="rId3">
            <a:extLst>
              <a:ext uri="{28A0092B-C50C-407E-A947-70E740481C1C}">
                <a14:useLocalDpi xmlns:a14="http://schemas.microsoft.com/office/drawing/2010/main" val="0"/>
              </a:ext>
            </a:extLst>
          </a:blip>
          <a:srcRect b="6930"/>
          <a:stretch/>
        </p:blipFill>
        <p:spPr bwMode="auto">
          <a:xfrm>
            <a:off x="4667126" y="1812331"/>
            <a:ext cx="3619922" cy="441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791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What’s Inside</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5" y="1367555"/>
            <a:ext cx="5715000" cy="4276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099" y="4143215"/>
            <a:ext cx="3009901" cy="26135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099" y="1367555"/>
            <a:ext cx="3025913" cy="2627502"/>
          </a:xfrm>
          <a:prstGeom prst="rect">
            <a:avLst/>
          </a:prstGeom>
        </p:spPr>
      </p:pic>
    </p:spTree>
    <p:extLst>
      <p:ext uri="{BB962C8B-B14F-4D97-AF65-F5344CB8AC3E}">
        <p14:creationId xmlns:p14="http://schemas.microsoft.com/office/powerpoint/2010/main" val="34891098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What’s Inside</a:t>
            </a:r>
            <a:endParaRPr lang="en-US"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474" r="7593" b="3375"/>
          <a:stretch/>
        </p:blipFill>
        <p:spPr>
          <a:xfrm>
            <a:off x="2386150" y="1367555"/>
            <a:ext cx="5547359" cy="490661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774"/>
          <a:stretch/>
        </p:blipFill>
        <p:spPr>
          <a:xfrm>
            <a:off x="6390447" y="5520810"/>
            <a:ext cx="1919707" cy="1277141"/>
          </a:xfrm>
          <a:prstGeom prst="rect">
            <a:avLst/>
          </a:prstGeom>
        </p:spPr>
      </p:pic>
    </p:spTree>
    <p:extLst>
      <p:ext uri="{BB962C8B-B14F-4D97-AF65-F5344CB8AC3E}">
        <p14:creationId xmlns:p14="http://schemas.microsoft.com/office/powerpoint/2010/main" val="4642734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19470</TotalTime>
  <Words>1856</Words>
  <Application>Microsoft Office PowerPoint</Application>
  <PresentationFormat>On-screen Show (4:3)</PresentationFormat>
  <Paragraphs>113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Impact</vt:lpstr>
      <vt:lpstr>Lucida Grande</vt:lpstr>
      <vt:lpstr>Office Theme</vt:lpstr>
      <vt:lpstr>Case Study 2:  NEST  LEARNING Thermostat </vt:lpstr>
      <vt:lpstr>Background</vt:lpstr>
      <vt:lpstr>Background</vt:lpstr>
      <vt:lpstr>BACKGROUND</vt:lpstr>
      <vt:lpstr>INTRODUCTION</vt:lpstr>
      <vt:lpstr>INTRODUCTION</vt:lpstr>
      <vt:lpstr>INTRODUCTION</vt:lpstr>
      <vt:lpstr>Introduction</vt:lpstr>
      <vt:lpstr>Introduction</vt:lpstr>
      <vt:lpstr>Introduction</vt:lpstr>
      <vt:lpstr>Introduction</vt:lpstr>
      <vt:lpstr>Key Functions</vt:lpstr>
      <vt:lpstr>Key Functions</vt:lpstr>
      <vt:lpstr>Schematic Details</vt:lpstr>
      <vt:lpstr>Schematic Details</vt:lpstr>
      <vt:lpstr>Schematic Details</vt:lpstr>
      <vt:lpstr>Schematic Details</vt:lpstr>
      <vt:lpstr>Schematic Details</vt:lpstr>
      <vt:lpstr>Schematic Details</vt:lpstr>
      <vt:lpstr>RELIABILITY &amp; safety</vt:lpstr>
      <vt:lpstr>Reliability &amp; SAFETY</vt:lpstr>
      <vt:lpstr>Reliability &amp; SAFETY</vt:lpstr>
      <vt:lpstr>LEGAL</vt:lpstr>
      <vt:lpstr>Legal</vt:lpstr>
      <vt:lpstr>Legal</vt:lpstr>
      <vt:lpstr>Ethics / Public Policy</vt:lpstr>
      <vt:lpstr>ETHICS / Public Policy</vt:lpstr>
      <vt:lpstr>ETHICS / Public Policy</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Meyer, David G</cp:lastModifiedBy>
  <cp:revision>332</cp:revision>
  <cp:lastPrinted>2012-02-14T22:31:46Z</cp:lastPrinted>
  <dcterms:created xsi:type="dcterms:W3CDTF">2011-09-20T15:44:26Z</dcterms:created>
  <dcterms:modified xsi:type="dcterms:W3CDTF">2015-03-25T21:27:59Z</dcterms:modified>
</cp:coreProperties>
</file>