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64" r:id="rId2"/>
    <p:sldId id="275" r:id="rId3"/>
    <p:sldId id="285" r:id="rId4"/>
    <p:sldId id="269" r:id="rId5"/>
    <p:sldId id="266" r:id="rId6"/>
    <p:sldId id="283" r:id="rId7"/>
    <p:sldId id="284" r:id="rId8"/>
    <p:sldId id="293" r:id="rId9"/>
    <p:sldId id="267" r:id="rId10"/>
    <p:sldId id="282" r:id="rId11"/>
    <p:sldId id="274" r:id="rId12"/>
    <p:sldId id="268" r:id="rId13"/>
    <p:sldId id="271" r:id="rId14"/>
    <p:sldId id="272" r:id="rId15"/>
    <p:sldId id="286" r:id="rId16"/>
    <p:sldId id="289" r:id="rId17"/>
    <p:sldId id="287" r:id="rId18"/>
    <p:sldId id="288" r:id="rId19"/>
    <p:sldId id="273" r:id="rId20"/>
    <p:sldId id="280" r:id="rId21"/>
    <p:sldId id="291" r:id="rId22"/>
    <p:sldId id="292" r:id="rId23"/>
    <p:sldId id="276" r:id="rId24"/>
    <p:sldId id="277" r:id="rId25"/>
    <p:sldId id="278" r:id="rId26"/>
    <p:sldId id="279" r:id="rId27"/>
    <p:sldId id="281" r:id="rId28"/>
    <p:sldId id="265" r:id="rId29"/>
  </p:sldIdLst>
  <p:sldSz cx="12192000" cy="6858000"/>
  <p:notesSz cx="7315200" cy="12344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02" userDrawn="1">
          <p15:clr>
            <a:srgbClr val="A4A3A4"/>
          </p15:clr>
        </p15:guide>
        <p15:guide id="2" pos="74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AE24"/>
    <a:srgbClr val="00FFFF"/>
    <a:srgbClr val="5BDDEB"/>
    <a:srgbClr val="27D3E5"/>
    <a:srgbClr val="267433"/>
    <a:srgbClr val="856024"/>
    <a:srgbClr val="A3792C"/>
    <a:srgbClr val="D19B23"/>
    <a:srgbClr val="756C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0" d="100"/>
          <a:sy n="100" d="100"/>
        </p:scale>
        <p:origin x="180" y="84"/>
      </p:cViewPr>
      <p:guideLst>
        <p:guide orient="horz" pos="2702"/>
        <p:guide pos="741"/>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617220"/>
          </a:xfrm>
          <a:prstGeom prst="rect">
            <a:avLst/>
          </a:prstGeom>
        </p:spPr>
        <p:txBody>
          <a:bodyPr vert="horz" lIns="112334" tIns="56167" rIns="112334" bIns="56167" rtlCol="0"/>
          <a:lstStyle>
            <a:lvl1pPr algn="l">
              <a:defRPr sz="1500"/>
            </a:lvl1pPr>
          </a:lstStyle>
          <a:p>
            <a:endParaRPr lang="en-US"/>
          </a:p>
        </p:txBody>
      </p:sp>
      <p:sp>
        <p:nvSpPr>
          <p:cNvPr id="3" name="Date Placeholder 2"/>
          <p:cNvSpPr>
            <a:spLocks noGrp="1"/>
          </p:cNvSpPr>
          <p:nvPr>
            <p:ph type="dt" idx="1"/>
          </p:nvPr>
        </p:nvSpPr>
        <p:spPr>
          <a:xfrm>
            <a:off x="4143587" y="0"/>
            <a:ext cx="3169920" cy="617220"/>
          </a:xfrm>
          <a:prstGeom prst="rect">
            <a:avLst/>
          </a:prstGeom>
        </p:spPr>
        <p:txBody>
          <a:bodyPr vert="horz" lIns="112334" tIns="56167" rIns="112334" bIns="56167" rtlCol="0"/>
          <a:lstStyle>
            <a:lvl1pPr algn="r">
              <a:defRPr sz="1500"/>
            </a:lvl1pPr>
          </a:lstStyle>
          <a:p>
            <a:fld id="{CF2AE9AF-5B02-A343-87BA-BF97CE0E58AE}" type="datetimeFigureOut">
              <a:rPr lang="en-US" smtClean="0"/>
              <a:t>3/25/2016</a:t>
            </a:fld>
            <a:endParaRPr lang="en-US"/>
          </a:p>
        </p:txBody>
      </p:sp>
      <p:sp>
        <p:nvSpPr>
          <p:cNvPr id="4" name="Slide Image Placeholder 3"/>
          <p:cNvSpPr>
            <a:spLocks noGrp="1" noRot="1" noChangeAspect="1"/>
          </p:cNvSpPr>
          <p:nvPr>
            <p:ph type="sldImg" idx="2"/>
          </p:nvPr>
        </p:nvSpPr>
        <p:spPr>
          <a:xfrm>
            <a:off x="-457200" y="925513"/>
            <a:ext cx="8229600" cy="4629150"/>
          </a:xfrm>
          <a:prstGeom prst="rect">
            <a:avLst/>
          </a:prstGeom>
          <a:noFill/>
          <a:ln w="12700">
            <a:solidFill>
              <a:prstClr val="black"/>
            </a:solidFill>
          </a:ln>
        </p:spPr>
        <p:txBody>
          <a:bodyPr vert="horz" lIns="112334" tIns="56167" rIns="112334" bIns="56167" rtlCol="0" anchor="ctr"/>
          <a:lstStyle/>
          <a:p>
            <a:endParaRPr lang="en-US"/>
          </a:p>
        </p:txBody>
      </p:sp>
      <p:sp>
        <p:nvSpPr>
          <p:cNvPr id="5" name="Notes Placeholder 4"/>
          <p:cNvSpPr>
            <a:spLocks noGrp="1"/>
          </p:cNvSpPr>
          <p:nvPr>
            <p:ph type="body" sz="quarter" idx="3"/>
          </p:nvPr>
        </p:nvSpPr>
        <p:spPr>
          <a:xfrm>
            <a:off x="731520" y="5863590"/>
            <a:ext cx="5852160" cy="5554980"/>
          </a:xfrm>
          <a:prstGeom prst="rect">
            <a:avLst/>
          </a:prstGeom>
        </p:spPr>
        <p:txBody>
          <a:bodyPr vert="horz" lIns="112334" tIns="56167" rIns="112334" bIns="5616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11725038"/>
            <a:ext cx="3169920" cy="617220"/>
          </a:xfrm>
          <a:prstGeom prst="rect">
            <a:avLst/>
          </a:prstGeom>
        </p:spPr>
        <p:txBody>
          <a:bodyPr vert="horz" lIns="112334" tIns="56167" rIns="112334" bIns="56167" rtlCol="0" anchor="b"/>
          <a:lstStyle>
            <a:lvl1pPr algn="l">
              <a:defRPr sz="1500"/>
            </a:lvl1pPr>
          </a:lstStyle>
          <a:p>
            <a:endParaRPr lang="en-US"/>
          </a:p>
        </p:txBody>
      </p:sp>
      <p:sp>
        <p:nvSpPr>
          <p:cNvPr id="7" name="Slide Number Placeholder 6"/>
          <p:cNvSpPr>
            <a:spLocks noGrp="1"/>
          </p:cNvSpPr>
          <p:nvPr>
            <p:ph type="sldNum" sz="quarter" idx="5"/>
          </p:nvPr>
        </p:nvSpPr>
        <p:spPr>
          <a:xfrm>
            <a:off x="4143587" y="11725038"/>
            <a:ext cx="3169920" cy="617220"/>
          </a:xfrm>
          <a:prstGeom prst="rect">
            <a:avLst/>
          </a:prstGeom>
        </p:spPr>
        <p:txBody>
          <a:bodyPr vert="horz" lIns="112334" tIns="56167" rIns="112334" bIns="56167" rtlCol="0" anchor="b"/>
          <a:lstStyle>
            <a:lvl1pPr algn="r">
              <a:defRPr sz="1500"/>
            </a:lvl1pPr>
          </a:lstStyle>
          <a:p>
            <a:fld id="{3C696C59-4C62-F748-9189-0658811B1DC6}" type="slidenum">
              <a:rPr lang="en-US" smtClean="0"/>
              <a:t>‹#›</a:t>
            </a:fld>
            <a:endParaRPr lang="en-US"/>
          </a:p>
        </p:txBody>
      </p:sp>
    </p:spTree>
    <p:extLst>
      <p:ext uri="{BB962C8B-B14F-4D97-AF65-F5344CB8AC3E}">
        <p14:creationId xmlns:p14="http://schemas.microsoft.com/office/powerpoint/2010/main" val="197501746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925513"/>
            <a:ext cx="8229600" cy="4629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696C59-4C62-F748-9189-0658811B1DC6}" type="slidenum">
              <a:rPr lang="en-US" smtClean="0"/>
              <a:t>1</a:t>
            </a:fld>
            <a:endParaRPr lang="en-US"/>
          </a:p>
        </p:txBody>
      </p:sp>
    </p:spTree>
    <p:extLst>
      <p:ext uri="{BB962C8B-B14F-4D97-AF65-F5344CB8AC3E}">
        <p14:creationId xmlns:p14="http://schemas.microsoft.com/office/powerpoint/2010/main" val="6801227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272347" y="5974797"/>
            <a:ext cx="2737956" cy="87029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nvGrpSpPr>
          <p:cNvPr id="2" name="Group 1"/>
          <p:cNvGrpSpPr/>
          <p:nvPr userDrawn="1"/>
        </p:nvGrpSpPr>
        <p:grpSpPr>
          <a:xfrm>
            <a:off x="-1" y="4390740"/>
            <a:ext cx="9821335" cy="1864377"/>
            <a:chOff x="-1" y="4390739"/>
            <a:chExt cx="5853723" cy="1864377"/>
          </a:xfrm>
        </p:grpSpPr>
        <p:sp>
          <p:nvSpPr>
            <p:cNvPr id="33" name="Rectangle 32"/>
            <p:cNvSpPr/>
            <p:nvPr/>
          </p:nvSpPr>
          <p:spPr>
            <a:xfrm>
              <a:off x="-1" y="4390741"/>
              <a:ext cx="5853723" cy="1864375"/>
            </a:xfrm>
            <a:prstGeom prst="rect">
              <a:avLst/>
            </a:prstGeom>
            <a:solidFill>
              <a:srgbClr val="A3792C"/>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34" name="Picture 33" descr="Lines_7404.pdf"/>
            <p:cNvPicPr>
              <a:picLocks noChangeAspect="1"/>
            </p:cNvPicPr>
            <p:nvPr/>
          </p:nvPicPr>
          <p:blipFill rotWithShape="1">
            <a:blip r:embed="rId2" cstate="print">
              <a:extLst>
                <a:ext uri="{28A0092B-C50C-407E-A947-70E740481C1C}">
                  <a14:useLocalDpi xmlns:a14="http://schemas.microsoft.com/office/drawing/2010/main" val="0"/>
                </a:ext>
              </a:extLst>
            </a:blip>
            <a:srcRect t="64595" r="2920"/>
            <a:stretch/>
          </p:blipFill>
          <p:spPr>
            <a:xfrm>
              <a:off x="865" y="4390739"/>
              <a:ext cx="5852857" cy="1861539"/>
            </a:xfrm>
            <a:prstGeom prst="rect">
              <a:avLst/>
            </a:prstGeom>
            <a:solidFill>
              <a:srgbClr val="A3792C"/>
            </a:solidFill>
            <a:ln>
              <a:solidFill>
                <a:schemeClr val="accent1"/>
              </a:solidFill>
            </a:ln>
          </p:spPr>
        </p:pic>
      </p:grpSp>
      <p:sp>
        <p:nvSpPr>
          <p:cNvPr id="14" name="Rectangle 13"/>
          <p:cNvSpPr/>
          <p:nvPr userDrawn="1"/>
        </p:nvSpPr>
        <p:spPr>
          <a:xfrm>
            <a:off x="0" y="0"/>
            <a:ext cx="12192000" cy="100350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5" name="Title 14"/>
          <p:cNvSpPr>
            <a:spLocks noGrp="1"/>
          </p:cNvSpPr>
          <p:nvPr userDrawn="1">
            <p:ph type="title" hasCustomPrompt="1"/>
          </p:nvPr>
        </p:nvSpPr>
        <p:spPr>
          <a:xfrm>
            <a:off x="447301" y="4585792"/>
            <a:ext cx="6326535" cy="1655878"/>
          </a:xfrm>
        </p:spPr>
        <p:txBody>
          <a:bodyPr anchor="t">
            <a:noAutofit/>
          </a:bodyPr>
          <a:lstStyle>
            <a:lvl1pPr>
              <a:lnSpc>
                <a:spcPts val="6400"/>
              </a:lnSpc>
              <a:defRPr sz="7000" cap="all">
                <a:solidFill>
                  <a:srgbClr val="D19B23"/>
                </a:solidFill>
              </a:defRPr>
            </a:lvl1pPr>
          </a:lstStyle>
          <a:p>
            <a:r>
              <a:rPr lang="en-US" dirty="0" smtClean="0"/>
              <a:t>Document Title</a:t>
            </a:r>
            <a:endParaRPr lang="en-US" dirty="0"/>
          </a:p>
        </p:txBody>
      </p:sp>
      <p:sp>
        <p:nvSpPr>
          <p:cNvPr id="20" name="Text Placeholder 19"/>
          <p:cNvSpPr>
            <a:spLocks noGrp="1"/>
          </p:cNvSpPr>
          <p:nvPr userDrawn="1">
            <p:ph type="body" sz="quarter" idx="14"/>
          </p:nvPr>
        </p:nvSpPr>
        <p:spPr>
          <a:xfrm>
            <a:off x="7663332" y="5623128"/>
            <a:ext cx="4149784" cy="311740"/>
          </a:xfrm>
        </p:spPr>
        <p:txBody>
          <a:bodyPr>
            <a:normAutofit/>
          </a:bodyPr>
          <a:lstStyle>
            <a:lvl1pPr>
              <a:defRPr sz="1400" b="1">
                <a:solidFill>
                  <a:srgbClr val="A3792C"/>
                </a:solidFill>
              </a:defRPr>
            </a:lvl1pPr>
          </a:lstStyle>
          <a:p>
            <a:pPr lvl="0"/>
            <a:r>
              <a:rPr lang="en-US" dirty="0" smtClean="0"/>
              <a:t>Click to edit Master text styles</a:t>
            </a:r>
            <a:endParaRPr lang="en-US" dirty="0"/>
          </a:p>
        </p:txBody>
      </p:sp>
      <p:sp>
        <p:nvSpPr>
          <p:cNvPr id="22" name="Text Placeholder 21"/>
          <p:cNvSpPr>
            <a:spLocks noGrp="1"/>
          </p:cNvSpPr>
          <p:nvPr userDrawn="1">
            <p:ph type="body" sz="quarter" idx="15"/>
          </p:nvPr>
        </p:nvSpPr>
        <p:spPr>
          <a:xfrm>
            <a:off x="7663333" y="5918450"/>
            <a:ext cx="4149784" cy="333828"/>
          </a:xfrm>
        </p:spPr>
        <p:txBody>
          <a:bodyPr anchor="t">
            <a:noAutofit/>
          </a:bodyPr>
          <a:lstStyle>
            <a:lvl1pPr>
              <a:lnSpc>
                <a:spcPct val="90000"/>
              </a:lnSpc>
              <a:defRPr sz="1400">
                <a:solidFill>
                  <a:srgbClr val="A3792C"/>
                </a:solidFill>
              </a:defRPr>
            </a:lvl1pPr>
          </a:lstStyle>
          <a:p>
            <a:pPr lvl="0"/>
            <a:r>
              <a:rPr lang="en-US" dirty="0" smtClean="0"/>
              <a:t>Click to edit Master text styles</a:t>
            </a:r>
            <a:endParaRPr lang="en-US" dirty="0"/>
          </a:p>
        </p:txBody>
      </p:sp>
      <p:sp>
        <p:nvSpPr>
          <p:cNvPr id="30" name="Date Placeholder 6"/>
          <p:cNvSpPr>
            <a:spLocks noGrp="1"/>
          </p:cNvSpPr>
          <p:nvPr userDrawn="1">
            <p:ph type="dt" sz="half" idx="10"/>
          </p:nvPr>
        </p:nvSpPr>
        <p:spPr>
          <a:xfrm>
            <a:off x="7663332" y="6277182"/>
            <a:ext cx="4150121" cy="365125"/>
          </a:xfrm>
          <a:prstGeom prst="rect">
            <a:avLst/>
          </a:prstGeom>
        </p:spPr>
        <p:txBody>
          <a:bodyPr/>
          <a:lstStyle>
            <a:lvl1pPr algn="l">
              <a:defRPr sz="1800"/>
            </a:lvl1pPr>
          </a:lstStyle>
          <a:p>
            <a:r>
              <a:rPr lang="en-US" b="1" smtClean="0">
                <a:solidFill>
                  <a:srgbClr val="856024"/>
                </a:solidFill>
                <a:latin typeface="Arial"/>
                <a:cs typeface="Arial"/>
              </a:rPr>
              <a:t>Month day, year</a:t>
            </a:r>
            <a:endParaRPr lang="en-US" b="1" dirty="0">
              <a:solidFill>
                <a:srgbClr val="856024"/>
              </a:solidFill>
              <a:latin typeface="Arial"/>
              <a:cs typeface="Arial"/>
            </a:endParaRPr>
          </a:p>
        </p:txBody>
      </p:sp>
      <p:sp>
        <p:nvSpPr>
          <p:cNvPr id="31" name="Text Placeholder 3"/>
          <p:cNvSpPr>
            <a:spLocks noGrp="1"/>
          </p:cNvSpPr>
          <p:nvPr userDrawn="1">
            <p:ph type="body" sz="quarter" idx="16" hasCustomPrompt="1"/>
          </p:nvPr>
        </p:nvSpPr>
        <p:spPr>
          <a:xfrm>
            <a:off x="7660113" y="4457140"/>
            <a:ext cx="4153339" cy="1165989"/>
          </a:xfrm>
        </p:spPr>
        <p:txBody>
          <a:bodyPr>
            <a:noAutofit/>
          </a:bodyPr>
          <a:lstStyle>
            <a:lvl1pPr>
              <a:lnSpc>
                <a:spcPct val="100000"/>
              </a:lnSpc>
              <a:spcBef>
                <a:spcPts val="0"/>
              </a:spcBef>
              <a:defRPr sz="3200" cap="all">
                <a:solidFill>
                  <a:schemeClr val="tx1">
                    <a:lumMod val="65000"/>
                    <a:lumOff val="35000"/>
                  </a:schemeClr>
                </a:solidFill>
                <a:latin typeface="Impact"/>
              </a:defRPr>
            </a:lvl1pPr>
            <a:lvl2pPr marL="0" indent="0">
              <a:lnSpc>
                <a:spcPts val="8900"/>
              </a:lnSpc>
              <a:spcBef>
                <a:spcPts val="0"/>
              </a:spcBef>
              <a:buFontTx/>
              <a:buNone/>
              <a:defRPr sz="9800" cap="all" baseline="0">
                <a:solidFill>
                  <a:srgbClr val="A3792C"/>
                </a:solidFill>
                <a:latin typeface="Impact"/>
              </a:defRPr>
            </a:lvl2pPr>
            <a:lvl3pPr marL="0" indent="0">
              <a:lnSpc>
                <a:spcPts val="4000"/>
              </a:lnSpc>
              <a:spcBef>
                <a:spcPts val="0"/>
              </a:spcBef>
              <a:buFontTx/>
              <a:buNone/>
              <a:defRPr sz="4000" cap="all" baseline="0">
                <a:solidFill>
                  <a:schemeClr val="bg1">
                    <a:lumMod val="65000"/>
                  </a:schemeClr>
                </a:solidFill>
                <a:latin typeface="Impact"/>
              </a:defRPr>
            </a:lvl3pPr>
          </a:lstStyle>
          <a:p>
            <a:pPr lvl="0"/>
            <a:r>
              <a:rPr lang="en-US" dirty="0" smtClean="0"/>
              <a:t>Second Line</a:t>
            </a:r>
            <a:br>
              <a:rPr lang="en-US" dirty="0" smtClean="0"/>
            </a:br>
            <a:r>
              <a:rPr lang="en-US" dirty="0" smtClean="0"/>
              <a:t>Third Line</a:t>
            </a:r>
          </a:p>
        </p:txBody>
      </p:sp>
      <p:sp>
        <p:nvSpPr>
          <p:cNvPr id="10" name="Picture Placeholder 9"/>
          <p:cNvSpPr>
            <a:spLocks noGrp="1"/>
          </p:cNvSpPr>
          <p:nvPr userDrawn="1">
            <p:ph type="pic" sz="quarter" idx="17"/>
          </p:nvPr>
        </p:nvSpPr>
        <p:spPr>
          <a:xfrm>
            <a:off x="0" y="1"/>
            <a:ext cx="12192000" cy="4391025"/>
          </a:xfrm>
        </p:spPr>
        <p:txBody>
          <a:bodyPr/>
          <a:lstStyle/>
          <a:p>
            <a:endParaRPr lang="en-US"/>
          </a:p>
        </p:txBody>
      </p:sp>
    </p:spTree>
    <p:extLst>
      <p:ext uri="{BB962C8B-B14F-4D97-AF65-F5344CB8AC3E}">
        <p14:creationId xmlns:p14="http://schemas.microsoft.com/office/powerpoint/2010/main" val="1960982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1" name="Rectangle 10"/>
          <p:cNvSpPr/>
          <p:nvPr userDrawn="1"/>
        </p:nvSpPr>
        <p:spPr>
          <a:xfrm>
            <a:off x="0" y="-1"/>
            <a:ext cx="12192000" cy="95451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4" name="Rectangle 23"/>
          <p:cNvSpPr/>
          <p:nvPr userDrawn="1"/>
        </p:nvSpPr>
        <p:spPr>
          <a:xfrm>
            <a:off x="272347" y="5974797"/>
            <a:ext cx="2737956" cy="87029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nvGrpSpPr>
          <p:cNvPr id="19" name="Group 18"/>
          <p:cNvGrpSpPr/>
          <p:nvPr userDrawn="1"/>
        </p:nvGrpSpPr>
        <p:grpSpPr>
          <a:xfrm>
            <a:off x="-18016" y="4147563"/>
            <a:ext cx="9300677" cy="2304038"/>
            <a:chOff x="-13512" y="4147563"/>
            <a:chExt cx="6975508" cy="2304038"/>
          </a:xfrm>
        </p:grpSpPr>
        <p:sp>
          <p:nvSpPr>
            <p:cNvPr id="20" name="Rectangle 19"/>
            <p:cNvSpPr/>
            <p:nvPr/>
          </p:nvSpPr>
          <p:spPr>
            <a:xfrm>
              <a:off x="-13511" y="4147563"/>
              <a:ext cx="6975507" cy="2304038"/>
            </a:xfrm>
            <a:prstGeom prst="rect">
              <a:avLst/>
            </a:prstGeom>
            <a:solidFill>
              <a:srgbClr val="D19B2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21" name="Picture 20" descr="Lines_30blk.pdf"/>
            <p:cNvPicPr>
              <a:picLocks noChangeAspect="1"/>
            </p:cNvPicPr>
            <p:nvPr/>
          </p:nvPicPr>
          <p:blipFill rotWithShape="1">
            <a:blip r:embed="rId2" cstate="print">
              <a:extLst>
                <a:ext uri="{28A0092B-C50C-407E-A947-70E740481C1C}">
                  <a14:useLocalDpi xmlns:a14="http://schemas.microsoft.com/office/drawing/2010/main" val="0"/>
                </a:ext>
              </a:extLst>
            </a:blip>
            <a:srcRect l="1525" t="22542" r="22190"/>
            <a:stretch/>
          </p:blipFill>
          <p:spPr>
            <a:xfrm>
              <a:off x="-13512" y="4147563"/>
              <a:ext cx="6975507" cy="2304038"/>
            </a:xfrm>
            <a:prstGeom prst="rect">
              <a:avLst/>
            </a:prstGeom>
          </p:spPr>
        </p:pic>
      </p:grpSp>
      <p:cxnSp>
        <p:nvCxnSpPr>
          <p:cNvPr id="22" name="Straight Connector 21"/>
          <p:cNvCxnSpPr/>
          <p:nvPr userDrawn="1"/>
        </p:nvCxnSpPr>
        <p:spPr>
          <a:xfrm>
            <a:off x="1265302" y="5832568"/>
            <a:ext cx="7945297" cy="0"/>
          </a:xfrm>
          <a:prstGeom prst="line">
            <a:avLst/>
          </a:prstGeom>
          <a:ln>
            <a:solidFill>
              <a:srgbClr val="FFFFFF"/>
            </a:solidFill>
            <a:prstDash val="dash"/>
          </a:ln>
        </p:spPr>
        <p:style>
          <a:lnRef idx="1">
            <a:schemeClr val="dk1"/>
          </a:lnRef>
          <a:fillRef idx="0">
            <a:schemeClr val="dk1"/>
          </a:fillRef>
          <a:effectRef idx="0">
            <a:schemeClr val="dk1"/>
          </a:effectRef>
          <a:fontRef idx="minor">
            <a:schemeClr val="tx1"/>
          </a:fontRef>
        </p:style>
      </p:cxnSp>
      <p:cxnSp>
        <p:nvCxnSpPr>
          <p:cNvPr id="25" name="Straight Connector 24"/>
          <p:cNvCxnSpPr/>
          <p:nvPr userDrawn="1"/>
        </p:nvCxnSpPr>
        <p:spPr>
          <a:xfrm>
            <a:off x="1265302" y="6340619"/>
            <a:ext cx="7945297" cy="0"/>
          </a:xfrm>
          <a:prstGeom prst="line">
            <a:avLst/>
          </a:prstGeom>
          <a:ln>
            <a:solidFill>
              <a:srgbClr val="FFFFFF"/>
            </a:solidFill>
            <a:prstDash val="dash"/>
          </a:ln>
        </p:spPr>
        <p:style>
          <a:lnRef idx="1">
            <a:schemeClr val="dk1"/>
          </a:lnRef>
          <a:fillRef idx="0">
            <a:schemeClr val="dk1"/>
          </a:fillRef>
          <a:effectRef idx="0">
            <a:schemeClr val="dk1"/>
          </a:effectRef>
          <a:fontRef idx="minor">
            <a:schemeClr val="tx1"/>
          </a:fontRef>
        </p:style>
      </p:cxnSp>
      <p:sp>
        <p:nvSpPr>
          <p:cNvPr id="26" name="Title 1"/>
          <p:cNvSpPr txBox="1">
            <a:spLocks/>
          </p:cNvSpPr>
          <p:nvPr userDrawn="1"/>
        </p:nvSpPr>
        <p:spPr>
          <a:xfrm>
            <a:off x="1062102" y="4303767"/>
            <a:ext cx="8148497"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4400" dirty="0">
              <a:solidFill>
                <a:schemeClr val="bg1"/>
              </a:solidFill>
              <a:latin typeface="Impact"/>
              <a:cs typeface="Impact"/>
            </a:endParaRPr>
          </a:p>
        </p:txBody>
      </p:sp>
      <p:sp>
        <p:nvSpPr>
          <p:cNvPr id="4" name="Title 3"/>
          <p:cNvSpPr>
            <a:spLocks noGrp="1"/>
          </p:cNvSpPr>
          <p:nvPr>
            <p:ph type="title" hasCustomPrompt="1"/>
          </p:nvPr>
        </p:nvSpPr>
        <p:spPr>
          <a:xfrm>
            <a:off x="1059043" y="4240780"/>
            <a:ext cx="8151556" cy="1591789"/>
          </a:xfrm>
        </p:spPr>
        <p:txBody>
          <a:bodyPr/>
          <a:lstStyle>
            <a:lvl1pPr>
              <a:lnSpc>
                <a:spcPct val="80000"/>
              </a:lnSpc>
              <a:defRPr sz="6500">
                <a:solidFill>
                  <a:srgbClr val="756C66"/>
                </a:solidFill>
              </a:defRPr>
            </a:lvl1pPr>
          </a:lstStyle>
          <a:p>
            <a:r>
              <a:rPr lang="en-US" dirty="0" smtClean="0"/>
              <a:t>Section</a:t>
            </a:r>
            <a:br>
              <a:rPr lang="en-US" dirty="0" smtClean="0"/>
            </a:br>
            <a:r>
              <a:rPr lang="en-US" dirty="0" smtClean="0"/>
              <a:t>Title</a:t>
            </a:r>
            <a:endParaRPr lang="en-US" dirty="0"/>
          </a:p>
        </p:txBody>
      </p:sp>
      <p:sp>
        <p:nvSpPr>
          <p:cNvPr id="23" name="Content Placeholder 22"/>
          <p:cNvSpPr>
            <a:spLocks noGrp="1"/>
          </p:cNvSpPr>
          <p:nvPr>
            <p:ph sz="quarter" idx="14" hasCustomPrompt="1"/>
          </p:nvPr>
        </p:nvSpPr>
        <p:spPr>
          <a:xfrm>
            <a:off x="1059043" y="5799369"/>
            <a:ext cx="8151556" cy="556817"/>
          </a:xfrm>
        </p:spPr>
        <p:txBody>
          <a:bodyPr anchor="t">
            <a:noAutofit/>
          </a:bodyPr>
          <a:lstStyle>
            <a:lvl1pPr algn="l">
              <a:defRPr sz="3200" cap="all">
                <a:solidFill>
                  <a:schemeClr val="bg1"/>
                </a:solidFill>
                <a:latin typeface="Impact"/>
                <a:cs typeface="Impact"/>
              </a:defRPr>
            </a:lvl1pPr>
            <a:lvl2pPr algn="l">
              <a:defRPr>
                <a:latin typeface="Impact"/>
                <a:cs typeface="Impact"/>
              </a:defRPr>
            </a:lvl2pPr>
            <a:lvl3pPr algn="l">
              <a:defRPr>
                <a:latin typeface="Impact"/>
                <a:cs typeface="Impact"/>
              </a:defRPr>
            </a:lvl3pPr>
            <a:lvl4pPr algn="l">
              <a:defRPr>
                <a:latin typeface="Impact"/>
                <a:cs typeface="Impact"/>
              </a:defRPr>
            </a:lvl4pPr>
            <a:lvl5pPr algn="l">
              <a:defRPr>
                <a:latin typeface="Impact"/>
                <a:cs typeface="Impact"/>
              </a:defRPr>
            </a:lvl5pPr>
          </a:lstStyle>
          <a:p>
            <a:pPr lvl="0"/>
            <a:r>
              <a:rPr lang="en-US" dirty="0" smtClean="0"/>
              <a:t>Second Line</a:t>
            </a:r>
            <a:endParaRPr lang="en-US" dirty="0"/>
          </a:p>
        </p:txBody>
      </p:sp>
      <p:pic>
        <p:nvPicPr>
          <p:cNvPr id="29" name="Picture 28" descr="PU_sigtab.eps"/>
          <p:cNvPicPr>
            <a:picLocks noChangeAspect="1"/>
          </p:cNvPicPr>
          <p:nvPr userDrawn="1"/>
        </p:nvPicPr>
        <p:blipFill rotWithShape="1">
          <a:blip r:embed="rId3" cstate="print">
            <a:extLst>
              <a:ext uri="{28A0092B-C50C-407E-A947-70E740481C1C}">
                <a14:useLocalDpi xmlns:a14="http://schemas.microsoft.com/office/drawing/2010/main" val="0"/>
              </a:ext>
            </a:extLst>
          </a:blip>
          <a:srcRect t="-166" b="12554"/>
          <a:stretch/>
        </p:blipFill>
        <p:spPr>
          <a:xfrm>
            <a:off x="9410075" y="-8411"/>
            <a:ext cx="2589891" cy="1021073"/>
          </a:xfrm>
          <a:prstGeom prst="rect">
            <a:avLst/>
          </a:prstGeom>
        </p:spPr>
      </p:pic>
      <p:sp>
        <p:nvSpPr>
          <p:cNvPr id="3" name="Picture Placeholder 2"/>
          <p:cNvSpPr>
            <a:spLocks noGrp="1"/>
          </p:cNvSpPr>
          <p:nvPr>
            <p:ph type="pic" sz="quarter" idx="15"/>
          </p:nvPr>
        </p:nvSpPr>
        <p:spPr>
          <a:xfrm>
            <a:off x="-18016" y="-8410"/>
            <a:ext cx="9301717" cy="4156549"/>
          </a:xfrm>
        </p:spPr>
        <p:txBody>
          <a:bodyPr/>
          <a:lstStyle/>
          <a:p>
            <a:endParaRPr lang="en-US"/>
          </a:p>
        </p:txBody>
      </p:sp>
    </p:spTree>
    <p:extLst>
      <p:ext uri="{BB962C8B-B14F-4D97-AF65-F5344CB8AC3E}">
        <p14:creationId xmlns:p14="http://schemas.microsoft.com/office/powerpoint/2010/main" val="165069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AB80C8F5-D920-BB4B-933F-7F3EB43C8215}" type="slidenum">
              <a:rPr lang="en-US" smtClean="0"/>
              <a:pPr/>
              <a:t>‹#›</a:t>
            </a:fld>
            <a:endParaRPr lang="en-US" dirty="0"/>
          </a:p>
        </p:txBody>
      </p:sp>
      <p:sp>
        <p:nvSpPr>
          <p:cNvPr id="5" name="Text Placeholder 2"/>
          <p:cNvSpPr>
            <a:spLocks noGrp="1"/>
          </p:cNvSpPr>
          <p:nvPr>
            <p:ph type="body" idx="11" hasCustomPrompt="1"/>
          </p:nvPr>
        </p:nvSpPr>
        <p:spPr>
          <a:xfrm>
            <a:off x="609600" y="941895"/>
            <a:ext cx="10972800" cy="442912"/>
          </a:xfrm>
        </p:spPr>
        <p:txBody>
          <a:bodyPr anchor="t">
            <a:noAutofit/>
          </a:bodyPr>
          <a:lstStyle>
            <a:lvl1pPr marL="0" indent="0">
              <a:buNone/>
              <a:defRPr sz="1800" b="1" cap="all">
                <a:solidFill>
                  <a:srgbClr val="E3AE24"/>
                </a:solidFill>
                <a:latin typeface="Impact"/>
                <a:cs typeface="Impac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Subtitle</a:t>
            </a:r>
          </a:p>
        </p:txBody>
      </p:sp>
      <p:sp>
        <p:nvSpPr>
          <p:cNvPr id="7" name="Text Placeholder 6"/>
          <p:cNvSpPr>
            <a:spLocks noGrp="1"/>
          </p:cNvSpPr>
          <p:nvPr>
            <p:ph type="body" idx="12"/>
          </p:nvPr>
        </p:nvSpPr>
        <p:spPr>
          <a:xfrm>
            <a:off x="609601" y="1608140"/>
            <a:ext cx="10981265" cy="432646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9" name="Straight Connector 8"/>
          <p:cNvCxnSpPr/>
          <p:nvPr userDrawn="1"/>
        </p:nvCxnSpPr>
        <p:spPr>
          <a:xfrm flipV="1">
            <a:off x="17517" y="1271266"/>
            <a:ext cx="12174484" cy="17985"/>
          </a:xfrm>
          <a:prstGeom prst="line">
            <a:avLst/>
          </a:prstGeom>
          <a:ln>
            <a:solidFill>
              <a:schemeClr val="bg1">
                <a:lumMod val="50000"/>
              </a:schemeClr>
            </a:solidFill>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10024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264707" cy="4342708"/>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AB80C8F5-D920-BB4B-933F-7F3EB43C8215}" type="slidenum">
              <a:rPr lang="en-US" smtClean="0"/>
              <a:t>‹#›</a:t>
            </a:fld>
            <a:endParaRPr lang="en-US"/>
          </a:p>
        </p:txBody>
      </p:sp>
      <p:sp>
        <p:nvSpPr>
          <p:cNvPr id="6" name="Picture Placeholder 5"/>
          <p:cNvSpPr>
            <a:spLocks noGrp="1"/>
          </p:cNvSpPr>
          <p:nvPr>
            <p:ph type="pic" sz="quarter" idx="14"/>
          </p:nvPr>
        </p:nvSpPr>
        <p:spPr>
          <a:xfrm>
            <a:off x="6228806" y="1600373"/>
            <a:ext cx="5353593" cy="4342542"/>
          </a:xfrm>
        </p:spPr>
        <p:txBody>
          <a:bodyPr/>
          <a:lstStyle/>
          <a:p>
            <a:endParaRPr lang="en-US"/>
          </a:p>
        </p:txBody>
      </p:sp>
      <p:sp>
        <p:nvSpPr>
          <p:cNvPr id="11" name="Text Placeholder 2"/>
          <p:cNvSpPr>
            <a:spLocks noGrp="1"/>
          </p:cNvSpPr>
          <p:nvPr>
            <p:ph type="body" idx="11" hasCustomPrompt="1"/>
          </p:nvPr>
        </p:nvSpPr>
        <p:spPr>
          <a:xfrm>
            <a:off x="609600" y="941895"/>
            <a:ext cx="10972800" cy="442912"/>
          </a:xfrm>
        </p:spPr>
        <p:txBody>
          <a:bodyPr anchor="t">
            <a:noAutofit/>
          </a:bodyPr>
          <a:lstStyle>
            <a:lvl1pPr marL="0" indent="0">
              <a:buNone/>
              <a:defRPr sz="1800" b="1" cap="all">
                <a:solidFill>
                  <a:srgbClr val="E3AE24"/>
                </a:solidFill>
                <a:latin typeface="Impact"/>
                <a:cs typeface="Impac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cxnSp>
        <p:nvCxnSpPr>
          <p:cNvPr id="12" name="Straight Connector 11"/>
          <p:cNvCxnSpPr/>
          <p:nvPr userDrawn="1"/>
        </p:nvCxnSpPr>
        <p:spPr>
          <a:xfrm flipV="1">
            <a:off x="17517" y="1271266"/>
            <a:ext cx="12174484" cy="17985"/>
          </a:xfrm>
          <a:prstGeom prst="line">
            <a:avLst/>
          </a:prstGeom>
          <a:ln>
            <a:solidFill>
              <a:schemeClr val="bg1">
                <a:lumMod val="50000"/>
              </a:schemeClr>
            </a:solidFill>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87793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264707" cy="4334408"/>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97600" y="1600201"/>
            <a:ext cx="5384800" cy="4334408"/>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AB80C8F5-D920-BB4B-933F-7F3EB43C8215}" type="slidenum">
              <a:rPr lang="en-US" smtClean="0"/>
              <a:t>‹#›</a:t>
            </a:fld>
            <a:endParaRPr lang="en-US"/>
          </a:p>
        </p:txBody>
      </p:sp>
      <p:sp>
        <p:nvSpPr>
          <p:cNvPr id="11" name="Text Placeholder 2"/>
          <p:cNvSpPr>
            <a:spLocks noGrp="1"/>
          </p:cNvSpPr>
          <p:nvPr>
            <p:ph type="body" idx="11" hasCustomPrompt="1"/>
          </p:nvPr>
        </p:nvSpPr>
        <p:spPr>
          <a:xfrm>
            <a:off x="609600" y="941895"/>
            <a:ext cx="10972800" cy="442912"/>
          </a:xfrm>
        </p:spPr>
        <p:txBody>
          <a:bodyPr anchor="t">
            <a:noAutofit/>
          </a:bodyPr>
          <a:lstStyle>
            <a:lvl1pPr marL="0" indent="0">
              <a:buNone/>
              <a:defRPr sz="1800" b="1" cap="all">
                <a:solidFill>
                  <a:srgbClr val="E3AE24"/>
                </a:solidFill>
                <a:latin typeface="Impact"/>
                <a:cs typeface="Impac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cxnSp>
        <p:nvCxnSpPr>
          <p:cNvPr id="12" name="Straight Connector 11"/>
          <p:cNvCxnSpPr/>
          <p:nvPr userDrawn="1"/>
        </p:nvCxnSpPr>
        <p:spPr>
          <a:xfrm flipV="1">
            <a:off x="17517" y="1271266"/>
            <a:ext cx="12174484" cy="17985"/>
          </a:xfrm>
          <a:prstGeom prst="line">
            <a:avLst/>
          </a:prstGeom>
          <a:ln>
            <a:solidFill>
              <a:schemeClr val="bg1">
                <a:lumMod val="50000"/>
              </a:schemeClr>
            </a:solidFill>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83535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09600" y="1535113"/>
            <a:ext cx="5265184"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2174876"/>
            <a:ext cx="5265184" cy="3768033"/>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93368" y="1535113"/>
            <a:ext cx="5389033"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193368" y="2174876"/>
            <a:ext cx="5389033" cy="3768033"/>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Slide Number Placeholder 14"/>
          <p:cNvSpPr>
            <a:spLocks noGrp="1"/>
          </p:cNvSpPr>
          <p:nvPr>
            <p:ph type="sldNum" sz="quarter" idx="12"/>
          </p:nvPr>
        </p:nvSpPr>
        <p:spPr/>
        <p:txBody>
          <a:bodyPr/>
          <a:lstStyle>
            <a:lvl1pPr>
              <a:defRPr>
                <a:latin typeface="Arial"/>
                <a:cs typeface="Arial"/>
              </a:defRPr>
            </a:lvl1pPr>
          </a:lstStyle>
          <a:p>
            <a:fld id="{AB80C8F5-D920-BB4B-933F-7F3EB43C8215}" type="slidenum">
              <a:rPr lang="en-US" smtClean="0"/>
              <a:pPr/>
              <a:t>‹#›</a:t>
            </a:fld>
            <a:endParaRPr lang="en-US" dirty="0"/>
          </a:p>
        </p:txBody>
      </p:sp>
      <p:sp>
        <p:nvSpPr>
          <p:cNvPr id="13" name="Text Placeholder 2"/>
          <p:cNvSpPr>
            <a:spLocks noGrp="1"/>
          </p:cNvSpPr>
          <p:nvPr>
            <p:ph type="body" idx="11" hasCustomPrompt="1"/>
          </p:nvPr>
        </p:nvSpPr>
        <p:spPr>
          <a:xfrm>
            <a:off x="609600" y="941895"/>
            <a:ext cx="10972800" cy="442912"/>
          </a:xfrm>
        </p:spPr>
        <p:txBody>
          <a:bodyPr anchor="t">
            <a:noAutofit/>
          </a:bodyPr>
          <a:lstStyle>
            <a:lvl1pPr marL="0" indent="0">
              <a:buNone/>
              <a:defRPr sz="1800" b="1" cap="all">
                <a:solidFill>
                  <a:srgbClr val="E3AE24"/>
                </a:solidFill>
                <a:latin typeface="Impact"/>
                <a:cs typeface="Impac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cxnSp>
        <p:nvCxnSpPr>
          <p:cNvPr id="14" name="Straight Connector 13"/>
          <p:cNvCxnSpPr/>
          <p:nvPr userDrawn="1"/>
        </p:nvCxnSpPr>
        <p:spPr>
          <a:xfrm flipV="1">
            <a:off x="17517" y="1271266"/>
            <a:ext cx="12174484" cy="17985"/>
          </a:xfrm>
          <a:prstGeom prst="line">
            <a:avLst/>
          </a:prstGeom>
          <a:ln>
            <a:solidFill>
              <a:schemeClr val="bg1">
                <a:lumMod val="50000"/>
              </a:schemeClr>
            </a:solidFill>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23700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AB80C8F5-D920-BB4B-933F-7F3EB43C8215}" type="slidenum">
              <a:rPr lang="en-US" smtClean="0"/>
              <a:t>‹#›</a:t>
            </a:fld>
            <a:endParaRPr lang="en-US"/>
          </a:p>
        </p:txBody>
      </p:sp>
      <p:sp>
        <p:nvSpPr>
          <p:cNvPr id="8" name="Text Placeholder 2"/>
          <p:cNvSpPr>
            <a:spLocks noGrp="1"/>
          </p:cNvSpPr>
          <p:nvPr>
            <p:ph type="body" idx="11" hasCustomPrompt="1"/>
          </p:nvPr>
        </p:nvSpPr>
        <p:spPr>
          <a:xfrm>
            <a:off x="609600" y="941895"/>
            <a:ext cx="10972800" cy="442912"/>
          </a:xfrm>
        </p:spPr>
        <p:txBody>
          <a:bodyPr anchor="t">
            <a:noAutofit/>
          </a:bodyPr>
          <a:lstStyle>
            <a:lvl1pPr marL="0" indent="0">
              <a:buNone/>
              <a:defRPr sz="1800" b="1" cap="all">
                <a:solidFill>
                  <a:srgbClr val="E3AE24"/>
                </a:solidFill>
                <a:latin typeface="Impact"/>
                <a:cs typeface="Impac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cxnSp>
        <p:nvCxnSpPr>
          <p:cNvPr id="9" name="Straight Connector 8"/>
          <p:cNvCxnSpPr/>
          <p:nvPr userDrawn="1"/>
        </p:nvCxnSpPr>
        <p:spPr>
          <a:xfrm flipV="1">
            <a:off x="17517" y="1271266"/>
            <a:ext cx="12174484" cy="17985"/>
          </a:xfrm>
          <a:prstGeom prst="line">
            <a:avLst/>
          </a:prstGeom>
          <a:ln>
            <a:solidFill>
              <a:schemeClr val="bg1">
                <a:lumMod val="50000"/>
              </a:schemeClr>
            </a:solidFill>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80091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6" name="Rectangle 5"/>
          <p:cNvSpPr/>
          <p:nvPr userDrawn="1"/>
        </p:nvSpPr>
        <p:spPr>
          <a:xfrm>
            <a:off x="0" y="-1"/>
            <a:ext cx="12192000" cy="133169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894847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tif"/><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8" name="Group 17"/>
          <p:cNvGrpSpPr/>
          <p:nvPr userDrawn="1"/>
        </p:nvGrpSpPr>
        <p:grpSpPr>
          <a:xfrm>
            <a:off x="1" y="1"/>
            <a:ext cx="12209516" cy="915109"/>
            <a:chOff x="0" y="0"/>
            <a:chExt cx="9157137" cy="915109"/>
          </a:xfrm>
        </p:grpSpPr>
        <p:sp>
          <p:nvSpPr>
            <p:cNvPr id="19" name="Rectangle 18"/>
            <p:cNvSpPr/>
            <p:nvPr/>
          </p:nvSpPr>
          <p:spPr>
            <a:xfrm>
              <a:off x="0" y="0"/>
              <a:ext cx="9144000" cy="915108"/>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20" name="Picture 19" descr="h2_lines_white.pdf"/>
            <p:cNvPicPr>
              <a:picLocks noChangeAspect="1"/>
            </p:cNvPicPr>
            <p:nvPr/>
          </p:nvPicPr>
          <p:blipFill rotWithShape="1">
            <a:blip r:embed="rId10" cstate="print">
              <a:extLst>
                <a:ext uri="{28A0092B-C50C-407E-A947-70E740481C1C}">
                  <a14:useLocalDpi xmlns:a14="http://schemas.microsoft.com/office/drawing/2010/main" val="0"/>
                </a:ext>
              </a:extLst>
            </a:blip>
            <a:srcRect l="22582" t="22582" r="22582" b="48017"/>
            <a:stretch/>
          </p:blipFill>
          <p:spPr>
            <a:xfrm>
              <a:off x="13137" y="1"/>
              <a:ext cx="9144000" cy="915108"/>
            </a:xfrm>
            <a:prstGeom prst="rect">
              <a:avLst/>
            </a:prstGeom>
          </p:spPr>
        </p:pic>
      </p:grpSp>
      <p:sp>
        <p:nvSpPr>
          <p:cNvPr id="2" name="Title Placeholder 1"/>
          <p:cNvSpPr>
            <a:spLocks noGrp="1"/>
          </p:cNvSpPr>
          <p:nvPr>
            <p:ph type="title"/>
          </p:nvPr>
        </p:nvSpPr>
        <p:spPr>
          <a:xfrm>
            <a:off x="609600" y="315431"/>
            <a:ext cx="10981267" cy="748782"/>
          </a:xfrm>
          <a:prstGeom prst="rect">
            <a:avLst/>
          </a:prstGeom>
        </p:spPr>
        <p:txBody>
          <a:bodyPr vert="horz" lIns="91440" tIns="45720" rIns="91440" bIns="45720" rtlCol="0" anchor="t">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721492"/>
            <a:ext cx="10981267" cy="4221416"/>
          </a:xfrm>
          <a:prstGeom prst="rect">
            <a:avLst/>
          </a:prstGeom>
        </p:spPr>
        <p:txBody>
          <a:bodyPr vert="horz" lIns="91440" tIns="45720" rIns="91440" bIns="45720" rtlCol="0" anchor="t">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746067" y="6356351"/>
            <a:ext cx="28448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AB80C8F5-D920-BB4B-933F-7F3EB43C8215}" type="slidenum">
              <a:rPr lang="en-US" smtClean="0"/>
              <a:pPr/>
              <a:t>‹#›</a:t>
            </a:fld>
            <a:endParaRPr lang="en-US" dirty="0"/>
          </a:p>
        </p:txBody>
      </p:sp>
      <p:sp>
        <p:nvSpPr>
          <p:cNvPr id="16" name="TextBox 15"/>
          <p:cNvSpPr txBox="1"/>
          <p:nvPr userDrawn="1"/>
        </p:nvSpPr>
        <p:spPr>
          <a:xfrm>
            <a:off x="489507" y="1535528"/>
            <a:ext cx="11101360" cy="369332"/>
          </a:xfrm>
          <a:prstGeom prst="rect">
            <a:avLst/>
          </a:prstGeom>
          <a:noFill/>
        </p:spPr>
        <p:txBody>
          <a:bodyPr wrap="square" rtlCol="0">
            <a:spAutoFit/>
          </a:bodyPr>
          <a:lstStyle/>
          <a:p>
            <a:endParaRPr lang="en-US" sz="1800" dirty="0"/>
          </a:p>
        </p:txBody>
      </p:sp>
      <p:pic>
        <p:nvPicPr>
          <p:cNvPr id="14" name="Picture 13" descr="PU_sig132.tif"/>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09600" y="6075633"/>
            <a:ext cx="2031832" cy="479171"/>
          </a:xfrm>
          <a:prstGeom prst="rect">
            <a:avLst/>
          </a:prstGeom>
        </p:spPr>
      </p:pic>
    </p:spTree>
    <p:extLst>
      <p:ext uri="{BB962C8B-B14F-4D97-AF65-F5344CB8AC3E}">
        <p14:creationId xmlns:p14="http://schemas.microsoft.com/office/powerpoint/2010/main" val="842853661"/>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6" r:id="rId3"/>
    <p:sldLayoutId id="2147483657" r:id="rId4"/>
    <p:sldLayoutId id="2147483652" r:id="rId5"/>
    <p:sldLayoutId id="2147483653" r:id="rId6"/>
    <p:sldLayoutId id="2147483654" r:id="rId7"/>
    <p:sldLayoutId id="2147483655" r:id="rId8"/>
  </p:sldLayoutIdLst>
  <p:txStyles>
    <p:titleStyle>
      <a:lvl1pPr algn="l" defTabSz="457200" rtl="0" eaLnBrk="1" latinLnBrk="0" hangingPunct="1">
        <a:spcBef>
          <a:spcPct val="0"/>
        </a:spcBef>
        <a:buNone/>
        <a:defRPr sz="4400" kern="1200" cap="all">
          <a:solidFill>
            <a:schemeClr val="bg1"/>
          </a:solidFill>
          <a:latin typeface="Impact"/>
          <a:ea typeface="+mj-ea"/>
          <a:cs typeface="Impact"/>
        </a:defRPr>
      </a:lvl1pPr>
    </p:titleStyle>
    <p:bodyStyle>
      <a:lvl1pPr marL="0" indent="0" algn="l" defTabSz="457200" rtl="0" eaLnBrk="1" latinLnBrk="0" hangingPunct="1">
        <a:spcBef>
          <a:spcPct val="20000"/>
        </a:spcBef>
        <a:buFontTx/>
        <a:buNone/>
        <a:defRPr sz="16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600" kern="1200">
          <a:solidFill>
            <a:schemeClr val="tx1"/>
          </a:solidFill>
          <a:latin typeface="Arial"/>
          <a:ea typeface="+mn-ea"/>
          <a:cs typeface="Arial"/>
        </a:defRPr>
      </a:lvl2pPr>
      <a:lvl3pPr marL="1143000" indent="-228600" algn="l" defTabSz="457200" rtl="0" eaLnBrk="1" latinLnBrk="0" hangingPunct="1">
        <a:spcBef>
          <a:spcPct val="20000"/>
        </a:spcBef>
        <a:buFont typeface="Lucida Grande"/>
        <a:buChar char="–"/>
        <a:defRPr sz="16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5.emf"/><Relationship Id="rId7"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hyperlink" Target="https://www.youtube.com/watch?v=L8TkhHgkBs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mashable.com/category/nest/" TargetMode="External"/><Relationship Id="rId2" Type="http://schemas.openxmlformats.org/officeDocument/2006/relationships/hyperlink" Target="http://www.directenergy.com/" TargetMode="External"/><Relationship Id="rId1" Type="http://schemas.openxmlformats.org/officeDocument/2006/relationships/slideLayout" Target="../slideLayouts/slideLayout3.xml"/><Relationship Id="rId5" Type="http://schemas.openxmlformats.org/officeDocument/2006/relationships/hyperlink" Target="http://mashable.com/2012/06/29/smart-homes/" TargetMode="External"/><Relationship Id="rId4" Type="http://schemas.openxmlformats.org/officeDocument/2006/relationships/hyperlink" Target="http://mashable.com/category/smart-home/"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youtube.com/watch?v=5thQRIX3Rio"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hyperlink" Target="https://www.youtube.com/watch?v=H2PWdzYuiqc"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3.xml"/><Relationship Id="rId4"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01486" y="4433095"/>
            <a:ext cx="7201582" cy="1864086"/>
          </a:xfrm>
        </p:spPr>
        <p:txBody>
          <a:bodyPr/>
          <a:lstStyle/>
          <a:p>
            <a:r>
              <a:rPr lang="en-US" sz="4800" dirty="0">
                <a:effectLst>
                  <a:outerShdw blurRad="38100" dist="38100" dir="2700000" algn="tl">
                    <a:srgbClr val="000000">
                      <a:alpha val="43137"/>
                    </a:srgbClr>
                  </a:outerShdw>
                </a:effectLst>
              </a:rPr>
              <a:t>Case </a:t>
            </a:r>
            <a:r>
              <a:rPr lang="en-US" sz="4800" dirty="0" smtClean="0">
                <a:effectLst>
                  <a:outerShdw blurRad="38100" dist="38100" dir="2700000" algn="tl">
                    <a:srgbClr val="000000">
                      <a:alpha val="43137"/>
                    </a:srgbClr>
                  </a:outerShdw>
                </a:effectLst>
              </a:rPr>
              <a:t>Study: </a:t>
            </a:r>
            <a:r>
              <a:rPr lang="en-US" sz="4800" dirty="0">
                <a:effectLst>
                  <a:outerShdw blurRad="38100" dist="38100" dir="2700000" algn="tl">
                    <a:srgbClr val="000000">
                      <a:alpha val="43137"/>
                    </a:srgbClr>
                  </a:outerShdw>
                </a:effectLst>
              </a:rPr>
              <a:t/>
            </a:r>
            <a:br>
              <a:rPr lang="en-US" sz="4800" dirty="0">
                <a:effectLst>
                  <a:outerShdw blurRad="38100" dist="38100" dir="2700000" algn="tl">
                    <a:srgbClr val="000000">
                      <a:alpha val="43137"/>
                    </a:srgbClr>
                  </a:outerShdw>
                </a:effectLst>
              </a:rPr>
            </a:br>
            <a:r>
              <a:rPr lang="en-US" sz="4800" dirty="0">
                <a:effectLst>
                  <a:outerShdw blurRad="38100" dist="38100" dir="2700000" algn="tl">
                    <a:srgbClr val="000000">
                      <a:alpha val="43137"/>
                    </a:srgbClr>
                  </a:outerShdw>
                </a:effectLst>
              </a:rPr>
              <a:t>NEST  LEARNING Thermostat</a:t>
            </a:r>
            <a:r>
              <a:rPr lang="en-US" sz="4800" dirty="0"/>
              <a:t/>
            </a:r>
            <a:br>
              <a:rPr lang="en-US" sz="4800" dirty="0"/>
            </a:br>
            <a:endParaRPr lang="en-US" sz="4800" dirty="0"/>
          </a:p>
        </p:txBody>
      </p:sp>
      <p:pic>
        <p:nvPicPr>
          <p:cNvPr id="9" name="Picture 8" descr="PU_sigtab.eps"/>
          <p:cNvPicPr>
            <a:picLocks noChangeAspect="1"/>
          </p:cNvPicPr>
          <p:nvPr/>
        </p:nvPicPr>
        <p:blipFill rotWithShape="1">
          <a:blip r:embed="rId3" cstate="print">
            <a:extLst>
              <a:ext uri="{28A0092B-C50C-407E-A947-70E740481C1C}">
                <a14:useLocalDpi xmlns:a14="http://schemas.microsoft.com/office/drawing/2010/main" val="0"/>
              </a:ext>
            </a:extLst>
          </a:blip>
          <a:srcRect t="-166" b="12554"/>
          <a:stretch/>
        </p:blipFill>
        <p:spPr>
          <a:xfrm>
            <a:off x="10249582" y="5838717"/>
            <a:ext cx="1942418" cy="1021073"/>
          </a:xfrm>
          <a:prstGeom prst="rect">
            <a:avLst/>
          </a:prstGeom>
        </p:spPr>
      </p:pic>
      <p:pic>
        <p:nvPicPr>
          <p:cNvPr id="3" name="Picture 2">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19098" y="133817"/>
            <a:ext cx="3619500" cy="3705225"/>
          </a:xfrm>
          <a:prstGeom prst="rect">
            <a:avLst/>
          </a:prstGeom>
        </p:spPr>
      </p:pic>
      <p:pic>
        <p:nvPicPr>
          <p:cNvPr id="2" name="Picture 1"/>
          <p:cNvPicPr>
            <a:picLocks noChangeAspect="1"/>
          </p:cNvPicPr>
          <p:nvPr/>
        </p:nvPicPr>
        <p:blipFill rotWithShape="1">
          <a:blip r:embed="rId6">
            <a:extLst>
              <a:ext uri="{28A0092B-C50C-407E-A947-70E740481C1C}">
                <a14:useLocalDpi xmlns:a14="http://schemas.microsoft.com/office/drawing/2010/main" val="0"/>
              </a:ext>
            </a:extLst>
          </a:blip>
          <a:srcRect l="7098" t="7705" r="5359" b="8181"/>
          <a:stretch/>
        </p:blipFill>
        <p:spPr>
          <a:xfrm>
            <a:off x="3383714" y="1057346"/>
            <a:ext cx="3335384" cy="3204754"/>
          </a:xfrm>
          <a:prstGeom prst="rect">
            <a:avLst/>
          </a:prstGeom>
        </p:spPr>
      </p:pic>
      <p:sp>
        <p:nvSpPr>
          <p:cNvPr id="4" name="Rectangle 3"/>
          <p:cNvSpPr/>
          <p:nvPr/>
        </p:nvSpPr>
        <p:spPr>
          <a:xfrm>
            <a:off x="1001486" y="6349253"/>
            <a:ext cx="8264869" cy="369332"/>
          </a:xfrm>
          <a:prstGeom prst="rect">
            <a:avLst/>
          </a:prstGeom>
        </p:spPr>
        <p:txBody>
          <a:bodyPr wrap="square">
            <a:spAutoFit/>
          </a:bodyPr>
          <a:lstStyle/>
          <a:p>
            <a:r>
              <a:rPr lang="en-US" dirty="0" smtClean="0">
                <a:cs typeface="Arial" panose="020B0604020202020204" pitchFamily="34" charset="0"/>
              </a:rPr>
              <a:t>George E Hadley &amp; David G </a:t>
            </a:r>
            <a:r>
              <a:rPr lang="en-US" dirty="0">
                <a:cs typeface="Arial" panose="020B0604020202020204" pitchFamily="34" charset="0"/>
              </a:rPr>
              <a:t>Meyer ©</a:t>
            </a:r>
            <a:r>
              <a:rPr lang="en-US" dirty="0" smtClean="0">
                <a:cs typeface="Arial" panose="020B0604020202020204" pitchFamily="34" charset="0"/>
              </a:rPr>
              <a:t>2016, </a:t>
            </a:r>
            <a:r>
              <a:rPr lang="en-US" dirty="0">
                <a:cs typeface="Arial" panose="020B0604020202020204" pitchFamily="34" charset="0"/>
              </a:rPr>
              <a:t>Images Property of their Respective Owners</a:t>
            </a:r>
            <a:endParaRPr lang="en-US" dirty="0"/>
          </a:p>
        </p:txBody>
      </p:sp>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01537" y="117312"/>
            <a:ext cx="1695323" cy="228037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266355" y="3279535"/>
            <a:ext cx="2144486" cy="203269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9385276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638351" y="244383"/>
            <a:ext cx="8235950" cy="748782"/>
          </a:xfrm>
        </p:spPr>
        <p:txBody>
          <a:bodyPr/>
          <a:lstStyle/>
          <a:p>
            <a:r>
              <a:rPr lang="en-US" dirty="0" smtClean="0">
                <a:effectLst>
                  <a:outerShdw blurRad="38100" dist="38100" dir="2700000" algn="tl">
                    <a:srgbClr val="000000">
                      <a:alpha val="43137"/>
                    </a:srgbClr>
                  </a:outerShdw>
                </a:effectLst>
              </a:rPr>
              <a:t>Introduction</a:t>
            </a:r>
            <a:endParaRPr lang="en-US" dirty="0">
              <a:effectLst>
                <a:outerShdw blurRad="38100" dist="38100" dir="2700000" algn="tl">
                  <a:srgbClr val="000000">
                    <a:alpha val="43137"/>
                  </a:srgbClr>
                </a:outerShdw>
              </a:effectLst>
            </a:endParaRPr>
          </a:p>
        </p:txBody>
      </p:sp>
      <p:sp>
        <p:nvSpPr>
          <p:cNvPr id="8" name="Text Placeholder 2"/>
          <p:cNvSpPr>
            <a:spLocks noGrp="1"/>
          </p:cNvSpPr>
          <p:nvPr>
            <p:ph type="body" idx="11"/>
          </p:nvPr>
        </p:nvSpPr>
        <p:spPr>
          <a:xfrm>
            <a:off x="644701" y="924643"/>
            <a:ext cx="8229600" cy="442912"/>
          </a:xfrm>
        </p:spPr>
        <p:txBody>
          <a:bodyPr/>
          <a:lstStyle/>
          <a:p>
            <a:r>
              <a:rPr lang="en-US" sz="2400" cap="none" dirty="0"/>
              <a:t>What’s Inside</a:t>
            </a:r>
            <a:endParaRPr lang="en-US" sz="2400" dirty="0"/>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0474" r="7593" b="3375"/>
          <a:stretch/>
        </p:blipFill>
        <p:spPr>
          <a:xfrm>
            <a:off x="5488180" y="1367555"/>
            <a:ext cx="6207432" cy="5490445"/>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23774"/>
          <a:stretch/>
        </p:blipFill>
        <p:spPr>
          <a:xfrm>
            <a:off x="294449" y="2143790"/>
            <a:ext cx="4867292" cy="3238108"/>
          </a:xfrm>
          <a:prstGeom prst="rect">
            <a:avLst/>
          </a:prstGeom>
        </p:spPr>
      </p:pic>
    </p:spTree>
    <p:extLst>
      <p:ext uri="{BB962C8B-B14F-4D97-AF65-F5344CB8AC3E}">
        <p14:creationId xmlns:p14="http://schemas.microsoft.com/office/powerpoint/2010/main" val="46427346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561702" y="239773"/>
            <a:ext cx="8235950" cy="748782"/>
          </a:xfrm>
        </p:spPr>
        <p:txBody>
          <a:bodyPr/>
          <a:lstStyle/>
          <a:p>
            <a:r>
              <a:rPr lang="en-US" dirty="0" smtClean="0">
                <a:effectLst>
                  <a:outerShdw blurRad="38100" dist="38100" dir="2700000" algn="tl">
                    <a:srgbClr val="000000">
                      <a:alpha val="43137"/>
                    </a:srgbClr>
                  </a:outerShdw>
                </a:effectLst>
              </a:rPr>
              <a:t>Introduction</a:t>
            </a:r>
            <a:endParaRPr lang="en-US" dirty="0">
              <a:effectLst>
                <a:outerShdw blurRad="38100" dist="38100" dir="2700000" algn="tl">
                  <a:srgbClr val="000000">
                    <a:alpha val="43137"/>
                  </a:srgbClr>
                </a:outerShdw>
              </a:effectLst>
            </a:endParaRPr>
          </a:p>
        </p:txBody>
      </p:sp>
      <p:sp>
        <p:nvSpPr>
          <p:cNvPr id="8" name="Text Placeholder 2"/>
          <p:cNvSpPr>
            <a:spLocks noGrp="1"/>
          </p:cNvSpPr>
          <p:nvPr>
            <p:ph type="body" idx="11"/>
          </p:nvPr>
        </p:nvSpPr>
        <p:spPr>
          <a:xfrm>
            <a:off x="631371" y="956600"/>
            <a:ext cx="8229600" cy="442912"/>
          </a:xfrm>
        </p:spPr>
        <p:txBody>
          <a:bodyPr/>
          <a:lstStyle/>
          <a:p>
            <a:r>
              <a:rPr lang="en-US" sz="2400" cap="none" dirty="0"/>
              <a:t>Conceptual Block Diagram</a:t>
            </a:r>
            <a:endParaRPr lang="en-US" sz="2400" dirty="0"/>
          </a:p>
        </p:txBody>
      </p:sp>
      <p:pic>
        <p:nvPicPr>
          <p:cNvPr id="4" name="Picture 3"/>
          <p:cNvPicPr>
            <a:picLocks noChangeAspect="1"/>
          </p:cNvPicPr>
          <p:nvPr/>
        </p:nvPicPr>
        <p:blipFill>
          <a:blip r:embed="rId2"/>
          <a:stretch>
            <a:fillRect/>
          </a:stretch>
        </p:blipFill>
        <p:spPr>
          <a:xfrm>
            <a:off x="2923274" y="1367556"/>
            <a:ext cx="7316990" cy="5490444"/>
          </a:xfrm>
          <a:prstGeom prst="rect">
            <a:avLst/>
          </a:prstGeom>
        </p:spPr>
      </p:pic>
    </p:spTree>
    <p:extLst>
      <p:ext uri="{BB962C8B-B14F-4D97-AF65-F5344CB8AC3E}">
        <p14:creationId xmlns:p14="http://schemas.microsoft.com/office/powerpoint/2010/main" val="2476263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640088" y="205930"/>
            <a:ext cx="8235950" cy="748782"/>
          </a:xfrm>
        </p:spPr>
        <p:txBody>
          <a:bodyPr/>
          <a:lstStyle/>
          <a:p>
            <a:r>
              <a:rPr lang="en-US" dirty="0" smtClean="0">
                <a:effectLst>
                  <a:outerShdw blurRad="38100" dist="38100" dir="2700000" algn="tl">
                    <a:srgbClr val="000000">
                      <a:alpha val="43137"/>
                    </a:srgbClr>
                  </a:outerShdw>
                </a:effectLst>
              </a:rPr>
              <a:t>Introduction</a:t>
            </a:r>
            <a:endParaRPr lang="en-US" dirty="0">
              <a:effectLst>
                <a:outerShdw blurRad="38100" dist="38100" dir="2700000" algn="tl">
                  <a:srgbClr val="000000">
                    <a:alpha val="43137"/>
                  </a:srgbClr>
                </a:outerShdw>
              </a:effectLst>
            </a:endParaRPr>
          </a:p>
        </p:txBody>
      </p:sp>
      <p:sp>
        <p:nvSpPr>
          <p:cNvPr id="8" name="Text Placeholder 2"/>
          <p:cNvSpPr>
            <a:spLocks noGrp="1"/>
          </p:cNvSpPr>
          <p:nvPr>
            <p:ph type="body" idx="11"/>
          </p:nvPr>
        </p:nvSpPr>
        <p:spPr>
          <a:xfrm>
            <a:off x="657502" y="924643"/>
            <a:ext cx="8229600" cy="442912"/>
          </a:xfrm>
        </p:spPr>
        <p:txBody>
          <a:bodyPr/>
          <a:lstStyle/>
          <a:p>
            <a:r>
              <a:rPr lang="en-US" sz="2400" cap="none" dirty="0"/>
              <a:t>Block Diagram</a:t>
            </a:r>
            <a:endParaRPr lang="en-US" sz="2400" dirty="0"/>
          </a:p>
        </p:txBody>
      </p:sp>
      <p:pic>
        <p:nvPicPr>
          <p:cNvPr id="2" name="Picture 1"/>
          <p:cNvPicPr>
            <a:picLocks noChangeAspect="1"/>
          </p:cNvPicPr>
          <p:nvPr/>
        </p:nvPicPr>
        <p:blipFill>
          <a:blip r:embed="rId2"/>
          <a:stretch>
            <a:fillRect/>
          </a:stretch>
        </p:blipFill>
        <p:spPr>
          <a:xfrm>
            <a:off x="5888041" y="1367555"/>
            <a:ext cx="5452515" cy="5339483"/>
          </a:xfrm>
          <a:prstGeom prst="rect">
            <a:avLst/>
          </a:prstGeom>
        </p:spPr>
      </p:pic>
      <p:pic>
        <p:nvPicPr>
          <p:cNvPr id="3" name="Picture 2"/>
          <p:cNvPicPr>
            <a:picLocks noChangeAspect="1"/>
          </p:cNvPicPr>
          <p:nvPr/>
        </p:nvPicPr>
        <p:blipFill rotWithShape="1">
          <a:blip r:embed="rId3"/>
          <a:srcRect t="7978" r="11930" b="3404"/>
          <a:stretch/>
        </p:blipFill>
        <p:spPr>
          <a:xfrm>
            <a:off x="483326" y="2630315"/>
            <a:ext cx="4823869" cy="2160488"/>
          </a:xfrm>
          <a:prstGeom prst="rect">
            <a:avLst/>
          </a:prstGeom>
        </p:spPr>
      </p:pic>
    </p:spTree>
    <p:extLst>
      <p:ext uri="{BB962C8B-B14F-4D97-AF65-F5344CB8AC3E}">
        <p14:creationId xmlns:p14="http://schemas.microsoft.com/office/powerpoint/2010/main" val="410974745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753295" y="175861"/>
            <a:ext cx="8235950" cy="748782"/>
          </a:xfrm>
        </p:spPr>
        <p:txBody>
          <a:bodyPr/>
          <a:lstStyle/>
          <a:p>
            <a:r>
              <a:rPr lang="en-US" dirty="0" smtClean="0">
                <a:effectLst>
                  <a:outerShdw blurRad="38100" dist="38100" dir="2700000" algn="tl">
                    <a:srgbClr val="000000">
                      <a:alpha val="43137"/>
                    </a:srgbClr>
                  </a:outerShdw>
                </a:effectLst>
              </a:rPr>
              <a:t>Key Functions</a:t>
            </a:r>
            <a:endParaRPr lang="en-US" dirty="0">
              <a:effectLst>
                <a:outerShdw blurRad="38100" dist="38100" dir="2700000" algn="tl">
                  <a:srgbClr val="000000">
                    <a:alpha val="43137"/>
                  </a:srgbClr>
                </a:outerShdw>
              </a:effectLst>
            </a:endParaRPr>
          </a:p>
        </p:txBody>
      </p:sp>
      <p:sp>
        <p:nvSpPr>
          <p:cNvPr id="8" name="Text Placeholder 2"/>
          <p:cNvSpPr>
            <a:spLocks noGrp="1"/>
          </p:cNvSpPr>
          <p:nvPr>
            <p:ph type="body" idx="11"/>
          </p:nvPr>
        </p:nvSpPr>
        <p:spPr>
          <a:xfrm>
            <a:off x="779417" y="916244"/>
            <a:ext cx="8229600" cy="442912"/>
          </a:xfrm>
        </p:spPr>
        <p:txBody>
          <a:bodyPr/>
          <a:lstStyle/>
          <a:p>
            <a:r>
              <a:rPr lang="en-US" sz="2400" cap="none" dirty="0"/>
              <a:t>Mechanical Causation of Insertion Sensing Signals</a:t>
            </a:r>
            <a:endParaRPr lang="en-US" sz="2400" dirty="0"/>
          </a:p>
        </p:txBody>
      </p:sp>
      <p:pic>
        <p:nvPicPr>
          <p:cNvPr id="3" name="Picture 2"/>
          <p:cNvPicPr>
            <a:picLocks noChangeAspect="1"/>
          </p:cNvPicPr>
          <p:nvPr/>
        </p:nvPicPr>
        <p:blipFill rotWithShape="1">
          <a:blip r:embed="rId2"/>
          <a:srcRect r="566"/>
          <a:stretch/>
        </p:blipFill>
        <p:spPr>
          <a:xfrm rot="5400000">
            <a:off x="4386177" y="-318656"/>
            <a:ext cx="5245933" cy="8601557"/>
          </a:xfrm>
          <a:prstGeom prst="rect">
            <a:avLst/>
          </a:prstGeom>
        </p:spPr>
      </p:pic>
    </p:spTree>
    <p:extLst>
      <p:ext uri="{BB962C8B-B14F-4D97-AF65-F5344CB8AC3E}">
        <p14:creationId xmlns:p14="http://schemas.microsoft.com/office/powerpoint/2010/main" val="213056456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727165" y="205700"/>
            <a:ext cx="8235950" cy="748782"/>
          </a:xfrm>
        </p:spPr>
        <p:txBody>
          <a:bodyPr/>
          <a:lstStyle/>
          <a:p>
            <a:r>
              <a:rPr lang="en-US" dirty="0" smtClean="0">
                <a:effectLst>
                  <a:outerShdw blurRad="38100" dist="38100" dir="2700000" algn="tl">
                    <a:srgbClr val="000000">
                      <a:alpha val="43137"/>
                    </a:srgbClr>
                  </a:outerShdw>
                </a:effectLst>
              </a:rPr>
              <a:t>Key Functions</a:t>
            </a:r>
            <a:endParaRPr lang="en-US" dirty="0">
              <a:effectLst>
                <a:outerShdw blurRad="38100" dist="38100" dir="2700000" algn="tl">
                  <a:srgbClr val="000000">
                    <a:alpha val="43137"/>
                  </a:srgbClr>
                </a:outerShdw>
              </a:effectLst>
            </a:endParaRPr>
          </a:p>
        </p:txBody>
      </p:sp>
      <p:sp>
        <p:nvSpPr>
          <p:cNvPr id="8" name="Text Placeholder 2"/>
          <p:cNvSpPr>
            <a:spLocks noGrp="1"/>
          </p:cNvSpPr>
          <p:nvPr>
            <p:ph type="body" idx="11"/>
          </p:nvPr>
        </p:nvSpPr>
        <p:spPr>
          <a:xfrm>
            <a:off x="768371" y="922252"/>
            <a:ext cx="8229600" cy="442912"/>
          </a:xfrm>
        </p:spPr>
        <p:txBody>
          <a:bodyPr/>
          <a:lstStyle/>
          <a:p>
            <a:r>
              <a:rPr lang="en-US" sz="2400" cap="none" dirty="0"/>
              <a:t>Accommodation of Single and Dual Transformer Installations</a:t>
            </a:r>
            <a:endParaRPr lang="en-US" sz="2400" dirty="0"/>
          </a:p>
        </p:txBody>
      </p:sp>
      <p:pic>
        <p:nvPicPr>
          <p:cNvPr id="3" name="Picture 2"/>
          <p:cNvPicPr>
            <a:picLocks noChangeAspect="1"/>
          </p:cNvPicPr>
          <p:nvPr/>
        </p:nvPicPr>
        <p:blipFill rotWithShape="1">
          <a:blip r:embed="rId2"/>
          <a:srcRect l="8125" b="4738"/>
          <a:stretch/>
        </p:blipFill>
        <p:spPr>
          <a:xfrm rot="5400000">
            <a:off x="1135365" y="1041007"/>
            <a:ext cx="4423433" cy="5390459"/>
          </a:xfrm>
          <a:prstGeom prst="rect">
            <a:avLst/>
          </a:prstGeom>
        </p:spPr>
      </p:pic>
      <p:pic>
        <p:nvPicPr>
          <p:cNvPr id="5" name="Picture 4"/>
          <p:cNvPicPr>
            <a:picLocks noChangeAspect="1"/>
          </p:cNvPicPr>
          <p:nvPr/>
        </p:nvPicPr>
        <p:blipFill>
          <a:blip r:embed="rId3"/>
          <a:stretch>
            <a:fillRect/>
          </a:stretch>
        </p:blipFill>
        <p:spPr>
          <a:xfrm rot="5400000">
            <a:off x="6639674" y="821491"/>
            <a:ext cx="4486995" cy="5574342"/>
          </a:xfrm>
          <a:prstGeom prst="rect">
            <a:avLst/>
          </a:prstGeom>
        </p:spPr>
      </p:pic>
      <p:sp>
        <p:nvSpPr>
          <p:cNvPr id="6" name="Rounded Rectangle 5"/>
          <p:cNvSpPr/>
          <p:nvPr/>
        </p:nvSpPr>
        <p:spPr>
          <a:xfrm>
            <a:off x="3149254" y="4822372"/>
            <a:ext cx="395654" cy="457200"/>
          </a:xfrm>
          <a:prstGeom prst="roundRect">
            <a:avLst/>
          </a:prstGeom>
          <a:solidFill>
            <a:srgbClr val="FFFF00">
              <a:alpha val="39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ounded Rectangle 6"/>
          <p:cNvSpPr/>
          <p:nvPr/>
        </p:nvSpPr>
        <p:spPr>
          <a:xfrm>
            <a:off x="8645862" y="4746173"/>
            <a:ext cx="395654" cy="457200"/>
          </a:xfrm>
          <a:prstGeom prst="roundRect">
            <a:avLst/>
          </a:prstGeom>
          <a:solidFill>
            <a:srgbClr val="FFFF00">
              <a:alpha val="39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145696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648789" y="175860"/>
            <a:ext cx="8235950" cy="748782"/>
          </a:xfrm>
        </p:spPr>
        <p:txBody>
          <a:bodyPr/>
          <a:lstStyle/>
          <a:p>
            <a:r>
              <a:rPr lang="en-US" dirty="0" smtClean="0">
                <a:effectLst>
                  <a:outerShdw blurRad="38100" dist="38100" dir="2700000" algn="tl">
                    <a:srgbClr val="000000">
                      <a:alpha val="43137"/>
                    </a:srgbClr>
                  </a:outerShdw>
                </a:effectLst>
              </a:rPr>
              <a:t>Schematic Details</a:t>
            </a:r>
            <a:endParaRPr lang="en-US" dirty="0">
              <a:effectLst>
                <a:outerShdw blurRad="38100" dist="38100" dir="2700000" algn="tl">
                  <a:srgbClr val="000000">
                    <a:alpha val="43137"/>
                  </a:srgbClr>
                </a:outerShdw>
              </a:effectLst>
            </a:endParaRPr>
          </a:p>
        </p:txBody>
      </p:sp>
      <p:sp>
        <p:nvSpPr>
          <p:cNvPr id="8" name="Text Placeholder 2"/>
          <p:cNvSpPr>
            <a:spLocks noGrp="1"/>
          </p:cNvSpPr>
          <p:nvPr>
            <p:ph type="body" idx="11"/>
          </p:nvPr>
        </p:nvSpPr>
        <p:spPr>
          <a:xfrm>
            <a:off x="692330" y="924644"/>
            <a:ext cx="8229600" cy="442912"/>
          </a:xfrm>
        </p:spPr>
        <p:txBody>
          <a:bodyPr/>
          <a:lstStyle/>
          <a:p>
            <a:r>
              <a:rPr lang="en-US" sz="2400" cap="none" dirty="0"/>
              <a:t>Connection Sensing Mechanism</a:t>
            </a:r>
            <a:endParaRPr lang="en-US" sz="2400" dirty="0"/>
          </a:p>
        </p:txBody>
      </p:sp>
      <p:pic>
        <p:nvPicPr>
          <p:cNvPr id="6" name="Picture 5"/>
          <p:cNvPicPr>
            <a:picLocks noChangeAspect="1"/>
          </p:cNvPicPr>
          <p:nvPr/>
        </p:nvPicPr>
        <p:blipFill rotWithShape="1">
          <a:blip r:embed="rId2"/>
          <a:srcRect t="64377"/>
          <a:stretch/>
        </p:blipFill>
        <p:spPr>
          <a:xfrm rot="5400000">
            <a:off x="2691821" y="2604736"/>
            <a:ext cx="5163873" cy="2689514"/>
          </a:xfrm>
          <a:prstGeom prst="rect">
            <a:avLst/>
          </a:prstGeom>
        </p:spPr>
      </p:pic>
      <p:sp>
        <p:nvSpPr>
          <p:cNvPr id="5" name="TextBox 4"/>
          <p:cNvSpPr txBox="1"/>
          <p:nvPr/>
        </p:nvSpPr>
        <p:spPr>
          <a:xfrm>
            <a:off x="883924" y="3093095"/>
            <a:ext cx="2172785" cy="1335990"/>
          </a:xfrm>
          <a:prstGeom prst="rect">
            <a:avLst/>
          </a:prstGeom>
          <a:solidFill>
            <a:schemeClr val="accent2">
              <a:lumMod val="40000"/>
              <a:lumOff val="60000"/>
            </a:schemeClr>
          </a:solidFill>
          <a:ln>
            <a:solidFill>
              <a:schemeClr val="tx1"/>
            </a:solidFill>
          </a:ln>
        </p:spPr>
        <p:txBody>
          <a:bodyPr wrap="square" rtlCol="0">
            <a:spAutoFit/>
          </a:bodyPr>
          <a:lstStyle/>
          <a:p>
            <a:r>
              <a:rPr lang="en-US" sz="1600" i="1" dirty="0"/>
              <a:t>Use of auto-switching connectors for automatically selecting a source for power harvesting</a:t>
            </a:r>
          </a:p>
        </p:txBody>
      </p:sp>
      <p:pic>
        <p:nvPicPr>
          <p:cNvPr id="7" name="Picture 6"/>
          <p:cNvPicPr>
            <a:picLocks noChangeAspect="1"/>
          </p:cNvPicPr>
          <p:nvPr/>
        </p:nvPicPr>
        <p:blipFill rotWithShape="1">
          <a:blip r:embed="rId3"/>
          <a:srcRect t="3587"/>
          <a:stretch/>
        </p:blipFill>
        <p:spPr>
          <a:xfrm>
            <a:off x="6709322" y="1480456"/>
            <a:ext cx="5055958" cy="5296784"/>
          </a:xfrm>
          <a:prstGeom prst="rect">
            <a:avLst/>
          </a:prstGeom>
        </p:spPr>
      </p:pic>
    </p:spTree>
    <p:extLst>
      <p:ext uri="{BB962C8B-B14F-4D97-AF65-F5344CB8AC3E}">
        <p14:creationId xmlns:p14="http://schemas.microsoft.com/office/powerpoint/2010/main" val="243261557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729524" y="197787"/>
            <a:ext cx="8235950" cy="748782"/>
          </a:xfrm>
        </p:spPr>
        <p:txBody>
          <a:bodyPr/>
          <a:lstStyle/>
          <a:p>
            <a:r>
              <a:rPr lang="en-US" dirty="0" smtClean="0">
                <a:effectLst>
                  <a:outerShdw blurRad="38100" dist="38100" dir="2700000" algn="tl">
                    <a:srgbClr val="000000">
                      <a:alpha val="43137"/>
                    </a:srgbClr>
                  </a:outerShdw>
                </a:effectLst>
              </a:rPr>
              <a:t>Schematic Details</a:t>
            </a:r>
            <a:endParaRPr lang="en-US" dirty="0">
              <a:effectLst>
                <a:outerShdw blurRad="38100" dist="38100" dir="2700000" algn="tl">
                  <a:srgbClr val="000000">
                    <a:alpha val="43137"/>
                  </a:srgbClr>
                </a:outerShdw>
              </a:effectLst>
            </a:endParaRPr>
          </a:p>
        </p:txBody>
      </p:sp>
      <p:sp>
        <p:nvSpPr>
          <p:cNvPr id="8" name="Text Placeholder 2"/>
          <p:cNvSpPr>
            <a:spLocks noGrp="1"/>
          </p:cNvSpPr>
          <p:nvPr>
            <p:ph type="body" idx="11"/>
          </p:nvPr>
        </p:nvSpPr>
        <p:spPr>
          <a:xfrm>
            <a:off x="735874" y="898934"/>
            <a:ext cx="8229600" cy="442912"/>
          </a:xfrm>
        </p:spPr>
        <p:txBody>
          <a:bodyPr/>
          <a:lstStyle/>
          <a:p>
            <a:r>
              <a:rPr lang="en-US" sz="2400" cap="none" dirty="0"/>
              <a:t>Power Supply - 1</a:t>
            </a:r>
            <a:endParaRPr lang="en-US" sz="2400" dirty="0"/>
          </a:p>
        </p:txBody>
      </p:sp>
      <p:pic>
        <p:nvPicPr>
          <p:cNvPr id="4" name="Picture 3"/>
          <p:cNvPicPr>
            <a:picLocks noChangeAspect="1"/>
          </p:cNvPicPr>
          <p:nvPr/>
        </p:nvPicPr>
        <p:blipFill rotWithShape="1">
          <a:blip r:embed="rId2"/>
          <a:srcRect l="6892"/>
          <a:stretch/>
        </p:blipFill>
        <p:spPr>
          <a:xfrm rot="5400000">
            <a:off x="5081489" y="-188894"/>
            <a:ext cx="4980180" cy="8338552"/>
          </a:xfrm>
          <a:prstGeom prst="rect">
            <a:avLst/>
          </a:prstGeom>
        </p:spPr>
      </p:pic>
      <p:sp>
        <p:nvSpPr>
          <p:cNvPr id="5" name="TextBox 4"/>
          <p:cNvSpPr txBox="1"/>
          <p:nvPr/>
        </p:nvSpPr>
        <p:spPr>
          <a:xfrm>
            <a:off x="826301" y="3439552"/>
            <a:ext cx="2658137" cy="338554"/>
          </a:xfrm>
          <a:prstGeom prst="rect">
            <a:avLst/>
          </a:prstGeom>
          <a:solidFill>
            <a:schemeClr val="accent2">
              <a:lumMod val="40000"/>
              <a:lumOff val="60000"/>
            </a:schemeClr>
          </a:solidFill>
          <a:ln>
            <a:solidFill>
              <a:schemeClr val="tx1"/>
            </a:solidFill>
          </a:ln>
        </p:spPr>
        <p:txBody>
          <a:bodyPr wrap="square" rtlCol="0">
            <a:spAutoFit/>
          </a:bodyPr>
          <a:lstStyle/>
          <a:p>
            <a:r>
              <a:rPr lang="en-US" sz="1600" i="1" dirty="0"/>
              <a:t>“high voltage” buck converter</a:t>
            </a:r>
          </a:p>
        </p:txBody>
      </p:sp>
    </p:spTree>
    <p:extLst>
      <p:ext uri="{BB962C8B-B14F-4D97-AF65-F5344CB8AC3E}">
        <p14:creationId xmlns:p14="http://schemas.microsoft.com/office/powerpoint/2010/main" val="324087093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867273" y="175861"/>
            <a:ext cx="8235950" cy="748782"/>
          </a:xfrm>
        </p:spPr>
        <p:txBody>
          <a:bodyPr/>
          <a:lstStyle/>
          <a:p>
            <a:r>
              <a:rPr lang="en-US" dirty="0" smtClean="0">
                <a:effectLst>
                  <a:outerShdw blurRad="38100" dist="38100" dir="2700000" algn="tl">
                    <a:srgbClr val="000000">
                      <a:alpha val="43137"/>
                    </a:srgbClr>
                  </a:outerShdw>
                </a:effectLst>
              </a:rPr>
              <a:t>Schematic Details</a:t>
            </a:r>
            <a:endParaRPr lang="en-US" dirty="0">
              <a:effectLst>
                <a:outerShdw blurRad="38100" dist="38100" dir="2700000" algn="tl">
                  <a:srgbClr val="000000">
                    <a:alpha val="43137"/>
                  </a:srgbClr>
                </a:outerShdw>
              </a:effectLst>
            </a:endParaRPr>
          </a:p>
        </p:txBody>
      </p:sp>
      <p:sp>
        <p:nvSpPr>
          <p:cNvPr id="8" name="Text Placeholder 2"/>
          <p:cNvSpPr>
            <a:spLocks noGrp="1"/>
          </p:cNvSpPr>
          <p:nvPr>
            <p:ph type="body" idx="11"/>
          </p:nvPr>
        </p:nvSpPr>
        <p:spPr>
          <a:xfrm>
            <a:off x="910042" y="924952"/>
            <a:ext cx="8229600" cy="442912"/>
          </a:xfrm>
        </p:spPr>
        <p:txBody>
          <a:bodyPr/>
          <a:lstStyle/>
          <a:p>
            <a:r>
              <a:rPr lang="en-US" sz="2400" cap="none" dirty="0"/>
              <a:t>Power Supply - 2</a:t>
            </a:r>
            <a:endParaRPr lang="en-US" sz="2400" dirty="0"/>
          </a:p>
        </p:txBody>
      </p:sp>
      <p:pic>
        <p:nvPicPr>
          <p:cNvPr id="2" name="Picture 1"/>
          <p:cNvPicPr>
            <a:picLocks noChangeAspect="1"/>
          </p:cNvPicPr>
          <p:nvPr/>
        </p:nvPicPr>
        <p:blipFill>
          <a:blip r:embed="rId2"/>
          <a:stretch>
            <a:fillRect/>
          </a:stretch>
        </p:blipFill>
        <p:spPr>
          <a:xfrm rot="5400000">
            <a:off x="4381520" y="26509"/>
            <a:ext cx="5022742" cy="8037903"/>
          </a:xfrm>
          <a:prstGeom prst="rect">
            <a:avLst/>
          </a:prstGeom>
        </p:spPr>
      </p:pic>
      <p:sp>
        <p:nvSpPr>
          <p:cNvPr id="5" name="TextBox 4"/>
          <p:cNvSpPr txBox="1"/>
          <p:nvPr/>
        </p:nvSpPr>
        <p:spPr>
          <a:xfrm>
            <a:off x="1208786" y="3706906"/>
            <a:ext cx="1547376" cy="338554"/>
          </a:xfrm>
          <a:prstGeom prst="rect">
            <a:avLst/>
          </a:prstGeom>
          <a:solidFill>
            <a:schemeClr val="accent2">
              <a:lumMod val="40000"/>
              <a:lumOff val="60000"/>
            </a:schemeClr>
          </a:solidFill>
          <a:ln>
            <a:solidFill>
              <a:schemeClr val="tx1"/>
            </a:solidFill>
          </a:ln>
        </p:spPr>
        <p:txBody>
          <a:bodyPr wrap="square" rtlCol="0">
            <a:spAutoFit/>
          </a:bodyPr>
          <a:lstStyle/>
          <a:p>
            <a:r>
              <a:rPr lang="en-US" sz="1600" i="1" dirty="0"/>
              <a:t>Bootstrap LDO</a:t>
            </a:r>
          </a:p>
        </p:txBody>
      </p:sp>
    </p:spTree>
    <p:extLst>
      <p:ext uri="{BB962C8B-B14F-4D97-AF65-F5344CB8AC3E}">
        <p14:creationId xmlns:p14="http://schemas.microsoft.com/office/powerpoint/2010/main" val="392381513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831668" y="175861"/>
            <a:ext cx="8235950" cy="748782"/>
          </a:xfrm>
        </p:spPr>
        <p:txBody>
          <a:bodyPr/>
          <a:lstStyle/>
          <a:p>
            <a:r>
              <a:rPr lang="en-US" dirty="0" smtClean="0">
                <a:effectLst>
                  <a:outerShdw blurRad="38100" dist="38100" dir="2700000" algn="tl">
                    <a:srgbClr val="000000">
                      <a:alpha val="43137"/>
                    </a:srgbClr>
                  </a:outerShdw>
                </a:effectLst>
              </a:rPr>
              <a:t>Schematic Details</a:t>
            </a:r>
            <a:endParaRPr lang="en-US" dirty="0">
              <a:effectLst>
                <a:outerShdw blurRad="38100" dist="38100" dir="2700000" algn="tl">
                  <a:srgbClr val="000000">
                    <a:alpha val="43137"/>
                  </a:srgbClr>
                </a:outerShdw>
              </a:effectLst>
            </a:endParaRPr>
          </a:p>
        </p:txBody>
      </p:sp>
      <p:sp>
        <p:nvSpPr>
          <p:cNvPr id="8" name="Text Placeholder 2"/>
          <p:cNvSpPr>
            <a:spLocks noGrp="1"/>
          </p:cNvSpPr>
          <p:nvPr>
            <p:ph type="body" idx="11"/>
          </p:nvPr>
        </p:nvSpPr>
        <p:spPr>
          <a:xfrm>
            <a:off x="918754" y="919074"/>
            <a:ext cx="8229600" cy="442912"/>
          </a:xfrm>
        </p:spPr>
        <p:txBody>
          <a:bodyPr/>
          <a:lstStyle/>
          <a:p>
            <a:r>
              <a:rPr lang="en-US" sz="2400" cap="none" dirty="0"/>
              <a:t>Power Supply - 3</a:t>
            </a:r>
            <a:endParaRPr lang="en-US" sz="2400" dirty="0"/>
          </a:p>
        </p:txBody>
      </p:sp>
      <p:pic>
        <p:nvPicPr>
          <p:cNvPr id="3" name="Picture 2"/>
          <p:cNvPicPr>
            <a:picLocks noChangeAspect="1"/>
          </p:cNvPicPr>
          <p:nvPr/>
        </p:nvPicPr>
        <p:blipFill>
          <a:blip r:embed="rId2"/>
          <a:stretch>
            <a:fillRect/>
          </a:stretch>
        </p:blipFill>
        <p:spPr>
          <a:xfrm rot="5400000">
            <a:off x="4489002" y="430961"/>
            <a:ext cx="5267128" cy="7282461"/>
          </a:xfrm>
          <a:prstGeom prst="rect">
            <a:avLst/>
          </a:prstGeom>
        </p:spPr>
      </p:pic>
      <p:sp>
        <p:nvSpPr>
          <p:cNvPr id="6" name="TextBox 5"/>
          <p:cNvSpPr txBox="1"/>
          <p:nvPr/>
        </p:nvSpPr>
        <p:spPr>
          <a:xfrm>
            <a:off x="1184941" y="3335598"/>
            <a:ext cx="1645346" cy="584775"/>
          </a:xfrm>
          <a:prstGeom prst="rect">
            <a:avLst/>
          </a:prstGeom>
          <a:solidFill>
            <a:schemeClr val="accent2">
              <a:lumMod val="40000"/>
              <a:lumOff val="60000"/>
            </a:schemeClr>
          </a:solidFill>
          <a:ln>
            <a:solidFill>
              <a:schemeClr val="tx1"/>
            </a:solidFill>
          </a:ln>
        </p:spPr>
        <p:txBody>
          <a:bodyPr wrap="square" rtlCol="0">
            <a:spAutoFit/>
          </a:bodyPr>
          <a:lstStyle/>
          <a:p>
            <a:r>
              <a:rPr lang="en-US" sz="1600" i="1" dirty="0"/>
              <a:t>Battery LDO and charging circuitry</a:t>
            </a:r>
          </a:p>
        </p:txBody>
      </p:sp>
      <p:sp>
        <p:nvSpPr>
          <p:cNvPr id="7" name="Rounded Rectangle 6"/>
          <p:cNvSpPr/>
          <p:nvPr/>
        </p:nvSpPr>
        <p:spPr>
          <a:xfrm>
            <a:off x="8441201" y="2399212"/>
            <a:ext cx="395654" cy="457200"/>
          </a:xfrm>
          <a:prstGeom prst="roundRect">
            <a:avLst/>
          </a:prstGeom>
          <a:solidFill>
            <a:srgbClr val="FFFF00">
              <a:alpha val="39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524313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788125" y="208167"/>
            <a:ext cx="8235950" cy="748782"/>
          </a:xfrm>
        </p:spPr>
        <p:txBody>
          <a:bodyPr/>
          <a:lstStyle/>
          <a:p>
            <a:r>
              <a:rPr lang="en-US" dirty="0" smtClean="0">
                <a:effectLst>
                  <a:outerShdw blurRad="38100" dist="38100" dir="2700000" algn="tl">
                    <a:srgbClr val="000000">
                      <a:alpha val="43137"/>
                    </a:srgbClr>
                  </a:outerShdw>
                </a:effectLst>
              </a:rPr>
              <a:t>Schematic Details</a:t>
            </a:r>
            <a:endParaRPr lang="en-US" dirty="0">
              <a:effectLst>
                <a:outerShdw blurRad="38100" dist="38100" dir="2700000" algn="tl">
                  <a:srgbClr val="000000">
                    <a:alpha val="43137"/>
                  </a:srgbClr>
                </a:outerShdw>
              </a:effectLst>
            </a:endParaRPr>
          </a:p>
        </p:txBody>
      </p:sp>
      <p:sp>
        <p:nvSpPr>
          <p:cNvPr id="8" name="Text Placeholder 2"/>
          <p:cNvSpPr>
            <a:spLocks noGrp="1"/>
          </p:cNvSpPr>
          <p:nvPr>
            <p:ph type="body" idx="11"/>
          </p:nvPr>
        </p:nvSpPr>
        <p:spPr>
          <a:xfrm>
            <a:off x="811891" y="907618"/>
            <a:ext cx="8229600" cy="442912"/>
          </a:xfrm>
        </p:spPr>
        <p:txBody>
          <a:bodyPr/>
          <a:lstStyle/>
          <a:p>
            <a:r>
              <a:rPr lang="en-US" sz="2400" cap="none" dirty="0"/>
              <a:t>Output Drive for Connection Between RC and W (or Y / G)</a:t>
            </a:r>
            <a:endParaRPr lang="en-US" sz="2400" dirty="0"/>
          </a:p>
        </p:txBody>
      </p:sp>
      <p:pic>
        <p:nvPicPr>
          <p:cNvPr id="2" name="Picture 1"/>
          <p:cNvPicPr>
            <a:picLocks noChangeAspect="1"/>
          </p:cNvPicPr>
          <p:nvPr/>
        </p:nvPicPr>
        <p:blipFill>
          <a:blip r:embed="rId2"/>
          <a:stretch>
            <a:fillRect/>
          </a:stretch>
        </p:blipFill>
        <p:spPr>
          <a:xfrm rot="5400000">
            <a:off x="5411744" y="-213969"/>
            <a:ext cx="4747748" cy="8603709"/>
          </a:xfrm>
          <a:prstGeom prst="rect">
            <a:avLst/>
          </a:prstGeom>
        </p:spPr>
      </p:pic>
      <p:sp>
        <p:nvSpPr>
          <p:cNvPr id="4" name="TextBox 3"/>
          <p:cNvSpPr txBox="1"/>
          <p:nvPr/>
        </p:nvSpPr>
        <p:spPr>
          <a:xfrm>
            <a:off x="866837" y="1853349"/>
            <a:ext cx="2738511" cy="2308324"/>
          </a:xfrm>
          <a:prstGeom prst="rect">
            <a:avLst/>
          </a:prstGeom>
          <a:solidFill>
            <a:srgbClr val="FFFF00"/>
          </a:solidFill>
          <a:ln>
            <a:solidFill>
              <a:schemeClr val="tx1"/>
            </a:solidFill>
          </a:ln>
        </p:spPr>
        <p:txBody>
          <a:bodyPr wrap="square" rtlCol="0">
            <a:spAutoFit/>
          </a:bodyPr>
          <a:lstStyle/>
          <a:p>
            <a:r>
              <a:rPr lang="en-US" sz="1600" i="1" dirty="0"/>
              <a:t>Most electronic thermostats accomplish this function (switching AC signals) using a </a:t>
            </a:r>
            <a:r>
              <a:rPr lang="en-US" sz="1600" b="1" i="1" dirty="0"/>
              <a:t>relay </a:t>
            </a:r>
            <a:r>
              <a:rPr lang="en-US" sz="1600" i="1" dirty="0"/>
              <a:t>or an (optically isolated) </a:t>
            </a:r>
            <a:r>
              <a:rPr lang="en-US" sz="1600" b="1" i="1" dirty="0" err="1"/>
              <a:t>thyristor</a:t>
            </a:r>
            <a:r>
              <a:rPr lang="en-US" sz="1600" b="1" i="1" dirty="0"/>
              <a:t> (</a:t>
            </a:r>
            <a:r>
              <a:rPr lang="en-US" sz="1600" b="1" i="1" dirty="0" err="1"/>
              <a:t>triac</a:t>
            </a:r>
            <a:r>
              <a:rPr lang="en-US" sz="1600" b="1" i="1" dirty="0"/>
              <a:t> or SCR)</a:t>
            </a:r>
            <a:r>
              <a:rPr lang="en-US" sz="1600" i="1" dirty="0"/>
              <a:t> – why is such a complicated circuit used by the Nest Thermostat to perform essentially the same task?</a:t>
            </a:r>
          </a:p>
        </p:txBody>
      </p:sp>
      <p:sp>
        <p:nvSpPr>
          <p:cNvPr id="9" name="TextBox 8"/>
          <p:cNvSpPr txBox="1"/>
          <p:nvPr/>
        </p:nvSpPr>
        <p:spPr>
          <a:xfrm>
            <a:off x="866838" y="4921064"/>
            <a:ext cx="2849125" cy="584775"/>
          </a:xfrm>
          <a:prstGeom prst="rect">
            <a:avLst/>
          </a:prstGeom>
          <a:solidFill>
            <a:schemeClr val="accent2">
              <a:lumMod val="40000"/>
              <a:lumOff val="60000"/>
            </a:schemeClr>
          </a:solidFill>
          <a:ln>
            <a:solidFill>
              <a:schemeClr val="tx1"/>
            </a:solidFill>
          </a:ln>
        </p:spPr>
        <p:txBody>
          <a:bodyPr wrap="square" rtlCol="0">
            <a:spAutoFit/>
          </a:bodyPr>
          <a:lstStyle/>
          <a:p>
            <a:r>
              <a:rPr lang="en-US" sz="1600" i="1" dirty="0"/>
              <a:t>Why is a transformer required?</a:t>
            </a:r>
          </a:p>
          <a:p>
            <a:r>
              <a:rPr lang="en-US" sz="1600" i="1" dirty="0"/>
              <a:t>Why is PWM used?</a:t>
            </a:r>
          </a:p>
        </p:txBody>
      </p:sp>
    </p:spTree>
    <p:extLst>
      <p:ext uri="{BB962C8B-B14F-4D97-AF65-F5344CB8AC3E}">
        <p14:creationId xmlns:p14="http://schemas.microsoft.com/office/powerpoint/2010/main" val="357861906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684" y="175861"/>
            <a:ext cx="8235950" cy="748782"/>
          </a:xfrm>
        </p:spPr>
        <p:txBody>
          <a:bodyPr/>
          <a:lstStyle/>
          <a:p>
            <a:r>
              <a:rPr lang="en-US" dirty="0" smtClean="0">
                <a:effectLst>
                  <a:outerShdw blurRad="38100" dist="38100" dir="2700000" algn="tl">
                    <a:srgbClr val="000000">
                      <a:alpha val="43137"/>
                    </a:srgbClr>
                  </a:outerShdw>
                </a:effectLst>
              </a:rPr>
              <a:t>Background</a:t>
            </a:r>
            <a:endParaRPr lang="en-US" dirty="0">
              <a:effectLst>
                <a:outerShdw blurRad="38100" dist="38100" dir="2700000" algn="tl">
                  <a:srgbClr val="000000">
                    <a:alpha val="43137"/>
                  </a:srgbClr>
                </a:outerShdw>
              </a:effectLst>
            </a:endParaRPr>
          </a:p>
        </p:txBody>
      </p:sp>
      <p:sp>
        <p:nvSpPr>
          <p:cNvPr id="5" name="Text Placeholder 2"/>
          <p:cNvSpPr>
            <a:spLocks noGrp="1"/>
          </p:cNvSpPr>
          <p:nvPr>
            <p:ph type="body" idx="11"/>
          </p:nvPr>
        </p:nvSpPr>
        <p:spPr>
          <a:xfrm>
            <a:off x="611034" y="901977"/>
            <a:ext cx="8229600" cy="442912"/>
          </a:xfrm>
        </p:spPr>
        <p:txBody>
          <a:bodyPr/>
          <a:lstStyle/>
          <a:p>
            <a:r>
              <a:rPr lang="en-US" sz="2400" cap="none" dirty="0"/>
              <a:t>Nest Labs Company History</a:t>
            </a:r>
            <a:endParaRPr lang="en-US" sz="2400" dirty="0"/>
          </a:p>
        </p:txBody>
      </p:sp>
      <p:sp>
        <p:nvSpPr>
          <p:cNvPr id="6" name="Text Placeholder 12"/>
          <p:cNvSpPr txBox="1">
            <a:spLocks/>
          </p:cNvSpPr>
          <p:nvPr/>
        </p:nvSpPr>
        <p:spPr>
          <a:xfrm>
            <a:off x="611034" y="1442340"/>
            <a:ext cx="10885748" cy="5306971"/>
          </a:xfrm>
          <a:prstGeom prst="rect">
            <a:avLst/>
          </a:prstGeom>
        </p:spPr>
        <p:txBody>
          <a:bodyPr vert="horz" lIns="91440" tIns="45720" rIns="91440" bIns="45720" rtlCol="0" anchor="t">
            <a:noAutofit/>
          </a:bodyP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85750" indent="-285750" algn="l">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Headquartered in Palo Alto, California</a:t>
            </a:r>
            <a:r>
              <a:rPr lang="en-US" sz="2400" u="sng" dirty="0">
                <a:solidFill>
                  <a:schemeClr val="tx1"/>
                </a:solidFill>
                <a:latin typeface="Arial" panose="020B0604020202020204" pitchFamily="34" charset="0"/>
                <a:cs typeface="Arial" panose="020B0604020202020204" pitchFamily="34" charset="0"/>
              </a:rPr>
              <a:t> </a:t>
            </a:r>
          </a:p>
          <a:p>
            <a:pPr marL="285750" indent="-285750" algn="l">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Designs and manufactures sensor-driven, Wi-Fi enabled, self-learning (programmable) thermostats and smoke detectors</a:t>
            </a:r>
          </a:p>
          <a:p>
            <a:pPr marL="285750" indent="-285750" algn="l">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Co-founded by former Apple engineers Tony Fadell and Matt Rogers in 2010</a:t>
            </a:r>
          </a:p>
          <a:p>
            <a:pPr marL="285750" indent="-285750" algn="l">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First product was Nest Learning Thermostat (2011), inspired by Fadell’s motivation to build a better “electronic” thermostat than those currently available</a:t>
            </a:r>
          </a:p>
          <a:p>
            <a:pPr marL="285750" indent="-285750" algn="l">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Google acquired Nest Labs for $3.2B early in 2014</a:t>
            </a:r>
          </a:p>
          <a:p>
            <a:pPr marL="285750" indent="-285750" algn="l">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Nest purchased </a:t>
            </a:r>
            <a:r>
              <a:rPr lang="en-US" sz="2400" dirty="0" err="1">
                <a:solidFill>
                  <a:schemeClr val="tx1"/>
                </a:solidFill>
                <a:latin typeface="Arial" panose="020B0604020202020204" pitchFamily="34" charset="0"/>
                <a:cs typeface="Arial" panose="020B0604020202020204" pitchFamily="34" charset="0"/>
              </a:rPr>
              <a:t>Dropcam</a:t>
            </a:r>
            <a:r>
              <a:rPr lang="en-US" sz="2400" dirty="0">
                <a:solidFill>
                  <a:schemeClr val="tx1"/>
                </a:solidFill>
                <a:latin typeface="Arial" panose="020B0604020202020204" pitchFamily="34" charset="0"/>
                <a:cs typeface="Arial" panose="020B0604020202020204" pitchFamily="34" charset="0"/>
              </a:rPr>
              <a:t> for $555M later in 2014</a:t>
            </a:r>
          </a:p>
          <a:p>
            <a:pPr marL="285750" indent="-285750" algn="l">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Latest product is Nest Protect (Smoke and Carbon Monoxide detector with voice alerts)</a:t>
            </a:r>
          </a:p>
        </p:txBody>
      </p:sp>
    </p:spTree>
    <p:extLst>
      <p:ext uri="{BB962C8B-B14F-4D97-AF65-F5344CB8AC3E}">
        <p14:creationId xmlns:p14="http://schemas.microsoft.com/office/powerpoint/2010/main" val="30902529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640080" y="175861"/>
            <a:ext cx="8235950" cy="748782"/>
          </a:xfrm>
        </p:spPr>
        <p:txBody>
          <a:bodyPr/>
          <a:lstStyle/>
          <a:p>
            <a:r>
              <a:rPr lang="en-US" dirty="0" smtClean="0">
                <a:effectLst>
                  <a:outerShdw blurRad="38100" dist="38100" dir="2700000" algn="tl">
                    <a:srgbClr val="000000">
                      <a:alpha val="43137"/>
                    </a:srgbClr>
                  </a:outerShdw>
                </a:effectLst>
              </a:rPr>
              <a:t>RELIABILITY &amp; safety</a:t>
            </a:r>
            <a:endParaRPr lang="en-US" dirty="0">
              <a:effectLst>
                <a:outerShdw blurRad="38100" dist="38100" dir="2700000" algn="tl">
                  <a:srgbClr val="000000">
                    <a:alpha val="43137"/>
                  </a:srgbClr>
                </a:outerShdw>
              </a:effectLst>
            </a:endParaRPr>
          </a:p>
        </p:txBody>
      </p:sp>
      <p:sp>
        <p:nvSpPr>
          <p:cNvPr id="8" name="Text Placeholder 2"/>
          <p:cNvSpPr>
            <a:spLocks noGrp="1"/>
          </p:cNvSpPr>
          <p:nvPr>
            <p:ph type="body" idx="11"/>
          </p:nvPr>
        </p:nvSpPr>
        <p:spPr>
          <a:xfrm>
            <a:off x="646430" y="924643"/>
            <a:ext cx="8229600" cy="442912"/>
          </a:xfrm>
        </p:spPr>
        <p:txBody>
          <a:bodyPr/>
          <a:lstStyle/>
          <a:p>
            <a:r>
              <a:rPr lang="en-US" sz="2400" cap="none" dirty="0"/>
              <a:t>FEMCA* of Power MOSFETs</a:t>
            </a:r>
            <a:endParaRPr lang="en-US" sz="2400" dirty="0"/>
          </a:p>
        </p:txBody>
      </p:sp>
      <p:pic>
        <p:nvPicPr>
          <p:cNvPr id="2" name="Picture 1"/>
          <p:cNvPicPr>
            <a:picLocks noChangeAspect="1"/>
          </p:cNvPicPr>
          <p:nvPr/>
        </p:nvPicPr>
        <p:blipFill rotWithShape="1">
          <a:blip r:embed="rId2"/>
          <a:srcRect r="11756" b="41062"/>
          <a:stretch/>
        </p:blipFill>
        <p:spPr>
          <a:xfrm rot="5400000">
            <a:off x="6018137" y="777529"/>
            <a:ext cx="5255152" cy="6360494"/>
          </a:xfrm>
          <a:prstGeom prst="rect">
            <a:avLst/>
          </a:prstGeom>
        </p:spPr>
      </p:pic>
      <p:sp>
        <p:nvSpPr>
          <p:cNvPr id="9" name="TextBox 8"/>
          <p:cNvSpPr txBox="1"/>
          <p:nvPr/>
        </p:nvSpPr>
        <p:spPr>
          <a:xfrm>
            <a:off x="762165" y="1591955"/>
            <a:ext cx="4263463" cy="3847207"/>
          </a:xfrm>
          <a:prstGeom prst="rect">
            <a:avLst/>
          </a:prstGeom>
          <a:solidFill>
            <a:schemeClr val="tx2">
              <a:lumMod val="20000"/>
              <a:lumOff val="80000"/>
            </a:schemeClr>
          </a:solidFill>
          <a:ln>
            <a:solidFill>
              <a:schemeClr val="tx1"/>
            </a:solidFill>
          </a:ln>
        </p:spPr>
        <p:txBody>
          <a:bodyPr wrap="square" rtlCol="0">
            <a:spAutoFit/>
          </a:bodyPr>
          <a:lstStyle/>
          <a:p>
            <a:r>
              <a:rPr lang="en-US" sz="2400" dirty="0">
                <a:solidFill>
                  <a:srgbClr val="FF0000"/>
                </a:solidFill>
              </a:rPr>
              <a:t>Questions:</a:t>
            </a:r>
          </a:p>
          <a:p>
            <a:pPr marL="457200" indent="-457200">
              <a:buFont typeface="+mj-lt"/>
              <a:buAutoNum type="arabicPeriod"/>
            </a:pPr>
            <a:r>
              <a:rPr lang="en-US" sz="2000" dirty="0">
                <a:solidFill>
                  <a:srgbClr val="FF0000"/>
                </a:solidFill>
              </a:rPr>
              <a:t>What happens if the MOSFETs heat up (even just a few degrees above ambient)?</a:t>
            </a:r>
          </a:p>
          <a:p>
            <a:pPr marL="457200" indent="-457200">
              <a:buFont typeface="+mj-lt"/>
              <a:buAutoNum type="arabicPeriod"/>
            </a:pPr>
            <a:r>
              <a:rPr lang="en-US" sz="2000" dirty="0">
                <a:solidFill>
                  <a:srgbClr val="FF0000"/>
                </a:solidFill>
              </a:rPr>
              <a:t>What is the most likely cause of power MOSFET failure?</a:t>
            </a:r>
          </a:p>
          <a:p>
            <a:pPr marL="457200" indent="-457200">
              <a:buFont typeface="+mj-lt"/>
              <a:buAutoNum type="arabicPeriod"/>
            </a:pPr>
            <a:r>
              <a:rPr lang="en-US" sz="2000" dirty="0">
                <a:solidFill>
                  <a:srgbClr val="FF0000"/>
                </a:solidFill>
              </a:rPr>
              <a:t>What happens if either or both MOSFETs fail </a:t>
            </a:r>
            <a:r>
              <a:rPr lang="en-US" sz="2000" u="sng" dirty="0">
                <a:solidFill>
                  <a:srgbClr val="FF0000"/>
                </a:solidFill>
              </a:rPr>
              <a:t>open</a:t>
            </a:r>
            <a:r>
              <a:rPr lang="en-US" sz="2000" dirty="0">
                <a:solidFill>
                  <a:srgbClr val="FF0000"/>
                </a:solidFill>
              </a:rPr>
              <a:t>?</a:t>
            </a:r>
          </a:p>
          <a:p>
            <a:pPr marL="457200" indent="-457200">
              <a:buFont typeface="+mj-lt"/>
              <a:buAutoNum type="arabicPeriod"/>
            </a:pPr>
            <a:r>
              <a:rPr lang="en-US" sz="2000" dirty="0">
                <a:solidFill>
                  <a:srgbClr val="FF0000"/>
                </a:solidFill>
              </a:rPr>
              <a:t>What happens if either or both MOSFETs fail </a:t>
            </a:r>
            <a:r>
              <a:rPr lang="en-US" sz="2000" u="sng" dirty="0">
                <a:solidFill>
                  <a:srgbClr val="FF0000"/>
                </a:solidFill>
              </a:rPr>
              <a:t>shorted</a:t>
            </a:r>
            <a:r>
              <a:rPr lang="en-US" sz="2000" dirty="0">
                <a:solidFill>
                  <a:srgbClr val="FF0000"/>
                </a:solidFill>
              </a:rPr>
              <a:t>?</a:t>
            </a:r>
          </a:p>
          <a:p>
            <a:pPr marL="457200" indent="-457200">
              <a:buFont typeface="+mj-lt"/>
              <a:buAutoNum type="arabicPeriod"/>
            </a:pPr>
            <a:r>
              <a:rPr lang="en-US" sz="2000" dirty="0">
                <a:solidFill>
                  <a:srgbClr val="FF0000"/>
                </a:solidFill>
              </a:rPr>
              <a:t>What is the criticality level of either of these failure modes?</a:t>
            </a:r>
          </a:p>
        </p:txBody>
      </p:sp>
      <p:sp>
        <p:nvSpPr>
          <p:cNvPr id="3" name="Rounded Rectangle 2"/>
          <p:cNvSpPr/>
          <p:nvPr/>
        </p:nvSpPr>
        <p:spPr>
          <a:xfrm>
            <a:off x="10990469" y="2060834"/>
            <a:ext cx="395654" cy="457200"/>
          </a:xfrm>
          <a:prstGeom prst="roundRect">
            <a:avLst/>
          </a:prstGeom>
          <a:solidFill>
            <a:srgbClr val="FFFF00">
              <a:alpha val="39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ounded Rectangle 6"/>
          <p:cNvSpPr/>
          <p:nvPr/>
        </p:nvSpPr>
        <p:spPr>
          <a:xfrm>
            <a:off x="11036734" y="5150750"/>
            <a:ext cx="395654" cy="457200"/>
          </a:xfrm>
          <a:prstGeom prst="roundRect">
            <a:avLst/>
          </a:prstGeom>
          <a:solidFill>
            <a:srgbClr val="FFFF00">
              <a:alpha val="39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3506896" y="6106378"/>
            <a:ext cx="4360985" cy="369332"/>
          </a:xfrm>
          <a:prstGeom prst="rect">
            <a:avLst/>
          </a:prstGeom>
          <a:solidFill>
            <a:srgbClr val="E3AE24"/>
          </a:solidFill>
        </p:spPr>
        <p:txBody>
          <a:bodyPr wrap="square" rtlCol="0">
            <a:spAutoFit/>
          </a:bodyPr>
          <a:lstStyle/>
          <a:p>
            <a:r>
              <a:rPr lang="en-US" dirty="0"/>
              <a:t>*failure effects mode and criticality analysis</a:t>
            </a:r>
          </a:p>
        </p:txBody>
      </p:sp>
    </p:spTree>
    <p:extLst>
      <p:ext uri="{BB962C8B-B14F-4D97-AF65-F5344CB8AC3E}">
        <p14:creationId xmlns:p14="http://schemas.microsoft.com/office/powerpoint/2010/main" val="263497891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3920" y="175861"/>
            <a:ext cx="8235950" cy="748782"/>
          </a:xfrm>
        </p:spPr>
        <p:txBody>
          <a:bodyPr/>
          <a:lstStyle/>
          <a:p>
            <a:r>
              <a:rPr lang="en-US" dirty="0" smtClean="0">
                <a:effectLst>
                  <a:outerShdw blurRad="38100" dist="38100" dir="2700000" algn="tl">
                    <a:srgbClr val="000000">
                      <a:alpha val="43137"/>
                    </a:srgbClr>
                  </a:outerShdw>
                </a:effectLst>
              </a:rPr>
              <a:t>Reliability &amp; SAFETY</a:t>
            </a:r>
            <a:endParaRPr lang="en-US" dirty="0">
              <a:effectLst>
                <a:outerShdw blurRad="38100" dist="38100" dir="2700000" algn="tl">
                  <a:srgbClr val="000000">
                    <a:alpha val="43137"/>
                  </a:srgbClr>
                </a:outerShdw>
              </a:effectLst>
            </a:endParaRPr>
          </a:p>
        </p:txBody>
      </p:sp>
      <p:sp>
        <p:nvSpPr>
          <p:cNvPr id="5" name="Text Placeholder 2"/>
          <p:cNvSpPr>
            <a:spLocks noGrp="1"/>
          </p:cNvSpPr>
          <p:nvPr>
            <p:ph type="body" idx="11"/>
          </p:nvPr>
        </p:nvSpPr>
        <p:spPr>
          <a:xfrm>
            <a:off x="890269" y="910938"/>
            <a:ext cx="9760313" cy="442912"/>
          </a:xfrm>
        </p:spPr>
        <p:txBody>
          <a:bodyPr/>
          <a:lstStyle/>
          <a:p>
            <a:r>
              <a:rPr lang="en-US" sz="2400" cap="none" dirty="0"/>
              <a:t>Customer </a:t>
            </a:r>
            <a:r>
              <a:rPr lang="en-US" sz="2400" cap="none" dirty="0" smtClean="0"/>
              <a:t>Complaints Documenting That Critical Failures Can and Do Occur</a:t>
            </a:r>
            <a:endParaRPr lang="en-US" sz="2400" dirty="0"/>
          </a:p>
        </p:txBody>
      </p:sp>
      <p:sp>
        <p:nvSpPr>
          <p:cNvPr id="6" name="Text Placeholder 12"/>
          <p:cNvSpPr txBox="1">
            <a:spLocks/>
          </p:cNvSpPr>
          <p:nvPr/>
        </p:nvSpPr>
        <p:spPr>
          <a:xfrm>
            <a:off x="982074" y="1353850"/>
            <a:ext cx="9590132" cy="5306971"/>
          </a:xfrm>
          <a:prstGeom prst="rect">
            <a:avLst/>
          </a:prstGeom>
        </p:spPr>
        <p:txBody>
          <a:bodyPr vert="horz" lIns="91440" tIns="45720" rIns="91440" bIns="45720" rtlCol="0" anchor="t">
            <a:noAutofit/>
          </a:bodyP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85750" indent="-285750" algn="l">
              <a:buFont typeface="Arial" panose="020B0604020202020204" pitchFamily="34" charset="0"/>
              <a:buChar char="•"/>
            </a:pPr>
            <a:r>
              <a:rPr lang="en-US" sz="1800" i="1" dirty="0" smtClean="0">
                <a:solidFill>
                  <a:srgbClr val="0070C0"/>
                </a:solidFill>
              </a:rPr>
              <a:t>I </a:t>
            </a:r>
            <a:r>
              <a:rPr lang="en-US" sz="1800" i="1" dirty="0">
                <a:solidFill>
                  <a:srgbClr val="0070C0"/>
                </a:solidFill>
              </a:rPr>
              <a:t>can't even begin to say how upset I am to have to title the Nest Learning Thermostat as "The Worst Thermostat EVER." For the "cool" factor and appearance it was in "A" in my book. I installed it in November 2014 and it worked like a charm... for 4 weeks. Then we came home to a house that was </a:t>
            </a:r>
            <a:r>
              <a:rPr lang="en-US" sz="1800" i="1" dirty="0">
                <a:solidFill>
                  <a:srgbClr val="FF0000"/>
                </a:solidFill>
              </a:rPr>
              <a:t>80+ degrees in winter</a:t>
            </a:r>
            <a:r>
              <a:rPr lang="en-US" sz="1800" i="1" dirty="0">
                <a:solidFill>
                  <a:srgbClr val="0070C0"/>
                </a:solidFill>
              </a:rPr>
              <a:t> (in Buffalo no less) and found </a:t>
            </a:r>
            <a:r>
              <a:rPr lang="en-US" sz="1800" i="1" dirty="0">
                <a:solidFill>
                  <a:srgbClr val="FF0000"/>
                </a:solidFill>
              </a:rPr>
              <a:t>"the base unit was malfunctioning" preventing the nest from shutting off</a:t>
            </a:r>
            <a:r>
              <a:rPr lang="en-US" sz="1800" i="1" dirty="0">
                <a:solidFill>
                  <a:srgbClr val="0070C0"/>
                </a:solidFill>
              </a:rPr>
              <a:t>. The "overnight" Fed-Ex replacement arrived in 2 days which meant I had to manually turn on and off the furnace from the circuit breaker. The new nest worked great... for 3 weeks before it did the same thing. Another call to nest with their crazy long wait customer service stated this was a known issue and another unit would be sent... "overnight." Four (4) days later FedEx showed with my third unit in the same number of months and it worked again...well. Yesterday, after only 2 1/2 weeks from install, the Nest again malfunctioned and my phone call to their customer support agent and "senior" agent finally concluded my energy </a:t>
            </a:r>
            <a:r>
              <a:rPr lang="en-US" sz="1800" i="1" dirty="0" err="1">
                <a:solidFill>
                  <a:srgbClr val="0070C0"/>
                </a:solidFill>
              </a:rPr>
              <a:t>effecient</a:t>
            </a:r>
            <a:r>
              <a:rPr lang="en-US" sz="1800" i="1" dirty="0">
                <a:solidFill>
                  <a:srgbClr val="0070C0"/>
                </a:solidFill>
              </a:rPr>
              <a:t> </a:t>
            </a:r>
            <a:r>
              <a:rPr lang="en-US" sz="1800" i="1" dirty="0" err="1">
                <a:solidFill>
                  <a:srgbClr val="0070C0"/>
                </a:solidFill>
              </a:rPr>
              <a:t>Heil</a:t>
            </a:r>
            <a:r>
              <a:rPr lang="en-US" sz="1800" i="1" dirty="0">
                <a:solidFill>
                  <a:srgbClr val="0070C0"/>
                </a:solidFill>
              </a:rPr>
              <a:t> forced air gas furnace was "</a:t>
            </a:r>
            <a:r>
              <a:rPr lang="en-US" sz="1800" i="1" dirty="0" err="1">
                <a:solidFill>
                  <a:srgbClr val="0070C0"/>
                </a:solidFill>
              </a:rPr>
              <a:t>incompatable</a:t>
            </a:r>
            <a:r>
              <a:rPr lang="en-US" sz="1800" i="1" dirty="0">
                <a:solidFill>
                  <a:srgbClr val="0070C0"/>
                </a:solidFill>
              </a:rPr>
              <a:t>" to the nest. What?!?!? I have finally had it and went straight to Home Depot and purchased a Honeywell Smart Thermostat as a replacement. My last Honeywell thermostat lasted over 20 years and I'm just hopeful this one will last longer then the Nest's</a:t>
            </a:r>
            <a:r>
              <a:rPr lang="en-US" sz="1800" i="1" dirty="0" smtClean="0">
                <a:solidFill>
                  <a:srgbClr val="0070C0"/>
                </a:solidFill>
              </a:rPr>
              <a:t>.</a:t>
            </a:r>
            <a:endParaRPr lang="en-US" sz="1800" i="1" dirty="0">
              <a:solidFill>
                <a:srgbClr val="0070C0"/>
              </a:solidFill>
            </a:endParaRPr>
          </a:p>
          <a:p>
            <a:pPr algn="l"/>
            <a:endParaRPr lang="en-US" sz="1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3411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0269" y="162156"/>
            <a:ext cx="8235950" cy="748782"/>
          </a:xfrm>
        </p:spPr>
        <p:txBody>
          <a:bodyPr/>
          <a:lstStyle/>
          <a:p>
            <a:r>
              <a:rPr lang="en-US" dirty="0" smtClean="0">
                <a:effectLst>
                  <a:outerShdw blurRad="38100" dist="38100" dir="2700000" algn="tl">
                    <a:srgbClr val="000000">
                      <a:alpha val="43137"/>
                    </a:srgbClr>
                  </a:outerShdw>
                </a:effectLst>
              </a:rPr>
              <a:t>Reliability &amp; SAFETY</a:t>
            </a:r>
            <a:endParaRPr lang="en-US" dirty="0">
              <a:effectLst>
                <a:outerShdw blurRad="38100" dist="38100" dir="2700000" algn="tl">
                  <a:srgbClr val="000000">
                    <a:alpha val="43137"/>
                  </a:srgbClr>
                </a:outerShdw>
              </a:effectLst>
            </a:endParaRPr>
          </a:p>
        </p:txBody>
      </p:sp>
      <p:sp>
        <p:nvSpPr>
          <p:cNvPr id="6" name="Text Placeholder 12"/>
          <p:cNvSpPr txBox="1">
            <a:spLocks/>
          </p:cNvSpPr>
          <p:nvPr/>
        </p:nvSpPr>
        <p:spPr>
          <a:xfrm>
            <a:off x="1008200" y="1353850"/>
            <a:ext cx="9790429" cy="5306971"/>
          </a:xfrm>
          <a:prstGeom prst="rect">
            <a:avLst/>
          </a:prstGeom>
        </p:spPr>
        <p:txBody>
          <a:bodyPr vert="horz" lIns="91440" tIns="45720" rIns="91440" bIns="45720" rtlCol="0" anchor="t">
            <a:noAutofit/>
          </a:bodyP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85750" indent="-285750" algn="l">
              <a:buFont typeface="Arial" panose="020B0604020202020204" pitchFamily="34" charset="0"/>
              <a:buChar char="•"/>
            </a:pPr>
            <a:r>
              <a:rPr lang="en-US" sz="1800" i="1" dirty="0" smtClean="0">
                <a:solidFill>
                  <a:srgbClr val="0070C0"/>
                </a:solidFill>
              </a:rPr>
              <a:t>The </a:t>
            </a:r>
            <a:r>
              <a:rPr lang="en-US" sz="1800" i="1" dirty="0">
                <a:solidFill>
                  <a:srgbClr val="0070C0"/>
                </a:solidFill>
              </a:rPr>
              <a:t>NEST product was an interesting and fun gadget for a year and a half ... </a:t>
            </a:r>
            <a:r>
              <a:rPr lang="en-US" sz="1800" i="1" dirty="0">
                <a:solidFill>
                  <a:srgbClr val="FF0000"/>
                </a:solidFill>
              </a:rPr>
              <a:t>until control of it was taken away by someone during one of the coldest days of the year.</a:t>
            </a:r>
            <a:r>
              <a:rPr lang="en-US" sz="1800" i="1" dirty="0">
                <a:solidFill>
                  <a:srgbClr val="0070C0"/>
                </a:solidFill>
              </a:rPr>
              <a:t> As the house got colder and colder I worked through the NEST website looking for tech support to no avail. Finally Googling "NEST help" got me a contact number. During three hours of troubleshooting I found out that this thermostat was part of an energy savings program. </a:t>
            </a:r>
            <a:r>
              <a:rPr lang="en-US" sz="1800" i="1" dirty="0">
                <a:solidFill>
                  <a:srgbClr val="FF0000"/>
                </a:solidFill>
              </a:rPr>
              <a:t>NEST thought the thermostat was controlled by my local utility. I contract my local utility and they had no idea what I was talking about.</a:t>
            </a:r>
            <a:r>
              <a:rPr lang="en-US" sz="1800" i="1" dirty="0">
                <a:solidFill>
                  <a:srgbClr val="0070C0"/>
                </a:solidFill>
              </a:rPr>
              <a:t> I then went back to NEST and they still had no idea who was controlling the thermostat or how low the "Controller" whoever that was would let the temp fall. I worked with them a little longer in an attempt to opt out of this energy saving program and after three hours I told them thank you very much, but your time is up. I then replaced this thermostat with a conventional programmable thermostat. The NEST product is not ready for prime time</a:t>
            </a:r>
            <a:r>
              <a:rPr lang="en-US" sz="1800" i="1" dirty="0" smtClean="0">
                <a:solidFill>
                  <a:srgbClr val="0070C0"/>
                </a:solidFill>
              </a:rPr>
              <a:t>.</a:t>
            </a:r>
            <a:endParaRPr lang="en-US" sz="1800" i="1" dirty="0">
              <a:solidFill>
                <a:srgbClr val="0070C0"/>
              </a:solidFill>
            </a:endParaRPr>
          </a:p>
          <a:p>
            <a:pPr algn="l"/>
            <a:endParaRPr lang="en-US" sz="1800" i="1" dirty="0">
              <a:solidFill>
                <a:srgbClr val="0070C0"/>
              </a:solidFill>
            </a:endParaRPr>
          </a:p>
          <a:p>
            <a:pPr marL="285750" indent="-285750" algn="l">
              <a:buFont typeface="Arial" panose="020B0604020202020204" pitchFamily="34" charset="0"/>
              <a:buChar char="•"/>
            </a:pPr>
            <a:r>
              <a:rPr lang="en-US" sz="1800" i="1" dirty="0">
                <a:solidFill>
                  <a:srgbClr val="0070C0"/>
                </a:solidFill>
              </a:rPr>
              <a:t>WOWWW The coldest day of the year, this is the second time NEST shut down heating system and said it wanted us to call nest service to come fix heating system. I had to reconnect old thermostat which corrected the issue. what a scam .;.; </a:t>
            </a:r>
            <a:r>
              <a:rPr lang="en-US" sz="1800" i="1" dirty="0" err="1">
                <a:solidFill>
                  <a:srgbClr val="FF0000"/>
                </a:solidFill>
              </a:rPr>
              <a:t>im</a:t>
            </a:r>
            <a:r>
              <a:rPr lang="en-US" sz="1800" i="1" dirty="0">
                <a:solidFill>
                  <a:srgbClr val="FF0000"/>
                </a:solidFill>
              </a:rPr>
              <a:t> wondering who had control of my house</a:t>
            </a:r>
            <a:r>
              <a:rPr lang="en-US" sz="1800" i="1" dirty="0">
                <a:solidFill>
                  <a:srgbClr val="0070C0"/>
                </a:solidFill>
              </a:rPr>
              <a:t> ???</a:t>
            </a:r>
          </a:p>
          <a:p>
            <a:pPr marL="285750" indent="-285750" algn="l">
              <a:buFont typeface="Arial" panose="020B0604020202020204" pitchFamily="34" charset="0"/>
              <a:buChar char="•"/>
            </a:pPr>
            <a:endParaRPr lang="en-US" sz="1400" i="1" u="sng" dirty="0">
              <a:solidFill>
                <a:srgbClr val="0070C0"/>
              </a:solidFill>
            </a:endParaRPr>
          </a:p>
          <a:p>
            <a:pPr algn="l"/>
            <a:endParaRPr lang="en-US" sz="1600" dirty="0">
              <a:solidFill>
                <a:schemeClr val="tx1"/>
              </a:solidFill>
              <a:latin typeface="Arial" panose="020B0604020202020204" pitchFamily="34" charset="0"/>
              <a:cs typeface="Arial" panose="020B0604020202020204" pitchFamily="34" charset="0"/>
            </a:endParaRPr>
          </a:p>
        </p:txBody>
      </p:sp>
      <p:sp>
        <p:nvSpPr>
          <p:cNvPr id="7" name="Text Placeholder 2"/>
          <p:cNvSpPr>
            <a:spLocks noGrp="1"/>
          </p:cNvSpPr>
          <p:nvPr>
            <p:ph type="body" idx="11"/>
          </p:nvPr>
        </p:nvSpPr>
        <p:spPr>
          <a:xfrm>
            <a:off x="890269" y="910938"/>
            <a:ext cx="9760313" cy="442912"/>
          </a:xfrm>
        </p:spPr>
        <p:txBody>
          <a:bodyPr/>
          <a:lstStyle/>
          <a:p>
            <a:r>
              <a:rPr lang="en-US" sz="2400" cap="none" dirty="0"/>
              <a:t>Customer </a:t>
            </a:r>
            <a:r>
              <a:rPr lang="en-US" sz="2400" cap="none" dirty="0" smtClean="0"/>
              <a:t>Complaints Documenting That Critical Failures Can and Do Occur</a:t>
            </a:r>
            <a:endParaRPr lang="en-US" sz="2400" dirty="0"/>
          </a:p>
        </p:txBody>
      </p:sp>
    </p:spTree>
    <p:extLst>
      <p:ext uri="{BB962C8B-B14F-4D97-AF65-F5344CB8AC3E}">
        <p14:creationId xmlns:p14="http://schemas.microsoft.com/office/powerpoint/2010/main" val="24791775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0675" y="160405"/>
            <a:ext cx="8235950" cy="748782"/>
          </a:xfrm>
        </p:spPr>
        <p:txBody>
          <a:bodyPr/>
          <a:lstStyle/>
          <a:p>
            <a:r>
              <a:rPr lang="en-US" dirty="0" smtClean="0">
                <a:effectLst>
                  <a:outerShdw blurRad="38100" dist="38100" dir="2700000" algn="tl">
                    <a:srgbClr val="000000">
                      <a:alpha val="43137"/>
                    </a:srgbClr>
                  </a:outerShdw>
                </a:effectLst>
              </a:rPr>
              <a:t>LEGAL</a:t>
            </a:r>
            <a:endParaRPr lang="en-US" dirty="0">
              <a:effectLst>
                <a:outerShdw blurRad="38100" dist="38100" dir="2700000" algn="tl">
                  <a:srgbClr val="000000">
                    <a:alpha val="43137"/>
                  </a:srgbClr>
                </a:outerShdw>
              </a:effectLst>
            </a:endParaRPr>
          </a:p>
        </p:txBody>
      </p:sp>
      <p:sp>
        <p:nvSpPr>
          <p:cNvPr id="5" name="Text Placeholder 2"/>
          <p:cNvSpPr>
            <a:spLocks noGrp="1"/>
          </p:cNvSpPr>
          <p:nvPr>
            <p:ph type="body" idx="11"/>
          </p:nvPr>
        </p:nvSpPr>
        <p:spPr>
          <a:xfrm>
            <a:off x="1047025" y="905584"/>
            <a:ext cx="8229600" cy="442912"/>
          </a:xfrm>
        </p:spPr>
        <p:txBody>
          <a:bodyPr/>
          <a:lstStyle/>
          <a:p>
            <a:r>
              <a:rPr lang="en-US" sz="2400" cap="none" dirty="0"/>
              <a:t>Patent Infringement</a:t>
            </a:r>
            <a:endParaRPr lang="en-US" sz="2400" dirty="0"/>
          </a:p>
        </p:txBody>
      </p:sp>
      <p:sp>
        <p:nvSpPr>
          <p:cNvPr id="6" name="Text Placeholder 12"/>
          <p:cNvSpPr txBox="1">
            <a:spLocks/>
          </p:cNvSpPr>
          <p:nvPr/>
        </p:nvSpPr>
        <p:spPr>
          <a:xfrm>
            <a:off x="1153886" y="1353850"/>
            <a:ext cx="10210800" cy="5306971"/>
          </a:xfrm>
          <a:prstGeom prst="rect">
            <a:avLst/>
          </a:prstGeom>
        </p:spPr>
        <p:txBody>
          <a:bodyPr vert="horz" lIns="91440" tIns="45720" rIns="91440" bIns="45720" rtlCol="0" anchor="t">
            <a:noAutofit/>
          </a:bodyP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85750" indent="-285750" algn="l">
              <a:buFont typeface="Arial" panose="020B0604020202020204" pitchFamily="34" charset="0"/>
              <a:buChar char="•"/>
            </a:pPr>
            <a:r>
              <a:rPr lang="en-US" sz="2200" dirty="0">
                <a:solidFill>
                  <a:schemeClr val="tx1"/>
                </a:solidFill>
                <a:latin typeface="Arial" panose="020B0604020202020204" pitchFamily="34" charset="0"/>
                <a:cs typeface="Arial" panose="020B0604020202020204" pitchFamily="34" charset="0"/>
              </a:rPr>
              <a:t>February 2012 - Honeywell filed a lawsuit claiming that some of its patents had been infringed by Nest (e.g., US 7,476,988 “Power Stealing Control Devices”)</a:t>
            </a:r>
          </a:p>
          <a:p>
            <a:pPr marL="285750" indent="-285750" algn="l">
              <a:buFont typeface="Arial" panose="020B0604020202020204" pitchFamily="34" charset="0"/>
              <a:buChar char="•"/>
            </a:pPr>
            <a:r>
              <a:rPr lang="en-US" sz="2200" dirty="0">
                <a:solidFill>
                  <a:schemeClr val="tx1"/>
                </a:solidFill>
                <a:latin typeface="Arial" panose="020B0604020202020204" pitchFamily="34" charset="0"/>
                <a:cs typeface="Arial" panose="020B0604020202020204" pitchFamily="34" charset="0"/>
              </a:rPr>
              <a:t>May 2013 – Allure Energy filed lawsuit against Nest for newly issued patent US 8,442,695 “Auto-Adaptable Energy Management Apparatus” (filed November 2011)</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3408" t="23145" r="9571" b="26696"/>
          <a:stretch/>
        </p:blipFill>
        <p:spPr>
          <a:xfrm>
            <a:off x="6909887" y="3143795"/>
            <a:ext cx="3882213" cy="1953470"/>
          </a:xfrm>
          <a:prstGeom prst="rect">
            <a:avLst/>
          </a:prstGeom>
        </p:spPr>
      </p:pic>
      <p:sp>
        <p:nvSpPr>
          <p:cNvPr id="4" name="TextBox 3"/>
          <p:cNvSpPr txBox="1"/>
          <p:nvPr/>
        </p:nvSpPr>
        <p:spPr>
          <a:xfrm>
            <a:off x="1341941" y="3157805"/>
            <a:ext cx="5159829" cy="2585323"/>
          </a:xfrm>
          <a:prstGeom prst="rect">
            <a:avLst/>
          </a:prstGeom>
          <a:solidFill>
            <a:srgbClr val="FFFF00"/>
          </a:solidFill>
        </p:spPr>
        <p:txBody>
          <a:bodyPr wrap="square" rtlCol="0">
            <a:spAutoFit/>
          </a:bodyPr>
          <a:lstStyle/>
          <a:p>
            <a:r>
              <a:rPr lang="en-US" dirty="0"/>
              <a:t>Kevin </a:t>
            </a:r>
            <a:r>
              <a:rPr lang="en-US" dirty="0" err="1"/>
              <a:t>Imes</a:t>
            </a:r>
            <a:r>
              <a:rPr lang="en-US" dirty="0"/>
              <a:t>, president and CEO of Allure Energy, first began developing a smart thermostat in 2009, filing its patent application in 2010, to manage home temperature and energy usage. Allure Energy also developed and patented “Proximity Control Technology” that instantly adapts to a user’s daily schedule to provide automatic comfort and energy savings at home based on the distance a user may be from a residence.</a:t>
            </a:r>
          </a:p>
        </p:txBody>
      </p:sp>
      <p:sp>
        <p:nvSpPr>
          <p:cNvPr id="8" name="TextBox 7"/>
          <p:cNvSpPr txBox="1"/>
          <p:nvPr/>
        </p:nvSpPr>
        <p:spPr>
          <a:xfrm>
            <a:off x="6555201" y="5319596"/>
            <a:ext cx="4809485" cy="1477328"/>
          </a:xfrm>
          <a:prstGeom prst="rect">
            <a:avLst/>
          </a:prstGeom>
          <a:solidFill>
            <a:schemeClr val="accent3">
              <a:lumMod val="40000"/>
              <a:lumOff val="60000"/>
            </a:schemeClr>
          </a:solidFill>
        </p:spPr>
        <p:txBody>
          <a:bodyPr wrap="square" rtlCol="0">
            <a:spAutoFit/>
          </a:bodyPr>
          <a:lstStyle/>
          <a:p>
            <a:r>
              <a:rPr lang="en-US" i="1" dirty="0"/>
              <a:t>“With our own capital, we created a smart and original thermostat control that also syncs music, reports local weather and offers energy tips, and filed all the required patent documentation well before Nest Labs launched its products.”</a:t>
            </a:r>
          </a:p>
        </p:txBody>
      </p:sp>
    </p:spTree>
    <p:extLst>
      <p:ext uri="{BB962C8B-B14F-4D97-AF65-F5344CB8AC3E}">
        <p14:creationId xmlns:p14="http://schemas.microsoft.com/office/powerpoint/2010/main" val="10713220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Vrg_fpo_1020_featurelead"/>
          <p:cNvPicPr>
            <a:picLocks noChangeAspect="1" noChangeArrowheads="1"/>
          </p:cNvPicPr>
          <p:nvPr/>
        </p:nvPicPr>
        <p:blipFill rotWithShape="1">
          <a:blip r:embed="rId2">
            <a:extLst>
              <a:ext uri="{28A0092B-C50C-407E-A947-70E740481C1C}">
                <a14:useLocalDpi xmlns:a14="http://schemas.microsoft.com/office/drawing/2010/main" val="0"/>
              </a:ext>
            </a:extLst>
          </a:blip>
          <a:srcRect l="11711" t="18717" r="31687" b="28396"/>
          <a:stretch/>
        </p:blipFill>
        <p:spPr bwMode="auto">
          <a:xfrm>
            <a:off x="6027346" y="2987040"/>
            <a:ext cx="5005399" cy="311643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988423" y="244383"/>
            <a:ext cx="8235950" cy="748782"/>
          </a:xfrm>
        </p:spPr>
        <p:txBody>
          <a:bodyPr/>
          <a:lstStyle/>
          <a:p>
            <a:r>
              <a:rPr lang="en-US" dirty="0" smtClean="0">
                <a:effectLst>
                  <a:outerShdw blurRad="38100" dist="38100" dir="2700000" algn="tl">
                    <a:srgbClr val="000000">
                      <a:alpha val="43137"/>
                    </a:srgbClr>
                  </a:outerShdw>
                </a:effectLst>
              </a:rPr>
              <a:t>Legal</a:t>
            </a:r>
            <a:endParaRPr lang="en-US" dirty="0">
              <a:effectLst>
                <a:outerShdw blurRad="38100" dist="38100" dir="2700000" algn="tl">
                  <a:srgbClr val="000000">
                    <a:alpha val="43137"/>
                  </a:srgbClr>
                </a:outerShdw>
              </a:effectLst>
            </a:endParaRPr>
          </a:p>
        </p:txBody>
      </p:sp>
      <p:sp>
        <p:nvSpPr>
          <p:cNvPr id="5" name="Text Placeholder 2"/>
          <p:cNvSpPr>
            <a:spLocks noGrp="1"/>
          </p:cNvSpPr>
          <p:nvPr>
            <p:ph type="body" idx="11"/>
          </p:nvPr>
        </p:nvSpPr>
        <p:spPr>
          <a:xfrm>
            <a:off x="994773" y="924643"/>
            <a:ext cx="8229600" cy="442912"/>
          </a:xfrm>
        </p:spPr>
        <p:txBody>
          <a:bodyPr/>
          <a:lstStyle/>
          <a:p>
            <a:r>
              <a:rPr lang="en-US" sz="2400" cap="none" dirty="0"/>
              <a:t>Patent Infringement</a:t>
            </a:r>
            <a:endParaRPr lang="en-US" sz="2400" dirty="0"/>
          </a:p>
        </p:txBody>
      </p:sp>
      <p:sp>
        <p:nvSpPr>
          <p:cNvPr id="6" name="Text Placeholder 12"/>
          <p:cNvSpPr txBox="1">
            <a:spLocks/>
          </p:cNvSpPr>
          <p:nvPr/>
        </p:nvSpPr>
        <p:spPr>
          <a:xfrm>
            <a:off x="1069159" y="1353850"/>
            <a:ext cx="10330361" cy="5306971"/>
          </a:xfrm>
          <a:prstGeom prst="rect">
            <a:avLst/>
          </a:prstGeom>
        </p:spPr>
        <p:txBody>
          <a:bodyPr vert="horz" lIns="91440" tIns="45720" rIns="91440" bIns="45720" rtlCol="0" anchor="t">
            <a:noAutofit/>
          </a:bodyP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85750" indent="-285750" algn="l">
              <a:buFont typeface="Arial" panose="020B0604020202020204" pitchFamily="34" charset="0"/>
              <a:buChar char="•"/>
            </a:pPr>
            <a:r>
              <a:rPr lang="en-US" sz="2200" dirty="0">
                <a:solidFill>
                  <a:schemeClr val="tx1"/>
                </a:solidFill>
                <a:latin typeface="Arial" panose="020B0604020202020204" pitchFamily="34" charset="0"/>
                <a:cs typeface="Arial" panose="020B0604020202020204" pitchFamily="34" charset="0"/>
              </a:rPr>
              <a:t>September 2013 – Nest announced patent license agreement with Intellectual Ventures, and acquired several patents (unclear how many)</a:t>
            </a:r>
          </a:p>
          <a:p>
            <a:pPr marL="285750" indent="-285750" algn="l">
              <a:buFont typeface="Arial" panose="020B0604020202020204" pitchFamily="34" charset="0"/>
              <a:buChar char="•"/>
            </a:pPr>
            <a:r>
              <a:rPr lang="en-US" sz="2200" dirty="0">
                <a:solidFill>
                  <a:schemeClr val="tx1"/>
                </a:solidFill>
                <a:latin typeface="Arial" panose="020B0604020202020204" pitchFamily="34" charset="0"/>
                <a:cs typeface="Arial" panose="020B0604020202020204" pitchFamily="34" charset="0"/>
              </a:rPr>
              <a:t>November 2013 – BRK (First Alert) filed a lawsuit against Nest alleging infringement on six of its patents (e.g., location warning voice alerts)</a:t>
            </a:r>
          </a:p>
        </p:txBody>
      </p:sp>
      <p:sp>
        <p:nvSpPr>
          <p:cNvPr id="7" name="TextBox 6"/>
          <p:cNvSpPr txBox="1"/>
          <p:nvPr/>
        </p:nvSpPr>
        <p:spPr>
          <a:xfrm>
            <a:off x="1209675" y="3100252"/>
            <a:ext cx="4450896" cy="2585323"/>
          </a:xfrm>
          <a:prstGeom prst="rect">
            <a:avLst/>
          </a:prstGeom>
          <a:solidFill>
            <a:srgbClr val="FFFF00"/>
          </a:solidFill>
          <a:ln>
            <a:solidFill>
              <a:schemeClr val="tx1"/>
            </a:solidFill>
          </a:ln>
        </p:spPr>
        <p:txBody>
          <a:bodyPr wrap="square" rtlCol="0">
            <a:spAutoFit/>
          </a:bodyPr>
          <a:lstStyle/>
          <a:p>
            <a:r>
              <a:rPr lang="en-US" dirty="0"/>
              <a:t>The location warning system, BRK says, was laid out in a series of patents that cover using pre-recorded voice alerts to "describe the type of environmental condition detected or the location" of the detector that senses it. That "exclusive" technology was first used in a 2003 smoke detector, and the company says it's sold 1.8 million units with voice and location alarm systems since then.</a:t>
            </a:r>
          </a:p>
        </p:txBody>
      </p:sp>
    </p:spTree>
    <p:extLst>
      <p:ext uri="{BB962C8B-B14F-4D97-AF65-F5344CB8AC3E}">
        <p14:creationId xmlns:p14="http://schemas.microsoft.com/office/powerpoint/2010/main" val="28106565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8091" y="188668"/>
            <a:ext cx="8235950" cy="748782"/>
          </a:xfrm>
        </p:spPr>
        <p:txBody>
          <a:bodyPr/>
          <a:lstStyle/>
          <a:p>
            <a:r>
              <a:rPr lang="en-US" dirty="0" smtClean="0">
                <a:effectLst>
                  <a:outerShdw blurRad="38100" dist="38100" dir="2700000" algn="tl">
                    <a:srgbClr val="000000">
                      <a:alpha val="43137"/>
                    </a:srgbClr>
                  </a:outerShdw>
                </a:effectLst>
              </a:rPr>
              <a:t>Legal</a:t>
            </a:r>
            <a:endParaRPr lang="en-US" dirty="0">
              <a:effectLst>
                <a:outerShdw blurRad="38100" dist="38100" dir="2700000" algn="tl">
                  <a:srgbClr val="000000">
                    <a:alpha val="43137"/>
                  </a:srgbClr>
                </a:outerShdw>
              </a:effectLst>
            </a:endParaRPr>
          </a:p>
        </p:txBody>
      </p:sp>
      <p:sp>
        <p:nvSpPr>
          <p:cNvPr id="5" name="Text Placeholder 2"/>
          <p:cNvSpPr>
            <a:spLocks noGrp="1"/>
          </p:cNvSpPr>
          <p:nvPr>
            <p:ph type="body" idx="11"/>
          </p:nvPr>
        </p:nvSpPr>
        <p:spPr>
          <a:xfrm>
            <a:off x="1058091" y="924643"/>
            <a:ext cx="8229600" cy="442912"/>
          </a:xfrm>
        </p:spPr>
        <p:txBody>
          <a:bodyPr/>
          <a:lstStyle/>
          <a:p>
            <a:r>
              <a:rPr lang="en-US" sz="2400" cap="none" dirty="0"/>
              <a:t>Class Action Lawsuit</a:t>
            </a:r>
            <a:endParaRPr lang="en-US" sz="2400" dirty="0"/>
          </a:p>
        </p:txBody>
      </p:sp>
      <p:sp>
        <p:nvSpPr>
          <p:cNvPr id="6" name="Text Placeholder 12"/>
          <p:cNvSpPr txBox="1">
            <a:spLocks/>
          </p:cNvSpPr>
          <p:nvPr/>
        </p:nvSpPr>
        <p:spPr>
          <a:xfrm>
            <a:off x="1058091" y="1367555"/>
            <a:ext cx="10715898" cy="5306971"/>
          </a:xfrm>
          <a:prstGeom prst="rect">
            <a:avLst/>
          </a:prstGeom>
        </p:spPr>
        <p:txBody>
          <a:bodyPr vert="horz" lIns="91440" tIns="45720" rIns="91440" bIns="45720" rtlCol="0" anchor="t">
            <a:noAutofit/>
          </a:bodyP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85750" indent="-285750" algn="l">
              <a:buFont typeface="Arial" panose="020B0604020202020204" pitchFamily="34" charset="0"/>
              <a:buChar char="•"/>
            </a:pPr>
            <a:r>
              <a:rPr lang="en-US" sz="2200" dirty="0">
                <a:solidFill>
                  <a:schemeClr val="tx1"/>
                </a:solidFill>
                <a:latin typeface="Arial" panose="020B0604020202020204" pitchFamily="34" charset="0"/>
                <a:cs typeface="Arial" panose="020B0604020202020204" pitchFamily="34" charset="0"/>
              </a:rPr>
              <a:t>Claim (filed March 2014) – Faulty temperature readings actually cause an increase in energy cost, due to faceplate and base heating up by as much as 10° F</a:t>
            </a:r>
          </a:p>
          <a:p>
            <a:pPr marL="285750" indent="-285750" algn="l">
              <a:buFont typeface="Arial" panose="020B0604020202020204" pitchFamily="34" charset="0"/>
              <a:buChar char="•"/>
            </a:pPr>
            <a:r>
              <a:rPr lang="en-US" sz="2200" dirty="0">
                <a:solidFill>
                  <a:schemeClr val="tx1"/>
                </a:solidFill>
                <a:latin typeface="Arial" panose="020B0604020202020204" pitchFamily="34" charset="0"/>
                <a:cs typeface="Arial" panose="020B0604020202020204" pitchFamily="34" charset="0"/>
              </a:rPr>
              <a:t>Complaint seeks $5M in damages, alleging Nest has violated warranty and consumer protection laws</a:t>
            </a:r>
          </a:p>
        </p:txBody>
      </p:sp>
      <p:sp>
        <p:nvSpPr>
          <p:cNvPr id="7" name="TextBox 6"/>
          <p:cNvSpPr txBox="1"/>
          <p:nvPr/>
        </p:nvSpPr>
        <p:spPr>
          <a:xfrm>
            <a:off x="2603046" y="3372876"/>
            <a:ext cx="6603909" cy="646331"/>
          </a:xfrm>
          <a:prstGeom prst="rect">
            <a:avLst/>
          </a:prstGeom>
          <a:solidFill>
            <a:srgbClr val="FFFF00"/>
          </a:solidFill>
          <a:ln>
            <a:solidFill>
              <a:schemeClr val="tx1"/>
            </a:solidFill>
          </a:ln>
        </p:spPr>
        <p:txBody>
          <a:bodyPr wrap="square" rtlCol="0">
            <a:spAutoFit/>
          </a:bodyPr>
          <a:lstStyle/>
          <a:p>
            <a:r>
              <a:rPr lang="en-US" dirty="0"/>
              <a:t>“…customer reports and Defendant’s own admissions show that Nest is so defective it cannot correctly gauge ambient temperature.”</a:t>
            </a:r>
          </a:p>
        </p:txBody>
      </p:sp>
    </p:spTree>
    <p:extLst>
      <p:ext uri="{BB962C8B-B14F-4D97-AF65-F5344CB8AC3E}">
        <p14:creationId xmlns:p14="http://schemas.microsoft.com/office/powerpoint/2010/main" val="14090399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075509" y="190846"/>
            <a:ext cx="8235950" cy="748782"/>
          </a:xfrm>
        </p:spPr>
        <p:txBody>
          <a:bodyPr/>
          <a:lstStyle/>
          <a:p>
            <a:r>
              <a:rPr lang="en-US" dirty="0" smtClean="0">
                <a:effectLst>
                  <a:outerShdw blurRad="38100" dist="38100" dir="2700000" algn="tl">
                    <a:srgbClr val="000000">
                      <a:alpha val="43137"/>
                    </a:srgbClr>
                  </a:outerShdw>
                </a:effectLst>
              </a:rPr>
              <a:t>Ethics / Public Policy</a:t>
            </a:r>
            <a:endParaRPr lang="en-US" dirty="0">
              <a:effectLst>
                <a:outerShdw blurRad="38100" dist="38100" dir="2700000" algn="tl">
                  <a:srgbClr val="000000">
                    <a:alpha val="43137"/>
                  </a:srgbClr>
                </a:outerShdw>
              </a:effectLst>
            </a:endParaRPr>
          </a:p>
        </p:txBody>
      </p:sp>
      <p:sp>
        <p:nvSpPr>
          <p:cNvPr id="8" name="Text Placeholder 2"/>
          <p:cNvSpPr>
            <a:spLocks noGrp="1"/>
          </p:cNvSpPr>
          <p:nvPr>
            <p:ph type="body" idx="11"/>
          </p:nvPr>
        </p:nvSpPr>
        <p:spPr>
          <a:xfrm>
            <a:off x="1116695" y="924643"/>
            <a:ext cx="8229600" cy="442912"/>
          </a:xfrm>
        </p:spPr>
        <p:txBody>
          <a:bodyPr/>
          <a:lstStyle/>
          <a:p>
            <a:r>
              <a:rPr lang="en-US" sz="2400" cap="none" dirty="0"/>
              <a:t>Security of Personal Data</a:t>
            </a:r>
            <a:endParaRPr lang="en-US" sz="2400" dirty="0"/>
          </a:p>
        </p:txBody>
      </p:sp>
      <p:sp>
        <p:nvSpPr>
          <p:cNvPr id="5" name="TextBox 4"/>
          <p:cNvSpPr txBox="1"/>
          <p:nvPr/>
        </p:nvSpPr>
        <p:spPr>
          <a:xfrm>
            <a:off x="1362213" y="3034937"/>
            <a:ext cx="9723798" cy="2585323"/>
          </a:xfrm>
          <a:prstGeom prst="rect">
            <a:avLst/>
          </a:prstGeom>
          <a:solidFill>
            <a:schemeClr val="tx2">
              <a:lumMod val="20000"/>
              <a:lumOff val="80000"/>
            </a:schemeClr>
          </a:solidFill>
        </p:spPr>
        <p:txBody>
          <a:bodyPr wrap="square" rtlCol="0">
            <a:spAutoFit/>
          </a:bodyPr>
          <a:lstStyle/>
          <a:p>
            <a:r>
              <a:rPr lang="en-US" dirty="0"/>
              <a:t>One of the largest retail energy suppliers in North America, </a:t>
            </a:r>
            <a:r>
              <a:rPr lang="en-US" dirty="0">
                <a:hlinkClick r:id="rId2"/>
              </a:rPr>
              <a:t>Direct Energy</a:t>
            </a:r>
            <a:r>
              <a:rPr lang="en-US" dirty="0"/>
              <a:t>, has announced a partnership with </a:t>
            </a:r>
            <a:r>
              <a:rPr lang="en-US" dirty="0">
                <a:hlinkClick r:id="rId3"/>
              </a:rPr>
              <a:t>Nest</a:t>
            </a:r>
            <a:r>
              <a:rPr lang="en-US" dirty="0"/>
              <a:t>, the smart thermostat. The deal is designed to encourage adoption of Direct Energy's service as well as the </a:t>
            </a:r>
            <a:r>
              <a:rPr lang="en-US" dirty="0">
                <a:hlinkClick r:id="rId4"/>
              </a:rPr>
              <a:t>smart home</a:t>
            </a:r>
            <a:r>
              <a:rPr lang="en-US" dirty="0"/>
              <a:t> device in the U.S. The partnership will focus on offering incentives to customers who purchase Direct Energy utility services, an arrangement similar to the one launched in Alberta, Canada, earlier this year.</a:t>
            </a:r>
          </a:p>
          <a:p>
            <a:endParaRPr lang="en-US" dirty="0"/>
          </a:p>
          <a:p>
            <a:r>
              <a:rPr lang="en-US" dirty="0"/>
              <a:t>Nest's ability to penetrate the U.S. home market will likely get a boost from large scale partnerships like the one with Direct Energy, a dynamic that could make "smart homes" a more common phenomenon</a:t>
            </a:r>
            <a:r>
              <a:rPr lang="en-US" dirty="0">
                <a:effectLst>
                  <a:outerShdw blurRad="38100" dist="38100" dir="2700000" algn="tl">
                    <a:srgbClr val="000000">
                      <a:alpha val="43137"/>
                    </a:srgbClr>
                  </a:outerShdw>
                </a:effectLst>
              </a:rPr>
              <a:t> </a:t>
            </a:r>
            <a:r>
              <a:rPr lang="en-US" u="sng" dirty="0">
                <a:hlinkClick r:id="rId5"/>
              </a:rPr>
              <a:t>sooner than some might expect</a:t>
            </a:r>
            <a:r>
              <a:rPr lang="en-US" u="sng" dirty="0"/>
              <a:t>.</a:t>
            </a:r>
          </a:p>
        </p:txBody>
      </p:sp>
      <p:sp>
        <p:nvSpPr>
          <p:cNvPr id="7" name="Text Placeholder 12"/>
          <p:cNvSpPr txBox="1">
            <a:spLocks/>
          </p:cNvSpPr>
          <p:nvPr/>
        </p:nvSpPr>
        <p:spPr>
          <a:xfrm>
            <a:off x="1204142" y="1353850"/>
            <a:ext cx="9881869" cy="5306971"/>
          </a:xfrm>
          <a:prstGeom prst="rect">
            <a:avLst/>
          </a:prstGeom>
        </p:spPr>
        <p:txBody>
          <a:bodyPr vert="horz" lIns="91440" tIns="45720" rIns="91440" bIns="45720" rtlCol="0" anchor="t">
            <a:noAutofit/>
          </a:bodyP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85750" indent="-285750" algn="l">
              <a:buFont typeface="Arial" panose="020B0604020202020204" pitchFamily="34" charset="0"/>
              <a:buChar char="•"/>
            </a:pPr>
            <a:r>
              <a:rPr lang="en-US" sz="2200" dirty="0">
                <a:solidFill>
                  <a:schemeClr val="tx1"/>
                </a:solidFill>
                <a:latin typeface="Arial" panose="020B0604020202020204" pitchFamily="34" charset="0"/>
                <a:cs typeface="Arial" panose="020B0604020202020204" pitchFamily="34" charset="0"/>
              </a:rPr>
              <a:t>Energy use profiles could be collected by devices like Nest and sold by </a:t>
            </a:r>
            <a:r>
              <a:rPr lang="en-US" sz="2200" dirty="0" smtClean="0">
                <a:solidFill>
                  <a:schemeClr val="tx1"/>
                </a:solidFill>
                <a:latin typeface="Arial" panose="020B0604020202020204" pitchFamily="34" charset="0"/>
                <a:cs typeface="Arial" panose="020B0604020202020204" pitchFamily="34" charset="0"/>
              </a:rPr>
              <a:t>data mining companies such as </a:t>
            </a:r>
            <a:r>
              <a:rPr lang="en-US" sz="2200" dirty="0">
                <a:solidFill>
                  <a:schemeClr val="tx1"/>
                </a:solidFill>
                <a:latin typeface="Arial" panose="020B0604020202020204" pitchFamily="34" charset="0"/>
                <a:cs typeface="Arial" panose="020B0604020202020204" pitchFamily="34" charset="0"/>
              </a:rPr>
              <a:t>Google</a:t>
            </a:r>
          </a:p>
          <a:p>
            <a:pPr marL="285750" indent="-285750" algn="l">
              <a:buFont typeface="Arial" panose="020B0604020202020204" pitchFamily="34" charset="0"/>
              <a:buChar char="•"/>
            </a:pPr>
            <a:r>
              <a:rPr lang="en-US" sz="2200" dirty="0">
                <a:solidFill>
                  <a:schemeClr val="tx1"/>
                </a:solidFill>
                <a:latin typeface="Arial" panose="020B0604020202020204" pitchFamily="34" charset="0"/>
                <a:cs typeface="Arial" panose="020B0604020202020204" pitchFamily="34" charset="0"/>
              </a:rPr>
              <a:t>No “consent clause” on use of this personal data is currently included with purchase agreement</a:t>
            </a:r>
          </a:p>
        </p:txBody>
      </p:sp>
    </p:spTree>
    <p:extLst>
      <p:ext uri="{BB962C8B-B14F-4D97-AF65-F5344CB8AC3E}">
        <p14:creationId xmlns:p14="http://schemas.microsoft.com/office/powerpoint/2010/main" val="375778328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912565" y="197125"/>
            <a:ext cx="8235950" cy="748782"/>
          </a:xfrm>
        </p:spPr>
        <p:txBody>
          <a:bodyPr/>
          <a:lstStyle/>
          <a:p>
            <a:r>
              <a:rPr lang="en-US" dirty="0" smtClean="0">
                <a:effectLst>
                  <a:outerShdw blurRad="38100" dist="38100" dir="2700000" algn="tl">
                    <a:srgbClr val="000000">
                      <a:alpha val="43137"/>
                    </a:srgbClr>
                  </a:outerShdw>
                </a:effectLst>
              </a:rPr>
              <a:t>ETHICS / Public Policy</a:t>
            </a:r>
            <a:endParaRPr lang="en-US" dirty="0">
              <a:effectLst>
                <a:outerShdw blurRad="38100" dist="38100" dir="2700000" algn="tl">
                  <a:srgbClr val="000000">
                    <a:alpha val="43137"/>
                  </a:srgbClr>
                </a:outerShdw>
              </a:effectLst>
            </a:endParaRPr>
          </a:p>
        </p:txBody>
      </p:sp>
      <p:sp>
        <p:nvSpPr>
          <p:cNvPr id="8" name="Text Placeholder 2"/>
          <p:cNvSpPr>
            <a:spLocks noGrp="1"/>
          </p:cNvSpPr>
          <p:nvPr>
            <p:ph type="body" idx="11"/>
          </p:nvPr>
        </p:nvSpPr>
        <p:spPr>
          <a:xfrm>
            <a:off x="918915" y="910937"/>
            <a:ext cx="8229600" cy="442912"/>
          </a:xfrm>
        </p:spPr>
        <p:txBody>
          <a:bodyPr/>
          <a:lstStyle/>
          <a:p>
            <a:r>
              <a:rPr lang="en-US" sz="2400" cap="none" dirty="0"/>
              <a:t>Security of Personal Data</a:t>
            </a:r>
            <a:endParaRPr lang="en-US" sz="2400" dirty="0"/>
          </a:p>
        </p:txBody>
      </p:sp>
      <p:sp>
        <p:nvSpPr>
          <p:cNvPr id="7" name="Text Placeholder 12"/>
          <p:cNvSpPr txBox="1">
            <a:spLocks/>
          </p:cNvSpPr>
          <p:nvPr/>
        </p:nvSpPr>
        <p:spPr>
          <a:xfrm>
            <a:off x="943046" y="1353849"/>
            <a:ext cx="8407763" cy="5306971"/>
          </a:xfrm>
          <a:prstGeom prst="rect">
            <a:avLst/>
          </a:prstGeom>
        </p:spPr>
        <p:txBody>
          <a:bodyPr vert="horz" lIns="91440" tIns="45720" rIns="91440" bIns="45720" rtlCol="0" anchor="t">
            <a:noAutofit/>
          </a:bodyP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85750" indent="-285750" algn="l">
              <a:buFont typeface="Arial" panose="020B0604020202020204" pitchFamily="34" charset="0"/>
              <a:buChar char="•"/>
            </a:pPr>
            <a:r>
              <a:rPr lang="en-US" sz="2200" dirty="0">
                <a:solidFill>
                  <a:schemeClr val="tx1"/>
                </a:solidFill>
                <a:latin typeface="Arial" panose="020B0604020202020204" pitchFamily="34" charset="0"/>
                <a:cs typeface="Arial" panose="020B0604020202020204" pitchFamily="34" charset="0"/>
              </a:rPr>
              <a:t>Potential for abuse?</a:t>
            </a:r>
          </a:p>
        </p:txBody>
      </p:sp>
      <p:pic>
        <p:nvPicPr>
          <p:cNvPr id="6" name="Picture 4" descr="http://patentimages.storage.googleapis.com/US8620841B1/US08620841-20131231-D00003.png"/>
          <p:cNvPicPr>
            <a:picLocks noChangeAspect="1" noChangeArrowheads="1"/>
          </p:cNvPicPr>
          <p:nvPr/>
        </p:nvPicPr>
        <p:blipFill rotWithShape="1">
          <a:blip r:embed="rId2">
            <a:extLst>
              <a:ext uri="{28A0092B-C50C-407E-A947-70E740481C1C}">
                <a14:useLocalDpi xmlns:a14="http://schemas.microsoft.com/office/drawing/2010/main" val="0"/>
              </a:ext>
            </a:extLst>
          </a:blip>
          <a:srcRect b="6930"/>
          <a:stretch/>
        </p:blipFill>
        <p:spPr bwMode="auto">
          <a:xfrm>
            <a:off x="4403523" y="1430616"/>
            <a:ext cx="4947286" cy="5226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017727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959850" y="175861"/>
            <a:ext cx="8235950" cy="748782"/>
          </a:xfrm>
        </p:spPr>
        <p:txBody>
          <a:bodyPr/>
          <a:lstStyle/>
          <a:p>
            <a:r>
              <a:rPr lang="en-US" dirty="0" smtClean="0">
                <a:effectLst>
                  <a:outerShdw blurRad="38100" dist="38100" dir="2700000" algn="tl">
                    <a:srgbClr val="000000">
                      <a:alpha val="43137"/>
                    </a:srgbClr>
                  </a:outerShdw>
                </a:effectLst>
              </a:rPr>
              <a:t>ETHICS / Public Policy</a:t>
            </a:r>
            <a:endParaRPr lang="en-US" dirty="0">
              <a:effectLst>
                <a:outerShdw blurRad="38100" dist="38100" dir="2700000" algn="tl">
                  <a:srgbClr val="000000">
                    <a:alpha val="43137"/>
                  </a:srgbClr>
                </a:outerShdw>
              </a:effectLst>
            </a:endParaRPr>
          </a:p>
        </p:txBody>
      </p:sp>
      <p:sp>
        <p:nvSpPr>
          <p:cNvPr id="8" name="Text Placeholder 2"/>
          <p:cNvSpPr>
            <a:spLocks noGrp="1"/>
          </p:cNvSpPr>
          <p:nvPr>
            <p:ph type="body" idx="11"/>
          </p:nvPr>
        </p:nvSpPr>
        <p:spPr>
          <a:xfrm>
            <a:off x="966200" y="918419"/>
            <a:ext cx="8229600" cy="442912"/>
          </a:xfrm>
        </p:spPr>
        <p:txBody>
          <a:bodyPr/>
          <a:lstStyle/>
          <a:p>
            <a:r>
              <a:rPr lang="en-US" sz="2400" cap="none" dirty="0"/>
              <a:t>Hacking Vulnerability</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2697" y="1517196"/>
            <a:ext cx="4710521" cy="5262381"/>
          </a:xfrm>
          <a:prstGeom prst="rect">
            <a:avLst/>
          </a:prstGeom>
        </p:spPr>
      </p:pic>
      <p:sp>
        <p:nvSpPr>
          <p:cNvPr id="5" name="TextBox 4"/>
          <p:cNvSpPr txBox="1"/>
          <p:nvPr/>
        </p:nvSpPr>
        <p:spPr>
          <a:xfrm>
            <a:off x="7981407" y="4721864"/>
            <a:ext cx="3888375" cy="2031325"/>
          </a:xfrm>
          <a:prstGeom prst="rect">
            <a:avLst/>
          </a:prstGeom>
          <a:solidFill>
            <a:schemeClr val="tx2">
              <a:lumMod val="20000"/>
              <a:lumOff val="80000"/>
            </a:schemeClr>
          </a:solidFill>
        </p:spPr>
        <p:txBody>
          <a:bodyPr wrap="square" rtlCol="0">
            <a:spAutoFit/>
          </a:bodyPr>
          <a:lstStyle/>
          <a:p>
            <a:r>
              <a:rPr lang="en-US" dirty="0"/>
              <a:t>"While the Nest Learning Thermostat has relatively robust security compared to most </a:t>
            </a:r>
            <a:r>
              <a:rPr lang="en-US" dirty="0" err="1"/>
              <a:t>IoT</a:t>
            </a:r>
            <a:r>
              <a:rPr lang="en-US" dirty="0"/>
              <a:t> devices, the attack vectors presented at Black Hat enabled our lab to completely compromise the device within our Advanced Test Bed Facility (ATBF)…" </a:t>
            </a:r>
          </a:p>
        </p:txBody>
      </p:sp>
      <p:sp>
        <p:nvSpPr>
          <p:cNvPr id="9" name="TextBox 8"/>
          <p:cNvSpPr txBox="1"/>
          <p:nvPr/>
        </p:nvSpPr>
        <p:spPr>
          <a:xfrm>
            <a:off x="1091836" y="1523458"/>
            <a:ext cx="2948941" cy="2308324"/>
          </a:xfrm>
          <a:prstGeom prst="rect">
            <a:avLst/>
          </a:prstGeom>
          <a:solidFill>
            <a:srgbClr val="FFFF00"/>
          </a:solidFill>
        </p:spPr>
        <p:txBody>
          <a:bodyPr wrap="square" rtlCol="0">
            <a:spAutoFit/>
          </a:bodyPr>
          <a:lstStyle/>
          <a:p>
            <a:r>
              <a:rPr lang="en-US" dirty="0" err="1"/>
              <a:t>TrapX</a:t>
            </a:r>
            <a:r>
              <a:rPr lang="en-US" dirty="0"/>
              <a:t> confirmed the design flaws discovered in the Nest Learning Thermostat. They validated the attack vector presented at the Black Hat 2014 Conference by compromising the device and an entire home network.</a:t>
            </a:r>
          </a:p>
        </p:txBody>
      </p:sp>
    </p:spTree>
    <p:extLst>
      <p:ext uri="{BB962C8B-B14F-4D97-AF65-F5344CB8AC3E}">
        <p14:creationId xmlns:p14="http://schemas.microsoft.com/office/powerpoint/2010/main" val="242235903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490" y="175861"/>
            <a:ext cx="8235950" cy="748782"/>
          </a:xfrm>
        </p:spPr>
        <p:txBody>
          <a:bodyPr/>
          <a:lstStyle/>
          <a:p>
            <a:r>
              <a:rPr lang="en-US" dirty="0" smtClean="0">
                <a:effectLst>
                  <a:outerShdw blurRad="38100" dist="38100" dir="2700000" algn="tl">
                    <a:srgbClr val="000000">
                      <a:alpha val="43137"/>
                    </a:srgbClr>
                  </a:outerShdw>
                </a:effectLst>
              </a:rPr>
              <a:t>Background</a:t>
            </a:r>
            <a:endParaRPr lang="en-US" dirty="0">
              <a:effectLst>
                <a:outerShdw blurRad="38100" dist="38100" dir="2700000" algn="tl">
                  <a:srgbClr val="000000">
                    <a:alpha val="43137"/>
                  </a:srgbClr>
                </a:outerShdw>
              </a:effectLst>
            </a:endParaRPr>
          </a:p>
        </p:txBody>
      </p:sp>
      <p:sp>
        <p:nvSpPr>
          <p:cNvPr id="5" name="Text Placeholder 2"/>
          <p:cNvSpPr>
            <a:spLocks noGrp="1"/>
          </p:cNvSpPr>
          <p:nvPr>
            <p:ph type="body" idx="11"/>
          </p:nvPr>
        </p:nvSpPr>
        <p:spPr>
          <a:xfrm>
            <a:off x="856840" y="915682"/>
            <a:ext cx="8229600" cy="442912"/>
          </a:xfrm>
        </p:spPr>
        <p:txBody>
          <a:bodyPr/>
          <a:lstStyle/>
          <a:p>
            <a:r>
              <a:rPr lang="en-US" sz="2400" cap="none" dirty="0"/>
              <a:t>How Nest Learns</a:t>
            </a:r>
            <a:endParaRPr lang="en-US" sz="2400" dirty="0"/>
          </a:p>
        </p:txBody>
      </p:sp>
      <p:pic>
        <p:nvPicPr>
          <p:cNvPr id="3" name="Picture 2">
            <a:hlinkClick r:id="rId2"/>
          </p:cNvPr>
          <p:cNvPicPr>
            <a:picLocks noChangeAspect="1"/>
          </p:cNvPicPr>
          <p:nvPr/>
        </p:nvPicPr>
        <p:blipFill rotWithShape="1">
          <a:blip r:embed="rId3"/>
          <a:srcRect l="9724" t="24157" r="64134" b="18421"/>
          <a:stretch/>
        </p:blipFill>
        <p:spPr>
          <a:xfrm>
            <a:off x="2587105" y="1358594"/>
            <a:ext cx="7017790" cy="4527078"/>
          </a:xfrm>
          <a:prstGeom prst="rect">
            <a:avLst/>
          </a:prstGeom>
        </p:spPr>
      </p:pic>
    </p:spTree>
    <p:extLst>
      <p:ext uri="{BB962C8B-B14F-4D97-AF65-F5344CB8AC3E}">
        <p14:creationId xmlns:p14="http://schemas.microsoft.com/office/powerpoint/2010/main" val="32063565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146661" y="1367555"/>
            <a:ext cx="9534061" cy="4658776"/>
          </a:xfrm>
          <a:prstGeom prst="roundRect">
            <a:avLst/>
          </a:prstGeom>
          <a:solidFill>
            <a:srgbClr val="00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itle 10"/>
          <p:cNvSpPr>
            <a:spLocks noGrp="1"/>
          </p:cNvSpPr>
          <p:nvPr>
            <p:ph type="title"/>
          </p:nvPr>
        </p:nvSpPr>
        <p:spPr>
          <a:xfrm>
            <a:off x="622845" y="190104"/>
            <a:ext cx="8235950" cy="748782"/>
          </a:xfrm>
        </p:spPr>
        <p:txBody>
          <a:bodyPr/>
          <a:lstStyle/>
          <a:p>
            <a:r>
              <a:rPr lang="en-US" dirty="0" smtClean="0">
                <a:effectLst>
                  <a:outerShdw blurRad="38100" dist="38100" dir="2700000" algn="tl">
                    <a:srgbClr val="000000">
                      <a:alpha val="43137"/>
                    </a:srgbClr>
                  </a:outerShdw>
                </a:effectLst>
              </a:rPr>
              <a:t>BACKGROUND</a:t>
            </a:r>
            <a:endParaRPr lang="en-US" dirty="0">
              <a:effectLst>
                <a:outerShdw blurRad="38100" dist="38100" dir="2700000" algn="tl">
                  <a:srgbClr val="000000">
                    <a:alpha val="43137"/>
                  </a:srgbClr>
                </a:outerShdw>
              </a:effectLst>
            </a:endParaRPr>
          </a:p>
        </p:txBody>
      </p:sp>
      <p:sp>
        <p:nvSpPr>
          <p:cNvPr id="8" name="Text Placeholder 2"/>
          <p:cNvSpPr>
            <a:spLocks noGrp="1"/>
          </p:cNvSpPr>
          <p:nvPr>
            <p:ph type="body" idx="11"/>
          </p:nvPr>
        </p:nvSpPr>
        <p:spPr>
          <a:xfrm>
            <a:off x="629195" y="924643"/>
            <a:ext cx="8229600" cy="442912"/>
          </a:xfrm>
        </p:spPr>
        <p:txBody>
          <a:bodyPr/>
          <a:lstStyle/>
          <a:p>
            <a:r>
              <a:rPr lang="en-US" sz="2400" cap="none" dirty="0"/>
              <a:t>Basic 4-Wire Circuit Thermostat Circuit</a:t>
            </a:r>
            <a:endParaRPr lang="en-US" sz="2400"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r="9023"/>
          <a:stretch/>
        </p:blipFill>
        <p:spPr>
          <a:xfrm>
            <a:off x="2508070" y="1476112"/>
            <a:ext cx="4807131" cy="4441663"/>
          </a:xfrm>
          <a:prstGeom prst="rect">
            <a:avLst/>
          </a:prstGeom>
        </p:spPr>
      </p:pic>
      <p:sp>
        <p:nvSpPr>
          <p:cNvPr id="3" name="TextBox 2"/>
          <p:cNvSpPr txBox="1"/>
          <p:nvPr/>
        </p:nvSpPr>
        <p:spPr>
          <a:xfrm>
            <a:off x="7676610" y="1895193"/>
            <a:ext cx="3740892" cy="3231654"/>
          </a:xfrm>
          <a:prstGeom prst="rect">
            <a:avLst/>
          </a:prstGeom>
          <a:noFill/>
        </p:spPr>
        <p:txBody>
          <a:bodyPr wrap="square" rtlCol="0">
            <a:spAutoFit/>
          </a:bodyPr>
          <a:lstStyle/>
          <a:p>
            <a:r>
              <a:rPr lang="en-US" sz="2400" dirty="0">
                <a:solidFill>
                  <a:srgbClr val="FF0000"/>
                </a:solidFill>
              </a:rPr>
              <a:t>Questions:</a:t>
            </a:r>
          </a:p>
          <a:p>
            <a:pPr marL="342900" indent="-342900">
              <a:buFont typeface="+mj-lt"/>
              <a:buAutoNum type="arabicPeriod"/>
            </a:pPr>
            <a:r>
              <a:rPr lang="en-US" dirty="0">
                <a:solidFill>
                  <a:srgbClr val="FF0000"/>
                </a:solidFill>
              </a:rPr>
              <a:t>What is unknown?</a:t>
            </a:r>
          </a:p>
          <a:p>
            <a:pPr marL="342900" indent="-342900">
              <a:buFont typeface="+mj-lt"/>
              <a:buAutoNum type="arabicPeriod"/>
            </a:pPr>
            <a:r>
              <a:rPr lang="en-US" dirty="0">
                <a:solidFill>
                  <a:srgbClr val="FF0000"/>
                </a:solidFill>
              </a:rPr>
              <a:t>What signal is (generally) </a:t>
            </a:r>
            <a:r>
              <a:rPr lang="en-US" u="sng" dirty="0">
                <a:solidFill>
                  <a:srgbClr val="FF0000"/>
                </a:solidFill>
              </a:rPr>
              <a:t>not</a:t>
            </a:r>
            <a:r>
              <a:rPr lang="en-US" dirty="0">
                <a:solidFill>
                  <a:srgbClr val="FF0000"/>
                </a:solidFill>
              </a:rPr>
              <a:t> available at the thermostat?</a:t>
            </a:r>
          </a:p>
          <a:p>
            <a:pPr marL="342900" indent="-342900">
              <a:buFont typeface="+mj-lt"/>
              <a:buAutoNum type="arabicPeriod"/>
            </a:pPr>
            <a:r>
              <a:rPr lang="en-US" dirty="0">
                <a:solidFill>
                  <a:srgbClr val="FF0000"/>
                </a:solidFill>
              </a:rPr>
              <a:t>What are implications of the need to switch 24VAC at up to 1 A?</a:t>
            </a:r>
          </a:p>
          <a:p>
            <a:pPr marL="342900" indent="-342900">
              <a:buFont typeface="+mj-lt"/>
              <a:buAutoNum type="arabicPeriod"/>
            </a:pPr>
            <a:r>
              <a:rPr lang="en-US" dirty="0">
                <a:solidFill>
                  <a:srgbClr val="FF0000"/>
                </a:solidFill>
              </a:rPr>
              <a:t>What are implications of the unknown load impedance?</a:t>
            </a:r>
          </a:p>
          <a:p>
            <a:pPr marL="342900" indent="-342900">
              <a:buFont typeface="+mj-lt"/>
              <a:buAutoNum type="arabicPeriod"/>
            </a:pPr>
            <a:r>
              <a:rPr lang="en-US" dirty="0">
                <a:solidFill>
                  <a:srgbClr val="FF0000"/>
                </a:solidFill>
              </a:rPr>
              <a:t>What are the implied restrictions on how an electronic thermostat can be powered?</a:t>
            </a:r>
          </a:p>
        </p:txBody>
      </p:sp>
    </p:spTree>
    <p:extLst>
      <p:ext uri="{BB962C8B-B14F-4D97-AF65-F5344CB8AC3E}">
        <p14:creationId xmlns:p14="http://schemas.microsoft.com/office/powerpoint/2010/main" val="12887736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732504" y="150612"/>
            <a:ext cx="8235950" cy="748782"/>
          </a:xfrm>
        </p:spPr>
        <p:txBody>
          <a:bodyPr/>
          <a:lstStyle/>
          <a:p>
            <a:r>
              <a:rPr lang="en-US" dirty="0" smtClean="0">
                <a:effectLst>
                  <a:outerShdw blurRad="38100" dist="38100" dir="2700000" algn="tl">
                    <a:srgbClr val="000000">
                      <a:alpha val="43137"/>
                    </a:srgbClr>
                  </a:outerShdw>
                </a:effectLst>
              </a:rPr>
              <a:t>PATENTS</a:t>
            </a:r>
            <a:endParaRPr lang="en-US" dirty="0">
              <a:effectLst>
                <a:outerShdw blurRad="38100" dist="38100" dir="2700000" algn="tl">
                  <a:srgbClr val="000000">
                    <a:alpha val="43137"/>
                  </a:srgbClr>
                </a:outerShdw>
              </a:effectLst>
            </a:endParaRPr>
          </a:p>
        </p:txBody>
      </p:sp>
      <p:sp>
        <p:nvSpPr>
          <p:cNvPr id="13" name="Text Placeholder 12"/>
          <p:cNvSpPr>
            <a:spLocks noGrp="1"/>
          </p:cNvSpPr>
          <p:nvPr>
            <p:ph type="body" idx="12"/>
          </p:nvPr>
        </p:nvSpPr>
        <p:spPr>
          <a:xfrm>
            <a:off x="748687" y="1431668"/>
            <a:ext cx="10976282" cy="4700579"/>
          </a:xfrm>
        </p:spPr>
        <p:txBody>
          <a:bodyPr>
            <a:noAutofit/>
          </a:bodyPr>
          <a:lstStyle/>
          <a:p>
            <a:r>
              <a:rPr lang="en-US" sz="2400" dirty="0"/>
              <a:t>US Patent 8,523,083 (filed Jun. 2012, issued Sep. 2013)</a:t>
            </a:r>
          </a:p>
          <a:p>
            <a:r>
              <a:rPr lang="en-US" sz="2400" i="1" dirty="0">
                <a:latin typeface="+mn-lt"/>
              </a:rPr>
              <a:t>THERMOSTAT WITH SELF-CONFIGURING CONNECTIONS TO FACILITATE DO-IT-YOURSELF INSTALLATION</a:t>
            </a:r>
            <a:endParaRPr lang="en-US" sz="2200" i="1" dirty="0">
              <a:latin typeface="+mn-lt"/>
              <a:cs typeface="Arial" panose="020B0604020202020204" pitchFamily="34" charset="0"/>
            </a:endParaRPr>
          </a:p>
        </p:txBody>
      </p:sp>
      <p:sp>
        <p:nvSpPr>
          <p:cNvPr id="8" name="Text Placeholder 2"/>
          <p:cNvSpPr>
            <a:spLocks noGrp="1"/>
          </p:cNvSpPr>
          <p:nvPr>
            <p:ph type="body" idx="11"/>
          </p:nvPr>
        </p:nvSpPr>
        <p:spPr>
          <a:xfrm>
            <a:off x="732504" y="909662"/>
            <a:ext cx="8229600" cy="442912"/>
          </a:xfrm>
        </p:spPr>
        <p:txBody>
          <a:bodyPr/>
          <a:lstStyle/>
          <a:p>
            <a:r>
              <a:rPr lang="en-US" sz="2400" cap="none" dirty="0"/>
              <a:t>Ease of </a:t>
            </a:r>
            <a:r>
              <a:rPr lang="en-US" sz="2400" cap="none" dirty="0" smtClean="0"/>
              <a:t>Installation</a:t>
            </a:r>
            <a:endParaRPr lang="en-US" sz="2400" dirty="0"/>
          </a:p>
        </p:txBody>
      </p:sp>
      <p:pic>
        <p:nvPicPr>
          <p:cNvPr id="2" name="Picture 1">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1863" y="2412069"/>
            <a:ext cx="4400550" cy="4114800"/>
          </a:xfrm>
          <a:prstGeom prst="rect">
            <a:avLst/>
          </a:prstGeom>
        </p:spPr>
      </p:pic>
      <p:sp>
        <p:nvSpPr>
          <p:cNvPr id="3" name="TextBox 2"/>
          <p:cNvSpPr txBox="1"/>
          <p:nvPr/>
        </p:nvSpPr>
        <p:spPr>
          <a:xfrm>
            <a:off x="764870" y="2787397"/>
            <a:ext cx="5607869" cy="2893100"/>
          </a:xfrm>
          <a:prstGeom prst="rect">
            <a:avLst/>
          </a:prstGeom>
          <a:noFill/>
        </p:spPr>
        <p:txBody>
          <a:bodyPr wrap="square" rtlCol="0">
            <a:spAutoFit/>
          </a:bodyPr>
          <a:lstStyle/>
          <a:p>
            <a:pPr algn="just"/>
            <a:r>
              <a:rPr lang="en-US" sz="1400" b="1" dirty="0">
                <a:latin typeface="+mj-lt"/>
              </a:rPr>
              <a:t>ABSTRACT</a:t>
            </a:r>
            <a:r>
              <a:rPr lang="en-US" sz="1400" dirty="0">
                <a:latin typeface="+mj-lt"/>
              </a:rPr>
              <a:t> </a:t>
            </a:r>
            <a:r>
              <a:rPr lang="en-US" sz="1400" i="1" dirty="0">
                <a:latin typeface="+mj-lt"/>
              </a:rPr>
              <a:t>A thermostat is configured for automated compatibility with HVAC systems that are either single-HVAC-transformer systems or dual-HVAC-transformer systems. The compatibility is automated in that a manual jumper installation is not required for adaptation to either single-HVAC-transformer systems or dual-HVAC-transformer systems. The thermostat has a plurality of HVAC wire connectors including a first call relay wire connector, a first power return wire connector, a second call relay wire connector, and a second power return wire connector. The thermostat is configured such that if the first and second external wires have been inserted into the first and second power return wire connectors, respectively, then the first and second power return wire connectors are electrically isolated from each other. Otherwise, the first and second power return wire connectors are electrically shorted together.</a:t>
            </a:r>
          </a:p>
        </p:txBody>
      </p:sp>
    </p:spTree>
    <p:extLst>
      <p:ext uri="{BB962C8B-B14F-4D97-AF65-F5344CB8AC3E}">
        <p14:creationId xmlns:p14="http://schemas.microsoft.com/office/powerpoint/2010/main" val="48513441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604684" y="175861"/>
            <a:ext cx="8235950" cy="748782"/>
          </a:xfrm>
        </p:spPr>
        <p:txBody>
          <a:bodyPr/>
          <a:lstStyle/>
          <a:p>
            <a:r>
              <a:rPr lang="en-US" dirty="0" smtClean="0">
                <a:effectLst>
                  <a:outerShdw blurRad="38100" dist="38100" dir="2700000" algn="tl">
                    <a:srgbClr val="000000">
                      <a:alpha val="43137"/>
                    </a:srgbClr>
                  </a:outerShdw>
                </a:effectLst>
              </a:rPr>
              <a:t>PATENTS</a:t>
            </a:r>
            <a:endParaRPr lang="en-US" dirty="0">
              <a:effectLst>
                <a:outerShdw blurRad="38100" dist="38100" dir="2700000" algn="tl">
                  <a:srgbClr val="000000">
                    <a:alpha val="43137"/>
                  </a:srgbClr>
                </a:outerShdw>
              </a:effectLst>
            </a:endParaRPr>
          </a:p>
        </p:txBody>
      </p:sp>
      <p:sp>
        <p:nvSpPr>
          <p:cNvPr id="13" name="Text Placeholder 12"/>
          <p:cNvSpPr>
            <a:spLocks noGrp="1"/>
          </p:cNvSpPr>
          <p:nvPr>
            <p:ph type="body" idx="12"/>
          </p:nvPr>
        </p:nvSpPr>
        <p:spPr>
          <a:xfrm>
            <a:off x="621279" y="1297358"/>
            <a:ext cx="10759559" cy="4700579"/>
          </a:xfrm>
        </p:spPr>
        <p:txBody>
          <a:bodyPr>
            <a:noAutofit/>
          </a:bodyPr>
          <a:lstStyle/>
          <a:p>
            <a:r>
              <a:rPr lang="en-US" sz="2400" dirty="0"/>
              <a:t>US Patent 8,620,841 (filed Aug. 2012, issued Dec. 2013)</a:t>
            </a:r>
          </a:p>
          <a:p>
            <a:r>
              <a:rPr lang="en-US" sz="2400" i="1" cap="all" dirty="0">
                <a:latin typeface="+mn-lt"/>
              </a:rPr>
              <a:t>Dynamic distributed-sensor thermostat network for forecasting external events</a:t>
            </a:r>
            <a:r>
              <a:rPr lang="en-US" sz="2000" b="1" dirty="0"/>
              <a:t> </a:t>
            </a:r>
            <a:endParaRPr lang="en-US" sz="2000" i="1" dirty="0">
              <a:latin typeface="+mn-lt"/>
              <a:cs typeface="Arial" panose="020B0604020202020204" pitchFamily="34" charset="0"/>
            </a:endParaRPr>
          </a:p>
        </p:txBody>
      </p:sp>
      <p:sp>
        <p:nvSpPr>
          <p:cNvPr id="8" name="Text Placeholder 2"/>
          <p:cNvSpPr>
            <a:spLocks noGrp="1"/>
          </p:cNvSpPr>
          <p:nvPr>
            <p:ph type="body" idx="11"/>
          </p:nvPr>
        </p:nvSpPr>
        <p:spPr>
          <a:xfrm>
            <a:off x="604684" y="935346"/>
            <a:ext cx="8229600" cy="442912"/>
          </a:xfrm>
        </p:spPr>
        <p:txBody>
          <a:bodyPr/>
          <a:lstStyle/>
          <a:p>
            <a:r>
              <a:rPr lang="en-US" sz="2400" cap="none" dirty="0"/>
              <a:t>Event Forecasting </a:t>
            </a:r>
            <a:r>
              <a:rPr lang="en-US" sz="2400" cap="none" dirty="0" smtClean="0"/>
              <a:t>System</a:t>
            </a:r>
            <a:endParaRPr lang="en-US" sz="2400" dirty="0"/>
          </a:p>
        </p:txBody>
      </p:sp>
      <p:sp>
        <p:nvSpPr>
          <p:cNvPr id="3" name="TextBox 2"/>
          <p:cNvSpPr txBox="1"/>
          <p:nvPr/>
        </p:nvSpPr>
        <p:spPr>
          <a:xfrm>
            <a:off x="621279" y="2662105"/>
            <a:ext cx="6268486" cy="2677656"/>
          </a:xfrm>
          <a:prstGeom prst="rect">
            <a:avLst/>
          </a:prstGeom>
          <a:noFill/>
        </p:spPr>
        <p:txBody>
          <a:bodyPr wrap="square" rtlCol="0">
            <a:spAutoFit/>
          </a:bodyPr>
          <a:lstStyle/>
          <a:p>
            <a:pPr algn="just"/>
            <a:r>
              <a:rPr lang="en-US" sz="1400" b="1" dirty="0">
                <a:latin typeface="+mj-lt"/>
              </a:rPr>
              <a:t>ABSTRACT</a:t>
            </a:r>
            <a:r>
              <a:rPr lang="en-US" sz="1400" dirty="0">
                <a:latin typeface="+mj-lt"/>
              </a:rPr>
              <a:t> </a:t>
            </a:r>
            <a:r>
              <a:rPr lang="en-US" sz="1400" i="1" dirty="0"/>
              <a:t>Systems and methods for forecasting events can be provided. A measurement database can store sensor measurements, each having been provided by a non-portable electronic device with a primary purpose unrelated to collecting measurements from a type of sensor that collected the measurement. A measurement set identifier can select a set of measurements. The electronic devices associated with the set of measurements can be in close geographical proximity relative to their geographical proximity to other devices. An inter-device correlator can access the set and collectively analyze the measurements. An event detector can determine whether an event occurred. An event forecaster can forecast a future event property. An alert engine can identify one or more entities to be alerted of the future event property, generate at least one alert identifying the future event property, and transmit at least one alert to the identified one or more entities.</a:t>
            </a:r>
            <a:endParaRPr lang="en-US" sz="1400" i="1" dirty="0">
              <a:latin typeface="+mj-lt"/>
            </a:endParaRPr>
          </a:p>
        </p:txBody>
      </p:sp>
      <p:pic>
        <p:nvPicPr>
          <p:cNvPr id="1026" name="Picture 2" descr="http://patentimages.storage.googleapis.com/US8620841B1/US08620841-20131231-D000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4987" y="2488544"/>
            <a:ext cx="4572000" cy="3731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477953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526868" y="197377"/>
            <a:ext cx="8235950" cy="748782"/>
          </a:xfrm>
        </p:spPr>
        <p:txBody>
          <a:bodyPr/>
          <a:lstStyle/>
          <a:p>
            <a:r>
              <a:rPr lang="en-US" dirty="0" smtClean="0">
                <a:effectLst>
                  <a:outerShdw blurRad="38100" dist="38100" dir="2700000" algn="tl">
                    <a:srgbClr val="000000">
                      <a:alpha val="43137"/>
                    </a:srgbClr>
                  </a:outerShdw>
                </a:effectLst>
              </a:rPr>
              <a:t>Patents</a:t>
            </a:r>
            <a:endParaRPr lang="en-US" dirty="0">
              <a:effectLst>
                <a:outerShdw blurRad="38100" dist="38100" dir="2700000" algn="tl">
                  <a:srgbClr val="000000">
                    <a:alpha val="43137"/>
                  </a:srgbClr>
                </a:outerShdw>
              </a:effectLst>
            </a:endParaRPr>
          </a:p>
        </p:txBody>
      </p:sp>
      <p:sp>
        <p:nvSpPr>
          <p:cNvPr id="13" name="Text Placeholder 12"/>
          <p:cNvSpPr>
            <a:spLocks noGrp="1"/>
          </p:cNvSpPr>
          <p:nvPr>
            <p:ph type="body" idx="12"/>
          </p:nvPr>
        </p:nvSpPr>
        <p:spPr>
          <a:xfrm>
            <a:off x="1981201" y="1276710"/>
            <a:ext cx="8235949" cy="4700579"/>
          </a:xfrm>
        </p:spPr>
        <p:txBody>
          <a:bodyPr>
            <a:noAutofit/>
          </a:bodyPr>
          <a:lstStyle/>
          <a:p>
            <a:r>
              <a:rPr lang="en-US" sz="2400" dirty="0"/>
              <a:t> </a:t>
            </a:r>
          </a:p>
        </p:txBody>
      </p:sp>
      <p:sp>
        <p:nvSpPr>
          <p:cNvPr id="8" name="Text Placeholder 2"/>
          <p:cNvSpPr>
            <a:spLocks noGrp="1"/>
          </p:cNvSpPr>
          <p:nvPr>
            <p:ph type="body" idx="11"/>
          </p:nvPr>
        </p:nvSpPr>
        <p:spPr>
          <a:xfrm>
            <a:off x="533218" y="899167"/>
            <a:ext cx="8229600" cy="442912"/>
          </a:xfrm>
        </p:spPr>
        <p:txBody>
          <a:bodyPr/>
          <a:lstStyle/>
          <a:p>
            <a:r>
              <a:rPr lang="en-US" sz="2400" cap="none" dirty="0"/>
              <a:t>Event Forecasting System is Key </a:t>
            </a:r>
            <a:r>
              <a:rPr lang="en-US" sz="2400" cap="none" dirty="0" smtClean="0"/>
              <a:t>Patent Claim</a:t>
            </a:r>
            <a:endParaRPr lang="en-US" sz="2400" dirty="0"/>
          </a:p>
        </p:txBody>
      </p:sp>
      <p:pic>
        <p:nvPicPr>
          <p:cNvPr id="2050" name="Picture 2" descr="http://patentimages.storage.googleapis.com/US8620841B1/US08620841-20131231-D00005.png"/>
          <p:cNvPicPr>
            <a:picLocks noChangeAspect="1" noChangeArrowheads="1"/>
          </p:cNvPicPr>
          <p:nvPr/>
        </p:nvPicPr>
        <p:blipFill rotWithShape="1">
          <a:blip r:embed="rId2">
            <a:extLst>
              <a:ext uri="{28A0092B-C50C-407E-A947-70E740481C1C}">
                <a14:useLocalDpi xmlns:a14="http://schemas.microsoft.com/office/drawing/2010/main" val="0"/>
              </a:ext>
            </a:extLst>
          </a:blip>
          <a:srcRect b="5927"/>
          <a:stretch/>
        </p:blipFill>
        <p:spPr bwMode="auto">
          <a:xfrm>
            <a:off x="2802134" y="1448620"/>
            <a:ext cx="3921094" cy="495211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patentimages.storage.googleapis.com/US8620841B1/US08620841-20131231-D00003.png"/>
          <p:cNvPicPr>
            <a:picLocks noChangeAspect="1" noChangeArrowheads="1"/>
          </p:cNvPicPr>
          <p:nvPr/>
        </p:nvPicPr>
        <p:blipFill rotWithShape="1">
          <a:blip r:embed="rId3">
            <a:extLst>
              <a:ext uri="{28A0092B-C50C-407E-A947-70E740481C1C}">
                <a14:useLocalDpi xmlns:a14="http://schemas.microsoft.com/office/drawing/2010/main" val="0"/>
              </a:ext>
            </a:extLst>
          </a:blip>
          <a:srcRect b="6930"/>
          <a:stretch/>
        </p:blipFill>
        <p:spPr bwMode="auto">
          <a:xfrm>
            <a:off x="7274227" y="1448620"/>
            <a:ext cx="4151419" cy="5057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847912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59412" y="178190"/>
            <a:ext cx="8235950" cy="748782"/>
          </a:xfrm>
        </p:spPr>
        <p:txBody>
          <a:bodyPr/>
          <a:lstStyle/>
          <a:p>
            <a:r>
              <a:rPr lang="en-US" dirty="0" smtClean="0">
                <a:effectLst>
                  <a:outerShdw blurRad="38100" dist="38100" dir="2700000" algn="tl">
                    <a:srgbClr val="000000">
                      <a:alpha val="43137"/>
                    </a:srgbClr>
                  </a:outerShdw>
                </a:effectLst>
              </a:rPr>
              <a:t>PATENTS</a:t>
            </a:r>
            <a:endParaRPr lang="en-US" dirty="0">
              <a:effectLst>
                <a:outerShdw blurRad="38100" dist="38100" dir="2700000" algn="tl">
                  <a:srgbClr val="000000">
                    <a:alpha val="43137"/>
                  </a:srgbClr>
                </a:outerShdw>
              </a:effectLst>
            </a:endParaRPr>
          </a:p>
        </p:txBody>
      </p:sp>
      <p:sp>
        <p:nvSpPr>
          <p:cNvPr id="13" name="Text Placeholder 12"/>
          <p:cNvSpPr>
            <a:spLocks noGrp="1"/>
          </p:cNvSpPr>
          <p:nvPr>
            <p:ph type="body" idx="12"/>
          </p:nvPr>
        </p:nvSpPr>
        <p:spPr>
          <a:xfrm>
            <a:off x="424610" y="1262829"/>
            <a:ext cx="11580577" cy="4700579"/>
          </a:xfrm>
        </p:spPr>
        <p:txBody>
          <a:bodyPr>
            <a:noAutofit/>
          </a:bodyPr>
          <a:lstStyle/>
          <a:p>
            <a:r>
              <a:rPr lang="en-US" sz="2400" dirty="0"/>
              <a:t>US Patent 8,511,577 (filed Aug. 2012, issued Aug. 2013)</a:t>
            </a:r>
          </a:p>
          <a:p>
            <a:r>
              <a:rPr lang="en-US" sz="2400" i="1" dirty="0">
                <a:latin typeface="+mn-lt"/>
              </a:rPr>
              <a:t>Thermostat with power stealing delay interval at transitions between power stealing states</a:t>
            </a:r>
            <a:r>
              <a:rPr lang="en-US" sz="2000" i="1" dirty="0">
                <a:latin typeface="+mn-lt"/>
              </a:rPr>
              <a:t> </a:t>
            </a:r>
            <a:endParaRPr lang="en-US" sz="2000" i="1" dirty="0">
              <a:latin typeface="+mn-lt"/>
              <a:cs typeface="Arial" panose="020B0604020202020204" pitchFamily="34" charset="0"/>
            </a:endParaRPr>
          </a:p>
        </p:txBody>
      </p:sp>
      <p:sp>
        <p:nvSpPr>
          <p:cNvPr id="8" name="Text Placeholder 2"/>
          <p:cNvSpPr>
            <a:spLocks noGrp="1"/>
          </p:cNvSpPr>
          <p:nvPr>
            <p:ph type="body" idx="11"/>
          </p:nvPr>
        </p:nvSpPr>
        <p:spPr>
          <a:xfrm>
            <a:off x="465762" y="906181"/>
            <a:ext cx="8229600" cy="442912"/>
          </a:xfrm>
        </p:spPr>
        <p:txBody>
          <a:bodyPr/>
          <a:lstStyle/>
          <a:p>
            <a:r>
              <a:rPr lang="en-US" sz="2400" cap="none" dirty="0"/>
              <a:t>Advanced Energy Harvesting </a:t>
            </a:r>
            <a:r>
              <a:rPr lang="en-US" sz="2400" cap="none" dirty="0" smtClean="0"/>
              <a:t>(“Power Stealing”) Strategy</a:t>
            </a:r>
            <a:endParaRPr lang="en-US" sz="2400" dirty="0"/>
          </a:p>
        </p:txBody>
      </p:sp>
      <p:sp>
        <p:nvSpPr>
          <p:cNvPr id="3" name="TextBox 2"/>
          <p:cNvSpPr txBox="1"/>
          <p:nvPr/>
        </p:nvSpPr>
        <p:spPr>
          <a:xfrm>
            <a:off x="545351" y="2501265"/>
            <a:ext cx="4842726" cy="3108543"/>
          </a:xfrm>
          <a:prstGeom prst="rect">
            <a:avLst/>
          </a:prstGeom>
          <a:noFill/>
        </p:spPr>
        <p:txBody>
          <a:bodyPr wrap="square" rtlCol="0">
            <a:spAutoFit/>
          </a:bodyPr>
          <a:lstStyle/>
          <a:p>
            <a:pPr algn="just"/>
            <a:r>
              <a:rPr lang="en-US" sz="1400" b="1" dirty="0">
                <a:latin typeface="+mj-lt"/>
              </a:rPr>
              <a:t>ABSTRACT</a:t>
            </a:r>
            <a:r>
              <a:rPr lang="en-US" sz="1400" dirty="0">
                <a:latin typeface="+mj-lt"/>
              </a:rPr>
              <a:t> </a:t>
            </a:r>
            <a:r>
              <a:rPr lang="en-US" sz="1400" dirty="0"/>
              <a:t>A thermostat includes a plurality of HVAC (heating, ventilation, and air conditioning) wire connectors including a connection to at least one call relay wire. The thermostat may also include a powering circuit, including a rechargeable battery, which is configured to provide electrical power to </a:t>
            </a:r>
            <a:r>
              <a:rPr lang="en-US" sz="1400" dirty="0" smtClean="0"/>
              <a:t>the thermostat</a:t>
            </a:r>
            <a:r>
              <a:rPr lang="en-US" sz="1400" dirty="0"/>
              <a:t> by power stealing from a selected call relay wire. The power stealing may include an active power stealing mode, in which power is taken from the same selected call relay wire that is used to call for an HVAC function, and an inactive power stealing mode in which, in which no active call is being made. The powering circuit may be configured to substantially suspend (or at least reduce the level of) power stealing for at least a first time period following each transition of the thermostat from between operating states.</a:t>
            </a:r>
            <a:endParaRPr lang="en-US" sz="1400" i="1" dirty="0">
              <a:latin typeface="+mj-lt"/>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32033" t="9826" r="2932" b="1286"/>
          <a:stretch/>
        </p:blipFill>
        <p:spPr>
          <a:xfrm>
            <a:off x="10027278" y="2226477"/>
            <a:ext cx="1789470" cy="3419646"/>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6030945" y="1704350"/>
            <a:ext cx="3353465" cy="4397719"/>
          </a:xfrm>
          <a:prstGeom prst="rect">
            <a:avLst/>
          </a:prstGeom>
        </p:spPr>
      </p:pic>
    </p:spTree>
    <p:extLst>
      <p:ext uri="{BB962C8B-B14F-4D97-AF65-F5344CB8AC3E}">
        <p14:creationId xmlns:p14="http://schemas.microsoft.com/office/powerpoint/2010/main" val="16794743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605246" y="223503"/>
            <a:ext cx="8235950" cy="748782"/>
          </a:xfrm>
        </p:spPr>
        <p:txBody>
          <a:bodyPr/>
          <a:lstStyle/>
          <a:p>
            <a:r>
              <a:rPr lang="en-US" dirty="0" smtClean="0">
                <a:effectLst>
                  <a:outerShdw blurRad="38100" dist="38100" dir="2700000" algn="tl">
                    <a:srgbClr val="000000">
                      <a:alpha val="43137"/>
                    </a:srgbClr>
                  </a:outerShdw>
                </a:effectLst>
              </a:rPr>
              <a:t>Introduction</a:t>
            </a:r>
            <a:endParaRPr lang="en-US" dirty="0">
              <a:effectLst>
                <a:outerShdw blurRad="38100" dist="38100" dir="2700000" algn="tl">
                  <a:srgbClr val="000000">
                    <a:alpha val="43137"/>
                  </a:srgbClr>
                </a:outerShdw>
              </a:effectLst>
            </a:endParaRPr>
          </a:p>
        </p:txBody>
      </p:sp>
      <p:sp>
        <p:nvSpPr>
          <p:cNvPr id="8" name="Text Placeholder 2"/>
          <p:cNvSpPr>
            <a:spLocks noGrp="1"/>
          </p:cNvSpPr>
          <p:nvPr>
            <p:ph type="body" idx="11"/>
          </p:nvPr>
        </p:nvSpPr>
        <p:spPr>
          <a:xfrm>
            <a:off x="701040" y="898988"/>
            <a:ext cx="8229600" cy="442912"/>
          </a:xfrm>
        </p:spPr>
        <p:txBody>
          <a:bodyPr/>
          <a:lstStyle/>
          <a:p>
            <a:r>
              <a:rPr lang="en-US" sz="2400" cap="none" dirty="0"/>
              <a:t>What’s Inside</a:t>
            </a:r>
            <a:endParaRPr lang="en-US" sz="24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682" y="1367556"/>
            <a:ext cx="5715000" cy="427672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1093" y="3969402"/>
            <a:ext cx="3009901" cy="2613597"/>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41278" y="1120444"/>
            <a:ext cx="3025913" cy="2627502"/>
          </a:xfrm>
          <a:prstGeom prst="rect">
            <a:avLst/>
          </a:prstGeom>
        </p:spPr>
      </p:pic>
    </p:spTree>
    <p:extLst>
      <p:ext uri="{BB962C8B-B14F-4D97-AF65-F5344CB8AC3E}">
        <p14:creationId xmlns:p14="http://schemas.microsoft.com/office/powerpoint/2010/main" val="348910982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19577</TotalTime>
  <Words>1882</Words>
  <Application>Microsoft Office PowerPoint</Application>
  <PresentationFormat>Widescreen</PresentationFormat>
  <Paragraphs>116</Paragraphs>
  <Slides>28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Impact</vt:lpstr>
      <vt:lpstr>Lucida Grande</vt:lpstr>
      <vt:lpstr>Office Theme</vt:lpstr>
      <vt:lpstr>Case Study:  NEST  LEARNING Thermostat </vt:lpstr>
      <vt:lpstr>Background</vt:lpstr>
      <vt:lpstr>Background</vt:lpstr>
      <vt:lpstr>BACKGROUND</vt:lpstr>
      <vt:lpstr>PATENTS</vt:lpstr>
      <vt:lpstr>PATENTS</vt:lpstr>
      <vt:lpstr>Patents</vt:lpstr>
      <vt:lpstr>PATENTS</vt:lpstr>
      <vt:lpstr>Introduction</vt:lpstr>
      <vt:lpstr>Introduction</vt:lpstr>
      <vt:lpstr>Introduction</vt:lpstr>
      <vt:lpstr>Introduction</vt:lpstr>
      <vt:lpstr>Key Functions</vt:lpstr>
      <vt:lpstr>Key Functions</vt:lpstr>
      <vt:lpstr>Schematic Details</vt:lpstr>
      <vt:lpstr>Schematic Details</vt:lpstr>
      <vt:lpstr>Schematic Details</vt:lpstr>
      <vt:lpstr>Schematic Details</vt:lpstr>
      <vt:lpstr>Schematic Details</vt:lpstr>
      <vt:lpstr>RELIABILITY &amp; safety</vt:lpstr>
      <vt:lpstr>Reliability &amp; SAFETY</vt:lpstr>
      <vt:lpstr>Reliability &amp; SAFETY</vt:lpstr>
      <vt:lpstr>LEGAL</vt:lpstr>
      <vt:lpstr>Legal</vt:lpstr>
      <vt:lpstr>Legal</vt:lpstr>
      <vt:lpstr>Ethics / Public Policy</vt:lpstr>
      <vt:lpstr>ETHICS / Public Policy</vt:lpstr>
      <vt:lpstr>ETHICS / Public Policy</vt:lpstr>
    </vt:vector>
  </TitlesOfParts>
  <Company>Purdue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DOCUMENT TITLE SECOND LINE AND THIRD LINE</dc:title>
  <dc:creator>Purdue Marketing Communications</dc:creator>
  <cp:lastModifiedBy>Meyer, David G</cp:lastModifiedBy>
  <cp:revision>344</cp:revision>
  <cp:lastPrinted>2016-03-11T13:35:26Z</cp:lastPrinted>
  <dcterms:created xsi:type="dcterms:W3CDTF">2011-09-20T15:44:26Z</dcterms:created>
  <dcterms:modified xsi:type="dcterms:W3CDTF">2016-03-25T19:46:07Z</dcterms:modified>
</cp:coreProperties>
</file>