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64" r:id="rId2"/>
    <p:sldId id="307" r:id="rId3"/>
    <p:sldId id="297" r:id="rId4"/>
    <p:sldId id="275" r:id="rId5"/>
    <p:sldId id="285" r:id="rId6"/>
    <p:sldId id="302" r:id="rId7"/>
    <p:sldId id="269" r:id="rId8"/>
    <p:sldId id="266" r:id="rId9"/>
    <p:sldId id="294" r:id="rId10"/>
    <p:sldId id="298" r:id="rId11"/>
    <p:sldId id="295" r:id="rId12"/>
    <p:sldId id="299" r:id="rId13"/>
    <p:sldId id="283" r:id="rId14"/>
    <p:sldId id="284" r:id="rId15"/>
    <p:sldId id="293" r:id="rId16"/>
    <p:sldId id="267" r:id="rId17"/>
    <p:sldId id="282" r:id="rId18"/>
    <p:sldId id="274" r:id="rId19"/>
    <p:sldId id="268" r:id="rId20"/>
    <p:sldId id="271" r:id="rId21"/>
    <p:sldId id="272" r:id="rId22"/>
    <p:sldId id="286" r:id="rId23"/>
    <p:sldId id="289" r:id="rId24"/>
    <p:sldId id="287" r:id="rId25"/>
    <p:sldId id="288" r:id="rId26"/>
    <p:sldId id="273" r:id="rId27"/>
    <p:sldId id="296" r:id="rId28"/>
    <p:sldId id="300" r:id="rId29"/>
    <p:sldId id="310" r:id="rId30"/>
    <p:sldId id="308" r:id="rId31"/>
    <p:sldId id="280" r:id="rId32"/>
    <p:sldId id="276" r:id="rId33"/>
    <p:sldId id="309" r:id="rId34"/>
    <p:sldId id="281" r:id="rId35"/>
  </p:sldIdLst>
  <p:sldSz cx="12192000" cy="6858000"/>
  <p:notesSz cx="7315200" cy="12344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02" userDrawn="1">
          <p15:clr>
            <a:srgbClr val="A4A3A4"/>
          </p15:clr>
        </p15:guide>
        <p15:guide id="2" pos="74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E3AE24"/>
    <a:srgbClr val="5BDDEB"/>
    <a:srgbClr val="27D3E5"/>
    <a:srgbClr val="267433"/>
    <a:srgbClr val="856024"/>
    <a:srgbClr val="A3792C"/>
    <a:srgbClr val="D19B23"/>
    <a:srgbClr val="756C6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snapToObjects="1">
      <p:cViewPr varScale="1">
        <p:scale>
          <a:sx n="106" d="100"/>
          <a:sy n="106" d="100"/>
        </p:scale>
        <p:origin x="240" y="102"/>
      </p:cViewPr>
      <p:guideLst>
        <p:guide orient="horz" pos="2702"/>
        <p:guide pos="741"/>
      </p:guideLst>
    </p:cSldViewPr>
  </p:slideViewPr>
  <p:notesTextViewPr>
    <p:cViewPr>
      <p:scale>
        <a:sx n="3" d="2"/>
        <a:sy n="3" d="2"/>
      </p:scale>
      <p:origin x="0" y="0"/>
    </p:cViewPr>
  </p:notesTextViewPr>
  <p:sorterViewPr>
    <p:cViewPr>
      <p:scale>
        <a:sx n="160" d="100"/>
        <a:sy n="1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617220"/>
          </a:xfrm>
          <a:prstGeom prst="rect">
            <a:avLst/>
          </a:prstGeom>
        </p:spPr>
        <p:txBody>
          <a:bodyPr vert="horz" lIns="112334" tIns="56167" rIns="112334" bIns="56167" rtlCol="0"/>
          <a:lstStyle>
            <a:lvl1pPr algn="l">
              <a:defRPr sz="1500"/>
            </a:lvl1pPr>
          </a:lstStyle>
          <a:p>
            <a:endParaRPr lang="en-US"/>
          </a:p>
        </p:txBody>
      </p:sp>
      <p:sp>
        <p:nvSpPr>
          <p:cNvPr id="3" name="Date Placeholder 2"/>
          <p:cNvSpPr>
            <a:spLocks noGrp="1"/>
          </p:cNvSpPr>
          <p:nvPr>
            <p:ph type="dt" idx="1"/>
          </p:nvPr>
        </p:nvSpPr>
        <p:spPr>
          <a:xfrm>
            <a:off x="4143587" y="0"/>
            <a:ext cx="3169920" cy="617220"/>
          </a:xfrm>
          <a:prstGeom prst="rect">
            <a:avLst/>
          </a:prstGeom>
        </p:spPr>
        <p:txBody>
          <a:bodyPr vert="horz" lIns="112334" tIns="56167" rIns="112334" bIns="56167" rtlCol="0"/>
          <a:lstStyle>
            <a:lvl1pPr algn="r">
              <a:defRPr sz="1500"/>
            </a:lvl1pPr>
          </a:lstStyle>
          <a:p>
            <a:fld id="{CF2AE9AF-5B02-A343-87BA-BF97CE0E58AE}" type="datetimeFigureOut">
              <a:rPr lang="en-US" smtClean="0"/>
              <a:t>3/24/2020</a:t>
            </a:fld>
            <a:endParaRPr lang="en-US"/>
          </a:p>
        </p:txBody>
      </p:sp>
      <p:sp>
        <p:nvSpPr>
          <p:cNvPr id="4" name="Slide Image Placeholder 3"/>
          <p:cNvSpPr>
            <a:spLocks noGrp="1" noRot="1" noChangeAspect="1"/>
          </p:cNvSpPr>
          <p:nvPr>
            <p:ph type="sldImg" idx="2"/>
          </p:nvPr>
        </p:nvSpPr>
        <p:spPr>
          <a:xfrm>
            <a:off x="-457200" y="925513"/>
            <a:ext cx="8229600" cy="4629150"/>
          </a:xfrm>
          <a:prstGeom prst="rect">
            <a:avLst/>
          </a:prstGeom>
          <a:noFill/>
          <a:ln w="12700">
            <a:solidFill>
              <a:prstClr val="black"/>
            </a:solidFill>
          </a:ln>
        </p:spPr>
        <p:txBody>
          <a:bodyPr vert="horz" lIns="112334" tIns="56167" rIns="112334" bIns="56167" rtlCol="0" anchor="ctr"/>
          <a:lstStyle/>
          <a:p>
            <a:endParaRPr lang="en-US"/>
          </a:p>
        </p:txBody>
      </p:sp>
      <p:sp>
        <p:nvSpPr>
          <p:cNvPr id="5" name="Notes Placeholder 4"/>
          <p:cNvSpPr>
            <a:spLocks noGrp="1"/>
          </p:cNvSpPr>
          <p:nvPr>
            <p:ph type="body" sz="quarter" idx="3"/>
          </p:nvPr>
        </p:nvSpPr>
        <p:spPr>
          <a:xfrm>
            <a:off x="731520" y="5863590"/>
            <a:ext cx="5852160" cy="5554980"/>
          </a:xfrm>
          <a:prstGeom prst="rect">
            <a:avLst/>
          </a:prstGeom>
        </p:spPr>
        <p:txBody>
          <a:bodyPr vert="horz" lIns="112334" tIns="56167" rIns="112334" bIns="5616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1725038"/>
            <a:ext cx="3169920" cy="617220"/>
          </a:xfrm>
          <a:prstGeom prst="rect">
            <a:avLst/>
          </a:prstGeom>
        </p:spPr>
        <p:txBody>
          <a:bodyPr vert="horz" lIns="112334" tIns="56167" rIns="112334" bIns="56167" rtlCol="0" anchor="b"/>
          <a:lstStyle>
            <a:lvl1pPr algn="l">
              <a:defRPr sz="1500"/>
            </a:lvl1pPr>
          </a:lstStyle>
          <a:p>
            <a:endParaRPr lang="en-US"/>
          </a:p>
        </p:txBody>
      </p:sp>
      <p:sp>
        <p:nvSpPr>
          <p:cNvPr id="7" name="Slide Number Placeholder 6"/>
          <p:cNvSpPr>
            <a:spLocks noGrp="1"/>
          </p:cNvSpPr>
          <p:nvPr>
            <p:ph type="sldNum" sz="quarter" idx="5"/>
          </p:nvPr>
        </p:nvSpPr>
        <p:spPr>
          <a:xfrm>
            <a:off x="4143587" y="11725038"/>
            <a:ext cx="3169920" cy="617220"/>
          </a:xfrm>
          <a:prstGeom prst="rect">
            <a:avLst/>
          </a:prstGeom>
        </p:spPr>
        <p:txBody>
          <a:bodyPr vert="horz" lIns="112334" tIns="56167" rIns="112334" bIns="56167" rtlCol="0" anchor="b"/>
          <a:lstStyle>
            <a:lvl1pPr algn="r">
              <a:defRPr sz="1500"/>
            </a:lvl1pPr>
          </a:lstStyle>
          <a:p>
            <a:fld id="{3C696C59-4C62-F748-9189-0658811B1DC6}" type="slidenum">
              <a:rPr lang="en-US" smtClean="0"/>
              <a:t>‹#›</a:t>
            </a:fld>
            <a:endParaRPr lang="en-US"/>
          </a:p>
        </p:txBody>
      </p:sp>
    </p:spTree>
    <p:extLst>
      <p:ext uri="{BB962C8B-B14F-4D97-AF65-F5344CB8AC3E}">
        <p14:creationId xmlns:p14="http://schemas.microsoft.com/office/powerpoint/2010/main" val="197501746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925513"/>
            <a:ext cx="8229600" cy="4629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a:t>
            </a:fld>
            <a:endParaRPr lang="en-US"/>
          </a:p>
        </p:txBody>
      </p:sp>
    </p:spTree>
    <p:extLst>
      <p:ext uri="{BB962C8B-B14F-4D97-AF65-F5344CB8AC3E}">
        <p14:creationId xmlns:p14="http://schemas.microsoft.com/office/powerpoint/2010/main" val="6801227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33</a:t>
            </a:fld>
            <a:endParaRPr lang="en-US"/>
          </a:p>
        </p:txBody>
      </p:sp>
    </p:spTree>
    <p:extLst>
      <p:ext uri="{BB962C8B-B14F-4D97-AF65-F5344CB8AC3E}">
        <p14:creationId xmlns:p14="http://schemas.microsoft.com/office/powerpoint/2010/main" val="9463625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3</a:t>
            </a:fld>
            <a:endParaRPr lang="en-US"/>
          </a:p>
        </p:txBody>
      </p:sp>
    </p:spTree>
    <p:extLst>
      <p:ext uri="{BB962C8B-B14F-4D97-AF65-F5344CB8AC3E}">
        <p14:creationId xmlns:p14="http://schemas.microsoft.com/office/powerpoint/2010/main" val="3581282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blue (there is no “common wire”)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9</a:t>
            </a:fld>
            <a:endParaRPr lang="en-US"/>
          </a:p>
        </p:txBody>
      </p:sp>
    </p:spTree>
    <p:extLst>
      <p:ext uri="{BB962C8B-B14F-4D97-AF65-F5344CB8AC3E}">
        <p14:creationId xmlns:p14="http://schemas.microsoft.com/office/powerpoint/2010/main" val="2412645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blue (there is no “common wire”)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10</a:t>
            </a:fld>
            <a:endParaRPr lang="en-US"/>
          </a:p>
        </p:txBody>
      </p:sp>
    </p:spTree>
    <p:extLst>
      <p:ext uri="{BB962C8B-B14F-4D97-AF65-F5344CB8AC3E}">
        <p14:creationId xmlns:p14="http://schemas.microsoft.com/office/powerpoint/2010/main" val="1438050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blue (there is no “common wire”)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11</a:t>
            </a:fld>
            <a:endParaRPr lang="en-US"/>
          </a:p>
        </p:txBody>
      </p:sp>
    </p:spTree>
    <p:extLst>
      <p:ext uri="{BB962C8B-B14F-4D97-AF65-F5344CB8AC3E}">
        <p14:creationId xmlns:p14="http://schemas.microsoft.com/office/powerpoint/2010/main" val="740287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blue (there is no “common wire”)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12</a:t>
            </a:fld>
            <a:endParaRPr lang="en-US"/>
          </a:p>
        </p:txBody>
      </p:sp>
    </p:spTree>
    <p:extLst>
      <p:ext uri="{BB962C8B-B14F-4D97-AF65-F5344CB8AC3E}">
        <p14:creationId xmlns:p14="http://schemas.microsoft.com/office/powerpoint/2010/main" val="9603598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26</a:t>
            </a:fld>
            <a:endParaRPr lang="en-US"/>
          </a:p>
        </p:txBody>
      </p:sp>
    </p:spTree>
    <p:extLst>
      <p:ext uri="{BB962C8B-B14F-4D97-AF65-F5344CB8AC3E}">
        <p14:creationId xmlns:p14="http://schemas.microsoft.com/office/powerpoint/2010/main" val="36980279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blue (there is no “common wire”)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27</a:t>
            </a:fld>
            <a:endParaRPr lang="en-US"/>
          </a:p>
        </p:txBody>
      </p:sp>
    </p:spTree>
    <p:extLst>
      <p:ext uri="{BB962C8B-B14F-4D97-AF65-F5344CB8AC3E}">
        <p14:creationId xmlns:p14="http://schemas.microsoft.com/office/powerpoint/2010/main" val="2915419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 – blue (there is no “common wire”)</a:t>
            </a:r>
            <a:endParaRPr lang="en-US" dirty="0"/>
          </a:p>
        </p:txBody>
      </p:sp>
      <p:sp>
        <p:nvSpPr>
          <p:cNvPr id="4" name="Slide Number Placeholder 3"/>
          <p:cNvSpPr>
            <a:spLocks noGrp="1"/>
          </p:cNvSpPr>
          <p:nvPr>
            <p:ph type="sldNum" sz="quarter" idx="10"/>
          </p:nvPr>
        </p:nvSpPr>
        <p:spPr/>
        <p:txBody>
          <a:bodyPr/>
          <a:lstStyle/>
          <a:p>
            <a:fld id="{3C696C59-4C62-F748-9189-0658811B1DC6}" type="slidenum">
              <a:rPr lang="en-US" smtClean="0"/>
              <a:t>28</a:t>
            </a:fld>
            <a:endParaRPr lang="en-US"/>
          </a:p>
        </p:txBody>
      </p:sp>
    </p:spTree>
    <p:extLst>
      <p:ext uri="{BB962C8B-B14F-4D97-AF65-F5344CB8AC3E}">
        <p14:creationId xmlns:p14="http://schemas.microsoft.com/office/powerpoint/2010/main" val="25561826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 name="Group 1"/>
          <p:cNvGrpSpPr/>
          <p:nvPr userDrawn="1"/>
        </p:nvGrpSpPr>
        <p:grpSpPr>
          <a:xfrm>
            <a:off x="-1" y="4390740"/>
            <a:ext cx="9821335" cy="1864377"/>
            <a:chOff x="-1" y="4390739"/>
            <a:chExt cx="5853723" cy="1864377"/>
          </a:xfrm>
        </p:grpSpPr>
        <p:sp>
          <p:nvSpPr>
            <p:cNvPr id="33" name="Rectangle 32"/>
            <p:cNvSpPr/>
            <p:nvPr/>
          </p:nvSpPr>
          <p:spPr>
            <a:xfrm>
              <a:off x="-1" y="4390741"/>
              <a:ext cx="5853723" cy="1864375"/>
            </a:xfrm>
            <a:prstGeom prst="rect">
              <a:avLst/>
            </a:prstGeom>
            <a:solidFill>
              <a:srgbClr val="A3792C"/>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34" name="Picture 33" descr="Lines_7404.pdf"/>
            <p:cNvPicPr>
              <a:picLocks noChangeAspect="1"/>
            </p:cNvPicPr>
            <p:nvPr/>
          </p:nvPicPr>
          <p:blipFill rotWithShape="1">
            <a:blip r:embed="rId2" cstate="print">
              <a:extLst>
                <a:ext uri="{28A0092B-C50C-407E-A947-70E740481C1C}">
                  <a14:useLocalDpi xmlns:a14="http://schemas.microsoft.com/office/drawing/2010/main" val="0"/>
                </a:ext>
              </a:extLst>
            </a:blip>
            <a:srcRect t="64595" r="2920"/>
            <a:stretch/>
          </p:blipFill>
          <p:spPr>
            <a:xfrm>
              <a:off x="865" y="4390739"/>
              <a:ext cx="5852857" cy="1861539"/>
            </a:xfrm>
            <a:prstGeom prst="rect">
              <a:avLst/>
            </a:prstGeom>
            <a:solidFill>
              <a:srgbClr val="A3792C"/>
            </a:solidFill>
            <a:ln>
              <a:solidFill>
                <a:schemeClr val="accent1"/>
              </a:solidFill>
            </a:ln>
          </p:spPr>
        </p:pic>
      </p:grpSp>
      <p:sp>
        <p:nvSpPr>
          <p:cNvPr id="14" name="Rectangle 13"/>
          <p:cNvSpPr/>
          <p:nvPr userDrawn="1"/>
        </p:nvSpPr>
        <p:spPr>
          <a:xfrm>
            <a:off x="0" y="0"/>
            <a:ext cx="12192000" cy="100350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Title 14"/>
          <p:cNvSpPr>
            <a:spLocks noGrp="1"/>
          </p:cNvSpPr>
          <p:nvPr userDrawn="1">
            <p:ph type="title" hasCustomPrompt="1"/>
          </p:nvPr>
        </p:nvSpPr>
        <p:spPr>
          <a:xfrm>
            <a:off x="447301" y="4585792"/>
            <a:ext cx="6326535" cy="1655878"/>
          </a:xfrm>
        </p:spPr>
        <p:txBody>
          <a:bodyPr anchor="t">
            <a:noAutofit/>
          </a:bodyPr>
          <a:lstStyle>
            <a:lvl1pPr>
              <a:lnSpc>
                <a:spcPts val="6400"/>
              </a:lnSpc>
              <a:defRPr sz="7000" cap="all">
                <a:solidFill>
                  <a:srgbClr val="D19B23"/>
                </a:solidFill>
              </a:defRPr>
            </a:lvl1pPr>
          </a:lstStyle>
          <a:p>
            <a:r>
              <a:rPr lang="en-US" dirty="0" smtClean="0"/>
              <a:t>Document Title</a:t>
            </a:r>
            <a:endParaRPr lang="en-US" dirty="0"/>
          </a:p>
        </p:txBody>
      </p:sp>
      <p:sp>
        <p:nvSpPr>
          <p:cNvPr id="20" name="Text Placeholder 19"/>
          <p:cNvSpPr>
            <a:spLocks noGrp="1"/>
          </p:cNvSpPr>
          <p:nvPr userDrawn="1">
            <p:ph type="body" sz="quarter" idx="14"/>
          </p:nvPr>
        </p:nvSpPr>
        <p:spPr>
          <a:xfrm>
            <a:off x="7663332" y="5623128"/>
            <a:ext cx="4149784" cy="311740"/>
          </a:xfrm>
        </p:spPr>
        <p:txBody>
          <a:bodyPr>
            <a:normAutofit/>
          </a:bodyPr>
          <a:lstStyle>
            <a:lvl1pPr>
              <a:defRPr sz="1400" b="1">
                <a:solidFill>
                  <a:srgbClr val="A3792C"/>
                </a:solidFill>
              </a:defRPr>
            </a:lvl1pPr>
          </a:lstStyle>
          <a:p>
            <a:pPr lvl="0"/>
            <a:r>
              <a:rPr lang="en-US" dirty="0" smtClean="0"/>
              <a:t>Click to edit Master text styles</a:t>
            </a:r>
            <a:endParaRPr lang="en-US" dirty="0"/>
          </a:p>
        </p:txBody>
      </p:sp>
      <p:sp>
        <p:nvSpPr>
          <p:cNvPr id="22" name="Text Placeholder 21"/>
          <p:cNvSpPr>
            <a:spLocks noGrp="1"/>
          </p:cNvSpPr>
          <p:nvPr userDrawn="1">
            <p:ph type="body" sz="quarter" idx="15"/>
          </p:nvPr>
        </p:nvSpPr>
        <p:spPr>
          <a:xfrm>
            <a:off x="7663333" y="5918450"/>
            <a:ext cx="4149784" cy="333828"/>
          </a:xfrm>
        </p:spPr>
        <p:txBody>
          <a:bodyPr anchor="t">
            <a:noAutofit/>
          </a:bodyPr>
          <a:lstStyle>
            <a:lvl1pPr>
              <a:lnSpc>
                <a:spcPct val="90000"/>
              </a:lnSpc>
              <a:defRPr sz="1400">
                <a:solidFill>
                  <a:srgbClr val="A3792C"/>
                </a:solidFill>
              </a:defRPr>
            </a:lvl1pPr>
          </a:lstStyle>
          <a:p>
            <a:pPr lvl="0"/>
            <a:r>
              <a:rPr lang="en-US" dirty="0" smtClean="0"/>
              <a:t>Click to edit Master text styles</a:t>
            </a:r>
            <a:endParaRPr lang="en-US" dirty="0"/>
          </a:p>
        </p:txBody>
      </p:sp>
      <p:sp>
        <p:nvSpPr>
          <p:cNvPr id="30" name="Date Placeholder 6"/>
          <p:cNvSpPr>
            <a:spLocks noGrp="1"/>
          </p:cNvSpPr>
          <p:nvPr userDrawn="1">
            <p:ph type="dt" sz="half" idx="10"/>
          </p:nvPr>
        </p:nvSpPr>
        <p:spPr>
          <a:xfrm>
            <a:off x="7663332" y="6277182"/>
            <a:ext cx="4150121" cy="365125"/>
          </a:xfrm>
          <a:prstGeom prst="rect">
            <a:avLst/>
          </a:prstGeom>
        </p:spPr>
        <p:txBody>
          <a:bodyPr/>
          <a:lstStyle>
            <a:lvl1pPr algn="l">
              <a:defRPr sz="1800"/>
            </a:lvl1pPr>
          </a:lstStyle>
          <a:p>
            <a:r>
              <a:rPr lang="en-US" b="1" smtClean="0">
                <a:solidFill>
                  <a:srgbClr val="856024"/>
                </a:solidFill>
                <a:latin typeface="Arial"/>
                <a:cs typeface="Arial"/>
              </a:rPr>
              <a:t>Month day, year</a:t>
            </a:r>
            <a:endParaRPr lang="en-US" b="1" dirty="0">
              <a:solidFill>
                <a:srgbClr val="856024"/>
              </a:solidFill>
              <a:latin typeface="Arial"/>
              <a:cs typeface="Arial"/>
            </a:endParaRPr>
          </a:p>
        </p:txBody>
      </p:sp>
      <p:sp>
        <p:nvSpPr>
          <p:cNvPr id="31" name="Text Placeholder 3"/>
          <p:cNvSpPr>
            <a:spLocks noGrp="1"/>
          </p:cNvSpPr>
          <p:nvPr userDrawn="1">
            <p:ph type="body" sz="quarter" idx="16" hasCustomPrompt="1"/>
          </p:nvPr>
        </p:nvSpPr>
        <p:spPr>
          <a:xfrm>
            <a:off x="7660113" y="4457140"/>
            <a:ext cx="4153339" cy="1165989"/>
          </a:xfrm>
        </p:spPr>
        <p:txBody>
          <a:bodyPr>
            <a:noAutofit/>
          </a:bodyPr>
          <a:lstStyle>
            <a:lvl1pPr>
              <a:lnSpc>
                <a:spcPct val="100000"/>
              </a:lnSpc>
              <a:spcBef>
                <a:spcPts val="0"/>
              </a:spcBef>
              <a:defRPr sz="3200" cap="all">
                <a:solidFill>
                  <a:schemeClr val="tx1">
                    <a:lumMod val="65000"/>
                    <a:lumOff val="35000"/>
                  </a:schemeClr>
                </a:solidFill>
                <a:latin typeface="Impact"/>
              </a:defRPr>
            </a:lvl1pPr>
            <a:lvl2pPr marL="0" indent="0">
              <a:lnSpc>
                <a:spcPts val="8900"/>
              </a:lnSpc>
              <a:spcBef>
                <a:spcPts val="0"/>
              </a:spcBef>
              <a:buFontTx/>
              <a:buNone/>
              <a:defRPr sz="9800" cap="all" baseline="0">
                <a:solidFill>
                  <a:srgbClr val="A3792C"/>
                </a:solidFill>
                <a:latin typeface="Impact"/>
              </a:defRPr>
            </a:lvl2pPr>
            <a:lvl3pPr marL="0" indent="0">
              <a:lnSpc>
                <a:spcPts val="4000"/>
              </a:lnSpc>
              <a:spcBef>
                <a:spcPts val="0"/>
              </a:spcBef>
              <a:buFontTx/>
              <a:buNone/>
              <a:defRPr sz="4000" cap="all" baseline="0">
                <a:solidFill>
                  <a:schemeClr val="bg1">
                    <a:lumMod val="65000"/>
                  </a:schemeClr>
                </a:solidFill>
                <a:latin typeface="Impact"/>
              </a:defRPr>
            </a:lvl3pPr>
          </a:lstStyle>
          <a:p>
            <a:pPr lvl="0"/>
            <a:r>
              <a:rPr lang="en-US" dirty="0" smtClean="0"/>
              <a:t>Second Line</a:t>
            </a:r>
            <a:br>
              <a:rPr lang="en-US" dirty="0" smtClean="0"/>
            </a:br>
            <a:r>
              <a:rPr lang="en-US" dirty="0" smtClean="0"/>
              <a:t>Third Line</a:t>
            </a:r>
          </a:p>
        </p:txBody>
      </p:sp>
      <p:sp>
        <p:nvSpPr>
          <p:cNvPr id="10" name="Picture Placeholder 9"/>
          <p:cNvSpPr>
            <a:spLocks noGrp="1"/>
          </p:cNvSpPr>
          <p:nvPr userDrawn="1">
            <p:ph type="pic" sz="quarter" idx="17"/>
          </p:nvPr>
        </p:nvSpPr>
        <p:spPr>
          <a:xfrm>
            <a:off x="0" y="1"/>
            <a:ext cx="12192000" cy="4391025"/>
          </a:xfrm>
        </p:spPr>
        <p:txBody>
          <a:bodyPr/>
          <a:lstStyle/>
          <a:p>
            <a:endParaRPr lang="en-US"/>
          </a:p>
        </p:txBody>
      </p:sp>
    </p:spTree>
    <p:extLst>
      <p:ext uri="{BB962C8B-B14F-4D97-AF65-F5344CB8AC3E}">
        <p14:creationId xmlns:p14="http://schemas.microsoft.com/office/powerpoint/2010/main" val="1960982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1" name="Rectangle 10"/>
          <p:cNvSpPr/>
          <p:nvPr userDrawn="1"/>
        </p:nvSpPr>
        <p:spPr>
          <a:xfrm>
            <a:off x="0" y="-1"/>
            <a:ext cx="12192000" cy="95451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4" name="Rectangle 23"/>
          <p:cNvSpPr/>
          <p:nvPr userDrawn="1"/>
        </p:nvSpPr>
        <p:spPr>
          <a:xfrm>
            <a:off x="272347" y="5974797"/>
            <a:ext cx="2737956" cy="8702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8"/>
          <p:cNvGrpSpPr/>
          <p:nvPr userDrawn="1"/>
        </p:nvGrpSpPr>
        <p:grpSpPr>
          <a:xfrm>
            <a:off x="-18016" y="4147563"/>
            <a:ext cx="9300677" cy="2304038"/>
            <a:chOff x="-13512" y="4147563"/>
            <a:chExt cx="6975508" cy="2304038"/>
          </a:xfrm>
        </p:grpSpPr>
        <p:sp>
          <p:nvSpPr>
            <p:cNvPr id="20" name="Rectangle 19"/>
            <p:cNvSpPr/>
            <p:nvPr/>
          </p:nvSpPr>
          <p:spPr>
            <a:xfrm>
              <a:off x="-13511" y="4147563"/>
              <a:ext cx="6975507" cy="2304038"/>
            </a:xfrm>
            <a:prstGeom prst="rect">
              <a:avLst/>
            </a:prstGeom>
            <a:solidFill>
              <a:srgbClr val="D19B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1" name="Picture 20" descr="Lines_30blk.pdf"/>
            <p:cNvPicPr>
              <a:picLocks noChangeAspect="1"/>
            </p:cNvPicPr>
            <p:nvPr/>
          </p:nvPicPr>
          <p:blipFill rotWithShape="1">
            <a:blip r:embed="rId2" cstate="print">
              <a:extLst>
                <a:ext uri="{28A0092B-C50C-407E-A947-70E740481C1C}">
                  <a14:useLocalDpi xmlns:a14="http://schemas.microsoft.com/office/drawing/2010/main" val="0"/>
                </a:ext>
              </a:extLst>
            </a:blip>
            <a:srcRect l="1525" t="22542" r="22190"/>
            <a:stretch/>
          </p:blipFill>
          <p:spPr>
            <a:xfrm>
              <a:off x="-13512" y="4147563"/>
              <a:ext cx="6975507" cy="2304038"/>
            </a:xfrm>
            <a:prstGeom prst="rect">
              <a:avLst/>
            </a:prstGeom>
          </p:spPr>
        </p:pic>
      </p:grpSp>
      <p:cxnSp>
        <p:nvCxnSpPr>
          <p:cNvPr id="22" name="Straight Connector 21"/>
          <p:cNvCxnSpPr/>
          <p:nvPr userDrawn="1"/>
        </p:nvCxnSpPr>
        <p:spPr>
          <a:xfrm>
            <a:off x="1265302" y="5832568"/>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cxnSp>
        <p:nvCxnSpPr>
          <p:cNvPr id="25" name="Straight Connector 24"/>
          <p:cNvCxnSpPr/>
          <p:nvPr userDrawn="1"/>
        </p:nvCxnSpPr>
        <p:spPr>
          <a:xfrm>
            <a:off x="1265302" y="6340619"/>
            <a:ext cx="7945297" cy="0"/>
          </a:xfrm>
          <a:prstGeom prst="line">
            <a:avLst/>
          </a:prstGeom>
          <a:ln>
            <a:solidFill>
              <a:srgbClr val="FFFFFF"/>
            </a:solidFill>
            <a:prstDash val="dash"/>
          </a:ln>
        </p:spPr>
        <p:style>
          <a:lnRef idx="1">
            <a:schemeClr val="dk1"/>
          </a:lnRef>
          <a:fillRef idx="0">
            <a:schemeClr val="dk1"/>
          </a:fillRef>
          <a:effectRef idx="0">
            <a:schemeClr val="dk1"/>
          </a:effectRef>
          <a:fontRef idx="minor">
            <a:schemeClr val="tx1"/>
          </a:fontRef>
        </p:style>
      </p:cxnSp>
      <p:sp>
        <p:nvSpPr>
          <p:cNvPr id="26" name="Title 1"/>
          <p:cNvSpPr txBox="1">
            <a:spLocks/>
          </p:cNvSpPr>
          <p:nvPr userDrawn="1"/>
        </p:nvSpPr>
        <p:spPr>
          <a:xfrm>
            <a:off x="1062102" y="4303767"/>
            <a:ext cx="8148497"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4400" dirty="0">
              <a:solidFill>
                <a:schemeClr val="bg1"/>
              </a:solidFill>
              <a:latin typeface="Impact"/>
              <a:cs typeface="Impact"/>
            </a:endParaRPr>
          </a:p>
        </p:txBody>
      </p:sp>
      <p:sp>
        <p:nvSpPr>
          <p:cNvPr id="4" name="Title 3"/>
          <p:cNvSpPr>
            <a:spLocks noGrp="1"/>
          </p:cNvSpPr>
          <p:nvPr>
            <p:ph type="title" hasCustomPrompt="1"/>
          </p:nvPr>
        </p:nvSpPr>
        <p:spPr>
          <a:xfrm>
            <a:off x="1059043" y="4240780"/>
            <a:ext cx="8151556" cy="1591789"/>
          </a:xfrm>
        </p:spPr>
        <p:txBody>
          <a:bodyPr/>
          <a:lstStyle>
            <a:lvl1pPr>
              <a:lnSpc>
                <a:spcPct val="80000"/>
              </a:lnSpc>
              <a:defRPr sz="6500">
                <a:solidFill>
                  <a:srgbClr val="756C66"/>
                </a:solidFill>
              </a:defRPr>
            </a:lvl1pPr>
          </a:lstStyle>
          <a:p>
            <a:r>
              <a:rPr lang="en-US" dirty="0" smtClean="0"/>
              <a:t>Section</a:t>
            </a:r>
            <a:br>
              <a:rPr lang="en-US" dirty="0" smtClean="0"/>
            </a:br>
            <a:r>
              <a:rPr lang="en-US" dirty="0" smtClean="0"/>
              <a:t>Title</a:t>
            </a:r>
            <a:endParaRPr lang="en-US" dirty="0"/>
          </a:p>
        </p:txBody>
      </p:sp>
      <p:sp>
        <p:nvSpPr>
          <p:cNvPr id="23" name="Content Placeholder 22"/>
          <p:cNvSpPr>
            <a:spLocks noGrp="1"/>
          </p:cNvSpPr>
          <p:nvPr>
            <p:ph sz="quarter" idx="14" hasCustomPrompt="1"/>
          </p:nvPr>
        </p:nvSpPr>
        <p:spPr>
          <a:xfrm>
            <a:off x="1059043" y="5799369"/>
            <a:ext cx="8151556" cy="556817"/>
          </a:xfrm>
        </p:spPr>
        <p:txBody>
          <a:bodyPr anchor="t">
            <a:noAutofit/>
          </a:bodyPr>
          <a:lstStyle>
            <a:lvl1pPr algn="l">
              <a:defRPr sz="3200" cap="all">
                <a:solidFill>
                  <a:schemeClr val="bg1"/>
                </a:solidFill>
                <a:latin typeface="Impact"/>
                <a:cs typeface="Impact"/>
              </a:defRPr>
            </a:lvl1pPr>
            <a:lvl2pPr algn="l">
              <a:defRPr>
                <a:latin typeface="Impact"/>
                <a:cs typeface="Impact"/>
              </a:defRPr>
            </a:lvl2pPr>
            <a:lvl3pPr algn="l">
              <a:defRPr>
                <a:latin typeface="Impact"/>
                <a:cs typeface="Impact"/>
              </a:defRPr>
            </a:lvl3pPr>
            <a:lvl4pPr algn="l">
              <a:defRPr>
                <a:latin typeface="Impact"/>
                <a:cs typeface="Impact"/>
              </a:defRPr>
            </a:lvl4pPr>
            <a:lvl5pPr algn="l">
              <a:defRPr>
                <a:latin typeface="Impact"/>
                <a:cs typeface="Impact"/>
              </a:defRPr>
            </a:lvl5pPr>
          </a:lstStyle>
          <a:p>
            <a:pPr lvl="0"/>
            <a:r>
              <a:rPr lang="en-US" dirty="0" smtClean="0"/>
              <a:t>Second Line</a:t>
            </a:r>
            <a:endParaRPr lang="en-US" dirty="0"/>
          </a:p>
        </p:txBody>
      </p:sp>
      <p:pic>
        <p:nvPicPr>
          <p:cNvPr id="29" name="Picture 28" descr="PU_sigtab.eps"/>
          <p:cNvPicPr>
            <a:picLocks noChangeAspect="1"/>
          </p:cNvPicPr>
          <p:nvPr userDrawn="1"/>
        </p:nvPicPr>
        <p:blipFill rotWithShape="1">
          <a:blip r:embed="rId3" cstate="print">
            <a:extLst>
              <a:ext uri="{28A0092B-C50C-407E-A947-70E740481C1C}">
                <a14:useLocalDpi xmlns:a14="http://schemas.microsoft.com/office/drawing/2010/main" val="0"/>
              </a:ext>
            </a:extLst>
          </a:blip>
          <a:srcRect t="-166" b="12554"/>
          <a:stretch/>
        </p:blipFill>
        <p:spPr>
          <a:xfrm>
            <a:off x="9410075" y="-8411"/>
            <a:ext cx="2589891" cy="1021073"/>
          </a:xfrm>
          <a:prstGeom prst="rect">
            <a:avLst/>
          </a:prstGeom>
        </p:spPr>
      </p:pic>
      <p:sp>
        <p:nvSpPr>
          <p:cNvPr id="3" name="Picture Placeholder 2"/>
          <p:cNvSpPr>
            <a:spLocks noGrp="1"/>
          </p:cNvSpPr>
          <p:nvPr>
            <p:ph type="pic" sz="quarter" idx="15"/>
          </p:nvPr>
        </p:nvSpPr>
        <p:spPr>
          <a:xfrm>
            <a:off x="-18016" y="-8410"/>
            <a:ext cx="9301717" cy="4156549"/>
          </a:xfrm>
        </p:spPr>
        <p:txBody>
          <a:bodyPr/>
          <a:lstStyle/>
          <a:p>
            <a:endParaRPr lang="en-US"/>
          </a:p>
        </p:txBody>
      </p:sp>
    </p:spTree>
    <p:extLst>
      <p:ext uri="{BB962C8B-B14F-4D97-AF65-F5344CB8AC3E}">
        <p14:creationId xmlns:p14="http://schemas.microsoft.com/office/powerpoint/2010/main" val="165069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5"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Subtitle</a:t>
            </a:r>
          </a:p>
        </p:txBody>
      </p:sp>
      <p:sp>
        <p:nvSpPr>
          <p:cNvPr id="7" name="Text Placeholder 6"/>
          <p:cNvSpPr>
            <a:spLocks noGrp="1"/>
          </p:cNvSpPr>
          <p:nvPr>
            <p:ph type="body" idx="12"/>
          </p:nvPr>
        </p:nvSpPr>
        <p:spPr>
          <a:xfrm>
            <a:off x="609601" y="1608140"/>
            <a:ext cx="10981265" cy="432646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100243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427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6" name="Picture Placeholder 5"/>
          <p:cNvSpPr>
            <a:spLocks noGrp="1"/>
          </p:cNvSpPr>
          <p:nvPr>
            <p:ph type="pic" sz="quarter" idx="14"/>
          </p:nvPr>
        </p:nvSpPr>
        <p:spPr>
          <a:xfrm>
            <a:off x="6228806" y="1600373"/>
            <a:ext cx="5353593" cy="4342542"/>
          </a:xfrm>
        </p:spPr>
        <p:txBody>
          <a:bodyPr/>
          <a:lstStyle/>
          <a:p>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877933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264707"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1"/>
            <a:ext cx="5384800" cy="4334408"/>
          </a:xfrm>
        </p:spPr>
        <p:txBody>
          <a:bodyPr>
            <a:normAutofit/>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12"/>
          </p:nvPr>
        </p:nvSpPr>
        <p:spPr/>
        <p:txBody>
          <a:bodyPr/>
          <a:lstStyle/>
          <a:p>
            <a:fld id="{AB80C8F5-D920-BB4B-933F-7F3EB43C8215}" type="slidenum">
              <a:rPr lang="en-US" smtClean="0"/>
              <a:t>‹#›</a:t>
            </a:fld>
            <a:endParaRPr lang="en-US"/>
          </a:p>
        </p:txBody>
      </p:sp>
      <p:sp>
        <p:nvSpPr>
          <p:cNvPr id="11"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2" name="Straight Connector 11"/>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83535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1535113"/>
            <a:ext cx="5265184"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09600" y="2174876"/>
            <a:ext cx="5265184"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93368" y="2174876"/>
            <a:ext cx="5389033" cy="3768033"/>
          </a:xfrm>
        </p:spPr>
        <p:txBody>
          <a:bodyPr>
            <a:norm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5" name="Slide Number Placeholder 14"/>
          <p:cNvSpPr>
            <a:spLocks noGrp="1"/>
          </p:cNvSpPr>
          <p:nvPr>
            <p:ph type="sldNum" sz="quarter" idx="12"/>
          </p:nvPr>
        </p:nvSpPr>
        <p:spPr/>
        <p:txBody>
          <a:bodyPr/>
          <a:lstStyle>
            <a:lvl1pPr>
              <a:defRPr>
                <a:latin typeface="Arial"/>
                <a:cs typeface="Arial"/>
              </a:defRPr>
            </a:lvl1pPr>
          </a:lstStyle>
          <a:p>
            <a:fld id="{AB80C8F5-D920-BB4B-933F-7F3EB43C8215}" type="slidenum">
              <a:rPr lang="en-US" smtClean="0"/>
              <a:pPr/>
              <a:t>‹#›</a:t>
            </a:fld>
            <a:endParaRPr lang="en-US" dirty="0"/>
          </a:p>
        </p:txBody>
      </p:sp>
      <p:sp>
        <p:nvSpPr>
          <p:cNvPr id="13"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14" name="Straight Connector 13"/>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23700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AB80C8F5-D920-BB4B-933F-7F3EB43C8215}" type="slidenum">
              <a:rPr lang="en-US" smtClean="0"/>
              <a:t>‹#›</a:t>
            </a:fld>
            <a:endParaRPr lang="en-US"/>
          </a:p>
        </p:txBody>
      </p:sp>
      <p:sp>
        <p:nvSpPr>
          <p:cNvPr id="8" name="Text Placeholder 2"/>
          <p:cNvSpPr>
            <a:spLocks noGrp="1"/>
          </p:cNvSpPr>
          <p:nvPr>
            <p:ph type="body" idx="11" hasCustomPrompt="1"/>
          </p:nvPr>
        </p:nvSpPr>
        <p:spPr>
          <a:xfrm>
            <a:off x="609600" y="941895"/>
            <a:ext cx="10972800" cy="442912"/>
          </a:xfrm>
        </p:spPr>
        <p:txBody>
          <a:bodyPr anchor="t">
            <a:noAutofit/>
          </a:bodyPr>
          <a:lstStyle>
            <a:lvl1pPr marL="0" indent="0">
              <a:buNone/>
              <a:defRPr sz="1800" b="1" cap="all">
                <a:solidFill>
                  <a:srgbClr val="E3AE24"/>
                </a:solidFill>
                <a:latin typeface="Impact"/>
                <a:cs typeface="Impac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cxnSp>
        <p:nvCxnSpPr>
          <p:cNvPr id="9" name="Straight Connector 8"/>
          <p:cNvCxnSpPr/>
          <p:nvPr userDrawn="1"/>
        </p:nvCxnSpPr>
        <p:spPr>
          <a:xfrm flipV="1">
            <a:off x="17517" y="1271266"/>
            <a:ext cx="12174484" cy="17985"/>
          </a:xfrm>
          <a:prstGeom prst="line">
            <a:avLst/>
          </a:prstGeom>
          <a:ln>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80091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Rectangle 5"/>
          <p:cNvSpPr/>
          <p:nvPr userDrawn="1"/>
        </p:nvSpPr>
        <p:spPr>
          <a:xfrm>
            <a:off x="0" y="-1"/>
            <a:ext cx="12192000" cy="13316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894847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ext Only No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fld id="{AB80C8F5-D920-BB4B-933F-7F3EB43C8215}" type="slidenum">
              <a:rPr lang="en-US" smtClean="0"/>
              <a:pPr/>
              <a:t>‹#›</a:t>
            </a:fld>
            <a:endParaRPr lang="en-US" dirty="0"/>
          </a:p>
        </p:txBody>
      </p:sp>
      <p:sp>
        <p:nvSpPr>
          <p:cNvPr id="7" name="Text Placeholder 6"/>
          <p:cNvSpPr>
            <a:spLocks noGrp="1"/>
          </p:cNvSpPr>
          <p:nvPr>
            <p:ph type="body" idx="12"/>
          </p:nvPr>
        </p:nvSpPr>
        <p:spPr>
          <a:xfrm>
            <a:off x="609601" y="1187117"/>
            <a:ext cx="10981265" cy="47474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203751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ti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emf"/><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8" name="Group 17"/>
          <p:cNvGrpSpPr/>
          <p:nvPr userDrawn="1"/>
        </p:nvGrpSpPr>
        <p:grpSpPr>
          <a:xfrm>
            <a:off x="1" y="1"/>
            <a:ext cx="12209516" cy="915109"/>
            <a:chOff x="0" y="0"/>
            <a:chExt cx="9157137" cy="915109"/>
          </a:xfrm>
        </p:grpSpPr>
        <p:sp>
          <p:nvSpPr>
            <p:cNvPr id="19" name="Rectangle 18"/>
            <p:cNvSpPr/>
            <p:nvPr/>
          </p:nvSpPr>
          <p:spPr>
            <a:xfrm>
              <a:off x="0" y="0"/>
              <a:ext cx="9144000" cy="915108"/>
            </a:xfrm>
            <a:prstGeom prst="rect">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20" name="Picture 19" descr="h2_lines_white.pdf"/>
            <p:cNvPicPr>
              <a:picLocks noChangeAspect="1"/>
            </p:cNvPicPr>
            <p:nvPr/>
          </p:nvPicPr>
          <p:blipFill rotWithShape="1">
            <a:blip r:embed="rId11" cstate="print">
              <a:extLst>
                <a:ext uri="{28A0092B-C50C-407E-A947-70E740481C1C}">
                  <a14:useLocalDpi xmlns:a14="http://schemas.microsoft.com/office/drawing/2010/main" val="0"/>
                </a:ext>
              </a:extLst>
            </a:blip>
            <a:srcRect l="22582" t="22582" r="22582" b="48017"/>
            <a:stretch/>
          </p:blipFill>
          <p:spPr>
            <a:xfrm>
              <a:off x="13137" y="1"/>
              <a:ext cx="9144000" cy="915108"/>
            </a:xfrm>
            <a:prstGeom prst="rect">
              <a:avLst/>
            </a:prstGeom>
          </p:spPr>
        </p:pic>
      </p:grpSp>
      <p:sp>
        <p:nvSpPr>
          <p:cNvPr id="2" name="Title Placeholder 1"/>
          <p:cNvSpPr>
            <a:spLocks noGrp="1"/>
          </p:cNvSpPr>
          <p:nvPr>
            <p:ph type="title"/>
          </p:nvPr>
        </p:nvSpPr>
        <p:spPr>
          <a:xfrm>
            <a:off x="609600" y="315431"/>
            <a:ext cx="10981267" cy="748782"/>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721492"/>
            <a:ext cx="10981267" cy="4221416"/>
          </a:xfrm>
          <a:prstGeom prst="rect">
            <a:avLst/>
          </a:prstGeom>
        </p:spPr>
        <p:txBody>
          <a:bodyPr vert="horz" lIns="91440" tIns="45720" rIns="91440" bIns="45720" rtlCol="0" anchor="t">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8746067" y="6356351"/>
            <a:ext cx="2844800" cy="365125"/>
          </a:xfrm>
          <a:prstGeom prst="rect">
            <a:avLst/>
          </a:prstGeom>
        </p:spPr>
        <p:txBody>
          <a:bodyPr vert="horz" lIns="91440" tIns="45720" rIns="91440" bIns="45720" rtlCol="0" anchor="ctr"/>
          <a:lstStyle>
            <a:lvl1pPr algn="r">
              <a:defRPr sz="1200">
                <a:solidFill>
                  <a:schemeClr val="tx1">
                    <a:tint val="75000"/>
                  </a:schemeClr>
                </a:solidFill>
                <a:latin typeface="Arial"/>
                <a:cs typeface="Arial"/>
              </a:defRPr>
            </a:lvl1pPr>
          </a:lstStyle>
          <a:p>
            <a:fld id="{AB80C8F5-D920-BB4B-933F-7F3EB43C8215}" type="slidenum">
              <a:rPr lang="en-US" smtClean="0"/>
              <a:pPr/>
              <a:t>‹#›</a:t>
            </a:fld>
            <a:endParaRPr lang="en-US" dirty="0"/>
          </a:p>
        </p:txBody>
      </p:sp>
      <p:sp>
        <p:nvSpPr>
          <p:cNvPr id="16" name="TextBox 15"/>
          <p:cNvSpPr txBox="1"/>
          <p:nvPr userDrawn="1"/>
        </p:nvSpPr>
        <p:spPr>
          <a:xfrm>
            <a:off x="489507" y="1535528"/>
            <a:ext cx="11101360" cy="369332"/>
          </a:xfrm>
          <a:prstGeom prst="rect">
            <a:avLst/>
          </a:prstGeom>
          <a:noFill/>
        </p:spPr>
        <p:txBody>
          <a:bodyPr wrap="square" rtlCol="0">
            <a:spAutoFit/>
          </a:bodyPr>
          <a:lstStyle/>
          <a:p>
            <a:endParaRPr lang="en-US" sz="1800" dirty="0"/>
          </a:p>
        </p:txBody>
      </p:sp>
      <p:pic>
        <p:nvPicPr>
          <p:cNvPr id="14" name="Picture 13" descr="PU_sig132.tif"/>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609600" y="6075633"/>
            <a:ext cx="2031832" cy="479171"/>
          </a:xfrm>
          <a:prstGeom prst="rect">
            <a:avLst/>
          </a:prstGeom>
        </p:spPr>
      </p:pic>
    </p:spTree>
    <p:extLst>
      <p:ext uri="{BB962C8B-B14F-4D97-AF65-F5344CB8AC3E}">
        <p14:creationId xmlns:p14="http://schemas.microsoft.com/office/powerpoint/2010/main" val="84285366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6" r:id="rId3"/>
    <p:sldLayoutId id="2147483657" r:id="rId4"/>
    <p:sldLayoutId id="2147483652" r:id="rId5"/>
    <p:sldLayoutId id="2147483653" r:id="rId6"/>
    <p:sldLayoutId id="2147483654" r:id="rId7"/>
    <p:sldLayoutId id="2147483655" r:id="rId8"/>
    <p:sldLayoutId id="2147483658" r:id="rId9"/>
  </p:sldLayoutIdLst>
  <p:txStyles>
    <p:titleStyle>
      <a:lvl1pPr algn="l" defTabSz="457200" rtl="0" eaLnBrk="1" latinLnBrk="0" hangingPunct="1">
        <a:spcBef>
          <a:spcPct val="0"/>
        </a:spcBef>
        <a:buNone/>
        <a:defRPr sz="4400" kern="1200" cap="all">
          <a:solidFill>
            <a:schemeClr val="bg1"/>
          </a:solidFill>
          <a:latin typeface="Impact"/>
          <a:ea typeface="+mj-ea"/>
          <a:cs typeface="Impact"/>
        </a:defRPr>
      </a:lvl1pPr>
    </p:titleStyle>
    <p:bodyStyle>
      <a:lvl1pPr marL="0" indent="0" algn="l" defTabSz="457200" rtl="0" eaLnBrk="1" latinLnBrk="0" hangingPunct="1">
        <a:spcBef>
          <a:spcPct val="20000"/>
        </a:spcBef>
        <a:buFontTx/>
        <a:buNone/>
        <a:defRPr sz="1600" kern="1200">
          <a:solidFill>
            <a:schemeClr val="tx1"/>
          </a:solidFill>
          <a:latin typeface="Arial"/>
          <a:ea typeface="+mn-ea"/>
          <a:cs typeface="Arial"/>
        </a:defRPr>
      </a:lvl1pPr>
      <a:lvl2pPr marL="742950" indent="-285750" algn="l" defTabSz="457200" rtl="0" eaLnBrk="1" latinLnBrk="0" hangingPunct="1">
        <a:spcBef>
          <a:spcPct val="20000"/>
        </a:spcBef>
        <a:buFont typeface="Arial"/>
        <a:buChar char="•"/>
        <a:defRPr sz="1600" kern="1200">
          <a:solidFill>
            <a:schemeClr val="tx1"/>
          </a:solidFill>
          <a:latin typeface="Arial"/>
          <a:ea typeface="+mn-ea"/>
          <a:cs typeface="Arial"/>
        </a:defRPr>
      </a:lvl2pPr>
      <a:lvl3pPr marL="1143000" indent="-228600" algn="l" defTabSz="457200" rtl="0" eaLnBrk="1" latinLnBrk="0" hangingPunct="1">
        <a:spcBef>
          <a:spcPct val="20000"/>
        </a:spcBef>
        <a:buFont typeface="Lucida Grande"/>
        <a:buChar char="–"/>
        <a:defRPr sz="1600" kern="1200">
          <a:solidFill>
            <a:schemeClr val="tx1"/>
          </a:solidFill>
          <a:latin typeface="Arial"/>
          <a:ea typeface="+mn-ea"/>
          <a:cs typeface="Arial"/>
        </a:defRPr>
      </a:lvl3pPr>
      <a:lvl4pPr marL="1600200" indent="-228600" algn="l" defTabSz="457200" rtl="0" eaLnBrk="1" latinLnBrk="0" hangingPunct="1">
        <a:spcBef>
          <a:spcPct val="20000"/>
        </a:spcBef>
        <a:buFont typeface="Arial"/>
        <a:buChar char="•"/>
        <a:defRPr sz="1600" kern="1200">
          <a:solidFill>
            <a:schemeClr val="tx1"/>
          </a:solidFill>
          <a:latin typeface="Arial"/>
          <a:ea typeface="+mn-ea"/>
          <a:cs typeface="Arial"/>
        </a:defRPr>
      </a:lvl4pPr>
      <a:lvl5pPr marL="2057400" indent="-228600" algn="l" defTabSz="457200" rtl="0" eaLnBrk="1" latinLnBrk="0" hangingPunct="1">
        <a:spcBef>
          <a:spcPct val="20000"/>
        </a:spcBef>
        <a:buFont typeface="Arial"/>
        <a:buChar char="»"/>
        <a:defRPr sz="16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5.emf"/><Relationship Id="rId7"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hyperlink" Target="https://www.youtube.com/watch?v=L8TkhHgkBsg"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H2PWdzYuiqc"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H2PWdzYuiqc"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H2PWdzYuiqc"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hyperlink" Target="https://www.youtube.com/watch?v=L8TkhHgkBsg" TargetMode="External"/><Relationship Id="rId4" Type="http://schemas.openxmlformats.org/officeDocument/2006/relationships/image" Target="../media/image10.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37.emf"/><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40.emf"/><Relationship Id="rId4" Type="http://schemas.openxmlformats.org/officeDocument/2006/relationships/image" Target="../media/image39.emf"/></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5thQRIX3Rio"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s://www.youtube.com/watch?v=H2PWdzYuiqc"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H2PWdzYuiqc"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8937" y="4687148"/>
            <a:ext cx="10981854" cy="1864086"/>
          </a:xfrm>
        </p:spPr>
        <p:txBody>
          <a:bodyPr/>
          <a:lstStyle/>
          <a:p>
            <a:pPr>
              <a:lnSpc>
                <a:spcPct val="100000"/>
              </a:lnSpc>
            </a:pPr>
            <a:r>
              <a:rPr lang="en-US" sz="3200" i="1" cap="none" dirty="0" smtClean="0">
                <a:effectLst>
                  <a:outerShdw blurRad="38100" dist="38100" dir="2700000" algn="tl">
                    <a:srgbClr val="000000">
                      <a:alpha val="43137"/>
                    </a:srgbClr>
                  </a:outerShdw>
                </a:effectLst>
              </a:rPr>
              <a:t>Professional Considerations in Digital System Design</a:t>
            </a:r>
            <a:r>
              <a:rPr lang="en-US" sz="3600" dirty="0"/>
              <a:t/>
            </a:r>
            <a:br>
              <a:rPr lang="en-US" sz="3600" dirty="0"/>
            </a:br>
            <a:r>
              <a:rPr lang="en-US" sz="4000" dirty="0">
                <a:effectLst>
                  <a:outerShdw blurRad="38100" dist="38100" dir="2700000" algn="tl">
                    <a:srgbClr val="000000">
                      <a:alpha val="43137"/>
                    </a:srgbClr>
                  </a:outerShdw>
                </a:effectLst>
              </a:rPr>
              <a:t>Case Study: </a:t>
            </a:r>
            <a:r>
              <a:rPr lang="en-US" sz="4000" dirty="0" smtClean="0">
                <a:effectLst>
                  <a:outerShdw blurRad="38100" dist="38100" dir="2700000" algn="tl">
                    <a:srgbClr val="000000">
                      <a:alpha val="43137"/>
                    </a:srgbClr>
                  </a:outerShdw>
                </a:effectLst>
              </a:rPr>
              <a:t> NEST  </a:t>
            </a:r>
            <a:r>
              <a:rPr lang="en-US" sz="4000" dirty="0">
                <a:effectLst>
                  <a:outerShdw blurRad="38100" dist="38100" dir="2700000" algn="tl">
                    <a:srgbClr val="000000">
                      <a:alpha val="43137"/>
                    </a:srgbClr>
                  </a:outerShdw>
                </a:effectLst>
              </a:rPr>
              <a:t>LEARNING Thermostat</a:t>
            </a:r>
            <a:endParaRPr lang="en-US" sz="4200" dirty="0"/>
          </a:p>
        </p:txBody>
      </p:sp>
      <p:pic>
        <p:nvPicPr>
          <p:cNvPr id="9" name="Picture 8" descr="PU_sigtab.eps"/>
          <p:cNvPicPr>
            <a:picLocks noChangeAspect="1"/>
          </p:cNvPicPr>
          <p:nvPr/>
        </p:nvPicPr>
        <p:blipFill rotWithShape="1">
          <a:blip r:embed="rId3" cstate="print">
            <a:extLst>
              <a:ext uri="{28A0092B-C50C-407E-A947-70E740481C1C}">
                <a14:useLocalDpi xmlns:a14="http://schemas.microsoft.com/office/drawing/2010/main" val="0"/>
              </a:ext>
            </a:extLst>
          </a:blip>
          <a:srcRect t="-166" b="12554"/>
          <a:stretch/>
        </p:blipFill>
        <p:spPr>
          <a:xfrm>
            <a:off x="10249582" y="5838717"/>
            <a:ext cx="1942418" cy="1021073"/>
          </a:xfrm>
          <a:prstGeom prst="rect">
            <a:avLst/>
          </a:prstGeom>
        </p:spPr>
      </p:pic>
      <p:pic>
        <p:nvPicPr>
          <p:cNvPr id="3" name="Picture 2">
            <a:hlinkClick r:id="rId4"/>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9098" y="133817"/>
            <a:ext cx="3619500" cy="3705225"/>
          </a:xfrm>
          <a:prstGeom prst="rect">
            <a:avLst/>
          </a:prstGeom>
        </p:spPr>
      </p:pic>
      <p:pic>
        <p:nvPicPr>
          <p:cNvPr id="2" name="Picture 1"/>
          <p:cNvPicPr>
            <a:picLocks noChangeAspect="1"/>
          </p:cNvPicPr>
          <p:nvPr/>
        </p:nvPicPr>
        <p:blipFill rotWithShape="1">
          <a:blip r:embed="rId6">
            <a:extLst>
              <a:ext uri="{28A0092B-C50C-407E-A947-70E740481C1C}">
                <a14:useLocalDpi xmlns:a14="http://schemas.microsoft.com/office/drawing/2010/main" val="0"/>
              </a:ext>
            </a:extLst>
          </a:blip>
          <a:srcRect l="7098" t="7705" r="5359" b="8181"/>
          <a:stretch/>
        </p:blipFill>
        <p:spPr>
          <a:xfrm>
            <a:off x="3383714" y="1057346"/>
            <a:ext cx="3335384" cy="3204754"/>
          </a:xfrm>
          <a:prstGeom prst="rect">
            <a:avLst/>
          </a:prstGeom>
        </p:spPr>
      </p:pic>
      <p:sp>
        <p:nvSpPr>
          <p:cNvPr id="4" name="Rectangle 3"/>
          <p:cNvSpPr/>
          <p:nvPr/>
        </p:nvSpPr>
        <p:spPr>
          <a:xfrm>
            <a:off x="376797" y="6372328"/>
            <a:ext cx="8264869" cy="369332"/>
          </a:xfrm>
          <a:prstGeom prst="rect">
            <a:avLst/>
          </a:prstGeom>
        </p:spPr>
        <p:txBody>
          <a:bodyPr wrap="square">
            <a:spAutoFit/>
          </a:bodyPr>
          <a:lstStyle/>
          <a:p>
            <a:r>
              <a:rPr lang="en-US" dirty="0" smtClean="0">
                <a:cs typeface="Arial" panose="020B0604020202020204" pitchFamily="34" charset="0"/>
              </a:rPr>
              <a:t>David G </a:t>
            </a:r>
            <a:r>
              <a:rPr lang="en-US" dirty="0">
                <a:cs typeface="Arial" panose="020B0604020202020204" pitchFamily="34" charset="0"/>
              </a:rPr>
              <a:t>Meyer ©</a:t>
            </a:r>
            <a:r>
              <a:rPr lang="en-US" dirty="0" smtClean="0">
                <a:cs typeface="Arial" panose="020B0604020202020204" pitchFamily="34" charset="0"/>
              </a:rPr>
              <a:t>2020, </a:t>
            </a:r>
            <a:r>
              <a:rPr lang="en-US" dirty="0">
                <a:cs typeface="Arial" panose="020B0604020202020204" pitchFamily="34" charset="0"/>
              </a:rPr>
              <a:t>Images Property of their Respective Owners</a:t>
            </a:r>
            <a:endParaRPr lang="en-US" dirty="0"/>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1537" y="117312"/>
            <a:ext cx="1695323" cy="228037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24222" y="3245753"/>
            <a:ext cx="2144486" cy="203269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385276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a:t>
            </a:r>
            <a:endParaRPr lang="en-US" dirty="0">
              <a:effectLst>
                <a:outerShdw blurRad="38100" dist="38100" dir="2700000" algn="tl">
                  <a:srgbClr val="000000">
                    <a:alpha val="43137"/>
                  </a:srgbClr>
                </a:outerShdw>
              </a:effectLst>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116" y="1550832"/>
            <a:ext cx="3810888" cy="3563428"/>
          </a:xfrm>
          <a:prstGeom prst="rect">
            <a:avLst/>
          </a:prstGeom>
        </p:spPr>
      </p:pic>
      <p:sp>
        <p:nvSpPr>
          <p:cNvPr id="5" name="TextBox 4"/>
          <p:cNvSpPr txBox="1"/>
          <p:nvPr/>
        </p:nvSpPr>
        <p:spPr>
          <a:xfrm>
            <a:off x="760120" y="1424762"/>
            <a:ext cx="5997905" cy="3139321"/>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Contrary to the illustration from the Nest website reproduced </a:t>
            </a:r>
            <a:r>
              <a:rPr lang="en-US" sz="2000" dirty="0" smtClean="0">
                <a:latin typeface="Arial" panose="020B0604020202020204" pitchFamily="34" charset="0"/>
                <a:cs typeface="Arial" panose="020B0604020202020204" pitchFamily="34" charset="0"/>
              </a:rPr>
              <a:t>here, </a:t>
            </a:r>
            <a:r>
              <a:rPr lang="en-US" sz="2000" dirty="0">
                <a:latin typeface="Arial" panose="020B0604020202020204" pitchFamily="34" charset="0"/>
                <a:cs typeface="Arial" panose="020B0604020202020204" pitchFamily="34" charset="0"/>
              </a:rPr>
              <a:t>the following wire connection (color) is typically </a:t>
            </a:r>
            <a:r>
              <a:rPr lang="en-US" sz="2000" u="sng"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included in standard 4-wire household thermostat circuits:</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Red (R</a:t>
            </a:r>
            <a:r>
              <a:rPr lang="en-US" sz="2000" cap="all" baseline="-25000" dirty="0">
                <a:latin typeface="Arial" panose="020B0604020202020204" pitchFamily="34" charset="0"/>
                <a:cs typeface="Arial" panose="020B0604020202020204" pitchFamily="34" charset="0"/>
              </a:rPr>
              <a:t>H</a:t>
            </a:r>
            <a:r>
              <a:rPr lang="en-US" sz="2000" cap="all" dirty="0">
                <a:latin typeface="Arial" panose="020B0604020202020204" pitchFamily="34" charset="0"/>
                <a:cs typeface="Arial" panose="020B0604020202020204" pitchFamily="34" charset="0"/>
              </a:rPr>
              <a:t> / R</a:t>
            </a:r>
            <a:r>
              <a:rPr lang="en-US" sz="2000" cap="all" baseline="-25000" dirty="0">
                <a:latin typeface="Arial" panose="020B0604020202020204" pitchFamily="34" charset="0"/>
                <a:cs typeface="Arial" panose="020B0604020202020204" pitchFamily="34" charset="0"/>
              </a:rPr>
              <a:t>C</a:t>
            </a:r>
            <a:r>
              <a:rPr lang="en-US" sz="2000" cap="all" dirty="0">
                <a:latin typeface="Arial" panose="020B0604020202020204" pitchFamily="34" charset="0"/>
                <a:cs typeface="Arial" panose="020B0604020202020204" pitchFamily="34" charset="0"/>
              </a:rPr>
              <a:t>)</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Yellow (Y)</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White (W)</a:t>
            </a:r>
          </a:p>
          <a:p>
            <a:pPr marL="800100" lvl="1" indent="-342900">
              <a:buFont typeface="+mj-lt"/>
              <a:buAutoNum type="alphaUcPeriod"/>
            </a:pPr>
            <a:r>
              <a:rPr lang="en-US" sz="2000" cap="all" dirty="0">
                <a:solidFill>
                  <a:srgbClr val="00B0F0"/>
                </a:solidFill>
                <a:latin typeface="Arial" panose="020B0604020202020204" pitchFamily="34" charset="0"/>
                <a:cs typeface="Arial" panose="020B0604020202020204" pitchFamily="34" charset="0"/>
              </a:rPr>
              <a:t>Blue (C)</a:t>
            </a:r>
          </a:p>
          <a:p>
            <a:pPr marL="800100" lvl="1" indent="-342900">
              <a:buFont typeface="+mj-lt"/>
              <a:buAutoNum type="alphaUcPeriod"/>
            </a:pPr>
            <a:r>
              <a:rPr lang="en-US" sz="2000" dirty="0">
                <a:latin typeface="Arial" panose="020B0604020202020204" pitchFamily="34" charset="0"/>
                <a:cs typeface="Arial" panose="020B0604020202020204" pitchFamily="34" charset="0"/>
              </a:rPr>
              <a:t>none of the above</a:t>
            </a:r>
          </a:p>
          <a:p>
            <a:endParaRPr lang="en-US" dirty="0"/>
          </a:p>
        </p:txBody>
      </p:sp>
      <p:sp>
        <p:nvSpPr>
          <p:cNvPr id="10" name="Text Placeholder 2"/>
          <p:cNvSpPr>
            <a:spLocks noGrp="1"/>
          </p:cNvSpPr>
          <p:nvPr>
            <p:ph type="body" idx="11"/>
          </p:nvPr>
        </p:nvSpPr>
        <p:spPr>
          <a:xfrm>
            <a:off x="760120" y="899394"/>
            <a:ext cx="8229600" cy="442912"/>
          </a:xfrm>
        </p:spPr>
        <p:txBody>
          <a:bodyPr/>
          <a:lstStyle/>
          <a:p>
            <a:r>
              <a:rPr lang="en-US" sz="2400" cap="none" dirty="0" smtClean="0"/>
              <a:t>Question 2 - </a:t>
            </a:r>
            <a:r>
              <a:rPr lang="en-US" sz="2400" cap="none" dirty="0" smtClean="0">
                <a:solidFill>
                  <a:srgbClr val="00B0F0"/>
                </a:solidFill>
              </a:rPr>
              <a:t>Answer</a:t>
            </a:r>
            <a:endParaRPr lang="en-US" sz="2400" dirty="0">
              <a:solidFill>
                <a:srgbClr val="00B0F0"/>
              </a:solidFill>
            </a:endParaRPr>
          </a:p>
        </p:txBody>
      </p:sp>
      <p:pic>
        <p:nvPicPr>
          <p:cNvPr id="3" name="Picture 2"/>
          <p:cNvPicPr>
            <a:picLocks noChangeAspect="1"/>
          </p:cNvPicPr>
          <p:nvPr/>
        </p:nvPicPr>
        <p:blipFill>
          <a:blip r:embed="rId5"/>
          <a:stretch>
            <a:fillRect/>
          </a:stretch>
        </p:blipFill>
        <p:spPr>
          <a:xfrm>
            <a:off x="3926541" y="3139844"/>
            <a:ext cx="3983182" cy="3718156"/>
          </a:xfrm>
          <a:prstGeom prst="rect">
            <a:avLst/>
          </a:prstGeom>
        </p:spPr>
      </p:pic>
      <p:sp>
        <p:nvSpPr>
          <p:cNvPr id="4" name="Freeform 3"/>
          <p:cNvSpPr/>
          <p:nvPr/>
        </p:nvSpPr>
        <p:spPr>
          <a:xfrm>
            <a:off x="11080376" y="2926080"/>
            <a:ext cx="957431" cy="247426"/>
          </a:xfrm>
          <a:custGeom>
            <a:avLst/>
            <a:gdLst>
              <a:gd name="connsiteX0" fmla="*/ 0 w 957431"/>
              <a:gd name="connsiteY0" fmla="*/ 86061 h 247426"/>
              <a:gd name="connsiteX1" fmla="*/ 344245 w 957431"/>
              <a:gd name="connsiteY1" fmla="*/ 86061 h 247426"/>
              <a:gd name="connsiteX2" fmla="*/ 441064 w 957431"/>
              <a:gd name="connsiteY2" fmla="*/ 43031 h 247426"/>
              <a:gd name="connsiteX3" fmla="*/ 559398 w 957431"/>
              <a:gd name="connsiteY3" fmla="*/ 10758 h 247426"/>
              <a:gd name="connsiteX4" fmla="*/ 591671 w 957431"/>
              <a:gd name="connsiteY4" fmla="*/ 0 h 247426"/>
              <a:gd name="connsiteX5" fmla="*/ 613186 w 957431"/>
              <a:gd name="connsiteY5" fmla="*/ 64546 h 247426"/>
              <a:gd name="connsiteX6" fmla="*/ 570156 w 957431"/>
              <a:gd name="connsiteY6" fmla="*/ 129092 h 247426"/>
              <a:gd name="connsiteX7" fmla="*/ 505610 w 957431"/>
              <a:gd name="connsiteY7" fmla="*/ 182880 h 247426"/>
              <a:gd name="connsiteX8" fmla="*/ 559398 w 957431"/>
              <a:gd name="connsiteY8" fmla="*/ 247426 h 247426"/>
              <a:gd name="connsiteX9" fmla="*/ 720763 w 957431"/>
              <a:gd name="connsiteY9" fmla="*/ 225911 h 247426"/>
              <a:gd name="connsiteX10" fmla="*/ 957431 w 957431"/>
              <a:gd name="connsiteY10" fmla="*/ 215153 h 24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431" h="247426">
                <a:moveTo>
                  <a:pt x="0" y="86061"/>
                </a:moveTo>
                <a:cubicBezTo>
                  <a:pt x="132436" y="100777"/>
                  <a:pt x="182421" y="111346"/>
                  <a:pt x="344245" y="86061"/>
                </a:cubicBezTo>
                <a:cubicBezTo>
                  <a:pt x="379138" y="80609"/>
                  <a:pt x="407996" y="55432"/>
                  <a:pt x="441064" y="43031"/>
                </a:cubicBezTo>
                <a:cubicBezTo>
                  <a:pt x="489366" y="24918"/>
                  <a:pt x="514385" y="23619"/>
                  <a:pt x="559398" y="10758"/>
                </a:cubicBezTo>
                <a:cubicBezTo>
                  <a:pt x="570301" y="7643"/>
                  <a:pt x="580913" y="3586"/>
                  <a:pt x="591671" y="0"/>
                </a:cubicBezTo>
                <a:cubicBezTo>
                  <a:pt x="598843" y="21515"/>
                  <a:pt x="625766" y="45676"/>
                  <a:pt x="613186" y="64546"/>
                </a:cubicBezTo>
                <a:cubicBezTo>
                  <a:pt x="598843" y="86061"/>
                  <a:pt x="585671" y="108406"/>
                  <a:pt x="570156" y="129092"/>
                </a:cubicBezTo>
                <a:cubicBezTo>
                  <a:pt x="555504" y="148627"/>
                  <a:pt x="522208" y="170431"/>
                  <a:pt x="505610" y="182880"/>
                </a:cubicBezTo>
                <a:cubicBezTo>
                  <a:pt x="493620" y="230839"/>
                  <a:pt x="474278" y="247426"/>
                  <a:pt x="559398" y="247426"/>
                </a:cubicBezTo>
                <a:cubicBezTo>
                  <a:pt x="613662" y="247426"/>
                  <a:pt x="666686" y="230417"/>
                  <a:pt x="720763" y="225911"/>
                </a:cubicBezTo>
                <a:cubicBezTo>
                  <a:pt x="851906" y="214982"/>
                  <a:pt x="875962" y="215153"/>
                  <a:pt x="957431" y="215153"/>
                </a:cubicBezTo>
              </a:path>
            </a:pathLst>
          </a:custGeom>
          <a:noFill/>
          <a:ln w="53975">
            <a:solidFill>
              <a:srgbClr val="00B0F0"/>
            </a:solidFill>
            <a:head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reeform 7"/>
          <p:cNvSpPr/>
          <p:nvPr/>
        </p:nvSpPr>
        <p:spPr>
          <a:xfrm rot="1872910">
            <a:off x="6101012" y="6237908"/>
            <a:ext cx="957431" cy="247426"/>
          </a:xfrm>
          <a:custGeom>
            <a:avLst/>
            <a:gdLst>
              <a:gd name="connsiteX0" fmla="*/ 0 w 957431"/>
              <a:gd name="connsiteY0" fmla="*/ 86061 h 247426"/>
              <a:gd name="connsiteX1" fmla="*/ 344245 w 957431"/>
              <a:gd name="connsiteY1" fmla="*/ 86061 h 247426"/>
              <a:gd name="connsiteX2" fmla="*/ 441064 w 957431"/>
              <a:gd name="connsiteY2" fmla="*/ 43031 h 247426"/>
              <a:gd name="connsiteX3" fmla="*/ 559398 w 957431"/>
              <a:gd name="connsiteY3" fmla="*/ 10758 h 247426"/>
              <a:gd name="connsiteX4" fmla="*/ 591671 w 957431"/>
              <a:gd name="connsiteY4" fmla="*/ 0 h 247426"/>
              <a:gd name="connsiteX5" fmla="*/ 613186 w 957431"/>
              <a:gd name="connsiteY5" fmla="*/ 64546 h 247426"/>
              <a:gd name="connsiteX6" fmla="*/ 570156 w 957431"/>
              <a:gd name="connsiteY6" fmla="*/ 129092 h 247426"/>
              <a:gd name="connsiteX7" fmla="*/ 505610 w 957431"/>
              <a:gd name="connsiteY7" fmla="*/ 182880 h 247426"/>
              <a:gd name="connsiteX8" fmla="*/ 559398 w 957431"/>
              <a:gd name="connsiteY8" fmla="*/ 247426 h 247426"/>
              <a:gd name="connsiteX9" fmla="*/ 720763 w 957431"/>
              <a:gd name="connsiteY9" fmla="*/ 225911 h 247426"/>
              <a:gd name="connsiteX10" fmla="*/ 957431 w 957431"/>
              <a:gd name="connsiteY10" fmla="*/ 215153 h 24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431" h="247426">
                <a:moveTo>
                  <a:pt x="0" y="86061"/>
                </a:moveTo>
                <a:cubicBezTo>
                  <a:pt x="132436" y="100777"/>
                  <a:pt x="182421" y="111346"/>
                  <a:pt x="344245" y="86061"/>
                </a:cubicBezTo>
                <a:cubicBezTo>
                  <a:pt x="379138" y="80609"/>
                  <a:pt x="407996" y="55432"/>
                  <a:pt x="441064" y="43031"/>
                </a:cubicBezTo>
                <a:cubicBezTo>
                  <a:pt x="489366" y="24918"/>
                  <a:pt x="514385" y="23619"/>
                  <a:pt x="559398" y="10758"/>
                </a:cubicBezTo>
                <a:cubicBezTo>
                  <a:pt x="570301" y="7643"/>
                  <a:pt x="580913" y="3586"/>
                  <a:pt x="591671" y="0"/>
                </a:cubicBezTo>
                <a:cubicBezTo>
                  <a:pt x="598843" y="21515"/>
                  <a:pt x="625766" y="45676"/>
                  <a:pt x="613186" y="64546"/>
                </a:cubicBezTo>
                <a:cubicBezTo>
                  <a:pt x="598843" y="86061"/>
                  <a:pt x="585671" y="108406"/>
                  <a:pt x="570156" y="129092"/>
                </a:cubicBezTo>
                <a:cubicBezTo>
                  <a:pt x="555504" y="148627"/>
                  <a:pt x="522208" y="170431"/>
                  <a:pt x="505610" y="182880"/>
                </a:cubicBezTo>
                <a:cubicBezTo>
                  <a:pt x="493620" y="230839"/>
                  <a:pt x="474278" y="247426"/>
                  <a:pt x="559398" y="247426"/>
                </a:cubicBezTo>
                <a:cubicBezTo>
                  <a:pt x="613662" y="247426"/>
                  <a:pt x="666686" y="230417"/>
                  <a:pt x="720763" y="225911"/>
                </a:cubicBezTo>
                <a:cubicBezTo>
                  <a:pt x="851906" y="214982"/>
                  <a:pt x="875962" y="215153"/>
                  <a:pt x="957431" y="215153"/>
                </a:cubicBezTo>
              </a:path>
            </a:pathLst>
          </a:custGeom>
          <a:noFill/>
          <a:ln w="53975">
            <a:solidFill>
              <a:srgbClr val="00B0F0"/>
            </a:solidFill>
            <a:head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088236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a:t>
            </a:r>
            <a:endParaRPr lang="en-US" dirty="0">
              <a:effectLst>
                <a:outerShdw blurRad="38100" dist="38100" dir="2700000" algn="tl">
                  <a:srgbClr val="000000">
                    <a:alpha val="43137"/>
                  </a:srgbClr>
                </a:outerShdw>
              </a:effectLst>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116" y="1550832"/>
            <a:ext cx="3810888" cy="3563428"/>
          </a:xfrm>
          <a:prstGeom prst="rect">
            <a:avLst/>
          </a:prstGeom>
        </p:spPr>
      </p:pic>
      <p:sp>
        <p:nvSpPr>
          <p:cNvPr id="5" name="TextBox 4"/>
          <p:cNvSpPr txBox="1"/>
          <p:nvPr/>
        </p:nvSpPr>
        <p:spPr>
          <a:xfrm>
            <a:off x="732504" y="1435394"/>
            <a:ext cx="6114864" cy="2523768"/>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For the thermostat wiring </a:t>
            </a:r>
            <a:r>
              <a:rPr lang="en-US" sz="2000" dirty="0" smtClean="0">
                <a:latin typeface="Arial" panose="020B0604020202020204" pitchFamily="34" charset="0"/>
                <a:cs typeface="Arial" panose="020B0604020202020204" pitchFamily="34" charset="0"/>
              </a:rPr>
              <a:t>shown, </a:t>
            </a:r>
            <a:r>
              <a:rPr lang="en-US" sz="2000" dirty="0">
                <a:latin typeface="Arial" panose="020B0604020202020204" pitchFamily="34" charset="0"/>
                <a:cs typeface="Arial" panose="020B0604020202020204" pitchFamily="34" charset="0"/>
              </a:rPr>
              <a:t>the following HVAC function </a:t>
            </a:r>
            <a:r>
              <a:rPr lang="en-US" sz="2000" u="sng" dirty="0">
                <a:latin typeface="Arial" panose="020B0604020202020204" pitchFamily="34" charset="0"/>
                <a:cs typeface="Arial" panose="020B0604020202020204" pitchFamily="34" charset="0"/>
              </a:rPr>
              <a:t>cannot</a:t>
            </a:r>
            <a:r>
              <a:rPr lang="en-US" sz="2000" dirty="0">
                <a:latin typeface="Arial" panose="020B0604020202020204" pitchFamily="34" charset="0"/>
                <a:cs typeface="Arial" panose="020B0604020202020204" pitchFamily="34" charset="0"/>
              </a:rPr>
              <a:t> be controlled from the thermostat:</a:t>
            </a:r>
          </a:p>
          <a:p>
            <a:pPr marL="800100" lvl="1" indent="-342900">
              <a:buFont typeface="+mj-lt"/>
              <a:buAutoNum type="alphaUcPeriod"/>
            </a:pPr>
            <a:r>
              <a:rPr lang="en-US" sz="2000" dirty="0">
                <a:latin typeface="Arial" panose="020B0604020202020204" pitchFamily="34" charset="0"/>
                <a:cs typeface="Arial" panose="020B0604020202020204" pitchFamily="34" charset="0"/>
              </a:rPr>
              <a:t>fan (air circulation) only</a:t>
            </a:r>
          </a:p>
          <a:p>
            <a:pPr marL="800100" lvl="1" indent="-342900">
              <a:buFont typeface="+mj-lt"/>
              <a:buAutoNum type="alphaUcPeriod"/>
            </a:pPr>
            <a:r>
              <a:rPr lang="en-US" sz="2000" dirty="0">
                <a:latin typeface="Arial" panose="020B0604020202020204" pitchFamily="34" charset="0"/>
                <a:cs typeface="Arial" panose="020B0604020202020204" pitchFamily="34" charset="0"/>
              </a:rPr>
              <a:t>dehumidification</a:t>
            </a:r>
          </a:p>
          <a:p>
            <a:pPr marL="800100" lvl="1" indent="-342900">
              <a:buFont typeface="+mj-lt"/>
              <a:buAutoNum type="alphaUcPeriod"/>
            </a:pPr>
            <a:r>
              <a:rPr lang="en-US" sz="2000" dirty="0">
                <a:latin typeface="Arial" panose="020B0604020202020204" pitchFamily="34" charset="0"/>
                <a:cs typeface="Arial" panose="020B0604020202020204" pitchFamily="34" charset="0"/>
              </a:rPr>
              <a:t>heating</a:t>
            </a:r>
          </a:p>
          <a:p>
            <a:pPr marL="800100" lvl="1" indent="-342900">
              <a:buFont typeface="+mj-lt"/>
              <a:buAutoNum type="alphaUcPeriod"/>
            </a:pPr>
            <a:r>
              <a:rPr lang="en-US" sz="2000" dirty="0">
                <a:latin typeface="Arial" panose="020B0604020202020204" pitchFamily="34" charset="0"/>
                <a:cs typeface="Arial" panose="020B0604020202020204" pitchFamily="34" charset="0"/>
              </a:rPr>
              <a:t>cooling</a:t>
            </a:r>
          </a:p>
          <a:p>
            <a:pPr marL="800100" lvl="1" indent="-342900">
              <a:buFont typeface="+mj-lt"/>
              <a:buAutoNum type="alphaUcPeriod"/>
            </a:pPr>
            <a:r>
              <a:rPr lang="en-US" sz="2000" dirty="0">
                <a:latin typeface="Arial" panose="020B0604020202020204" pitchFamily="34" charset="0"/>
                <a:cs typeface="Arial" panose="020B0604020202020204" pitchFamily="34" charset="0"/>
              </a:rPr>
              <a:t>none of the above</a:t>
            </a:r>
          </a:p>
          <a:p>
            <a:endParaRPr lang="en-US" dirty="0"/>
          </a:p>
        </p:txBody>
      </p:sp>
      <p:sp>
        <p:nvSpPr>
          <p:cNvPr id="7" name="Text Placeholder 2"/>
          <p:cNvSpPr>
            <a:spLocks noGrp="1"/>
          </p:cNvSpPr>
          <p:nvPr>
            <p:ph type="body" idx="11"/>
          </p:nvPr>
        </p:nvSpPr>
        <p:spPr>
          <a:xfrm>
            <a:off x="760120" y="899394"/>
            <a:ext cx="8229600" cy="442912"/>
          </a:xfrm>
        </p:spPr>
        <p:txBody>
          <a:bodyPr/>
          <a:lstStyle/>
          <a:p>
            <a:r>
              <a:rPr lang="en-US" sz="2400" cap="none" dirty="0" smtClean="0"/>
              <a:t>Question 3</a:t>
            </a:r>
            <a:endParaRPr lang="en-US" sz="2400" dirty="0"/>
          </a:p>
        </p:txBody>
      </p:sp>
      <p:pic>
        <p:nvPicPr>
          <p:cNvPr id="8" name="Picture 7"/>
          <p:cNvPicPr>
            <a:picLocks noChangeAspect="1"/>
          </p:cNvPicPr>
          <p:nvPr/>
        </p:nvPicPr>
        <p:blipFill>
          <a:blip r:embed="rId5"/>
          <a:stretch>
            <a:fillRect/>
          </a:stretch>
        </p:blipFill>
        <p:spPr>
          <a:xfrm>
            <a:off x="3926541" y="3139844"/>
            <a:ext cx="3983182" cy="3718156"/>
          </a:xfrm>
          <a:prstGeom prst="rect">
            <a:avLst/>
          </a:prstGeom>
        </p:spPr>
      </p:pic>
    </p:spTree>
    <p:extLst>
      <p:ext uri="{BB962C8B-B14F-4D97-AF65-F5344CB8AC3E}">
        <p14:creationId xmlns:p14="http://schemas.microsoft.com/office/powerpoint/2010/main" val="86018468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a:t>
            </a:r>
            <a:endParaRPr lang="en-US" dirty="0">
              <a:effectLst>
                <a:outerShdw blurRad="38100" dist="38100" dir="2700000" algn="tl">
                  <a:srgbClr val="000000">
                    <a:alpha val="43137"/>
                  </a:srgbClr>
                </a:outerShdw>
              </a:effectLst>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116" y="1550832"/>
            <a:ext cx="3810888" cy="3563428"/>
          </a:xfrm>
          <a:prstGeom prst="rect">
            <a:avLst/>
          </a:prstGeom>
        </p:spPr>
      </p:pic>
      <p:sp>
        <p:nvSpPr>
          <p:cNvPr id="5" name="TextBox 4"/>
          <p:cNvSpPr txBox="1"/>
          <p:nvPr/>
        </p:nvSpPr>
        <p:spPr>
          <a:xfrm>
            <a:off x="732504" y="1435394"/>
            <a:ext cx="6114864" cy="2523768"/>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For the thermostat wiring </a:t>
            </a:r>
            <a:r>
              <a:rPr lang="en-US" sz="2000" dirty="0" smtClean="0">
                <a:latin typeface="Arial" panose="020B0604020202020204" pitchFamily="34" charset="0"/>
                <a:cs typeface="Arial" panose="020B0604020202020204" pitchFamily="34" charset="0"/>
              </a:rPr>
              <a:t>shown, </a:t>
            </a:r>
            <a:r>
              <a:rPr lang="en-US" sz="2000" dirty="0">
                <a:latin typeface="Arial" panose="020B0604020202020204" pitchFamily="34" charset="0"/>
                <a:cs typeface="Arial" panose="020B0604020202020204" pitchFamily="34" charset="0"/>
              </a:rPr>
              <a:t>the following HVAC function </a:t>
            </a:r>
            <a:r>
              <a:rPr lang="en-US" sz="2000" u="sng" dirty="0">
                <a:latin typeface="Arial" panose="020B0604020202020204" pitchFamily="34" charset="0"/>
                <a:cs typeface="Arial" panose="020B0604020202020204" pitchFamily="34" charset="0"/>
              </a:rPr>
              <a:t>cannot</a:t>
            </a:r>
            <a:r>
              <a:rPr lang="en-US" sz="2000" dirty="0">
                <a:latin typeface="Arial" panose="020B0604020202020204" pitchFamily="34" charset="0"/>
                <a:cs typeface="Arial" panose="020B0604020202020204" pitchFamily="34" charset="0"/>
              </a:rPr>
              <a:t> be controlled from the thermostat:</a:t>
            </a:r>
          </a:p>
          <a:p>
            <a:pPr marL="800100" lvl="1" indent="-342900">
              <a:buFont typeface="+mj-lt"/>
              <a:buAutoNum type="alphaUcPeriod"/>
            </a:pPr>
            <a:r>
              <a:rPr lang="en-US" sz="2000" dirty="0">
                <a:solidFill>
                  <a:srgbClr val="00B050"/>
                </a:solidFill>
                <a:latin typeface="Arial" panose="020B0604020202020204" pitchFamily="34" charset="0"/>
                <a:cs typeface="Arial" panose="020B0604020202020204" pitchFamily="34" charset="0"/>
              </a:rPr>
              <a:t>fan (air circulation) only</a:t>
            </a:r>
          </a:p>
          <a:p>
            <a:pPr marL="800100" lvl="1" indent="-342900">
              <a:buFont typeface="+mj-lt"/>
              <a:buAutoNum type="alphaUcPeriod"/>
            </a:pPr>
            <a:r>
              <a:rPr lang="en-US" sz="2000" dirty="0">
                <a:latin typeface="Arial" panose="020B0604020202020204" pitchFamily="34" charset="0"/>
                <a:cs typeface="Arial" panose="020B0604020202020204" pitchFamily="34" charset="0"/>
              </a:rPr>
              <a:t>dehumidification</a:t>
            </a:r>
          </a:p>
          <a:p>
            <a:pPr marL="800100" lvl="1" indent="-342900">
              <a:buFont typeface="+mj-lt"/>
              <a:buAutoNum type="alphaUcPeriod"/>
            </a:pPr>
            <a:r>
              <a:rPr lang="en-US" sz="2000" dirty="0">
                <a:latin typeface="Arial" panose="020B0604020202020204" pitchFamily="34" charset="0"/>
                <a:cs typeface="Arial" panose="020B0604020202020204" pitchFamily="34" charset="0"/>
              </a:rPr>
              <a:t>heating</a:t>
            </a:r>
          </a:p>
          <a:p>
            <a:pPr marL="800100" lvl="1" indent="-342900">
              <a:buFont typeface="+mj-lt"/>
              <a:buAutoNum type="alphaUcPeriod"/>
            </a:pPr>
            <a:r>
              <a:rPr lang="en-US" sz="2000" dirty="0">
                <a:latin typeface="Arial" panose="020B0604020202020204" pitchFamily="34" charset="0"/>
                <a:cs typeface="Arial" panose="020B0604020202020204" pitchFamily="34" charset="0"/>
              </a:rPr>
              <a:t>cooling</a:t>
            </a:r>
          </a:p>
          <a:p>
            <a:pPr marL="800100" lvl="1" indent="-342900">
              <a:buFont typeface="+mj-lt"/>
              <a:buAutoNum type="alphaUcPeriod"/>
            </a:pPr>
            <a:r>
              <a:rPr lang="en-US" sz="2000" dirty="0">
                <a:latin typeface="Arial" panose="020B0604020202020204" pitchFamily="34" charset="0"/>
                <a:cs typeface="Arial" panose="020B0604020202020204" pitchFamily="34" charset="0"/>
              </a:rPr>
              <a:t>none of the above</a:t>
            </a:r>
          </a:p>
          <a:p>
            <a:endParaRPr lang="en-US" dirty="0"/>
          </a:p>
        </p:txBody>
      </p:sp>
      <p:sp>
        <p:nvSpPr>
          <p:cNvPr id="7" name="Text Placeholder 2"/>
          <p:cNvSpPr>
            <a:spLocks noGrp="1"/>
          </p:cNvSpPr>
          <p:nvPr>
            <p:ph type="body" idx="11"/>
          </p:nvPr>
        </p:nvSpPr>
        <p:spPr>
          <a:xfrm>
            <a:off x="760120" y="899394"/>
            <a:ext cx="8229600" cy="442912"/>
          </a:xfrm>
        </p:spPr>
        <p:txBody>
          <a:bodyPr/>
          <a:lstStyle/>
          <a:p>
            <a:r>
              <a:rPr lang="en-US" sz="2400" cap="none" dirty="0" smtClean="0"/>
              <a:t>Question 3 - </a:t>
            </a:r>
            <a:r>
              <a:rPr lang="en-US" sz="2400" cap="none" dirty="0" smtClean="0">
                <a:solidFill>
                  <a:srgbClr val="00B050"/>
                </a:solidFill>
              </a:rPr>
              <a:t>Answer</a:t>
            </a:r>
            <a:endParaRPr lang="en-US" sz="2400" dirty="0">
              <a:solidFill>
                <a:srgbClr val="00B050"/>
              </a:solidFill>
            </a:endParaRPr>
          </a:p>
        </p:txBody>
      </p:sp>
      <p:pic>
        <p:nvPicPr>
          <p:cNvPr id="8" name="Picture 7"/>
          <p:cNvPicPr>
            <a:picLocks noChangeAspect="1"/>
          </p:cNvPicPr>
          <p:nvPr/>
        </p:nvPicPr>
        <p:blipFill>
          <a:blip r:embed="rId5"/>
          <a:stretch>
            <a:fillRect/>
          </a:stretch>
        </p:blipFill>
        <p:spPr>
          <a:xfrm>
            <a:off x="3926541" y="3139844"/>
            <a:ext cx="3983182" cy="3718156"/>
          </a:xfrm>
          <a:prstGeom prst="rect">
            <a:avLst/>
          </a:prstGeom>
        </p:spPr>
      </p:pic>
      <p:sp>
        <p:nvSpPr>
          <p:cNvPr id="9" name="Freeform 8"/>
          <p:cNvSpPr/>
          <p:nvPr/>
        </p:nvSpPr>
        <p:spPr>
          <a:xfrm rot="486120" flipH="1">
            <a:off x="7431007" y="2807604"/>
            <a:ext cx="957431" cy="247426"/>
          </a:xfrm>
          <a:custGeom>
            <a:avLst/>
            <a:gdLst>
              <a:gd name="connsiteX0" fmla="*/ 0 w 957431"/>
              <a:gd name="connsiteY0" fmla="*/ 86061 h 247426"/>
              <a:gd name="connsiteX1" fmla="*/ 344245 w 957431"/>
              <a:gd name="connsiteY1" fmla="*/ 86061 h 247426"/>
              <a:gd name="connsiteX2" fmla="*/ 441064 w 957431"/>
              <a:gd name="connsiteY2" fmla="*/ 43031 h 247426"/>
              <a:gd name="connsiteX3" fmla="*/ 559398 w 957431"/>
              <a:gd name="connsiteY3" fmla="*/ 10758 h 247426"/>
              <a:gd name="connsiteX4" fmla="*/ 591671 w 957431"/>
              <a:gd name="connsiteY4" fmla="*/ 0 h 247426"/>
              <a:gd name="connsiteX5" fmla="*/ 613186 w 957431"/>
              <a:gd name="connsiteY5" fmla="*/ 64546 h 247426"/>
              <a:gd name="connsiteX6" fmla="*/ 570156 w 957431"/>
              <a:gd name="connsiteY6" fmla="*/ 129092 h 247426"/>
              <a:gd name="connsiteX7" fmla="*/ 505610 w 957431"/>
              <a:gd name="connsiteY7" fmla="*/ 182880 h 247426"/>
              <a:gd name="connsiteX8" fmla="*/ 559398 w 957431"/>
              <a:gd name="connsiteY8" fmla="*/ 247426 h 247426"/>
              <a:gd name="connsiteX9" fmla="*/ 720763 w 957431"/>
              <a:gd name="connsiteY9" fmla="*/ 225911 h 247426"/>
              <a:gd name="connsiteX10" fmla="*/ 957431 w 957431"/>
              <a:gd name="connsiteY10" fmla="*/ 215153 h 24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431" h="247426">
                <a:moveTo>
                  <a:pt x="0" y="86061"/>
                </a:moveTo>
                <a:cubicBezTo>
                  <a:pt x="132436" y="100777"/>
                  <a:pt x="182421" y="111346"/>
                  <a:pt x="344245" y="86061"/>
                </a:cubicBezTo>
                <a:cubicBezTo>
                  <a:pt x="379138" y="80609"/>
                  <a:pt x="407996" y="55432"/>
                  <a:pt x="441064" y="43031"/>
                </a:cubicBezTo>
                <a:cubicBezTo>
                  <a:pt x="489366" y="24918"/>
                  <a:pt x="514385" y="23619"/>
                  <a:pt x="559398" y="10758"/>
                </a:cubicBezTo>
                <a:cubicBezTo>
                  <a:pt x="570301" y="7643"/>
                  <a:pt x="580913" y="3586"/>
                  <a:pt x="591671" y="0"/>
                </a:cubicBezTo>
                <a:cubicBezTo>
                  <a:pt x="598843" y="21515"/>
                  <a:pt x="625766" y="45676"/>
                  <a:pt x="613186" y="64546"/>
                </a:cubicBezTo>
                <a:cubicBezTo>
                  <a:pt x="598843" y="86061"/>
                  <a:pt x="585671" y="108406"/>
                  <a:pt x="570156" y="129092"/>
                </a:cubicBezTo>
                <a:cubicBezTo>
                  <a:pt x="555504" y="148627"/>
                  <a:pt x="522208" y="170431"/>
                  <a:pt x="505610" y="182880"/>
                </a:cubicBezTo>
                <a:cubicBezTo>
                  <a:pt x="493620" y="230839"/>
                  <a:pt x="474278" y="247426"/>
                  <a:pt x="559398" y="247426"/>
                </a:cubicBezTo>
                <a:cubicBezTo>
                  <a:pt x="613662" y="247426"/>
                  <a:pt x="666686" y="230417"/>
                  <a:pt x="720763" y="225911"/>
                </a:cubicBezTo>
                <a:cubicBezTo>
                  <a:pt x="851906" y="214982"/>
                  <a:pt x="875962" y="215153"/>
                  <a:pt x="957431" y="215153"/>
                </a:cubicBezTo>
              </a:path>
            </a:pathLst>
          </a:custGeom>
          <a:noFill/>
          <a:ln w="53975">
            <a:solidFill>
              <a:srgbClr val="00B050"/>
            </a:solidFill>
            <a:head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9"/>
          <p:cNvSpPr/>
          <p:nvPr/>
        </p:nvSpPr>
        <p:spPr>
          <a:xfrm flipH="1">
            <a:off x="4406682" y="4005141"/>
            <a:ext cx="957431" cy="247426"/>
          </a:xfrm>
          <a:custGeom>
            <a:avLst/>
            <a:gdLst>
              <a:gd name="connsiteX0" fmla="*/ 0 w 957431"/>
              <a:gd name="connsiteY0" fmla="*/ 86061 h 247426"/>
              <a:gd name="connsiteX1" fmla="*/ 344245 w 957431"/>
              <a:gd name="connsiteY1" fmla="*/ 86061 h 247426"/>
              <a:gd name="connsiteX2" fmla="*/ 441064 w 957431"/>
              <a:gd name="connsiteY2" fmla="*/ 43031 h 247426"/>
              <a:gd name="connsiteX3" fmla="*/ 559398 w 957431"/>
              <a:gd name="connsiteY3" fmla="*/ 10758 h 247426"/>
              <a:gd name="connsiteX4" fmla="*/ 591671 w 957431"/>
              <a:gd name="connsiteY4" fmla="*/ 0 h 247426"/>
              <a:gd name="connsiteX5" fmla="*/ 613186 w 957431"/>
              <a:gd name="connsiteY5" fmla="*/ 64546 h 247426"/>
              <a:gd name="connsiteX6" fmla="*/ 570156 w 957431"/>
              <a:gd name="connsiteY6" fmla="*/ 129092 h 247426"/>
              <a:gd name="connsiteX7" fmla="*/ 505610 w 957431"/>
              <a:gd name="connsiteY7" fmla="*/ 182880 h 247426"/>
              <a:gd name="connsiteX8" fmla="*/ 559398 w 957431"/>
              <a:gd name="connsiteY8" fmla="*/ 247426 h 247426"/>
              <a:gd name="connsiteX9" fmla="*/ 720763 w 957431"/>
              <a:gd name="connsiteY9" fmla="*/ 225911 h 247426"/>
              <a:gd name="connsiteX10" fmla="*/ 957431 w 957431"/>
              <a:gd name="connsiteY10" fmla="*/ 215153 h 24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57431" h="247426">
                <a:moveTo>
                  <a:pt x="0" y="86061"/>
                </a:moveTo>
                <a:cubicBezTo>
                  <a:pt x="132436" y="100777"/>
                  <a:pt x="182421" y="111346"/>
                  <a:pt x="344245" y="86061"/>
                </a:cubicBezTo>
                <a:cubicBezTo>
                  <a:pt x="379138" y="80609"/>
                  <a:pt x="407996" y="55432"/>
                  <a:pt x="441064" y="43031"/>
                </a:cubicBezTo>
                <a:cubicBezTo>
                  <a:pt x="489366" y="24918"/>
                  <a:pt x="514385" y="23619"/>
                  <a:pt x="559398" y="10758"/>
                </a:cubicBezTo>
                <a:cubicBezTo>
                  <a:pt x="570301" y="7643"/>
                  <a:pt x="580913" y="3586"/>
                  <a:pt x="591671" y="0"/>
                </a:cubicBezTo>
                <a:cubicBezTo>
                  <a:pt x="598843" y="21515"/>
                  <a:pt x="625766" y="45676"/>
                  <a:pt x="613186" y="64546"/>
                </a:cubicBezTo>
                <a:cubicBezTo>
                  <a:pt x="598843" y="86061"/>
                  <a:pt x="585671" y="108406"/>
                  <a:pt x="570156" y="129092"/>
                </a:cubicBezTo>
                <a:cubicBezTo>
                  <a:pt x="555504" y="148627"/>
                  <a:pt x="522208" y="170431"/>
                  <a:pt x="505610" y="182880"/>
                </a:cubicBezTo>
                <a:cubicBezTo>
                  <a:pt x="493620" y="230839"/>
                  <a:pt x="474278" y="247426"/>
                  <a:pt x="559398" y="247426"/>
                </a:cubicBezTo>
                <a:cubicBezTo>
                  <a:pt x="613662" y="247426"/>
                  <a:pt x="666686" y="230417"/>
                  <a:pt x="720763" y="225911"/>
                </a:cubicBezTo>
                <a:cubicBezTo>
                  <a:pt x="851906" y="214982"/>
                  <a:pt x="875962" y="215153"/>
                  <a:pt x="957431" y="215153"/>
                </a:cubicBezTo>
              </a:path>
            </a:pathLst>
          </a:custGeom>
          <a:noFill/>
          <a:ln w="53975">
            <a:solidFill>
              <a:srgbClr val="00B050"/>
            </a:solidFill>
            <a:headEnd type="stealt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39635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4684" y="175861"/>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621279" y="1297358"/>
            <a:ext cx="10759559" cy="4700579"/>
          </a:xfrm>
        </p:spPr>
        <p:txBody>
          <a:bodyPr>
            <a:noAutofit/>
          </a:bodyPr>
          <a:lstStyle/>
          <a:p>
            <a:r>
              <a:rPr lang="en-US" sz="2400" dirty="0"/>
              <a:t>US Patent 8,620,841 (filed Aug. 2012, issued Dec. 2013)</a:t>
            </a:r>
          </a:p>
          <a:p>
            <a:r>
              <a:rPr lang="en-US" sz="2400" i="1" cap="all" dirty="0">
                <a:latin typeface="+mn-lt"/>
              </a:rPr>
              <a:t>Dynamic distributed-sensor thermostat network for forecasting external events</a:t>
            </a:r>
            <a:r>
              <a:rPr lang="en-US" sz="2000" b="1" dirty="0"/>
              <a:t> </a:t>
            </a:r>
            <a:endParaRPr lang="en-US" sz="2000" i="1" dirty="0">
              <a:latin typeface="+mn-lt"/>
              <a:cs typeface="Arial" panose="020B0604020202020204" pitchFamily="34" charset="0"/>
            </a:endParaRPr>
          </a:p>
        </p:txBody>
      </p:sp>
      <p:sp>
        <p:nvSpPr>
          <p:cNvPr id="8" name="Text Placeholder 2"/>
          <p:cNvSpPr>
            <a:spLocks noGrp="1"/>
          </p:cNvSpPr>
          <p:nvPr>
            <p:ph type="body" idx="11"/>
          </p:nvPr>
        </p:nvSpPr>
        <p:spPr>
          <a:xfrm>
            <a:off x="604684" y="935346"/>
            <a:ext cx="8229600" cy="442912"/>
          </a:xfrm>
        </p:spPr>
        <p:txBody>
          <a:bodyPr/>
          <a:lstStyle/>
          <a:p>
            <a:r>
              <a:rPr lang="en-US" sz="2400" cap="none" dirty="0"/>
              <a:t>Event Forecasting </a:t>
            </a:r>
            <a:r>
              <a:rPr lang="en-US" sz="2400" cap="none" dirty="0" smtClean="0"/>
              <a:t>System</a:t>
            </a:r>
            <a:endParaRPr lang="en-US" sz="2400" dirty="0"/>
          </a:p>
        </p:txBody>
      </p:sp>
      <p:sp>
        <p:nvSpPr>
          <p:cNvPr id="3" name="TextBox 2"/>
          <p:cNvSpPr txBox="1"/>
          <p:nvPr/>
        </p:nvSpPr>
        <p:spPr>
          <a:xfrm>
            <a:off x="621279" y="2662105"/>
            <a:ext cx="6268486" cy="2677656"/>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i="1" dirty="0"/>
              <a:t>Systems and methods for forecasting events can be provided. A measurement database can store sensor measurements, each having been provided by a non-portable electronic device with a primary purpose unrelated to collecting measurements from a type of sensor that collected the measurement. A measurement set identifier can select a set of measurements. The electronic devices associated with the set of measurements can be in close geographical proximity relative to their geographical proximity to other devices. An inter-device correlator can access the set and collectively analyze the measurements. An event detector can determine whether an event occurred. An event forecaster can forecast a future event property. An alert engine can identify one or more entities to be alerted of the future event property, generate at least one alert identifying the future event property, and transmit at least one alert to the identified one or more entities.</a:t>
            </a:r>
            <a:endParaRPr lang="en-US" sz="1400" i="1" dirty="0">
              <a:latin typeface="+mj-lt"/>
            </a:endParaRPr>
          </a:p>
        </p:txBody>
      </p:sp>
      <p:pic>
        <p:nvPicPr>
          <p:cNvPr id="1026" name="Picture 2" descr="http://patentimages.storage.googleapis.com/US8620841B1/US08620841-20131231-D00000.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4987" y="2488544"/>
            <a:ext cx="4572000" cy="3731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477953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26868" y="197377"/>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1981201" y="1276710"/>
            <a:ext cx="8235949" cy="4700579"/>
          </a:xfrm>
        </p:spPr>
        <p:txBody>
          <a:bodyPr>
            <a:noAutofit/>
          </a:bodyPr>
          <a:lstStyle/>
          <a:p>
            <a:r>
              <a:rPr lang="en-US" sz="2400" dirty="0"/>
              <a:t> </a:t>
            </a:r>
          </a:p>
        </p:txBody>
      </p:sp>
      <p:sp>
        <p:nvSpPr>
          <p:cNvPr id="8" name="Text Placeholder 2"/>
          <p:cNvSpPr>
            <a:spLocks noGrp="1"/>
          </p:cNvSpPr>
          <p:nvPr>
            <p:ph type="body" idx="11"/>
          </p:nvPr>
        </p:nvSpPr>
        <p:spPr>
          <a:xfrm>
            <a:off x="533218" y="899167"/>
            <a:ext cx="8229600" cy="442912"/>
          </a:xfrm>
        </p:spPr>
        <p:txBody>
          <a:bodyPr/>
          <a:lstStyle/>
          <a:p>
            <a:r>
              <a:rPr lang="en-US" sz="2400" cap="none" dirty="0"/>
              <a:t>Event Forecasting System is Key </a:t>
            </a:r>
            <a:r>
              <a:rPr lang="en-US" sz="2400" cap="none" dirty="0" smtClean="0"/>
              <a:t>Patent Claim</a:t>
            </a:r>
            <a:endParaRPr lang="en-US" sz="2400" dirty="0"/>
          </a:p>
        </p:txBody>
      </p:sp>
      <p:pic>
        <p:nvPicPr>
          <p:cNvPr id="2050" name="Picture 2" descr="http://patentimages.storage.googleapis.com/US8620841B1/US08620841-20131231-D00005.png"/>
          <p:cNvPicPr>
            <a:picLocks noChangeAspect="1" noChangeArrowheads="1"/>
          </p:cNvPicPr>
          <p:nvPr/>
        </p:nvPicPr>
        <p:blipFill rotWithShape="1">
          <a:blip r:embed="rId2">
            <a:extLst>
              <a:ext uri="{28A0092B-C50C-407E-A947-70E740481C1C}">
                <a14:useLocalDpi xmlns:a14="http://schemas.microsoft.com/office/drawing/2010/main" val="0"/>
              </a:ext>
            </a:extLst>
          </a:blip>
          <a:srcRect b="5927"/>
          <a:stretch/>
        </p:blipFill>
        <p:spPr bwMode="auto">
          <a:xfrm>
            <a:off x="2802134" y="1448620"/>
            <a:ext cx="3921094" cy="495211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patentimages.storage.googleapis.com/US8620841B1/US08620841-20131231-D00003.png"/>
          <p:cNvPicPr>
            <a:picLocks noChangeAspect="1" noChangeArrowheads="1"/>
          </p:cNvPicPr>
          <p:nvPr/>
        </p:nvPicPr>
        <p:blipFill rotWithShape="1">
          <a:blip r:embed="rId3">
            <a:extLst>
              <a:ext uri="{28A0092B-C50C-407E-A947-70E740481C1C}">
                <a14:useLocalDpi xmlns:a14="http://schemas.microsoft.com/office/drawing/2010/main" val="0"/>
              </a:ext>
            </a:extLst>
          </a:blip>
          <a:srcRect b="6930"/>
          <a:stretch/>
        </p:blipFill>
        <p:spPr bwMode="auto">
          <a:xfrm>
            <a:off x="7274227" y="1448620"/>
            <a:ext cx="4151419" cy="5057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47912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9412" y="178190"/>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24610" y="1262829"/>
            <a:ext cx="11580577" cy="4700579"/>
          </a:xfrm>
        </p:spPr>
        <p:txBody>
          <a:bodyPr>
            <a:noAutofit/>
          </a:bodyPr>
          <a:lstStyle/>
          <a:p>
            <a:r>
              <a:rPr lang="en-US" sz="2400" dirty="0"/>
              <a:t>US Patent 8,511,577 (filed Aug. 2012, issued Aug. 2013)</a:t>
            </a:r>
          </a:p>
          <a:p>
            <a:r>
              <a:rPr lang="en-US" sz="2400" i="1" dirty="0">
                <a:latin typeface="+mn-lt"/>
              </a:rPr>
              <a:t>Thermostat with power stealing delay interval at transitions between power stealing states</a:t>
            </a:r>
            <a:r>
              <a:rPr lang="en-US" sz="2000" i="1" dirty="0">
                <a:latin typeface="+mn-lt"/>
              </a:rPr>
              <a:t> </a:t>
            </a:r>
            <a:endParaRPr lang="en-US" sz="2000" i="1" dirty="0">
              <a:latin typeface="+mn-lt"/>
              <a:cs typeface="Arial" panose="020B0604020202020204" pitchFamily="34" charset="0"/>
            </a:endParaRPr>
          </a:p>
        </p:txBody>
      </p:sp>
      <p:sp>
        <p:nvSpPr>
          <p:cNvPr id="8" name="Text Placeholder 2"/>
          <p:cNvSpPr>
            <a:spLocks noGrp="1"/>
          </p:cNvSpPr>
          <p:nvPr>
            <p:ph type="body" idx="11"/>
          </p:nvPr>
        </p:nvSpPr>
        <p:spPr>
          <a:xfrm>
            <a:off x="465762" y="906181"/>
            <a:ext cx="8229600" cy="442912"/>
          </a:xfrm>
        </p:spPr>
        <p:txBody>
          <a:bodyPr/>
          <a:lstStyle/>
          <a:p>
            <a:r>
              <a:rPr lang="en-US" sz="2400" cap="none" dirty="0"/>
              <a:t>Advanced Energy Harvesting </a:t>
            </a:r>
            <a:r>
              <a:rPr lang="en-US" sz="2400" cap="none" dirty="0" smtClean="0"/>
              <a:t>(“Power Stealing”) Strategy</a:t>
            </a:r>
            <a:endParaRPr lang="en-US" sz="2400" dirty="0"/>
          </a:p>
        </p:txBody>
      </p:sp>
      <p:sp>
        <p:nvSpPr>
          <p:cNvPr id="3" name="TextBox 2"/>
          <p:cNvSpPr txBox="1"/>
          <p:nvPr/>
        </p:nvSpPr>
        <p:spPr>
          <a:xfrm>
            <a:off x="545351" y="2501265"/>
            <a:ext cx="4842726" cy="3108543"/>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dirty="0"/>
              <a:t>A thermostat includes a plurality of HVAC (heating, ventilation, and air conditioning) wire connectors including a connection to at least one call relay wire. The thermostat may also include a powering circuit, including a rechargeable battery, which is configured to provide electrical power to </a:t>
            </a:r>
            <a:r>
              <a:rPr lang="en-US" sz="1400" dirty="0" smtClean="0"/>
              <a:t>the thermostat</a:t>
            </a:r>
            <a:r>
              <a:rPr lang="en-US" sz="1400" dirty="0"/>
              <a:t> by power stealing from a selected call relay wire. The power stealing may include an active power stealing mode, in which power is taken from the same selected call relay wire that is used to call for an HVAC function, and an inactive power stealing mode in which, in which no active call is being made. The powering circuit may be configured to substantially suspend (or at least reduce the level of) power stealing for at least a first time period following each transition of the thermostat from between operating states.</a:t>
            </a:r>
            <a:endParaRPr lang="en-US" sz="1400" i="1" dirty="0">
              <a:latin typeface="+mj-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033" t="9826" r="2932" b="1286"/>
          <a:stretch/>
        </p:blipFill>
        <p:spPr>
          <a:xfrm>
            <a:off x="10027278" y="2226477"/>
            <a:ext cx="1789470" cy="34196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30945" y="1704350"/>
            <a:ext cx="3353465" cy="4397719"/>
          </a:xfrm>
          <a:prstGeom prst="rect">
            <a:avLst/>
          </a:prstGeom>
        </p:spPr>
      </p:pic>
    </p:spTree>
    <p:extLst>
      <p:ext uri="{BB962C8B-B14F-4D97-AF65-F5344CB8AC3E}">
        <p14:creationId xmlns:p14="http://schemas.microsoft.com/office/powerpoint/2010/main" val="1679474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05246" y="223503"/>
            <a:ext cx="8235950" cy="748782"/>
          </a:xfrm>
        </p:spPr>
        <p:txBody>
          <a:bodyPr/>
          <a:lstStyle/>
          <a:p>
            <a:r>
              <a:rPr lang="en-US" dirty="0" smtClean="0">
                <a:effectLst>
                  <a:outerShdw blurRad="38100" dist="38100" dir="2700000" algn="tl">
                    <a:srgbClr val="000000">
                      <a:alpha val="43137"/>
                    </a:srgbClr>
                  </a:outerShdw>
                </a:effectLst>
              </a:rPr>
              <a:t>Overview</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01040" y="898988"/>
            <a:ext cx="8229600" cy="442912"/>
          </a:xfrm>
        </p:spPr>
        <p:txBody>
          <a:bodyPr/>
          <a:lstStyle/>
          <a:p>
            <a:r>
              <a:rPr lang="en-US" sz="2400" cap="none" dirty="0"/>
              <a:t>What’s Inside</a:t>
            </a:r>
            <a:endParaRPr lang="en-US" sz="24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682" y="1367556"/>
            <a:ext cx="5715000" cy="42767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1093" y="3969402"/>
            <a:ext cx="3009901" cy="261359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41278" y="1120444"/>
            <a:ext cx="3025913" cy="2627502"/>
          </a:xfrm>
          <a:prstGeom prst="rect">
            <a:avLst/>
          </a:prstGeom>
        </p:spPr>
      </p:pic>
    </p:spTree>
    <p:extLst>
      <p:ext uri="{BB962C8B-B14F-4D97-AF65-F5344CB8AC3E}">
        <p14:creationId xmlns:p14="http://schemas.microsoft.com/office/powerpoint/2010/main" val="348910982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38351" y="244383"/>
            <a:ext cx="8235950" cy="748782"/>
          </a:xfrm>
        </p:spPr>
        <p:txBody>
          <a:bodyPr/>
          <a:lstStyle/>
          <a:p>
            <a:r>
              <a:rPr lang="en-US" dirty="0">
                <a:effectLst>
                  <a:outerShdw blurRad="38100" dist="38100" dir="2700000" algn="tl">
                    <a:srgbClr val="000000">
                      <a:alpha val="43137"/>
                    </a:srgbClr>
                  </a:outerShdw>
                </a:effectLst>
              </a:rPr>
              <a:t>Overview</a:t>
            </a:r>
          </a:p>
        </p:txBody>
      </p:sp>
      <p:sp>
        <p:nvSpPr>
          <p:cNvPr id="8" name="Text Placeholder 2"/>
          <p:cNvSpPr>
            <a:spLocks noGrp="1"/>
          </p:cNvSpPr>
          <p:nvPr>
            <p:ph type="body" idx="11"/>
          </p:nvPr>
        </p:nvSpPr>
        <p:spPr>
          <a:xfrm>
            <a:off x="644701" y="924643"/>
            <a:ext cx="8229600" cy="442912"/>
          </a:xfrm>
        </p:spPr>
        <p:txBody>
          <a:bodyPr/>
          <a:lstStyle/>
          <a:p>
            <a:r>
              <a:rPr lang="en-US" sz="2400" cap="none" dirty="0"/>
              <a:t>What’s Inside</a:t>
            </a:r>
            <a:endParaRPr lang="en-US" sz="24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10474" r="7593" b="3375"/>
          <a:stretch/>
        </p:blipFill>
        <p:spPr>
          <a:xfrm>
            <a:off x="5488180" y="1367555"/>
            <a:ext cx="6207432" cy="5490445"/>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774"/>
          <a:stretch/>
        </p:blipFill>
        <p:spPr>
          <a:xfrm>
            <a:off x="294449" y="2143790"/>
            <a:ext cx="4867292" cy="3238108"/>
          </a:xfrm>
          <a:prstGeom prst="rect">
            <a:avLst/>
          </a:prstGeom>
        </p:spPr>
      </p:pic>
    </p:spTree>
    <p:extLst>
      <p:ext uri="{BB962C8B-B14F-4D97-AF65-F5344CB8AC3E}">
        <p14:creationId xmlns:p14="http://schemas.microsoft.com/office/powerpoint/2010/main" val="46427346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561702" y="239773"/>
            <a:ext cx="8235950" cy="748782"/>
          </a:xfrm>
        </p:spPr>
        <p:txBody>
          <a:bodyPr/>
          <a:lstStyle/>
          <a:p>
            <a:r>
              <a:rPr lang="en-US" dirty="0">
                <a:effectLst>
                  <a:outerShdw blurRad="38100" dist="38100" dir="2700000" algn="tl">
                    <a:srgbClr val="000000">
                      <a:alpha val="43137"/>
                    </a:srgbClr>
                  </a:outerShdw>
                </a:effectLst>
              </a:rPr>
              <a:t>Overview</a:t>
            </a:r>
          </a:p>
        </p:txBody>
      </p:sp>
      <p:sp>
        <p:nvSpPr>
          <p:cNvPr id="8" name="Text Placeholder 2"/>
          <p:cNvSpPr>
            <a:spLocks noGrp="1"/>
          </p:cNvSpPr>
          <p:nvPr>
            <p:ph type="body" idx="11"/>
          </p:nvPr>
        </p:nvSpPr>
        <p:spPr>
          <a:xfrm>
            <a:off x="631371" y="956600"/>
            <a:ext cx="8229600" cy="442912"/>
          </a:xfrm>
        </p:spPr>
        <p:txBody>
          <a:bodyPr/>
          <a:lstStyle/>
          <a:p>
            <a:r>
              <a:rPr lang="en-US" sz="2400" cap="none" dirty="0"/>
              <a:t>Conceptual Block Diagram</a:t>
            </a:r>
            <a:endParaRPr lang="en-US" sz="2400" dirty="0"/>
          </a:p>
        </p:txBody>
      </p:sp>
      <p:pic>
        <p:nvPicPr>
          <p:cNvPr id="4" name="Picture 3"/>
          <p:cNvPicPr>
            <a:picLocks noChangeAspect="1"/>
          </p:cNvPicPr>
          <p:nvPr/>
        </p:nvPicPr>
        <p:blipFill>
          <a:blip r:embed="rId2"/>
          <a:stretch>
            <a:fillRect/>
          </a:stretch>
        </p:blipFill>
        <p:spPr>
          <a:xfrm>
            <a:off x="2923274" y="1367556"/>
            <a:ext cx="7316990" cy="5490444"/>
          </a:xfrm>
          <a:prstGeom prst="rect">
            <a:avLst/>
          </a:prstGeom>
        </p:spPr>
      </p:pic>
    </p:spTree>
    <p:extLst>
      <p:ext uri="{BB962C8B-B14F-4D97-AF65-F5344CB8AC3E}">
        <p14:creationId xmlns:p14="http://schemas.microsoft.com/office/powerpoint/2010/main" val="2476263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0088" y="205930"/>
            <a:ext cx="8235950" cy="748782"/>
          </a:xfrm>
        </p:spPr>
        <p:txBody>
          <a:bodyPr/>
          <a:lstStyle/>
          <a:p>
            <a:r>
              <a:rPr lang="en-US" dirty="0" smtClean="0">
                <a:effectLst>
                  <a:outerShdw blurRad="38100" dist="38100" dir="2700000" algn="tl">
                    <a:srgbClr val="000000">
                      <a:alpha val="43137"/>
                    </a:srgbClr>
                  </a:outerShdw>
                </a:effectLst>
              </a:rPr>
              <a:t>Introduction</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57502" y="924643"/>
            <a:ext cx="8229600" cy="442912"/>
          </a:xfrm>
        </p:spPr>
        <p:txBody>
          <a:bodyPr/>
          <a:lstStyle/>
          <a:p>
            <a:r>
              <a:rPr lang="en-US" sz="2400" cap="none" dirty="0"/>
              <a:t>Block Diagram</a:t>
            </a:r>
            <a:endParaRPr lang="en-US" sz="2400" dirty="0"/>
          </a:p>
        </p:txBody>
      </p:sp>
      <p:pic>
        <p:nvPicPr>
          <p:cNvPr id="2" name="Picture 1"/>
          <p:cNvPicPr>
            <a:picLocks noChangeAspect="1"/>
          </p:cNvPicPr>
          <p:nvPr/>
        </p:nvPicPr>
        <p:blipFill>
          <a:blip r:embed="rId2"/>
          <a:stretch>
            <a:fillRect/>
          </a:stretch>
        </p:blipFill>
        <p:spPr>
          <a:xfrm>
            <a:off x="5888041" y="1367555"/>
            <a:ext cx="5452515" cy="5339483"/>
          </a:xfrm>
          <a:prstGeom prst="rect">
            <a:avLst/>
          </a:prstGeom>
        </p:spPr>
      </p:pic>
      <p:pic>
        <p:nvPicPr>
          <p:cNvPr id="3" name="Picture 2"/>
          <p:cNvPicPr>
            <a:picLocks noChangeAspect="1"/>
          </p:cNvPicPr>
          <p:nvPr/>
        </p:nvPicPr>
        <p:blipFill rotWithShape="1">
          <a:blip r:embed="rId3"/>
          <a:srcRect t="7978" r="11930" b="3404"/>
          <a:stretch/>
        </p:blipFill>
        <p:spPr>
          <a:xfrm>
            <a:off x="483326" y="2630315"/>
            <a:ext cx="4823869" cy="2160488"/>
          </a:xfrm>
          <a:prstGeom prst="rect">
            <a:avLst/>
          </a:prstGeom>
        </p:spPr>
      </p:pic>
    </p:spTree>
    <p:extLst>
      <p:ext uri="{BB962C8B-B14F-4D97-AF65-F5344CB8AC3E}">
        <p14:creationId xmlns:p14="http://schemas.microsoft.com/office/powerpoint/2010/main" val="410974745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0659" y="275414"/>
            <a:ext cx="11166953" cy="748782"/>
          </a:xfrm>
        </p:spPr>
        <p:txBody>
          <a:bodyPr/>
          <a:lstStyle/>
          <a:p>
            <a:r>
              <a:rPr lang="en-US" sz="3200" dirty="0" smtClean="0">
                <a:effectLst>
                  <a:outerShdw blurRad="38100" dist="38100" dir="2700000" algn="tl">
                    <a:srgbClr val="000000">
                      <a:alpha val="43137"/>
                    </a:srgbClr>
                  </a:outerShdw>
                </a:effectLst>
              </a:rPr>
              <a:t>Outline – </a:t>
            </a:r>
            <a:r>
              <a:rPr lang="en-US" sz="3200" i="1" cap="none" dirty="0" smtClean="0">
                <a:effectLst>
                  <a:outerShdw blurRad="38100" dist="38100" dir="2700000" algn="tl">
                    <a:srgbClr val="000000">
                      <a:alpha val="43137"/>
                    </a:srgbClr>
                  </a:outerShdw>
                </a:effectLst>
              </a:rPr>
              <a:t>Professional Considerations in Digital System Design</a:t>
            </a:r>
            <a:endParaRPr lang="en-US" sz="3200" i="1" cap="none"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720919" y="909896"/>
            <a:ext cx="10233773" cy="4870396"/>
          </a:xfrm>
        </p:spPr>
        <p:txBody>
          <a:bodyPr>
            <a:noAutofit/>
          </a:bodyPr>
          <a:lstStyle/>
          <a:p>
            <a:pPr marL="342900" indent="-342900">
              <a:lnSpc>
                <a:spcPct val="90000"/>
              </a:lnSpc>
              <a:spcBef>
                <a:spcPct val="10000"/>
              </a:spcBef>
              <a:buFont typeface="Arial" panose="020B0604020202020204" pitchFamily="34" charset="0"/>
              <a:buChar char="•"/>
              <a:defRPr/>
            </a:pPr>
            <a:r>
              <a:rPr lang="en-US" sz="2400" dirty="0" smtClean="0">
                <a:latin typeface="+mn-lt"/>
              </a:rPr>
              <a:t>Case Study: The NEST Learning Thermostat</a:t>
            </a:r>
            <a:endParaRPr lang="en-US" sz="2400" dirty="0">
              <a:latin typeface="+mn-lt"/>
            </a:endParaRPr>
          </a:p>
          <a:p>
            <a:pPr marL="1085850" lvl="1" indent="-342900">
              <a:lnSpc>
                <a:spcPct val="90000"/>
              </a:lnSpc>
              <a:spcBef>
                <a:spcPct val="10000"/>
              </a:spcBef>
              <a:buFont typeface="Arial" panose="020B0604020202020204" pitchFamily="34" charset="0"/>
              <a:buChar char="•"/>
              <a:defRPr/>
            </a:pPr>
            <a:r>
              <a:rPr lang="en-US" sz="2400" dirty="0" smtClean="0">
                <a:latin typeface="+mn-lt"/>
              </a:rPr>
              <a:t>Company History</a:t>
            </a:r>
          </a:p>
          <a:p>
            <a:pPr marL="1085850" lvl="1" indent="-342900">
              <a:lnSpc>
                <a:spcPct val="90000"/>
              </a:lnSpc>
              <a:spcBef>
                <a:spcPct val="10000"/>
              </a:spcBef>
              <a:buFont typeface="Arial" panose="020B0604020202020204" pitchFamily="34" charset="0"/>
              <a:buChar char="•"/>
              <a:defRPr/>
            </a:pPr>
            <a:r>
              <a:rPr lang="en-US" sz="2400" dirty="0" smtClean="0">
                <a:latin typeface="+mn-lt"/>
              </a:rPr>
              <a:t>How NEST Learns</a:t>
            </a:r>
          </a:p>
          <a:p>
            <a:pPr marL="1085850" lvl="1" indent="-342900">
              <a:lnSpc>
                <a:spcPct val="90000"/>
              </a:lnSpc>
              <a:spcBef>
                <a:spcPct val="10000"/>
              </a:spcBef>
              <a:buFont typeface="Arial" panose="020B0604020202020204" pitchFamily="34" charset="0"/>
              <a:buChar char="•"/>
              <a:defRPr/>
            </a:pPr>
            <a:r>
              <a:rPr lang="en-US" sz="2400" dirty="0" smtClean="0">
                <a:latin typeface="+mn-lt"/>
              </a:rPr>
              <a:t>Common Thermostat Circuits</a:t>
            </a:r>
          </a:p>
          <a:p>
            <a:pPr marL="1085850" lvl="1" indent="-342900">
              <a:lnSpc>
                <a:spcPct val="90000"/>
              </a:lnSpc>
              <a:spcBef>
                <a:spcPct val="10000"/>
              </a:spcBef>
              <a:buFont typeface="Arial" panose="020B0604020202020204" pitchFamily="34" charset="0"/>
              <a:buChar char="•"/>
              <a:defRPr/>
            </a:pPr>
            <a:r>
              <a:rPr lang="en-US" sz="2400" dirty="0" smtClean="0">
                <a:latin typeface="+mn-lt"/>
              </a:rPr>
              <a:t>IP Protected by Patents</a:t>
            </a:r>
          </a:p>
          <a:p>
            <a:pPr marL="1085850" lvl="1" indent="-342900">
              <a:lnSpc>
                <a:spcPct val="90000"/>
              </a:lnSpc>
              <a:spcBef>
                <a:spcPct val="10000"/>
              </a:spcBef>
              <a:buFont typeface="Arial" panose="020B0604020202020204" pitchFamily="34" charset="0"/>
              <a:buChar char="•"/>
              <a:defRPr/>
            </a:pPr>
            <a:r>
              <a:rPr lang="en-US" sz="2400" dirty="0" smtClean="0">
                <a:latin typeface="+mn-lt"/>
              </a:rPr>
              <a:t>What’s Inside</a:t>
            </a:r>
          </a:p>
          <a:p>
            <a:pPr marL="1085850" lvl="1" indent="-342900">
              <a:lnSpc>
                <a:spcPct val="90000"/>
              </a:lnSpc>
              <a:spcBef>
                <a:spcPct val="10000"/>
              </a:spcBef>
              <a:buFont typeface="Arial" panose="020B0604020202020204" pitchFamily="34" charset="0"/>
              <a:buChar char="•"/>
              <a:defRPr/>
            </a:pPr>
            <a:r>
              <a:rPr lang="en-US" sz="2400" dirty="0" smtClean="0">
                <a:latin typeface="+mn-lt"/>
              </a:rPr>
              <a:t>Block Diagram</a:t>
            </a:r>
          </a:p>
          <a:p>
            <a:pPr marL="1085850" lvl="1" indent="-342900">
              <a:lnSpc>
                <a:spcPct val="90000"/>
              </a:lnSpc>
              <a:spcBef>
                <a:spcPct val="10000"/>
              </a:spcBef>
              <a:buFont typeface="Arial" panose="020B0604020202020204" pitchFamily="34" charset="0"/>
              <a:buChar char="•"/>
              <a:defRPr/>
            </a:pPr>
            <a:r>
              <a:rPr lang="en-US" sz="2400" dirty="0" smtClean="0">
                <a:latin typeface="+mn-lt"/>
              </a:rPr>
              <a:t>Key Functions</a:t>
            </a:r>
          </a:p>
          <a:p>
            <a:pPr marL="1085850" lvl="1" indent="-342900">
              <a:lnSpc>
                <a:spcPct val="90000"/>
              </a:lnSpc>
              <a:spcBef>
                <a:spcPct val="10000"/>
              </a:spcBef>
              <a:buFont typeface="Arial" panose="020B0604020202020204" pitchFamily="34" charset="0"/>
              <a:buChar char="•"/>
              <a:defRPr/>
            </a:pPr>
            <a:r>
              <a:rPr lang="en-US" sz="2400" dirty="0" smtClean="0">
                <a:latin typeface="+mn-lt"/>
              </a:rPr>
              <a:t>Schematic Details</a:t>
            </a:r>
            <a:endParaRPr lang="en-US" sz="2400" dirty="0">
              <a:latin typeface="+mn-lt"/>
            </a:endParaRPr>
          </a:p>
          <a:p>
            <a:pPr marL="342900" indent="-342900">
              <a:lnSpc>
                <a:spcPct val="90000"/>
              </a:lnSpc>
              <a:spcBef>
                <a:spcPct val="10000"/>
              </a:spcBef>
              <a:buFont typeface="Arial" panose="020B0604020202020204" pitchFamily="34" charset="0"/>
              <a:buChar char="•"/>
              <a:defRPr/>
            </a:pPr>
            <a:r>
              <a:rPr lang="en-US" sz="2400" dirty="0" smtClean="0">
                <a:latin typeface="+mn-lt"/>
              </a:rPr>
              <a:t>Professional Considerations: Case Study Applications</a:t>
            </a:r>
          </a:p>
          <a:p>
            <a:pPr marL="1085850" lvl="1" indent="-342900">
              <a:lnSpc>
                <a:spcPct val="90000"/>
              </a:lnSpc>
              <a:spcBef>
                <a:spcPct val="10000"/>
              </a:spcBef>
              <a:buFont typeface="Arial" panose="020B0604020202020204" pitchFamily="34" charset="0"/>
              <a:buChar char="•"/>
              <a:defRPr/>
            </a:pPr>
            <a:r>
              <a:rPr lang="en-US" sz="2400" dirty="0" smtClean="0">
                <a:latin typeface="+mn-lt"/>
              </a:rPr>
              <a:t>Reliability &amp; Safety</a:t>
            </a:r>
          </a:p>
          <a:p>
            <a:pPr marL="1085850" lvl="1" indent="-342900">
              <a:lnSpc>
                <a:spcPct val="90000"/>
              </a:lnSpc>
              <a:spcBef>
                <a:spcPct val="10000"/>
              </a:spcBef>
              <a:buFont typeface="Arial" panose="020B0604020202020204" pitchFamily="34" charset="0"/>
              <a:buChar char="•"/>
              <a:defRPr/>
            </a:pPr>
            <a:r>
              <a:rPr lang="en-US" sz="2400" dirty="0" smtClean="0">
                <a:latin typeface="+mn-lt"/>
              </a:rPr>
              <a:t>Legal</a:t>
            </a:r>
          </a:p>
          <a:p>
            <a:pPr marL="1085850" lvl="1" indent="-342900">
              <a:lnSpc>
                <a:spcPct val="90000"/>
              </a:lnSpc>
              <a:spcBef>
                <a:spcPct val="10000"/>
              </a:spcBef>
              <a:buFont typeface="Arial" panose="020B0604020202020204" pitchFamily="34" charset="0"/>
              <a:buChar char="•"/>
              <a:defRPr/>
            </a:pPr>
            <a:r>
              <a:rPr lang="en-US" sz="2400" dirty="0">
                <a:latin typeface="+mn-lt"/>
              </a:rPr>
              <a:t>Environmental &amp; </a:t>
            </a:r>
            <a:r>
              <a:rPr lang="en-US" sz="2400" dirty="0" smtClean="0">
                <a:latin typeface="+mn-lt"/>
              </a:rPr>
              <a:t>Regulatory</a:t>
            </a:r>
            <a:endParaRPr lang="en-US" sz="2400" dirty="0">
              <a:latin typeface="+mn-lt"/>
            </a:endParaRPr>
          </a:p>
          <a:p>
            <a:pPr marL="1085850" lvl="1" indent="-342900">
              <a:lnSpc>
                <a:spcPct val="90000"/>
              </a:lnSpc>
              <a:spcBef>
                <a:spcPct val="10000"/>
              </a:spcBef>
              <a:buFont typeface="Arial" panose="020B0604020202020204" pitchFamily="34" charset="0"/>
              <a:buChar char="•"/>
              <a:defRPr/>
            </a:pPr>
            <a:r>
              <a:rPr lang="en-US" sz="2400" dirty="0" smtClean="0">
                <a:latin typeface="+mn-lt"/>
              </a:rPr>
              <a:t>Ethical &amp; Public Policy</a:t>
            </a:r>
          </a:p>
        </p:txBody>
      </p:sp>
    </p:spTree>
    <p:extLst>
      <p:ext uri="{BB962C8B-B14F-4D97-AF65-F5344CB8AC3E}">
        <p14:creationId xmlns:p14="http://schemas.microsoft.com/office/powerpoint/2010/main" val="257944940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53295" y="175861"/>
            <a:ext cx="8235950" cy="748782"/>
          </a:xfrm>
        </p:spPr>
        <p:txBody>
          <a:bodyPr/>
          <a:lstStyle/>
          <a:p>
            <a:r>
              <a:rPr lang="en-US" dirty="0" smtClean="0">
                <a:effectLst>
                  <a:outerShdw blurRad="38100" dist="38100" dir="2700000" algn="tl">
                    <a:srgbClr val="000000">
                      <a:alpha val="43137"/>
                    </a:srgbClr>
                  </a:outerShdw>
                </a:effectLst>
              </a:rPr>
              <a:t>Key Functions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79417" y="916244"/>
            <a:ext cx="8229600" cy="442912"/>
          </a:xfrm>
        </p:spPr>
        <p:txBody>
          <a:bodyPr/>
          <a:lstStyle/>
          <a:p>
            <a:r>
              <a:rPr lang="en-US" sz="2400" cap="none" dirty="0"/>
              <a:t>Mechanical Causation of Insertion Sensing Signals</a:t>
            </a:r>
            <a:endParaRPr lang="en-US" sz="2400" dirty="0"/>
          </a:p>
        </p:txBody>
      </p:sp>
      <p:pic>
        <p:nvPicPr>
          <p:cNvPr id="3" name="Picture 2"/>
          <p:cNvPicPr>
            <a:picLocks noChangeAspect="1"/>
          </p:cNvPicPr>
          <p:nvPr/>
        </p:nvPicPr>
        <p:blipFill rotWithShape="1">
          <a:blip r:embed="rId2"/>
          <a:srcRect r="566"/>
          <a:stretch/>
        </p:blipFill>
        <p:spPr>
          <a:xfrm rot="5400000">
            <a:off x="4386177" y="-318656"/>
            <a:ext cx="5245933" cy="8601557"/>
          </a:xfrm>
          <a:prstGeom prst="rect">
            <a:avLst/>
          </a:prstGeom>
        </p:spPr>
      </p:pic>
      <p:sp>
        <p:nvSpPr>
          <p:cNvPr id="2" name="TextBox 1"/>
          <p:cNvSpPr txBox="1"/>
          <p:nvPr/>
        </p:nvSpPr>
        <p:spPr>
          <a:xfrm>
            <a:off x="9643730" y="4423144"/>
            <a:ext cx="1881963" cy="276999"/>
          </a:xfrm>
          <a:prstGeom prst="rect">
            <a:avLst/>
          </a:prstGeom>
          <a:noFill/>
        </p:spPr>
        <p:txBody>
          <a:bodyPr wrap="square" rtlCol="0">
            <a:spAutoFit/>
          </a:bodyPr>
          <a:lstStyle/>
          <a:p>
            <a:r>
              <a:rPr lang="en-US" sz="1200" dirty="0" smtClean="0">
                <a:solidFill>
                  <a:srgbClr val="FF0000"/>
                </a:solidFill>
              </a:rPr>
              <a:t>ARM Cortex-A8</a:t>
            </a:r>
            <a:endParaRPr lang="en-US" sz="1200" dirty="0">
              <a:solidFill>
                <a:srgbClr val="FF0000"/>
              </a:solidFill>
            </a:endParaRPr>
          </a:p>
        </p:txBody>
      </p:sp>
      <p:sp>
        <p:nvSpPr>
          <p:cNvPr id="4" name="Rectangle 3"/>
          <p:cNvSpPr/>
          <p:nvPr/>
        </p:nvSpPr>
        <p:spPr>
          <a:xfrm>
            <a:off x="2708364" y="1435395"/>
            <a:ext cx="6520695" cy="5169694"/>
          </a:xfrm>
          <a:prstGeom prst="rect">
            <a:avLst/>
          </a:prstGeom>
          <a:solidFill>
            <a:srgbClr val="00FFFF">
              <a:alpha val="17000"/>
            </a:srgb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229059" y="1435395"/>
            <a:ext cx="1928948" cy="5169694"/>
          </a:xfrm>
          <a:prstGeom prst="rect">
            <a:avLst/>
          </a:prstGeom>
          <a:solidFill>
            <a:schemeClr val="accent2">
              <a:lumMod val="40000"/>
              <a:lumOff val="60000"/>
              <a:alpha val="17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056456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27165" y="205700"/>
            <a:ext cx="8235950" cy="748782"/>
          </a:xfrm>
        </p:spPr>
        <p:txBody>
          <a:bodyPr/>
          <a:lstStyle/>
          <a:p>
            <a:r>
              <a:rPr lang="en-US" dirty="0" smtClean="0">
                <a:effectLst>
                  <a:outerShdw blurRad="38100" dist="38100" dir="2700000" algn="tl">
                    <a:srgbClr val="000000">
                      <a:alpha val="43137"/>
                    </a:srgbClr>
                  </a:outerShdw>
                </a:effectLst>
              </a:rPr>
              <a:t>Key Functions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68371" y="922252"/>
            <a:ext cx="8229600" cy="442912"/>
          </a:xfrm>
        </p:spPr>
        <p:txBody>
          <a:bodyPr/>
          <a:lstStyle/>
          <a:p>
            <a:r>
              <a:rPr lang="en-US" sz="2400" cap="none" dirty="0"/>
              <a:t>Accommodation of Single and Dual Transformer Installations</a:t>
            </a:r>
            <a:endParaRPr lang="en-US" sz="2400" dirty="0"/>
          </a:p>
        </p:txBody>
      </p:sp>
      <p:pic>
        <p:nvPicPr>
          <p:cNvPr id="3" name="Picture 2"/>
          <p:cNvPicPr>
            <a:picLocks noChangeAspect="1"/>
          </p:cNvPicPr>
          <p:nvPr/>
        </p:nvPicPr>
        <p:blipFill rotWithShape="1">
          <a:blip r:embed="rId2"/>
          <a:srcRect l="8125" b="4738"/>
          <a:stretch/>
        </p:blipFill>
        <p:spPr>
          <a:xfrm rot="5400000">
            <a:off x="1135365" y="1041007"/>
            <a:ext cx="4423433" cy="5390459"/>
          </a:xfrm>
          <a:prstGeom prst="rect">
            <a:avLst/>
          </a:prstGeom>
        </p:spPr>
      </p:pic>
      <p:pic>
        <p:nvPicPr>
          <p:cNvPr id="5" name="Picture 4"/>
          <p:cNvPicPr>
            <a:picLocks noChangeAspect="1"/>
          </p:cNvPicPr>
          <p:nvPr/>
        </p:nvPicPr>
        <p:blipFill>
          <a:blip r:embed="rId3"/>
          <a:stretch>
            <a:fillRect/>
          </a:stretch>
        </p:blipFill>
        <p:spPr>
          <a:xfrm rot="5400000">
            <a:off x="6639674" y="821491"/>
            <a:ext cx="4486995" cy="5574342"/>
          </a:xfrm>
          <a:prstGeom prst="rect">
            <a:avLst/>
          </a:prstGeom>
        </p:spPr>
      </p:pic>
      <p:sp>
        <p:nvSpPr>
          <p:cNvPr id="6" name="Rounded Rectangle 5"/>
          <p:cNvSpPr/>
          <p:nvPr/>
        </p:nvSpPr>
        <p:spPr>
          <a:xfrm>
            <a:off x="3149254" y="4822372"/>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8645862" y="4746173"/>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145696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8789" y="175860"/>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92330" y="924644"/>
            <a:ext cx="8229600" cy="442912"/>
          </a:xfrm>
        </p:spPr>
        <p:txBody>
          <a:bodyPr/>
          <a:lstStyle/>
          <a:p>
            <a:r>
              <a:rPr lang="en-US" sz="2400" cap="none" dirty="0"/>
              <a:t>Connection Sensing Mechanism</a:t>
            </a:r>
            <a:endParaRPr lang="en-US" sz="2400" dirty="0"/>
          </a:p>
        </p:txBody>
      </p:sp>
      <p:pic>
        <p:nvPicPr>
          <p:cNvPr id="6" name="Picture 5"/>
          <p:cNvPicPr>
            <a:picLocks noChangeAspect="1"/>
          </p:cNvPicPr>
          <p:nvPr/>
        </p:nvPicPr>
        <p:blipFill rotWithShape="1">
          <a:blip r:embed="rId2"/>
          <a:srcRect t="64377"/>
          <a:stretch/>
        </p:blipFill>
        <p:spPr>
          <a:xfrm rot="5400000">
            <a:off x="2691821" y="2604736"/>
            <a:ext cx="5163873" cy="2689514"/>
          </a:xfrm>
          <a:prstGeom prst="rect">
            <a:avLst/>
          </a:prstGeom>
        </p:spPr>
      </p:pic>
      <p:sp>
        <p:nvSpPr>
          <p:cNvPr id="5" name="TextBox 4"/>
          <p:cNvSpPr txBox="1"/>
          <p:nvPr/>
        </p:nvSpPr>
        <p:spPr>
          <a:xfrm>
            <a:off x="788127" y="2679359"/>
            <a:ext cx="2699352" cy="1631216"/>
          </a:xfrm>
          <a:prstGeom prst="rect">
            <a:avLst/>
          </a:prstGeom>
          <a:solidFill>
            <a:schemeClr val="accent2">
              <a:lumMod val="40000"/>
              <a:lumOff val="60000"/>
            </a:schemeClr>
          </a:solidFill>
          <a:ln>
            <a:solidFill>
              <a:schemeClr val="tx1"/>
            </a:solidFill>
          </a:ln>
        </p:spPr>
        <p:txBody>
          <a:bodyPr wrap="square" rtlCol="0">
            <a:spAutoFit/>
          </a:bodyPr>
          <a:lstStyle/>
          <a:p>
            <a:r>
              <a:rPr lang="en-US" sz="2000" i="1" dirty="0"/>
              <a:t>Use of auto-switching connectors for automatically selecting a source for power harvesting</a:t>
            </a:r>
          </a:p>
        </p:txBody>
      </p:sp>
      <p:pic>
        <p:nvPicPr>
          <p:cNvPr id="7" name="Picture 6"/>
          <p:cNvPicPr>
            <a:picLocks noChangeAspect="1"/>
          </p:cNvPicPr>
          <p:nvPr/>
        </p:nvPicPr>
        <p:blipFill rotWithShape="1">
          <a:blip r:embed="rId3"/>
          <a:srcRect t="3587"/>
          <a:stretch/>
        </p:blipFill>
        <p:spPr>
          <a:xfrm>
            <a:off x="6709322" y="1480456"/>
            <a:ext cx="5055958" cy="5296784"/>
          </a:xfrm>
          <a:prstGeom prst="rect">
            <a:avLst/>
          </a:prstGeom>
        </p:spPr>
      </p:pic>
    </p:spTree>
    <p:extLst>
      <p:ext uri="{BB962C8B-B14F-4D97-AF65-F5344CB8AC3E}">
        <p14:creationId xmlns:p14="http://schemas.microsoft.com/office/powerpoint/2010/main" val="2432615573"/>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29524" y="197787"/>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735874" y="898934"/>
            <a:ext cx="8229600" cy="442912"/>
          </a:xfrm>
        </p:spPr>
        <p:txBody>
          <a:bodyPr/>
          <a:lstStyle/>
          <a:p>
            <a:r>
              <a:rPr lang="en-US" sz="2400" cap="none" dirty="0"/>
              <a:t>Power Supply - 1</a:t>
            </a:r>
            <a:endParaRPr lang="en-US" sz="2400" dirty="0"/>
          </a:p>
        </p:txBody>
      </p:sp>
      <p:pic>
        <p:nvPicPr>
          <p:cNvPr id="4" name="Picture 3"/>
          <p:cNvPicPr>
            <a:picLocks noChangeAspect="1"/>
          </p:cNvPicPr>
          <p:nvPr/>
        </p:nvPicPr>
        <p:blipFill rotWithShape="1">
          <a:blip r:embed="rId2"/>
          <a:srcRect l="6892"/>
          <a:stretch/>
        </p:blipFill>
        <p:spPr>
          <a:xfrm rot="5400000">
            <a:off x="5081489" y="-188894"/>
            <a:ext cx="4980180" cy="8338552"/>
          </a:xfrm>
          <a:prstGeom prst="rect">
            <a:avLst/>
          </a:prstGeom>
        </p:spPr>
      </p:pic>
      <p:sp>
        <p:nvSpPr>
          <p:cNvPr id="5" name="TextBox 4"/>
          <p:cNvSpPr txBox="1"/>
          <p:nvPr/>
        </p:nvSpPr>
        <p:spPr>
          <a:xfrm>
            <a:off x="826302" y="3439552"/>
            <a:ext cx="1938164" cy="707886"/>
          </a:xfrm>
          <a:prstGeom prst="rect">
            <a:avLst/>
          </a:prstGeom>
          <a:solidFill>
            <a:schemeClr val="accent2">
              <a:lumMod val="40000"/>
              <a:lumOff val="60000"/>
            </a:schemeClr>
          </a:solidFill>
          <a:ln>
            <a:solidFill>
              <a:schemeClr val="tx1"/>
            </a:solidFill>
          </a:ln>
        </p:spPr>
        <p:txBody>
          <a:bodyPr wrap="square" rtlCol="0">
            <a:spAutoFit/>
          </a:bodyPr>
          <a:lstStyle/>
          <a:p>
            <a:r>
              <a:rPr lang="en-US" sz="2000" i="1" dirty="0"/>
              <a:t>“high voltage” buck converter</a:t>
            </a:r>
          </a:p>
        </p:txBody>
      </p:sp>
    </p:spTree>
    <p:extLst>
      <p:ext uri="{BB962C8B-B14F-4D97-AF65-F5344CB8AC3E}">
        <p14:creationId xmlns:p14="http://schemas.microsoft.com/office/powerpoint/2010/main" val="3240870938"/>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67273" y="175861"/>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10042" y="924952"/>
            <a:ext cx="8229600" cy="442912"/>
          </a:xfrm>
        </p:spPr>
        <p:txBody>
          <a:bodyPr/>
          <a:lstStyle/>
          <a:p>
            <a:r>
              <a:rPr lang="en-US" sz="2400" cap="none" dirty="0"/>
              <a:t>Power Supply - 2</a:t>
            </a:r>
            <a:endParaRPr lang="en-US" sz="2400" dirty="0"/>
          </a:p>
        </p:txBody>
      </p:sp>
      <p:pic>
        <p:nvPicPr>
          <p:cNvPr id="2" name="Picture 1"/>
          <p:cNvPicPr>
            <a:picLocks noChangeAspect="1"/>
          </p:cNvPicPr>
          <p:nvPr/>
        </p:nvPicPr>
        <p:blipFill>
          <a:blip r:embed="rId2"/>
          <a:stretch>
            <a:fillRect/>
          </a:stretch>
        </p:blipFill>
        <p:spPr>
          <a:xfrm rot="5400000">
            <a:off x="4381520" y="26509"/>
            <a:ext cx="5022742" cy="8037903"/>
          </a:xfrm>
          <a:prstGeom prst="rect">
            <a:avLst/>
          </a:prstGeom>
        </p:spPr>
      </p:pic>
      <p:sp>
        <p:nvSpPr>
          <p:cNvPr id="5" name="TextBox 4"/>
          <p:cNvSpPr txBox="1"/>
          <p:nvPr/>
        </p:nvSpPr>
        <p:spPr>
          <a:xfrm>
            <a:off x="1208786" y="3706906"/>
            <a:ext cx="1874656" cy="400110"/>
          </a:xfrm>
          <a:prstGeom prst="rect">
            <a:avLst/>
          </a:prstGeom>
          <a:solidFill>
            <a:schemeClr val="accent2">
              <a:lumMod val="40000"/>
              <a:lumOff val="60000"/>
            </a:schemeClr>
          </a:solidFill>
          <a:ln>
            <a:solidFill>
              <a:schemeClr val="tx1"/>
            </a:solidFill>
          </a:ln>
        </p:spPr>
        <p:txBody>
          <a:bodyPr wrap="square" rtlCol="0">
            <a:spAutoFit/>
          </a:bodyPr>
          <a:lstStyle/>
          <a:p>
            <a:r>
              <a:rPr lang="en-US" sz="2000" i="1" dirty="0"/>
              <a:t>Bootstrap LDO</a:t>
            </a:r>
          </a:p>
        </p:txBody>
      </p:sp>
    </p:spTree>
    <p:extLst>
      <p:ext uri="{BB962C8B-B14F-4D97-AF65-F5344CB8AC3E}">
        <p14:creationId xmlns:p14="http://schemas.microsoft.com/office/powerpoint/2010/main" val="392381513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831668" y="175861"/>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18754" y="919074"/>
            <a:ext cx="8229600" cy="442912"/>
          </a:xfrm>
        </p:spPr>
        <p:txBody>
          <a:bodyPr/>
          <a:lstStyle/>
          <a:p>
            <a:r>
              <a:rPr lang="en-US" sz="2400" cap="none" dirty="0"/>
              <a:t>Power Supply - 3</a:t>
            </a:r>
            <a:endParaRPr lang="en-US" sz="2400" dirty="0"/>
          </a:p>
        </p:txBody>
      </p:sp>
      <p:pic>
        <p:nvPicPr>
          <p:cNvPr id="3" name="Picture 2"/>
          <p:cNvPicPr>
            <a:picLocks noChangeAspect="1"/>
          </p:cNvPicPr>
          <p:nvPr/>
        </p:nvPicPr>
        <p:blipFill>
          <a:blip r:embed="rId2"/>
          <a:stretch>
            <a:fillRect/>
          </a:stretch>
        </p:blipFill>
        <p:spPr>
          <a:xfrm rot="5400000">
            <a:off x="4489002" y="430961"/>
            <a:ext cx="5267128" cy="7282461"/>
          </a:xfrm>
          <a:prstGeom prst="rect">
            <a:avLst/>
          </a:prstGeom>
        </p:spPr>
      </p:pic>
      <p:sp>
        <p:nvSpPr>
          <p:cNvPr id="6" name="TextBox 5"/>
          <p:cNvSpPr txBox="1"/>
          <p:nvPr/>
        </p:nvSpPr>
        <p:spPr>
          <a:xfrm>
            <a:off x="1184941" y="3335598"/>
            <a:ext cx="1645346" cy="1015663"/>
          </a:xfrm>
          <a:prstGeom prst="rect">
            <a:avLst/>
          </a:prstGeom>
          <a:solidFill>
            <a:schemeClr val="accent2">
              <a:lumMod val="40000"/>
              <a:lumOff val="60000"/>
            </a:schemeClr>
          </a:solidFill>
          <a:ln>
            <a:solidFill>
              <a:schemeClr val="tx1"/>
            </a:solidFill>
          </a:ln>
        </p:spPr>
        <p:txBody>
          <a:bodyPr wrap="square" rtlCol="0">
            <a:spAutoFit/>
          </a:bodyPr>
          <a:lstStyle/>
          <a:p>
            <a:r>
              <a:rPr lang="en-US" sz="2000" i="1" dirty="0"/>
              <a:t>Battery LDO and charging circuitry</a:t>
            </a:r>
          </a:p>
        </p:txBody>
      </p:sp>
      <p:sp>
        <p:nvSpPr>
          <p:cNvPr id="7" name="Rounded Rectangle 6"/>
          <p:cNvSpPr/>
          <p:nvPr/>
        </p:nvSpPr>
        <p:spPr>
          <a:xfrm>
            <a:off x="8441201" y="2399212"/>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524313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88125" y="208167"/>
            <a:ext cx="8235950" cy="748782"/>
          </a:xfrm>
        </p:spPr>
        <p:txBody>
          <a:bodyPr/>
          <a:lstStyle/>
          <a:p>
            <a:r>
              <a:rPr lang="en-US" dirty="0" smtClean="0">
                <a:effectLst>
                  <a:outerShdw blurRad="38100" dist="38100" dir="2700000" algn="tl">
                    <a:srgbClr val="000000">
                      <a:alpha val="43137"/>
                    </a:srgbClr>
                  </a:outerShdw>
                </a:effectLst>
              </a:rPr>
              <a:t>Schematic Details</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811891" y="907618"/>
            <a:ext cx="8229600" cy="442912"/>
          </a:xfrm>
        </p:spPr>
        <p:txBody>
          <a:bodyPr/>
          <a:lstStyle/>
          <a:p>
            <a:r>
              <a:rPr lang="en-US" sz="2400" cap="none" dirty="0"/>
              <a:t>Output Drive for Connection Between RC and W (or Y / G)</a:t>
            </a:r>
            <a:endParaRPr lang="en-US" sz="2400" dirty="0"/>
          </a:p>
        </p:txBody>
      </p:sp>
      <p:pic>
        <p:nvPicPr>
          <p:cNvPr id="2" name="Picture 1"/>
          <p:cNvPicPr>
            <a:picLocks noChangeAspect="1"/>
          </p:cNvPicPr>
          <p:nvPr/>
        </p:nvPicPr>
        <p:blipFill>
          <a:blip r:embed="rId3"/>
          <a:stretch>
            <a:fillRect/>
          </a:stretch>
        </p:blipFill>
        <p:spPr>
          <a:xfrm rot="5400000">
            <a:off x="5411744" y="-213969"/>
            <a:ext cx="4747748" cy="8603709"/>
          </a:xfrm>
          <a:prstGeom prst="rect">
            <a:avLst/>
          </a:prstGeom>
        </p:spPr>
      </p:pic>
      <p:sp>
        <p:nvSpPr>
          <p:cNvPr id="4" name="TextBox 3"/>
          <p:cNvSpPr txBox="1"/>
          <p:nvPr/>
        </p:nvSpPr>
        <p:spPr>
          <a:xfrm>
            <a:off x="531629" y="1714011"/>
            <a:ext cx="2871092" cy="2862322"/>
          </a:xfrm>
          <a:prstGeom prst="rect">
            <a:avLst/>
          </a:prstGeom>
          <a:solidFill>
            <a:srgbClr val="FFFF00"/>
          </a:solidFill>
          <a:ln>
            <a:solidFill>
              <a:schemeClr val="tx1"/>
            </a:solidFill>
          </a:ln>
        </p:spPr>
        <p:txBody>
          <a:bodyPr wrap="square" rtlCol="0">
            <a:spAutoFit/>
          </a:bodyPr>
          <a:lstStyle/>
          <a:p>
            <a:r>
              <a:rPr lang="en-US" i="1" dirty="0"/>
              <a:t>Most electronic thermostats accomplish this function (switching </a:t>
            </a:r>
            <a:r>
              <a:rPr lang="en-US" i="1" dirty="0" smtClean="0"/>
              <a:t>24 VAC </a:t>
            </a:r>
            <a:r>
              <a:rPr lang="en-US" i="1" dirty="0"/>
              <a:t>signals) using a </a:t>
            </a:r>
            <a:r>
              <a:rPr lang="en-US" b="1" i="1" dirty="0" smtClean="0"/>
              <a:t>latching </a:t>
            </a:r>
            <a:r>
              <a:rPr lang="en-US" b="1" i="1" dirty="0" smtClean="0"/>
              <a:t>relay </a:t>
            </a:r>
            <a:r>
              <a:rPr lang="en-US" i="1" dirty="0"/>
              <a:t>or an (optically isolated) </a:t>
            </a:r>
            <a:r>
              <a:rPr lang="en-US" b="1" i="1" dirty="0" err="1"/>
              <a:t>thyristor</a:t>
            </a:r>
            <a:r>
              <a:rPr lang="en-US" b="1" i="1" dirty="0"/>
              <a:t> </a:t>
            </a:r>
            <a:r>
              <a:rPr lang="en-US" b="1" i="1" dirty="0" smtClean="0"/>
              <a:t>(</a:t>
            </a:r>
            <a:r>
              <a:rPr lang="en-US" b="1" i="1" dirty="0" err="1" smtClean="0"/>
              <a:t>triac</a:t>
            </a:r>
            <a:r>
              <a:rPr lang="en-US" b="1" i="1" dirty="0" smtClean="0"/>
              <a:t> </a:t>
            </a:r>
            <a:r>
              <a:rPr lang="en-US" b="1" i="1" dirty="0"/>
              <a:t>or SCR)</a:t>
            </a:r>
            <a:r>
              <a:rPr lang="en-US" i="1" dirty="0"/>
              <a:t> – why is such a complicated circuit used by the Nest Thermostat to perform essentially the same task?</a:t>
            </a:r>
          </a:p>
        </p:txBody>
      </p:sp>
      <p:sp>
        <p:nvSpPr>
          <p:cNvPr id="9" name="TextBox 8"/>
          <p:cNvSpPr txBox="1"/>
          <p:nvPr/>
        </p:nvSpPr>
        <p:spPr>
          <a:xfrm>
            <a:off x="531629" y="4861648"/>
            <a:ext cx="3179134" cy="646331"/>
          </a:xfrm>
          <a:prstGeom prst="rect">
            <a:avLst/>
          </a:prstGeom>
          <a:solidFill>
            <a:schemeClr val="accent2">
              <a:lumMod val="40000"/>
              <a:lumOff val="60000"/>
            </a:schemeClr>
          </a:solidFill>
          <a:ln>
            <a:solidFill>
              <a:schemeClr val="tx1"/>
            </a:solidFill>
          </a:ln>
        </p:spPr>
        <p:txBody>
          <a:bodyPr wrap="square" rtlCol="0">
            <a:spAutoFit/>
          </a:bodyPr>
          <a:lstStyle/>
          <a:p>
            <a:r>
              <a:rPr lang="en-US" i="1" dirty="0"/>
              <a:t>Why is a transformer required?</a:t>
            </a:r>
          </a:p>
          <a:p>
            <a:r>
              <a:rPr lang="en-US" i="1" dirty="0"/>
              <a:t>Why is PWM used?</a:t>
            </a:r>
          </a:p>
        </p:txBody>
      </p:sp>
      <p:sp>
        <p:nvSpPr>
          <p:cNvPr id="7" name="Rectangle 6"/>
          <p:cNvSpPr/>
          <p:nvPr/>
        </p:nvSpPr>
        <p:spPr>
          <a:xfrm>
            <a:off x="7300111" y="1552352"/>
            <a:ext cx="4787362" cy="4967871"/>
          </a:xfrm>
          <a:prstGeom prst="rect">
            <a:avLst/>
          </a:prstGeom>
          <a:solidFill>
            <a:schemeClr val="accent2">
              <a:lumMod val="40000"/>
              <a:lumOff val="60000"/>
              <a:alpha val="17000"/>
            </a:schemeClr>
          </a:solidFill>
          <a:ln>
            <a:solidFill>
              <a:schemeClr val="accent1">
                <a:shade val="95000"/>
                <a:satMod val="10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p:cNvSpPr/>
          <p:nvPr/>
        </p:nvSpPr>
        <p:spPr>
          <a:xfrm>
            <a:off x="3710763" y="1552352"/>
            <a:ext cx="3589348" cy="4967871"/>
          </a:xfrm>
          <a:prstGeom prst="rect">
            <a:avLst/>
          </a:prstGeom>
          <a:solidFill>
            <a:srgbClr val="00FFFF">
              <a:alpha val="17000"/>
            </a:srgbClr>
          </a:solid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78619061"/>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 </a:t>
            </a:r>
            <a:endParaRPr lang="en-US" dirty="0">
              <a:effectLst>
                <a:outerShdw blurRad="38100" dist="38100" dir="2700000" algn="tl">
                  <a:srgbClr val="000000">
                    <a:alpha val="43137"/>
                  </a:srgbClr>
                </a:outerShdw>
              </a:effectLst>
            </a:endParaRPr>
          </a:p>
        </p:txBody>
      </p:sp>
      <p:sp>
        <p:nvSpPr>
          <p:cNvPr id="5" name="TextBox 4"/>
          <p:cNvSpPr txBox="1"/>
          <p:nvPr/>
        </p:nvSpPr>
        <p:spPr>
          <a:xfrm>
            <a:off x="732504" y="1339701"/>
            <a:ext cx="10506111" cy="3447098"/>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Based on the preferred embodiment </a:t>
            </a:r>
            <a:r>
              <a:rPr lang="en-US" sz="2000" dirty="0" smtClean="0">
                <a:latin typeface="Arial" panose="020B0604020202020204" pitchFamily="34" charset="0"/>
                <a:cs typeface="Arial" panose="020B0604020202020204" pitchFamily="34" charset="0"/>
              </a:rPr>
              <a:t>published in the patents, </a:t>
            </a:r>
            <a:r>
              <a:rPr lang="en-US" sz="2000" dirty="0">
                <a:latin typeface="Arial" panose="020B0604020202020204" pitchFamily="34" charset="0"/>
                <a:cs typeface="Arial" panose="020B0604020202020204" pitchFamily="34" charset="0"/>
              </a:rPr>
              <a:t>a </a:t>
            </a:r>
            <a:r>
              <a:rPr lang="en-US" sz="2000" dirty="0">
                <a:solidFill>
                  <a:srgbClr val="FF0000"/>
                </a:solidFill>
                <a:latin typeface="Arial" panose="020B0604020202020204" pitchFamily="34" charset="0"/>
                <a:cs typeface="Arial" panose="020B0604020202020204" pitchFamily="34" charset="0"/>
              </a:rPr>
              <a:t>fairly complicated circuit</a:t>
            </a:r>
            <a:r>
              <a:rPr lang="en-US" sz="2000" dirty="0">
                <a:latin typeface="Arial" panose="020B0604020202020204" pitchFamily="34" charset="0"/>
                <a:cs typeface="Arial" panose="020B0604020202020204" pitchFamily="34" charset="0"/>
              </a:rPr>
              <a:t> is used to provide essentially a </a:t>
            </a:r>
            <a:r>
              <a:rPr lang="en-US" sz="2000" dirty="0">
                <a:solidFill>
                  <a:srgbClr val="FF0000"/>
                </a:solidFill>
                <a:latin typeface="Arial" panose="020B0604020202020204" pitchFamily="34" charset="0"/>
                <a:cs typeface="Arial" panose="020B0604020202020204" pitchFamily="34" charset="0"/>
              </a:rPr>
              <a:t>“contact closure” </a:t>
            </a:r>
            <a:r>
              <a:rPr lang="en-US" sz="2000" dirty="0">
                <a:latin typeface="Arial" panose="020B0604020202020204" pitchFamily="34" charset="0"/>
                <a:cs typeface="Arial" panose="020B0604020202020204" pitchFamily="34" charset="0"/>
              </a:rPr>
              <a:t>between two terminals (like R</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and W</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to control cooling). The </a:t>
            </a:r>
            <a:r>
              <a:rPr lang="en-US" sz="2000" dirty="0">
                <a:solidFill>
                  <a:srgbClr val="00B0F0"/>
                </a:solidFill>
                <a:latin typeface="Arial" panose="020B0604020202020204" pitchFamily="34" charset="0"/>
                <a:cs typeface="Arial" panose="020B0604020202020204" pitchFamily="34" charset="0"/>
              </a:rPr>
              <a:t>reason given</a:t>
            </a:r>
            <a:r>
              <a:rPr lang="en-US" sz="2000" dirty="0">
                <a:latin typeface="Arial" panose="020B0604020202020204" pitchFamily="34" charset="0"/>
                <a:cs typeface="Arial" panose="020B0604020202020204" pitchFamily="34" charset="0"/>
              </a:rPr>
              <a:t> in the patent disclosure for using this circuit in place of a much simpler </a:t>
            </a:r>
            <a:r>
              <a:rPr lang="en-US" sz="2000" dirty="0" smtClean="0">
                <a:latin typeface="Arial" panose="020B0604020202020204" pitchFamily="34" charset="0"/>
                <a:cs typeface="Arial" panose="020B0604020202020204" pitchFamily="34" charset="0"/>
              </a:rPr>
              <a:t>device </a:t>
            </a:r>
            <a:r>
              <a:rPr lang="en-US" sz="2000" dirty="0">
                <a:latin typeface="Arial" panose="020B0604020202020204" pitchFamily="34" charset="0"/>
                <a:cs typeface="Arial" panose="020B0604020202020204" pitchFamily="34" charset="0"/>
              </a:rPr>
              <a:t>(like a relay or SCR) is:</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increase reliability</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enable </a:t>
            </a:r>
            <a:r>
              <a:rPr lang="en-US" sz="2000" dirty="0" smtClean="0">
                <a:latin typeface="Arial" panose="020B0604020202020204" pitchFamily="34" charset="0"/>
                <a:cs typeface="Arial" panose="020B0604020202020204" pitchFamily="34" charset="0"/>
              </a:rPr>
              <a:t>energy harvesting </a:t>
            </a:r>
            <a:r>
              <a:rPr lang="en-US" sz="2000" dirty="0">
                <a:latin typeface="Arial" panose="020B0604020202020204" pitchFamily="34" charset="0"/>
                <a:cs typeface="Arial" panose="020B0604020202020204" pitchFamily="34" charset="0"/>
              </a:rPr>
              <a:t>while the control contact is “closed”</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enable energy harvesting while the control contact is “open”</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eliminate the annoying “click” </a:t>
            </a:r>
            <a:r>
              <a:rPr lang="en-US" sz="2000" dirty="0" smtClean="0">
                <a:latin typeface="Arial" panose="020B0604020202020204" pitchFamily="34" charset="0"/>
                <a:cs typeface="Arial" panose="020B0604020202020204" pitchFamily="34" charset="0"/>
              </a:rPr>
              <a:t>                                                                                 associated </a:t>
            </a:r>
            <a:r>
              <a:rPr lang="en-US" sz="2000" dirty="0">
                <a:latin typeface="Arial" panose="020B0604020202020204" pitchFamily="34" charset="0"/>
                <a:cs typeface="Arial" panose="020B0604020202020204" pitchFamily="34" charset="0"/>
              </a:rPr>
              <a:t>with relays</a:t>
            </a:r>
          </a:p>
          <a:p>
            <a:pPr marL="800100" lvl="1" indent="-342900">
              <a:buFont typeface="+mj-lt"/>
              <a:buAutoNum type="alphaUcPeriod"/>
            </a:pPr>
            <a:r>
              <a:rPr lang="en-US" sz="2000" dirty="0">
                <a:latin typeface="Arial" panose="020B0604020202020204" pitchFamily="34" charset="0"/>
                <a:cs typeface="Arial" panose="020B0604020202020204" pitchFamily="34" charset="0"/>
              </a:rPr>
              <a:t>none of the above</a:t>
            </a:r>
          </a:p>
          <a:p>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r="12244"/>
          <a:stretch/>
        </p:blipFill>
        <p:spPr bwMode="auto">
          <a:xfrm rot="5400000">
            <a:off x="7119363" y="1974113"/>
            <a:ext cx="3099435" cy="6400800"/>
          </a:xfrm>
          <a:prstGeom prst="rect">
            <a:avLst/>
          </a:prstGeom>
          <a:ln>
            <a:noFill/>
          </a:ln>
          <a:extLst>
            <a:ext uri="{53640926-AAD7-44D8-BBD7-CCE9431645EC}">
              <a14:shadowObscured xmlns:a14="http://schemas.microsoft.com/office/drawing/2010/main"/>
            </a:ext>
          </a:extLst>
        </p:spPr>
      </p:pic>
      <p:sp>
        <p:nvSpPr>
          <p:cNvPr id="8" name="Text Placeholder 2"/>
          <p:cNvSpPr>
            <a:spLocks noGrp="1"/>
          </p:cNvSpPr>
          <p:nvPr>
            <p:ph type="body" idx="11"/>
          </p:nvPr>
        </p:nvSpPr>
        <p:spPr>
          <a:xfrm>
            <a:off x="760120" y="899394"/>
            <a:ext cx="8229600" cy="442912"/>
          </a:xfrm>
        </p:spPr>
        <p:txBody>
          <a:bodyPr/>
          <a:lstStyle/>
          <a:p>
            <a:r>
              <a:rPr lang="en-US" sz="2400" cap="none" dirty="0" smtClean="0"/>
              <a:t>Question 4</a:t>
            </a:r>
            <a:endParaRPr lang="en-US" sz="2400" dirty="0"/>
          </a:p>
        </p:txBody>
      </p:sp>
    </p:spTree>
    <p:extLst>
      <p:ext uri="{BB962C8B-B14F-4D97-AF65-F5344CB8AC3E}">
        <p14:creationId xmlns:p14="http://schemas.microsoft.com/office/powerpoint/2010/main" val="406717821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 </a:t>
            </a:r>
            <a:endParaRPr lang="en-US" dirty="0">
              <a:effectLst>
                <a:outerShdw blurRad="38100" dist="38100" dir="2700000" algn="tl">
                  <a:srgbClr val="000000">
                    <a:alpha val="43137"/>
                  </a:srgbClr>
                </a:outerShdw>
              </a:effectLst>
            </a:endParaRPr>
          </a:p>
        </p:txBody>
      </p:sp>
      <p:sp>
        <p:nvSpPr>
          <p:cNvPr id="5" name="TextBox 4"/>
          <p:cNvSpPr txBox="1"/>
          <p:nvPr/>
        </p:nvSpPr>
        <p:spPr>
          <a:xfrm>
            <a:off x="732504" y="1339701"/>
            <a:ext cx="10506111" cy="3447098"/>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Based on the preferred embodiment </a:t>
            </a:r>
            <a:r>
              <a:rPr lang="en-US" sz="2000" dirty="0" smtClean="0">
                <a:latin typeface="Arial" panose="020B0604020202020204" pitchFamily="34" charset="0"/>
                <a:cs typeface="Arial" panose="020B0604020202020204" pitchFamily="34" charset="0"/>
              </a:rPr>
              <a:t>published in the patents, </a:t>
            </a:r>
            <a:r>
              <a:rPr lang="en-US" sz="2000" dirty="0">
                <a:latin typeface="Arial" panose="020B0604020202020204" pitchFamily="34" charset="0"/>
                <a:cs typeface="Arial" panose="020B0604020202020204" pitchFamily="34" charset="0"/>
              </a:rPr>
              <a:t>a </a:t>
            </a:r>
            <a:r>
              <a:rPr lang="en-US" sz="2000" dirty="0">
                <a:solidFill>
                  <a:srgbClr val="FF0000"/>
                </a:solidFill>
                <a:latin typeface="Arial" panose="020B0604020202020204" pitchFamily="34" charset="0"/>
                <a:cs typeface="Arial" panose="020B0604020202020204" pitchFamily="34" charset="0"/>
              </a:rPr>
              <a:t>fairly complicated circuit</a:t>
            </a:r>
            <a:r>
              <a:rPr lang="en-US" sz="2000" dirty="0">
                <a:latin typeface="Arial" panose="020B0604020202020204" pitchFamily="34" charset="0"/>
                <a:cs typeface="Arial" panose="020B0604020202020204" pitchFamily="34" charset="0"/>
              </a:rPr>
              <a:t> is used to provide essentially a </a:t>
            </a:r>
            <a:r>
              <a:rPr lang="en-US" sz="2000" dirty="0">
                <a:solidFill>
                  <a:srgbClr val="FF0000"/>
                </a:solidFill>
                <a:latin typeface="Arial" panose="020B0604020202020204" pitchFamily="34" charset="0"/>
                <a:cs typeface="Arial" panose="020B0604020202020204" pitchFamily="34" charset="0"/>
              </a:rPr>
              <a:t>“contact closure” </a:t>
            </a:r>
            <a:r>
              <a:rPr lang="en-US" sz="2000" dirty="0">
                <a:latin typeface="Arial" panose="020B0604020202020204" pitchFamily="34" charset="0"/>
                <a:cs typeface="Arial" panose="020B0604020202020204" pitchFamily="34" charset="0"/>
              </a:rPr>
              <a:t>between two terminals (like R</a:t>
            </a:r>
            <a:r>
              <a:rPr lang="en-US" sz="2000" baseline="-25000" dirty="0">
                <a:latin typeface="Arial" panose="020B0604020202020204" pitchFamily="34" charset="0"/>
                <a:cs typeface="Arial" panose="020B0604020202020204" pitchFamily="34" charset="0"/>
              </a:rPr>
              <a:t>C</a:t>
            </a:r>
            <a:r>
              <a:rPr lang="en-US" sz="2000" dirty="0">
                <a:latin typeface="Arial" panose="020B0604020202020204" pitchFamily="34" charset="0"/>
                <a:cs typeface="Arial" panose="020B0604020202020204" pitchFamily="34" charset="0"/>
              </a:rPr>
              <a:t> and W</a:t>
            </a:r>
            <a:r>
              <a:rPr lang="en-US" sz="2000" baseline="-25000" dirty="0">
                <a:latin typeface="Arial" panose="020B0604020202020204" pitchFamily="34" charset="0"/>
                <a:cs typeface="Arial" panose="020B0604020202020204" pitchFamily="34" charset="0"/>
              </a:rPr>
              <a:t>1</a:t>
            </a:r>
            <a:r>
              <a:rPr lang="en-US" sz="2000" dirty="0">
                <a:latin typeface="Arial" panose="020B0604020202020204" pitchFamily="34" charset="0"/>
                <a:cs typeface="Arial" panose="020B0604020202020204" pitchFamily="34" charset="0"/>
              </a:rPr>
              <a:t> to control cooling). The </a:t>
            </a:r>
            <a:r>
              <a:rPr lang="en-US" sz="2000" dirty="0">
                <a:solidFill>
                  <a:srgbClr val="00B0F0"/>
                </a:solidFill>
                <a:latin typeface="Arial" panose="020B0604020202020204" pitchFamily="34" charset="0"/>
                <a:cs typeface="Arial" panose="020B0604020202020204" pitchFamily="34" charset="0"/>
              </a:rPr>
              <a:t>reason given</a:t>
            </a:r>
            <a:r>
              <a:rPr lang="en-US" sz="2000" dirty="0">
                <a:latin typeface="Arial" panose="020B0604020202020204" pitchFamily="34" charset="0"/>
                <a:cs typeface="Arial" panose="020B0604020202020204" pitchFamily="34" charset="0"/>
              </a:rPr>
              <a:t> in the patent disclosure for using this circuit in place of a much simpler </a:t>
            </a:r>
            <a:r>
              <a:rPr lang="en-US" sz="2000" dirty="0" smtClean="0">
                <a:latin typeface="Arial" panose="020B0604020202020204" pitchFamily="34" charset="0"/>
                <a:cs typeface="Arial" panose="020B0604020202020204" pitchFamily="34" charset="0"/>
              </a:rPr>
              <a:t>device </a:t>
            </a:r>
            <a:r>
              <a:rPr lang="en-US" sz="2000" dirty="0">
                <a:latin typeface="Arial" panose="020B0604020202020204" pitchFamily="34" charset="0"/>
                <a:cs typeface="Arial" panose="020B0604020202020204" pitchFamily="34" charset="0"/>
              </a:rPr>
              <a:t>(like a relay or SCR) is:</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increase reliability</a:t>
            </a:r>
          </a:p>
          <a:p>
            <a:pPr marL="800100" lvl="1" indent="-342900">
              <a:buFont typeface="+mj-lt"/>
              <a:buAutoNum type="alphaUcPeriod"/>
            </a:pPr>
            <a:r>
              <a:rPr lang="en-US" sz="2000" dirty="0">
                <a:solidFill>
                  <a:srgbClr val="00B050"/>
                </a:solidFill>
                <a:latin typeface="Arial" panose="020B0604020202020204" pitchFamily="34" charset="0"/>
                <a:cs typeface="Arial" panose="020B0604020202020204" pitchFamily="34" charset="0"/>
              </a:rPr>
              <a:t>to enable </a:t>
            </a:r>
            <a:r>
              <a:rPr lang="en-US" sz="2000" dirty="0" smtClean="0">
                <a:solidFill>
                  <a:srgbClr val="00B050"/>
                </a:solidFill>
                <a:latin typeface="Arial" panose="020B0604020202020204" pitchFamily="34" charset="0"/>
                <a:cs typeface="Arial" panose="020B0604020202020204" pitchFamily="34" charset="0"/>
              </a:rPr>
              <a:t>energy harvesting </a:t>
            </a:r>
            <a:r>
              <a:rPr lang="en-US" sz="2000" dirty="0">
                <a:solidFill>
                  <a:srgbClr val="00B050"/>
                </a:solidFill>
                <a:latin typeface="Arial" panose="020B0604020202020204" pitchFamily="34" charset="0"/>
                <a:cs typeface="Arial" panose="020B0604020202020204" pitchFamily="34" charset="0"/>
              </a:rPr>
              <a:t>while the control contact is “closed”</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enable energy harvesting while the control contact is “open”</a:t>
            </a:r>
          </a:p>
          <a:p>
            <a:pPr marL="800100" lvl="1" indent="-342900">
              <a:buFont typeface="+mj-lt"/>
              <a:buAutoNum type="alphaUcPeriod"/>
            </a:pPr>
            <a:r>
              <a:rPr lang="en-US" sz="2000" dirty="0">
                <a:latin typeface="Arial" panose="020B0604020202020204" pitchFamily="34" charset="0"/>
                <a:cs typeface="Arial" panose="020B0604020202020204" pitchFamily="34" charset="0"/>
              </a:rPr>
              <a:t>to eliminate the annoying “click” </a:t>
            </a:r>
            <a:r>
              <a:rPr lang="en-US" sz="2000" dirty="0" smtClean="0">
                <a:latin typeface="Arial" panose="020B0604020202020204" pitchFamily="34" charset="0"/>
                <a:cs typeface="Arial" panose="020B0604020202020204" pitchFamily="34" charset="0"/>
              </a:rPr>
              <a:t>                                                                                 associated </a:t>
            </a:r>
            <a:r>
              <a:rPr lang="en-US" sz="2000" dirty="0">
                <a:latin typeface="Arial" panose="020B0604020202020204" pitchFamily="34" charset="0"/>
                <a:cs typeface="Arial" panose="020B0604020202020204" pitchFamily="34" charset="0"/>
              </a:rPr>
              <a:t>with relays</a:t>
            </a:r>
          </a:p>
          <a:p>
            <a:pPr marL="800100" lvl="1" indent="-342900">
              <a:buFont typeface="+mj-lt"/>
              <a:buAutoNum type="alphaUcPeriod"/>
            </a:pPr>
            <a:r>
              <a:rPr lang="en-US" sz="2000" dirty="0">
                <a:latin typeface="Arial" panose="020B0604020202020204" pitchFamily="34" charset="0"/>
                <a:cs typeface="Arial" panose="020B0604020202020204" pitchFamily="34" charset="0"/>
              </a:rPr>
              <a:t>none of the above</a:t>
            </a:r>
          </a:p>
          <a:p>
            <a:endParaRPr lang="en-US" dirty="0"/>
          </a:p>
        </p:txBody>
      </p:sp>
      <p:pic>
        <p:nvPicPr>
          <p:cNvPr id="7" name="Picture 6"/>
          <p:cNvPicPr/>
          <p:nvPr/>
        </p:nvPicPr>
        <p:blipFill rotWithShape="1">
          <a:blip r:embed="rId3">
            <a:extLst>
              <a:ext uri="{28A0092B-C50C-407E-A947-70E740481C1C}">
                <a14:useLocalDpi xmlns:a14="http://schemas.microsoft.com/office/drawing/2010/main" val="0"/>
              </a:ext>
            </a:extLst>
          </a:blip>
          <a:srcRect r="12244"/>
          <a:stretch/>
        </p:blipFill>
        <p:spPr bwMode="auto">
          <a:xfrm rot="5400000">
            <a:off x="7119363" y="1974113"/>
            <a:ext cx="3099435" cy="6400800"/>
          </a:xfrm>
          <a:prstGeom prst="rect">
            <a:avLst/>
          </a:prstGeom>
          <a:ln>
            <a:noFill/>
          </a:ln>
          <a:extLst>
            <a:ext uri="{53640926-AAD7-44D8-BBD7-CCE9431645EC}">
              <a14:shadowObscured xmlns:a14="http://schemas.microsoft.com/office/drawing/2010/main"/>
            </a:ext>
          </a:extLst>
        </p:spPr>
      </p:pic>
      <p:sp>
        <p:nvSpPr>
          <p:cNvPr id="8" name="Text Placeholder 2"/>
          <p:cNvSpPr>
            <a:spLocks noGrp="1"/>
          </p:cNvSpPr>
          <p:nvPr>
            <p:ph type="body" idx="11"/>
          </p:nvPr>
        </p:nvSpPr>
        <p:spPr>
          <a:xfrm>
            <a:off x="760120" y="899394"/>
            <a:ext cx="8229600" cy="442912"/>
          </a:xfrm>
        </p:spPr>
        <p:txBody>
          <a:bodyPr/>
          <a:lstStyle/>
          <a:p>
            <a:r>
              <a:rPr lang="en-US" sz="2400" cap="none" dirty="0" smtClean="0"/>
              <a:t>Question 4 -</a:t>
            </a:r>
            <a:r>
              <a:rPr lang="en-US" sz="2400" cap="none" dirty="0" smtClean="0">
                <a:solidFill>
                  <a:srgbClr val="00B050"/>
                </a:solidFill>
              </a:rPr>
              <a:t> Answer</a:t>
            </a:r>
            <a:endParaRPr lang="en-US" sz="2400" dirty="0">
              <a:solidFill>
                <a:srgbClr val="00B050"/>
              </a:solidFill>
            </a:endParaRPr>
          </a:p>
        </p:txBody>
      </p:sp>
    </p:spTree>
    <p:extLst>
      <p:ext uri="{BB962C8B-B14F-4D97-AF65-F5344CB8AC3E}">
        <p14:creationId xmlns:p14="http://schemas.microsoft.com/office/powerpoint/2010/main" val="3658455900"/>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459412" y="178190"/>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424610" y="1262829"/>
            <a:ext cx="11580577" cy="4700579"/>
          </a:xfrm>
        </p:spPr>
        <p:txBody>
          <a:bodyPr>
            <a:noAutofit/>
          </a:bodyPr>
          <a:lstStyle/>
          <a:p>
            <a:r>
              <a:rPr lang="en-US" sz="2400" dirty="0"/>
              <a:t>US Patent 8,511,577 (filed Aug. 2012, issued Aug. 2013)</a:t>
            </a:r>
          </a:p>
          <a:p>
            <a:r>
              <a:rPr lang="en-US" sz="2400" i="1" dirty="0">
                <a:latin typeface="+mn-lt"/>
              </a:rPr>
              <a:t>Thermostat with power stealing delay interval at transitions between power stealing states</a:t>
            </a:r>
            <a:r>
              <a:rPr lang="en-US" sz="2000" i="1" dirty="0">
                <a:latin typeface="+mn-lt"/>
              </a:rPr>
              <a:t> </a:t>
            </a:r>
            <a:endParaRPr lang="en-US" sz="2000" i="1" dirty="0">
              <a:latin typeface="+mn-lt"/>
              <a:cs typeface="Arial" panose="020B0604020202020204" pitchFamily="34" charset="0"/>
            </a:endParaRPr>
          </a:p>
        </p:txBody>
      </p:sp>
      <p:sp>
        <p:nvSpPr>
          <p:cNvPr id="8" name="Text Placeholder 2"/>
          <p:cNvSpPr>
            <a:spLocks noGrp="1"/>
          </p:cNvSpPr>
          <p:nvPr>
            <p:ph type="body" idx="11"/>
          </p:nvPr>
        </p:nvSpPr>
        <p:spPr>
          <a:xfrm>
            <a:off x="465762" y="906181"/>
            <a:ext cx="8229600" cy="442912"/>
          </a:xfrm>
        </p:spPr>
        <p:txBody>
          <a:bodyPr/>
          <a:lstStyle/>
          <a:p>
            <a:r>
              <a:rPr lang="en-US" sz="2400" cap="none" dirty="0"/>
              <a:t>Advanced Energy Harvesting </a:t>
            </a:r>
            <a:r>
              <a:rPr lang="en-US" sz="2400" cap="none" dirty="0" smtClean="0"/>
              <a:t>(“Power Stealing”) Strategy</a:t>
            </a:r>
            <a:endParaRPr lang="en-US" sz="2400" dirty="0"/>
          </a:p>
        </p:txBody>
      </p:sp>
      <p:sp>
        <p:nvSpPr>
          <p:cNvPr id="3" name="TextBox 2"/>
          <p:cNvSpPr txBox="1"/>
          <p:nvPr/>
        </p:nvSpPr>
        <p:spPr>
          <a:xfrm>
            <a:off x="545351" y="2501265"/>
            <a:ext cx="4842726" cy="3108543"/>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dirty="0"/>
              <a:t>A thermostat includes a plurality of HVAC (heating, ventilation, and air conditioning) wire connectors including a connection to at least one call relay wire. The thermostat may also include a powering circuit, including a rechargeable battery, which is configured to provide electrical power to </a:t>
            </a:r>
            <a:r>
              <a:rPr lang="en-US" sz="1400" dirty="0" smtClean="0"/>
              <a:t>the thermostat</a:t>
            </a:r>
            <a:r>
              <a:rPr lang="en-US" sz="1400" dirty="0"/>
              <a:t> by power stealing from a selected call relay wire. The power stealing may include an active power stealing mode, in which power is taken from the same selected call relay wire that is used to call for an HVAC function, and an inactive power stealing mode in which, in which no active call is being made. The powering circuit may be configured to substantially suspend (or at least reduce the level of) power stealing for at least a first time period following each transition of the thermostat from between operating states.</a:t>
            </a:r>
            <a:endParaRPr lang="en-US" sz="1400" i="1" dirty="0">
              <a:latin typeface="+mj-lt"/>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033" t="9826" r="2932" b="1286"/>
          <a:stretch/>
        </p:blipFill>
        <p:spPr>
          <a:xfrm>
            <a:off x="10027278" y="2226477"/>
            <a:ext cx="1789470" cy="34196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6030945" y="1704350"/>
            <a:ext cx="3353465" cy="4397719"/>
          </a:xfrm>
          <a:prstGeom prst="rect">
            <a:avLst/>
          </a:prstGeom>
        </p:spPr>
      </p:pic>
    </p:spTree>
    <p:extLst>
      <p:ext uri="{BB962C8B-B14F-4D97-AF65-F5344CB8AC3E}">
        <p14:creationId xmlns:p14="http://schemas.microsoft.com/office/powerpoint/2010/main" val="2235971315"/>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a:t>
            </a:r>
            <a:endParaRPr lang="en-US" dirty="0">
              <a:effectLst>
                <a:outerShdw blurRad="38100" dist="38100" dir="2700000" algn="tl">
                  <a:srgbClr val="000000">
                    <a:alpha val="43137"/>
                  </a:srgbClr>
                </a:outerShdw>
              </a:effectLst>
            </a:endParaRPr>
          </a:p>
        </p:txBody>
      </p:sp>
      <p:sp>
        <p:nvSpPr>
          <p:cNvPr id="5" name="TextBox 4"/>
          <p:cNvSpPr txBox="1"/>
          <p:nvPr/>
        </p:nvSpPr>
        <p:spPr>
          <a:xfrm>
            <a:off x="760119" y="1424762"/>
            <a:ext cx="8208335" cy="3139321"/>
          </a:xfrm>
          <a:prstGeom prst="rect">
            <a:avLst/>
          </a:prstGeom>
          <a:noFill/>
        </p:spPr>
        <p:txBody>
          <a:bodyPr wrap="square" rtlCol="0">
            <a:spAutoFit/>
          </a:bodyPr>
          <a:lstStyle/>
          <a:p>
            <a:pPr lvl="0"/>
            <a:r>
              <a:rPr lang="en-US" sz="2000" dirty="0" smtClean="0">
                <a:latin typeface="Arial" panose="020B0604020202020204" pitchFamily="34" charset="0"/>
                <a:cs typeface="Arial" panose="020B0604020202020204" pitchFamily="34" charset="0"/>
              </a:rPr>
              <a:t>Indicate your “highest level” of experience with household thermostats:</a:t>
            </a:r>
            <a:endParaRPr lang="en-US" sz="2000" dirty="0">
              <a:latin typeface="Arial" panose="020B0604020202020204" pitchFamily="34" charset="0"/>
              <a:cs typeface="Arial" panose="020B0604020202020204" pitchFamily="34" charset="0"/>
            </a:endParaRPr>
          </a:p>
          <a:p>
            <a:pPr marL="800100" lvl="1" indent="-342900">
              <a:buFont typeface="+mj-lt"/>
              <a:buAutoNum type="alphaUcPeriod"/>
            </a:pPr>
            <a:r>
              <a:rPr lang="en-US" sz="2000" dirty="0">
                <a:latin typeface="Arial" panose="020B0604020202020204" pitchFamily="34" charset="0"/>
                <a:cs typeface="Arial" panose="020B0604020202020204" pitchFamily="34" charset="0"/>
              </a:rPr>
              <a:t>I know that 4 wires are required for the basic interface, and that the control signals operate at 24 VAC</a:t>
            </a:r>
          </a:p>
          <a:p>
            <a:pPr marL="800100" lvl="1" indent="-342900">
              <a:buFont typeface="+mj-lt"/>
              <a:buAutoNum type="alphaUcPeriod"/>
            </a:pPr>
            <a:r>
              <a:rPr lang="en-US" sz="2000" dirty="0" smtClean="0">
                <a:latin typeface="Arial" panose="020B0604020202020204" pitchFamily="34" charset="0"/>
                <a:cs typeface="Arial" panose="020B0604020202020204" pitchFamily="34" charset="0"/>
              </a:rPr>
              <a:t>I have installed an electronic/smart thermostat</a:t>
            </a:r>
            <a:endParaRPr lang="en-US" sz="2000" dirty="0">
              <a:latin typeface="Arial" panose="020B0604020202020204" pitchFamily="34" charset="0"/>
              <a:cs typeface="Arial" panose="020B0604020202020204" pitchFamily="34" charset="0"/>
            </a:endParaRPr>
          </a:p>
          <a:p>
            <a:pPr marL="800100" lvl="1" indent="-342900">
              <a:buFont typeface="+mj-lt"/>
              <a:buAutoNum type="alphaUcPeriod"/>
            </a:pPr>
            <a:r>
              <a:rPr lang="en-US" sz="2000" dirty="0" smtClean="0">
                <a:latin typeface="Arial" panose="020B0604020202020204" pitchFamily="34" charset="0"/>
                <a:cs typeface="Arial" panose="020B0604020202020204" pitchFamily="34" charset="0"/>
              </a:rPr>
              <a:t>I have installed a conventional/mechanical thermostat</a:t>
            </a:r>
          </a:p>
          <a:p>
            <a:pPr marL="800100" lvl="1" indent="-342900">
              <a:buFont typeface="+mj-lt"/>
              <a:buAutoNum type="alphaUcPeriod"/>
            </a:pPr>
            <a:r>
              <a:rPr lang="en-US" sz="2000" dirty="0" smtClean="0">
                <a:latin typeface="Arial" panose="020B0604020202020204" pitchFamily="34" charset="0"/>
                <a:cs typeface="Arial" panose="020B0604020202020204" pitchFamily="34" charset="0"/>
              </a:rPr>
              <a:t>I understand that temperature control requires hysteresis, but have never installed a thermostat</a:t>
            </a:r>
            <a:endParaRPr lang="en-US" sz="2000" dirty="0">
              <a:latin typeface="Arial" panose="020B0604020202020204" pitchFamily="34" charset="0"/>
              <a:cs typeface="Arial" panose="020B0604020202020204" pitchFamily="34" charset="0"/>
            </a:endParaRPr>
          </a:p>
          <a:p>
            <a:pPr marL="800100" lvl="1" indent="-342900">
              <a:buFont typeface="+mj-lt"/>
              <a:buAutoNum type="alphaUcPeriod"/>
            </a:pPr>
            <a:r>
              <a:rPr lang="en-US" sz="2000" dirty="0" smtClean="0">
                <a:latin typeface="Arial" panose="020B0604020202020204" pitchFamily="34" charset="0"/>
                <a:cs typeface="Arial" panose="020B0604020202020204" pitchFamily="34" charset="0"/>
              </a:rPr>
              <a:t>I only know if it’s too hot or cold,  and how                                            to adjust the thermostat accordingly</a:t>
            </a:r>
            <a:endParaRPr lang="en-US" sz="2000" dirty="0">
              <a:latin typeface="Arial" panose="020B0604020202020204" pitchFamily="34" charset="0"/>
              <a:cs typeface="Arial" panose="020B0604020202020204" pitchFamily="34" charset="0"/>
            </a:endParaRPr>
          </a:p>
          <a:p>
            <a:endParaRPr lang="en-US" dirty="0"/>
          </a:p>
        </p:txBody>
      </p:sp>
      <p:sp>
        <p:nvSpPr>
          <p:cNvPr id="10" name="Text Placeholder 2"/>
          <p:cNvSpPr>
            <a:spLocks noGrp="1"/>
          </p:cNvSpPr>
          <p:nvPr>
            <p:ph type="body" idx="11"/>
          </p:nvPr>
        </p:nvSpPr>
        <p:spPr>
          <a:xfrm>
            <a:off x="760120" y="899394"/>
            <a:ext cx="8229600" cy="442912"/>
          </a:xfrm>
        </p:spPr>
        <p:txBody>
          <a:bodyPr/>
          <a:lstStyle/>
          <a:p>
            <a:r>
              <a:rPr lang="en-US" sz="2400" cap="none" dirty="0" smtClean="0"/>
              <a:t>Question 1</a:t>
            </a:r>
            <a:endParaRPr lang="en-US" sz="2400" dirty="0"/>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075" t="10077" r="10628" b="8181"/>
          <a:stretch/>
        </p:blipFill>
        <p:spPr>
          <a:xfrm>
            <a:off x="6368733" y="3684446"/>
            <a:ext cx="2840019" cy="2891082"/>
          </a:xfrm>
          <a:prstGeom prst="rect">
            <a:avLst/>
          </a:prstGeom>
        </p:spPr>
      </p:pic>
      <p:pic>
        <p:nvPicPr>
          <p:cNvPr id="1028" name="Picture 4" descr="http://hw.menardc.com/main/items/media/HONEY001/ProductLarge/RTH9580WF.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8353" y="4279817"/>
            <a:ext cx="2603351" cy="239508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38642" y="1512710"/>
            <a:ext cx="3377650" cy="3457647"/>
          </a:xfrm>
          <a:prstGeom prst="rect">
            <a:avLst/>
          </a:prstGeom>
        </p:spPr>
      </p:pic>
    </p:spTree>
    <p:extLst>
      <p:ext uri="{BB962C8B-B14F-4D97-AF65-F5344CB8AC3E}">
        <p14:creationId xmlns:p14="http://schemas.microsoft.com/office/powerpoint/2010/main" val="1947665276"/>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20659" y="275414"/>
            <a:ext cx="11166953" cy="748782"/>
          </a:xfrm>
        </p:spPr>
        <p:txBody>
          <a:bodyPr/>
          <a:lstStyle/>
          <a:p>
            <a:r>
              <a:rPr lang="en-US" sz="3200" dirty="0" smtClean="0">
                <a:effectLst>
                  <a:outerShdw blurRad="38100" dist="38100" dir="2700000" algn="tl">
                    <a:srgbClr val="000000">
                      <a:alpha val="43137"/>
                    </a:srgbClr>
                  </a:outerShdw>
                </a:effectLst>
              </a:rPr>
              <a:t>Outline – </a:t>
            </a:r>
            <a:r>
              <a:rPr lang="en-US" sz="3200" i="1" cap="none" dirty="0" smtClean="0">
                <a:effectLst>
                  <a:outerShdw blurRad="38100" dist="38100" dir="2700000" algn="tl">
                    <a:srgbClr val="000000">
                      <a:alpha val="43137"/>
                    </a:srgbClr>
                  </a:outerShdw>
                </a:effectLst>
              </a:rPr>
              <a:t>Professional Considerations in Digital System Design</a:t>
            </a:r>
            <a:endParaRPr lang="en-US" sz="3200" i="1" cap="none"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720919" y="909896"/>
            <a:ext cx="10233773" cy="4870396"/>
          </a:xfrm>
        </p:spPr>
        <p:txBody>
          <a:bodyPr>
            <a:noAutofit/>
          </a:bodyPr>
          <a:lstStyle/>
          <a:p>
            <a:pPr marL="342900"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Case Study: The NEST Learning Thermostat</a:t>
            </a:r>
            <a:endParaRPr lang="en-US" sz="2400" dirty="0">
              <a:solidFill>
                <a:schemeClr val="bg1">
                  <a:lumMod val="75000"/>
                </a:schemeClr>
              </a:solidFill>
              <a:latin typeface="+mn-lt"/>
            </a:endParaRP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Company History</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How NEST Learns</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Common Thermostat Circuits</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IP Protected by Patents</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What’s Inside</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Block Diagram</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Key Functions</a:t>
            </a:r>
          </a:p>
          <a:p>
            <a:pPr marL="1085850" lvl="1" indent="-342900">
              <a:lnSpc>
                <a:spcPct val="90000"/>
              </a:lnSpc>
              <a:spcBef>
                <a:spcPct val="10000"/>
              </a:spcBef>
              <a:buFont typeface="Arial" panose="020B0604020202020204" pitchFamily="34" charset="0"/>
              <a:buChar char="•"/>
              <a:defRPr/>
            </a:pPr>
            <a:r>
              <a:rPr lang="en-US" sz="2400" dirty="0" smtClean="0">
                <a:solidFill>
                  <a:schemeClr val="bg1">
                    <a:lumMod val="75000"/>
                  </a:schemeClr>
                </a:solidFill>
                <a:latin typeface="+mn-lt"/>
              </a:rPr>
              <a:t>Schematic Details</a:t>
            </a:r>
            <a:endParaRPr lang="en-US" sz="2400" dirty="0">
              <a:solidFill>
                <a:schemeClr val="bg1">
                  <a:lumMod val="75000"/>
                </a:schemeClr>
              </a:solidFill>
              <a:latin typeface="+mn-lt"/>
            </a:endParaRPr>
          </a:p>
          <a:p>
            <a:pPr marL="342900" indent="-342900">
              <a:lnSpc>
                <a:spcPct val="90000"/>
              </a:lnSpc>
              <a:spcBef>
                <a:spcPct val="10000"/>
              </a:spcBef>
              <a:buFont typeface="Arial" panose="020B0604020202020204" pitchFamily="34" charset="0"/>
              <a:buChar char="•"/>
              <a:defRPr/>
            </a:pPr>
            <a:r>
              <a:rPr lang="en-US" sz="2400" dirty="0" smtClean="0">
                <a:latin typeface="+mn-lt"/>
              </a:rPr>
              <a:t>Professional Considerations: Case Study Applications</a:t>
            </a:r>
          </a:p>
          <a:p>
            <a:pPr marL="1085850" lvl="1" indent="-342900">
              <a:lnSpc>
                <a:spcPct val="90000"/>
              </a:lnSpc>
              <a:spcBef>
                <a:spcPct val="10000"/>
              </a:spcBef>
              <a:buFont typeface="Arial" panose="020B0604020202020204" pitchFamily="34" charset="0"/>
              <a:buChar char="•"/>
              <a:defRPr/>
            </a:pPr>
            <a:r>
              <a:rPr lang="en-US" sz="2400" dirty="0" smtClean="0">
                <a:latin typeface="+mn-lt"/>
              </a:rPr>
              <a:t>Reliability &amp; Safety</a:t>
            </a:r>
          </a:p>
          <a:p>
            <a:pPr marL="1085850" lvl="1" indent="-342900">
              <a:lnSpc>
                <a:spcPct val="90000"/>
              </a:lnSpc>
              <a:spcBef>
                <a:spcPct val="10000"/>
              </a:spcBef>
              <a:buFont typeface="Arial" panose="020B0604020202020204" pitchFamily="34" charset="0"/>
              <a:buChar char="•"/>
              <a:defRPr/>
            </a:pPr>
            <a:r>
              <a:rPr lang="en-US" sz="2400" dirty="0" smtClean="0">
                <a:latin typeface="+mn-lt"/>
              </a:rPr>
              <a:t>Legal</a:t>
            </a:r>
          </a:p>
          <a:p>
            <a:pPr marL="1085850" lvl="1" indent="-342900">
              <a:lnSpc>
                <a:spcPct val="90000"/>
              </a:lnSpc>
              <a:spcBef>
                <a:spcPct val="10000"/>
              </a:spcBef>
              <a:buFont typeface="Arial" panose="020B0604020202020204" pitchFamily="34" charset="0"/>
              <a:buChar char="•"/>
              <a:defRPr/>
            </a:pPr>
            <a:r>
              <a:rPr lang="en-US" sz="2400" dirty="0">
                <a:latin typeface="+mn-lt"/>
              </a:rPr>
              <a:t>Environmental &amp; </a:t>
            </a:r>
            <a:r>
              <a:rPr lang="en-US" sz="2400" dirty="0" smtClean="0">
                <a:latin typeface="+mn-lt"/>
              </a:rPr>
              <a:t>Regulatory</a:t>
            </a:r>
            <a:endParaRPr lang="en-US" sz="2400" dirty="0">
              <a:latin typeface="+mn-lt"/>
            </a:endParaRPr>
          </a:p>
          <a:p>
            <a:pPr marL="1085850" lvl="1" indent="-342900">
              <a:lnSpc>
                <a:spcPct val="90000"/>
              </a:lnSpc>
              <a:spcBef>
                <a:spcPct val="10000"/>
              </a:spcBef>
              <a:buFont typeface="Arial" panose="020B0604020202020204" pitchFamily="34" charset="0"/>
              <a:buChar char="•"/>
              <a:defRPr/>
            </a:pPr>
            <a:r>
              <a:rPr lang="en-US" sz="2400" dirty="0" smtClean="0">
                <a:latin typeface="+mn-lt"/>
              </a:rPr>
              <a:t>Ethics &amp; Public Policy</a:t>
            </a:r>
          </a:p>
        </p:txBody>
      </p:sp>
    </p:spTree>
    <p:extLst>
      <p:ext uri="{BB962C8B-B14F-4D97-AF65-F5344CB8AC3E}">
        <p14:creationId xmlns:p14="http://schemas.microsoft.com/office/powerpoint/2010/main" val="177152152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xmlns:p14="http://schemas.microsoft.com/office/powerpoint/2010/mai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640080" y="175861"/>
            <a:ext cx="8235950" cy="748782"/>
          </a:xfrm>
        </p:spPr>
        <p:txBody>
          <a:bodyPr/>
          <a:lstStyle/>
          <a:p>
            <a:r>
              <a:rPr lang="en-US" dirty="0" smtClean="0">
                <a:effectLst>
                  <a:outerShdw blurRad="38100" dist="38100" dir="2700000" algn="tl">
                    <a:srgbClr val="000000">
                      <a:alpha val="43137"/>
                    </a:srgbClr>
                  </a:outerShdw>
                </a:effectLst>
              </a:rPr>
              <a:t>RELIABILITY &amp; safety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46430" y="924643"/>
            <a:ext cx="8229600" cy="442912"/>
          </a:xfrm>
        </p:spPr>
        <p:txBody>
          <a:bodyPr/>
          <a:lstStyle/>
          <a:p>
            <a:r>
              <a:rPr lang="en-US" sz="2400" cap="none" dirty="0"/>
              <a:t>FEMCA* of Power MOSFETs</a:t>
            </a:r>
            <a:endParaRPr lang="en-US" sz="2400" dirty="0"/>
          </a:p>
        </p:txBody>
      </p:sp>
      <p:pic>
        <p:nvPicPr>
          <p:cNvPr id="2" name="Picture 1"/>
          <p:cNvPicPr>
            <a:picLocks noChangeAspect="1"/>
          </p:cNvPicPr>
          <p:nvPr/>
        </p:nvPicPr>
        <p:blipFill rotWithShape="1">
          <a:blip r:embed="rId2"/>
          <a:srcRect r="11756" b="41062"/>
          <a:stretch/>
        </p:blipFill>
        <p:spPr>
          <a:xfrm rot="5400000">
            <a:off x="6018137" y="777529"/>
            <a:ext cx="5255152" cy="6360494"/>
          </a:xfrm>
          <a:prstGeom prst="rect">
            <a:avLst/>
          </a:prstGeom>
        </p:spPr>
      </p:pic>
      <p:sp>
        <p:nvSpPr>
          <p:cNvPr id="9" name="TextBox 8"/>
          <p:cNvSpPr txBox="1"/>
          <p:nvPr/>
        </p:nvSpPr>
        <p:spPr>
          <a:xfrm>
            <a:off x="762165" y="1591955"/>
            <a:ext cx="4263463" cy="3847207"/>
          </a:xfrm>
          <a:prstGeom prst="rect">
            <a:avLst/>
          </a:prstGeom>
          <a:solidFill>
            <a:schemeClr val="tx2">
              <a:lumMod val="20000"/>
              <a:lumOff val="80000"/>
            </a:schemeClr>
          </a:solidFill>
          <a:ln>
            <a:solidFill>
              <a:schemeClr val="tx1"/>
            </a:solidFill>
          </a:ln>
        </p:spPr>
        <p:txBody>
          <a:bodyPr wrap="square" rtlCol="0">
            <a:spAutoFit/>
          </a:bodyPr>
          <a:lstStyle/>
          <a:p>
            <a:r>
              <a:rPr lang="en-US" sz="2400" dirty="0">
                <a:solidFill>
                  <a:srgbClr val="FF0000"/>
                </a:solidFill>
              </a:rPr>
              <a:t>Questions:</a:t>
            </a:r>
          </a:p>
          <a:p>
            <a:pPr marL="457200" indent="-457200">
              <a:buFont typeface="+mj-lt"/>
              <a:buAutoNum type="arabicPeriod"/>
            </a:pPr>
            <a:r>
              <a:rPr lang="en-US" sz="2000" dirty="0">
                <a:solidFill>
                  <a:srgbClr val="FF0000"/>
                </a:solidFill>
              </a:rPr>
              <a:t>What happens if the MOSFETs heat up (even just a few degrees above ambient)?</a:t>
            </a:r>
          </a:p>
          <a:p>
            <a:pPr marL="457200" indent="-457200">
              <a:buFont typeface="+mj-lt"/>
              <a:buAutoNum type="arabicPeriod"/>
            </a:pPr>
            <a:r>
              <a:rPr lang="en-US" sz="2000" dirty="0">
                <a:solidFill>
                  <a:srgbClr val="FF0000"/>
                </a:solidFill>
              </a:rPr>
              <a:t>What is the most likely cause of power MOSFET failure?</a:t>
            </a:r>
          </a:p>
          <a:p>
            <a:pPr marL="457200" indent="-457200">
              <a:buFont typeface="+mj-lt"/>
              <a:buAutoNum type="arabicPeriod"/>
            </a:pPr>
            <a:r>
              <a:rPr lang="en-US" sz="2000" dirty="0">
                <a:solidFill>
                  <a:srgbClr val="FF0000"/>
                </a:solidFill>
              </a:rPr>
              <a:t>What happens if either or both MOSFETs fail </a:t>
            </a:r>
            <a:r>
              <a:rPr lang="en-US" sz="2000" u="sng" dirty="0">
                <a:solidFill>
                  <a:srgbClr val="FF0000"/>
                </a:solidFill>
              </a:rPr>
              <a:t>open</a:t>
            </a:r>
            <a:r>
              <a:rPr lang="en-US" sz="2000" dirty="0">
                <a:solidFill>
                  <a:srgbClr val="FF0000"/>
                </a:solidFill>
              </a:rPr>
              <a:t>?</a:t>
            </a:r>
          </a:p>
          <a:p>
            <a:pPr marL="457200" indent="-457200">
              <a:buFont typeface="+mj-lt"/>
              <a:buAutoNum type="arabicPeriod"/>
            </a:pPr>
            <a:r>
              <a:rPr lang="en-US" sz="2000" dirty="0">
                <a:solidFill>
                  <a:srgbClr val="FF0000"/>
                </a:solidFill>
              </a:rPr>
              <a:t>What happens if either or both MOSFETs fail </a:t>
            </a:r>
            <a:r>
              <a:rPr lang="en-US" sz="2000" u="sng" dirty="0">
                <a:solidFill>
                  <a:srgbClr val="FF0000"/>
                </a:solidFill>
              </a:rPr>
              <a:t>shorted</a:t>
            </a:r>
            <a:r>
              <a:rPr lang="en-US" sz="2000" dirty="0">
                <a:solidFill>
                  <a:srgbClr val="FF0000"/>
                </a:solidFill>
              </a:rPr>
              <a:t>?</a:t>
            </a:r>
          </a:p>
          <a:p>
            <a:pPr marL="457200" indent="-457200">
              <a:buFont typeface="+mj-lt"/>
              <a:buAutoNum type="arabicPeriod"/>
            </a:pPr>
            <a:r>
              <a:rPr lang="en-US" sz="2000" dirty="0">
                <a:solidFill>
                  <a:srgbClr val="FF0000"/>
                </a:solidFill>
              </a:rPr>
              <a:t>What is the criticality level of either of these failure modes?</a:t>
            </a:r>
          </a:p>
        </p:txBody>
      </p:sp>
      <p:sp>
        <p:nvSpPr>
          <p:cNvPr id="3" name="Rounded Rectangle 2"/>
          <p:cNvSpPr/>
          <p:nvPr/>
        </p:nvSpPr>
        <p:spPr>
          <a:xfrm>
            <a:off x="10990469" y="2060834"/>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ounded Rectangle 6"/>
          <p:cNvSpPr/>
          <p:nvPr/>
        </p:nvSpPr>
        <p:spPr>
          <a:xfrm>
            <a:off x="11036734" y="5150750"/>
            <a:ext cx="395654" cy="457200"/>
          </a:xfrm>
          <a:prstGeom prst="roundRect">
            <a:avLst/>
          </a:prstGeom>
          <a:solidFill>
            <a:srgbClr val="FFFF00">
              <a:alpha val="3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3506896" y="6106378"/>
            <a:ext cx="4360985" cy="369332"/>
          </a:xfrm>
          <a:prstGeom prst="rect">
            <a:avLst/>
          </a:prstGeom>
          <a:solidFill>
            <a:srgbClr val="E3AE24"/>
          </a:solidFill>
        </p:spPr>
        <p:txBody>
          <a:bodyPr wrap="square" rtlCol="0">
            <a:spAutoFit/>
          </a:bodyPr>
          <a:lstStyle/>
          <a:p>
            <a:r>
              <a:rPr lang="en-US" dirty="0"/>
              <a:t>*failure effects mode and criticality analysis</a:t>
            </a:r>
          </a:p>
        </p:txBody>
      </p:sp>
    </p:spTree>
    <p:extLst>
      <p:ext uri="{BB962C8B-B14F-4D97-AF65-F5344CB8AC3E}">
        <p14:creationId xmlns:p14="http://schemas.microsoft.com/office/powerpoint/2010/main" val="263497891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675" y="160405"/>
            <a:ext cx="8235950" cy="748782"/>
          </a:xfrm>
        </p:spPr>
        <p:txBody>
          <a:bodyPr/>
          <a:lstStyle/>
          <a:p>
            <a:r>
              <a:rPr lang="en-US" dirty="0" smtClean="0">
                <a:effectLst>
                  <a:outerShdw blurRad="38100" dist="38100" dir="2700000" algn="tl">
                    <a:srgbClr val="000000">
                      <a:alpha val="43137"/>
                    </a:srgbClr>
                  </a:outerShdw>
                </a:effectLst>
              </a:rPr>
              <a:t>LEGAL</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1047025" y="905584"/>
            <a:ext cx="8229600" cy="442912"/>
          </a:xfrm>
        </p:spPr>
        <p:txBody>
          <a:bodyPr/>
          <a:lstStyle/>
          <a:p>
            <a:r>
              <a:rPr lang="en-US" sz="2400" cap="none" dirty="0"/>
              <a:t>Patent Infringement</a:t>
            </a:r>
            <a:endParaRPr lang="en-US" sz="2400" dirty="0"/>
          </a:p>
        </p:txBody>
      </p:sp>
      <p:sp>
        <p:nvSpPr>
          <p:cNvPr id="6" name="Text Placeholder 12"/>
          <p:cNvSpPr txBox="1">
            <a:spLocks/>
          </p:cNvSpPr>
          <p:nvPr/>
        </p:nvSpPr>
        <p:spPr>
          <a:xfrm>
            <a:off x="1153886" y="1353850"/>
            <a:ext cx="10210800"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February 2012 - Honeywell filed a lawsuit claiming that some of its patents had been infringed by Nest (e.g., US 7,476,988 “Power Stealing Control Devices”)</a:t>
            </a:r>
          </a:p>
          <a:p>
            <a:pPr marL="285750" indent="-285750" algn="l">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May 2013 – Allure Energy filed lawsuit against Nest for newly issued patent US 8,442,695 “Auto-Adaptable Energy Management Apparatus” (filed November 2011)</a:t>
            </a:r>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13408" t="23145" r="9571" b="26696"/>
          <a:stretch/>
        </p:blipFill>
        <p:spPr>
          <a:xfrm>
            <a:off x="6909887" y="3143795"/>
            <a:ext cx="3882213" cy="1953470"/>
          </a:xfrm>
          <a:prstGeom prst="rect">
            <a:avLst/>
          </a:prstGeom>
        </p:spPr>
      </p:pic>
      <p:sp>
        <p:nvSpPr>
          <p:cNvPr id="4" name="TextBox 3"/>
          <p:cNvSpPr txBox="1"/>
          <p:nvPr/>
        </p:nvSpPr>
        <p:spPr>
          <a:xfrm>
            <a:off x="1341941" y="3157805"/>
            <a:ext cx="5159829" cy="2585323"/>
          </a:xfrm>
          <a:prstGeom prst="rect">
            <a:avLst/>
          </a:prstGeom>
          <a:solidFill>
            <a:srgbClr val="FFFF00"/>
          </a:solidFill>
        </p:spPr>
        <p:txBody>
          <a:bodyPr wrap="square" rtlCol="0">
            <a:spAutoFit/>
          </a:bodyPr>
          <a:lstStyle/>
          <a:p>
            <a:r>
              <a:rPr lang="en-US" dirty="0"/>
              <a:t>Kevin </a:t>
            </a:r>
            <a:r>
              <a:rPr lang="en-US" dirty="0" err="1"/>
              <a:t>Imes</a:t>
            </a:r>
            <a:r>
              <a:rPr lang="en-US" dirty="0"/>
              <a:t>, president and CEO of Allure Energy, first began developing a smart thermostat in 2009, filing its patent application in 2010, to manage home temperature and energy usage. Allure Energy also developed and patented “Proximity Control Technology” that instantly adapts to a user’s daily schedule to provide automatic comfort and energy savings at home based on the distance a user may be from a residence.</a:t>
            </a:r>
          </a:p>
        </p:txBody>
      </p:sp>
      <p:sp>
        <p:nvSpPr>
          <p:cNvPr id="8" name="TextBox 7"/>
          <p:cNvSpPr txBox="1"/>
          <p:nvPr/>
        </p:nvSpPr>
        <p:spPr>
          <a:xfrm>
            <a:off x="6555201" y="5319596"/>
            <a:ext cx="4809485" cy="1477328"/>
          </a:xfrm>
          <a:prstGeom prst="rect">
            <a:avLst/>
          </a:prstGeom>
          <a:solidFill>
            <a:schemeClr val="accent3">
              <a:lumMod val="40000"/>
              <a:lumOff val="60000"/>
            </a:schemeClr>
          </a:solidFill>
        </p:spPr>
        <p:txBody>
          <a:bodyPr wrap="square" rtlCol="0">
            <a:spAutoFit/>
          </a:bodyPr>
          <a:lstStyle/>
          <a:p>
            <a:r>
              <a:rPr lang="en-US" i="1" dirty="0"/>
              <a:t>“With our own capital, we created a smart and original thermostat control that also syncs music, reports local weather and offers energy tips, and filed all the required patent documentation well before Nest Labs launched its products.”</a:t>
            </a:r>
          </a:p>
        </p:txBody>
      </p:sp>
    </p:spTree>
    <p:extLst>
      <p:ext uri="{BB962C8B-B14F-4D97-AF65-F5344CB8AC3E}">
        <p14:creationId xmlns:p14="http://schemas.microsoft.com/office/powerpoint/2010/main" val="10713220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l="8151" t="24305" r="58255" b="21181"/>
          <a:stretch/>
        </p:blipFill>
        <p:spPr>
          <a:xfrm>
            <a:off x="143920" y="1550911"/>
            <a:ext cx="6213723" cy="2835914"/>
          </a:xfrm>
          <a:prstGeom prst="rect">
            <a:avLst/>
          </a:prstGeom>
        </p:spPr>
      </p:pic>
      <p:sp>
        <p:nvSpPr>
          <p:cNvPr id="2" name="Title 1"/>
          <p:cNvSpPr>
            <a:spLocks noGrp="1"/>
          </p:cNvSpPr>
          <p:nvPr>
            <p:ph type="title"/>
          </p:nvPr>
        </p:nvSpPr>
        <p:spPr>
          <a:xfrm>
            <a:off x="647411" y="255416"/>
            <a:ext cx="8235950" cy="748782"/>
          </a:xfrm>
        </p:spPr>
        <p:txBody>
          <a:bodyPr/>
          <a:lstStyle/>
          <a:p>
            <a:r>
              <a:rPr lang="en-US" dirty="0">
                <a:effectLst>
                  <a:outerShdw blurRad="38100" dist="38100" dir="2700000" algn="tl">
                    <a:srgbClr val="000000">
                      <a:alpha val="43137"/>
                    </a:srgbClr>
                  </a:outerShdw>
                </a:effectLst>
              </a:rPr>
              <a:t>Environmental</a:t>
            </a:r>
            <a:r>
              <a:rPr lang="en-US" dirty="0" smtClean="0"/>
              <a:t> </a:t>
            </a:r>
            <a:r>
              <a:rPr lang="en-US" dirty="0" smtClean="0">
                <a:effectLst>
                  <a:outerShdw blurRad="38100" dist="38100" dir="2700000" algn="tl">
                    <a:srgbClr val="000000">
                      <a:alpha val="43137"/>
                    </a:srgbClr>
                  </a:outerShdw>
                </a:effectLst>
              </a:rPr>
              <a:t>&amp; Regulatory</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701991" y="924643"/>
            <a:ext cx="8229600" cy="442912"/>
          </a:xfrm>
        </p:spPr>
        <p:txBody>
          <a:bodyPr/>
          <a:lstStyle/>
          <a:p>
            <a:r>
              <a:rPr lang="en-US" sz="2400" cap="none" dirty="0"/>
              <a:t>Nest Learning Thermostat Energy Savings Claims</a:t>
            </a:r>
            <a:endParaRPr lang="en-US" sz="2400" dirty="0"/>
          </a:p>
        </p:txBody>
      </p:sp>
      <p:sp>
        <p:nvSpPr>
          <p:cNvPr id="12" name="Freeform 11"/>
          <p:cNvSpPr/>
          <p:nvPr/>
        </p:nvSpPr>
        <p:spPr>
          <a:xfrm>
            <a:off x="2076450" y="1562100"/>
            <a:ext cx="4505325" cy="809625"/>
          </a:xfrm>
          <a:custGeom>
            <a:avLst/>
            <a:gdLst>
              <a:gd name="connsiteX0" fmla="*/ 0 w 4905375"/>
              <a:gd name="connsiteY0" fmla="*/ 809625 h 809625"/>
              <a:gd name="connsiteX1" fmla="*/ 962025 w 4905375"/>
              <a:gd name="connsiteY1" fmla="*/ 466725 h 809625"/>
              <a:gd name="connsiteX2" fmla="*/ 2562225 w 4905375"/>
              <a:gd name="connsiteY2" fmla="*/ 180975 h 809625"/>
              <a:gd name="connsiteX3" fmla="*/ 4905375 w 4905375"/>
              <a:gd name="connsiteY3" fmla="*/ 0 h 809625"/>
            </a:gdLst>
            <a:ahLst/>
            <a:cxnLst>
              <a:cxn ang="0">
                <a:pos x="connsiteX0" y="connsiteY0"/>
              </a:cxn>
              <a:cxn ang="0">
                <a:pos x="connsiteX1" y="connsiteY1"/>
              </a:cxn>
              <a:cxn ang="0">
                <a:pos x="connsiteX2" y="connsiteY2"/>
              </a:cxn>
              <a:cxn ang="0">
                <a:pos x="connsiteX3" y="connsiteY3"/>
              </a:cxn>
            </a:cxnLst>
            <a:rect l="l" t="t" r="r" b="b"/>
            <a:pathLst>
              <a:path w="4905375" h="809625">
                <a:moveTo>
                  <a:pt x="0" y="809625"/>
                </a:moveTo>
                <a:cubicBezTo>
                  <a:pt x="267494" y="690562"/>
                  <a:pt x="534988" y="571500"/>
                  <a:pt x="962025" y="466725"/>
                </a:cubicBezTo>
                <a:cubicBezTo>
                  <a:pt x="1389062" y="361950"/>
                  <a:pt x="1905000" y="258762"/>
                  <a:pt x="2562225" y="180975"/>
                </a:cubicBezTo>
                <a:cubicBezTo>
                  <a:pt x="3219450" y="103187"/>
                  <a:pt x="4062412" y="51593"/>
                  <a:pt x="4905375" y="0"/>
                </a:cubicBezTo>
              </a:path>
            </a:pathLst>
          </a:custGeom>
          <a:noFill/>
          <a:ln w="25400">
            <a:tailEnd type="triangle"/>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p:cNvSpPr txBox="1"/>
          <p:nvPr/>
        </p:nvSpPr>
        <p:spPr>
          <a:xfrm>
            <a:off x="143920" y="4453849"/>
            <a:ext cx="6119022" cy="1846659"/>
          </a:xfrm>
          <a:prstGeom prst="rect">
            <a:avLst/>
          </a:prstGeom>
          <a:noFill/>
        </p:spPr>
        <p:txBody>
          <a:bodyPr wrap="square" rtlCol="0">
            <a:spAutoFit/>
          </a:bodyPr>
          <a:lstStyle/>
          <a:p>
            <a:pPr marL="285750" indent="-285750">
              <a:buFont typeface="Arial" panose="020B0604020202020204" pitchFamily="34" charset="0"/>
              <a:buChar char="•"/>
            </a:pPr>
            <a:r>
              <a:rPr lang="en-US" sz="1200" dirty="0"/>
              <a:t>Homes using </a:t>
            </a:r>
            <a:r>
              <a:rPr lang="en-US" sz="1200" dirty="0" err="1"/>
              <a:t>Vectren</a:t>
            </a:r>
            <a:r>
              <a:rPr lang="en-US" sz="1200" dirty="0"/>
              <a:t> natural gas or </a:t>
            </a:r>
            <a:r>
              <a:rPr lang="en-US" sz="1200" dirty="0" err="1"/>
              <a:t>Vectren</a:t>
            </a:r>
            <a:r>
              <a:rPr lang="en-US" sz="1200" dirty="0"/>
              <a:t> electric as the primary heat source are eligible for this </a:t>
            </a:r>
            <a:r>
              <a:rPr lang="en-US" sz="1200" dirty="0" smtClean="0"/>
              <a:t>rebate. Dual </a:t>
            </a:r>
            <a:r>
              <a:rPr lang="en-US" sz="1200" dirty="0"/>
              <a:t>fuel systems are not eligible.</a:t>
            </a:r>
          </a:p>
          <a:p>
            <a:pPr marL="285750" indent="-285750">
              <a:buFont typeface="Arial" panose="020B0604020202020204" pitchFamily="34" charset="0"/>
              <a:buChar char="•"/>
            </a:pPr>
            <a:r>
              <a:rPr lang="en-US" sz="1200" dirty="0"/>
              <a:t>Rebate available for existing homes only; new construction is not eligible</a:t>
            </a:r>
            <a:r>
              <a:rPr lang="en-US" sz="1200" dirty="0" smtClean="0"/>
              <a:t>.</a:t>
            </a:r>
            <a:endParaRPr lang="en-US" sz="1200" dirty="0"/>
          </a:p>
          <a:p>
            <a:pPr marL="285750" indent="-285750">
              <a:buFont typeface="Arial" panose="020B0604020202020204" pitchFamily="34" charset="0"/>
              <a:buChar char="•"/>
            </a:pPr>
            <a:r>
              <a:rPr lang="en-US" sz="1200" i="1" dirty="0"/>
              <a:t>"Smart" thermostat</a:t>
            </a:r>
            <a:r>
              <a:rPr lang="en-US" sz="1200" dirty="0"/>
              <a:t>: Must be Wi-Fi capable and connected to the home. Must be ENERGY STAR certified as "Smart." </a:t>
            </a:r>
            <a:r>
              <a:rPr lang="en-US" sz="1200" dirty="0" smtClean="0"/>
              <a:t>Limit </a:t>
            </a:r>
            <a:r>
              <a:rPr lang="en-US" sz="1200" dirty="0"/>
              <a:t>of two thermostats per home </a:t>
            </a:r>
            <a:r>
              <a:rPr lang="en-US" sz="1200" dirty="0" smtClean="0"/>
              <a:t>("</a:t>
            </a:r>
            <a:r>
              <a:rPr lang="en-US" sz="1200" dirty="0"/>
              <a:t>Wi-Fi" </a:t>
            </a:r>
            <a:r>
              <a:rPr lang="en-US" sz="1200" dirty="0" smtClean="0"/>
              <a:t>and/or </a:t>
            </a:r>
            <a:r>
              <a:rPr lang="en-US" sz="1200" dirty="0"/>
              <a:t>"Smart").</a:t>
            </a:r>
          </a:p>
          <a:p>
            <a:pPr marL="285750" indent="-285750">
              <a:buFont typeface="Arial" panose="020B0604020202020204" pitchFamily="34" charset="0"/>
              <a:buChar char="•"/>
            </a:pPr>
            <a:r>
              <a:rPr lang="en-US" sz="1200" i="1" dirty="0"/>
              <a:t>Wi-Fi enabled thermostat</a:t>
            </a:r>
            <a:r>
              <a:rPr lang="en-US" sz="1200" dirty="0"/>
              <a:t>: The product must be Wi-Fi capable and connected to the internet for programming and adjusting remotely. Limit of two Wi-Fi enabled thermostats per home </a:t>
            </a:r>
            <a:r>
              <a:rPr lang="en-US" sz="1200" dirty="0" smtClean="0"/>
              <a:t>("</a:t>
            </a:r>
            <a:r>
              <a:rPr lang="en-US" sz="1200" dirty="0"/>
              <a:t>Wi-Fi" </a:t>
            </a:r>
            <a:r>
              <a:rPr lang="en-US" sz="1200" dirty="0" smtClean="0"/>
              <a:t>and/or </a:t>
            </a:r>
            <a:r>
              <a:rPr lang="en-US" sz="1200" dirty="0"/>
              <a:t>"Smart").</a:t>
            </a:r>
          </a:p>
          <a:p>
            <a:endParaRPr lang="en-US" dirty="0"/>
          </a:p>
        </p:txBody>
      </p:sp>
      <p:pic>
        <p:nvPicPr>
          <p:cNvPr id="10" name="Picture 9"/>
          <p:cNvPicPr>
            <a:picLocks noChangeAspect="1"/>
          </p:cNvPicPr>
          <p:nvPr/>
        </p:nvPicPr>
        <p:blipFill>
          <a:blip r:embed="rId4"/>
          <a:stretch>
            <a:fillRect/>
          </a:stretch>
        </p:blipFill>
        <p:spPr>
          <a:xfrm>
            <a:off x="6276824" y="4453849"/>
            <a:ext cx="5915176" cy="2173742"/>
          </a:xfrm>
          <a:prstGeom prst="rect">
            <a:avLst/>
          </a:prstGeom>
        </p:spPr>
      </p:pic>
      <p:pic>
        <p:nvPicPr>
          <p:cNvPr id="14" name="Picture 13"/>
          <p:cNvPicPr>
            <a:picLocks noChangeAspect="1"/>
          </p:cNvPicPr>
          <p:nvPr/>
        </p:nvPicPr>
        <p:blipFill>
          <a:blip r:embed="rId5"/>
          <a:stretch>
            <a:fillRect/>
          </a:stretch>
        </p:blipFill>
        <p:spPr>
          <a:xfrm>
            <a:off x="6645591" y="1367555"/>
            <a:ext cx="5327334" cy="2966022"/>
          </a:xfrm>
          <a:prstGeom prst="rect">
            <a:avLst/>
          </a:prstGeom>
        </p:spPr>
      </p:pic>
    </p:spTree>
    <p:extLst>
      <p:ext uri="{BB962C8B-B14F-4D97-AF65-F5344CB8AC3E}">
        <p14:creationId xmlns:p14="http://schemas.microsoft.com/office/powerpoint/2010/main" val="13795322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912565" y="197125"/>
            <a:ext cx="8235950" cy="748782"/>
          </a:xfrm>
        </p:spPr>
        <p:txBody>
          <a:bodyPr/>
          <a:lstStyle/>
          <a:p>
            <a:r>
              <a:rPr lang="en-US" dirty="0" smtClean="0">
                <a:effectLst>
                  <a:outerShdw blurRad="38100" dist="38100" dir="2700000" algn="tl">
                    <a:srgbClr val="000000">
                      <a:alpha val="43137"/>
                    </a:srgbClr>
                  </a:outerShdw>
                </a:effectLst>
              </a:rPr>
              <a:t>ETHICS &amp; Public Policy</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918915" y="910937"/>
            <a:ext cx="8229600" cy="442912"/>
          </a:xfrm>
        </p:spPr>
        <p:txBody>
          <a:bodyPr/>
          <a:lstStyle/>
          <a:p>
            <a:r>
              <a:rPr lang="en-US" sz="2400" cap="none" dirty="0"/>
              <a:t>Security of Personal Data</a:t>
            </a:r>
            <a:endParaRPr lang="en-US" sz="2400" dirty="0"/>
          </a:p>
        </p:txBody>
      </p:sp>
      <p:sp>
        <p:nvSpPr>
          <p:cNvPr id="7" name="Text Placeholder 12"/>
          <p:cNvSpPr txBox="1">
            <a:spLocks/>
          </p:cNvSpPr>
          <p:nvPr/>
        </p:nvSpPr>
        <p:spPr>
          <a:xfrm>
            <a:off x="943046" y="1353849"/>
            <a:ext cx="5340059"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spcBef>
                <a:spcPts val="60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Energy use profiles could be collected by devices like Nest and sold by data mining companies such as Google</a:t>
            </a:r>
          </a:p>
          <a:p>
            <a:pPr marL="285750" indent="-285750" algn="l">
              <a:spcBef>
                <a:spcPts val="600"/>
              </a:spcBef>
              <a:buFont typeface="Arial" panose="020B0604020202020204" pitchFamily="34" charset="0"/>
              <a:buChar char="•"/>
            </a:pPr>
            <a:r>
              <a:rPr lang="en-US" sz="2200" dirty="0">
                <a:solidFill>
                  <a:schemeClr val="tx1"/>
                </a:solidFill>
                <a:latin typeface="Arial" panose="020B0604020202020204" pitchFamily="34" charset="0"/>
                <a:cs typeface="Arial" panose="020B0604020202020204" pitchFamily="34" charset="0"/>
              </a:rPr>
              <a:t>No “consent clause” on use of this personal data is currently included with purchase agreement</a:t>
            </a:r>
          </a:p>
          <a:p>
            <a:pPr marL="285750" indent="-285750" algn="l">
              <a:spcBef>
                <a:spcPts val="600"/>
              </a:spcBef>
              <a:buFont typeface="Arial" panose="020B0604020202020204" pitchFamily="34" charset="0"/>
              <a:buChar char="•"/>
            </a:pPr>
            <a:r>
              <a:rPr lang="en-US" sz="2200" dirty="0" smtClean="0">
                <a:solidFill>
                  <a:schemeClr val="tx1"/>
                </a:solidFill>
                <a:latin typeface="Arial" panose="020B0604020202020204" pitchFamily="34" charset="0"/>
                <a:cs typeface="Arial" panose="020B0604020202020204" pitchFamily="34" charset="0"/>
              </a:rPr>
              <a:t>Potential </a:t>
            </a:r>
            <a:r>
              <a:rPr lang="en-US" sz="2200" dirty="0">
                <a:solidFill>
                  <a:schemeClr val="tx1"/>
                </a:solidFill>
                <a:latin typeface="Arial" panose="020B0604020202020204" pitchFamily="34" charset="0"/>
                <a:cs typeface="Arial" panose="020B0604020202020204" pitchFamily="34" charset="0"/>
              </a:rPr>
              <a:t>for abuse?</a:t>
            </a:r>
          </a:p>
        </p:txBody>
      </p:sp>
      <p:pic>
        <p:nvPicPr>
          <p:cNvPr id="6" name="Picture 4" descr="http://patentimages.storage.googleapis.com/US8620841B1/US08620841-20131231-D00003.png"/>
          <p:cNvPicPr>
            <a:picLocks noChangeAspect="1" noChangeArrowheads="1"/>
          </p:cNvPicPr>
          <p:nvPr/>
        </p:nvPicPr>
        <p:blipFill rotWithShape="1">
          <a:blip r:embed="rId2">
            <a:extLst>
              <a:ext uri="{28A0092B-C50C-407E-A947-70E740481C1C}">
                <a14:useLocalDpi xmlns:a14="http://schemas.microsoft.com/office/drawing/2010/main" val="0"/>
              </a:ext>
            </a:extLst>
          </a:blip>
          <a:srcRect b="6930"/>
          <a:stretch/>
        </p:blipFill>
        <p:spPr bwMode="auto">
          <a:xfrm>
            <a:off x="6431499" y="1353849"/>
            <a:ext cx="4947286" cy="522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017727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684" y="175861"/>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611034" y="901977"/>
            <a:ext cx="8229600" cy="442912"/>
          </a:xfrm>
        </p:spPr>
        <p:txBody>
          <a:bodyPr/>
          <a:lstStyle/>
          <a:p>
            <a:r>
              <a:rPr lang="en-US" sz="2400" cap="none" dirty="0"/>
              <a:t>Nest Labs Company History</a:t>
            </a:r>
            <a:endParaRPr lang="en-US" sz="2400" dirty="0"/>
          </a:p>
        </p:txBody>
      </p:sp>
      <p:sp>
        <p:nvSpPr>
          <p:cNvPr id="6" name="Text Placeholder 12"/>
          <p:cNvSpPr txBox="1">
            <a:spLocks/>
          </p:cNvSpPr>
          <p:nvPr/>
        </p:nvSpPr>
        <p:spPr>
          <a:xfrm>
            <a:off x="611034" y="1442340"/>
            <a:ext cx="10885748" cy="5306971"/>
          </a:xfrm>
          <a:prstGeom prst="rect">
            <a:avLst/>
          </a:prstGeom>
        </p:spPr>
        <p:txBody>
          <a:bodyPr vert="horz" lIns="91440" tIns="45720" rIns="91440" bIns="45720" rtlCol="0" anchor="t">
            <a:noAutofit/>
          </a:bodyPr>
          <a:lstStyle>
            <a:defPPr>
              <a:defRPr lang="en-US"/>
            </a:defPPr>
            <a:lvl1pPr marL="0" algn="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Headquartered in Palo Alto, California</a:t>
            </a:r>
            <a:r>
              <a:rPr lang="en-US" sz="2400" u="sng" dirty="0">
                <a:solidFill>
                  <a:schemeClr val="tx1"/>
                </a:solidFill>
                <a:latin typeface="Arial" panose="020B0604020202020204" pitchFamily="34" charset="0"/>
                <a:cs typeface="Arial" panose="020B0604020202020204" pitchFamily="34" charset="0"/>
              </a:rPr>
              <a:t> </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Designs and manufactures sensor-driven, Wi-Fi enabled, self-learning (programmable) thermostats and smoke detectors</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Co-founded by former Apple engineers Tony Fadell and Matt Rogers in 2010</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First product was Nest Learning Thermostat (2011), inspired by Fadell’s motivation to build a better “electronic” thermostat than those currently available</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Google acquired Nest Labs for $3.2B early in 2014</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Nest purchased </a:t>
            </a:r>
            <a:r>
              <a:rPr lang="en-US" sz="2400" dirty="0" err="1">
                <a:solidFill>
                  <a:schemeClr val="tx1"/>
                </a:solidFill>
                <a:latin typeface="Arial" panose="020B0604020202020204" pitchFamily="34" charset="0"/>
                <a:cs typeface="Arial" panose="020B0604020202020204" pitchFamily="34" charset="0"/>
              </a:rPr>
              <a:t>Dropcam</a:t>
            </a:r>
            <a:r>
              <a:rPr lang="en-US" sz="2400" dirty="0">
                <a:solidFill>
                  <a:schemeClr val="tx1"/>
                </a:solidFill>
                <a:latin typeface="Arial" panose="020B0604020202020204" pitchFamily="34" charset="0"/>
                <a:cs typeface="Arial" panose="020B0604020202020204" pitchFamily="34" charset="0"/>
              </a:rPr>
              <a:t> for $555M later in 2014</a:t>
            </a:r>
          </a:p>
          <a:p>
            <a:pPr marL="285750" indent="-285750" algn="l">
              <a:buFont typeface="Arial" panose="020B0604020202020204" pitchFamily="34" charset="0"/>
              <a:buChar char="•"/>
            </a:pPr>
            <a:r>
              <a:rPr lang="en-US" sz="2400" dirty="0">
                <a:solidFill>
                  <a:schemeClr val="tx1"/>
                </a:solidFill>
                <a:latin typeface="Arial" panose="020B0604020202020204" pitchFamily="34" charset="0"/>
                <a:cs typeface="Arial" panose="020B0604020202020204" pitchFamily="34" charset="0"/>
              </a:rPr>
              <a:t>Latest </a:t>
            </a:r>
            <a:r>
              <a:rPr lang="en-US" sz="2400" dirty="0" smtClean="0">
                <a:solidFill>
                  <a:schemeClr val="tx1"/>
                </a:solidFill>
                <a:latin typeface="Arial" panose="020B0604020202020204" pitchFamily="34" charset="0"/>
                <a:cs typeface="Arial" panose="020B0604020202020204" pitchFamily="34" charset="0"/>
              </a:rPr>
              <a:t>products include </a:t>
            </a:r>
            <a:r>
              <a:rPr lang="en-US" sz="2400" dirty="0">
                <a:solidFill>
                  <a:schemeClr val="tx1"/>
                </a:solidFill>
                <a:latin typeface="Arial" panose="020B0604020202020204" pitchFamily="34" charset="0"/>
                <a:cs typeface="Arial" panose="020B0604020202020204" pitchFamily="34" charset="0"/>
              </a:rPr>
              <a:t>Nest Protect (Smoke and Carbon Monoxide detector with voice alerts</a:t>
            </a:r>
            <a:r>
              <a:rPr lang="en-US" sz="2400" dirty="0" smtClean="0">
                <a:solidFill>
                  <a:schemeClr val="tx1"/>
                </a:solidFill>
                <a:latin typeface="Arial" panose="020B0604020202020204" pitchFamily="34" charset="0"/>
                <a:cs typeface="Arial" panose="020B0604020202020204" pitchFamily="34" charset="0"/>
              </a:rPr>
              <a:t>), Doorbell, and Lock</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2529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0490" y="175861"/>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5" name="Text Placeholder 2"/>
          <p:cNvSpPr>
            <a:spLocks noGrp="1"/>
          </p:cNvSpPr>
          <p:nvPr>
            <p:ph type="body" idx="11"/>
          </p:nvPr>
        </p:nvSpPr>
        <p:spPr>
          <a:xfrm>
            <a:off x="856840" y="915682"/>
            <a:ext cx="8229600" cy="442912"/>
          </a:xfrm>
        </p:spPr>
        <p:txBody>
          <a:bodyPr/>
          <a:lstStyle/>
          <a:p>
            <a:r>
              <a:rPr lang="en-US" sz="2400" cap="none" dirty="0"/>
              <a:t>How Nest Learns</a:t>
            </a:r>
            <a:endParaRPr lang="en-US" sz="2400" dirty="0"/>
          </a:p>
        </p:txBody>
      </p:sp>
      <p:pic>
        <p:nvPicPr>
          <p:cNvPr id="3" name="Picture 2">
            <a:hlinkClick r:id="rId2"/>
          </p:cNvPr>
          <p:cNvPicPr>
            <a:picLocks noChangeAspect="1"/>
          </p:cNvPicPr>
          <p:nvPr/>
        </p:nvPicPr>
        <p:blipFill rotWithShape="1">
          <a:blip r:embed="rId3"/>
          <a:srcRect l="9724" t="24157" r="64134" b="18421"/>
          <a:stretch/>
        </p:blipFill>
        <p:spPr>
          <a:xfrm>
            <a:off x="2587105" y="1358594"/>
            <a:ext cx="7017790" cy="4527078"/>
          </a:xfrm>
          <a:prstGeom prst="rect">
            <a:avLst/>
          </a:prstGeom>
        </p:spPr>
      </p:pic>
    </p:spTree>
    <p:extLst>
      <p:ext uri="{BB962C8B-B14F-4D97-AF65-F5344CB8AC3E}">
        <p14:creationId xmlns:p14="http://schemas.microsoft.com/office/powerpoint/2010/main" val="32063565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p:cNvSpPr>
            <a:spLocks noGrp="1"/>
          </p:cNvSpPr>
          <p:nvPr>
            <p:ph type="body" idx="11"/>
          </p:nvPr>
        </p:nvSpPr>
        <p:spPr>
          <a:xfrm>
            <a:off x="850490" y="924643"/>
            <a:ext cx="8229600" cy="442912"/>
          </a:xfrm>
        </p:spPr>
        <p:txBody>
          <a:bodyPr/>
          <a:lstStyle/>
          <a:p>
            <a:r>
              <a:rPr lang="en-US" sz="2400" cap="none" dirty="0"/>
              <a:t>Nest Learning Thermostat Energy Savings Claims</a:t>
            </a:r>
            <a:endParaRPr lang="en-US" sz="2400" dirty="0"/>
          </a:p>
        </p:txBody>
      </p:sp>
      <p:sp>
        <p:nvSpPr>
          <p:cNvPr id="6" name="Title 1"/>
          <p:cNvSpPr>
            <a:spLocks noGrp="1"/>
          </p:cNvSpPr>
          <p:nvPr>
            <p:ph type="title"/>
          </p:nvPr>
        </p:nvSpPr>
        <p:spPr>
          <a:xfrm>
            <a:off x="850490" y="175861"/>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pic>
        <p:nvPicPr>
          <p:cNvPr id="7" name="Picture 6"/>
          <p:cNvPicPr>
            <a:picLocks noChangeAspect="1"/>
          </p:cNvPicPr>
          <p:nvPr/>
        </p:nvPicPr>
        <p:blipFill rotWithShape="1">
          <a:blip r:embed="rId2"/>
          <a:srcRect l="8151" t="24305" r="58255" b="21181"/>
          <a:stretch/>
        </p:blipFill>
        <p:spPr>
          <a:xfrm>
            <a:off x="1239389" y="1550911"/>
            <a:ext cx="9257764" cy="4225200"/>
          </a:xfrm>
          <a:prstGeom prst="rect">
            <a:avLst/>
          </a:prstGeom>
        </p:spPr>
      </p:pic>
    </p:spTree>
    <p:extLst>
      <p:ext uri="{BB962C8B-B14F-4D97-AF65-F5344CB8AC3E}">
        <p14:creationId xmlns:p14="http://schemas.microsoft.com/office/powerpoint/2010/main" val="26044468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146661" y="1367555"/>
            <a:ext cx="9534061" cy="4658776"/>
          </a:xfrm>
          <a:prstGeom prst="roundRect">
            <a:avLst/>
          </a:prstGeom>
          <a:solidFill>
            <a:srgbClr val="00FFFF"/>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622845" y="190104"/>
            <a:ext cx="8235950" cy="748782"/>
          </a:xfrm>
        </p:spPr>
        <p:txBody>
          <a:bodyPr/>
          <a:lstStyle/>
          <a:p>
            <a:r>
              <a:rPr lang="en-US" dirty="0" smtClean="0">
                <a:effectLst>
                  <a:outerShdw blurRad="38100" dist="38100" dir="2700000" algn="tl">
                    <a:srgbClr val="000000">
                      <a:alpha val="43137"/>
                    </a:srgbClr>
                  </a:outerShdw>
                </a:effectLst>
              </a:rPr>
              <a:t>BACKGROUND</a:t>
            </a:r>
            <a:endParaRPr lang="en-US" dirty="0">
              <a:effectLst>
                <a:outerShdw blurRad="38100" dist="38100" dir="2700000" algn="tl">
                  <a:srgbClr val="000000">
                    <a:alpha val="43137"/>
                  </a:srgbClr>
                </a:outerShdw>
              </a:effectLst>
            </a:endParaRPr>
          </a:p>
        </p:txBody>
      </p:sp>
      <p:sp>
        <p:nvSpPr>
          <p:cNvPr id="8" name="Text Placeholder 2"/>
          <p:cNvSpPr>
            <a:spLocks noGrp="1"/>
          </p:cNvSpPr>
          <p:nvPr>
            <p:ph type="body" idx="11"/>
          </p:nvPr>
        </p:nvSpPr>
        <p:spPr>
          <a:xfrm>
            <a:off x="629195" y="924643"/>
            <a:ext cx="8229600" cy="442912"/>
          </a:xfrm>
        </p:spPr>
        <p:txBody>
          <a:bodyPr/>
          <a:lstStyle/>
          <a:p>
            <a:r>
              <a:rPr lang="en-US" sz="2400" cap="none" dirty="0"/>
              <a:t>Basic 4-Wire Circuit Thermostat Circuit</a:t>
            </a:r>
            <a:endParaRPr lang="en-US" sz="2400"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9023"/>
          <a:stretch/>
        </p:blipFill>
        <p:spPr>
          <a:xfrm>
            <a:off x="2508070" y="1476112"/>
            <a:ext cx="4807131" cy="4441663"/>
          </a:xfrm>
          <a:prstGeom prst="rect">
            <a:avLst/>
          </a:prstGeom>
        </p:spPr>
      </p:pic>
      <p:sp>
        <p:nvSpPr>
          <p:cNvPr id="3" name="TextBox 2"/>
          <p:cNvSpPr txBox="1"/>
          <p:nvPr/>
        </p:nvSpPr>
        <p:spPr>
          <a:xfrm>
            <a:off x="7676610" y="1895193"/>
            <a:ext cx="3740892" cy="3231654"/>
          </a:xfrm>
          <a:prstGeom prst="rect">
            <a:avLst/>
          </a:prstGeom>
          <a:noFill/>
        </p:spPr>
        <p:txBody>
          <a:bodyPr wrap="square" rtlCol="0">
            <a:spAutoFit/>
          </a:bodyPr>
          <a:lstStyle/>
          <a:p>
            <a:r>
              <a:rPr lang="en-US" sz="2400" dirty="0">
                <a:solidFill>
                  <a:srgbClr val="FF0000"/>
                </a:solidFill>
              </a:rPr>
              <a:t>Questions:</a:t>
            </a:r>
          </a:p>
          <a:p>
            <a:pPr marL="342900" indent="-342900">
              <a:buFont typeface="+mj-lt"/>
              <a:buAutoNum type="arabicPeriod"/>
            </a:pPr>
            <a:r>
              <a:rPr lang="en-US" dirty="0">
                <a:solidFill>
                  <a:srgbClr val="FF0000"/>
                </a:solidFill>
              </a:rPr>
              <a:t>What is unknown?</a:t>
            </a:r>
          </a:p>
          <a:p>
            <a:pPr marL="342900" indent="-342900">
              <a:buFont typeface="+mj-lt"/>
              <a:buAutoNum type="arabicPeriod"/>
            </a:pPr>
            <a:r>
              <a:rPr lang="en-US" dirty="0">
                <a:solidFill>
                  <a:srgbClr val="FF0000"/>
                </a:solidFill>
              </a:rPr>
              <a:t>What signal is (generally) </a:t>
            </a:r>
            <a:r>
              <a:rPr lang="en-US" u="sng" dirty="0">
                <a:solidFill>
                  <a:srgbClr val="FF0000"/>
                </a:solidFill>
              </a:rPr>
              <a:t>not</a:t>
            </a:r>
            <a:r>
              <a:rPr lang="en-US" dirty="0">
                <a:solidFill>
                  <a:srgbClr val="FF0000"/>
                </a:solidFill>
              </a:rPr>
              <a:t> available at the thermostat?</a:t>
            </a:r>
          </a:p>
          <a:p>
            <a:pPr marL="342900" indent="-342900">
              <a:buFont typeface="+mj-lt"/>
              <a:buAutoNum type="arabicPeriod"/>
            </a:pPr>
            <a:r>
              <a:rPr lang="en-US" dirty="0">
                <a:solidFill>
                  <a:srgbClr val="FF0000"/>
                </a:solidFill>
              </a:rPr>
              <a:t>What are implications of the need to switch 24VAC at up to 1 A?</a:t>
            </a:r>
          </a:p>
          <a:p>
            <a:pPr marL="342900" indent="-342900">
              <a:buFont typeface="+mj-lt"/>
              <a:buAutoNum type="arabicPeriod"/>
            </a:pPr>
            <a:r>
              <a:rPr lang="en-US" dirty="0">
                <a:solidFill>
                  <a:srgbClr val="FF0000"/>
                </a:solidFill>
              </a:rPr>
              <a:t>What are implications of the unknown load impedance?</a:t>
            </a:r>
          </a:p>
          <a:p>
            <a:pPr marL="342900" indent="-342900">
              <a:buFont typeface="+mj-lt"/>
              <a:buAutoNum type="arabicPeriod"/>
            </a:pPr>
            <a:r>
              <a:rPr lang="en-US" dirty="0">
                <a:solidFill>
                  <a:srgbClr val="FF0000"/>
                </a:solidFill>
              </a:rPr>
              <a:t>What are the implied restrictions on how an electronic thermostat can be powered?</a:t>
            </a:r>
          </a:p>
        </p:txBody>
      </p:sp>
      <p:cxnSp>
        <p:nvCxnSpPr>
          <p:cNvPr id="6" name="Straight Connector 5"/>
          <p:cNvCxnSpPr/>
          <p:nvPr/>
        </p:nvCxnSpPr>
        <p:spPr>
          <a:xfrm>
            <a:off x="4304812" y="3434316"/>
            <a:ext cx="0" cy="981698"/>
          </a:xfrm>
          <a:prstGeom prst="line">
            <a:avLst/>
          </a:prstGeom>
          <a:ln w="63500">
            <a:solidFill>
              <a:srgbClr val="00B050"/>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a:off x="3957482" y="3434316"/>
            <a:ext cx="0" cy="1692531"/>
          </a:xfrm>
          <a:prstGeom prst="line">
            <a:avLst/>
          </a:prstGeom>
          <a:ln w="63500">
            <a:solidFill>
              <a:srgbClr val="FFFF00"/>
            </a:solidFill>
          </a:ln>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4668392" y="3434316"/>
            <a:ext cx="1" cy="231877"/>
          </a:xfrm>
          <a:prstGeom prst="line">
            <a:avLst/>
          </a:prstGeom>
          <a:ln w="63500">
            <a:solidFill>
              <a:schemeClr val="bg1"/>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392877" y="3434316"/>
            <a:ext cx="0" cy="981698"/>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5382244" y="4403051"/>
            <a:ext cx="561356" cy="0"/>
          </a:xfrm>
          <a:prstGeom prst="line">
            <a:avLst/>
          </a:prstGeom>
          <a:ln w="63500">
            <a:solidFill>
              <a:srgbClr val="FF0000"/>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4668392" y="4754454"/>
            <a:ext cx="1199405" cy="0"/>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flipH="1">
            <a:off x="4668392" y="4148919"/>
            <a:ext cx="1" cy="1768856"/>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flipH="1">
            <a:off x="4306077" y="4881349"/>
            <a:ext cx="1" cy="1036426"/>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3950660" y="5589692"/>
            <a:ext cx="6822" cy="341731"/>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flipH="1">
            <a:off x="3950660" y="5904127"/>
            <a:ext cx="717733" cy="0"/>
          </a:xfrm>
          <a:prstGeom prst="line">
            <a:avLst/>
          </a:prstGeom>
          <a:ln w="254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flipH="1" flipV="1">
            <a:off x="6320307" y="4747630"/>
            <a:ext cx="1001212" cy="6340"/>
          </a:xfrm>
          <a:prstGeom prst="line">
            <a:avLst/>
          </a:prstGeom>
          <a:ln w="19050">
            <a:solidFill>
              <a:schemeClr val="bg1"/>
            </a:solidFill>
          </a:ln>
        </p:spPr>
        <p:style>
          <a:lnRef idx="2">
            <a:schemeClr val="accent1"/>
          </a:lnRef>
          <a:fillRef idx="0">
            <a:schemeClr val="accent1"/>
          </a:fillRef>
          <a:effectRef idx="1">
            <a:schemeClr val="accent1"/>
          </a:effectRef>
          <a:fontRef idx="minor">
            <a:schemeClr val="tx1"/>
          </a:fontRef>
        </p:style>
      </p:cxnSp>
      <p:sp>
        <p:nvSpPr>
          <p:cNvPr id="4" name="TextBox 3"/>
          <p:cNvSpPr txBox="1"/>
          <p:nvPr/>
        </p:nvSpPr>
        <p:spPr>
          <a:xfrm>
            <a:off x="4717377" y="4696683"/>
            <a:ext cx="1038113" cy="369332"/>
          </a:xfrm>
          <a:prstGeom prst="rect">
            <a:avLst/>
          </a:prstGeom>
          <a:noFill/>
        </p:spPr>
        <p:txBody>
          <a:bodyPr wrap="square" rtlCol="0">
            <a:spAutoFit/>
          </a:bodyPr>
          <a:lstStyle/>
          <a:p>
            <a:r>
              <a:rPr lang="en-US" dirty="0" smtClean="0">
                <a:solidFill>
                  <a:srgbClr val="00B0F0"/>
                </a:solidFill>
              </a:rPr>
              <a:t>common</a:t>
            </a:r>
            <a:endParaRPr lang="en-US" dirty="0">
              <a:solidFill>
                <a:srgbClr val="00B0F0"/>
              </a:solidFill>
            </a:endParaRPr>
          </a:p>
        </p:txBody>
      </p:sp>
    </p:spTree>
    <p:extLst>
      <p:ext uri="{BB962C8B-B14F-4D97-AF65-F5344CB8AC3E}">
        <p14:creationId xmlns:p14="http://schemas.microsoft.com/office/powerpoint/2010/main" val="128877362"/>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PATENTS</a:t>
            </a:r>
            <a:endParaRPr lang="en-US" dirty="0">
              <a:effectLst>
                <a:outerShdw blurRad="38100" dist="38100" dir="2700000" algn="tl">
                  <a:srgbClr val="000000">
                    <a:alpha val="43137"/>
                  </a:srgbClr>
                </a:outerShdw>
              </a:effectLst>
            </a:endParaRPr>
          </a:p>
        </p:txBody>
      </p:sp>
      <p:sp>
        <p:nvSpPr>
          <p:cNvPr id="13" name="Text Placeholder 12"/>
          <p:cNvSpPr>
            <a:spLocks noGrp="1"/>
          </p:cNvSpPr>
          <p:nvPr>
            <p:ph type="body" idx="12"/>
          </p:nvPr>
        </p:nvSpPr>
        <p:spPr>
          <a:xfrm>
            <a:off x="748687" y="1431668"/>
            <a:ext cx="10976282" cy="4700579"/>
          </a:xfrm>
        </p:spPr>
        <p:txBody>
          <a:bodyPr>
            <a:noAutofit/>
          </a:bodyPr>
          <a:lstStyle/>
          <a:p>
            <a:r>
              <a:rPr lang="en-US" sz="2400" dirty="0"/>
              <a:t>US Patent 8,523,083 (filed Jun. 2012, issued Sep. 2013)</a:t>
            </a:r>
          </a:p>
          <a:p>
            <a:r>
              <a:rPr lang="en-US" sz="2400" i="1" dirty="0">
                <a:latin typeface="+mn-lt"/>
              </a:rPr>
              <a:t>THERMOSTAT WITH SELF-CONFIGURING CONNECTIONS TO FACILITATE DO-IT-YOURSELF INSTALLATION</a:t>
            </a:r>
            <a:endParaRPr lang="en-US" sz="2200" i="1" dirty="0">
              <a:latin typeface="+mn-lt"/>
              <a:cs typeface="Arial" panose="020B0604020202020204" pitchFamily="34" charset="0"/>
            </a:endParaRPr>
          </a:p>
        </p:txBody>
      </p:sp>
      <p:sp>
        <p:nvSpPr>
          <p:cNvPr id="8" name="Text Placeholder 2"/>
          <p:cNvSpPr>
            <a:spLocks noGrp="1"/>
          </p:cNvSpPr>
          <p:nvPr>
            <p:ph type="body" idx="11"/>
          </p:nvPr>
        </p:nvSpPr>
        <p:spPr>
          <a:xfrm>
            <a:off x="732504" y="909662"/>
            <a:ext cx="8229600" cy="442912"/>
          </a:xfrm>
        </p:spPr>
        <p:txBody>
          <a:bodyPr/>
          <a:lstStyle/>
          <a:p>
            <a:r>
              <a:rPr lang="en-US" sz="2400" cap="none" dirty="0"/>
              <a:t>Ease of </a:t>
            </a:r>
            <a:r>
              <a:rPr lang="en-US" sz="2400" cap="none" dirty="0" smtClean="0"/>
              <a:t>Installation</a:t>
            </a:r>
            <a:endParaRPr lang="en-US" sz="2400" dirty="0"/>
          </a:p>
        </p:txBody>
      </p:sp>
      <p:pic>
        <p:nvPicPr>
          <p:cNvPr id="2" name="Picture 1">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1863" y="2412069"/>
            <a:ext cx="4400550" cy="4114800"/>
          </a:xfrm>
          <a:prstGeom prst="rect">
            <a:avLst/>
          </a:prstGeom>
        </p:spPr>
      </p:pic>
      <p:sp>
        <p:nvSpPr>
          <p:cNvPr id="3" name="TextBox 2"/>
          <p:cNvSpPr txBox="1"/>
          <p:nvPr/>
        </p:nvSpPr>
        <p:spPr>
          <a:xfrm>
            <a:off x="764870" y="2787397"/>
            <a:ext cx="5607869" cy="2893100"/>
          </a:xfrm>
          <a:prstGeom prst="rect">
            <a:avLst/>
          </a:prstGeom>
          <a:noFill/>
        </p:spPr>
        <p:txBody>
          <a:bodyPr wrap="square" rtlCol="0">
            <a:spAutoFit/>
          </a:bodyPr>
          <a:lstStyle/>
          <a:p>
            <a:pPr algn="just"/>
            <a:r>
              <a:rPr lang="en-US" sz="1400" b="1" dirty="0">
                <a:latin typeface="+mj-lt"/>
              </a:rPr>
              <a:t>ABSTRACT</a:t>
            </a:r>
            <a:r>
              <a:rPr lang="en-US" sz="1400" dirty="0">
                <a:latin typeface="+mj-lt"/>
              </a:rPr>
              <a:t> </a:t>
            </a:r>
            <a:r>
              <a:rPr lang="en-US" sz="1400" i="1" dirty="0">
                <a:latin typeface="+mj-lt"/>
              </a:rPr>
              <a:t>A thermostat is configured for automated compatibility with HVAC systems that are either single-HVAC-transformer systems or dual-HVAC-transformer systems. The compatibility is automated in that a manual jumper installation is not required for adaptation to either single-HVAC-transformer systems or dual-HVAC-transformer systems. The thermostat has a plurality of HVAC wire connectors including a first call relay wire connector, a first power return wire connector, a second call relay wire connector, and a second power return wire connector. The thermostat is configured such that if the first and second external wires have been inserted into the first and second power return wire connectors, respectively, then the first and second power return wire connectors are electrically isolated from each other. Otherwise, the first and second power return wire connectors are electrically shorted together.</a:t>
            </a:r>
          </a:p>
        </p:txBody>
      </p:sp>
    </p:spTree>
    <p:extLst>
      <p:ext uri="{BB962C8B-B14F-4D97-AF65-F5344CB8AC3E}">
        <p14:creationId xmlns:p14="http://schemas.microsoft.com/office/powerpoint/2010/main" val="485134419"/>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732504" y="150612"/>
            <a:ext cx="8235950" cy="748782"/>
          </a:xfrm>
        </p:spPr>
        <p:txBody>
          <a:bodyPr/>
          <a:lstStyle/>
          <a:p>
            <a:r>
              <a:rPr lang="en-US" dirty="0" smtClean="0">
                <a:effectLst>
                  <a:outerShdw blurRad="38100" dist="38100" dir="2700000" algn="tl">
                    <a:srgbClr val="000000">
                      <a:alpha val="43137"/>
                    </a:srgbClr>
                  </a:outerShdw>
                </a:effectLst>
              </a:rPr>
              <a:t>Clicker Quiz</a:t>
            </a:r>
            <a:endParaRPr lang="en-US" dirty="0">
              <a:effectLst>
                <a:outerShdw blurRad="38100" dist="38100" dir="2700000" algn="tl">
                  <a:srgbClr val="000000">
                    <a:alpha val="43137"/>
                  </a:srgbClr>
                </a:outerShdw>
              </a:effectLst>
            </a:endParaRPr>
          </a:p>
        </p:txBody>
      </p:sp>
      <p:pic>
        <p:nvPicPr>
          <p:cNvPr id="2" name="Picture 1">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59116" y="1550832"/>
            <a:ext cx="3810888" cy="3563428"/>
          </a:xfrm>
          <a:prstGeom prst="rect">
            <a:avLst/>
          </a:prstGeom>
        </p:spPr>
      </p:pic>
      <p:sp>
        <p:nvSpPr>
          <p:cNvPr id="5" name="TextBox 4"/>
          <p:cNvSpPr txBox="1"/>
          <p:nvPr/>
        </p:nvSpPr>
        <p:spPr>
          <a:xfrm>
            <a:off x="760120" y="1424762"/>
            <a:ext cx="5997905" cy="3139321"/>
          </a:xfrm>
          <a:prstGeom prst="rect">
            <a:avLst/>
          </a:prstGeom>
          <a:noFill/>
        </p:spPr>
        <p:txBody>
          <a:bodyPr wrap="square" rtlCol="0">
            <a:spAutoFit/>
          </a:bodyPr>
          <a:lstStyle/>
          <a:p>
            <a:pPr lvl="0"/>
            <a:r>
              <a:rPr lang="en-US" sz="2000" dirty="0">
                <a:latin typeface="Arial" panose="020B0604020202020204" pitchFamily="34" charset="0"/>
                <a:cs typeface="Arial" panose="020B0604020202020204" pitchFamily="34" charset="0"/>
              </a:rPr>
              <a:t>Contrary to the illustration from the Nest website reproduced </a:t>
            </a:r>
            <a:r>
              <a:rPr lang="en-US" sz="2000" dirty="0" smtClean="0">
                <a:latin typeface="Arial" panose="020B0604020202020204" pitchFamily="34" charset="0"/>
                <a:cs typeface="Arial" panose="020B0604020202020204" pitchFamily="34" charset="0"/>
              </a:rPr>
              <a:t>here, </a:t>
            </a:r>
            <a:r>
              <a:rPr lang="en-US" sz="2000" dirty="0">
                <a:latin typeface="Arial" panose="020B0604020202020204" pitchFamily="34" charset="0"/>
                <a:cs typeface="Arial" panose="020B0604020202020204" pitchFamily="34" charset="0"/>
              </a:rPr>
              <a:t>the following wire connection (color) is typically </a:t>
            </a:r>
            <a:r>
              <a:rPr lang="en-US" sz="2000" u="sng" dirty="0">
                <a:latin typeface="Arial" panose="020B0604020202020204" pitchFamily="34" charset="0"/>
                <a:cs typeface="Arial" panose="020B0604020202020204" pitchFamily="34" charset="0"/>
              </a:rPr>
              <a:t>not</a:t>
            </a:r>
            <a:r>
              <a:rPr lang="en-US" sz="2000" dirty="0">
                <a:latin typeface="Arial" panose="020B0604020202020204" pitchFamily="34" charset="0"/>
                <a:cs typeface="Arial" panose="020B0604020202020204" pitchFamily="34" charset="0"/>
              </a:rPr>
              <a:t> included in standard 4-wire household thermostat circuits:</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Red (R</a:t>
            </a:r>
            <a:r>
              <a:rPr lang="en-US" sz="2000" cap="all" baseline="-25000" dirty="0">
                <a:latin typeface="Arial" panose="020B0604020202020204" pitchFamily="34" charset="0"/>
                <a:cs typeface="Arial" panose="020B0604020202020204" pitchFamily="34" charset="0"/>
              </a:rPr>
              <a:t>H</a:t>
            </a:r>
            <a:r>
              <a:rPr lang="en-US" sz="2000" cap="all" dirty="0">
                <a:latin typeface="Arial" panose="020B0604020202020204" pitchFamily="34" charset="0"/>
                <a:cs typeface="Arial" panose="020B0604020202020204" pitchFamily="34" charset="0"/>
              </a:rPr>
              <a:t> / R</a:t>
            </a:r>
            <a:r>
              <a:rPr lang="en-US" sz="2000" cap="all" baseline="-25000" dirty="0">
                <a:latin typeface="Arial" panose="020B0604020202020204" pitchFamily="34" charset="0"/>
                <a:cs typeface="Arial" panose="020B0604020202020204" pitchFamily="34" charset="0"/>
              </a:rPr>
              <a:t>C</a:t>
            </a:r>
            <a:r>
              <a:rPr lang="en-US" sz="2000" cap="all" dirty="0">
                <a:latin typeface="Arial" panose="020B0604020202020204" pitchFamily="34" charset="0"/>
                <a:cs typeface="Arial" panose="020B0604020202020204" pitchFamily="34" charset="0"/>
              </a:rPr>
              <a:t>)</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Yellow (Y)</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White (W)</a:t>
            </a:r>
          </a:p>
          <a:p>
            <a:pPr marL="800100" lvl="1" indent="-342900">
              <a:buFont typeface="+mj-lt"/>
              <a:buAutoNum type="alphaUcPeriod"/>
            </a:pPr>
            <a:r>
              <a:rPr lang="en-US" sz="2000" cap="all" dirty="0">
                <a:latin typeface="Arial" panose="020B0604020202020204" pitchFamily="34" charset="0"/>
                <a:cs typeface="Arial" panose="020B0604020202020204" pitchFamily="34" charset="0"/>
              </a:rPr>
              <a:t>Blue (C)</a:t>
            </a:r>
          </a:p>
          <a:p>
            <a:pPr marL="800100" lvl="1" indent="-342900">
              <a:buFont typeface="+mj-lt"/>
              <a:buAutoNum type="alphaUcPeriod"/>
            </a:pPr>
            <a:r>
              <a:rPr lang="en-US" sz="2000" dirty="0">
                <a:latin typeface="Arial" panose="020B0604020202020204" pitchFamily="34" charset="0"/>
                <a:cs typeface="Arial" panose="020B0604020202020204" pitchFamily="34" charset="0"/>
              </a:rPr>
              <a:t>none of the above</a:t>
            </a:r>
          </a:p>
          <a:p>
            <a:endParaRPr lang="en-US" dirty="0"/>
          </a:p>
        </p:txBody>
      </p:sp>
      <p:sp>
        <p:nvSpPr>
          <p:cNvPr id="10" name="Text Placeholder 2"/>
          <p:cNvSpPr>
            <a:spLocks noGrp="1"/>
          </p:cNvSpPr>
          <p:nvPr>
            <p:ph type="body" idx="11"/>
          </p:nvPr>
        </p:nvSpPr>
        <p:spPr>
          <a:xfrm>
            <a:off x="760120" y="899394"/>
            <a:ext cx="8229600" cy="442912"/>
          </a:xfrm>
        </p:spPr>
        <p:txBody>
          <a:bodyPr/>
          <a:lstStyle/>
          <a:p>
            <a:r>
              <a:rPr lang="en-US" sz="2400" cap="none" dirty="0" smtClean="0"/>
              <a:t>Question 2</a:t>
            </a:r>
            <a:endParaRPr lang="en-US" sz="2400" dirty="0"/>
          </a:p>
        </p:txBody>
      </p:sp>
      <p:pic>
        <p:nvPicPr>
          <p:cNvPr id="3" name="Picture 2"/>
          <p:cNvPicPr>
            <a:picLocks noChangeAspect="1"/>
          </p:cNvPicPr>
          <p:nvPr/>
        </p:nvPicPr>
        <p:blipFill>
          <a:blip r:embed="rId5"/>
          <a:stretch>
            <a:fillRect/>
          </a:stretch>
        </p:blipFill>
        <p:spPr>
          <a:xfrm>
            <a:off x="3926541" y="3139844"/>
            <a:ext cx="3983182" cy="3718156"/>
          </a:xfrm>
          <a:prstGeom prst="rect">
            <a:avLst/>
          </a:prstGeom>
        </p:spPr>
      </p:pic>
    </p:spTree>
    <p:extLst>
      <p:ext uri="{BB962C8B-B14F-4D97-AF65-F5344CB8AC3E}">
        <p14:creationId xmlns:p14="http://schemas.microsoft.com/office/powerpoint/2010/main" val="602549147"/>
      </p:ext>
    </p:extLst>
  </p:cSld>
  <p:clrMapOvr>
    <a:masterClrMapping/>
  </p:clrMapOvr>
  <mc:AlternateContent xmlns:mc="http://schemas.openxmlformats.org/markup-compatibility/2006" xmlns:p14="http://schemas.microsoft.com/office/powerpoint/2010/main">
    <mc:Choice Requires="p14">
      <p:transition p14:dur="30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19828</TotalTime>
  <Words>2188</Words>
  <Application>Microsoft Office PowerPoint</Application>
  <PresentationFormat>Widescreen</PresentationFormat>
  <Paragraphs>205</Paragraphs>
  <Slides>34</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Impact</vt:lpstr>
      <vt:lpstr>Lucida Grande</vt:lpstr>
      <vt:lpstr>Office Theme</vt:lpstr>
      <vt:lpstr>Professional Considerations in Digital System Design Case Study:  NEST  LEARNING Thermostat</vt:lpstr>
      <vt:lpstr>Outline – Professional Considerations in Digital System Design</vt:lpstr>
      <vt:lpstr>Clicker Quiz</vt:lpstr>
      <vt:lpstr>Background</vt:lpstr>
      <vt:lpstr>Background</vt:lpstr>
      <vt:lpstr>Background</vt:lpstr>
      <vt:lpstr>BACKGROUND</vt:lpstr>
      <vt:lpstr>PATENTS</vt:lpstr>
      <vt:lpstr>Clicker Quiz</vt:lpstr>
      <vt:lpstr>Clicker Quiz</vt:lpstr>
      <vt:lpstr>Clicker Quiz</vt:lpstr>
      <vt:lpstr>Clicker Quiz</vt:lpstr>
      <vt:lpstr>PATENTS</vt:lpstr>
      <vt:lpstr>Patents</vt:lpstr>
      <vt:lpstr>PATENTS</vt:lpstr>
      <vt:lpstr>Overview</vt:lpstr>
      <vt:lpstr>Overview</vt:lpstr>
      <vt:lpstr>Overview</vt:lpstr>
      <vt:lpstr>Introduction</vt:lpstr>
      <vt:lpstr>Key Functions</vt:lpstr>
      <vt:lpstr>Key Functions</vt:lpstr>
      <vt:lpstr>Schematic Details</vt:lpstr>
      <vt:lpstr>Schematic Details</vt:lpstr>
      <vt:lpstr>Schematic Details</vt:lpstr>
      <vt:lpstr>Schematic Details</vt:lpstr>
      <vt:lpstr>Schematic Details</vt:lpstr>
      <vt:lpstr>Clicker Quiz </vt:lpstr>
      <vt:lpstr>Clicker Quiz </vt:lpstr>
      <vt:lpstr>PATENTS</vt:lpstr>
      <vt:lpstr>Outline – Professional Considerations in Digital System Design</vt:lpstr>
      <vt:lpstr>RELIABILITY &amp; safety</vt:lpstr>
      <vt:lpstr>LEGAL</vt:lpstr>
      <vt:lpstr>Environmental &amp; Regulatory</vt:lpstr>
      <vt:lpstr>ETHICS &amp; Public Policy</vt:lpstr>
    </vt:vector>
  </TitlesOfParts>
  <Company>Purdue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DOCUMENT TITLE SECOND LINE AND THIRD LINE</dc:title>
  <dc:creator>Purdue Marketing Communications</dc:creator>
  <cp:lastModifiedBy>Meyer, David G</cp:lastModifiedBy>
  <cp:revision>368</cp:revision>
  <cp:lastPrinted>2016-03-11T13:35:26Z</cp:lastPrinted>
  <dcterms:created xsi:type="dcterms:W3CDTF">2011-09-20T15:44:26Z</dcterms:created>
  <dcterms:modified xsi:type="dcterms:W3CDTF">2020-03-24T17:29:49Z</dcterms:modified>
</cp:coreProperties>
</file>