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theme/theme8.xml" ContentType="application/vnd.openxmlformats-officedocument.theme+xml"/>
  <Override PartName="/ppt/theme/theme9.xml" ContentType="application/vnd.openxmlformats-officedocument.theme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  <p:sldMasterId id="2147483725" r:id="rId2"/>
    <p:sldMasterId id="2147483727" r:id="rId3"/>
    <p:sldMasterId id="2147483729" r:id="rId4"/>
    <p:sldMasterId id="2147483731" r:id="rId5"/>
    <p:sldMasterId id="2147483733" r:id="rId6"/>
    <p:sldMasterId id="2147483735" r:id="rId7"/>
  </p:sldMasterIdLst>
  <p:notesMasterIdLst>
    <p:notesMasterId r:id="rId29"/>
  </p:notesMasterIdLst>
  <p:handoutMasterIdLst>
    <p:handoutMasterId r:id="rId30"/>
  </p:handoutMasterIdLst>
  <p:sldIdLst>
    <p:sldId id="275" r:id="rId8"/>
    <p:sldId id="259" r:id="rId9"/>
    <p:sldId id="295" r:id="rId10"/>
    <p:sldId id="304" r:id="rId11"/>
    <p:sldId id="308" r:id="rId12"/>
    <p:sldId id="305" r:id="rId13"/>
    <p:sldId id="319" r:id="rId14"/>
    <p:sldId id="321" r:id="rId15"/>
    <p:sldId id="322" r:id="rId16"/>
    <p:sldId id="323" r:id="rId17"/>
    <p:sldId id="325" r:id="rId18"/>
    <p:sldId id="313" r:id="rId19"/>
    <p:sldId id="320" r:id="rId20"/>
    <p:sldId id="316" r:id="rId21"/>
    <p:sldId id="317" r:id="rId22"/>
    <p:sldId id="326" r:id="rId23"/>
    <p:sldId id="327" r:id="rId24"/>
    <p:sldId id="328" r:id="rId25"/>
    <p:sldId id="329" r:id="rId26"/>
    <p:sldId id="330" r:id="rId27"/>
    <p:sldId id="331" r:id="rId2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785" autoAdjust="0"/>
  </p:normalViewPr>
  <p:slideViewPr>
    <p:cSldViewPr>
      <p:cViewPr>
        <p:scale>
          <a:sx n="70" d="100"/>
          <a:sy n="70" d="100"/>
        </p:scale>
        <p:origin x="-1218" y="-9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28"/>
    </p:cViewPr>
  </p:sorterViewPr>
  <p:notesViewPr>
    <p:cSldViewPr>
      <p:cViewPr>
        <p:scale>
          <a:sx n="100" d="100"/>
          <a:sy n="100" d="100"/>
        </p:scale>
        <p:origin x="-1662" y="-78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3850" y="0"/>
            <a:ext cx="31623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12" tIns="48205" rIns="96412" bIns="48205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Lecture Workbook - Page </a:t>
            </a:r>
            <a:r>
              <a:rPr lang="en-US" smtClean="0"/>
              <a:t>10-</a:t>
            </a:r>
            <a:fld id="{9E432F70-7AE9-49F3-B12A-9C94CBF710F5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1138"/>
            <a:ext cx="3160713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12" tIns="48205" rIns="96412" bIns="48205" numCol="1" anchor="b" anchorCtr="0" compatLnSpc="1">
            <a:prstTxWarp prst="textNoShape">
              <a:avLst/>
            </a:prstTxWarp>
          </a:bodyPr>
          <a:lstStyle>
            <a:lvl1pPr defTabSz="963613">
              <a:defRPr sz="1200" i="1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Digital Systems Senior Design Project</a:t>
            </a:r>
          </a:p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3850" y="9101138"/>
            <a:ext cx="3162300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12" tIns="48205" rIns="96412" bIns="48205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>
                <a:latin typeface="+mj-lt"/>
              </a:defRPr>
            </a:lvl1pPr>
          </a:lstStyle>
          <a:p>
            <a:pPr>
              <a:defRPr/>
            </a:pPr>
            <a:r>
              <a:rPr lang="en-US"/>
              <a:t>©</a:t>
            </a:r>
            <a:r>
              <a:rPr lang="en-US" smtClean="0"/>
              <a:t>2011 </a:t>
            </a:r>
            <a:r>
              <a:rPr lang="en-US"/>
              <a:t>by  D. G. Meyer</a:t>
            </a:r>
          </a:p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defTabSz="9652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defTabSz="9652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5249DC4-6F00-4841-9855-EF6034B3E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0B17A-90ED-485F-9B46-15C659B74A51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8440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548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548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8AE214E-AB7A-4419-B11F-0786CA87B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415BB-BB11-4172-99C5-9B0CC432C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E7834-988E-4613-9075-76501FBBA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6224-56BC-41B3-9B98-F002531FBD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23864-584C-45E6-B98E-7F468ACAA6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86036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6224-56BC-41B3-9B98-F002531FBD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23864-584C-45E6-B98E-7F468ACAA6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86036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6224-56BC-41B3-9B98-F002531FBD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23864-584C-45E6-B98E-7F468ACAA6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86036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6224-56BC-41B3-9B98-F002531FBD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23864-584C-45E6-B98E-7F468ACAA6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8603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6224-56BC-41B3-9B98-F002531FBD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23864-584C-45E6-B98E-7F468ACAA6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86036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6224-56BC-41B3-9B98-F002531FBD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23864-584C-45E6-B98E-7F468ACAA6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860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E092D-BCC1-49F0-A92C-826C9ED566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24A27-1C8B-43BB-A65F-E2188CD63B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650B2-3CE2-43D2-ADB3-6BCA026D1A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69689-27B6-4C43-8522-4380C90F21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84CC2-D2D0-4662-A50A-40660B5AC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99413-0587-471D-87D4-C0C67F98E1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A3AA2-5D43-4056-BF5C-219AF0268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3CCEF-98A9-4981-B5B2-EAB7B8D79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44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44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44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44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44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44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45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6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6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1AB9393-BC0A-414D-9979-9CBE519C3E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D03A6224-56BC-41B3-9B98-F002531FBD49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2/25/2014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DFE23864-584C-45E6-B98E-7F468ACAA6F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8446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D03A6224-56BC-41B3-9B98-F002531FBD49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2/25/2014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DFE23864-584C-45E6-B98E-7F468ACAA6F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8446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D03A6224-56BC-41B3-9B98-F002531FBD49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2/25/2014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DFE23864-584C-45E6-B98E-7F468ACAA6F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8446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D03A6224-56BC-41B3-9B98-F002531FBD49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2/25/2014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DFE23864-584C-45E6-B98E-7F468ACAA6F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8446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D03A6224-56BC-41B3-9B98-F002531FBD49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2/25/2014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DFE23864-584C-45E6-B98E-7F468ACAA6F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8446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D03A6224-56BC-41B3-9B98-F002531FBD49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2/25/2014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DFE23864-584C-45E6-B98E-7F468ACAA6F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8446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Failure_mode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>
            <p:ph type="ctrTitle"/>
          </p:nvPr>
        </p:nvSpPr>
        <p:spPr>
          <a:xfrm>
            <a:off x="3048000" y="1447800"/>
            <a:ext cx="6096000" cy="1676400"/>
          </a:xfrm>
          <a:solidFill>
            <a:schemeClr val="accent2"/>
          </a:solidFill>
        </p:spPr>
        <p:txBody>
          <a:bodyPr lIns="92075" tIns="46038" rIns="92075" bIns="46038" anchor="ctr"/>
          <a:lstStyle/>
          <a:p>
            <a:pPr algn="ctr" eaLnBrk="1" hangingPunct="1">
              <a:lnSpc>
                <a:spcPct val="120000"/>
              </a:lnSpc>
            </a:pPr>
            <a:r>
              <a:rPr lang="en-US" sz="3600" b="1" smtClean="0">
                <a:solidFill>
                  <a:srgbClr val="FFFF00"/>
                </a:solidFill>
              </a:rPr>
              <a:t>  </a:t>
            </a:r>
            <a:r>
              <a:rPr lang="en-US" sz="3600" b="1" smtClean="0">
                <a:solidFill>
                  <a:schemeClr val="bg2"/>
                </a:solidFill>
                <a:latin typeface="Times New Roman" pitchFamily="18" charset="0"/>
              </a:rPr>
              <a:t>ECE 477  Digital Systems</a:t>
            </a:r>
            <a:br>
              <a:rPr lang="en-US" sz="3600" b="1" smtClean="0">
                <a:solidFill>
                  <a:schemeClr val="bg2"/>
                </a:solidFill>
                <a:latin typeface="Times New Roman" pitchFamily="18" charset="0"/>
              </a:rPr>
            </a:br>
            <a:r>
              <a:rPr lang="en-US" sz="3600" b="1" smtClean="0">
                <a:solidFill>
                  <a:schemeClr val="bg2"/>
                </a:solidFill>
                <a:latin typeface="Times New Roman" pitchFamily="18" charset="0"/>
              </a:rPr>
              <a:t>Senior Design Project</a:t>
            </a:r>
            <a:endParaRPr lang="en-US" smtClean="0">
              <a:latin typeface="Times New Roman" pitchFamily="18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>
            <p:ph type="subTitle" idx="1"/>
          </p:nvPr>
        </p:nvSpPr>
        <p:spPr>
          <a:xfrm>
            <a:off x="0" y="4446588"/>
            <a:ext cx="9144000" cy="1471612"/>
          </a:xfrm>
          <a:solidFill>
            <a:schemeClr val="accent2"/>
          </a:solidFill>
        </p:spPr>
        <p:txBody>
          <a:bodyPr lIns="92075" tIns="46038" rIns="92075" bIns="46038"/>
          <a:lstStyle/>
          <a:p>
            <a:pPr eaLnBrk="1" hangingPunct="1"/>
            <a:r>
              <a:rPr lang="en-US" sz="3600" b="1" smtClean="0">
                <a:solidFill>
                  <a:schemeClr val="bg2"/>
                </a:solidFill>
                <a:latin typeface="Times New Roman" pitchFamily="18" charset="0"/>
              </a:rPr>
              <a:t>Module 8</a:t>
            </a:r>
          </a:p>
          <a:p>
            <a:pPr eaLnBrk="1" hangingPunct="1"/>
            <a:r>
              <a:rPr lang="en-US" sz="3600" b="1" smtClean="0">
                <a:solidFill>
                  <a:schemeClr val="bg2"/>
                </a:solidFill>
                <a:latin typeface="Times New Roman" pitchFamily="18" charset="0"/>
              </a:rPr>
              <a:t>Embedded Software Development</a:t>
            </a:r>
            <a:endParaRPr lang="en-US" sz="3600" smtClean="0">
              <a:solidFill>
                <a:schemeClr val="bg2"/>
              </a:solidFill>
              <a:latin typeface="Times New Roman" pitchFamily="18" charset="0"/>
            </a:endParaRPr>
          </a:p>
        </p:txBody>
      </p:sp>
      <p:pic>
        <p:nvPicPr>
          <p:cNvPr id="63493" name="Picture 5" descr="X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8300" y="990600"/>
            <a:ext cx="21526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7035800" y="0"/>
            <a:ext cx="2108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r>
              <a:rPr kumimoji="1" lang="en-US" sz="1400" b="1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© </a:t>
            </a:r>
            <a:r>
              <a:rPr kumimoji="1" lang="en-US" sz="1400" b="1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2014 </a:t>
            </a:r>
            <a:r>
              <a:rPr kumimoji="1" lang="en-US" sz="1400" b="1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by D. G. Meyer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4582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Discussion - 3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153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smtClean="0"/>
              <a:t>What is the difference between a “time sharing” OS and a “real time” OS? (cite examples)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/>
              <a:t>Real time OS (QNX,VRTX, Embedded Linux)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>
                <a:solidFill>
                  <a:srgbClr val="FF0000"/>
                </a:solidFill>
              </a:rPr>
              <a:t>tries to minimize, bound service latencies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>
                <a:solidFill>
                  <a:srgbClr val="FF0000"/>
                </a:solidFill>
              </a:rPr>
              <a:t>utilizes preemptive, multi-tasking scheduling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>
                <a:solidFill>
                  <a:srgbClr val="FF0000"/>
                </a:solidFill>
              </a:rPr>
              <a:t>requires process threads that can be prioritized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>
                <a:solidFill>
                  <a:srgbClr val="FF0000"/>
                </a:solidFill>
              </a:rPr>
              <a:t>requires multiple interrupt levels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4582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Discussion - 4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153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smtClean="0"/>
              <a:t>What does “fail safe” mean in the context of embedded software (firmware) development?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i="1" smtClean="0"/>
              <a:t>A </a:t>
            </a:r>
            <a:r>
              <a:rPr lang="en-US" sz="2400" b="1" i="1" smtClean="0"/>
              <a:t>fail-safe</a:t>
            </a:r>
            <a:r>
              <a:rPr lang="en-US" sz="2400" i="1" smtClean="0"/>
              <a:t> or </a:t>
            </a:r>
            <a:r>
              <a:rPr lang="en-US" sz="2400" b="1" i="1" smtClean="0"/>
              <a:t>fail-secure</a:t>
            </a:r>
            <a:r>
              <a:rPr lang="en-US" sz="2400" i="1" smtClean="0"/>
              <a:t> device is one that, in the event of </a:t>
            </a:r>
            <a:r>
              <a:rPr lang="en-US" sz="2400" i="1" smtClean="0">
                <a:hlinkClick r:id="rId2" action="ppaction://hlinkfile" tooltip="Failure mode"/>
              </a:rPr>
              <a:t>failure</a:t>
            </a:r>
            <a:r>
              <a:rPr lang="en-US" sz="2400" i="1" smtClean="0"/>
              <a:t>, responds in a way that will cause no harm, or at least a minimum of harm, to other devices or danger to personnel.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smtClean="0"/>
              <a:t>cite examples of “fail-safe” device behavior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smtClean="0"/>
              <a:t>cite examples of “</a:t>
            </a:r>
            <a:r>
              <a:rPr lang="en-US" sz="2400" smtClean="0">
                <a:solidFill>
                  <a:srgbClr val="FF0000"/>
                </a:solidFill>
              </a:rPr>
              <a:t>non</a:t>
            </a:r>
            <a:r>
              <a:rPr lang="en-US" sz="2400" smtClean="0"/>
              <a:t> fail-safe” device behavior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smtClean="0"/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4582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Application Code - 1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29600" cy="3860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What are some possibilities for organizing embedded application code?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polled program-driven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mtClean="0"/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333500" y="3111500"/>
            <a:ext cx="6400800" cy="160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kumimoji="1" lang="en-US" sz="2400">
                <a:solidFill>
                  <a:schemeClr val="hlink"/>
                </a:solidFill>
                <a:latin typeface="Arial" charset="0"/>
              </a:rPr>
              <a:t>“round robin” polling loop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kumimoji="1" lang="en-US" sz="2400">
                <a:solidFill>
                  <a:schemeClr val="hlink"/>
                </a:solidFill>
                <a:latin typeface="Arial" charset="0"/>
              </a:rPr>
              <a:t>advantage: simple!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kumimoji="1" lang="en-US" sz="2400">
                <a:solidFill>
                  <a:schemeClr val="hlink"/>
                </a:solidFill>
                <a:latin typeface="Arial" charset="0"/>
              </a:rPr>
              <a:t>disadvantage: large number of devices </a:t>
            </a:r>
            <a:r>
              <a:rPr kumimoji="1" lang="en-US" sz="2400">
                <a:solidFill>
                  <a:schemeClr val="hlink"/>
                </a:solidFill>
                <a:latin typeface="Arial" charset="0"/>
                <a:sym typeface="Symbol" pitchFamily="18" charset="2"/>
              </a:rPr>
              <a:t> big loop  large latency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4582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Application Code - 2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29600" cy="3860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What are some possibilities for organizing embedded application code?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interrupt-driven (vectored or polled)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1295400" y="3200400"/>
            <a:ext cx="7442200" cy="151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kumimoji="1" lang="en-US" sz="2400">
                <a:solidFill>
                  <a:schemeClr val="hlink"/>
                </a:solidFill>
                <a:latin typeface="Arial" charset="0"/>
              </a:rPr>
              <a:t>sometimes called “event driven” </a:t>
            </a:r>
            <a:r>
              <a:rPr kumimoji="1" lang="en-US" sz="2400">
                <a:solidFill>
                  <a:schemeClr val="hlink"/>
                </a:solidFill>
                <a:latin typeface="Arial" charset="0"/>
                <a:sym typeface="Symbol" pitchFamily="18" charset="2"/>
              </a:rPr>
              <a:t> all processing (after initialization) is in response to interrupts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kumimoji="1" lang="en-US" sz="2400">
                <a:solidFill>
                  <a:schemeClr val="hlink"/>
                </a:solidFill>
                <a:latin typeface="Arial" charset="0"/>
                <a:sym typeface="Symbol" pitchFamily="18" charset="2"/>
              </a:rPr>
              <a:t>may want CPU to “sleep” between interrupts to reduce power consumption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4582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Application Code - 3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29600" cy="3581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What are some possibilities for organizing embedded application code?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command-driven or “flag”-driven (also referred to as “state machine”)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371600" y="3505200"/>
            <a:ext cx="7416800" cy="26050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kumimoji="1" lang="en-US" sz="2400">
                <a:solidFill>
                  <a:schemeClr val="hlink"/>
                </a:solidFill>
                <a:latin typeface="Arial" charset="0"/>
              </a:rPr>
              <a:t>“hybrid” of program-driven and interrupt-driven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SzPct val="80000"/>
              <a:buFont typeface="Symbol" pitchFamily="18" charset="2"/>
              <a:buChar char="Þ"/>
            </a:pPr>
            <a:r>
              <a:rPr kumimoji="1" lang="en-US" sz="2400">
                <a:solidFill>
                  <a:schemeClr val="hlink"/>
                </a:solidFill>
                <a:latin typeface="Arial" charset="0"/>
                <a:sym typeface="Symbol" pitchFamily="18" charset="2"/>
              </a:rPr>
              <a:t>service routines “activated” based on (ASCII string) commands received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SzPct val="80000"/>
              <a:buFont typeface="Symbol" pitchFamily="18" charset="2"/>
              <a:buChar char="Þ"/>
            </a:pPr>
            <a:r>
              <a:rPr kumimoji="1" lang="en-US" sz="2400">
                <a:solidFill>
                  <a:schemeClr val="hlink"/>
                </a:solidFill>
                <a:latin typeface="Arial" charset="0"/>
                <a:sym typeface="Symbol" pitchFamily="18" charset="2"/>
              </a:rPr>
              <a:t>alternately, activities of polling loop can be controlled by state of various “flags” set by interrupt service routines (e.g., in response to button presses, time slice expiration, etc.)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4582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Application Code - 4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29600" cy="3581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What are some possibilities for organizing embedded application code?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real-time OS kernel (timer-interrupt driven)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1371600" y="3276600"/>
            <a:ext cx="7442200" cy="21986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kumimoji="1" lang="en-US" sz="2400">
                <a:solidFill>
                  <a:schemeClr val="hlink"/>
                </a:solidFill>
                <a:latin typeface="Arial" charset="0"/>
                <a:sym typeface="Symbol" pitchFamily="18" charset="2"/>
              </a:rPr>
              <a:t>data structure provides list of currently enabled tasks (can be dynamically inserted/deleted)</a:t>
            </a:r>
          </a:p>
          <a:p>
            <a:pPr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kumimoji="1" lang="en-US" sz="2400">
                <a:solidFill>
                  <a:schemeClr val="hlink"/>
                </a:solidFill>
                <a:latin typeface="Arial" charset="0"/>
                <a:sym typeface="Symbol" pitchFamily="18" charset="2"/>
              </a:rPr>
              <a:t> periodic interrupt (RTI) used to determine when tasks rolled in/out</a:t>
            </a:r>
          </a:p>
          <a:p>
            <a:pPr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kumimoji="1" lang="en-US" sz="2400">
                <a:solidFill>
                  <a:schemeClr val="hlink"/>
                </a:solidFill>
                <a:latin typeface="Arial" charset="0"/>
                <a:sym typeface="Symbol" pitchFamily="18" charset="2"/>
              </a:rPr>
              <a:t> can vary relative priority of enabled tasks by changing time slice allocation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Oscillators and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Arguably the most important configuration for an embedded system</a:t>
            </a:r>
          </a:p>
          <a:p>
            <a:r>
              <a:rPr lang="en-US" dirty="0" smtClean="0"/>
              <a:t>All systems depend on clock configuration</a:t>
            </a:r>
          </a:p>
          <a:p>
            <a:r>
              <a:rPr lang="en-US" dirty="0" smtClean="0"/>
              <a:t>Should be the second block initialized</a:t>
            </a:r>
          </a:p>
          <a:p>
            <a:pPr lvl="1"/>
            <a:r>
              <a:rPr lang="en-US" dirty="0" smtClean="0"/>
              <a:t>The first is the watchdog timer</a:t>
            </a:r>
          </a:p>
          <a:p>
            <a:r>
              <a:rPr lang="en-US" dirty="0" smtClean="0"/>
              <a:t>Higher clock speed means more computations per second and more power use</a:t>
            </a:r>
          </a:p>
          <a:p>
            <a:r>
              <a:rPr lang="en-US" dirty="0" smtClean="0"/>
              <a:t>What does a typical oscillator block look like? (next slide)</a:t>
            </a:r>
          </a:p>
        </p:txBody>
      </p:sp>
    </p:spTree>
    <p:extLst>
      <p:ext uri="{BB962C8B-B14F-4D97-AF65-F5344CB8AC3E}">
        <p14:creationId xmlns:p14="http://schemas.microsoft.com/office/powerpoint/2010/main" xmlns="" val="195476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05529169"/>
              </p:ext>
            </p:extLst>
          </p:nvPr>
        </p:nvGraphicFramePr>
        <p:xfrm>
          <a:off x="914400" y="-914400"/>
          <a:ext cx="7339429" cy="9498958"/>
        </p:xfrm>
        <a:graphic>
          <a:graphicData uri="http://schemas.openxmlformats.org/presentationml/2006/ole">
            <p:oleObj spid="_x0000_s32770" name="Acrobat Document" r:id="rId3" imgW="7766280" imgH="10074240" progId="AcroExch.Document.7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1447800" y="457200"/>
            <a:ext cx="2971800" cy="2133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47800" y="2590800"/>
            <a:ext cx="2971800" cy="2362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47800" y="4953000"/>
            <a:ext cx="2971800" cy="1600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86400" y="3886200"/>
            <a:ext cx="2286000" cy="18669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86400" y="1905000"/>
            <a:ext cx="2286000" cy="195924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152402" y="1293167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Calibri"/>
              </a:rPr>
              <a:t>32 kHz Crystal</a:t>
            </a:r>
            <a:endParaRPr lang="en-US" sz="2400" b="1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 rot="16200000">
            <a:off x="46845" y="3530090"/>
            <a:ext cx="2340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Calibri"/>
              </a:rPr>
              <a:t>FLL/PLL</a:t>
            </a:r>
            <a:endParaRPr lang="en-US" sz="2400" b="1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 rot="16200000">
            <a:off x="245652" y="5315485"/>
            <a:ext cx="15998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Calibri"/>
              </a:rPr>
              <a:t>Hi Freq. Crystal</a:t>
            </a:r>
            <a:endParaRPr lang="en-US" sz="2400" b="1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 rot="16200000">
            <a:off x="7039109" y="2653789"/>
            <a:ext cx="19592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Calibri"/>
              </a:rPr>
              <a:t>Main Clock</a:t>
            </a:r>
            <a:endParaRPr lang="en-US" sz="2400" b="1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 rot="16200000">
            <a:off x="7247991" y="4417067"/>
            <a:ext cx="18798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Calibri"/>
              </a:rPr>
              <a:t>Peripheral Clock</a:t>
            </a:r>
            <a:endParaRPr lang="en-US" sz="2400" b="1" dirty="0">
              <a:solidFill>
                <a:srgbClr val="FF0000"/>
              </a:solidFill>
              <a:latin typeface="Calibri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4090553" y="1066800"/>
            <a:ext cx="658091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4090554" y="4495800"/>
            <a:ext cx="658091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4090554" y="5410200"/>
            <a:ext cx="658091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157354" y="3352800"/>
            <a:ext cx="658091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5157354" y="5257800"/>
            <a:ext cx="658091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 flipV="1">
            <a:off x="4104408" y="2819398"/>
            <a:ext cx="644237" cy="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 rot="16200000">
            <a:off x="2560721" y="3053833"/>
            <a:ext cx="4800600" cy="369332"/>
          </a:xfrm>
          <a:prstGeom prst="rect">
            <a:avLst/>
          </a:prstGeom>
          <a:solidFill>
            <a:srgbClr val="FF0000"/>
          </a:solidFill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white"/>
                </a:solidFill>
                <a:latin typeface="Calibri"/>
              </a:rPr>
              <a:t>CLOCK BUS</a:t>
            </a:r>
            <a:endParaRPr lang="en-US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279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</a:t>
            </a:r>
            <a:r>
              <a:rPr lang="en-US" dirty="0" err="1" smtClean="0"/>
              <a:t>Pseudocode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32 kHz watch crystal input on XT1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OSC_1_CONFIG_REG = CHOOSE_XT1;</a:t>
            </a:r>
          </a:p>
          <a:p>
            <a:pPr marL="0" indent="0">
              <a:buNone/>
            </a:pP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32 kHz watch crystal = 32,768 Hz</a:t>
            </a:r>
          </a:p>
          <a:p>
            <a:pPr marL="0" indent="0">
              <a:buNone/>
            </a:pP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32,768 Hz * 64 = 2,097,152 Hz (~2 MHz)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PLL_CONFIG_REG = CHOOSE_OSC_1 + MULTIPLY_BY_64;</a:t>
            </a:r>
          </a:p>
          <a:p>
            <a:pPr marL="0" indent="0">
              <a:buNone/>
            </a:pP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Main clock ~2 MHz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MAIN_CLK_CONFIG_REG = CHOOSE_PLL + DIVIDE_BY_0;</a:t>
            </a:r>
          </a:p>
          <a:p>
            <a:pPr marL="0" indent="0">
              <a:buNone/>
            </a:pPr>
            <a:r>
              <a:rPr lang="en-US" sz="1800" b="1" dirty="0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MAIN_CLOCK_FREQ 2097152 </a:t>
            </a: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 Hz</a:t>
            </a:r>
          </a:p>
          <a:p>
            <a:pPr marL="0" indent="0">
              <a:buNone/>
            </a:pP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Peripheral clock ~500 kHz ( 2097152 / 4 = 524288 )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PERIPH_CLK_CONFIG_REG = CHOOSE_PLL + DIVIDE_BY_4;</a:t>
            </a:r>
          </a:p>
          <a:p>
            <a:pPr marL="0" indent="0">
              <a:buNone/>
            </a:pPr>
            <a:r>
              <a:rPr lang="en-US" sz="1800" b="1" dirty="0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PERIPH_CLOCK_FREQ 524288 </a:t>
            </a: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 Hz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07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with the #define???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0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Set up the system timer interrupt at 1048 Hz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unsigned short divider = </a:t>
            </a:r>
            <a:r>
              <a:rPr lang="en-US" sz="18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PERIPH_CLOCK_FREQ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 1048;</a:t>
            </a:r>
          </a:p>
          <a:p>
            <a:pPr marL="0" indent="0">
              <a:buNone/>
            </a:pP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500.27 in this example -&gt; 500 after integer truncation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TIMER_1_CONFIG_REG = CHOOSE_PERIPH_CLOCK + divider;</a:t>
            </a:r>
          </a:p>
          <a:p>
            <a:pPr marL="0" indent="0">
              <a:buNone/>
            </a:pP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3276600"/>
            <a:ext cx="8229600" cy="2849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cs typeface="Courier New" panose="02070309020205020404" pitchFamily="49" charset="0"/>
              </a:rPr>
              <a:t>If peripheral clock changes later, this code will NOT need to be modified</a:t>
            </a:r>
          </a:p>
          <a:p>
            <a:pPr fontAlgn="auto"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Creates a robust software design</a:t>
            </a:r>
          </a:p>
          <a:p>
            <a:pPr fontAlgn="auto"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These ideas aren’t just limited to clocks and timers (external component values, etc.)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06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3055937" cy="1462087"/>
          </a:xfrm>
        </p:spPr>
        <p:txBody>
          <a:bodyPr/>
          <a:lstStyle/>
          <a:p>
            <a:pPr eaLnBrk="1" hangingPunct="1"/>
            <a:r>
              <a:rPr lang="en-US" smtClean="0"/>
              <a:t>Outline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086600" cy="3800475"/>
          </a:xfrm>
        </p:spPr>
        <p:txBody>
          <a:bodyPr/>
          <a:lstStyle/>
          <a:p>
            <a:pPr eaLnBrk="1" hangingPunct="1"/>
            <a:r>
              <a:rPr lang="en-US" smtClean="0"/>
              <a:t>Memory Models</a:t>
            </a:r>
          </a:p>
          <a:p>
            <a:pPr eaLnBrk="1" hangingPunct="1"/>
            <a:r>
              <a:rPr lang="en-US" smtClean="0"/>
              <a:t>Memory Sections</a:t>
            </a:r>
          </a:p>
          <a:p>
            <a:pPr eaLnBrk="1" hangingPunct="1"/>
            <a:r>
              <a:rPr lang="en-US" smtClean="0"/>
              <a:t>Discussion</a:t>
            </a:r>
          </a:p>
          <a:p>
            <a:pPr eaLnBrk="1" hangingPunct="1"/>
            <a:r>
              <a:rPr lang="en-US" smtClean="0"/>
              <a:t>Application Code Organization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#define 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Get input from GPIO</a:t>
            </a:r>
          </a:p>
          <a:p>
            <a:pPr marL="0" indent="0">
              <a:buNone/>
            </a:pPr>
            <a:r>
              <a:rPr lang="en-US" sz="1800" b="1" dirty="0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BUTTON_1_MASK     0x04 </a:t>
            </a:r>
          </a:p>
          <a:p>
            <a:pPr marL="0" indent="0">
              <a:buNone/>
            </a:pPr>
            <a:r>
              <a:rPr lang="en-US" sz="1800" b="1" dirty="0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BUTTON_1_PRESSED  ( PORT1_IN &amp; BUTTON_1_MASK )</a:t>
            </a:r>
          </a:p>
          <a:p>
            <a:r>
              <a:rPr lang="en-US" dirty="0" smtClean="0"/>
              <a:t>Drive output pins</a:t>
            </a:r>
          </a:p>
          <a:p>
            <a:pPr marL="0" lvl="0" indent="0">
              <a:buNone/>
            </a:pPr>
            <a:r>
              <a:rPr lang="en-US" sz="1800" b="1" dirty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8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LED_1_MASK   0x20 </a:t>
            </a:r>
            <a:endParaRPr lang="en-US" sz="18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>
              <a:buNone/>
            </a:pPr>
            <a:r>
              <a:rPr lang="en-US" sz="1800" b="1" dirty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sz="18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LED_1_ON     ( PORT1_OUT |= LED_1_MASK )</a:t>
            </a:r>
          </a:p>
          <a:p>
            <a:pPr marL="0" lvl="0" indent="0">
              <a:buNone/>
            </a:pPr>
            <a:r>
              <a:rPr lang="en-US" sz="1800" b="1" dirty="0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8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LED_1_OFF    ( PORT1_OUT &amp;= ~(LED_1_MASK) )</a:t>
            </a:r>
          </a:p>
          <a:p>
            <a:pPr marL="0" indent="0">
              <a:buNone/>
            </a:pPr>
            <a:endParaRPr lang="en-US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BUTTON_1_PRESSED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) { </a:t>
            </a:r>
            <a:endParaRPr lang="en-US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LED_1_ON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else {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LED_1_OFF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lvl="0" indent="0">
              <a:buNone/>
            </a:pPr>
            <a:endParaRPr lang="en-US" sz="1800" b="1" dirty="0" smtClean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2210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#define 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Use macros to inline simple functions</a:t>
            </a:r>
          </a:p>
          <a:p>
            <a:pPr marL="0" lvl="0" indent="0">
              <a:buNone/>
            </a:pPr>
            <a:r>
              <a:rPr lang="en-US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Utilize </a:t>
            </a: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truncation </a:t>
            </a:r>
            <a:r>
              <a:rPr lang="en-US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 round a </a:t>
            </a: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number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>
              <a:buNone/>
            </a:pPr>
            <a:r>
              <a:rPr lang="en-US" sz="1800" b="1" dirty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800" b="1" dirty="0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define </a:t>
            </a:r>
            <a:r>
              <a:rPr lang="en-US" sz="18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MAX( x , y )  ( (x) &gt; (y) ? X : y )</a:t>
            </a:r>
          </a:p>
          <a:p>
            <a:pPr marL="0" lvl="0" indent="0">
              <a:buNone/>
            </a:pPr>
            <a:r>
              <a:rPr lang="en-US" sz="18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if( MAX( adc_val_1 , adc_val_2 ) &gt; 255 ) { ... }</a:t>
            </a:r>
          </a:p>
          <a:p>
            <a:r>
              <a:rPr lang="en-US" dirty="0" smtClean="0"/>
              <a:t>Create settings</a:t>
            </a:r>
          </a:p>
          <a:p>
            <a:pPr marL="0" lvl="0" indent="0">
              <a:buNone/>
            </a:pPr>
            <a:r>
              <a:rPr lang="en-US" sz="1800" b="1" dirty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en-US" sz="18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DEBUG_MODE__</a:t>
            </a:r>
            <a:endParaRPr lang="en-US" sz="18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>
              <a:buNone/>
            </a:pPr>
            <a:r>
              <a:rPr lang="en-US" sz="1800" b="1" dirty="0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800" b="1" dirty="0" err="1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ifdef</a:t>
            </a:r>
            <a:r>
              <a:rPr lang="en-US" sz="1800" b="1" dirty="0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__DEBUG_MODE__</a:t>
            </a:r>
            <a:endParaRPr lang="en-US" dirty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en-US" sz="18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8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1800" b="1" dirty="0" smtClean="0">
                <a:solidFill>
                  <a:srgbClr val="FF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“Debug mode ON</a:t>
            </a:r>
            <a:r>
              <a:rPr lang="en-US" sz="18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en-US" sz="1800" b="1" dirty="0" smtClean="0">
                <a:solidFill>
                  <a:srgbClr val="FF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”</a:t>
            </a:r>
            <a:r>
              <a:rPr lang="en-US" sz="18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);</a:t>
            </a:r>
          </a:p>
          <a:p>
            <a:pPr marL="0" lvl="0" indent="0">
              <a:buNone/>
            </a:pPr>
            <a:r>
              <a:rPr lang="en-US" sz="1800" b="1" dirty="0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800" b="1" dirty="0" err="1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endParaRPr lang="en-US" sz="1800" b="1" dirty="0" smtClean="0">
              <a:solidFill>
                <a:srgbClr val="9900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Error messages during compile time</a:t>
            </a:r>
          </a:p>
          <a:p>
            <a:pPr marL="0" indent="0">
              <a:buNone/>
            </a:pPr>
            <a:r>
              <a:rPr lang="en-US" sz="1800" b="1" dirty="0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#error </a:t>
            </a:r>
            <a:r>
              <a:rPr lang="en-US" sz="1800" b="1" dirty="0" smtClean="0">
                <a:solidFill>
                  <a:srgbClr val="FF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Useful to use with different settings options.</a:t>
            </a:r>
          </a:p>
        </p:txBody>
      </p:sp>
    </p:spTree>
    <p:extLst>
      <p:ext uri="{BB962C8B-B14F-4D97-AF65-F5344CB8AC3E}">
        <p14:creationId xmlns:p14="http://schemas.microsoft.com/office/powerpoint/2010/main" xmlns="" val="394032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4582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Memory Models - 1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001000" cy="2209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What are the primary differences between general-purpose processor memory models and embedded processor memory models?</a:t>
            </a:r>
          </a:p>
        </p:txBody>
      </p:sp>
      <p:sp>
        <p:nvSpPr>
          <p:cNvPr id="109572" name="Rectangle 4"/>
          <p:cNvSpPr>
            <a:spLocks noChangeArrowheads="1"/>
          </p:cNvSpPr>
          <p:nvPr/>
        </p:nvSpPr>
        <p:spPr bwMode="auto">
          <a:xfrm>
            <a:off x="990600" y="2743200"/>
            <a:ext cx="7620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Ø"/>
            </a:pPr>
            <a:r>
              <a:rPr lang="en-US" sz="2400">
                <a:solidFill>
                  <a:schemeClr val="hlink"/>
                </a:solidFill>
              </a:rPr>
              <a:t>“Flat” memory model (typically no memory hierarchy or virtual memory)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Ø"/>
            </a:pPr>
            <a:r>
              <a:rPr lang="en-US" sz="2400">
                <a:solidFill>
                  <a:schemeClr val="hlink"/>
                </a:solidFill>
              </a:rPr>
              <a:t>Limited (fixed, “non-infinite”) SRAM data space and Flash program space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Ø"/>
            </a:pPr>
            <a:r>
              <a:rPr lang="en-US" sz="2400">
                <a:solidFill>
                  <a:schemeClr val="hlink"/>
                </a:solidFill>
              </a:rPr>
              <a:t>“Non-homogeneous” memory types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q"/>
            </a:pPr>
            <a:r>
              <a:rPr lang="en-US" sz="2400">
                <a:solidFill>
                  <a:schemeClr val="hlink"/>
                </a:solidFill>
              </a:rPr>
              <a:t>SRAM – “read/write” (volatile unless battery backup used)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q"/>
            </a:pPr>
            <a:r>
              <a:rPr lang="en-US" sz="2400">
                <a:solidFill>
                  <a:schemeClr val="hlink"/>
                </a:solidFill>
              </a:rPr>
              <a:t>Flash – “read only” (non-volatile in-circuit, sector-erasable and reprogrammable)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q"/>
            </a:pPr>
            <a:r>
              <a:rPr lang="en-US" sz="2400">
                <a:solidFill>
                  <a:schemeClr val="hlink"/>
                </a:solidFill>
              </a:rPr>
              <a:t>EEPROM – “read mostly” (non-volatile in-circuit, byte-erasable and reprogrammable)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9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95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9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95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9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95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2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4582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Memory Models - 2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153400" cy="152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How do these differences in memory models influence way in which high-level language code is written?</a:t>
            </a:r>
          </a:p>
        </p:txBody>
      </p:sp>
      <p:sp>
        <p:nvSpPr>
          <p:cNvPr id="120837" name="Rectangle 5"/>
          <p:cNvSpPr>
            <a:spLocks noChangeArrowheads="1"/>
          </p:cNvSpPr>
          <p:nvPr/>
        </p:nvSpPr>
        <p:spPr bwMode="auto">
          <a:xfrm>
            <a:off x="914400" y="2057400"/>
            <a:ext cx="8001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15000"/>
              </a:spcBef>
              <a:buClr>
                <a:schemeClr val="folHlink"/>
              </a:buClr>
              <a:buFont typeface="Wingdings" pitchFamily="2" charset="2"/>
              <a:buChar char="Ø"/>
            </a:pPr>
            <a:r>
              <a:rPr lang="en-US" sz="2400">
                <a:solidFill>
                  <a:schemeClr val="hlink"/>
                </a:solidFill>
              </a:rPr>
              <a:t>Don’t use too high a level of abstraction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15000"/>
              </a:spcBef>
              <a:buClr>
                <a:schemeClr val="hlink"/>
              </a:buClr>
              <a:buFont typeface="Wingdings" pitchFamily="2" charset="2"/>
              <a:buChar char="q"/>
            </a:pPr>
            <a:r>
              <a:rPr lang="en-US" sz="2400">
                <a:solidFill>
                  <a:schemeClr val="hlink"/>
                </a:solidFill>
              </a:rPr>
              <a:t>Avoid use of big library routines (e.g., printf)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15000"/>
              </a:spcBef>
              <a:buClr>
                <a:schemeClr val="hlink"/>
              </a:buClr>
              <a:buFont typeface="Wingdings" pitchFamily="2" charset="2"/>
              <a:buChar char="q"/>
            </a:pPr>
            <a:r>
              <a:rPr lang="en-US" sz="2400">
                <a:solidFill>
                  <a:schemeClr val="hlink"/>
                </a:solidFill>
              </a:rPr>
              <a:t>Avoid dynamic memory allocation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15000"/>
              </a:spcBef>
              <a:buClr>
                <a:schemeClr val="hlink"/>
              </a:buClr>
              <a:buFont typeface="Wingdings" pitchFamily="2" charset="2"/>
              <a:buChar char="q"/>
            </a:pPr>
            <a:r>
              <a:rPr lang="en-US" sz="2400">
                <a:solidFill>
                  <a:schemeClr val="hlink"/>
                </a:solidFill>
              </a:rPr>
              <a:t>Avoid complex data structures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15000"/>
              </a:spcBef>
              <a:buClr>
                <a:schemeClr val="hlink"/>
              </a:buClr>
              <a:buFont typeface="Wingdings" pitchFamily="2" charset="2"/>
              <a:buChar char="q"/>
            </a:pPr>
            <a:r>
              <a:rPr lang="en-US" sz="2400">
                <a:solidFill>
                  <a:schemeClr val="hlink"/>
                </a:solidFill>
              </a:rPr>
              <a:t>Avoid recursive constructs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15000"/>
              </a:spcBef>
              <a:buClr>
                <a:schemeClr val="hlink"/>
              </a:buClr>
              <a:buFont typeface="Wingdings" pitchFamily="2" charset="2"/>
              <a:buChar char="q"/>
            </a:pPr>
            <a:r>
              <a:rPr lang="en-US" sz="2400">
                <a:solidFill>
                  <a:schemeClr val="hlink"/>
                </a:solidFill>
              </a:rPr>
              <a:t>Watch declarations (char, int, long)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15000"/>
              </a:spcBef>
              <a:buClr>
                <a:schemeClr val="folHlink"/>
              </a:buClr>
              <a:buFont typeface="Wingdings" pitchFamily="2" charset="2"/>
              <a:buChar char="Ø"/>
            </a:pPr>
            <a:r>
              <a:rPr lang="en-US" sz="2400">
                <a:solidFill>
                  <a:schemeClr val="hlink"/>
                </a:solidFill>
              </a:rPr>
              <a:t>Treat “C” like a “macro-assembly” language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15000"/>
              </a:spcBef>
              <a:buClr>
                <a:schemeClr val="folHlink"/>
              </a:buClr>
              <a:buFont typeface="Wingdings" pitchFamily="2" charset="2"/>
              <a:buChar char="Ø"/>
            </a:pPr>
            <a:r>
              <a:rPr lang="en-US" sz="2400">
                <a:solidFill>
                  <a:schemeClr val="hlink"/>
                </a:solidFill>
              </a:rPr>
              <a:t>Remember that floating point support is emulated by lengthy software routines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15000"/>
              </a:spcBef>
              <a:buClr>
                <a:schemeClr val="folHlink"/>
              </a:buClr>
              <a:buFont typeface="Wingdings" pitchFamily="2" charset="2"/>
              <a:buChar char="Ø"/>
            </a:pPr>
            <a:r>
              <a:rPr lang="en-US" sz="2400">
                <a:solidFill>
                  <a:schemeClr val="hlink"/>
                </a:solidFill>
              </a:rPr>
              <a:t>Remember that using table lookup might be a better approach for transcendental functions (sin, cos, tan, log) than calculation via software emulation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0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0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0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0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0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0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08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08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08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7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4582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Memory Models - 3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0010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Where do I/O devices appear in the memory model?</a:t>
            </a:r>
          </a:p>
        </p:txBody>
      </p:sp>
      <p:sp>
        <p:nvSpPr>
          <p:cNvPr id="124932" name="Rectangle 4"/>
          <p:cNvSpPr>
            <a:spLocks noChangeArrowheads="1"/>
          </p:cNvSpPr>
          <p:nvPr/>
        </p:nvSpPr>
        <p:spPr bwMode="auto">
          <a:xfrm>
            <a:off x="914400" y="2286000"/>
            <a:ext cx="8001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Ø"/>
            </a:pPr>
            <a:r>
              <a:rPr lang="en-US" sz="2400">
                <a:solidFill>
                  <a:schemeClr val="hlink"/>
                </a:solidFill>
              </a:rPr>
              <a:t>Depends on processor architecture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q"/>
            </a:pPr>
            <a:r>
              <a:rPr lang="en-US" sz="2400">
                <a:solidFill>
                  <a:schemeClr val="hlink"/>
                </a:solidFill>
              </a:rPr>
              <a:t>Most are memory-mapped (devices appear in processor’s memory address space)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q"/>
            </a:pPr>
            <a:r>
              <a:rPr lang="en-US" sz="2400">
                <a:solidFill>
                  <a:schemeClr val="hlink"/>
                </a:solidFill>
              </a:rPr>
              <a:t>Some (e.g., Rabbit, x86) have separate I/O and memory spaces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Ø"/>
            </a:pPr>
            <a:r>
              <a:rPr lang="en-US" sz="2400">
                <a:solidFill>
                  <a:schemeClr val="hlink"/>
                </a:solidFill>
              </a:rPr>
              <a:t>High-level language instruction syntax may be different to address memory-mapped vs. I/O-mapped devices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Ø"/>
            </a:pPr>
            <a:r>
              <a:rPr lang="en-US" sz="2400">
                <a:solidFill>
                  <a:schemeClr val="hlink"/>
                </a:solidFill>
              </a:rPr>
              <a:t>May also be a different syntax for accessing input vs. output ports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4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49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49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49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49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2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4582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Memory Sections - 1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80010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Text section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Data section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BSS (block start section)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smtClean="0"/>
          </a:p>
        </p:txBody>
      </p:sp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990600" y="1981200"/>
            <a:ext cx="7848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Ø"/>
            </a:pPr>
            <a:r>
              <a:rPr lang="en-US" sz="2800">
                <a:solidFill>
                  <a:schemeClr val="hlink"/>
                </a:solidFill>
              </a:rPr>
              <a:t>Executable instructions (code)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Ø"/>
            </a:pPr>
            <a:endParaRPr lang="en-US" sz="2800">
              <a:solidFill>
                <a:schemeClr val="hlink"/>
              </a:solidFill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Ø"/>
            </a:pPr>
            <a:endParaRPr lang="en-US" sz="2800">
              <a:solidFill>
                <a:schemeClr val="hlink"/>
              </a:solidFill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Ø"/>
            </a:pPr>
            <a:r>
              <a:rPr lang="en-US" sz="2800">
                <a:solidFill>
                  <a:schemeClr val="hlink"/>
                </a:solidFill>
              </a:rPr>
              <a:t>Initialized global or static data (variables)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Ø"/>
            </a:pPr>
            <a:endParaRPr lang="en-US" sz="2800">
              <a:solidFill>
                <a:schemeClr val="hlink"/>
              </a:solidFill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Ø"/>
            </a:pPr>
            <a:endParaRPr lang="en-US" sz="2800">
              <a:solidFill>
                <a:schemeClr val="hlink"/>
              </a:solidFill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Ø"/>
            </a:pPr>
            <a:r>
              <a:rPr lang="en-US" sz="2800">
                <a:solidFill>
                  <a:schemeClr val="hlink"/>
                </a:solidFill>
              </a:rPr>
              <a:t>Uninitialized global or static data (variables) 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320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1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18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18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4582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Memory Sections - 2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0010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Run time sections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Stack –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>
                <a:solidFill>
                  <a:schemeClr val="hlink"/>
                </a:solidFill>
              </a:rPr>
              <a:t>	for local variables and parameter passing (also, context switch save/restore)</a:t>
            </a:r>
            <a:endParaRPr lang="en-US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mtClean="0"/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Heap –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>
                <a:solidFill>
                  <a:schemeClr val="hlink"/>
                </a:solidFill>
              </a:rPr>
              <a:t>	dynamic memory allocation (BSS)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4582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Discussion - 1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3058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What does “real time” mean (or, what are the key characteristics of a “real time” system)?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>
                <a:solidFill>
                  <a:schemeClr val="hlink"/>
                </a:solidFill>
              </a:rPr>
              <a:t>there are “mission critical” timing constraints (usually tied to input/output data sampling rates and/or data processing overhead)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>
                <a:solidFill>
                  <a:schemeClr val="hlink"/>
                </a:solidFill>
              </a:rPr>
              <a:t>service latencies are known and fairly tightly bounded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>
                <a:solidFill>
                  <a:schemeClr val="hlink"/>
                </a:solidFill>
              </a:rPr>
              <a:t>are typically “event-driven”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>
                <a:solidFill>
                  <a:schemeClr val="hlink"/>
                </a:solidFill>
              </a:rPr>
              <a:t>require low overhead context switching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4582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Discussion - 2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229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smtClean="0"/>
              <a:t>What is the difference between a “time sharing” OS and a “real time” OS? (cite examples)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smtClean="0"/>
              <a:t>Time sharing OS (Unix/Linux/Windows)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smtClean="0">
                <a:solidFill>
                  <a:schemeClr val="hlink"/>
                </a:solidFill>
              </a:rPr>
              <a:t>runs as many users/tasks (quasi-simultaneously) as possible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smtClean="0">
                <a:solidFill>
                  <a:schemeClr val="hlink"/>
                </a:solidFill>
              </a:rPr>
              <a:t>utilizes “time-slice” scheduling – relative priority can be assigned by adjusting size of time slice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smtClean="0">
                <a:solidFill>
                  <a:schemeClr val="hlink"/>
                </a:solidFill>
              </a:rPr>
              <a:t>has little/no concern for service latencies – task scheduling is a “big (round robin) loop”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smtClean="0">
                <a:solidFill>
                  <a:schemeClr val="hlink"/>
                </a:solidFill>
              </a:rPr>
              <a:t>utilizes fixed context switch rate (for Unix/Linux, about 200 Hz)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smtClean="0">
                <a:solidFill>
                  <a:schemeClr val="hlink"/>
                </a:solidFill>
              </a:rPr>
              <a:t>has little concern for amount of context switching overhead (e.g., page thrashing)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1937</TotalTime>
  <Words>1265</Words>
  <Application>Microsoft Office PowerPoint</Application>
  <PresentationFormat>On-screen Show (4:3)</PresentationFormat>
  <Paragraphs>173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5" baseType="lpstr">
      <vt:lpstr>Tahoma</vt:lpstr>
      <vt:lpstr>Arial</vt:lpstr>
      <vt:lpstr>Wingdings</vt:lpstr>
      <vt:lpstr>Times New Roman</vt:lpstr>
      <vt:lpstr>Calibri</vt:lpstr>
      <vt:lpstr>Symbol</vt:lpstr>
      <vt:lpstr>Blends</vt:lpstr>
      <vt:lpstr>Office Theme</vt:lpstr>
      <vt:lpstr>1_Office Theme</vt:lpstr>
      <vt:lpstr>2_Office Theme</vt:lpstr>
      <vt:lpstr>3_Office Theme</vt:lpstr>
      <vt:lpstr>4_Office Theme</vt:lpstr>
      <vt:lpstr>5_Office Theme</vt:lpstr>
      <vt:lpstr>Acrobat Document</vt:lpstr>
      <vt:lpstr>  ECE 477  Digital Systems Senior Design Project</vt:lpstr>
      <vt:lpstr>Outline</vt:lpstr>
      <vt:lpstr>Memory Models - 1</vt:lpstr>
      <vt:lpstr>Memory Models - 2</vt:lpstr>
      <vt:lpstr>Memory Models - 3</vt:lpstr>
      <vt:lpstr>Memory Sections - 1</vt:lpstr>
      <vt:lpstr>Memory Sections - 2</vt:lpstr>
      <vt:lpstr>Discussion - 1</vt:lpstr>
      <vt:lpstr>Discussion - 2</vt:lpstr>
      <vt:lpstr>Discussion - 3</vt:lpstr>
      <vt:lpstr>Discussion - 4</vt:lpstr>
      <vt:lpstr>Application Code - 1</vt:lpstr>
      <vt:lpstr>Application Code - 2</vt:lpstr>
      <vt:lpstr>Application Code - 3</vt:lpstr>
      <vt:lpstr>Application Code - 4</vt:lpstr>
      <vt:lpstr>Oscillators and Clocks</vt:lpstr>
      <vt:lpstr>Slide 17</vt:lpstr>
      <vt:lpstr>Simple Pseudocode</vt:lpstr>
      <vt:lpstr>What’s with the #define???</vt:lpstr>
      <vt:lpstr>More #define Tricks</vt:lpstr>
      <vt:lpstr>More #define Tricks</vt:lpstr>
    </vt:vector>
  </TitlesOfParts>
  <Company> Purdue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477 - Module 11</dc:title>
  <dc:subject>Embedded Software Development</dc:subject>
  <dc:creator>D. G. Meyer</dc:creator>
  <dc:description>(c) 2004 by D. G. Meyer</dc:description>
  <cp:lastModifiedBy>meyer</cp:lastModifiedBy>
  <cp:revision>49</cp:revision>
  <cp:lastPrinted>2001-10-21T20:55:22Z</cp:lastPrinted>
  <dcterms:created xsi:type="dcterms:W3CDTF">2001-03-19T15:24:08Z</dcterms:created>
  <dcterms:modified xsi:type="dcterms:W3CDTF">2014-02-25T17:29:45Z</dcterms:modified>
</cp:coreProperties>
</file>