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4" r:id="rId2"/>
    <p:sldId id="262"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2">
          <p15:clr>
            <a:srgbClr val="A4A3A4"/>
          </p15:clr>
        </p15:guide>
        <p15:guide id="2" pos="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433"/>
    <a:srgbClr val="856024"/>
    <a:srgbClr val="E3AE24"/>
    <a:srgbClr val="A3792C"/>
    <a:srgbClr val="D19B23"/>
    <a:srgbClr val="756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20" y="252"/>
      </p:cViewPr>
      <p:guideLst>
        <p:guide orient="horz" pos="2702"/>
        <p:guide pos="55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AE9AF-5B02-A343-87BA-BF97CE0E58AE}" type="datetimeFigureOut">
              <a:rPr lang="en-US" smtClean="0"/>
              <a:t>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 Image Source: http://images.wisegeek.com/circuit-board.jpg</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a:t>
            </a:fld>
            <a:endParaRPr lang="en-US"/>
          </a:p>
        </p:txBody>
      </p:sp>
    </p:spTree>
    <p:extLst>
      <p:ext uri="{BB962C8B-B14F-4D97-AF65-F5344CB8AC3E}">
        <p14:creationId xmlns:p14="http://schemas.microsoft.com/office/powerpoint/2010/main" val="68012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Electromagnetic Coupling</a:t>
            </a:r>
            <a:r>
              <a:rPr lang="en-US" baseline="0" dirty="0" smtClean="0"/>
              <a:t> Image Source:</a:t>
            </a:r>
          </a:p>
          <a:p>
            <a:r>
              <a:rPr lang="en-US" baseline="0" dirty="0" smtClean="0"/>
              <a:t>Square Wave Image Source:</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13</a:t>
            </a:fld>
            <a:endParaRPr lang="en-US"/>
          </a:p>
        </p:txBody>
      </p:sp>
    </p:spTree>
    <p:extLst>
      <p:ext uri="{BB962C8B-B14F-4D97-AF65-F5344CB8AC3E}">
        <p14:creationId xmlns:p14="http://schemas.microsoft.com/office/powerpoint/2010/main" val="408173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Conductor Coupling</a:t>
            </a:r>
            <a:r>
              <a:rPr lang="en-US" baseline="0" dirty="0" smtClean="0"/>
              <a:t> Image Source: obtained from previous lecture version by David Meyer</a:t>
            </a:r>
          </a:p>
        </p:txBody>
      </p:sp>
      <p:sp>
        <p:nvSpPr>
          <p:cNvPr id="4" name="Slide Number Placeholder 3"/>
          <p:cNvSpPr>
            <a:spLocks noGrp="1"/>
          </p:cNvSpPr>
          <p:nvPr>
            <p:ph type="sldNum" sz="quarter" idx="10"/>
          </p:nvPr>
        </p:nvSpPr>
        <p:spPr/>
        <p:txBody>
          <a:bodyPr/>
          <a:lstStyle/>
          <a:p>
            <a:fld id="{3C696C59-4C62-F748-9189-0658811B1DC6}" type="slidenum">
              <a:rPr lang="en-US" smtClean="0"/>
              <a:t>14</a:t>
            </a:fld>
            <a:endParaRPr lang="en-US"/>
          </a:p>
        </p:txBody>
      </p:sp>
    </p:spTree>
    <p:extLst>
      <p:ext uri="{BB962C8B-B14F-4D97-AF65-F5344CB8AC3E}">
        <p14:creationId xmlns:p14="http://schemas.microsoft.com/office/powerpoint/2010/main" val="3507334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Electromagnetic Coupling</a:t>
            </a:r>
            <a:r>
              <a:rPr lang="en-US" baseline="0" dirty="0" smtClean="0"/>
              <a:t> Image Source: obtained from previous lecture version by David Meyer</a:t>
            </a:r>
          </a:p>
          <a:p>
            <a:r>
              <a:rPr lang="en-US" baseline="0" dirty="0" smtClean="0"/>
              <a:t>Square Wave Image Source: Self created</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15</a:t>
            </a:fld>
            <a:endParaRPr lang="en-US"/>
          </a:p>
        </p:txBody>
      </p:sp>
    </p:spTree>
    <p:extLst>
      <p:ext uri="{BB962C8B-B14F-4D97-AF65-F5344CB8AC3E}">
        <p14:creationId xmlns:p14="http://schemas.microsoft.com/office/powerpoint/2010/main" val="183352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16</a:t>
            </a:fld>
            <a:endParaRPr lang="en-US"/>
          </a:p>
        </p:txBody>
      </p:sp>
    </p:spTree>
    <p:extLst>
      <p:ext uri="{BB962C8B-B14F-4D97-AF65-F5344CB8AC3E}">
        <p14:creationId xmlns:p14="http://schemas.microsoft.com/office/powerpoint/2010/main" val="1815896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Circuit Separation</a:t>
            </a:r>
            <a:r>
              <a:rPr lang="en-US" baseline="0" dirty="0" smtClean="0"/>
              <a:t> Image Source: Obtained from previous lecture by David Meyer</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17</a:t>
            </a:fld>
            <a:endParaRPr lang="en-US"/>
          </a:p>
        </p:txBody>
      </p:sp>
    </p:spTree>
    <p:extLst>
      <p:ext uri="{BB962C8B-B14F-4D97-AF65-F5344CB8AC3E}">
        <p14:creationId xmlns:p14="http://schemas.microsoft.com/office/powerpoint/2010/main" val="35562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18</a:t>
            </a:fld>
            <a:endParaRPr lang="en-US"/>
          </a:p>
        </p:txBody>
      </p:sp>
    </p:spTree>
    <p:extLst>
      <p:ext uri="{BB962C8B-B14F-4D97-AF65-F5344CB8AC3E}">
        <p14:creationId xmlns:p14="http://schemas.microsoft.com/office/powerpoint/2010/main" val="122723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19</a:t>
            </a:fld>
            <a:endParaRPr lang="en-US"/>
          </a:p>
        </p:txBody>
      </p:sp>
    </p:spTree>
    <p:extLst>
      <p:ext uri="{BB962C8B-B14F-4D97-AF65-F5344CB8AC3E}">
        <p14:creationId xmlns:p14="http://schemas.microsoft.com/office/powerpoint/2010/main" val="303857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Chip Polarity</a:t>
            </a:r>
            <a:r>
              <a:rPr lang="en-US" baseline="0" dirty="0" smtClean="0"/>
              <a:t> Image Source: http://www.electronicstefan.ro/wp-content/uploads/2013/01/footprint-PIC24FJ256DA210.png</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20</a:t>
            </a:fld>
            <a:endParaRPr lang="en-US"/>
          </a:p>
        </p:txBody>
      </p:sp>
    </p:spTree>
    <p:extLst>
      <p:ext uri="{BB962C8B-B14F-4D97-AF65-F5344CB8AC3E}">
        <p14:creationId xmlns:p14="http://schemas.microsoft.com/office/powerpoint/2010/main" val="691610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Point </a:t>
            </a:r>
            <a:r>
              <a:rPr lang="en-US" baseline="0" dirty="0" smtClean="0"/>
              <a:t>Image Source: http://media.digikey.com/Photos/Harwin/MFG_S1751-46R.jpg</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21</a:t>
            </a:fld>
            <a:endParaRPr lang="en-US"/>
          </a:p>
        </p:txBody>
      </p:sp>
    </p:spTree>
    <p:extLst>
      <p:ext uri="{BB962C8B-B14F-4D97-AF65-F5344CB8AC3E}">
        <p14:creationId xmlns:p14="http://schemas.microsoft.com/office/powerpoint/2010/main" val="2884223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Chip Pad Image Source: http://dangerousprototypes.com/wp-content/media/2012/05/32-VQFN-Exposed-Pad-RUZ.jpg</a:t>
            </a:r>
          </a:p>
          <a:p>
            <a:r>
              <a:rPr lang="en-US" dirty="0" smtClean="0"/>
              <a:t>Exposed</a:t>
            </a:r>
            <a:r>
              <a:rPr lang="en-US" baseline="0" dirty="0" smtClean="0"/>
              <a:t> Pad Soldering </a:t>
            </a:r>
            <a:r>
              <a:rPr lang="en-US" baseline="0" smtClean="0"/>
              <a:t>Image Source: http://cdn.instructables.com/FRI/8ZCY/G0AMJFIT/FRI8ZCYG0AMJFIT.LARGE.jpg</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22</a:t>
            </a:fld>
            <a:endParaRPr lang="en-US"/>
          </a:p>
        </p:txBody>
      </p:sp>
    </p:spTree>
    <p:extLst>
      <p:ext uri="{BB962C8B-B14F-4D97-AF65-F5344CB8AC3E}">
        <p14:creationId xmlns:p14="http://schemas.microsoft.com/office/powerpoint/2010/main" val="324710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Oscillator Circuit Image Source: self-created.</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3</a:t>
            </a:fld>
            <a:endParaRPr lang="en-US"/>
          </a:p>
        </p:txBody>
      </p:sp>
    </p:spTree>
    <p:extLst>
      <p:ext uri="{BB962C8B-B14F-4D97-AF65-F5344CB8AC3E}">
        <p14:creationId xmlns:p14="http://schemas.microsoft.com/office/powerpoint/2010/main" val="3891754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http://www.snorgtees.com/mexican-standoff</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23</a:t>
            </a:fld>
            <a:endParaRPr lang="en-US"/>
          </a:p>
        </p:txBody>
      </p:sp>
    </p:spTree>
    <p:extLst>
      <p:ext uri="{BB962C8B-B14F-4D97-AF65-F5344CB8AC3E}">
        <p14:creationId xmlns:p14="http://schemas.microsoft.com/office/powerpoint/2010/main" val="891512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24</a:t>
            </a:fld>
            <a:endParaRPr lang="en-US"/>
          </a:p>
        </p:txBody>
      </p:sp>
    </p:spTree>
    <p:extLst>
      <p:ext uri="{BB962C8B-B14F-4D97-AF65-F5344CB8AC3E}">
        <p14:creationId xmlns:p14="http://schemas.microsoft.com/office/powerpoint/2010/main" val="2903962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25</a:t>
            </a:fld>
            <a:endParaRPr lang="en-US"/>
          </a:p>
        </p:txBody>
      </p:sp>
    </p:spTree>
    <p:extLst>
      <p:ext uri="{BB962C8B-B14F-4D97-AF65-F5344CB8AC3E}">
        <p14:creationId xmlns:p14="http://schemas.microsoft.com/office/powerpoint/2010/main" val="3970069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26</a:t>
            </a:fld>
            <a:endParaRPr lang="en-US"/>
          </a:p>
        </p:txBody>
      </p:sp>
    </p:spTree>
    <p:extLst>
      <p:ext uri="{BB962C8B-B14F-4D97-AF65-F5344CB8AC3E}">
        <p14:creationId xmlns:p14="http://schemas.microsoft.com/office/powerpoint/2010/main" val="826570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27</a:t>
            </a:fld>
            <a:endParaRPr lang="en-US"/>
          </a:p>
        </p:txBody>
      </p:sp>
    </p:spTree>
    <p:extLst>
      <p:ext uri="{BB962C8B-B14F-4D97-AF65-F5344CB8AC3E}">
        <p14:creationId xmlns:p14="http://schemas.microsoft.com/office/powerpoint/2010/main" val="3894250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28</a:t>
            </a:fld>
            <a:endParaRPr lang="en-US"/>
          </a:p>
        </p:txBody>
      </p:sp>
    </p:spTree>
    <p:extLst>
      <p:ext uri="{BB962C8B-B14F-4D97-AF65-F5344CB8AC3E}">
        <p14:creationId xmlns:p14="http://schemas.microsoft.com/office/powerpoint/2010/main" val="123040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29</a:t>
            </a:fld>
            <a:endParaRPr lang="en-US"/>
          </a:p>
        </p:txBody>
      </p:sp>
    </p:spTree>
    <p:extLst>
      <p:ext uri="{BB962C8B-B14F-4D97-AF65-F5344CB8AC3E}">
        <p14:creationId xmlns:p14="http://schemas.microsoft.com/office/powerpoint/2010/main" val="360861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Capacitor</a:t>
            </a:r>
            <a:r>
              <a:rPr lang="en-US" baseline="0" dirty="0" smtClean="0"/>
              <a:t> Placement Image Source: http://phdl.sourceforge.net/2.1/examples/images/ptzlanc/layout.jpg</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6</a:t>
            </a:fld>
            <a:endParaRPr lang="en-US"/>
          </a:p>
        </p:txBody>
      </p:sp>
    </p:spTree>
    <p:extLst>
      <p:ext uri="{BB962C8B-B14F-4D97-AF65-F5344CB8AC3E}">
        <p14:creationId xmlns:p14="http://schemas.microsoft.com/office/powerpoint/2010/main" val="345936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7</a:t>
            </a:fld>
            <a:endParaRPr lang="en-US"/>
          </a:p>
        </p:txBody>
      </p:sp>
    </p:spTree>
    <p:extLst>
      <p:ext uri="{BB962C8B-B14F-4D97-AF65-F5344CB8AC3E}">
        <p14:creationId xmlns:p14="http://schemas.microsoft.com/office/powerpoint/2010/main" val="5627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Reset Circuit Image Source: self-created</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8</a:t>
            </a:fld>
            <a:endParaRPr lang="en-US"/>
          </a:p>
        </p:txBody>
      </p:sp>
    </p:spTree>
    <p:extLst>
      <p:ext uri="{BB962C8B-B14F-4D97-AF65-F5344CB8AC3E}">
        <p14:creationId xmlns:p14="http://schemas.microsoft.com/office/powerpoint/2010/main" val="135566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Circuit Board Stack Image Source: http://britonems.co.uk/Portals/0/Content%20Images/Circular%20stack%20detector%20board%20-%202%20%5BSJF_0850%5D%20-%201994px.jpg</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9</a:t>
            </a:fld>
            <a:endParaRPr lang="en-US"/>
          </a:p>
        </p:txBody>
      </p:sp>
    </p:spTree>
    <p:extLst>
      <p:ext uri="{BB962C8B-B14F-4D97-AF65-F5344CB8AC3E}">
        <p14:creationId xmlns:p14="http://schemas.microsoft.com/office/powerpoint/2010/main" val="3690488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10</a:t>
            </a:fld>
            <a:endParaRPr lang="en-US"/>
          </a:p>
        </p:txBody>
      </p:sp>
    </p:spTree>
    <p:extLst>
      <p:ext uri="{BB962C8B-B14F-4D97-AF65-F5344CB8AC3E}">
        <p14:creationId xmlns:p14="http://schemas.microsoft.com/office/powerpoint/2010/main" val="1362240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Eagle3D Image Source: http://www.mikrocontroller.net/attachment/61523/SMPS_Labortap_III_Eagle3D.jpg</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11</a:t>
            </a:fld>
            <a:endParaRPr lang="en-US"/>
          </a:p>
        </p:txBody>
      </p:sp>
    </p:spTree>
    <p:extLst>
      <p:ext uri="{BB962C8B-B14F-4D97-AF65-F5344CB8AC3E}">
        <p14:creationId xmlns:p14="http://schemas.microsoft.com/office/powerpoint/2010/main" val="2879604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12</a:t>
            </a:fld>
            <a:endParaRPr lang="en-US"/>
          </a:p>
        </p:txBody>
      </p:sp>
    </p:spTree>
    <p:extLst>
      <p:ext uri="{BB962C8B-B14F-4D97-AF65-F5344CB8AC3E}">
        <p14:creationId xmlns:p14="http://schemas.microsoft.com/office/powerpoint/2010/main" val="398001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204260" y="5974797"/>
            <a:ext cx="2053467"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 y="4390741"/>
            <a:ext cx="5853723" cy="1864375"/>
          </a:xfrm>
          <a:prstGeom prst="rect">
            <a:avLst/>
          </a:prstGeom>
          <a:solidFill>
            <a:srgbClr val="A3792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9144000" cy="100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hasCustomPrompt="1"/>
          </p:nvPr>
        </p:nvSpPr>
        <p:spPr>
          <a:xfrm>
            <a:off x="335475" y="4585792"/>
            <a:ext cx="4744901" cy="1655878"/>
          </a:xfrm>
        </p:spPr>
        <p:txBody>
          <a:bodyPr anchor="t">
            <a:noAutofit/>
          </a:bodyPr>
          <a:lstStyle>
            <a:lvl1pPr>
              <a:lnSpc>
                <a:spcPts val="6400"/>
              </a:lnSpc>
              <a:defRPr sz="7000" cap="all">
                <a:solidFill>
                  <a:srgbClr val="D19B23"/>
                </a:solidFill>
              </a:defRPr>
            </a:lvl1pPr>
          </a:lstStyle>
          <a:p>
            <a:r>
              <a:rPr lang="en-US" dirty="0" smtClean="0"/>
              <a:t>Document Title</a:t>
            </a:r>
            <a:endParaRPr lang="en-US" dirty="0"/>
          </a:p>
        </p:txBody>
      </p:sp>
      <p:sp>
        <p:nvSpPr>
          <p:cNvPr id="20" name="Text Placeholder 19"/>
          <p:cNvSpPr>
            <a:spLocks noGrp="1"/>
          </p:cNvSpPr>
          <p:nvPr userDrawn="1">
            <p:ph type="body" sz="quarter" idx="14"/>
          </p:nvPr>
        </p:nvSpPr>
        <p:spPr>
          <a:xfrm>
            <a:off x="5747499" y="5623128"/>
            <a:ext cx="3112338" cy="311740"/>
          </a:xfrm>
        </p:spPr>
        <p:txBody>
          <a:bodyPr>
            <a:normAutofit/>
          </a:bodyPr>
          <a:lstStyle>
            <a:lvl1pPr>
              <a:defRPr sz="1400" b="1">
                <a:solidFill>
                  <a:srgbClr val="A3792C"/>
                </a:solidFill>
              </a:defRPr>
            </a:lvl1pPr>
          </a:lstStyle>
          <a:p>
            <a:pPr lvl="0"/>
            <a:r>
              <a:rPr lang="en-US" dirty="0" smtClean="0"/>
              <a:t>Click to edit Master text styles</a:t>
            </a:r>
            <a:endParaRPr lang="en-US" dirty="0"/>
          </a:p>
        </p:txBody>
      </p:sp>
      <p:sp>
        <p:nvSpPr>
          <p:cNvPr id="22" name="Text Placeholder 21"/>
          <p:cNvSpPr>
            <a:spLocks noGrp="1"/>
          </p:cNvSpPr>
          <p:nvPr userDrawn="1">
            <p:ph type="body" sz="quarter" idx="15"/>
          </p:nvPr>
        </p:nvSpPr>
        <p:spPr>
          <a:xfrm>
            <a:off x="5747500" y="5918450"/>
            <a:ext cx="3112338" cy="333828"/>
          </a:xfrm>
        </p:spPr>
        <p:txBody>
          <a:bodyPr anchor="t">
            <a:noAutofit/>
          </a:bodyPr>
          <a:lstStyle>
            <a:lvl1pPr>
              <a:lnSpc>
                <a:spcPct val="90000"/>
              </a:lnSpc>
              <a:defRPr sz="1400">
                <a:solidFill>
                  <a:srgbClr val="A3792C"/>
                </a:solidFill>
              </a:defRPr>
            </a:lvl1pPr>
          </a:lstStyle>
          <a:p>
            <a:pPr lvl="0"/>
            <a:r>
              <a:rPr lang="en-US" dirty="0" smtClean="0"/>
              <a:t>Click to edit Master text styles</a:t>
            </a:r>
            <a:endParaRPr lang="en-US" dirty="0"/>
          </a:p>
        </p:txBody>
      </p:sp>
      <p:sp>
        <p:nvSpPr>
          <p:cNvPr id="30" name="Date Placeholder 6"/>
          <p:cNvSpPr>
            <a:spLocks noGrp="1"/>
          </p:cNvSpPr>
          <p:nvPr userDrawn="1">
            <p:ph type="dt" sz="half" idx="10"/>
          </p:nvPr>
        </p:nvSpPr>
        <p:spPr>
          <a:xfrm>
            <a:off x="5747498" y="6277181"/>
            <a:ext cx="3112591" cy="365125"/>
          </a:xfrm>
          <a:prstGeom prst="rect">
            <a:avLst/>
          </a:prstGeom>
        </p:spPr>
        <p:txBody>
          <a:bodyPr/>
          <a:lstStyle>
            <a:lvl1pPr algn="l">
              <a:defRPr sz="1800"/>
            </a:lvl1pPr>
          </a:lstStyle>
          <a:p>
            <a:r>
              <a:rPr lang="en-US" b="1" smtClean="0">
                <a:solidFill>
                  <a:srgbClr val="856024"/>
                </a:solidFill>
                <a:latin typeface="Arial"/>
                <a:cs typeface="Arial"/>
              </a:rPr>
              <a:t>Month day, year</a:t>
            </a:r>
            <a:endParaRPr lang="en-US" b="1" dirty="0">
              <a:solidFill>
                <a:srgbClr val="856024"/>
              </a:solidFill>
              <a:latin typeface="Arial"/>
              <a:cs typeface="Arial"/>
            </a:endParaRPr>
          </a:p>
        </p:txBody>
      </p:sp>
      <p:sp>
        <p:nvSpPr>
          <p:cNvPr id="31" name="Text Placeholder 3"/>
          <p:cNvSpPr>
            <a:spLocks noGrp="1"/>
          </p:cNvSpPr>
          <p:nvPr userDrawn="1">
            <p:ph type="body" sz="quarter" idx="16" hasCustomPrompt="1"/>
          </p:nvPr>
        </p:nvSpPr>
        <p:spPr>
          <a:xfrm>
            <a:off x="5745085" y="4457139"/>
            <a:ext cx="3115004" cy="1165989"/>
          </a:xfrm>
        </p:spPr>
        <p:txBody>
          <a:bodyPr>
            <a:noAutofit/>
          </a:bodyPr>
          <a:lstStyle>
            <a:lvl1pPr>
              <a:lnSpc>
                <a:spcPct val="100000"/>
              </a:lnSpc>
              <a:spcBef>
                <a:spcPts val="0"/>
              </a:spcBef>
              <a:defRPr sz="3200" cap="all">
                <a:solidFill>
                  <a:schemeClr val="tx1">
                    <a:lumMod val="65000"/>
                    <a:lumOff val="35000"/>
                  </a:schemeClr>
                </a:solidFill>
                <a:latin typeface="Impact"/>
              </a:defRPr>
            </a:lvl1pPr>
            <a:lvl2pPr marL="0" indent="0">
              <a:lnSpc>
                <a:spcPts val="8900"/>
              </a:lnSpc>
              <a:spcBef>
                <a:spcPts val="0"/>
              </a:spcBef>
              <a:buFontTx/>
              <a:buNone/>
              <a:defRPr sz="9800" cap="all" baseline="0">
                <a:solidFill>
                  <a:srgbClr val="A3792C"/>
                </a:solidFill>
                <a:latin typeface="Impact"/>
              </a:defRPr>
            </a:lvl2pPr>
            <a:lvl3pPr marL="0" indent="0">
              <a:lnSpc>
                <a:spcPts val="4000"/>
              </a:lnSpc>
              <a:spcBef>
                <a:spcPts val="0"/>
              </a:spcBef>
              <a:buFontTx/>
              <a:buNone/>
              <a:defRPr sz="4000" cap="all" baseline="0">
                <a:solidFill>
                  <a:schemeClr val="bg1">
                    <a:lumMod val="65000"/>
                  </a:schemeClr>
                </a:solidFill>
                <a:latin typeface="Impact"/>
              </a:defRPr>
            </a:lvl3pPr>
          </a:lstStyle>
          <a:p>
            <a:pPr lvl="0"/>
            <a:r>
              <a:rPr lang="en-US" dirty="0" smtClean="0"/>
              <a:t>Second Line</a:t>
            </a:r>
            <a:br>
              <a:rPr lang="en-US" dirty="0" smtClean="0"/>
            </a:br>
            <a:r>
              <a:rPr lang="en-US" dirty="0" smtClean="0"/>
              <a:t>Third Line</a:t>
            </a:r>
          </a:p>
        </p:txBody>
      </p:sp>
      <p:sp>
        <p:nvSpPr>
          <p:cNvPr id="10" name="Picture Placeholder 9"/>
          <p:cNvSpPr>
            <a:spLocks noGrp="1"/>
          </p:cNvSpPr>
          <p:nvPr userDrawn="1">
            <p:ph type="pic" sz="quarter" idx="17"/>
          </p:nvPr>
        </p:nvSpPr>
        <p:spPr>
          <a:xfrm>
            <a:off x="0" y="0"/>
            <a:ext cx="9144000" cy="4391025"/>
          </a:xfrm>
        </p:spPr>
        <p:txBody>
          <a:bodyPr/>
          <a:lstStyle/>
          <a:p>
            <a:endParaRPr lang="en-US"/>
          </a:p>
        </p:txBody>
      </p:sp>
    </p:spTree>
    <p:extLst>
      <p:ext uri="{BB962C8B-B14F-4D97-AF65-F5344CB8AC3E}">
        <p14:creationId xmlns:p14="http://schemas.microsoft.com/office/powerpoint/2010/main" val="196098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
            <a:ext cx="9144000" cy="9545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204260" y="5974797"/>
            <a:ext cx="2053467"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512" y="4147563"/>
            <a:ext cx="6975508" cy="2304038"/>
            <a:chOff x="-13512" y="4147563"/>
            <a:chExt cx="6975508" cy="2304038"/>
          </a:xfrm>
        </p:grpSpPr>
        <p:sp>
          <p:nvSpPr>
            <p:cNvPr id="20" name="Rectangle 19"/>
            <p:cNvSpPr/>
            <p:nvPr/>
          </p:nvSpPr>
          <p:spPr>
            <a:xfrm>
              <a:off x="-13511" y="4147563"/>
              <a:ext cx="6975507" cy="2304038"/>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Lines_30blk.pdf"/>
            <p:cNvPicPr>
              <a:picLocks noChangeAspect="1"/>
            </p:cNvPicPr>
            <p:nvPr/>
          </p:nvPicPr>
          <p:blipFill rotWithShape="1">
            <a:blip r:embed="rId2" cstate="print">
              <a:extLst>
                <a:ext uri="{28A0092B-C50C-407E-A947-70E740481C1C}">
                  <a14:useLocalDpi xmlns:a14="http://schemas.microsoft.com/office/drawing/2010/main" val="0"/>
                </a:ext>
              </a:extLst>
            </a:blip>
            <a:srcRect l="1525" t="22542" r="22190"/>
            <a:stretch/>
          </p:blipFill>
          <p:spPr>
            <a:xfrm>
              <a:off x="-13512" y="4147563"/>
              <a:ext cx="6975507" cy="2304038"/>
            </a:xfrm>
            <a:prstGeom prst="rect">
              <a:avLst/>
            </a:prstGeom>
          </p:spPr>
        </p:pic>
      </p:grpSp>
      <p:cxnSp>
        <p:nvCxnSpPr>
          <p:cNvPr id="22" name="Straight Connector 21"/>
          <p:cNvCxnSpPr/>
          <p:nvPr userDrawn="1"/>
        </p:nvCxnSpPr>
        <p:spPr>
          <a:xfrm>
            <a:off x="948976" y="5832568"/>
            <a:ext cx="5958973"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userDrawn="1"/>
        </p:nvCxnSpPr>
        <p:spPr>
          <a:xfrm>
            <a:off x="948976" y="6340619"/>
            <a:ext cx="5958973"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sp>
        <p:nvSpPr>
          <p:cNvPr id="26" name="Title 1"/>
          <p:cNvSpPr txBox="1">
            <a:spLocks/>
          </p:cNvSpPr>
          <p:nvPr userDrawn="1"/>
        </p:nvSpPr>
        <p:spPr>
          <a:xfrm>
            <a:off x="796576" y="4303767"/>
            <a:ext cx="611137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bg1"/>
              </a:solidFill>
              <a:latin typeface="Impact"/>
              <a:cs typeface="Impact"/>
            </a:endParaRPr>
          </a:p>
        </p:txBody>
      </p:sp>
      <p:sp>
        <p:nvSpPr>
          <p:cNvPr id="4" name="Title 3"/>
          <p:cNvSpPr>
            <a:spLocks noGrp="1"/>
          </p:cNvSpPr>
          <p:nvPr>
            <p:ph type="title" hasCustomPrompt="1"/>
          </p:nvPr>
        </p:nvSpPr>
        <p:spPr>
          <a:xfrm>
            <a:off x="794282" y="4240779"/>
            <a:ext cx="6113667" cy="1591789"/>
          </a:xfrm>
        </p:spPr>
        <p:txBody>
          <a:bodyPr/>
          <a:lstStyle>
            <a:lvl1pPr>
              <a:lnSpc>
                <a:spcPct val="80000"/>
              </a:lnSpc>
              <a:defRPr sz="6500">
                <a:solidFill>
                  <a:srgbClr val="756C66"/>
                </a:solidFill>
              </a:defRPr>
            </a:lvl1pPr>
          </a:lstStyle>
          <a:p>
            <a:r>
              <a:rPr lang="en-US" dirty="0" smtClean="0"/>
              <a:t>Section</a:t>
            </a:r>
            <a:br>
              <a:rPr lang="en-US" dirty="0" smtClean="0"/>
            </a:br>
            <a:r>
              <a:rPr lang="en-US" dirty="0" smtClean="0"/>
              <a:t>Title</a:t>
            </a:r>
            <a:endParaRPr lang="en-US" dirty="0"/>
          </a:p>
        </p:txBody>
      </p:sp>
      <p:sp>
        <p:nvSpPr>
          <p:cNvPr id="23" name="Content Placeholder 22"/>
          <p:cNvSpPr>
            <a:spLocks noGrp="1"/>
          </p:cNvSpPr>
          <p:nvPr>
            <p:ph sz="quarter" idx="14" hasCustomPrompt="1"/>
          </p:nvPr>
        </p:nvSpPr>
        <p:spPr>
          <a:xfrm>
            <a:off x="794282" y="5799368"/>
            <a:ext cx="6113667" cy="556817"/>
          </a:xfrm>
        </p:spPr>
        <p:txBody>
          <a:bodyPr anchor="t">
            <a:noAutofit/>
          </a:bodyPr>
          <a:lstStyle>
            <a:lvl1pPr algn="l">
              <a:defRPr sz="3200" cap="all">
                <a:solidFill>
                  <a:schemeClr val="bg1"/>
                </a:solidFill>
                <a:latin typeface="Impact"/>
                <a:cs typeface="Impact"/>
              </a:defRPr>
            </a:lvl1pPr>
            <a:lvl2pPr algn="l">
              <a:defRPr>
                <a:latin typeface="Impact"/>
                <a:cs typeface="Impact"/>
              </a:defRPr>
            </a:lvl2pPr>
            <a:lvl3pPr algn="l">
              <a:defRPr>
                <a:latin typeface="Impact"/>
                <a:cs typeface="Impact"/>
              </a:defRPr>
            </a:lvl3pPr>
            <a:lvl4pPr algn="l">
              <a:defRPr>
                <a:latin typeface="Impact"/>
                <a:cs typeface="Impact"/>
              </a:defRPr>
            </a:lvl4pPr>
            <a:lvl5pPr algn="l">
              <a:defRPr>
                <a:latin typeface="Impact"/>
                <a:cs typeface="Impact"/>
              </a:defRPr>
            </a:lvl5pPr>
          </a:lstStyle>
          <a:p>
            <a:pPr lvl="0"/>
            <a:r>
              <a:rPr lang="en-US" dirty="0" smtClean="0"/>
              <a:t>Second Line</a:t>
            </a:r>
            <a:endParaRPr lang="en-US" dirty="0"/>
          </a:p>
        </p:txBody>
      </p:sp>
      <p:pic>
        <p:nvPicPr>
          <p:cNvPr id="29" name="Picture 28" descr="PU_sigtab.eps"/>
          <p:cNvPicPr>
            <a:picLocks noChangeAspect="1"/>
          </p:cNvPicPr>
          <p:nvPr userDrawn="1"/>
        </p:nvPicPr>
        <p:blipFill rotWithShape="1">
          <a:blip r:embed="rId3" cstate="print">
            <a:extLst>
              <a:ext uri="{28A0092B-C50C-407E-A947-70E740481C1C}">
                <a14:useLocalDpi xmlns:a14="http://schemas.microsoft.com/office/drawing/2010/main" val="0"/>
              </a:ext>
            </a:extLst>
          </a:blip>
          <a:srcRect t="-166" b="12554"/>
          <a:stretch/>
        </p:blipFill>
        <p:spPr>
          <a:xfrm>
            <a:off x="7057556" y="-8411"/>
            <a:ext cx="1942418" cy="1021073"/>
          </a:xfrm>
          <a:prstGeom prst="rect">
            <a:avLst/>
          </a:prstGeom>
        </p:spPr>
      </p:pic>
      <p:sp>
        <p:nvSpPr>
          <p:cNvPr id="3" name="Picture Placeholder 2"/>
          <p:cNvSpPr>
            <a:spLocks noGrp="1"/>
          </p:cNvSpPr>
          <p:nvPr>
            <p:ph type="pic" sz="quarter" idx="15"/>
          </p:nvPr>
        </p:nvSpPr>
        <p:spPr>
          <a:xfrm>
            <a:off x="-13512" y="-8411"/>
            <a:ext cx="6976288" cy="4156549"/>
          </a:xfrm>
        </p:spPr>
        <p:txBody>
          <a:bodyPr/>
          <a:lstStyle/>
          <a:p>
            <a:endParaRPr lang="en-US"/>
          </a:p>
        </p:txBody>
      </p:sp>
    </p:spTree>
    <p:extLst>
      <p:ext uri="{BB962C8B-B14F-4D97-AF65-F5344CB8AC3E}">
        <p14:creationId xmlns:p14="http://schemas.microsoft.com/office/powerpoint/2010/main" val="16506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5"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7" name="Text Placeholder 6"/>
          <p:cNvSpPr>
            <a:spLocks noGrp="1"/>
          </p:cNvSpPr>
          <p:nvPr>
            <p:ph type="body" idx="12"/>
          </p:nvPr>
        </p:nvSpPr>
        <p:spPr>
          <a:xfrm>
            <a:off x="457200" y="1608139"/>
            <a:ext cx="8235949" cy="43264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00243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No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7" name="Text Placeholder 6"/>
          <p:cNvSpPr>
            <a:spLocks noGrp="1"/>
          </p:cNvSpPr>
          <p:nvPr>
            <p:ph type="body" idx="12"/>
          </p:nvPr>
        </p:nvSpPr>
        <p:spPr>
          <a:xfrm>
            <a:off x="457200" y="1187117"/>
            <a:ext cx="8235949" cy="47474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1218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3948530" cy="43427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6" name="Picture Placeholder 5"/>
          <p:cNvSpPr>
            <a:spLocks noGrp="1"/>
          </p:cNvSpPr>
          <p:nvPr>
            <p:ph type="pic" sz="quarter" idx="14"/>
          </p:nvPr>
        </p:nvSpPr>
        <p:spPr>
          <a:xfrm>
            <a:off x="4671604" y="1600373"/>
            <a:ext cx="4015195" cy="4342542"/>
          </a:xfrm>
        </p:spPr>
        <p:txBody>
          <a:bodyPr/>
          <a:lstStyle/>
          <a:p>
            <a:endParaRPr lang="en-US"/>
          </a:p>
        </p:txBody>
      </p:sp>
      <p:sp>
        <p:nvSpPr>
          <p:cNvPr id="11"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779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394853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11"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353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39488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948888"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2"/>
          </p:nvPr>
        </p:nvSpPr>
        <p:spPr/>
        <p:txBody>
          <a:bodyPr/>
          <a:lstStyle>
            <a:lvl1pPr>
              <a:defRPr>
                <a:latin typeface="Arial"/>
                <a:cs typeface="Arial"/>
              </a:defRPr>
            </a:lvl1pPr>
          </a:lstStyle>
          <a:p>
            <a:fld id="{AB80C8F5-D920-BB4B-933F-7F3EB43C8215}" type="slidenum">
              <a:rPr lang="en-US" smtClean="0"/>
              <a:pPr/>
              <a:t>‹#›</a:t>
            </a:fld>
            <a:endParaRPr lang="en-US" dirty="0"/>
          </a:p>
        </p:txBody>
      </p:sp>
      <p:sp>
        <p:nvSpPr>
          <p:cNvPr id="13"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4" name="Straight Connector 13"/>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370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B80C8F5-D920-BB4B-933F-7F3EB43C8215}" type="slidenum">
              <a:rPr lang="en-US" smtClean="0"/>
              <a:t>‹#›</a:t>
            </a:fld>
            <a:endParaRPr lang="en-US"/>
          </a:p>
        </p:txBody>
      </p:sp>
      <p:sp>
        <p:nvSpPr>
          <p:cNvPr id="8"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9" name="Straight Connector 8"/>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009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84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PU_sig132.t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57200" y="6075632"/>
            <a:ext cx="1523874" cy="479171"/>
          </a:xfrm>
          <a:prstGeom prst="rect">
            <a:avLst/>
          </a:prstGeom>
        </p:spPr>
      </p:pic>
      <p:sp>
        <p:nvSpPr>
          <p:cNvPr id="19" name="Rectangle 18"/>
          <p:cNvSpPr/>
          <p:nvPr/>
        </p:nvSpPr>
        <p:spPr>
          <a:xfrm>
            <a:off x="0" y="0"/>
            <a:ext cx="9144000" cy="91510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15431"/>
            <a:ext cx="8235950" cy="748782"/>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21492"/>
            <a:ext cx="8235950" cy="4221416"/>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955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B80C8F5-D920-BB4B-933F-7F3EB43C8215}" type="slidenum">
              <a:rPr lang="en-US" smtClean="0"/>
              <a:pPr/>
              <a:t>‹#›</a:t>
            </a:fld>
            <a:endParaRPr lang="en-US" dirty="0"/>
          </a:p>
        </p:txBody>
      </p:sp>
      <p:sp>
        <p:nvSpPr>
          <p:cNvPr id="16" name="TextBox 15"/>
          <p:cNvSpPr txBox="1"/>
          <p:nvPr userDrawn="1"/>
        </p:nvSpPr>
        <p:spPr>
          <a:xfrm>
            <a:off x="367130" y="1535528"/>
            <a:ext cx="832602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8" r:id="rId4"/>
    <p:sldLayoutId id="2147483657" r:id="rId5"/>
    <p:sldLayoutId id="2147483652" r:id="rId6"/>
    <p:sldLayoutId id="2147483653" r:id="rId7"/>
    <p:sldLayoutId id="2147483654" r:id="rId8"/>
    <p:sldLayoutId id="2147483655" r:id="rId9"/>
  </p:sldLayoutIdLst>
  <p:txStyles>
    <p:titleStyle>
      <a:lvl1pPr algn="l" defTabSz="457200" rtl="0" eaLnBrk="1" latinLnBrk="0" hangingPunct="1">
        <a:spcBef>
          <a:spcPct val="0"/>
        </a:spcBef>
        <a:buNone/>
        <a:defRPr sz="4400" kern="1200" cap="all">
          <a:solidFill>
            <a:schemeClr val="bg1"/>
          </a:solidFill>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388192"/>
            <a:ext cx="6608618" cy="1864086"/>
          </a:xfrm>
        </p:spPr>
        <p:txBody>
          <a:bodyPr/>
          <a:lstStyle/>
          <a:p>
            <a:r>
              <a:rPr lang="en-US" sz="4800" dirty="0" smtClean="0"/>
              <a:t>Hardware Design</a:t>
            </a:r>
            <a:br>
              <a:rPr lang="en-US" sz="4800" dirty="0" smtClean="0"/>
            </a:br>
            <a:r>
              <a:rPr lang="en-US" sz="4800" dirty="0" smtClean="0"/>
              <a:t>Techniques</a:t>
            </a:r>
            <a:br>
              <a:rPr lang="en-US" sz="4800" dirty="0" smtClean="0"/>
            </a:br>
            <a:r>
              <a:rPr lang="en-US" sz="1400" cap="none" dirty="0">
                <a:solidFill>
                  <a:schemeClr val="tx1"/>
                </a:solidFill>
                <a:latin typeface="Arial" panose="020B0604020202020204" pitchFamily="34" charset="0"/>
                <a:cs typeface="Arial" panose="020B0604020202020204" pitchFamily="34" charset="0"/>
              </a:rPr>
              <a:t>George Hadley ©</a:t>
            </a:r>
            <a:r>
              <a:rPr lang="en-US" sz="1400" cap="none" dirty="0" smtClean="0">
                <a:solidFill>
                  <a:schemeClr val="tx1"/>
                </a:solidFill>
                <a:latin typeface="Arial" panose="020B0604020202020204" pitchFamily="34" charset="0"/>
                <a:cs typeface="Arial" panose="020B0604020202020204" pitchFamily="34" charset="0"/>
              </a:rPr>
              <a:t>2017, </a:t>
            </a:r>
            <a:r>
              <a:rPr lang="en-US" sz="1400" cap="none" dirty="0">
                <a:solidFill>
                  <a:schemeClr val="tx1"/>
                </a:solidFill>
                <a:latin typeface="Arial" panose="020B0604020202020204" pitchFamily="34" charset="0"/>
                <a:cs typeface="Arial" panose="020B0604020202020204" pitchFamily="34" charset="0"/>
              </a:rPr>
              <a:t>Images Property of their Respective Owners.</a:t>
            </a:r>
            <a:endParaRPr lang="en-US" sz="1400" dirty="0"/>
          </a:p>
        </p:txBody>
      </p:sp>
      <p:pic>
        <p:nvPicPr>
          <p:cNvPr id="7" name="Picture 6" descr="PU_sigtab.eps"/>
          <p:cNvPicPr>
            <a:picLocks noChangeAspect="1"/>
          </p:cNvPicPr>
          <p:nvPr/>
        </p:nvPicPr>
        <p:blipFill rotWithShape="1">
          <a:blip r:embed="rId3" cstate="print">
            <a:extLst>
              <a:ext uri="{28A0092B-C50C-407E-A947-70E740481C1C}">
                <a14:useLocalDpi xmlns:a14="http://schemas.microsoft.com/office/drawing/2010/main" val="0"/>
              </a:ext>
            </a:extLst>
          </a:blip>
          <a:srcRect t="-166" b="12554"/>
          <a:stretch/>
        </p:blipFill>
        <p:spPr>
          <a:xfrm>
            <a:off x="7057556" y="-8411"/>
            <a:ext cx="1942418" cy="1021073"/>
          </a:xfrm>
          <a:prstGeom prst="rect">
            <a:avLst/>
          </a:prstGeom>
        </p:spPr>
      </p:pic>
      <p:pic>
        <p:nvPicPr>
          <p:cNvPr id="9" name="Picture 8" descr="PU_sigtab.eps"/>
          <p:cNvPicPr>
            <a:picLocks noChangeAspect="1"/>
          </p:cNvPicPr>
          <p:nvPr/>
        </p:nvPicPr>
        <p:blipFill rotWithShape="1">
          <a:blip r:embed="rId3" cstate="print">
            <a:extLst>
              <a:ext uri="{28A0092B-C50C-407E-A947-70E740481C1C}">
                <a14:useLocalDpi xmlns:a14="http://schemas.microsoft.com/office/drawing/2010/main" val="0"/>
              </a:ext>
            </a:extLst>
          </a:blip>
          <a:srcRect t="-166" b="12554"/>
          <a:stretch/>
        </p:blipFill>
        <p:spPr>
          <a:xfrm>
            <a:off x="7201582" y="5836927"/>
            <a:ext cx="1942418" cy="1021073"/>
          </a:xfrm>
          <a:prstGeom prst="rect">
            <a:avLst/>
          </a:prstGeom>
        </p:spPr>
      </p:pic>
      <p:pic>
        <p:nvPicPr>
          <p:cNvPr id="3" name="Picture Placeholder 2"/>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13510" b="13510"/>
          <a:stretch>
            <a:fillRect/>
          </a:stretch>
        </p:blipFill>
        <p:spPr/>
      </p:pic>
    </p:spTree>
    <p:extLst>
      <p:ext uri="{BB962C8B-B14F-4D97-AF65-F5344CB8AC3E}">
        <p14:creationId xmlns:p14="http://schemas.microsoft.com/office/powerpoint/2010/main" val="1938527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Mechanical Considerations</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Space Conflicts and Accessibility Solutions</a:t>
            </a:r>
          </a:p>
        </p:txBody>
      </p:sp>
      <p:sp>
        <p:nvSpPr>
          <p:cNvPr id="2" name="Text Placeholder 1"/>
          <p:cNvSpPr>
            <a:spLocks noGrp="1"/>
          </p:cNvSpPr>
          <p:nvPr>
            <p:ph type="body" idx="12"/>
          </p:nvPr>
        </p:nvSpPr>
        <p:spPr>
          <a:xfrm>
            <a:off x="457200" y="1311215"/>
            <a:ext cx="8235949" cy="5262840"/>
          </a:xfrm>
        </p:spPr>
        <p:txBody>
          <a:bodyPr>
            <a:normAutofit/>
          </a:bodyPr>
          <a:lstStyle/>
          <a:p>
            <a:pPr marL="233363" indent="-233363">
              <a:buFont typeface="Arial" panose="020B0604020202020204" pitchFamily="34" charset="0"/>
              <a:buChar char="•"/>
            </a:pPr>
            <a:r>
              <a:rPr lang="en-US" sz="2400" dirty="0" smtClean="0"/>
              <a:t>A few techniques to deal with space conflicts and accessibility:</a:t>
            </a:r>
          </a:p>
          <a:p>
            <a:pPr marL="461963" indent="-233363">
              <a:buFont typeface="Arial" panose="020B0604020202020204" pitchFamily="34" charset="0"/>
              <a:buChar char="•"/>
            </a:pPr>
            <a:r>
              <a:rPr lang="en-US" sz="2400" dirty="0" smtClean="0"/>
              <a:t>When performing board layouts, ask yourself “How will this component work in 3 dimensional space? What could it run into?”</a:t>
            </a:r>
          </a:p>
          <a:p>
            <a:pPr marL="461963" indent="-233363">
              <a:buFont typeface="Arial" panose="020B0604020202020204" pitchFamily="34" charset="0"/>
              <a:buChar char="•"/>
            </a:pPr>
            <a:r>
              <a:rPr lang="en-US" sz="2400" dirty="0" smtClean="0"/>
              <a:t>In 2D layout packages, include the X/Y dimensions of every component in the documentation (or other) layer. (For example, include the dimensions of a breakout board rather than a simple pin header to access it)</a:t>
            </a:r>
          </a:p>
          <a:p>
            <a:pPr marL="461963" indent="-233363">
              <a:buFont typeface="Arial" panose="020B0604020202020204" pitchFamily="34" charset="0"/>
              <a:buChar char="•"/>
            </a:pPr>
            <a:r>
              <a:rPr lang="en-US" sz="2400" dirty="0" smtClean="0"/>
              <a:t>Use a 3D tool such as Eagle3D to generate a three dimensional model of your board to spot check for issues</a:t>
            </a:r>
          </a:p>
        </p:txBody>
      </p:sp>
    </p:spTree>
    <p:extLst>
      <p:ext uri="{BB962C8B-B14F-4D97-AF65-F5344CB8AC3E}">
        <p14:creationId xmlns:p14="http://schemas.microsoft.com/office/powerpoint/2010/main" val="27685303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Mechanical Considerations</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Space Conflicts and Accessibility Solutions</a:t>
            </a:r>
          </a:p>
        </p:txBody>
      </p:sp>
      <p:sp>
        <p:nvSpPr>
          <p:cNvPr id="2" name="Text Placeholder 1"/>
          <p:cNvSpPr>
            <a:spLocks noGrp="1"/>
          </p:cNvSpPr>
          <p:nvPr>
            <p:ph type="body" idx="12"/>
          </p:nvPr>
        </p:nvSpPr>
        <p:spPr>
          <a:xfrm>
            <a:off x="457200" y="1311215"/>
            <a:ext cx="8235949" cy="5262840"/>
          </a:xfrm>
        </p:spPr>
        <p:txBody>
          <a:bodyPr>
            <a:normAutofit/>
          </a:bodyPr>
          <a:lstStyle/>
          <a:p>
            <a:pPr marL="233363" indent="-233363">
              <a:buFont typeface="Arial" panose="020B0604020202020204" pitchFamily="34" charset="0"/>
              <a:buChar char="•"/>
            </a:pPr>
            <a:r>
              <a:rPr lang="en-US" sz="2400" dirty="0" smtClean="0"/>
              <a:t>Example Eagle3D Output: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2" y="1785486"/>
            <a:ext cx="5667217" cy="4250413"/>
          </a:xfrm>
          <a:prstGeom prst="rect">
            <a:avLst/>
          </a:prstGeom>
        </p:spPr>
      </p:pic>
    </p:spTree>
    <p:extLst>
      <p:ext uri="{BB962C8B-B14F-4D97-AF65-F5344CB8AC3E}">
        <p14:creationId xmlns:p14="http://schemas.microsoft.com/office/powerpoint/2010/main" val="17646067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Mechanical Considerations</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Connectors and Standoffs</a:t>
            </a:r>
          </a:p>
        </p:txBody>
      </p:sp>
      <p:sp>
        <p:nvSpPr>
          <p:cNvPr id="2" name="Text Placeholder 1"/>
          <p:cNvSpPr>
            <a:spLocks noGrp="1"/>
          </p:cNvSpPr>
          <p:nvPr>
            <p:ph type="body" idx="12"/>
          </p:nvPr>
        </p:nvSpPr>
        <p:spPr>
          <a:xfrm>
            <a:off x="457200" y="1311215"/>
            <a:ext cx="8235949" cy="5262840"/>
          </a:xfrm>
        </p:spPr>
        <p:txBody>
          <a:bodyPr>
            <a:normAutofit/>
          </a:bodyPr>
          <a:lstStyle/>
          <a:p>
            <a:pPr marL="233363" indent="-233363">
              <a:buFont typeface="Arial" panose="020B0604020202020204" pitchFamily="34" charset="0"/>
              <a:buChar char="•"/>
            </a:pPr>
            <a:r>
              <a:rPr lang="en-US" sz="2400" u="sng" dirty="0" smtClean="0"/>
              <a:t>Standoffs:</a:t>
            </a:r>
            <a:r>
              <a:rPr lang="en-US" sz="2400" dirty="0" smtClean="0"/>
              <a:t> Most circuit boards should include 3+ mounting holes to allow the board to be securely fastened to its project packaging</a:t>
            </a:r>
          </a:p>
          <a:p>
            <a:pPr marL="690563" lvl="1" indent="-233363">
              <a:buFont typeface="Arial" panose="020B0604020202020204" pitchFamily="34" charset="0"/>
              <a:buChar char="•"/>
            </a:pPr>
            <a:r>
              <a:rPr lang="en-US" sz="2400" dirty="0" smtClean="0"/>
              <a:t>Surrounding mounting hole connections with grounded </a:t>
            </a:r>
            <a:r>
              <a:rPr lang="en-US" sz="2400" dirty="0" err="1" smtClean="0"/>
              <a:t>vias</a:t>
            </a:r>
            <a:r>
              <a:rPr lang="en-US" sz="2400" dirty="0" smtClean="0"/>
              <a:t> is a common practice for emissions and mechanical stability</a:t>
            </a:r>
          </a:p>
          <a:p>
            <a:pPr marL="233363" indent="-233363">
              <a:buFont typeface="Arial" panose="020B0604020202020204" pitchFamily="34" charset="0"/>
              <a:buChar char="•"/>
            </a:pPr>
            <a:r>
              <a:rPr lang="en-US" sz="2400" u="sng" dirty="0" smtClean="0"/>
              <a:t>Connectors:</a:t>
            </a:r>
            <a:r>
              <a:rPr lang="en-US" sz="2400" dirty="0" smtClean="0"/>
              <a:t> Place connectors and other user I/O (such as SD card slots or buttons/switches) on the edges of the board to enable easy access</a:t>
            </a:r>
          </a:p>
          <a:p>
            <a:pPr marL="690563" lvl="1" indent="-233363">
              <a:buFont typeface="Arial" panose="020B0604020202020204" pitchFamily="34" charset="0"/>
              <a:buChar char="•"/>
            </a:pPr>
            <a:r>
              <a:rPr lang="en-US" sz="2400" dirty="0" smtClean="0"/>
              <a:t>Adding isolation and current limiting to </a:t>
            </a:r>
            <a:r>
              <a:rPr lang="en-US" sz="2400" dirty="0" err="1" smtClean="0"/>
              <a:t>offboard</a:t>
            </a:r>
            <a:r>
              <a:rPr lang="en-US" sz="2400" dirty="0" smtClean="0"/>
              <a:t> connections are common practices</a:t>
            </a:r>
          </a:p>
          <a:p>
            <a:pPr marL="233363" indent="-233363">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42381167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Electromagnetic Interference</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Motivating Question</a:t>
            </a:r>
          </a:p>
        </p:txBody>
      </p:sp>
      <p:sp>
        <p:nvSpPr>
          <p:cNvPr id="2" name="Text Placeholder 1"/>
          <p:cNvSpPr>
            <a:spLocks noGrp="1"/>
          </p:cNvSpPr>
          <p:nvPr>
            <p:ph type="body" idx="12"/>
          </p:nvPr>
        </p:nvSpPr>
        <p:spPr>
          <a:xfrm>
            <a:off x="457200" y="1311215"/>
            <a:ext cx="8235949" cy="5262840"/>
          </a:xfrm>
        </p:spPr>
        <p:txBody>
          <a:bodyPr>
            <a:normAutofit/>
          </a:bodyPr>
          <a:lstStyle/>
          <a:p>
            <a:pPr marL="233363" indent="-233363">
              <a:buFont typeface="Arial" panose="020B0604020202020204" pitchFamily="34" charset="0"/>
              <a:buChar char="•"/>
            </a:pPr>
            <a:r>
              <a:rPr lang="en-US" sz="2400" dirty="0" smtClean="0"/>
              <a:t>Circuit boards often involve traces in close proximity to each other and switching digital waveforms</a:t>
            </a:r>
            <a:br>
              <a:rPr lang="en-US" sz="2400" dirty="0" smtClean="0"/>
            </a:br>
            <a:endParaRPr lang="en-US" sz="2400" dirty="0" smtClean="0"/>
          </a:p>
          <a:p>
            <a:pPr marL="233363" indent="-233363">
              <a:buFont typeface="Arial" panose="020B0604020202020204" pitchFamily="34" charset="0"/>
              <a:buChar char="•"/>
            </a:pPr>
            <a:r>
              <a:rPr lang="en-US" sz="2400" dirty="0" smtClean="0">
                <a:solidFill>
                  <a:srgbClr val="00B050"/>
                </a:solidFill>
              </a:rPr>
              <a:t>Q1: </a:t>
            </a:r>
            <a:r>
              <a:rPr lang="en-US" sz="2400" dirty="0">
                <a:solidFill>
                  <a:srgbClr val="00B050"/>
                </a:solidFill>
              </a:rPr>
              <a:t>If noise is present </a:t>
            </a:r>
            <a:r>
              <a:rPr lang="en-US" sz="2400" dirty="0" smtClean="0">
                <a:solidFill>
                  <a:srgbClr val="00B050"/>
                </a:solidFill>
              </a:rPr>
              <a:t>on a conductor, what will the 	    		    current/voltage characteristics be of any connected 		    conductors?</a:t>
            </a:r>
            <a:endParaRPr lang="en-US" sz="2400" dirty="0">
              <a:solidFill>
                <a:srgbClr val="00B050"/>
              </a:solidFill>
            </a:endParaRPr>
          </a:p>
          <a:p>
            <a:pPr marL="233363" indent="-233363">
              <a:buFont typeface="Arial" panose="020B0604020202020204" pitchFamily="34" charset="0"/>
              <a:buChar char="•"/>
            </a:pPr>
            <a:r>
              <a:rPr lang="en-US" sz="2400" dirty="0" smtClean="0">
                <a:solidFill>
                  <a:srgbClr val="00B050"/>
                </a:solidFill>
              </a:rPr>
              <a:t>Q2: What does the frequency response of a pulse 			    function look like?</a:t>
            </a:r>
          </a:p>
          <a:p>
            <a:pPr marL="233363" indent="-233363">
              <a:buFont typeface="Arial" panose="020B0604020202020204" pitchFamily="34" charset="0"/>
              <a:buChar char="•"/>
            </a:pPr>
            <a:r>
              <a:rPr lang="en-US" sz="2400" dirty="0" smtClean="0">
                <a:solidFill>
                  <a:srgbClr val="00B050"/>
                </a:solidFill>
              </a:rPr>
              <a:t>Q3: </a:t>
            </a:r>
            <a:r>
              <a:rPr lang="en-US" sz="2400" dirty="0">
                <a:solidFill>
                  <a:srgbClr val="00B050"/>
                </a:solidFill>
              </a:rPr>
              <a:t>If two wires are placed close together and current 	  	  flows through one of them, what will happen to the 		  current/voltage of the second wire?</a:t>
            </a:r>
          </a:p>
          <a:p>
            <a:pPr marL="233363" indent="-233363">
              <a:buFont typeface="Arial" panose="020B0604020202020204" pitchFamily="34" charset="0"/>
              <a:buChar char="•"/>
            </a:pPr>
            <a:endParaRPr lang="en-US" sz="2400" dirty="0">
              <a:solidFill>
                <a:srgbClr val="00B050"/>
              </a:solidFill>
            </a:endParaRPr>
          </a:p>
        </p:txBody>
      </p:sp>
    </p:spTree>
    <p:extLst>
      <p:ext uri="{BB962C8B-B14F-4D97-AF65-F5344CB8AC3E}">
        <p14:creationId xmlns:p14="http://schemas.microsoft.com/office/powerpoint/2010/main" val="17494202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Electromagnetic Interference</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Electromagnetic Interference</a:t>
            </a:r>
          </a:p>
        </p:txBody>
      </p:sp>
      <p:sp>
        <p:nvSpPr>
          <p:cNvPr id="2" name="Text Placeholder 1"/>
          <p:cNvSpPr>
            <a:spLocks noGrp="1"/>
          </p:cNvSpPr>
          <p:nvPr>
            <p:ph type="body" idx="12"/>
          </p:nvPr>
        </p:nvSpPr>
        <p:spPr>
          <a:xfrm>
            <a:off x="457200" y="1311215"/>
            <a:ext cx="8235949" cy="5262840"/>
          </a:xfrm>
        </p:spPr>
        <p:txBody>
          <a:bodyPr>
            <a:normAutofit/>
          </a:bodyPr>
          <a:lstStyle/>
          <a:p>
            <a:pPr marL="233363" indent="-233363">
              <a:buFont typeface="Arial" panose="020B0604020202020204" pitchFamily="34" charset="0"/>
              <a:buChar char="•"/>
            </a:pPr>
            <a:r>
              <a:rPr lang="en-US" sz="2400" dirty="0" smtClean="0">
                <a:solidFill>
                  <a:srgbClr val="C00000"/>
                </a:solidFill>
              </a:rPr>
              <a:t>A1: Noise on a conductor will propagate to any shared 		    conductors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20" y="2492423"/>
            <a:ext cx="7306695" cy="3143689"/>
          </a:xfrm>
          <a:prstGeom prst="rect">
            <a:avLst/>
          </a:prstGeom>
        </p:spPr>
      </p:pic>
    </p:spTree>
    <p:extLst>
      <p:ext uri="{BB962C8B-B14F-4D97-AF65-F5344CB8AC3E}">
        <p14:creationId xmlns:p14="http://schemas.microsoft.com/office/powerpoint/2010/main" val="24342818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093" y="1753285"/>
            <a:ext cx="5544324" cy="1676634"/>
          </a:xfrm>
          <a:prstGeom prst="rect">
            <a:avLst/>
          </a:prstGeom>
        </p:spPr>
      </p:pic>
      <p:sp>
        <p:nvSpPr>
          <p:cNvPr id="11" name="Title 10"/>
          <p:cNvSpPr>
            <a:spLocks noGrp="1"/>
          </p:cNvSpPr>
          <p:nvPr>
            <p:ph type="title"/>
          </p:nvPr>
        </p:nvSpPr>
        <p:spPr/>
        <p:txBody>
          <a:bodyPr/>
          <a:lstStyle/>
          <a:p>
            <a:r>
              <a:rPr lang="en-US" dirty="0" smtClean="0"/>
              <a:t>Electromagnetic Interference</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Electromagnetic Interference</a:t>
            </a:r>
          </a:p>
        </p:txBody>
      </p:sp>
      <p:sp>
        <p:nvSpPr>
          <p:cNvPr id="2" name="Text Placeholder 1"/>
          <p:cNvSpPr>
            <a:spLocks noGrp="1"/>
          </p:cNvSpPr>
          <p:nvPr>
            <p:ph type="body" idx="12"/>
          </p:nvPr>
        </p:nvSpPr>
        <p:spPr>
          <a:xfrm>
            <a:off x="457200" y="1311215"/>
            <a:ext cx="8235950" cy="5262840"/>
          </a:xfrm>
        </p:spPr>
        <p:txBody>
          <a:bodyPr>
            <a:normAutofit/>
          </a:bodyPr>
          <a:lstStyle/>
          <a:p>
            <a:pPr marL="233363" indent="-233363">
              <a:buFont typeface="Arial" panose="020B0604020202020204" pitchFamily="34" charset="0"/>
              <a:buChar char="•"/>
            </a:pPr>
            <a:r>
              <a:rPr lang="en-US" sz="2400" dirty="0">
                <a:solidFill>
                  <a:srgbClr val="C00000"/>
                </a:solidFill>
              </a:rPr>
              <a:t>A2: Frequency content of a pulse function = wideband 		    </a:t>
            </a:r>
            <a:r>
              <a:rPr lang="en-US" sz="2400" dirty="0" smtClean="0">
                <a:solidFill>
                  <a:srgbClr val="C00000"/>
                </a:solidFill>
              </a:rPr>
              <a:t>noise</a:t>
            </a:r>
          </a:p>
          <a:p>
            <a:pPr marL="233363" indent="-233363">
              <a:buFont typeface="Arial" panose="020B0604020202020204" pitchFamily="34" charset="0"/>
              <a:buChar char="•"/>
            </a:pPr>
            <a:endParaRPr lang="en-US" sz="2400" dirty="0">
              <a:solidFill>
                <a:srgbClr val="C00000"/>
              </a:solidFill>
            </a:endParaRPr>
          </a:p>
          <a:p>
            <a:pPr marL="233363" indent="-233363">
              <a:buFont typeface="Arial" panose="020B0604020202020204" pitchFamily="34" charset="0"/>
              <a:buChar char="•"/>
            </a:pPr>
            <a:endParaRPr lang="en-US" sz="2400" dirty="0" smtClean="0">
              <a:solidFill>
                <a:srgbClr val="C00000"/>
              </a:solidFill>
            </a:endParaRPr>
          </a:p>
          <a:p>
            <a:pPr marL="233363" indent="-233363">
              <a:buFont typeface="Arial" panose="020B0604020202020204" pitchFamily="34" charset="0"/>
              <a:buChar char="•"/>
            </a:pPr>
            <a:endParaRPr lang="en-US" sz="2400" dirty="0">
              <a:solidFill>
                <a:srgbClr val="C00000"/>
              </a:solidFill>
            </a:endParaRPr>
          </a:p>
          <a:p>
            <a:pPr marL="233363" indent="-233363">
              <a:buFont typeface="Arial" panose="020B0604020202020204" pitchFamily="34" charset="0"/>
              <a:buChar char="•"/>
            </a:pPr>
            <a:r>
              <a:rPr lang="en-US" sz="2400" dirty="0" smtClean="0">
                <a:solidFill>
                  <a:srgbClr val="C00000"/>
                </a:solidFill>
              </a:rPr>
              <a:t>A3: When wires are placed close together, 					    electromagnetic coupling can occur</a:t>
            </a:r>
          </a:p>
          <a:p>
            <a:pPr marL="233363" indent="-233363">
              <a:buFont typeface="Arial" panose="020B0604020202020204" pitchFamily="34" charset="0"/>
              <a:buChar char="•"/>
            </a:pPr>
            <a:endParaRPr lang="en-US" sz="2400" dirty="0">
              <a:solidFill>
                <a:srgbClr val="C00000"/>
              </a:solidFill>
            </a:endParaRPr>
          </a:p>
          <a:p>
            <a:pPr marL="233363" indent="-233363">
              <a:buFont typeface="Arial" panose="020B0604020202020204" pitchFamily="34" charset="0"/>
              <a:buChar char="•"/>
            </a:pPr>
            <a:endParaRPr lang="en-US" sz="2400" dirty="0" smtClean="0">
              <a:solidFill>
                <a:srgbClr val="C00000"/>
              </a:solidFill>
            </a:endParaRPr>
          </a:p>
          <a:p>
            <a:pPr marL="233363" indent="-233363">
              <a:buFont typeface="Arial" panose="020B0604020202020204" pitchFamily="34" charset="0"/>
              <a:buChar char="•"/>
            </a:pPr>
            <a:endParaRPr lang="en-US" sz="2400" dirty="0">
              <a:solidFill>
                <a:srgbClr val="C00000"/>
              </a:solidFill>
            </a:endParaRPr>
          </a:p>
          <a:p>
            <a:pPr marL="233363" indent="-233363">
              <a:buFont typeface="Arial" panose="020B0604020202020204" pitchFamily="34" charset="0"/>
              <a:buChar char="•"/>
            </a:pPr>
            <a:endParaRPr lang="en-US" sz="2400" dirty="0" smtClean="0">
              <a:solidFill>
                <a:srgbClr val="C00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956" y="4289425"/>
            <a:ext cx="7804436" cy="1657048"/>
          </a:xfrm>
          <a:prstGeom prst="rect">
            <a:avLst/>
          </a:prstGeom>
        </p:spPr>
      </p:pic>
    </p:spTree>
    <p:extLst>
      <p:ext uri="{BB962C8B-B14F-4D97-AF65-F5344CB8AC3E}">
        <p14:creationId xmlns:p14="http://schemas.microsoft.com/office/powerpoint/2010/main" val="38936975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Electromagnetic Interference</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Design for Electromagnetic Compatibility (EMC)</a:t>
            </a:r>
          </a:p>
        </p:txBody>
      </p:sp>
      <p:sp>
        <p:nvSpPr>
          <p:cNvPr id="2" name="Text Placeholder 1"/>
          <p:cNvSpPr>
            <a:spLocks noGrp="1"/>
          </p:cNvSpPr>
          <p:nvPr>
            <p:ph type="body" idx="12"/>
          </p:nvPr>
        </p:nvSpPr>
        <p:spPr>
          <a:xfrm>
            <a:off x="457199" y="1311215"/>
            <a:ext cx="8118909" cy="5262840"/>
          </a:xfrm>
        </p:spPr>
        <p:txBody>
          <a:bodyPr>
            <a:normAutofit/>
          </a:bodyPr>
          <a:lstStyle/>
          <a:p>
            <a:pPr marL="233363" indent="-233363">
              <a:buFont typeface="Arial" panose="020B0604020202020204" pitchFamily="34" charset="0"/>
              <a:buChar char="•"/>
            </a:pPr>
            <a:r>
              <a:rPr lang="en-US" sz="2400" dirty="0" smtClean="0">
                <a:solidFill>
                  <a:srgbClr val="00B050"/>
                </a:solidFill>
              </a:rPr>
              <a:t>A circuit is electrically compatible if it does not affect or become affected by its environment</a:t>
            </a:r>
            <a:endParaRPr lang="en-US" sz="2400" dirty="0" smtClean="0"/>
          </a:p>
          <a:p>
            <a:pPr marL="233363" indent="-233363">
              <a:buFont typeface="Arial" panose="020B0604020202020204" pitchFamily="34" charset="0"/>
              <a:buChar char="•"/>
            </a:pPr>
            <a:r>
              <a:rPr lang="en-US" sz="2400" dirty="0" smtClean="0"/>
              <a:t>Remedies:</a:t>
            </a:r>
          </a:p>
          <a:p>
            <a:pPr marL="461963" indent="-233363">
              <a:buFont typeface="Arial" panose="020B0604020202020204" pitchFamily="34" charset="0"/>
              <a:buChar char="•"/>
            </a:pPr>
            <a:r>
              <a:rPr lang="en-US" sz="2400" dirty="0" smtClean="0"/>
              <a:t>Decrease emissions – can be suppressed at the source through proper system design</a:t>
            </a:r>
          </a:p>
          <a:p>
            <a:pPr marL="461963" indent="-233363">
              <a:buFont typeface="Arial" panose="020B0604020202020204" pitchFamily="34" charset="0"/>
              <a:buChar char="•"/>
            </a:pPr>
            <a:r>
              <a:rPr lang="en-US" sz="2400" dirty="0" smtClean="0"/>
              <a:t>Shielding – protect sensitive areas of the circuit from emissions</a:t>
            </a:r>
          </a:p>
          <a:p>
            <a:pPr marL="461963" indent="-233363">
              <a:buFont typeface="Arial" panose="020B0604020202020204" pitchFamily="34" charset="0"/>
              <a:buChar char="•"/>
            </a:pPr>
            <a:r>
              <a:rPr lang="en-US" sz="2400" dirty="0" smtClean="0"/>
              <a:t>Increase noise immunity – susceptibility to noise can be decreased by “hardening” the circuit’s design</a:t>
            </a:r>
            <a:endParaRPr lang="en-US" sz="2400" dirty="0"/>
          </a:p>
          <a:p>
            <a:pPr marL="233363" indent="-233363">
              <a:buFont typeface="Arial" panose="020B0604020202020204" pitchFamily="34" charset="0"/>
              <a:buChar char="•"/>
            </a:pPr>
            <a:endParaRPr lang="en-US" sz="2400" dirty="0" smtClean="0">
              <a:solidFill>
                <a:srgbClr val="C00000"/>
              </a:solidFill>
            </a:endParaRPr>
          </a:p>
          <a:p>
            <a:pPr marL="233363" indent="-233363">
              <a:buFont typeface="Arial" panose="020B0604020202020204" pitchFamily="34" charset="0"/>
              <a:buChar char="•"/>
            </a:pPr>
            <a:endParaRPr lang="en-US" sz="2400" dirty="0">
              <a:solidFill>
                <a:srgbClr val="C00000"/>
              </a:solidFill>
            </a:endParaRPr>
          </a:p>
          <a:p>
            <a:pPr marL="233363" indent="-233363">
              <a:buFont typeface="Arial" panose="020B0604020202020204" pitchFamily="34" charset="0"/>
              <a:buChar char="•"/>
            </a:pPr>
            <a:endParaRPr lang="en-US" sz="2400" dirty="0" smtClean="0">
              <a:solidFill>
                <a:srgbClr val="C00000"/>
              </a:solidFill>
            </a:endParaRPr>
          </a:p>
        </p:txBody>
      </p:sp>
    </p:spTree>
    <p:extLst>
      <p:ext uri="{BB962C8B-B14F-4D97-AF65-F5344CB8AC3E}">
        <p14:creationId xmlns:p14="http://schemas.microsoft.com/office/powerpoint/2010/main" val="32623312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Electromagnetic Interference</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Design for Electromagnetic Compatibility (EMC)</a:t>
            </a:r>
          </a:p>
        </p:txBody>
      </p:sp>
      <p:sp>
        <p:nvSpPr>
          <p:cNvPr id="2" name="Text Placeholder 1"/>
          <p:cNvSpPr>
            <a:spLocks noGrp="1"/>
          </p:cNvSpPr>
          <p:nvPr>
            <p:ph type="body" idx="12"/>
          </p:nvPr>
        </p:nvSpPr>
        <p:spPr>
          <a:xfrm>
            <a:off x="457199" y="1311215"/>
            <a:ext cx="8118909" cy="5262840"/>
          </a:xfrm>
        </p:spPr>
        <p:txBody>
          <a:bodyPr>
            <a:normAutofit/>
          </a:bodyPr>
          <a:lstStyle/>
          <a:p>
            <a:pPr marL="233363" indent="-233363">
              <a:buFont typeface="Arial" panose="020B0604020202020204" pitchFamily="34" charset="0"/>
              <a:buChar char="•"/>
            </a:pPr>
            <a:r>
              <a:rPr lang="en-US" sz="2400" dirty="0" smtClean="0"/>
              <a:t>Separation of circuits on a PCB</a:t>
            </a:r>
          </a:p>
          <a:p>
            <a:pPr marL="461963" lvl="1" indent="-233363">
              <a:buFont typeface="Arial" panose="020B0604020202020204" pitchFamily="34" charset="0"/>
              <a:buChar char="•"/>
            </a:pPr>
            <a:r>
              <a:rPr lang="en-US" sz="2400" dirty="0" smtClean="0"/>
              <a:t>Where possible, separate out circuits by function or type, and minimize interactions between subsystems:</a:t>
            </a:r>
            <a:endParaRPr lang="en-US" sz="2400" dirty="0"/>
          </a:p>
          <a:p>
            <a:pPr marL="233363" indent="-233363">
              <a:buFont typeface="Arial" panose="020B0604020202020204" pitchFamily="34" charset="0"/>
              <a:buChar char="•"/>
            </a:pPr>
            <a:endParaRPr lang="en-US" sz="2400" dirty="0" smtClean="0">
              <a:solidFill>
                <a:srgbClr val="C00000"/>
              </a:solidFill>
            </a:endParaRPr>
          </a:p>
          <a:p>
            <a:pPr marL="233363" indent="-233363">
              <a:buFont typeface="Arial" panose="020B0604020202020204" pitchFamily="34" charset="0"/>
              <a:buChar char="•"/>
            </a:pPr>
            <a:endParaRPr lang="en-US" sz="2400" dirty="0">
              <a:solidFill>
                <a:srgbClr val="C00000"/>
              </a:solidFill>
            </a:endParaRPr>
          </a:p>
          <a:p>
            <a:pPr marL="233363" indent="-233363">
              <a:buFont typeface="Arial" panose="020B0604020202020204" pitchFamily="34" charset="0"/>
              <a:buChar char="•"/>
            </a:pPr>
            <a:endParaRPr lang="en-US" sz="2400" dirty="0" smtClean="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171" y="2525775"/>
            <a:ext cx="5856331" cy="3527300"/>
          </a:xfrm>
          <a:prstGeom prst="rect">
            <a:avLst/>
          </a:prstGeom>
        </p:spPr>
      </p:pic>
    </p:spTree>
    <p:extLst>
      <p:ext uri="{BB962C8B-B14F-4D97-AF65-F5344CB8AC3E}">
        <p14:creationId xmlns:p14="http://schemas.microsoft.com/office/powerpoint/2010/main" val="2421426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Electromagnetic Interference</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Design for Electromagnetic Compatibility (EMC)</a:t>
            </a:r>
          </a:p>
        </p:txBody>
      </p:sp>
      <p:sp>
        <p:nvSpPr>
          <p:cNvPr id="2" name="Text Placeholder 1"/>
          <p:cNvSpPr>
            <a:spLocks noGrp="1"/>
          </p:cNvSpPr>
          <p:nvPr>
            <p:ph type="body" idx="12"/>
          </p:nvPr>
        </p:nvSpPr>
        <p:spPr>
          <a:xfrm>
            <a:off x="457199" y="1311215"/>
            <a:ext cx="8118909" cy="5262840"/>
          </a:xfrm>
        </p:spPr>
        <p:txBody>
          <a:bodyPr>
            <a:normAutofit/>
          </a:bodyPr>
          <a:lstStyle/>
          <a:p>
            <a:pPr marL="233363" indent="-233363">
              <a:buFont typeface="Arial" panose="020B0604020202020204" pitchFamily="34" charset="0"/>
              <a:buChar char="•"/>
            </a:pPr>
            <a:r>
              <a:rPr lang="en-US" sz="2400" dirty="0" smtClean="0"/>
              <a:t>Perpendicular Routing:</a:t>
            </a:r>
          </a:p>
          <a:p>
            <a:pPr marL="461963" indent="-233363">
              <a:buFont typeface="Arial" panose="020B0604020202020204" pitchFamily="34" charset="0"/>
              <a:buChar char="•"/>
            </a:pPr>
            <a:r>
              <a:rPr lang="en-US" sz="2400" dirty="0" smtClean="0"/>
              <a:t>In spots where analog and digital lines must be routed through the same area of the board, routing them perpendicular to one another will help to minimize cross coupling</a:t>
            </a:r>
          </a:p>
          <a:p>
            <a:pPr marL="233363" indent="-233363">
              <a:buFont typeface="Arial" panose="020B0604020202020204" pitchFamily="34" charset="0"/>
              <a:buChar char="•"/>
            </a:pPr>
            <a:r>
              <a:rPr lang="en-US" sz="2400" dirty="0" smtClean="0"/>
              <a:t>Ground plane shielding</a:t>
            </a:r>
          </a:p>
          <a:p>
            <a:pPr marL="461963" indent="-233363">
              <a:buFont typeface="Arial" panose="020B0604020202020204" pitchFamily="34" charset="0"/>
              <a:buChar char="•"/>
            </a:pPr>
            <a:r>
              <a:rPr lang="en-US" sz="2400" dirty="0" smtClean="0"/>
              <a:t>Surrounding sensitive traces with a ground plane can help minimize noise introduction into the trace through other noise sources</a:t>
            </a:r>
            <a:endParaRPr lang="en-US" sz="2400" dirty="0"/>
          </a:p>
          <a:p>
            <a:pPr marL="233363" indent="-233363">
              <a:buFont typeface="Arial" panose="020B0604020202020204" pitchFamily="34" charset="0"/>
              <a:buChar char="•"/>
            </a:pPr>
            <a:endParaRPr lang="en-US" sz="2400" dirty="0" smtClean="0">
              <a:solidFill>
                <a:srgbClr val="C00000"/>
              </a:solidFill>
            </a:endParaRPr>
          </a:p>
          <a:p>
            <a:pPr marL="233363" indent="-233363">
              <a:buFont typeface="Arial" panose="020B0604020202020204" pitchFamily="34" charset="0"/>
              <a:buChar char="•"/>
            </a:pPr>
            <a:endParaRPr lang="en-US" sz="2400" dirty="0">
              <a:solidFill>
                <a:srgbClr val="C00000"/>
              </a:solidFill>
            </a:endParaRPr>
          </a:p>
          <a:p>
            <a:pPr marL="233363" indent="-233363">
              <a:buFont typeface="Arial" panose="020B0604020202020204" pitchFamily="34" charset="0"/>
              <a:buChar char="•"/>
            </a:pPr>
            <a:endParaRPr lang="en-US" sz="2400" dirty="0" smtClean="0">
              <a:solidFill>
                <a:srgbClr val="C00000"/>
              </a:solidFill>
            </a:endParaRPr>
          </a:p>
        </p:txBody>
      </p:sp>
    </p:spTree>
    <p:extLst>
      <p:ext uri="{BB962C8B-B14F-4D97-AF65-F5344CB8AC3E}">
        <p14:creationId xmlns:p14="http://schemas.microsoft.com/office/powerpoint/2010/main" val="19744843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Electromagnetic Interference</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Design for Electromagnetic Compatibility (EMC)</a:t>
            </a:r>
          </a:p>
        </p:txBody>
      </p:sp>
      <p:sp>
        <p:nvSpPr>
          <p:cNvPr id="2" name="Text Placeholder 1"/>
          <p:cNvSpPr>
            <a:spLocks noGrp="1"/>
          </p:cNvSpPr>
          <p:nvPr>
            <p:ph type="body" idx="12"/>
          </p:nvPr>
        </p:nvSpPr>
        <p:spPr>
          <a:xfrm>
            <a:off x="457199" y="1311215"/>
            <a:ext cx="8118909" cy="5262840"/>
          </a:xfrm>
        </p:spPr>
        <p:txBody>
          <a:bodyPr>
            <a:normAutofit/>
          </a:bodyPr>
          <a:lstStyle/>
          <a:p>
            <a:pPr marL="233363" indent="-233363">
              <a:buFont typeface="Arial" panose="020B0604020202020204" pitchFamily="34" charset="0"/>
              <a:buChar char="•"/>
            </a:pPr>
            <a:r>
              <a:rPr lang="en-US" sz="2400" dirty="0" smtClean="0"/>
              <a:t>Analog and Digital Grounding:</a:t>
            </a:r>
          </a:p>
          <a:p>
            <a:pPr marL="461963" indent="-233363">
              <a:buFont typeface="Arial" panose="020B0604020202020204" pitchFamily="34" charset="0"/>
              <a:buChar char="•"/>
            </a:pPr>
            <a:r>
              <a:rPr lang="en-US" sz="2400" dirty="0" smtClean="0"/>
              <a:t>Generally, analog and digital circuits should be given separate analog ground (AGND) and digital grounds (GND). These circuits can then be joined together at a finite number of points.</a:t>
            </a:r>
          </a:p>
          <a:p>
            <a:pPr marL="461963" indent="-233363">
              <a:buFont typeface="Arial" panose="020B0604020202020204" pitchFamily="34" charset="0"/>
              <a:buChar char="•"/>
            </a:pPr>
            <a:r>
              <a:rPr lang="en-US" sz="2400" dirty="0" smtClean="0"/>
              <a:t>Access to the analog ground can be controlled through the use of through-hole jumpers or solder bridges (sometimes referred to as a </a:t>
            </a:r>
            <a:r>
              <a:rPr lang="en-US" sz="2400" dirty="0" smtClean="0"/>
              <a:t>“0</a:t>
            </a:r>
            <a:r>
              <a:rPr lang="el-GR" sz="2400" dirty="0" smtClean="0"/>
              <a:t>Ω</a:t>
            </a:r>
            <a:r>
              <a:rPr lang="en-US" sz="2400" dirty="0" smtClean="0"/>
              <a:t>” </a:t>
            </a:r>
            <a:r>
              <a:rPr lang="en-US" sz="2400" dirty="0" smtClean="0"/>
              <a:t>resistor)</a:t>
            </a:r>
            <a:endParaRPr lang="en-US" sz="2400" dirty="0"/>
          </a:p>
          <a:p>
            <a:pPr marL="233363" indent="-233363">
              <a:buFont typeface="Arial" panose="020B0604020202020204" pitchFamily="34" charset="0"/>
              <a:buChar char="•"/>
            </a:pPr>
            <a:endParaRPr lang="en-US" sz="2400" dirty="0" smtClean="0">
              <a:solidFill>
                <a:srgbClr val="C00000"/>
              </a:solidFill>
            </a:endParaRPr>
          </a:p>
          <a:p>
            <a:pPr marL="233363" indent="-233363">
              <a:buFont typeface="Arial" panose="020B0604020202020204" pitchFamily="34" charset="0"/>
              <a:buChar char="•"/>
            </a:pPr>
            <a:endParaRPr lang="en-US" sz="2400" dirty="0">
              <a:solidFill>
                <a:srgbClr val="C00000"/>
              </a:solidFill>
            </a:endParaRPr>
          </a:p>
          <a:p>
            <a:pPr marL="233363" indent="-233363">
              <a:buFont typeface="Arial" panose="020B0604020202020204" pitchFamily="34" charset="0"/>
              <a:buChar char="•"/>
            </a:pPr>
            <a:endParaRPr lang="en-US" sz="2400" dirty="0" smtClean="0">
              <a:solidFill>
                <a:srgbClr val="C00000"/>
              </a:solidFill>
            </a:endParaRPr>
          </a:p>
        </p:txBody>
      </p:sp>
    </p:spTree>
    <p:extLst>
      <p:ext uri="{BB962C8B-B14F-4D97-AF65-F5344CB8AC3E}">
        <p14:creationId xmlns:p14="http://schemas.microsoft.com/office/powerpoint/2010/main" val="15196410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Outline</a:t>
            </a:r>
            <a:endParaRPr lang="en-US" dirty="0"/>
          </a:p>
        </p:txBody>
      </p:sp>
      <p:sp>
        <p:nvSpPr>
          <p:cNvPr id="13" name="Text Placeholder 12"/>
          <p:cNvSpPr>
            <a:spLocks noGrp="1"/>
          </p:cNvSpPr>
          <p:nvPr>
            <p:ph type="body" idx="12"/>
          </p:nvPr>
        </p:nvSpPr>
        <p:spPr>
          <a:xfrm>
            <a:off x="457200" y="1064213"/>
            <a:ext cx="8235949" cy="4870396"/>
          </a:xfrm>
        </p:spPr>
        <p:txBody>
          <a:bodyPr>
            <a:normAutofit/>
          </a:bodyPr>
          <a:lstStyle/>
          <a:p>
            <a:pPr marL="233363" indent="-233363">
              <a:buFont typeface="Arial" panose="020B0604020202020204" pitchFamily="34" charset="0"/>
              <a:buChar char="•"/>
            </a:pPr>
            <a:r>
              <a:rPr lang="en-US" sz="2400" dirty="0" smtClean="0"/>
              <a:t>IC Support Techniques (Clocks, Reset, Decoupling Caps)</a:t>
            </a:r>
          </a:p>
          <a:p>
            <a:pPr marL="233363" indent="-233363">
              <a:buFont typeface="Arial" panose="020B0604020202020204" pitchFamily="34" charset="0"/>
              <a:buChar char="•"/>
            </a:pPr>
            <a:r>
              <a:rPr lang="en-US" sz="2400" dirty="0" smtClean="0"/>
              <a:t>Mechanical Considerations</a:t>
            </a:r>
          </a:p>
          <a:p>
            <a:pPr marL="233363" indent="-233363">
              <a:buFont typeface="Arial" panose="020B0604020202020204" pitchFamily="34" charset="0"/>
              <a:buChar char="•"/>
            </a:pPr>
            <a:r>
              <a:rPr lang="en-US" sz="2400" dirty="0" smtClean="0"/>
              <a:t>Electromagnetic Interference (EMI)</a:t>
            </a:r>
          </a:p>
          <a:p>
            <a:pPr marL="233363" indent="-233363">
              <a:buFont typeface="Arial" panose="020B0604020202020204" pitchFamily="34" charset="0"/>
              <a:buChar char="•"/>
            </a:pPr>
            <a:r>
              <a:rPr lang="en-US" sz="2400" dirty="0" smtClean="0"/>
              <a:t>Debugging and Verification Techniques</a:t>
            </a:r>
          </a:p>
          <a:p>
            <a:pPr marL="233363" indent="-233363">
              <a:buFont typeface="Arial" panose="020B0604020202020204" pitchFamily="34" charset="0"/>
              <a:buChar char="•"/>
            </a:pPr>
            <a:r>
              <a:rPr lang="en-US" sz="2400" dirty="0" smtClean="0"/>
              <a:t>Other hardware techniques</a:t>
            </a:r>
          </a:p>
        </p:txBody>
      </p:sp>
    </p:spTree>
    <p:extLst>
      <p:ext uri="{BB962C8B-B14F-4D97-AF65-F5344CB8AC3E}">
        <p14:creationId xmlns:p14="http://schemas.microsoft.com/office/powerpoint/2010/main" val="29399103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Debugging and Verification</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Chip Polarity</a:t>
            </a:r>
          </a:p>
        </p:txBody>
      </p:sp>
      <p:sp>
        <p:nvSpPr>
          <p:cNvPr id="2" name="Text Placeholder 1"/>
          <p:cNvSpPr>
            <a:spLocks noGrp="1"/>
          </p:cNvSpPr>
          <p:nvPr>
            <p:ph type="body" idx="12"/>
          </p:nvPr>
        </p:nvSpPr>
        <p:spPr>
          <a:xfrm>
            <a:off x="457199" y="1311215"/>
            <a:ext cx="8118909" cy="5262840"/>
          </a:xfrm>
        </p:spPr>
        <p:txBody>
          <a:bodyPr>
            <a:normAutofit/>
          </a:bodyPr>
          <a:lstStyle/>
          <a:p>
            <a:pPr marL="233363" indent="-233363">
              <a:buFont typeface="Arial" panose="020B0604020202020204" pitchFamily="34" charset="0"/>
              <a:buChar char="•"/>
            </a:pPr>
            <a:r>
              <a:rPr lang="en-US" sz="2400" dirty="0" smtClean="0"/>
              <a:t>IC packages usually involve some </a:t>
            </a:r>
            <a:br>
              <a:rPr lang="en-US" sz="2400" dirty="0" smtClean="0"/>
            </a:br>
            <a:r>
              <a:rPr lang="en-US" sz="2400" dirty="0" smtClean="0"/>
              <a:t>degree of rotational symmetry. In the </a:t>
            </a:r>
            <a:br>
              <a:rPr lang="en-US" sz="2400" dirty="0" smtClean="0"/>
            </a:br>
            <a:r>
              <a:rPr lang="en-US" sz="2400" dirty="0" smtClean="0"/>
              <a:t>footprint to the right, which pin is pin </a:t>
            </a:r>
            <a:br>
              <a:rPr lang="en-US" sz="2400" dirty="0" smtClean="0"/>
            </a:br>
            <a:r>
              <a:rPr lang="en-US" sz="2400" dirty="0" smtClean="0"/>
              <a:t>1?</a:t>
            </a:r>
            <a:endParaRPr lang="en-US" sz="2400" dirty="0"/>
          </a:p>
          <a:p>
            <a:pPr marL="233363" indent="-233363">
              <a:buFont typeface="Arial" panose="020B0604020202020204" pitchFamily="34" charset="0"/>
              <a:buChar char="•"/>
            </a:pPr>
            <a:r>
              <a:rPr lang="en-US" sz="2400" dirty="0" smtClean="0"/>
              <a:t>For every device that involves a</a:t>
            </a:r>
            <a:br>
              <a:rPr lang="en-US" sz="2400" dirty="0" smtClean="0"/>
            </a:br>
            <a:r>
              <a:rPr lang="en-US" sz="2400" dirty="0" smtClean="0"/>
              <a:t>specific polarity (diodes, LEDs, ICs,</a:t>
            </a:r>
            <a:br>
              <a:rPr lang="en-US" sz="2400" dirty="0" smtClean="0"/>
            </a:br>
            <a:r>
              <a:rPr lang="en-US" sz="2400" dirty="0" smtClean="0"/>
              <a:t>connectors, etc.) pin 1 should be </a:t>
            </a:r>
            <a:br>
              <a:rPr lang="en-US" sz="2400" dirty="0" smtClean="0"/>
            </a:br>
            <a:r>
              <a:rPr lang="en-US" sz="2400" dirty="0" smtClean="0"/>
              <a:t>clearly marked in a way that is easy</a:t>
            </a:r>
            <a:br>
              <a:rPr lang="en-US" sz="2400" dirty="0" smtClean="0"/>
            </a:br>
            <a:r>
              <a:rPr lang="en-US" sz="2400" dirty="0" smtClean="0"/>
              <a:t>to determine</a:t>
            </a:r>
          </a:p>
          <a:p>
            <a:pPr marL="233363" indent="-233363">
              <a:buFont typeface="Arial" panose="020B0604020202020204" pitchFamily="34" charset="0"/>
              <a:buChar char="•"/>
            </a:pPr>
            <a:r>
              <a:rPr lang="en-US" sz="2400" dirty="0" smtClean="0"/>
              <a:t>Markings for device polarity should be visible even after components are soldered, for ease of debugging and verification (if pin marking is under an IC, then the IC will 				cover it up and slow down debugging later)</a:t>
            </a:r>
          </a:p>
          <a:p>
            <a:pPr marL="233363" indent="-233363">
              <a:buFont typeface="Arial" panose="020B0604020202020204" pitchFamily="34" charset="0"/>
              <a:buChar char="•"/>
            </a:pPr>
            <a:endParaRPr lang="en-US" sz="2400" dirty="0">
              <a:solidFill>
                <a:srgbClr val="C00000"/>
              </a:solidFill>
            </a:endParaRPr>
          </a:p>
          <a:p>
            <a:pPr marL="233363" indent="-233363">
              <a:buFont typeface="Arial" panose="020B0604020202020204" pitchFamily="34" charset="0"/>
              <a:buChar char="•"/>
            </a:pPr>
            <a:endParaRPr lang="en-US" sz="2400" dirty="0" smtClean="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672" y="1670123"/>
            <a:ext cx="2619302" cy="2619302"/>
          </a:xfrm>
          <a:prstGeom prst="rect">
            <a:avLst/>
          </a:prstGeom>
        </p:spPr>
      </p:pic>
    </p:spTree>
    <p:extLst>
      <p:ext uri="{BB962C8B-B14F-4D97-AF65-F5344CB8AC3E}">
        <p14:creationId xmlns:p14="http://schemas.microsoft.com/office/powerpoint/2010/main" val="35574199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069" y="4009459"/>
            <a:ext cx="2721039" cy="2350540"/>
          </a:xfrm>
          <a:prstGeom prst="rect">
            <a:avLst/>
          </a:prstGeom>
        </p:spPr>
      </p:pic>
      <p:sp>
        <p:nvSpPr>
          <p:cNvPr id="11" name="Title 10"/>
          <p:cNvSpPr>
            <a:spLocks noGrp="1"/>
          </p:cNvSpPr>
          <p:nvPr>
            <p:ph type="title"/>
          </p:nvPr>
        </p:nvSpPr>
        <p:spPr/>
        <p:txBody>
          <a:bodyPr/>
          <a:lstStyle/>
          <a:p>
            <a:r>
              <a:rPr lang="en-US" dirty="0" smtClean="0"/>
              <a:t>Debugging and Verification</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Breakout Pins, Test Points, and LEDs</a:t>
            </a:r>
          </a:p>
        </p:txBody>
      </p:sp>
      <p:sp>
        <p:nvSpPr>
          <p:cNvPr id="2" name="Text Placeholder 1"/>
          <p:cNvSpPr>
            <a:spLocks noGrp="1"/>
          </p:cNvSpPr>
          <p:nvPr>
            <p:ph type="body" idx="12"/>
          </p:nvPr>
        </p:nvSpPr>
        <p:spPr>
          <a:xfrm>
            <a:off x="457199" y="1311215"/>
            <a:ext cx="8118909" cy="5262840"/>
          </a:xfrm>
        </p:spPr>
        <p:txBody>
          <a:bodyPr>
            <a:normAutofit/>
          </a:bodyPr>
          <a:lstStyle/>
          <a:p>
            <a:pPr marL="233363" indent="-233363">
              <a:buFont typeface="Arial" panose="020B0604020202020204" pitchFamily="34" charset="0"/>
              <a:buChar char="•"/>
            </a:pPr>
            <a:r>
              <a:rPr lang="en-US" sz="2400" dirty="0" smtClean="0"/>
              <a:t>Hardware can be incorporated into designs to greatly improve the ease with which a project can be debugged</a:t>
            </a:r>
          </a:p>
          <a:p>
            <a:pPr marL="233363" indent="-233363">
              <a:buFont typeface="Arial" panose="020B0604020202020204" pitchFamily="34" charset="0"/>
              <a:buChar char="•"/>
            </a:pPr>
            <a:r>
              <a:rPr lang="en-US" sz="2400" u="sng" dirty="0" smtClean="0"/>
              <a:t>Breakout pins:</a:t>
            </a:r>
            <a:r>
              <a:rPr lang="en-US" sz="2400" dirty="0" smtClean="0"/>
              <a:t> Provide access to signals, debugging interfaces, and future functionality not yet in design</a:t>
            </a:r>
          </a:p>
          <a:p>
            <a:pPr marL="233363" indent="-233363">
              <a:buFont typeface="Arial" panose="020B0604020202020204" pitchFamily="34" charset="0"/>
              <a:buChar char="•"/>
            </a:pPr>
            <a:r>
              <a:rPr lang="en-US" sz="2400" u="sng" dirty="0" smtClean="0"/>
              <a:t>Test Points:</a:t>
            </a:r>
            <a:r>
              <a:rPr lang="en-US" sz="2400" dirty="0" smtClean="0"/>
              <a:t> </a:t>
            </a:r>
            <a:r>
              <a:rPr lang="en-US" sz="2400" dirty="0" err="1" smtClean="0"/>
              <a:t>Vias</a:t>
            </a:r>
            <a:r>
              <a:rPr lang="en-US" sz="2400" dirty="0" smtClean="0"/>
              <a:t>, pads, or other parts to provide access to signals with measurement tools</a:t>
            </a:r>
          </a:p>
          <a:p>
            <a:pPr marL="233363" indent="-233363">
              <a:buFont typeface="Arial" panose="020B0604020202020204" pitchFamily="34" charset="0"/>
              <a:buChar char="•"/>
            </a:pPr>
            <a:r>
              <a:rPr lang="en-US" sz="2400" u="sng" dirty="0" smtClean="0"/>
              <a:t>Debugging LEDs:</a:t>
            </a:r>
            <a:r>
              <a:rPr lang="en-US" sz="2400" dirty="0" smtClean="0"/>
              <a:t> Can be used to indicate</a:t>
            </a:r>
            <a:br>
              <a:rPr lang="en-US" sz="2400" dirty="0" smtClean="0"/>
            </a:br>
            <a:r>
              <a:rPr lang="en-US" sz="2400" dirty="0" smtClean="0"/>
              <a:t>code execution has reached a certain</a:t>
            </a:r>
            <a:br>
              <a:rPr lang="en-US" sz="2400" dirty="0" smtClean="0"/>
            </a:br>
            <a:r>
              <a:rPr lang="en-US" sz="2400" dirty="0" smtClean="0"/>
              <a:t>state in the code, indicate power is</a:t>
            </a:r>
            <a:br>
              <a:rPr lang="en-US" sz="2400" dirty="0" smtClean="0"/>
            </a:br>
            <a:r>
              <a:rPr lang="en-US" sz="2400" dirty="0" smtClean="0"/>
              <a:t>applied to the board (power led) and</a:t>
            </a:r>
            <a:br>
              <a:rPr lang="en-US" sz="2400" dirty="0" smtClean="0"/>
            </a:br>
            <a:r>
              <a:rPr lang="en-US" sz="2400" dirty="0" smtClean="0"/>
              <a:t>indicate the device is alive and</a:t>
            </a:r>
            <a:br>
              <a:rPr lang="en-US" sz="2400" dirty="0" smtClean="0"/>
            </a:br>
            <a:r>
              <a:rPr lang="en-US" sz="2400" dirty="0" smtClean="0"/>
              <a:t>executing (heartbeat LED)</a:t>
            </a:r>
            <a:endParaRPr lang="en-US" sz="2400" u="sng" dirty="0" smtClean="0"/>
          </a:p>
          <a:p>
            <a:pPr marL="233363" indent="-233363">
              <a:buFont typeface="Arial" panose="020B0604020202020204" pitchFamily="34" charset="0"/>
              <a:buChar char="•"/>
            </a:pPr>
            <a:endParaRPr lang="en-US" sz="2400" dirty="0">
              <a:solidFill>
                <a:srgbClr val="C00000"/>
              </a:solidFill>
            </a:endParaRPr>
          </a:p>
          <a:p>
            <a:pPr marL="233363" indent="-233363">
              <a:buFont typeface="Arial" panose="020B0604020202020204" pitchFamily="34" charset="0"/>
              <a:buChar char="•"/>
            </a:pPr>
            <a:endParaRPr lang="en-US" sz="2400" dirty="0" smtClean="0">
              <a:solidFill>
                <a:srgbClr val="C00000"/>
              </a:solidFill>
            </a:endParaRPr>
          </a:p>
        </p:txBody>
      </p:sp>
    </p:spTree>
    <p:extLst>
      <p:ext uri="{BB962C8B-B14F-4D97-AF65-F5344CB8AC3E}">
        <p14:creationId xmlns:p14="http://schemas.microsoft.com/office/powerpoint/2010/main" val="735277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256" y="1607286"/>
            <a:ext cx="2828894" cy="1435248"/>
          </a:xfrm>
          <a:prstGeom prst="rect">
            <a:avLst/>
          </a:prstGeom>
        </p:spPr>
      </p:pic>
      <p:sp>
        <p:nvSpPr>
          <p:cNvPr id="11" name="Title 10"/>
          <p:cNvSpPr>
            <a:spLocks noGrp="1"/>
          </p:cNvSpPr>
          <p:nvPr>
            <p:ph type="title"/>
          </p:nvPr>
        </p:nvSpPr>
        <p:spPr/>
        <p:txBody>
          <a:bodyPr/>
          <a:lstStyle/>
          <a:p>
            <a:r>
              <a:rPr lang="en-US" dirty="0" smtClean="0"/>
              <a:t>Other Hardware Techniques</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Under Chip Pads</a:t>
            </a:r>
          </a:p>
        </p:txBody>
      </p:sp>
      <p:sp>
        <p:nvSpPr>
          <p:cNvPr id="2" name="Text Placeholder 1"/>
          <p:cNvSpPr>
            <a:spLocks noGrp="1"/>
          </p:cNvSpPr>
          <p:nvPr>
            <p:ph type="body" idx="12"/>
          </p:nvPr>
        </p:nvSpPr>
        <p:spPr>
          <a:xfrm>
            <a:off x="457199" y="1311215"/>
            <a:ext cx="8118909" cy="5262840"/>
          </a:xfrm>
        </p:spPr>
        <p:txBody>
          <a:bodyPr>
            <a:normAutofit/>
          </a:bodyPr>
          <a:lstStyle/>
          <a:p>
            <a:pPr marL="233363" indent="-233363">
              <a:buFont typeface="Arial" panose="020B0604020202020204" pitchFamily="34" charset="0"/>
              <a:buChar char="•"/>
            </a:pPr>
            <a:r>
              <a:rPr lang="en-US" sz="2400" dirty="0" smtClean="0"/>
              <a:t>Some ICs feature exposed (under chip)</a:t>
            </a:r>
            <a:br>
              <a:rPr lang="en-US" sz="2400" dirty="0" smtClean="0"/>
            </a:br>
            <a:r>
              <a:rPr lang="en-US" sz="2400" dirty="0" smtClean="0"/>
              <a:t>pads on the bottom of the package</a:t>
            </a:r>
            <a:br>
              <a:rPr lang="en-US" sz="2400" dirty="0" smtClean="0"/>
            </a:br>
            <a:r>
              <a:rPr lang="en-US" sz="2400" dirty="0" smtClean="0"/>
              <a:t>for thermal, mechanical, or electrical</a:t>
            </a:r>
            <a:br>
              <a:rPr lang="en-US" sz="2400" dirty="0" smtClean="0"/>
            </a:br>
            <a:r>
              <a:rPr lang="en-US" sz="2400" dirty="0" smtClean="0"/>
              <a:t>reasons</a:t>
            </a:r>
          </a:p>
          <a:p>
            <a:pPr marL="233363" indent="-233363">
              <a:buFont typeface="Arial" panose="020B0604020202020204" pitchFamily="34" charset="0"/>
              <a:buChar char="•"/>
            </a:pPr>
            <a:r>
              <a:rPr lang="en-US" sz="2400" dirty="0" smtClean="0"/>
              <a:t>Accessing these pads for soldering </a:t>
            </a:r>
            <a:br>
              <a:rPr lang="en-US" sz="2400" dirty="0" smtClean="0"/>
            </a:br>
            <a:r>
              <a:rPr lang="en-US" sz="2400" dirty="0" smtClean="0"/>
              <a:t>purposes generally requires the use </a:t>
            </a:r>
            <a:br>
              <a:rPr lang="en-US" sz="2400" dirty="0" smtClean="0"/>
            </a:br>
            <a:r>
              <a:rPr lang="en-US" sz="2400" dirty="0" smtClean="0"/>
              <a:t>of reflow soldering techniques</a:t>
            </a:r>
          </a:p>
          <a:p>
            <a:pPr marL="233363" indent="-233363">
              <a:buFont typeface="Arial" panose="020B0604020202020204" pitchFamily="34" charset="0"/>
              <a:buChar char="•"/>
            </a:pPr>
            <a:r>
              <a:rPr lang="en-US" sz="2400" dirty="0" smtClean="0"/>
              <a:t>A workaround for hand soldering is to</a:t>
            </a:r>
            <a:br>
              <a:rPr lang="en-US" sz="2400" dirty="0" smtClean="0"/>
            </a:br>
            <a:r>
              <a:rPr lang="en-US" sz="2400" dirty="0" smtClean="0"/>
              <a:t>place </a:t>
            </a:r>
            <a:r>
              <a:rPr lang="en-US" sz="2400" dirty="0" err="1" smtClean="0"/>
              <a:t>vias</a:t>
            </a:r>
            <a:r>
              <a:rPr lang="en-US" sz="2400" dirty="0" smtClean="0"/>
              <a:t> with large diameter holes</a:t>
            </a:r>
            <a:br>
              <a:rPr lang="en-US" sz="2400" dirty="0" smtClean="0"/>
            </a:br>
            <a:r>
              <a:rPr lang="en-US" sz="2400" dirty="0" smtClean="0"/>
              <a:t>into the exposed chip pads. The holes</a:t>
            </a:r>
            <a:br>
              <a:rPr lang="en-US" sz="2400" dirty="0" smtClean="0"/>
            </a:br>
            <a:r>
              <a:rPr lang="en-US" sz="2400" dirty="0" smtClean="0"/>
              <a:t>must be large enough to allow the tip</a:t>
            </a:r>
            <a:br>
              <a:rPr lang="en-US" sz="2400" dirty="0" smtClean="0"/>
            </a:br>
            <a:r>
              <a:rPr lang="en-US" sz="2400" dirty="0" smtClean="0"/>
              <a:t>of a soldering iron to pass through,</a:t>
            </a:r>
            <a:br>
              <a:rPr lang="en-US" sz="2400" dirty="0" smtClean="0"/>
            </a:br>
            <a:r>
              <a:rPr lang="en-US" sz="2400" dirty="0" smtClean="0"/>
              <a:t>			</a:t>
            </a:r>
            <a:r>
              <a:rPr lang="en-US" sz="2400" smtClean="0"/>
              <a:t>   enabling </a:t>
            </a:r>
            <a:r>
              <a:rPr lang="en-US" sz="2400" dirty="0" smtClean="0"/>
              <a:t>the part to be soldered.</a:t>
            </a:r>
            <a:endParaRPr lang="en-US" sz="2400" dirty="0"/>
          </a:p>
          <a:p>
            <a:pPr marL="233363" indent="-233363">
              <a:buFont typeface="Arial" panose="020B0604020202020204" pitchFamily="34" charset="0"/>
              <a:buChar char="•"/>
            </a:pPr>
            <a:endParaRPr lang="en-US" sz="2400" dirty="0" smtClean="0">
              <a:solidFill>
                <a:srgbClr val="C0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454" y="3484344"/>
            <a:ext cx="2637346" cy="2186890"/>
          </a:xfrm>
          <a:prstGeom prst="rect">
            <a:avLst/>
          </a:prstGeom>
        </p:spPr>
      </p:pic>
    </p:spTree>
    <p:extLst>
      <p:ext uri="{BB962C8B-B14F-4D97-AF65-F5344CB8AC3E}">
        <p14:creationId xmlns:p14="http://schemas.microsoft.com/office/powerpoint/2010/main" val="38518331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2"/>
          </p:nvPr>
        </p:nvSpPr>
        <p:spPr/>
        <p:txBody>
          <a:bodyPr>
            <a:normAutofit/>
          </a:bodyPr>
          <a:lstStyle/>
          <a:p>
            <a:pPr algn="ctr"/>
            <a:r>
              <a:rPr lang="en-US" sz="4800" dirty="0" smtClean="0"/>
              <a:t>Rock-Paper-</a:t>
            </a:r>
            <a:r>
              <a:rPr lang="en-US" sz="4800" dirty="0" err="1" smtClean="0"/>
              <a:t>Clippy</a:t>
            </a:r>
            <a:r>
              <a:rPr lang="en-US" sz="4800" dirty="0" smtClean="0"/>
              <a:t> </a:t>
            </a:r>
          </a:p>
          <a:p>
            <a:pPr algn="ctr"/>
            <a:r>
              <a:rPr lang="en-US" sz="4800" dirty="0" smtClean="0"/>
              <a:t>Clicker Quiz</a:t>
            </a:r>
            <a:endParaRPr lang="en-US" sz="4800" dirty="0"/>
          </a:p>
        </p:txBody>
      </p:sp>
      <p:pic>
        <p:nvPicPr>
          <p:cNvPr id="1028" name="Picture 4" descr="Image result for mexican standoff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836" y="2930482"/>
            <a:ext cx="4130675" cy="30041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1846"/>
          <a:stretch/>
        </p:blipFill>
        <p:spPr>
          <a:xfrm>
            <a:off x="5762625" y="3676650"/>
            <a:ext cx="1380330" cy="2086969"/>
          </a:xfrm>
          <a:prstGeom prst="rect">
            <a:avLst/>
          </a:prstGeom>
        </p:spPr>
      </p:pic>
    </p:spTree>
    <p:extLst>
      <p:ext uri="{BB962C8B-B14F-4D97-AF65-F5344CB8AC3E}">
        <p14:creationId xmlns:p14="http://schemas.microsoft.com/office/powerpoint/2010/main" val="2484728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326572" y="298013"/>
            <a:ext cx="8235950" cy="748782"/>
          </a:xfrm>
        </p:spPr>
        <p:txBody>
          <a:bodyPr/>
          <a:lstStyle/>
          <a:p>
            <a:r>
              <a:rPr lang="en-US" dirty="0" smtClean="0"/>
              <a:t>Question </a:t>
            </a:r>
            <a:r>
              <a:rPr lang="en-US" dirty="0" smtClean="0"/>
              <a:t>1</a:t>
            </a:r>
            <a:endParaRPr lang="en-US" dirty="0"/>
          </a:p>
        </p:txBody>
      </p:sp>
      <p:sp>
        <p:nvSpPr>
          <p:cNvPr id="2" name="Text Placeholder 1"/>
          <p:cNvSpPr>
            <a:spLocks noGrp="1"/>
          </p:cNvSpPr>
          <p:nvPr>
            <p:ph type="body" idx="12"/>
          </p:nvPr>
        </p:nvSpPr>
        <p:spPr>
          <a:xfrm>
            <a:off x="457200" y="1149938"/>
            <a:ext cx="8235949" cy="4870395"/>
          </a:xfrm>
        </p:spPr>
        <p:txBody>
          <a:bodyPr/>
          <a:lstStyle/>
          <a:p>
            <a:pPr lvl="0"/>
            <a:r>
              <a:rPr lang="en-US" sz="2400" dirty="0" smtClean="0"/>
              <a:t>The </a:t>
            </a:r>
            <a:r>
              <a:rPr lang="en-US" sz="2400" dirty="0"/>
              <a:t>“helpful circuit” shown </a:t>
            </a:r>
            <a:r>
              <a:rPr lang="en-US" sz="2400" dirty="0" smtClean="0"/>
              <a:t>below </a:t>
            </a:r>
            <a:r>
              <a:rPr lang="en-US" sz="2400" dirty="0"/>
              <a:t>can </a:t>
            </a:r>
            <a:r>
              <a:rPr lang="en-US" sz="2400" dirty="0">
                <a:solidFill>
                  <a:srgbClr val="00B050"/>
                </a:solidFill>
              </a:rPr>
              <a:t>help protect your PCB</a:t>
            </a:r>
            <a:r>
              <a:rPr lang="en-US" sz="2400" dirty="0"/>
              <a:t> </a:t>
            </a:r>
            <a:r>
              <a:rPr lang="en-US" sz="2400" dirty="0">
                <a:solidFill>
                  <a:srgbClr val="00B050"/>
                </a:solidFill>
              </a:rPr>
              <a:t>(V</a:t>
            </a:r>
            <a:r>
              <a:rPr lang="en-US" sz="2400" baseline="-25000" dirty="0">
                <a:solidFill>
                  <a:srgbClr val="00B050"/>
                </a:solidFill>
              </a:rPr>
              <a:t>LOAD</a:t>
            </a:r>
            <a:r>
              <a:rPr lang="en-US" sz="2400" dirty="0">
                <a:solidFill>
                  <a:srgbClr val="00B050"/>
                </a:solidFill>
              </a:rPr>
              <a:t>) </a:t>
            </a:r>
            <a:r>
              <a:rPr lang="en-US" sz="2400" dirty="0" smtClean="0">
                <a:solidFill>
                  <a:srgbClr val="00B050"/>
                </a:solidFill>
              </a:rPr>
              <a:t>against:</a:t>
            </a:r>
            <a:endParaRPr lang="en-US" sz="2400" dirty="0">
              <a:solidFill>
                <a:srgbClr val="00B050"/>
              </a:solidFill>
            </a:endParaRPr>
          </a:p>
          <a:p>
            <a:pPr marL="914400" lvl="1" indent="-457200">
              <a:buFont typeface="+mj-lt"/>
              <a:buAutoNum type="alphaUcPeriod"/>
            </a:pPr>
            <a:r>
              <a:rPr lang="en-US" sz="2400" dirty="0"/>
              <a:t>reverse polarity</a:t>
            </a:r>
          </a:p>
          <a:p>
            <a:pPr marL="914400" lvl="1" indent="-457200">
              <a:buFont typeface="+mj-lt"/>
              <a:buAutoNum type="alphaUcPeriod"/>
            </a:pPr>
            <a:r>
              <a:rPr lang="en-US" sz="2400" dirty="0"/>
              <a:t>excessive input voltage</a:t>
            </a:r>
          </a:p>
          <a:p>
            <a:pPr marL="914400" lvl="1" indent="-457200">
              <a:buFont typeface="+mj-lt"/>
              <a:buAutoNum type="alphaUcPeriod"/>
            </a:pPr>
            <a:r>
              <a:rPr lang="en-US" sz="2400" dirty="0"/>
              <a:t>excessive input </a:t>
            </a:r>
            <a:r>
              <a:rPr lang="en-US" sz="2400" dirty="0" smtClean="0"/>
              <a:t>current</a:t>
            </a:r>
          </a:p>
          <a:p>
            <a:pPr marL="914400" lvl="1" indent="-457200">
              <a:buFont typeface="+mj-lt"/>
              <a:buAutoNum type="alphaUcPeriod"/>
            </a:pPr>
            <a:r>
              <a:rPr lang="en-US" sz="2400" dirty="0" smtClean="0"/>
              <a:t>being annoyed by </a:t>
            </a:r>
            <a:r>
              <a:rPr lang="en-US" sz="2400" dirty="0" err="1" smtClean="0"/>
              <a:t>Clippy</a:t>
            </a:r>
            <a:endParaRPr lang="en-US" sz="2400" dirty="0"/>
          </a:p>
          <a:p>
            <a:pPr marL="914400" lvl="1" indent="-457200">
              <a:buFont typeface="+mj-lt"/>
              <a:buAutoNum type="alphaUcPeriod"/>
            </a:pPr>
            <a:r>
              <a:rPr lang="en-US" sz="2400" dirty="0"/>
              <a:t>none of the above</a:t>
            </a:r>
          </a:p>
          <a:p>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3617595" y="4219575"/>
            <a:ext cx="3307080" cy="112768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6979" y="3900332"/>
            <a:ext cx="1766170" cy="1766170"/>
          </a:xfrm>
          <a:prstGeom prst="rect">
            <a:avLst/>
          </a:prstGeom>
        </p:spPr>
      </p:pic>
      <p:sp>
        <p:nvSpPr>
          <p:cNvPr id="4" name="Cloud Callout 3"/>
          <p:cNvSpPr/>
          <p:nvPr/>
        </p:nvSpPr>
        <p:spPr>
          <a:xfrm>
            <a:off x="7734300" y="3151747"/>
            <a:ext cx="1209675" cy="866775"/>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a:t>
            </a:r>
            <a:endParaRPr lang="en-US" sz="3200" dirty="0"/>
          </a:p>
        </p:txBody>
      </p:sp>
    </p:spTree>
    <p:extLst>
      <p:ext uri="{BB962C8B-B14F-4D97-AF65-F5344CB8AC3E}">
        <p14:creationId xmlns:p14="http://schemas.microsoft.com/office/powerpoint/2010/main" val="2887072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326572" y="298013"/>
            <a:ext cx="8235950" cy="748782"/>
          </a:xfrm>
        </p:spPr>
        <p:txBody>
          <a:bodyPr/>
          <a:lstStyle/>
          <a:p>
            <a:r>
              <a:rPr lang="en-US" dirty="0" smtClean="0"/>
              <a:t>Question </a:t>
            </a:r>
            <a:r>
              <a:rPr lang="en-US" dirty="0" smtClean="0"/>
              <a:t>2</a:t>
            </a:r>
            <a:endParaRPr lang="en-US" dirty="0"/>
          </a:p>
        </p:txBody>
      </p:sp>
      <p:sp>
        <p:nvSpPr>
          <p:cNvPr id="2" name="Text Placeholder 1"/>
          <p:cNvSpPr>
            <a:spLocks noGrp="1"/>
          </p:cNvSpPr>
          <p:nvPr>
            <p:ph type="body" idx="12"/>
          </p:nvPr>
        </p:nvSpPr>
        <p:spPr>
          <a:xfrm>
            <a:off x="457200" y="1149938"/>
            <a:ext cx="8235949" cy="4870395"/>
          </a:xfrm>
        </p:spPr>
        <p:txBody>
          <a:bodyPr/>
          <a:lstStyle/>
          <a:p>
            <a:pPr lvl="0"/>
            <a:r>
              <a:rPr lang="en-US" sz="2400" dirty="0" smtClean="0"/>
              <a:t>A technique </a:t>
            </a:r>
            <a:r>
              <a:rPr lang="en-US" sz="2400" dirty="0"/>
              <a:t>that can be used to </a:t>
            </a:r>
            <a:r>
              <a:rPr lang="en-US" sz="2400" dirty="0">
                <a:solidFill>
                  <a:srgbClr val="FF0000"/>
                </a:solidFill>
              </a:rPr>
              <a:t>minimize cross coupling</a:t>
            </a:r>
            <a:r>
              <a:rPr lang="en-US" sz="2400" dirty="0"/>
              <a:t> </a:t>
            </a:r>
            <a:r>
              <a:rPr lang="en-US" sz="2400" dirty="0">
                <a:solidFill>
                  <a:srgbClr val="FF0000"/>
                </a:solidFill>
              </a:rPr>
              <a:t>between signals</a:t>
            </a:r>
            <a:r>
              <a:rPr lang="en-US" sz="2400" dirty="0"/>
              <a:t> on a PCB:</a:t>
            </a:r>
          </a:p>
          <a:p>
            <a:pPr marL="800100" lvl="1" indent="-342900">
              <a:buFont typeface="+mj-lt"/>
              <a:buAutoNum type="alphaUcPeriod"/>
            </a:pPr>
            <a:r>
              <a:rPr lang="en-US" sz="2400" dirty="0"/>
              <a:t>decoupling capacitors</a:t>
            </a:r>
          </a:p>
          <a:p>
            <a:pPr marL="800100" lvl="1" indent="-342900">
              <a:buFont typeface="+mj-lt"/>
              <a:buAutoNum type="alphaUcPeriod"/>
            </a:pPr>
            <a:r>
              <a:rPr lang="en-US" sz="2400" dirty="0"/>
              <a:t>decoupling inductors</a:t>
            </a:r>
          </a:p>
          <a:p>
            <a:pPr marL="800100" lvl="1" indent="-342900">
              <a:buFont typeface="+mj-lt"/>
              <a:buAutoNum type="alphaUcPeriod"/>
            </a:pPr>
            <a:r>
              <a:rPr lang="en-US" sz="2400" dirty="0"/>
              <a:t>perpendicular trace routing</a:t>
            </a:r>
          </a:p>
          <a:p>
            <a:pPr marL="800100" lvl="1" indent="-342900">
              <a:buFont typeface="+mj-lt"/>
              <a:buAutoNum type="alphaUcPeriod"/>
            </a:pPr>
            <a:r>
              <a:rPr lang="en-US" sz="2400" dirty="0"/>
              <a:t>parallel trace </a:t>
            </a:r>
            <a:r>
              <a:rPr lang="en-US" sz="2400" dirty="0" smtClean="0"/>
              <a:t>routing</a:t>
            </a:r>
            <a:endParaRPr lang="en-US" sz="2400" dirty="0"/>
          </a:p>
          <a:p>
            <a:pPr marL="800100" lvl="1" indent="-342900">
              <a:buFont typeface="+mj-lt"/>
              <a:buAutoNum type="alphaUcPeriod"/>
            </a:pPr>
            <a:r>
              <a:rPr lang="en-US" sz="2400" dirty="0"/>
              <a:t>none of the above</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56" y="4289425"/>
            <a:ext cx="7804436" cy="1657048"/>
          </a:xfrm>
          <a:prstGeom prst="rect">
            <a:avLst/>
          </a:prstGeom>
        </p:spPr>
      </p:pic>
    </p:spTree>
    <p:extLst>
      <p:ext uri="{BB962C8B-B14F-4D97-AF65-F5344CB8AC3E}">
        <p14:creationId xmlns:p14="http://schemas.microsoft.com/office/powerpoint/2010/main" val="3535205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326572" y="298013"/>
            <a:ext cx="8235950" cy="748782"/>
          </a:xfrm>
        </p:spPr>
        <p:txBody>
          <a:bodyPr/>
          <a:lstStyle/>
          <a:p>
            <a:r>
              <a:rPr lang="en-US" dirty="0" smtClean="0"/>
              <a:t>Question </a:t>
            </a:r>
            <a:r>
              <a:rPr lang="en-US" dirty="0" smtClean="0"/>
              <a:t>3</a:t>
            </a:r>
            <a:endParaRPr lang="en-US" dirty="0"/>
          </a:p>
        </p:txBody>
      </p:sp>
      <p:sp>
        <p:nvSpPr>
          <p:cNvPr id="2" name="Text Placeholder 1"/>
          <p:cNvSpPr>
            <a:spLocks noGrp="1"/>
          </p:cNvSpPr>
          <p:nvPr>
            <p:ph type="body" idx="12"/>
          </p:nvPr>
        </p:nvSpPr>
        <p:spPr>
          <a:xfrm>
            <a:off x="391885" y="1149938"/>
            <a:ext cx="8411947" cy="4870395"/>
          </a:xfrm>
        </p:spPr>
        <p:txBody>
          <a:bodyPr>
            <a:normAutofit fontScale="85000" lnSpcReduction="20000"/>
          </a:bodyPr>
          <a:lstStyle/>
          <a:p>
            <a:pPr lvl="0"/>
            <a:r>
              <a:rPr lang="en-US" sz="2400" dirty="0" smtClean="0"/>
              <a:t>The main reason decoupling capacitors should be placed </a:t>
            </a:r>
            <a:r>
              <a:rPr lang="en-US" sz="2400" dirty="0" smtClean="0">
                <a:solidFill>
                  <a:srgbClr val="FF0000"/>
                </a:solidFill>
              </a:rPr>
              <a:t>physically close</a:t>
            </a:r>
            <a:r>
              <a:rPr lang="en-US" sz="2400" dirty="0" smtClean="0"/>
              <a:t> to the IC power/ground pins (i.e., using </a:t>
            </a:r>
            <a:r>
              <a:rPr lang="en-US" sz="2400" dirty="0" smtClean="0">
                <a:solidFill>
                  <a:srgbClr val="00B050"/>
                </a:solidFill>
              </a:rPr>
              <a:t>PCB traces</a:t>
            </a:r>
            <a:r>
              <a:rPr lang="en-US" sz="2400" dirty="0" smtClean="0"/>
              <a:t> that are               </a:t>
            </a:r>
            <a:r>
              <a:rPr lang="en-US" sz="2400" dirty="0" smtClean="0">
                <a:solidFill>
                  <a:srgbClr val="FF0000"/>
                </a:solidFill>
              </a:rPr>
              <a:t>as short as possible</a:t>
            </a:r>
            <a:r>
              <a:rPr lang="en-US" sz="2400" dirty="0" smtClean="0"/>
              <a:t>) is:</a:t>
            </a:r>
            <a:endParaRPr lang="en-US" sz="2400" dirty="0"/>
          </a:p>
          <a:p>
            <a:pPr marL="800100" lvl="1" indent="-342900">
              <a:buFont typeface="+mj-lt"/>
              <a:buAutoNum type="alphaUcPeriod"/>
            </a:pPr>
            <a:r>
              <a:rPr lang="en-US" sz="2400" dirty="0" smtClean="0"/>
              <a:t>long PCB traces act like a </a:t>
            </a:r>
            <a:r>
              <a:rPr lang="en-US" sz="2400" dirty="0" smtClean="0">
                <a:solidFill>
                  <a:srgbClr val="00B0F0"/>
                </a:solidFill>
              </a:rPr>
              <a:t>distributed inductance</a:t>
            </a:r>
            <a:r>
              <a:rPr lang="en-US" sz="2400" dirty="0" smtClean="0"/>
              <a:t> that compromises the decoupling capacitor’s ability to provide a    high-frequency source of instantaneous current</a:t>
            </a:r>
            <a:endParaRPr lang="en-US" sz="2400" dirty="0"/>
          </a:p>
          <a:p>
            <a:pPr marL="800100" lvl="1" indent="-342900">
              <a:buFont typeface="+mj-lt"/>
              <a:buAutoNum type="alphaUcPeriod"/>
            </a:pPr>
            <a:r>
              <a:rPr lang="en-US" sz="2400" dirty="0"/>
              <a:t>long PCB traces act like a </a:t>
            </a:r>
            <a:r>
              <a:rPr lang="en-US" sz="2400" dirty="0">
                <a:solidFill>
                  <a:srgbClr val="00B0F0"/>
                </a:solidFill>
              </a:rPr>
              <a:t>distributed </a:t>
            </a:r>
            <a:r>
              <a:rPr lang="en-US" sz="2400" dirty="0" smtClean="0">
                <a:solidFill>
                  <a:srgbClr val="00B0F0"/>
                </a:solidFill>
              </a:rPr>
              <a:t>capacitance</a:t>
            </a:r>
            <a:r>
              <a:rPr lang="en-US" sz="2400" dirty="0" smtClean="0"/>
              <a:t> </a:t>
            </a:r>
            <a:r>
              <a:rPr lang="en-US" sz="2400" dirty="0"/>
              <a:t>that </a:t>
            </a:r>
            <a:r>
              <a:rPr lang="en-US" sz="2400" dirty="0" smtClean="0"/>
              <a:t>effectively makes the decoupling capacitor’s value “too large” to effectively </a:t>
            </a:r>
            <a:r>
              <a:rPr lang="en-US" sz="2400" dirty="0"/>
              <a:t>provide a high-frequency source of instantaneous current</a:t>
            </a:r>
          </a:p>
          <a:p>
            <a:pPr marL="800100" lvl="1" indent="-342900">
              <a:buFont typeface="+mj-lt"/>
              <a:buAutoNum type="alphaUcPeriod"/>
            </a:pPr>
            <a:r>
              <a:rPr lang="en-US" sz="2400" dirty="0" smtClean="0"/>
              <a:t>long PCB traces effectively make the                                     </a:t>
            </a:r>
            <a:r>
              <a:rPr lang="en-US" sz="2400" dirty="0" smtClean="0">
                <a:solidFill>
                  <a:srgbClr val="00B0F0"/>
                </a:solidFill>
              </a:rPr>
              <a:t>equivalent series resistance (ESR)</a:t>
            </a:r>
            <a:r>
              <a:rPr lang="en-US" sz="2400" dirty="0" smtClean="0"/>
              <a:t>                                                       of the decoupling capacitor too large                                         to operate effectively</a:t>
            </a:r>
            <a:endParaRPr lang="en-US" sz="2400" dirty="0"/>
          </a:p>
          <a:p>
            <a:pPr marL="800100" lvl="1" indent="-342900">
              <a:buFont typeface="+mj-lt"/>
              <a:buAutoNum type="alphaUcPeriod"/>
            </a:pPr>
            <a:r>
              <a:rPr lang="en-US" sz="2400" dirty="0" smtClean="0"/>
              <a:t>this is just </a:t>
            </a:r>
            <a:r>
              <a:rPr lang="en-US" sz="2400" dirty="0" smtClean="0">
                <a:solidFill>
                  <a:srgbClr val="00B0F0"/>
                </a:solidFill>
              </a:rPr>
              <a:t>“fake news”</a:t>
            </a:r>
            <a:r>
              <a:rPr lang="en-US" sz="2400" dirty="0" smtClean="0"/>
              <a:t> – it really doesn’t                                 matter where the decoupling capacitors                                                 are located or how long the traces are!</a:t>
            </a:r>
            <a:endParaRPr lang="en-US" sz="2400" dirty="0"/>
          </a:p>
          <a:p>
            <a:pPr marL="800100" lvl="1" indent="-342900">
              <a:buFont typeface="+mj-lt"/>
              <a:buAutoNum type="alphaUcPeriod"/>
            </a:pPr>
            <a:r>
              <a:rPr lang="en-US" sz="2400" dirty="0"/>
              <a:t>none of the above</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374" y="3790950"/>
            <a:ext cx="2843459" cy="2513501"/>
          </a:xfrm>
          <a:prstGeom prst="rect">
            <a:avLst/>
          </a:prstGeom>
        </p:spPr>
      </p:pic>
    </p:spTree>
    <p:extLst>
      <p:ext uri="{BB962C8B-B14F-4D97-AF65-F5344CB8AC3E}">
        <p14:creationId xmlns:p14="http://schemas.microsoft.com/office/powerpoint/2010/main" val="1559573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326572" y="298013"/>
            <a:ext cx="8235950" cy="748782"/>
          </a:xfrm>
        </p:spPr>
        <p:txBody>
          <a:bodyPr/>
          <a:lstStyle/>
          <a:p>
            <a:r>
              <a:rPr lang="en-US" dirty="0" smtClean="0"/>
              <a:t>Question </a:t>
            </a:r>
            <a:r>
              <a:rPr lang="en-US" dirty="0" smtClean="0"/>
              <a:t>4</a:t>
            </a:r>
            <a:endParaRPr lang="en-US" dirty="0"/>
          </a:p>
        </p:txBody>
      </p:sp>
      <p:sp>
        <p:nvSpPr>
          <p:cNvPr id="2" name="Text Placeholder 1"/>
          <p:cNvSpPr>
            <a:spLocks noGrp="1"/>
          </p:cNvSpPr>
          <p:nvPr>
            <p:ph type="body" idx="12"/>
          </p:nvPr>
        </p:nvSpPr>
        <p:spPr>
          <a:xfrm>
            <a:off x="457200" y="1149938"/>
            <a:ext cx="8235949" cy="4870395"/>
          </a:xfrm>
        </p:spPr>
        <p:txBody>
          <a:bodyPr/>
          <a:lstStyle/>
          <a:p>
            <a:pPr lvl="0"/>
            <a:r>
              <a:rPr lang="en-US" sz="2400" dirty="0"/>
              <a:t>For the microcontroller reset circuit </a:t>
            </a:r>
            <a:r>
              <a:rPr lang="en-US" sz="2400" dirty="0" smtClean="0"/>
              <a:t>illustrated below, </a:t>
            </a:r>
            <a:r>
              <a:rPr lang="en-US" sz="2400" dirty="0"/>
              <a:t>the </a:t>
            </a:r>
            <a:r>
              <a:rPr lang="en-US" sz="2400" dirty="0">
                <a:solidFill>
                  <a:srgbClr val="FF0000"/>
                </a:solidFill>
              </a:rPr>
              <a:t>purpose of C1</a:t>
            </a:r>
            <a:r>
              <a:rPr lang="en-US" sz="2400" dirty="0"/>
              <a:t> is to:</a:t>
            </a:r>
          </a:p>
          <a:p>
            <a:pPr marL="800100" lvl="1" indent="-342900">
              <a:buFont typeface="+mj-lt"/>
              <a:buAutoNum type="alphaUcPeriod"/>
            </a:pPr>
            <a:r>
              <a:rPr lang="en-US" sz="2400" dirty="0"/>
              <a:t>keep the microcontroller from resetting too quickly</a:t>
            </a:r>
          </a:p>
          <a:p>
            <a:pPr marL="800100" lvl="1" indent="-342900">
              <a:buFont typeface="+mj-lt"/>
              <a:buAutoNum type="alphaUcPeriod"/>
            </a:pPr>
            <a:r>
              <a:rPr lang="en-US" sz="2400" dirty="0"/>
              <a:t>help suppress high frequency noise on the MCLR input of the microcontroller</a:t>
            </a:r>
          </a:p>
          <a:p>
            <a:pPr marL="800100" lvl="1" indent="-342900">
              <a:buFont typeface="+mj-lt"/>
              <a:buAutoNum type="alphaUcPeriod"/>
            </a:pPr>
            <a:r>
              <a:rPr lang="en-US" sz="2400" dirty="0"/>
              <a:t>help reduce the rise time of the MCLR signal</a:t>
            </a:r>
          </a:p>
          <a:p>
            <a:pPr marL="800100" lvl="1" indent="-342900">
              <a:buFont typeface="+mj-lt"/>
              <a:buAutoNum type="alphaUcPeriod"/>
            </a:pPr>
            <a:r>
              <a:rPr lang="en-US" sz="2400" dirty="0"/>
              <a:t>help reduce the fall time of the MCLR signal</a:t>
            </a:r>
          </a:p>
          <a:p>
            <a:pPr marL="800100" lvl="1" indent="-342900">
              <a:buFont typeface="+mj-lt"/>
              <a:buAutoNum type="alphaUcPeriod"/>
            </a:pPr>
            <a:r>
              <a:rPr lang="en-US" sz="2400" dirty="0"/>
              <a:t>none of the above</a:t>
            </a:r>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795518" y="4191000"/>
            <a:ext cx="3529331" cy="2300289"/>
          </a:xfrm>
          <a:prstGeom prst="rect">
            <a:avLst/>
          </a:prstGeom>
        </p:spPr>
      </p:pic>
      <p:sp>
        <p:nvSpPr>
          <p:cNvPr id="7" name="Text Box 9"/>
          <p:cNvSpPr txBox="1"/>
          <p:nvPr/>
        </p:nvSpPr>
        <p:spPr>
          <a:xfrm>
            <a:off x="719453" y="4779328"/>
            <a:ext cx="3471547" cy="849947"/>
          </a:xfrm>
          <a:prstGeom prst="rect">
            <a:avLst/>
          </a:prstGeom>
          <a:solidFill>
            <a:srgbClr val="FFFF0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400" dirty="0">
                <a:effectLst/>
                <a:ea typeface="Times New Roman" panose="02020603050405020304" pitchFamily="18" charset="0"/>
              </a:rPr>
              <a:t>HINT: C1 is typically 0.1 µF and R1 is 10 K</a:t>
            </a:r>
            <a:r>
              <a:rPr lang="en-US" sz="2400" dirty="0">
                <a:effectLst/>
                <a:ea typeface="Times New Roman" panose="02020603050405020304" pitchFamily="18" charset="0"/>
                <a:cs typeface="Calibri" panose="020F0502020204030204" pitchFamily="34" charset="0"/>
                <a:sym typeface="Symbol" panose="05050102010706020507" pitchFamily="18" charset="2"/>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0081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326572" y="298013"/>
            <a:ext cx="8235950" cy="748782"/>
          </a:xfrm>
        </p:spPr>
        <p:txBody>
          <a:bodyPr/>
          <a:lstStyle/>
          <a:p>
            <a:r>
              <a:rPr lang="en-US" dirty="0" smtClean="0"/>
              <a:t>Question </a:t>
            </a:r>
            <a:r>
              <a:rPr lang="en-US" dirty="0" smtClean="0"/>
              <a:t>5</a:t>
            </a:r>
            <a:endParaRPr lang="en-US" dirty="0"/>
          </a:p>
        </p:txBody>
      </p:sp>
      <p:sp>
        <p:nvSpPr>
          <p:cNvPr id="2" name="Text Placeholder 1"/>
          <p:cNvSpPr>
            <a:spLocks noGrp="1"/>
          </p:cNvSpPr>
          <p:nvPr>
            <p:ph type="body" idx="12"/>
          </p:nvPr>
        </p:nvSpPr>
        <p:spPr>
          <a:xfrm>
            <a:off x="457200" y="1147351"/>
            <a:ext cx="8235949" cy="4870395"/>
          </a:xfrm>
        </p:spPr>
        <p:txBody>
          <a:bodyPr/>
          <a:lstStyle/>
          <a:p>
            <a:pPr lvl="0"/>
            <a:r>
              <a:rPr lang="en-US" sz="2400" dirty="0"/>
              <a:t>The device illustrated </a:t>
            </a:r>
            <a:r>
              <a:rPr lang="en-US" sz="2400" dirty="0" smtClean="0"/>
              <a:t>below </a:t>
            </a:r>
            <a:r>
              <a:rPr lang="en-US" sz="2400" dirty="0"/>
              <a:t>can be used for:</a:t>
            </a:r>
          </a:p>
          <a:p>
            <a:pPr marL="800100" lvl="1" indent="-342900">
              <a:buFont typeface="+mj-lt"/>
              <a:buAutoNum type="alphaUcPeriod"/>
            </a:pPr>
            <a:r>
              <a:rPr lang="en-US" sz="2400" dirty="0"/>
              <a:t>providing access to signals for measurement tools</a:t>
            </a:r>
          </a:p>
          <a:p>
            <a:pPr marL="800100" lvl="1" indent="-342900">
              <a:buFont typeface="+mj-lt"/>
              <a:buAutoNum type="alphaUcPeriod"/>
            </a:pPr>
            <a:r>
              <a:rPr lang="en-US" sz="2400" dirty="0"/>
              <a:t>reducing the noise emissions of signal cables</a:t>
            </a:r>
          </a:p>
          <a:p>
            <a:pPr marL="800100" lvl="1" indent="-342900">
              <a:buFont typeface="+mj-lt"/>
              <a:buAutoNum type="alphaUcPeriod"/>
            </a:pPr>
            <a:r>
              <a:rPr lang="en-US" sz="2400" dirty="0"/>
              <a:t>providing a strain relief for signal cables</a:t>
            </a:r>
          </a:p>
          <a:p>
            <a:pPr marL="800100" lvl="1" indent="-342900">
              <a:buFont typeface="+mj-lt"/>
              <a:buAutoNum type="alphaUcPeriod"/>
            </a:pPr>
            <a:r>
              <a:rPr lang="en-US" sz="2400" dirty="0"/>
              <a:t>sinking heat from semiconductor devices</a:t>
            </a:r>
          </a:p>
          <a:p>
            <a:pPr marL="800100" lvl="1" indent="-342900">
              <a:buFont typeface="+mj-lt"/>
              <a:buAutoNum type="alphaUcPeriod"/>
            </a:pPr>
            <a:r>
              <a:rPr lang="en-US" sz="2400" dirty="0"/>
              <a:t>none of the above</a:t>
            </a:r>
          </a:p>
          <a:p>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122944" y="4091702"/>
            <a:ext cx="1823085" cy="1574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6979" y="3900332"/>
            <a:ext cx="1766170" cy="1766170"/>
          </a:xfrm>
          <a:prstGeom prst="rect">
            <a:avLst/>
          </a:prstGeom>
        </p:spPr>
      </p:pic>
      <p:sp>
        <p:nvSpPr>
          <p:cNvPr id="10" name="Cloud Callout 9"/>
          <p:cNvSpPr/>
          <p:nvPr/>
        </p:nvSpPr>
        <p:spPr>
          <a:xfrm>
            <a:off x="7734300" y="3151747"/>
            <a:ext cx="1209675" cy="866775"/>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a:t>
            </a:r>
            <a:endParaRPr lang="en-US" sz="3200" dirty="0"/>
          </a:p>
        </p:txBody>
      </p:sp>
    </p:spTree>
    <p:extLst>
      <p:ext uri="{BB962C8B-B14F-4D97-AF65-F5344CB8AC3E}">
        <p14:creationId xmlns:p14="http://schemas.microsoft.com/office/powerpoint/2010/main" val="1315676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326572" y="298013"/>
            <a:ext cx="8235950" cy="748782"/>
          </a:xfrm>
        </p:spPr>
        <p:txBody>
          <a:bodyPr/>
          <a:lstStyle/>
          <a:p>
            <a:r>
              <a:rPr lang="en-US" dirty="0" smtClean="0"/>
              <a:t>Question </a:t>
            </a:r>
            <a:r>
              <a:rPr lang="en-US" dirty="0" smtClean="0"/>
              <a:t>6</a:t>
            </a:r>
            <a:endParaRPr lang="en-US" dirty="0"/>
          </a:p>
        </p:txBody>
      </p:sp>
      <p:sp>
        <p:nvSpPr>
          <p:cNvPr id="2" name="Text Placeholder 1"/>
          <p:cNvSpPr>
            <a:spLocks noGrp="1"/>
          </p:cNvSpPr>
          <p:nvPr>
            <p:ph type="body" idx="12"/>
          </p:nvPr>
        </p:nvSpPr>
        <p:spPr>
          <a:xfrm>
            <a:off x="457200" y="1147351"/>
            <a:ext cx="8235949" cy="4870395"/>
          </a:xfrm>
        </p:spPr>
        <p:txBody>
          <a:bodyPr/>
          <a:lstStyle/>
          <a:p>
            <a:pPr lvl="0"/>
            <a:r>
              <a:rPr lang="en-US" sz="2400" dirty="0"/>
              <a:t>Reason(s) for providing exposed (under chip) pads on the bottom of the package include:</a:t>
            </a:r>
          </a:p>
          <a:p>
            <a:pPr marL="800100" lvl="1" indent="-342900">
              <a:buFont typeface="+mj-lt"/>
              <a:buAutoNum type="alphaUcPeriod"/>
            </a:pPr>
            <a:r>
              <a:rPr lang="en-US" sz="2400" dirty="0"/>
              <a:t>thermal</a:t>
            </a:r>
          </a:p>
          <a:p>
            <a:pPr marL="800100" lvl="1" indent="-342900">
              <a:buFont typeface="+mj-lt"/>
              <a:buAutoNum type="alphaUcPeriod"/>
            </a:pPr>
            <a:r>
              <a:rPr lang="en-US" sz="2400" dirty="0"/>
              <a:t>mechanical</a:t>
            </a:r>
          </a:p>
          <a:p>
            <a:pPr marL="800100" lvl="1" indent="-342900">
              <a:buFont typeface="+mj-lt"/>
              <a:buAutoNum type="alphaUcPeriod"/>
            </a:pPr>
            <a:r>
              <a:rPr lang="en-US" sz="2400" dirty="0"/>
              <a:t>electrical</a:t>
            </a:r>
          </a:p>
          <a:p>
            <a:pPr marL="800100" lvl="1" indent="-342900">
              <a:buFont typeface="+mj-lt"/>
              <a:buAutoNum type="alphaUcPeriod"/>
            </a:pPr>
            <a:r>
              <a:rPr lang="en-US" sz="2400" dirty="0"/>
              <a:t>all of the above</a:t>
            </a:r>
          </a:p>
          <a:p>
            <a:pPr marL="800100" lvl="1" indent="-342900">
              <a:buFont typeface="+mj-lt"/>
              <a:buAutoNum type="alphaUcPeriod"/>
            </a:pPr>
            <a:r>
              <a:rPr lang="en-US" sz="2400" dirty="0"/>
              <a:t>none of the above</a:t>
            </a:r>
          </a:p>
          <a:p>
            <a:endParaRPr lang="en-US"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889499" y="2781300"/>
            <a:ext cx="3406776" cy="2744983"/>
          </a:xfrm>
          <a:prstGeom prst="rect">
            <a:avLst/>
          </a:prstGeom>
        </p:spPr>
      </p:pic>
    </p:spTree>
    <p:extLst>
      <p:ext uri="{BB962C8B-B14F-4D97-AF65-F5344CB8AC3E}">
        <p14:creationId xmlns:p14="http://schemas.microsoft.com/office/powerpoint/2010/main" val="2348959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095" y="4026333"/>
            <a:ext cx="6321454" cy="2081170"/>
          </a:xfrm>
          <a:prstGeom prst="rect">
            <a:avLst/>
          </a:prstGeom>
        </p:spPr>
      </p:pic>
      <p:sp>
        <p:nvSpPr>
          <p:cNvPr id="11" name="Title 10"/>
          <p:cNvSpPr>
            <a:spLocks noGrp="1"/>
          </p:cNvSpPr>
          <p:nvPr>
            <p:ph type="title"/>
          </p:nvPr>
        </p:nvSpPr>
        <p:spPr/>
        <p:txBody>
          <a:bodyPr/>
          <a:lstStyle/>
          <a:p>
            <a:r>
              <a:rPr lang="en-US" dirty="0" smtClean="0"/>
              <a:t>IC Support Techniques</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Oscillator Circuits</a:t>
            </a:r>
          </a:p>
        </p:txBody>
      </p:sp>
      <p:sp>
        <p:nvSpPr>
          <p:cNvPr id="2" name="Text Placeholder 1"/>
          <p:cNvSpPr>
            <a:spLocks noGrp="1"/>
          </p:cNvSpPr>
          <p:nvPr>
            <p:ph type="body" idx="12"/>
          </p:nvPr>
        </p:nvSpPr>
        <p:spPr>
          <a:xfrm>
            <a:off x="457201" y="1384807"/>
            <a:ext cx="8235949" cy="4722695"/>
          </a:xfrm>
        </p:spPr>
        <p:txBody>
          <a:bodyPr>
            <a:normAutofit/>
          </a:bodyPr>
          <a:lstStyle/>
          <a:p>
            <a:pPr marL="233363" indent="-233363">
              <a:buFont typeface="Arial" panose="020B0604020202020204" pitchFamily="34" charset="0"/>
              <a:buChar char="•"/>
            </a:pPr>
            <a:r>
              <a:rPr lang="en-US" sz="2400" dirty="0" smtClean="0"/>
              <a:t>Oscillators provide the clocking signal to digital ICs which allow them to function (i.e. </a:t>
            </a:r>
            <a:r>
              <a:rPr lang="en-US" sz="2400" dirty="0" smtClean="0">
                <a:solidFill>
                  <a:srgbClr val="FF0000"/>
                </a:solidFill>
              </a:rPr>
              <a:t>VERY IMPORTANT</a:t>
            </a:r>
            <a:r>
              <a:rPr lang="en-US" sz="2400" dirty="0" smtClean="0"/>
              <a:t>)</a:t>
            </a:r>
            <a:endParaRPr lang="en-US" sz="2400" dirty="0"/>
          </a:p>
          <a:p>
            <a:pPr marL="233363" indent="-233363">
              <a:buFont typeface="Arial" panose="020B0604020202020204" pitchFamily="34" charset="0"/>
              <a:buChar char="•"/>
            </a:pPr>
            <a:r>
              <a:rPr lang="en-US" sz="2400" dirty="0"/>
              <a:t>Leave the area beneath and immediately around clock circuits free of graces and components (reduces EMI</a:t>
            </a:r>
            <a:r>
              <a:rPr lang="en-US" sz="2400" dirty="0" smtClean="0"/>
              <a:t>)</a:t>
            </a:r>
          </a:p>
          <a:p>
            <a:pPr marL="233363" indent="-233363">
              <a:buFont typeface="Arial" panose="020B0604020202020204" pitchFamily="34" charset="0"/>
              <a:buChar char="•"/>
            </a:pPr>
            <a:r>
              <a:rPr lang="en-US" sz="2400" dirty="0" smtClean="0"/>
              <a:t>Clocks should be placed as close to ICs as possible</a:t>
            </a:r>
          </a:p>
          <a:p>
            <a:pPr marL="233363" indent="-233363">
              <a:buFont typeface="Arial" panose="020B0604020202020204" pitchFamily="34" charset="0"/>
              <a:buChar char="•"/>
            </a:pPr>
            <a:r>
              <a:rPr lang="en-US" sz="2400" dirty="0" smtClean="0"/>
              <a:t>Clock traces should be as close to equal length as possible</a:t>
            </a:r>
            <a:endParaRPr lang="en-US" sz="2400" dirty="0"/>
          </a:p>
        </p:txBody>
      </p:sp>
    </p:spTree>
    <p:extLst>
      <p:ext uri="{BB962C8B-B14F-4D97-AF65-F5344CB8AC3E}">
        <p14:creationId xmlns:p14="http://schemas.microsoft.com/office/powerpoint/2010/main" val="31606143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IC Support Techniques</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Support Capacitors Capacitors</a:t>
            </a:r>
          </a:p>
        </p:txBody>
      </p:sp>
      <p:sp>
        <p:nvSpPr>
          <p:cNvPr id="2" name="Text Placeholder 1"/>
          <p:cNvSpPr>
            <a:spLocks noGrp="1"/>
          </p:cNvSpPr>
          <p:nvPr>
            <p:ph type="body" idx="12"/>
          </p:nvPr>
        </p:nvSpPr>
        <p:spPr>
          <a:xfrm>
            <a:off x="457201" y="1384807"/>
            <a:ext cx="8235949" cy="4722695"/>
          </a:xfrm>
        </p:spPr>
        <p:txBody>
          <a:bodyPr>
            <a:normAutofit lnSpcReduction="10000"/>
          </a:bodyPr>
          <a:lstStyle/>
          <a:p>
            <a:pPr marL="233363" indent="-233363">
              <a:buFont typeface="Arial" panose="020B0604020202020204" pitchFamily="34" charset="0"/>
              <a:buChar char="•"/>
            </a:pPr>
            <a:r>
              <a:rPr lang="en-US" sz="2400" dirty="0" smtClean="0"/>
              <a:t>Digital logic necessitates the switching of a circuit between high (energized) and low states quickly. To energize quickly, transistors in digital circuits require access to a small amount of on-demand current</a:t>
            </a:r>
          </a:p>
          <a:p>
            <a:pPr marL="233363" indent="-233363">
              <a:buFont typeface="Arial" panose="020B0604020202020204" pitchFamily="34" charset="0"/>
              <a:buChar char="•"/>
            </a:pPr>
            <a:r>
              <a:rPr lang="en-US" sz="2400" u="sng" dirty="0" smtClean="0"/>
              <a:t>Decoupling Capacitors:</a:t>
            </a:r>
            <a:r>
              <a:rPr lang="en-US" sz="2400" dirty="0" smtClean="0"/>
              <a:t> Small capacitors placed physically near digital ICs to provide internal transistors with </a:t>
            </a:r>
            <a:r>
              <a:rPr lang="en-US" sz="2400" dirty="0" smtClean="0"/>
              <a:t>an instantaneous </a:t>
            </a:r>
            <a:r>
              <a:rPr lang="en-US" sz="2400" dirty="0" smtClean="0"/>
              <a:t>source of current during switching (serve as “low pass filter” against high-frequency transient power events)</a:t>
            </a:r>
          </a:p>
          <a:p>
            <a:pPr marL="233363" indent="-233363">
              <a:buFont typeface="Arial" panose="020B0604020202020204" pitchFamily="34" charset="0"/>
              <a:buChar char="•"/>
            </a:pPr>
            <a:r>
              <a:rPr lang="en-US" sz="2400" u="sng" dirty="0" smtClean="0"/>
              <a:t>Bulk Capacitors:</a:t>
            </a:r>
            <a:r>
              <a:rPr lang="en-US" sz="2400" dirty="0" smtClean="0"/>
              <a:t> Larger capacitors placed on a circuit board to reliably supply power to decoupling capacitors in the face of power </a:t>
            </a:r>
            <a:r>
              <a:rPr lang="en-US" sz="2400" dirty="0" smtClean="0"/>
              <a:t>fluctuations (effectively “recharge” the decoupling capacitors)</a:t>
            </a:r>
            <a:endParaRPr lang="en-US" sz="2400" u="sng" dirty="0"/>
          </a:p>
        </p:txBody>
      </p:sp>
    </p:spTree>
    <p:extLst>
      <p:ext uri="{BB962C8B-B14F-4D97-AF65-F5344CB8AC3E}">
        <p14:creationId xmlns:p14="http://schemas.microsoft.com/office/powerpoint/2010/main" val="13716284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IC Support Techniques</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Support Capacitor Guidelines</a:t>
            </a:r>
          </a:p>
        </p:txBody>
      </p:sp>
      <p:sp>
        <p:nvSpPr>
          <p:cNvPr id="2" name="Text Placeholder 1"/>
          <p:cNvSpPr>
            <a:spLocks noGrp="1"/>
          </p:cNvSpPr>
          <p:nvPr>
            <p:ph type="body" idx="12"/>
          </p:nvPr>
        </p:nvSpPr>
        <p:spPr>
          <a:xfrm>
            <a:off x="457201" y="1250831"/>
            <a:ext cx="8315324" cy="4856672"/>
          </a:xfrm>
        </p:spPr>
        <p:txBody>
          <a:bodyPr>
            <a:normAutofit/>
          </a:bodyPr>
          <a:lstStyle/>
          <a:p>
            <a:pPr marL="233363" indent="-233363">
              <a:buFont typeface="Arial" panose="020B0604020202020204" pitchFamily="34" charset="0"/>
              <a:buChar char="•"/>
            </a:pPr>
            <a:r>
              <a:rPr lang="en-US" sz="2400" dirty="0" smtClean="0"/>
              <a:t>Capacitance value:</a:t>
            </a:r>
            <a:endParaRPr lang="en-US" sz="2400" u="sng" dirty="0" smtClean="0"/>
          </a:p>
          <a:p>
            <a:pPr marL="457200" indent="-233363">
              <a:buFont typeface="Arial" panose="020B0604020202020204" pitchFamily="34" charset="0"/>
              <a:buChar char="•"/>
            </a:pPr>
            <a:r>
              <a:rPr lang="en-US" sz="2400" u="sng" dirty="0" smtClean="0"/>
              <a:t>Decoupling capacitors:</a:t>
            </a:r>
            <a:r>
              <a:rPr lang="en-US" sz="2400" dirty="0" smtClean="0"/>
              <a:t> 100nF – 1µF typical (large enough to store charge but small enough to react quickly</a:t>
            </a:r>
            <a:r>
              <a:rPr lang="en-US" sz="2400" dirty="0" smtClean="0"/>
              <a:t>), serve as “instantaneous” source of current to help minimize rise time of output signals</a:t>
            </a:r>
            <a:endParaRPr lang="en-US" sz="2400" dirty="0" smtClean="0"/>
          </a:p>
          <a:p>
            <a:pPr marL="457200" indent="-233363">
              <a:buFont typeface="Arial" panose="020B0604020202020204" pitchFamily="34" charset="0"/>
              <a:buChar char="•"/>
            </a:pPr>
            <a:r>
              <a:rPr lang="en-US" sz="2400" u="sng" dirty="0" smtClean="0"/>
              <a:t>Bulk capacitors:</a:t>
            </a:r>
            <a:r>
              <a:rPr lang="en-US" sz="2400" dirty="0" smtClean="0"/>
              <a:t> Size not critical, 10uF – 100uF </a:t>
            </a:r>
            <a:r>
              <a:rPr lang="en-US" sz="2400" dirty="0" smtClean="0"/>
              <a:t>common (purpose is to recharge decoupling capacitors)</a:t>
            </a:r>
            <a:endParaRPr lang="en-US" sz="2400" dirty="0" smtClean="0"/>
          </a:p>
          <a:p>
            <a:pPr marL="233363" indent="-233363">
              <a:buFont typeface="Arial" panose="020B0604020202020204" pitchFamily="34" charset="0"/>
              <a:buChar char="•"/>
            </a:pPr>
            <a:r>
              <a:rPr lang="en-US" sz="2400" dirty="0" smtClean="0"/>
              <a:t>Physical placement:</a:t>
            </a:r>
          </a:p>
          <a:p>
            <a:pPr marL="457200" indent="-233363">
              <a:buFont typeface="Arial" panose="020B0604020202020204" pitchFamily="34" charset="0"/>
              <a:buChar char="•"/>
            </a:pPr>
            <a:r>
              <a:rPr lang="en-US" sz="2400" u="sng" dirty="0" smtClean="0"/>
              <a:t>Decoupling capacitors:</a:t>
            </a:r>
            <a:r>
              <a:rPr lang="en-US" sz="2400" dirty="0" smtClean="0"/>
              <a:t> Place as physically close to IC as possible. Common to place underneath (opposite side of board) from the IC</a:t>
            </a:r>
          </a:p>
          <a:p>
            <a:pPr marL="457200" indent="-233363">
              <a:buFont typeface="Arial" panose="020B0604020202020204" pitchFamily="34" charset="0"/>
              <a:buChar char="•"/>
            </a:pPr>
            <a:r>
              <a:rPr lang="en-US" sz="2400" u="sng" dirty="0" smtClean="0"/>
              <a:t>Bulk capacitor:</a:t>
            </a:r>
            <a:r>
              <a:rPr lang="en-US" sz="2400" dirty="0" smtClean="0"/>
              <a:t> Placement generally not critical</a:t>
            </a:r>
            <a:endParaRPr lang="en-US" sz="2400" u="sng" dirty="0" smtClean="0"/>
          </a:p>
        </p:txBody>
      </p:sp>
    </p:spTree>
    <p:extLst>
      <p:ext uri="{BB962C8B-B14F-4D97-AF65-F5344CB8AC3E}">
        <p14:creationId xmlns:p14="http://schemas.microsoft.com/office/powerpoint/2010/main" val="19282959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IC Support Techniques</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Support Capacitor Placement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424" y="1315081"/>
            <a:ext cx="5354248" cy="4732934"/>
          </a:xfrm>
          <a:prstGeom prst="rect">
            <a:avLst/>
          </a:prstGeom>
        </p:spPr>
      </p:pic>
    </p:spTree>
    <p:extLst>
      <p:ext uri="{BB962C8B-B14F-4D97-AF65-F5344CB8AC3E}">
        <p14:creationId xmlns:p14="http://schemas.microsoft.com/office/powerpoint/2010/main" val="2398381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IC Support Techniques</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Reset Circuits</a:t>
            </a:r>
          </a:p>
        </p:txBody>
      </p:sp>
      <p:sp>
        <p:nvSpPr>
          <p:cNvPr id="2" name="Text Placeholder 1"/>
          <p:cNvSpPr>
            <a:spLocks noGrp="1"/>
          </p:cNvSpPr>
          <p:nvPr>
            <p:ph type="body" idx="12"/>
          </p:nvPr>
        </p:nvSpPr>
        <p:spPr>
          <a:xfrm>
            <a:off x="457200" y="1311215"/>
            <a:ext cx="8235949" cy="4623393"/>
          </a:xfrm>
        </p:spPr>
        <p:txBody>
          <a:bodyPr>
            <a:normAutofit/>
          </a:bodyPr>
          <a:lstStyle/>
          <a:p>
            <a:pPr marL="233363" indent="-233363">
              <a:buFont typeface="Arial" panose="020B0604020202020204" pitchFamily="34" charset="0"/>
              <a:buChar char="•"/>
            </a:pPr>
            <a:r>
              <a:rPr lang="en-US" sz="2400" dirty="0" smtClean="0"/>
              <a:t>Microcontrollers and other ICs generally must be reset to a known state prior to actions such as programming, and  a reset switch is a useful inclusion in nearly all digital circuits</a:t>
            </a:r>
          </a:p>
          <a:p>
            <a:pPr marL="233363" indent="-233363">
              <a:buFont typeface="Arial" panose="020B0604020202020204" pitchFamily="34" charset="0"/>
              <a:buChar char="•"/>
            </a:pPr>
            <a:r>
              <a:rPr lang="en-US" sz="2400" dirty="0"/>
              <a:t>Failure to properly </a:t>
            </a:r>
            <a:r>
              <a:rPr lang="en-US" sz="2400" dirty="0" smtClean="0"/>
              <a:t>handle device reset logic may result in spurious resets, failure to program the device, and unpredictable device behavior</a:t>
            </a:r>
          </a:p>
          <a:p>
            <a:pPr marL="233363" indent="-233363">
              <a:buFont typeface="Arial" panose="020B0604020202020204" pitchFamily="34" charset="0"/>
              <a:buChar char="•"/>
            </a:pPr>
            <a:r>
              <a:rPr lang="en-US" sz="2400" dirty="0" smtClean="0"/>
              <a:t>Reset lines are generally active low, and pulled high during normal device operation</a:t>
            </a:r>
          </a:p>
        </p:txBody>
      </p:sp>
    </p:spTree>
    <p:extLst>
      <p:ext uri="{BB962C8B-B14F-4D97-AF65-F5344CB8AC3E}">
        <p14:creationId xmlns:p14="http://schemas.microsoft.com/office/powerpoint/2010/main" val="35734643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756" y="2968426"/>
            <a:ext cx="6220693" cy="3267531"/>
          </a:xfrm>
          <a:prstGeom prst="rect">
            <a:avLst/>
          </a:prstGeom>
        </p:spPr>
      </p:pic>
      <p:sp>
        <p:nvSpPr>
          <p:cNvPr id="11" name="Title 10"/>
          <p:cNvSpPr>
            <a:spLocks noGrp="1"/>
          </p:cNvSpPr>
          <p:nvPr>
            <p:ph type="title"/>
          </p:nvPr>
        </p:nvSpPr>
        <p:spPr/>
        <p:txBody>
          <a:bodyPr/>
          <a:lstStyle/>
          <a:p>
            <a:r>
              <a:rPr lang="en-US" dirty="0" smtClean="0"/>
              <a:t>IC Support Techniques</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Reset Circuit Example</a:t>
            </a:r>
          </a:p>
        </p:txBody>
      </p:sp>
      <p:sp>
        <p:nvSpPr>
          <p:cNvPr id="2" name="Text Placeholder 1"/>
          <p:cNvSpPr>
            <a:spLocks noGrp="1"/>
          </p:cNvSpPr>
          <p:nvPr>
            <p:ph type="body" idx="12"/>
          </p:nvPr>
        </p:nvSpPr>
        <p:spPr>
          <a:xfrm>
            <a:off x="457200" y="1311215"/>
            <a:ext cx="8235949" cy="4623393"/>
          </a:xfrm>
        </p:spPr>
        <p:txBody>
          <a:bodyPr>
            <a:normAutofit/>
          </a:bodyPr>
          <a:lstStyle/>
          <a:p>
            <a:pPr marL="233363" indent="-233363">
              <a:buFont typeface="Arial" panose="020B0604020202020204" pitchFamily="34" charset="0"/>
              <a:buChar char="•"/>
            </a:pPr>
            <a:r>
              <a:rPr lang="en-US" sz="2400" dirty="0" smtClean="0"/>
              <a:t>Example microcontroller reset circuit</a:t>
            </a:r>
          </a:p>
          <a:p>
            <a:pPr marL="233363" indent="-233363">
              <a:buFont typeface="Arial" panose="020B0604020202020204" pitchFamily="34" charset="0"/>
              <a:buChar char="•"/>
            </a:pPr>
            <a:r>
              <a:rPr lang="en-US" sz="2400" dirty="0" smtClean="0"/>
              <a:t>R1 should be chosen to pull reset line high (10k</a:t>
            </a:r>
            <a:r>
              <a:rPr lang="el-GR" sz="2400" dirty="0" smtClean="0"/>
              <a:t>Ω</a:t>
            </a:r>
            <a:r>
              <a:rPr lang="en-US" sz="2400" dirty="0" smtClean="0"/>
              <a:t> typical)</a:t>
            </a:r>
          </a:p>
          <a:p>
            <a:pPr marL="233363" indent="-233363">
              <a:buFont typeface="Arial" panose="020B0604020202020204" pitchFamily="34" charset="0"/>
              <a:buChar char="•"/>
            </a:pPr>
            <a:r>
              <a:rPr lang="en-US" sz="2400" dirty="0" smtClean="0"/>
              <a:t>C1 decouples reset line from high-frequency transient events</a:t>
            </a:r>
          </a:p>
          <a:p>
            <a:pPr marL="233363" indent="-233363">
              <a:buFont typeface="Arial" panose="020B0604020202020204" pitchFamily="34" charset="0"/>
              <a:buChar char="•"/>
            </a:pPr>
            <a:r>
              <a:rPr lang="en-US" sz="2400" dirty="0" smtClean="0"/>
              <a:t>S1 reset switch; use of</a:t>
            </a:r>
            <a:br>
              <a:rPr lang="en-US" sz="2400" dirty="0" smtClean="0"/>
            </a:br>
            <a:r>
              <a:rPr lang="en-US" sz="2400" dirty="0" smtClean="0"/>
              <a:t>a tactile switch is</a:t>
            </a:r>
            <a:br>
              <a:rPr lang="en-US" sz="2400" dirty="0" smtClean="0"/>
            </a:br>
            <a:r>
              <a:rPr lang="en-US" sz="2400" dirty="0" smtClean="0"/>
              <a:t>recommended</a:t>
            </a:r>
            <a:endParaRPr lang="en-US" sz="2400" dirty="0"/>
          </a:p>
          <a:p>
            <a:pPr marL="233363" indent="-233363">
              <a:buFont typeface="Arial" panose="020B0604020202020204" pitchFamily="34" charset="0"/>
              <a:buChar char="•"/>
            </a:pPr>
            <a:endParaRPr lang="en-US" sz="2400" dirty="0" smtClean="0"/>
          </a:p>
          <a:p>
            <a:endParaRPr lang="en-US" sz="2400" dirty="0" smtClean="0"/>
          </a:p>
        </p:txBody>
      </p:sp>
    </p:spTree>
    <p:extLst>
      <p:ext uri="{BB962C8B-B14F-4D97-AF65-F5344CB8AC3E}">
        <p14:creationId xmlns:p14="http://schemas.microsoft.com/office/powerpoint/2010/main" val="26184362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Mechanical Considerations</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smtClean="0"/>
              <a:t>Space Conflicts and Accessibility</a:t>
            </a:r>
          </a:p>
        </p:txBody>
      </p:sp>
      <p:sp>
        <p:nvSpPr>
          <p:cNvPr id="2" name="Text Placeholder 1"/>
          <p:cNvSpPr>
            <a:spLocks noGrp="1"/>
          </p:cNvSpPr>
          <p:nvPr>
            <p:ph type="body" idx="12"/>
          </p:nvPr>
        </p:nvSpPr>
        <p:spPr>
          <a:xfrm>
            <a:off x="457200" y="1311215"/>
            <a:ext cx="8235949" cy="5262840"/>
          </a:xfrm>
        </p:spPr>
        <p:txBody>
          <a:bodyPr>
            <a:normAutofit/>
          </a:bodyPr>
          <a:lstStyle/>
          <a:p>
            <a:pPr marL="233363" indent="-233363">
              <a:buFont typeface="Arial" panose="020B0604020202020204" pitchFamily="34" charset="0"/>
              <a:buChar char="•"/>
            </a:pPr>
            <a:r>
              <a:rPr lang="en-US" sz="2400" dirty="0" smtClean="0"/>
              <a:t>2D layout packages (such as Eagle) can sometimes miss important considerations in the Z-axis</a:t>
            </a:r>
          </a:p>
          <a:p>
            <a:pPr marL="233363" indent="-233363">
              <a:buFont typeface="Arial" panose="020B0604020202020204" pitchFamily="34" charset="0"/>
              <a:buChar char="•"/>
            </a:pPr>
            <a:r>
              <a:rPr lang="en-US" sz="2400" dirty="0" smtClean="0"/>
              <a:t>Consider:</a:t>
            </a:r>
          </a:p>
          <a:p>
            <a:pPr marL="461963" indent="-233363">
              <a:buFont typeface="Arial" panose="020B0604020202020204" pitchFamily="34" charset="0"/>
              <a:buChar char="•"/>
            </a:pPr>
            <a:r>
              <a:rPr lang="en-US" sz="2400" dirty="0" smtClean="0"/>
              <a:t>If 2+ boards are stacked, </a:t>
            </a:r>
            <a:br>
              <a:rPr lang="en-US" sz="2400" dirty="0" smtClean="0"/>
            </a:br>
            <a:r>
              <a:rPr lang="en-US" sz="2400" dirty="0" smtClean="0"/>
              <a:t>what will you be able to </a:t>
            </a:r>
            <a:br>
              <a:rPr lang="en-US" sz="2400" dirty="0" smtClean="0"/>
            </a:br>
            <a:r>
              <a:rPr lang="en-US" sz="2400" dirty="0" smtClean="0"/>
              <a:t>access in the covered </a:t>
            </a:r>
            <a:br>
              <a:rPr lang="en-US" sz="2400" dirty="0" smtClean="0"/>
            </a:br>
            <a:r>
              <a:rPr lang="en-US" sz="2400" dirty="0" smtClean="0"/>
              <a:t>area? (Answer: nothing)</a:t>
            </a:r>
          </a:p>
          <a:p>
            <a:pPr marL="461963" indent="-233363">
              <a:buFont typeface="Arial" panose="020B0604020202020204" pitchFamily="34" charset="0"/>
              <a:buChar char="•"/>
            </a:pPr>
            <a:r>
              <a:rPr lang="en-US" sz="2400" dirty="0" smtClean="0"/>
              <a:t>How will your board fit into </a:t>
            </a:r>
            <a:br>
              <a:rPr lang="en-US" sz="2400" dirty="0" smtClean="0"/>
            </a:br>
            <a:r>
              <a:rPr lang="en-US" sz="2400" dirty="0" smtClean="0"/>
              <a:t>your packaging when you </a:t>
            </a:r>
            <a:br>
              <a:rPr lang="en-US" sz="2400" dirty="0" smtClean="0"/>
            </a:br>
            <a:r>
              <a:rPr lang="en-US" sz="2400" dirty="0" smtClean="0"/>
              <a:t>consider the height of “tall” </a:t>
            </a:r>
            <a:br>
              <a:rPr lang="en-US" sz="2400" dirty="0" smtClean="0"/>
            </a:br>
            <a:r>
              <a:rPr lang="en-US" sz="2400" dirty="0" smtClean="0"/>
              <a:t>components such as </a:t>
            </a:r>
            <a:br>
              <a:rPr lang="en-US" sz="2400" dirty="0" smtClean="0"/>
            </a:br>
            <a:r>
              <a:rPr lang="en-US" sz="2400" dirty="0" smtClean="0"/>
              <a:t>connectors and capacitors?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159" y="2117558"/>
            <a:ext cx="3452037" cy="4456497"/>
          </a:xfrm>
          <a:prstGeom prst="rect">
            <a:avLst/>
          </a:prstGeom>
        </p:spPr>
      </p:pic>
    </p:spTree>
    <p:extLst>
      <p:ext uri="{BB962C8B-B14F-4D97-AF65-F5344CB8AC3E}">
        <p14:creationId xmlns:p14="http://schemas.microsoft.com/office/powerpoint/2010/main" val="14695181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13341</TotalTime>
  <Words>1554</Words>
  <Application>Microsoft Office PowerPoint</Application>
  <PresentationFormat>On-screen Show (4:3)</PresentationFormat>
  <Paragraphs>216</Paragraphs>
  <Slides>29</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Impact</vt:lpstr>
      <vt:lpstr>Lucida Grande</vt:lpstr>
      <vt:lpstr>Symbol</vt:lpstr>
      <vt:lpstr>Times New Roman</vt:lpstr>
      <vt:lpstr>Office Theme</vt:lpstr>
      <vt:lpstr>Hardware Design Techniques George Hadley ©2017, Images Property of their Respective Owners.</vt:lpstr>
      <vt:lpstr>Outline</vt:lpstr>
      <vt:lpstr>IC Support Techniques</vt:lpstr>
      <vt:lpstr>IC Support Techniques</vt:lpstr>
      <vt:lpstr>IC Support Techniques</vt:lpstr>
      <vt:lpstr>IC Support Techniques</vt:lpstr>
      <vt:lpstr>IC Support Techniques</vt:lpstr>
      <vt:lpstr>IC Support Techniques</vt:lpstr>
      <vt:lpstr>Mechanical Considerations</vt:lpstr>
      <vt:lpstr>Mechanical Considerations</vt:lpstr>
      <vt:lpstr>Mechanical Considerations</vt:lpstr>
      <vt:lpstr>Mechanical Considerations</vt:lpstr>
      <vt:lpstr>Electromagnetic Interference</vt:lpstr>
      <vt:lpstr>Electromagnetic Interference</vt:lpstr>
      <vt:lpstr>Electromagnetic Interference</vt:lpstr>
      <vt:lpstr>Electromagnetic Interference</vt:lpstr>
      <vt:lpstr>Electromagnetic Interference</vt:lpstr>
      <vt:lpstr>Electromagnetic Interference</vt:lpstr>
      <vt:lpstr>Electromagnetic Interference</vt:lpstr>
      <vt:lpstr>Debugging and Verification</vt:lpstr>
      <vt:lpstr>Debugging and Verification</vt:lpstr>
      <vt:lpstr>Other Hardware Techniques</vt:lpstr>
      <vt:lpstr>PowerPoint Presentation</vt:lpstr>
      <vt:lpstr>Question 1</vt:lpstr>
      <vt:lpstr>Question 2</vt:lpstr>
      <vt:lpstr>Question 3</vt:lpstr>
      <vt:lpstr>Question 4</vt:lpstr>
      <vt:lpstr>Question 5</vt:lpstr>
      <vt:lpstr>Question 6</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George Hadley</dc:creator>
  <cp:lastModifiedBy>Meyer, David G</cp:lastModifiedBy>
  <cp:revision>237</cp:revision>
  <cp:lastPrinted>2012-02-14T22:31:46Z</cp:lastPrinted>
  <dcterms:created xsi:type="dcterms:W3CDTF">2011-09-20T15:44:26Z</dcterms:created>
  <dcterms:modified xsi:type="dcterms:W3CDTF">2017-02-09T17:22:31Z</dcterms:modified>
</cp:coreProperties>
</file>