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4" r:id="rId2"/>
    <p:sldId id="262" r:id="rId3"/>
    <p:sldId id="265" r:id="rId4"/>
    <p:sldId id="291" r:id="rId5"/>
    <p:sldId id="285" r:id="rId6"/>
    <p:sldId id="286" r:id="rId7"/>
    <p:sldId id="287" r:id="rId8"/>
    <p:sldId id="288" r:id="rId9"/>
    <p:sldId id="289" r:id="rId10"/>
    <p:sldId id="290" r:id="rId11"/>
    <p:sldId id="284" r:id="rId12"/>
    <p:sldId id="292" r:id="rId13"/>
    <p:sldId id="295" r:id="rId14"/>
    <p:sldId id="293" r:id="rId15"/>
    <p:sldId id="294" r:id="rId16"/>
    <p:sldId id="296" r:id="rId17"/>
    <p:sldId id="297" r:id="rId18"/>
    <p:sldId id="298" r:id="rId19"/>
    <p:sldId id="299" r:id="rId20"/>
    <p:sldId id="300" r:id="rId21"/>
    <p:sldId id="301" r:id="rId22"/>
    <p:sldId id="306" r:id="rId23"/>
    <p:sldId id="302" r:id="rId24"/>
    <p:sldId id="304" r:id="rId25"/>
    <p:sldId id="303" r:id="rId26"/>
    <p:sldId id="30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2">
          <p15:clr>
            <a:srgbClr val="A4A3A4"/>
          </p15:clr>
        </p15:guide>
        <p15:guide id="2" pos="5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433"/>
    <a:srgbClr val="856024"/>
    <a:srgbClr val="E3AE24"/>
    <a:srgbClr val="A3792C"/>
    <a:srgbClr val="D19B23"/>
    <a:srgbClr val="75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1536" y="114"/>
      </p:cViewPr>
      <p:guideLst>
        <p:guide orient="horz" pos="2702"/>
        <p:guide pos="5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E9AF-5B02-A343-87BA-BF97CE0E58AE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6C59-4C62-F748-9189-0658811B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PCB Cover Image Source: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2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5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61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Multiplexed Pin Functionality Image Source: http://ww1.microchip.com/downloads/en/DeviceDoc/39632e.pdf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87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Eagle Schematic Image Source: https://amtek.files.wordpress.com/2010/10/eagle20.jpg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92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Junction Dot Image Source: Self-created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2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Eagle Layout Image Source: https://github.com/NBitWonder/SDR/blob/master/Electrical/v3.0/SDRv3.brd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09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78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28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26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4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 Pirate Image Source: http://dangerousprototypes.com/wp-content/media/2014/11/buspiratev383.jpg</a:t>
            </a:r>
            <a:br>
              <a:rPr lang="en-US" dirty="0" smtClean="0"/>
            </a:br>
            <a:r>
              <a:rPr lang="en-US" dirty="0" smtClean="0"/>
              <a:t>PIC User Interface Image Source: http://www.expresspcb.com/GSpecs/PhotoMiniBoardProPCB_800.jpg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26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32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3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Copper Pour Image Source: http://upload.wikimedia.org/wikipedia/commons/d/d4/PCB_copper_pour_thermal_pads.png</a:t>
            </a:r>
            <a:br>
              <a:rPr lang="en-US" dirty="0" smtClean="0"/>
            </a:br>
            <a:r>
              <a:rPr lang="en-US" dirty="0" smtClean="0"/>
              <a:t>Signal Plane Image Source:</a:t>
            </a:r>
            <a:r>
              <a:rPr lang="en-US" baseline="0" dirty="0" smtClean="0"/>
              <a:t> </a:t>
            </a:r>
            <a:r>
              <a:rPr lang="en-US" dirty="0" smtClean="0"/>
              <a:t>http://dangerousprototypes.com/forum/download/file.php?id=4191&amp;t=1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65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Custom Silkscreen Image Source: http</a:t>
            </a:r>
            <a:r>
              <a:rPr lang="en-US" smtClean="0"/>
              <a:t>://lucidtronix.com/system/attached_files/184/original/Screen_shot_2013-02-05_at_6.54.53_PM.png?1360108721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91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Custom Silkscreen Image Source: http://lucidtronix.com/system/attached_files/184/original/Screen_shot_2013-02-05_at_6.54.53_PM.png?1360108721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50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Tented Via Image Source: http://www.pcbuniverse.com/article5_files/image002.gif</a:t>
            </a:r>
          </a:p>
          <a:p>
            <a:r>
              <a:rPr lang="en-US" dirty="0" smtClean="0"/>
              <a:t>Polar</a:t>
            </a:r>
            <a:r>
              <a:rPr lang="en-US" baseline="0" dirty="0" smtClean="0"/>
              <a:t> Layout</a:t>
            </a:r>
            <a:r>
              <a:rPr lang="en-US" dirty="0" smtClean="0"/>
              <a:t> Image Source: http://www.eng.yale.edu/pep5/images/img_pocketwatch/led_pw_v1.0_pcb_front.jpg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21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PCB Factory Image Source: https://s3.amazonaws.com/ksr/assets/001/896/068/01f95acc03dffb2222aa32097343ed16_large.JPG?1397825946</a:t>
            </a:r>
          </a:p>
          <a:p>
            <a:r>
              <a:rPr lang="en-US" dirty="0" smtClean="0"/>
              <a:t>PCB Manufacturing Process Image Source: http://www.adafruit.com/blog/wp-content/uploads/2009/10/pp-pcb-pool-tag2-185-gross.jpg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5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PCB Image Source: http://www.homediystuff.com/wp-content/uploads/2013/02/PCB-blank1.jpg</a:t>
            </a:r>
          </a:p>
          <a:p>
            <a:r>
              <a:rPr lang="en-US" dirty="0" smtClean="0"/>
              <a:t>PCB Etchant Image Source:</a:t>
            </a:r>
            <a:r>
              <a:rPr lang="en-US" baseline="0" dirty="0" smtClean="0"/>
              <a:t> http://www.ace4parts.com/images/products/415-500ML.jpg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5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PCB Mask Image Source: https://www.keelog.com/images/wireless_keylogger_pcb_bottom2_big.gif</a:t>
            </a:r>
            <a:br>
              <a:rPr lang="en-US" dirty="0" smtClean="0"/>
            </a:br>
            <a:r>
              <a:rPr lang="en-US" dirty="0" smtClean="0"/>
              <a:t>PCB w/ Mask Image Source:</a:t>
            </a:r>
            <a:r>
              <a:rPr lang="en-US" baseline="0" dirty="0" smtClean="0"/>
              <a:t> http://i61.photobucket.com/albums/h50/scottyjr/Electronics/PCB2_zps981d7d35.jpg</a:t>
            </a:r>
          </a:p>
          <a:p>
            <a:r>
              <a:rPr lang="en-US" baseline="0" dirty="0" smtClean="0"/>
              <a:t>Etched PCB Image Source: http://thingiverse-production.s3.amazonaws.com/renders/9d/e7/c4/46/42/5660546690_d2af415c5b_b_display_large_preview_featured.jpg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3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Annular</a:t>
            </a:r>
            <a:r>
              <a:rPr lang="en-US" baseline="0" dirty="0" smtClean="0"/>
              <a:t> Ring </a:t>
            </a:r>
            <a:r>
              <a:rPr lang="en-US" dirty="0" smtClean="0"/>
              <a:t>Image Source: http://www-users.cs.york.ac.uk/~pcc/Circuits/Eagle/graphics/Annular-Ring.jpg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5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Annular</a:t>
            </a:r>
            <a:r>
              <a:rPr lang="en-US" baseline="0" dirty="0" smtClean="0"/>
              <a:t> Ring </a:t>
            </a:r>
            <a:r>
              <a:rPr lang="en-US" dirty="0" smtClean="0"/>
              <a:t>Image Source: http://screamingcircuits.typepad.com/.a/6a00d8341c008a53ef0112790a20c828a4-popup</a:t>
            </a:r>
          </a:p>
          <a:p>
            <a:r>
              <a:rPr lang="en-US" dirty="0" smtClean="0"/>
              <a:t>Plated Through Hole Image Source: http://www.priken.co.jp/site/img/substrate05.jpg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96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Soldermask</a:t>
            </a:r>
            <a:r>
              <a:rPr lang="en-US" dirty="0" smtClean="0"/>
              <a:t> Image Source: http://i01.i.aliimg.com/wsphoto/v1/2008196873_1/-font-b-Circuit-b-font-font-b-board-b-font-fpc-font-b-circuit-b.jpg</a:t>
            </a:r>
          </a:p>
          <a:p>
            <a:r>
              <a:rPr lang="en-US" dirty="0" smtClean="0"/>
              <a:t>Silkscreen Image Source: http://www.justgeek.de/wp-content/uploads/2013/04/IMG_8514.jpg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35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Electrical Testing Image Source: http://www.haeusermann.at/sites/default/files/styles/content_image_lightbox/public/articleimages/elektrical_test_pcb.png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5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4390741"/>
            <a:ext cx="5853723" cy="1864375"/>
          </a:xfrm>
          <a:prstGeom prst="rect">
            <a:avLst/>
          </a:prstGeom>
          <a:solidFill>
            <a:srgbClr val="A3792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1003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335475" y="4585792"/>
            <a:ext cx="4744901" cy="1655878"/>
          </a:xfrm>
        </p:spPr>
        <p:txBody>
          <a:bodyPr anchor="t">
            <a:noAutofit/>
          </a:bodyPr>
          <a:lstStyle>
            <a:lvl1pPr>
              <a:lnSpc>
                <a:spcPts val="6400"/>
              </a:lnSpc>
              <a:defRPr sz="7000" cap="all">
                <a:solidFill>
                  <a:srgbClr val="D19B23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4"/>
          </p:nvPr>
        </p:nvSpPr>
        <p:spPr>
          <a:xfrm>
            <a:off x="5747499" y="5623128"/>
            <a:ext cx="3112338" cy="311740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 userDrawn="1">
            <p:ph type="body" sz="quarter" idx="15"/>
          </p:nvPr>
        </p:nvSpPr>
        <p:spPr>
          <a:xfrm>
            <a:off x="5747500" y="5918450"/>
            <a:ext cx="3112338" cy="33382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400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0" name="Date Placeholder 6"/>
          <p:cNvSpPr>
            <a:spLocks noGrp="1"/>
          </p:cNvSpPr>
          <p:nvPr userDrawn="1">
            <p:ph type="dt" sz="half" idx="10"/>
          </p:nvPr>
        </p:nvSpPr>
        <p:spPr>
          <a:xfrm>
            <a:off x="5747498" y="6277181"/>
            <a:ext cx="3112591" cy="365125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r>
              <a:rPr lang="en-US" b="1" smtClean="0">
                <a:solidFill>
                  <a:srgbClr val="856024"/>
                </a:solidFill>
                <a:latin typeface="Arial"/>
                <a:cs typeface="Arial"/>
              </a:rPr>
              <a:t>Month day, year</a:t>
            </a:r>
            <a:endParaRPr lang="en-US" b="1" dirty="0">
              <a:solidFill>
                <a:srgbClr val="856024"/>
              </a:solidFill>
              <a:latin typeface="Arial"/>
              <a:cs typeface="Arial"/>
            </a:endParaRPr>
          </a:p>
        </p:txBody>
      </p:sp>
      <p:sp>
        <p:nvSpPr>
          <p:cNvPr id="31" name="Text Placeholder 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745085" y="4457139"/>
            <a:ext cx="3115004" cy="1165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cap="all">
                <a:solidFill>
                  <a:schemeClr val="tx1">
                    <a:lumMod val="65000"/>
                    <a:lumOff val="35000"/>
                  </a:schemeClr>
                </a:solidFill>
                <a:latin typeface="Impact"/>
              </a:defRPr>
            </a:lvl1pPr>
            <a:lvl2pPr marL="0" indent="0">
              <a:lnSpc>
                <a:spcPts val="8900"/>
              </a:lnSpc>
              <a:spcBef>
                <a:spcPts val="0"/>
              </a:spcBef>
              <a:buFontTx/>
              <a:buNone/>
              <a:defRPr sz="9800" cap="all" baseline="0">
                <a:solidFill>
                  <a:srgbClr val="A3792C"/>
                </a:solidFill>
                <a:latin typeface="Impact"/>
              </a:defRPr>
            </a:lvl2pPr>
            <a:lvl3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cap="all" baseline="0">
                <a:solidFill>
                  <a:schemeClr val="bg1">
                    <a:lumMod val="65000"/>
                  </a:schemeClr>
                </a:solidFill>
                <a:latin typeface="Impact"/>
              </a:defRPr>
            </a:lvl3pPr>
          </a:lstStyle>
          <a:p>
            <a:pPr lvl="0"/>
            <a:r>
              <a:rPr lang="en-US" dirty="0" smtClean="0"/>
              <a:t>Second Line</a:t>
            </a:r>
            <a:br>
              <a:rPr lang="en-US" dirty="0" smtClean="0"/>
            </a:br>
            <a:r>
              <a:rPr lang="en-US" dirty="0" smtClean="0"/>
              <a:t>Third Line</a:t>
            </a:r>
          </a:p>
        </p:txBody>
      </p:sp>
      <p:sp>
        <p:nvSpPr>
          <p:cNvPr id="10" name="Picture Placeholder 9"/>
          <p:cNvSpPr>
            <a:spLocks noGrp="1"/>
          </p:cNvSpPr>
          <p:nvPr userDrawn="1">
            <p:ph type="pic" sz="quarter" idx="17"/>
          </p:nvPr>
        </p:nvSpPr>
        <p:spPr>
          <a:xfrm>
            <a:off x="0" y="0"/>
            <a:ext cx="9144000" cy="4391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9144000" cy="954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13512" y="4147563"/>
            <a:ext cx="6975508" cy="2304038"/>
            <a:chOff x="-13512" y="4147563"/>
            <a:chExt cx="6975508" cy="2304038"/>
          </a:xfrm>
        </p:grpSpPr>
        <p:sp>
          <p:nvSpPr>
            <p:cNvPr id="20" name="Rectangle 19"/>
            <p:cNvSpPr/>
            <p:nvPr/>
          </p:nvSpPr>
          <p:spPr>
            <a:xfrm>
              <a:off x="-13511" y="4147563"/>
              <a:ext cx="6975507" cy="2304038"/>
            </a:xfrm>
            <a:prstGeom prst="rect">
              <a:avLst/>
            </a:prstGeom>
            <a:solidFill>
              <a:srgbClr val="D19B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Lines_30blk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" t="22542" r="22190"/>
            <a:stretch/>
          </p:blipFill>
          <p:spPr>
            <a:xfrm>
              <a:off x="-13512" y="4147563"/>
              <a:ext cx="6975507" cy="230403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 userDrawn="1"/>
        </p:nvCxnSpPr>
        <p:spPr>
          <a:xfrm>
            <a:off x="948976" y="5832568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48976" y="6340619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796576" y="4303767"/>
            <a:ext cx="6111373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94282" y="4240779"/>
            <a:ext cx="6113667" cy="1591789"/>
          </a:xfrm>
        </p:spPr>
        <p:txBody>
          <a:bodyPr/>
          <a:lstStyle>
            <a:lvl1pPr>
              <a:lnSpc>
                <a:spcPct val="80000"/>
              </a:lnSpc>
              <a:defRPr sz="6500">
                <a:solidFill>
                  <a:srgbClr val="756C66"/>
                </a:solidFill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794282" y="5799368"/>
            <a:ext cx="6113667" cy="556817"/>
          </a:xfrm>
        </p:spPr>
        <p:txBody>
          <a:bodyPr anchor="t">
            <a:noAutofit/>
          </a:bodyPr>
          <a:lstStyle>
            <a:lvl1pPr algn="l">
              <a:defRPr sz="3200" cap="all">
                <a:solidFill>
                  <a:schemeClr val="bg1"/>
                </a:solidFill>
                <a:latin typeface="Impact"/>
                <a:cs typeface="Impact"/>
              </a:defRPr>
            </a:lvl1pPr>
            <a:lvl2pPr algn="l">
              <a:defRPr>
                <a:latin typeface="Impact"/>
                <a:cs typeface="Impact"/>
              </a:defRPr>
            </a:lvl2pPr>
            <a:lvl3pPr algn="l">
              <a:defRPr>
                <a:latin typeface="Impact"/>
                <a:cs typeface="Impact"/>
              </a:defRPr>
            </a:lvl3pPr>
            <a:lvl4pPr algn="l">
              <a:defRPr>
                <a:latin typeface="Impact"/>
                <a:cs typeface="Impact"/>
              </a:defRPr>
            </a:lvl4pPr>
            <a:lvl5pPr algn="l">
              <a:defRPr>
                <a:latin typeface="Impact"/>
                <a:cs typeface="Impact"/>
              </a:defRPr>
            </a:lvl5pPr>
          </a:lstStyle>
          <a:p>
            <a:pPr lvl="0"/>
            <a:r>
              <a:rPr lang="en-US" dirty="0" smtClean="0"/>
              <a:t>Second Line</a:t>
            </a:r>
            <a:endParaRPr lang="en-US" dirty="0"/>
          </a:p>
        </p:txBody>
      </p:sp>
      <p:pic>
        <p:nvPicPr>
          <p:cNvPr id="29" name="Picture 28" descr="PU_sigtab.eps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3512" y="-8411"/>
            <a:ext cx="6976288" cy="41565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608139"/>
            <a:ext cx="8235949" cy="43264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2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187117"/>
            <a:ext cx="8235949" cy="47474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8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427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34254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9488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48888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9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U_sig132.tif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5632"/>
            <a:ext cx="1523874" cy="47917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9151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235950" cy="748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1492"/>
            <a:ext cx="8235950" cy="4221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95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8" r:id="rId4"/>
    <p:sldLayoutId id="2147483657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all">
          <a:solidFill>
            <a:schemeClr val="bg1"/>
          </a:solidFill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dsoftusa.com/download-eagl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kicad-pcb.org/" TargetMode="External"/><Relationship Id="rId4" Type="http://schemas.openxmlformats.org/officeDocument/2006/relationships/hyperlink" Target="http://www.altium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4pcb.com/4pcb-monthly-specials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seeedstudio.com/" TargetMode="External"/><Relationship Id="rId4" Type="http://schemas.openxmlformats.org/officeDocument/2006/relationships/hyperlink" Target="https://oshpark.com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388192"/>
            <a:ext cx="6608618" cy="1864086"/>
          </a:xfrm>
        </p:spPr>
        <p:txBody>
          <a:bodyPr/>
          <a:lstStyle/>
          <a:p>
            <a:r>
              <a:rPr lang="en-US" sz="4800" smtClean="0"/>
              <a:t>Hardware </a:t>
            </a:r>
            <a:r>
              <a:rPr lang="en-US" sz="4800" dirty="0" smtClean="0"/>
              <a:t>Design</a:t>
            </a:r>
            <a:br>
              <a:rPr lang="en-US" sz="4800" dirty="0" smtClean="0"/>
            </a:br>
            <a:r>
              <a:rPr lang="en-US" sz="4800" dirty="0" smtClean="0"/>
              <a:t>Fundamentals</a:t>
            </a:r>
            <a:br>
              <a:rPr lang="en-US" sz="4800" dirty="0" smtClean="0"/>
            </a:br>
            <a:r>
              <a:rPr lang="en-US" sz="1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Hadley ©2014, Images Property of their Respective Owners.</a:t>
            </a:r>
            <a:endParaRPr lang="en-US" sz="1400" dirty="0"/>
          </a:p>
        </p:txBody>
      </p:sp>
      <p:pic>
        <p:nvPicPr>
          <p:cNvPr id="7" name="Picture 6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pic>
        <p:nvPicPr>
          <p:cNvPr id="9" name="Picture 8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201582" y="5836927"/>
            <a:ext cx="1942418" cy="1021073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b="51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85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Electrical Testing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2"/>
            <a:ext cx="8235949" cy="4860717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finished, boards are subjected to electrical tests to ensure electrical connectivity across boards and that the boards were manufactured correctly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In spite of such tests, students should carefully visually inspect boards upon reception to check for defects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44" y="3309667"/>
            <a:ext cx="5587041" cy="27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Automation Tools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List of EDA Tool Suites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Many Electronic Design Automation (EDA) tool suites are available for circuit board design and simulation, such as: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Eagle:</a:t>
            </a:r>
            <a:r>
              <a:rPr lang="en-US" sz="2400" dirty="0" smtClean="0"/>
              <a:t> Easy-to-use, easy to learn, large </a:t>
            </a:r>
            <a:r>
              <a:rPr lang="en-US" sz="2400" dirty="0"/>
              <a:t>hobbyist </a:t>
            </a:r>
            <a:r>
              <a:rPr lang="en-US" sz="2400" dirty="0" smtClean="0"/>
              <a:t>community </a:t>
            </a: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www.cadsoftusa.com/</a:t>
            </a:r>
            <a:endParaRPr lang="en-US" sz="2400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Altium</a:t>
            </a:r>
            <a:r>
              <a:rPr lang="en-US" sz="2400" u="sng" dirty="0" smtClean="0"/>
              <a:t>:</a:t>
            </a:r>
            <a:r>
              <a:rPr lang="en-US" sz="2400" dirty="0" smtClean="0"/>
              <a:t> Simulation and advanced features, </a:t>
            </a:r>
            <a:r>
              <a:rPr lang="en-US" sz="2400" dirty="0"/>
              <a:t>more </a:t>
            </a:r>
            <a:r>
              <a:rPr lang="en-US" sz="2400" dirty="0" smtClean="0"/>
              <a:t>professional, expensive </a:t>
            </a:r>
            <a:r>
              <a:rPr lang="en-US" sz="2400" dirty="0">
                <a:hlinkClick r:id="rId4"/>
              </a:rPr>
              <a:t>http://www.altium.com</a:t>
            </a:r>
            <a:r>
              <a:rPr lang="en-US" sz="2400" dirty="0" smtClean="0">
                <a:hlinkClick r:id="rId4"/>
              </a:rPr>
              <a:t>/</a:t>
            </a:r>
            <a:r>
              <a:rPr lang="en-US" sz="2400" dirty="0" smtClean="0"/>
              <a:t> 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KiCAD</a:t>
            </a:r>
            <a:r>
              <a:rPr lang="en-US" sz="2400" u="sng" dirty="0" smtClean="0"/>
              <a:t>:</a:t>
            </a:r>
            <a:r>
              <a:rPr lang="en-US" sz="2400" dirty="0" smtClean="0"/>
              <a:t> Unrestricted free and open </a:t>
            </a:r>
            <a:r>
              <a:rPr lang="en-US" sz="2400" dirty="0"/>
              <a:t>source software, used by CERN </a:t>
            </a:r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www.kicad-pcb.org/</a:t>
            </a:r>
            <a:endParaRPr lang="en-US" sz="2400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OrCAD</a:t>
            </a:r>
            <a:r>
              <a:rPr lang="en-US" sz="2400" u="sng" dirty="0" smtClean="0"/>
              <a:t>, Allegro, PADS, etc.:</a:t>
            </a:r>
            <a:r>
              <a:rPr lang="en-US" sz="2400" dirty="0" smtClean="0"/>
              <a:t> Other proprietary suites used in industry (particularly by older, larger companies)</a:t>
            </a:r>
            <a:endParaRPr lang="en-US" sz="2400" u="sng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54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Parts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In EDA suites such as Eagle, a part is an object which represents an electronic component used in a circuit board. Parts form associations between various views: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Symbol:</a:t>
            </a:r>
            <a:r>
              <a:rPr lang="en-US" sz="2400" dirty="0" smtClean="0"/>
              <a:t> A schematic representation of the component, featuring pins and pin names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Footprint:</a:t>
            </a:r>
            <a:r>
              <a:rPr lang="en-US" sz="2400" dirty="0" smtClean="0"/>
              <a:t> A PCB layout representation of the component, featuring dimensions on board, as well as various layers (copper, silkscreen, documentation, etc.) used in the final PCB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Part libraries are available in Eagle and online, or users can create their own parts (see tutorial)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10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02" y="3010619"/>
            <a:ext cx="3955619" cy="3462036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Parts – Tips and Tricks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293961"/>
            <a:ext cx="8235949" cy="467515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Many ICs (especially microcontrollers) multiplex many functions onto each pin. Choose only those functions called for in your application to avoid schematic clutter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Many ICs have multiple pins which have the same name (VCC, GND, NC, etc.). Use </a:t>
            </a:r>
            <a:br>
              <a:rPr lang="en-US" sz="2400" dirty="0" smtClean="0"/>
            </a:br>
            <a:r>
              <a:rPr lang="en-US" sz="2400" dirty="0" smtClean="0"/>
              <a:t>&lt;Name&gt;@n (n=1, 2, 3…) to </a:t>
            </a:r>
            <a:br>
              <a:rPr lang="en-US" sz="2400" dirty="0" smtClean="0"/>
            </a:br>
            <a:r>
              <a:rPr lang="en-US" sz="2400" dirty="0" smtClean="0"/>
              <a:t>have pins with unique names </a:t>
            </a:r>
            <a:br>
              <a:rPr lang="en-US" sz="2400" dirty="0" smtClean="0"/>
            </a:br>
            <a:r>
              <a:rPr lang="en-US" sz="2400" dirty="0" smtClean="0"/>
              <a:t>which display the same in </a:t>
            </a:r>
            <a:br>
              <a:rPr lang="en-US" sz="2400" dirty="0" smtClean="0"/>
            </a:br>
            <a:r>
              <a:rPr lang="en-US" sz="2400" dirty="0" smtClean="0"/>
              <a:t>schematic view </a:t>
            </a:r>
            <a:r>
              <a:rPr lang="en-US" sz="2400" dirty="0" smtClean="0">
                <a:solidFill>
                  <a:srgbClr val="FF0000"/>
                </a:solidFill>
              </a:rPr>
              <a:t>(Eagle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69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Schematics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Schematic:</a:t>
            </a:r>
            <a:r>
              <a:rPr lang="en-US" sz="2400" dirty="0" smtClean="0"/>
              <a:t> a symbolic representation of a circuit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endParaRPr lang="en-US" sz="2400" u="sng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17" y="1693487"/>
            <a:ext cx="6331787" cy="44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09" y="4140679"/>
            <a:ext cx="6065869" cy="18801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Schematics – Tips and Tricks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Electrical Rule Check (ERC):</a:t>
            </a:r>
            <a:r>
              <a:rPr lang="en-US" sz="2400" dirty="0" smtClean="0"/>
              <a:t> Can be run to check for issues that might escape visual inspection (such as signals that appear to be connected but actually are not)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Signals can be connected via net name rather than explicit wires to help clean up a schematic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Junction dots can be used to explicitly define electrical connections (where multiple wires cross dots are strongly recommended)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02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Layout:</a:t>
            </a:r>
            <a:r>
              <a:rPr lang="en-US" sz="2400" dirty="0" smtClean="0"/>
              <a:t> an electrical representation of a circuit board corresponding to the design of the finished board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37" y="2096221"/>
            <a:ext cx="5095891" cy="39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 - Terminology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Pin:</a:t>
            </a:r>
            <a:r>
              <a:rPr lang="en-US" sz="2400" dirty="0" smtClean="0"/>
              <a:t> A plated through hole used to connect the terminal of 	    a part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Pad:</a:t>
            </a:r>
            <a:r>
              <a:rPr lang="en-US" sz="2400" dirty="0" smtClean="0"/>
              <a:t> A flat conductive surface for connecting the terminal 		of a surface-mount part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Via:</a:t>
            </a:r>
            <a:r>
              <a:rPr lang="en-US" sz="2400" dirty="0" smtClean="0"/>
              <a:t> A plated through hole used to route signals between   	     layers of a circuit board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Trace:</a:t>
            </a:r>
            <a:r>
              <a:rPr lang="en-US" sz="2400" dirty="0" smtClean="0"/>
              <a:t> A wire or 1-dimensional electrical connection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Signal Plane:</a:t>
            </a:r>
            <a:r>
              <a:rPr lang="en-US" sz="2400" dirty="0" smtClean="0"/>
              <a:t> A 2-dimensional electrical connection 				   (commonly used for signals such as power and 			   ground)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Mil (</a:t>
            </a:r>
            <a:r>
              <a:rPr lang="en-US" sz="2400" u="sng" dirty="0" err="1" smtClean="0"/>
              <a:t>milli</a:t>
            </a:r>
            <a:r>
              <a:rPr lang="en-US" sz="2400" u="sng" dirty="0" smtClean="0"/>
              <a:t>-inch):</a:t>
            </a:r>
            <a:r>
              <a:rPr lang="en-US" sz="2400" dirty="0" smtClean="0"/>
              <a:t> 1 mil = 0.001in.</a:t>
            </a:r>
            <a:endParaRPr lang="en-US" sz="2400" u="sng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000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 – Fabrication Tolerances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Drills:</a:t>
            </a:r>
            <a:r>
              <a:rPr lang="en-US" sz="2400" dirty="0" smtClean="0"/>
              <a:t> 20 mil (min)</a:t>
            </a:r>
            <a:br>
              <a:rPr lang="en-US" sz="2400" dirty="0" smtClean="0"/>
            </a:br>
            <a:r>
              <a:rPr lang="en-US" sz="2400" dirty="0" smtClean="0"/>
              <a:t>		  Tolerance: ±5 mils diameter, ±5 mil center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Layer-to-layer alignment:</a:t>
            </a:r>
            <a:r>
              <a:rPr lang="en-US" sz="2400" dirty="0" smtClean="0"/>
              <a:t> ±3 mils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Etched feature size:</a:t>
            </a:r>
            <a:r>
              <a:rPr lang="en-US" sz="2400" dirty="0" smtClean="0"/>
              <a:t> ±1 mil (min)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Isolated trace size:</a:t>
            </a:r>
            <a:r>
              <a:rPr lang="en-US" sz="2400" dirty="0" smtClean="0"/>
              <a:t> 6 mil (min) </a:t>
            </a:r>
            <a:r>
              <a:rPr lang="en-US" sz="2400" dirty="0" smtClean="0">
                <a:solidFill>
                  <a:srgbClr val="00B050"/>
                </a:solidFill>
              </a:rPr>
              <a:t>(≥8 mil recommended)</a:t>
            </a:r>
            <a:endParaRPr lang="en-US" sz="24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Solder mask size:</a:t>
            </a:r>
            <a:r>
              <a:rPr lang="en-US" sz="2400" dirty="0" smtClean="0"/>
              <a:t> ±3 mil (min)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Silkscreen size:</a:t>
            </a:r>
            <a:r>
              <a:rPr lang="en-US" sz="2400" dirty="0" smtClean="0"/>
              <a:t> ±10 mil (min)</a:t>
            </a:r>
            <a:br>
              <a:rPr lang="en-US" sz="2400" dirty="0" smtClean="0"/>
            </a:br>
            <a:endParaRPr lang="en-US" sz="24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Fabrication tolerances typically stored in Eagle design rule check (DRC) files</a:t>
            </a:r>
          </a:p>
        </p:txBody>
      </p:sp>
    </p:spTree>
    <p:extLst>
      <p:ext uri="{BB962C8B-B14F-4D97-AF65-F5344CB8AC3E}">
        <p14:creationId xmlns:p14="http://schemas.microsoft.com/office/powerpoint/2010/main" val="11674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 – General Layout Guidelines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Recommended trace/space: </a:t>
            </a:r>
            <a:r>
              <a:rPr lang="en-US" sz="2400" dirty="0" smtClean="0">
                <a:solidFill>
                  <a:srgbClr val="00B050"/>
                </a:solidFill>
              </a:rPr>
              <a:t>10-16mil (general)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Power and ground traces should be sized for current being passed (trace width current capacity charts available online)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Follow all manufacturer PCB layout recommendations</a:t>
            </a:r>
            <a:endParaRPr lang="en-US" sz="24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Decoupling capacitors should be placed as close to associated ICs as possible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Provide space and mechanical support for connectors, heat sinks, and standoffs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Incorporate headers or </a:t>
            </a:r>
            <a:r>
              <a:rPr lang="en-US" sz="2400" dirty="0" err="1" smtClean="0"/>
              <a:t>vias</a:t>
            </a:r>
            <a:r>
              <a:rPr lang="en-US" sz="2400" dirty="0" smtClean="0"/>
              <a:t> for verification and debugging</a:t>
            </a:r>
          </a:p>
        </p:txBody>
      </p:sp>
    </p:spTree>
    <p:extLst>
      <p:ext uri="{BB962C8B-B14F-4D97-AF65-F5344CB8AC3E}">
        <p14:creationId xmlns:p14="http://schemas.microsoft.com/office/powerpoint/2010/main" val="22616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064213"/>
            <a:ext cx="8235949" cy="487039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PCB Design Objective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PCB Manufacturing </a:t>
            </a:r>
            <a:r>
              <a:rPr lang="en-US" sz="2400" dirty="0" smtClean="0"/>
              <a:t>Process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Design Automation Tools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The Design Process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Parts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Schematics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Layouts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DRC and </a:t>
            </a:r>
            <a:r>
              <a:rPr lang="en-US" sz="2400" dirty="0" err="1" smtClean="0"/>
              <a:t>Toolfile</a:t>
            </a:r>
            <a:r>
              <a:rPr lang="en-US" sz="2400" dirty="0" smtClean="0"/>
              <a:t> Generation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Ordering Circuit Boards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Miscellaneous PCB Topics</a:t>
            </a:r>
          </a:p>
        </p:txBody>
      </p:sp>
    </p:spTree>
    <p:extLst>
      <p:ext uri="{BB962C8B-B14F-4D97-AF65-F5344CB8AC3E}">
        <p14:creationId xmlns:p14="http://schemas.microsoft.com/office/powerpoint/2010/main" val="29399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Design Rule Check (DRC) and Tool File Generation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a layout has been completed, it must be checked to ensure it can be manufactured by the board house. This is done by running a Design Rule Check (DRC)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a design has been refined and passes DRC, a software tool (CAM processor, in the case of Eagle) must be run to generate the files used by the board house tools to assemble the boards.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The industry standard for PCB tool files is the Gerber standard (RS-274-D). One file is produced for each layer of the board (top/bottom copper, top/bottom silkscreen, top/bottom </a:t>
            </a:r>
            <a:r>
              <a:rPr lang="en-US" sz="2400" dirty="0" err="1" smtClean="0"/>
              <a:t>soldermask</a:t>
            </a:r>
            <a:r>
              <a:rPr lang="en-US" sz="2400" dirty="0" smtClean="0"/>
              <a:t>, drills, etc.). Gerber files can be viewed using a Gerber viewer</a:t>
            </a:r>
          </a:p>
        </p:txBody>
      </p:sp>
    </p:spTree>
    <p:extLst>
      <p:ext uri="{BB962C8B-B14F-4D97-AF65-F5344CB8AC3E}">
        <p14:creationId xmlns:p14="http://schemas.microsoft.com/office/powerpoint/2010/main" val="222855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Ordering Circuit Boards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Gerber files necessary to produce a board are compressed into a zip archive, and sent out to a PCB service. Some popular PCB services: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Advanced Circuits:</a:t>
            </a:r>
            <a:r>
              <a:rPr lang="en-US" sz="2400" dirty="0" smtClean="0"/>
              <a:t> Fast </a:t>
            </a:r>
            <a:r>
              <a:rPr lang="en-US" sz="2400" dirty="0"/>
              <a:t>turnaround times, US-based, ITAR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www.4pcb.com/4pcb-monthly-specials.html</a:t>
            </a:r>
            <a:r>
              <a:rPr lang="en-US" sz="2400" dirty="0" smtClean="0"/>
              <a:t> 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OSH Park:</a:t>
            </a:r>
            <a:r>
              <a:rPr lang="en-US" sz="2400" dirty="0" smtClean="0"/>
              <a:t> PCB </a:t>
            </a:r>
            <a:r>
              <a:rPr lang="en-US" sz="2400" dirty="0" err="1" smtClean="0"/>
              <a:t>panelization</a:t>
            </a:r>
            <a:r>
              <a:rPr lang="en-US" sz="2400" dirty="0" smtClean="0"/>
              <a:t> service, 3 board copies per </a:t>
            </a:r>
            <a:r>
              <a:rPr lang="en-US" sz="2400" dirty="0"/>
              <a:t>design </a:t>
            </a:r>
            <a:r>
              <a:rPr lang="en-US" sz="2400" dirty="0" smtClean="0"/>
              <a:t>submitted, US-based </a:t>
            </a:r>
            <a:r>
              <a:rPr lang="en-US" sz="2400" dirty="0">
                <a:hlinkClick r:id="rId4"/>
              </a:rPr>
              <a:t>https://oshpark.com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Seeed</a:t>
            </a:r>
            <a:r>
              <a:rPr lang="en-US" sz="2400" u="sng" dirty="0" smtClean="0"/>
              <a:t> Studio:</a:t>
            </a:r>
            <a:r>
              <a:rPr lang="en-US" sz="2400" dirty="0" smtClean="0"/>
              <a:t> Low cost, China-based, longer lead times (~</a:t>
            </a:r>
            <a:r>
              <a:rPr lang="en-US" sz="2400" dirty="0"/>
              <a:t>4 </a:t>
            </a:r>
            <a:r>
              <a:rPr lang="en-US" sz="2400" dirty="0" smtClean="0"/>
              <a:t>weeks), other services available (3D printing, laser cutting, stencils, etc.) </a:t>
            </a:r>
            <a:r>
              <a:rPr lang="en-US" sz="2400" dirty="0" smtClean="0">
                <a:hlinkClick r:id="rId5"/>
              </a:rPr>
              <a:t>http</a:t>
            </a:r>
            <a:r>
              <a:rPr lang="en-US" sz="2400" dirty="0">
                <a:hlinkClick r:id="rId5"/>
              </a:rPr>
              <a:t>://</a:t>
            </a:r>
            <a:r>
              <a:rPr lang="en-US" sz="2400" dirty="0" smtClean="0">
                <a:hlinkClick r:id="rId5"/>
              </a:rPr>
              <a:t>www.seeedstudio.com/</a:t>
            </a:r>
            <a:endParaRPr lang="en-US" sz="2400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Other Services:</a:t>
            </a:r>
            <a:r>
              <a:rPr lang="en-US" sz="2400" dirty="0" smtClean="0"/>
              <a:t> Silver Circuits, PCB Pool, Beta PCB, Express PCB, etc.</a:t>
            </a:r>
            <a:endParaRPr lang="en-US" sz="2400" u="sng" dirty="0" smtClean="0"/>
          </a:p>
        </p:txBody>
      </p:sp>
    </p:spTree>
    <p:extLst>
      <p:ext uri="{BB962C8B-B14F-4D97-AF65-F5344CB8AC3E}">
        <p14:creationId xmlns:p14="http://schemas.microsoft.com/office/powerpoint/2010/main" val="26202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Ordering Circuit Boards 2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 lnSpcReduction="1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Depending on timeframe and features, circuit boards can be fairly cheap or incredibly expensive. Consider: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Turn Time:</a:t>
            </a:r>
            <a:r>
              <a:rPr lang="en-US" sz="2400" dirty="0" smtClean="0"/>
              <a:t> Time needed to manufacture (“turn”) the board. 1 day turns can cost hundreds of dollars. 1-2 week turns will cost much, much less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Shipping Time:</a:t>
            </a:r>
            <a:r>
              <a:rPr lang="en-US" sz="2400" dirty="0" smtClean="0"/>
              <a:t> Time needed to ship the boards. Shorter shipping times bring higher costs.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Custom Tooling:</a:t>
            </a:r>
            <a:r>
              <a:rPr lang="en-US" sz="2400" dirty="0" smtClean="0"/>
              <a:t> Features such as custom cutouts, board shapes, scoring or other cutting can quickly increase the cost of a board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Quantity:</a:t>
            </a:r>
            <a:r>
              <a:rPr lang="en-US" sz="2400" dirty="0" smtClean="0"/>
              <a:t> Major cost in PCB production is tooling. Once that cost has been paid additional boards are quite cheap</a:t>
            </a:r>
            <a:endParaRPr lang="en-US" sz="2400" u="sng" dirty="0" smtClean="0"/>
          </a:p>
        </p:txBody>
      </p:sp>
    </p:spTree>
    <p:extLst>
      <p:ext uri="{BB962C8B-B14F-4D97-AF65-F5344CB8AC3E}">
        <p14:creationId xmlns:p14="http://schemas.microsoft.com/office/powerpoint/2010/main" val="9206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Signal Planes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Useful for creating large, low resistance signal paths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Allow easy connection for common signals (e.g. GND)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Saves copper (unused copper on a circuit board must be etched away)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Can be used as PCB </a:t>
            </a:r>
            <a:r>
              <a:rPr lang="en-US" sz="2400" dirty="0" err="1" smtClean="0"/>
              <a:t>heatsinks</a:t>
            </a:r>
            <a:r>
              <a:rPr lang="en-US" sz="2400" dirty="0" smtClean="0"/>
              <a:t> (reduce or eliminate the need for external, dedicated </a:t>
            </a:r>
            <a:r>
              <a:rPr lang="en-US" sz="2400" dirty="0" err="1" smtClean="0"/>
              <a:t>heatsinks</a:t>
            </a:r>
            <a:r>
              <a:rPr lang="en-US" sz="2400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78" y="3772792"/>
            <a:ext cx="2931173" cy="2629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0" y="3772792"/>
            <a:ext cx="3410377" cy="22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Thermal Relief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Electronic components must be soldered to boards; in order to solder (or </a:t>
            </a:r>
            <a:r>
              <a:rPr lang="en-US" sz="2400" dirty="0" err="1" smtClean="0"/>
              <a:t>desolder</a:t>
            </a:r>
            <a:r>
              <a:rPr lang="en-US" sz="2400" dirty="0" smtClean="0"/>
              <a:t>) a part, the copper of a component pin/pad must be raised to a sufficient temperature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If a pin/pad is given a direct connection to a thick trace or large signal plane, the trace or plane may act as a </a:t>
            </a:r>
            <a:r>
              <a:rPr lang="en-US" sz="2400" dirty="0" err="1" smtClean="0"/>
              <a:t>heatsink</a:t>
            </a:r>
            <a:r>
              <a:rPr lang="en-US" sz="2400" dirty="0" smtClean="0"/>
              <a:t>, preventing the pin/pad from reaching soldering temperature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Thermal Relief:</a:t>
            </a:r>
            <a:r>
              <a:rPr lang="en-US" sz="2400" dirty="0" smtClean="0"/>
              <a:t> Isolate a</a:t>
            </a:r>
            <a:br>
              <a:rPr lang="en-US" sz="2400" dirty="0" smtClean="0"/>
            </a:br>
            <a:r>
              <a:rPr lang="en-US" sz="2400" dirty="0" smtClean="0"/>
              <a:t>pin/pad from direct</a:t>
            </a:r>
            <a:br>
              <a:rPr lang="en-US" sz="2400" dirty="0" smtClean="0"/>
            </a:br>
            <a:r>
              <a:rPr lang="en-US" sz="2400" dirty="0" smtClean="0"/>
              <a:t>connection with large </a:t>
            </a:r>
            <a:br>
              <a:rPr lang="en-US" sz="2400" dirty="0" smtClean="0"/>
            </a:br>
            <a:r>
              <a:rPr lang="en-US" sz="2400" dirty="0" smtClean="0"/>
              <a:t>trace/plane (</a:t>
            </a:r>
            <a:r>
              <a:rPr lang="en-US" sz="2400" dirty="0" err="1" smtClean="0"/>
              <a:t>heatsink</a:t>
            </a:r>
            <a:r>
              <a:rPr lang="en-US" sz="2400" dirty="0" smtClean="0"/>
              <a:t>)</a:t>
            </a:r>
            <a:endParaRPr lang="en-US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29" y="4020541"/>
            <a:ext cx="4163006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Silkscreen Topics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Every silkscreen layer should include: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Name of author(s) (ECE477 team members)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Name to identify the circuit board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Date last modified or revision number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Placing component values in silkscreen may be unnecessary; consider instead </a:t>
            </a:r>
            <a:br>
              <a:rPr lang="en-US" sz="2400" dirty="0" smtClean="0"/>
            </a:br>
            <a:r>
              <a:rPr lang="en-US" sz="2400" dirty="0" smtClean="0"/>
              <a:t>giving components IDs (Rn, Cn, </a:t>
            </a:r>
            <a:br>
              <a:rPr lang="en-US" sz="2400" dirty="0" smtClean="0"/>
            </a:br>
            <a:r>
              <a:rPr lang="en-US" sz="2400" dirty="0" smtClean="0"/>
              <a:t>Ln, </a:t>
            </a:r>
            <a:r>
              <a:rPr lang="en-US" sz="2400" dirty="0" err="1" smtClean="0"/>
              <a:t>ICn</a:t>
            </a:r>
            <a:r>
              <a:rPr lang="en-US" sz="2400" dirty="0" smtClean="0"/>
              <a:t>, </a:t>
            </a:r>
            <a:r>
              <a:rPr lang="en-US" sz="2400" dirty="0" err="1" smtClean="0"/>
              <a:t>Dn</a:t>
            </a:r>
            <a:r>
              <a:rPr lang="en-US" sz="2400" dirty="0" smtClean="0"/>
              <a:t>, Sn, etc.) and using </a:t>
            </a:r>
            <a:br>
              <a:rPr lang="en-US" sz="2400" dirty="0" smtClean="0"/>
            </a:br>
            <a:r>
              <a:rPr lang="en-US" sz="2400" dirty="0" smtClean="0"/>
              <a:t>table of values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Custom silkscreen images </a:t>
            </a:r>
            <a:br>
              <a:rPr lang="en-US" sz="2400" dirty="0" smtClean="0"/>
            </a:br>
            <a:r>
              <a:rPr lang="en-US" sz="2400" dirty="0" smtClean="0"/>
              <a:t>can enable addition of custom </a:t>
            </a:r>
            <a:br>
              <a:rPr lang="en-US" sz="2400" dirty="0" smtClean="0"/>
            </a:br>
            <a:r>
              <a:rPr lang="en-US" sz="2400" dirty="0" smtClean="0"/>
              <a:t>logos and image to circuit boards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64" y="3470490"/>
            <a:ext cx="3080140" cy="30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Other Miscellaneous Topics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Tented </a:t>
            </a:r>
            <a:r>
              <a:rPr lang="en-US" sz="2400" u="sng" dirty="0" err="1" smtClean="0"/>
              <a:t>Vias</a:t>
            </a:r>
            <a:r>
              <a:rPr lang="en-US" sz="2400" u="sng" dirty="0" smtClean="0"/>
              <a:t>:</a:t>
            </a:r>
            <a:r>
              <a:rPr lang="en-US" sz="2400" dirty="0" smtClean="0"/>
              <a:t> Design the board to allow the solder mask to run over the top of a via (provides unbroken surface for more legible silkscreen, etc.)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Polar Layouts:</a:t>
            </a:r>
            <a:r>
              <a:rPr lang="en-US" sz="2400" dirty="0" smtClean="0"/>
              <a:t> For use in</a:t>
            </a:r>
            <a:br>
              <a:rPr lang="en-US" sz="2400" dirty="0" smtClean="0"/>
            </a:br>
            <a:r>
              <a:rPr lang="en-US" sz="2400" dirty="0" smtClean="0"/>
              <a:t>circular designs</a:t>
            </a:r>
            <a:endParaRPr lang="en-US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37" y="2475781"/>
            <a:ext cx="3994030" cy="399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238105"/>
            <a:ext cx="2725948" cy="281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3657600"/>
            <a:ext cx="8235949" cy="238951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Q: What’s the “goal” of the hardware design 			   process?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A: Well-designed circuit boards that connect 		  electrical components while meeting electrical 	  requirements (signal integrity, power, etc.)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2" y="1127950"/>
            <a:ext cx="4091078" cy="252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70" y="1127950"/>
            <a:ext cx="3847376" cy="252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Overview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The printed circuit board (PCB) manufacturing process contains a number of steps: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 smtClean="0"/>
              <a:t> Base Materials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 smtClean="0"/>
              <a:t> Etching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Hole/via Drilling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Through-hole plating 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Solder mask application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Silkscreen application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Electrical testing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29" y="1872808"/>
            <a:ext cx="3336985" cy="2235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31" y="4289425"/>
            <a:ext cx="3884283" cy="217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Base Materials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3"/>
            <a:ext cx="8235949" cy="461018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To make a (simple) circuit board, require: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PCB Blank:</a:t>
            </a:r>
            <a:r>
              <a:rPr lang="en-US" sz="2400" dirty="0" smtClean="0"/>
              <a:t> Fiberglass board (substrate) with copper laminated on both sides</a:t>
            </a:r>
            <a:endParaRPr lang="en-US" sz="2400" u="sng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Resist:</a:t>
            </a:r>
            <a:r>
              <a:rPr lang="en-US" sz="2400" dirty="0" smtClean="0"/>
              <a:t> A material which protects the copper on the board from the etchant</a:t>
            </a:r>
            <a:endParaRPr lang="en-US" sz="2400" u="sng" dirty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Etchant:</a:t>
            </a:r>
            <a:r>
              <a:rPr lang="en-US" sz="2400" dirty="0" smtClean="0"/>
              <a:t> A chemical solution used to dissolve copper on the circuit board</a:t>
            </a:r>
            <a:endParaRPr lang="en-US" sz="2400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32" y="3833400"/>
            <a:ext cx="1023862" cy="2595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66" y="3881499"/>
            <a:ext cx="3385210" cy="25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Etching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3"/>
            <a:ext cx="8235949" cy="461018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Resist is applied to the PCB in form of circuit mask (black regions indicate electrical signals/copper)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PCB is then immersed in etchant solution and allowed to sit. Etchant eats away areas of board not protected by resist.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0" y="3798895"/>
            <a:ext cx="3222611" cy="1335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97" y="3298521"/>
            <a:ext cx="2904058" cy="2480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80" y="3538927"/>
            <a:ext cx="2988722" cy="203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Drilling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3"/>
            <a:ext cx="8235949" cy="461018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etched, a drill with fine-diameter bits is used for drilling holes (used for mounting hardware, as part of component footprints, etc.)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Holes used to connect signals between layers of the board are known as </a:t>
            </a:r>
            <a:r>
              <a:rPr lang="en-US" sz="2400" b="1" dirty="0" err="1" smtClean="0"/>
              <a:t>vias</a:t>
            </a:r>
            <a:endParaRPr lang="en-US" sz="24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To ensure electrical connection is made (even if drill isn’t precise), </a:t>
            </a:r>
            <a:r>
              <a:rPr lang="en-US" sz="2400" dirty="0" err="1" smtClean="0"/>
              <a:t>vias</a:t>
            </a:r>
            <a:r>
              <a:rPr lang="en-US" sz="2400" dirty="0" smtClean="0"/>
              <a:t> possess ring of copper known as an </a:t>
            </a:r>
            <a:r>
              <a:rPr lang="en-US" sz="2400" b="1" dirty="0" smtClean="0"/>
              <a:t>annular ring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49" y="4289425"/>
            <a:ext cx="3287142" cy="201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Drilling/Plating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2"/>
            <a:ext cx="8235949" cy="4860717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A drill with fine-diameter bits is used for drilling holes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Holes used to connect signals between layers of the board are known as </a:t>
            </a:r>
            <a:r>
              <a:rPr lang="en-US" sz="2400" b="1" dirty="0" err="1" smtClean="0"/>
              <a:t>vias</a:t>
            </a:r>
            <a:r>
              <a:rPr lang="en-US" sz="2400" b="1" dirty="0" smtClean="0"/>
              <a:t> </a:t>
            </a:r>
            <a:r>
              <a:rPr lang="en-US" sz="2400" dirty="0" smtClean="0"/>
              <a:t>(also used for heat transfer)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To ensure electrical connection is made (even if drill isn’t precise), </a:t>
            </a:r>
            <a:r>
              <a:rPr lang="en-US" sz="2400" dirty="0" err="1" smtClean="0"/>
              <a:t>vias</a:t>
            </a:r>
            <a:r>
              <a:rPr lang="en-US" sz="2400" dirty="0" smtClean="0"/>
              <a:t> possess ring of copper known as an </a:t>
            </a:r>
            <a:r>
              <a:rPr lang="en-US" sz="2400" b="1" dirty="0" smtClean="0"/>
              <a:t>annular ring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drilled, </a:t>
            </a:r>
            <a:r>
              <a:rPr lang="en-US" sz="2400" dirty="0" err="1" smtClean="0"/>
              <a:t>vias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are electroplated</a:t>
            </a:r>
            <a:br>
              <a:rPr lang="en-US" sz="2400" dirty="0" smtClean="0"/>
            </a:br>
            <a:r>
              <a:rPr lang="en-US" sz="2400" dirty="0" smtClean="0"/>
              <a:t>to ensure </a:t>
            </a:r>
            <a:br>
              <a:rPr lang="en-US" sz="2400" dirty="0" smtClean="0"/>
            </a:br>
            <a:r>
              <a:rPr lang="en-US" sz="2400" dirty="0" smtClean="0"/>
              <a:t>conductive path</a:t>
            </a:r>
            <a:br>
              <a:rPr lang="en-US" sz="2400" dirty="0" smtClean="0"/>
            </a:br>
            <a:r>
              <a:rPr lang="en-US" sz="2400" dirty="0" smtClean="0"/>
              <a:t>between board </a:t>
            </a:r>
            <a:br>
              <a:rPr lang="en-US" sz="2400" dirty="0" smtClean="0"/>
            </a:br>
            <a:r>
              <a:rPr lang="en-US" sz="2400" dirty="0" smtClean="0"/>
              <a:t>layers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49" y="5120226"/>
            <a:ext cx="2857500" cy="1362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92" y="3428999"/>
            <a:ext cx="2918662" cy="23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err="1" smtClean="0"/>
              <a:t>Soldermask</a:t>
            </a:r>
            <a:r>
              <a:rPr lang="en-US" sz="2400" cap="none" dirty="0" smtClean="0"/>
              <a:t>/Silkscreen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2"/>
            <a:ext cx="8235949" cy="4860717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Soldermask</a:t>
            </a:r>
            <a:r>
              <a:rPr lang="en-US" sz="2400" u="sng" dirty="0" smtClean="0"/>
              <a:t>:</a:t>
            </a:r>
            <a:r>
              <a:rPr lang="en-US" sz="2400" dirty="0" smtClean="0"/>
              <a:t> Overlay material on PCB used to protect metal from corrosion, mitigate short circuits, and ease soldering (applied as a liquid, then cured with UV)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Several </a:t>
            </a:r>
            <a:r>
              <a:rPr lang="en-US" sz="2400" dirty="0" err="1" smtClean="0"/>
              <a:t>soldermask</a:t>
            </a:r>
            <a:r>
              <a:rPr lang="en-US" sz="2400" dirty="0" smtClean="0"/>
              <a:t> colors available, though green is most common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Silkscreen:</a:t>
            </a:r>
            <a:r>
              <a:rPr lang="en-US" sz="2400" dirty="0" smtClean="0"/>
              <a:t> Layer printed on UAV surface to assist with assembly, usage instructions, and other board information</a:t>
            </a:r>
            <a:endParaRPr lang="en-US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21" y="4137307"/>
            <a:ext cx="3077163" cy="1920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5" y="4137307"/>
            <a:ext cx="3122763" cy="19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7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19040</TotalTime>
  <Words>1679</Words>
  <Application>Microsoft Office PowerPoint</Application>
  <PresentationFormat>On-screen Show (4:3)</PresentationFormat>
  <Paragraphs>198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Impact</vt:lpstr>
      <vt:lpstr>Lucida Grande</vt:lpstr>
      <vt:lpstr>Office Theme</vt:lpstr>
      <vt:lpstr>Hardware Design Fundamentals George Hadley ©2014, Images Property of their Respective Owners.</vt:lpstr>
      <vt:lpstr>Outline</vt:lpstr>
      <vt:lpstr>Objective</vt:lpstr>
      <vt:lpstr>PCB Manufacturing Process</vt:lpstr>
      <vt:lpstr>PCB Manufacturing Process</vt:lpstr>
      <vt:lpstr>PCB Manufacturing Process</vt:lpstr>
      <vt:lpstr>PCB Manufacturing Process</vt:lpstr>
      <vt:lpstr>PCB Manufacturing Process</vt:lpstr>
      <vt:lpstr>PCB Manufacturing Process</vt:lpstr>
      <vt:lpstr>PCB Manufacturing Process</vt:lpstr>
      <vt:lpstr>Design Automation Tools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Miscellaneous PCB Topics</vt:lpstr>
      <vt:lpstr>Miscellaneous PCB Topics</vt:lpstr>
      <vt:lpstr>Miscellaneous PCB Topics</vt:lpstr>
      <vt:lpstr>Miscellaneous PCB Topics</vt:lpstr>
    </vt:vector>
  </TitlesOfParts>
  <Company>Purdue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Purdue Marketing Communications</dc:creator>
  <cp:lastModifiedBy>George Hadley</cp:lastModifiedBy>
  <cp:revision>238</cp:revision>
  <cp:lastPrinted>2012-02-14T22:31:46Z</cp:lastPrinted>
  <dcterms:created xsi:type="dcterms:W3CDTF">2011-09-20T15:44:26Z</dcterms:created>
  <dcterms:modified xsi:type="dcterms:W3CDTF">2015-01-27T16:12:44Z</dcterms:modified>
</cp:coreProperties>
</file>