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4" r:id="rId2"/>
    <p:sldId id="262" r:id="rId3"/>
    <p:sldId id="265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67" r:id="rId12"/>
    <p:sldId id="274" r:id="rId13"/>
    <p:sldId id="275" r:id="rId14"/>
    <p:sldId id="284" r:id="rId15"/>
    <p:sldId id="283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433"/>
    <a:srgbClr val="856024"/>
    <a:srgbClr val="E3AE24"/>
    <a:srgbClr val="A3792C"/>
    <a:srgbClr val="D19B23"/>
    <a:srgbClr val="756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062" autoAdjust="0"/>
  </p:normalViewPr>
  <p:slideViewPr>
    <p:cSldViewPr snapToGrid="0" snapToObjects="1">
      <p:cViewPr varScale="1">
        <p:scale>
          <a:sx n="96" d="100"/>
          <a:sy n="96" d="100"/>
        </p:scale>
        <p:origin x="78" y="300"/>
      </p:cViewPr>
      <p:guideLst>
        <p:guide orient="horz" pos="2702"/>
        <p:guide pos="5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8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AE9AF-5B02-A343-87BA-BF97CE0E58AE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6C59-4C62-F748-9189-0658811B1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1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Binary Code Background Image Source: </a:t>
            </a:r>
            <a:r>
              <a:rPr lang="en-US" smtClean="0"/>
              <a:t>Self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2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r>
              <a:rPr lang="en-US" baseline="0" dirty="0" smtClean="0"/>
              <a:t> Mode Waveforms Image Source: http://ww1.microchip.com/downloads/en/DeviceDoc/39632e.pdf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9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9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Polled code image source:</a:t>
            </a:r>
            <a:r>
              <a:rPr lang="en-US" baseline="0" dirty="0" smtClean="0"/>
              <a:t> self-created.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Flag</a:t>
            </a:r>
            <a:r>
              <a:rPr lang="en-US" baseline="0" dirty="0" smtClean="0"/>
              <a:t> Driven Code Image Source: Self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ChibiOS</a:t>
            </a:r>
            <a:r>
              <a:rPr lang="en-US" dirty="0" smtClean="0"/>
              <a:t>/RT</a:t>
            </a:r>
            <a:r>
              <a:rPr lang="en-US" baseline="0" dirty="0" smtClean="0"/>
              <a:t> Logo Image Source: http://www.chibios.org/dokuwiki/lib/exe/fetch.php?cache=&amp;w=116&amp;h=116&amp;media=logo.png</a:t>
            </a:r>
          </a:p>
          <a:p>
            <a:r>
              <a:rPr lang="en-US" baseline="0" dirty="0" err="1" smtClean="0"/>
              <a:t>FreeRTOS</a:t>
            </a:r>
            <a:r>
              <a:rPr lang="en-US" baseline="0" dirty="0" smtClean="0"/>
              <a:t> Logo Image Source: http://www.freertos.org/logo.jpg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Pinout Image Source: https://1.bp.blogspot.com/-I5jQd7-ZfCA/VzWUgpY6E4I/AAAAAAAAAjg/gNTb2ECB2qYWWm2X11dBsUBrVAe2bKJ6gCKgB/s1600/stl3.png</a:t>
            </a:r>
          </a:p>
          <a:p>
            <a:endParaRPr lang="en-US" dirty="0" smtClean="0"/>
          </a:p>
          <a:p>
            <a:r>
              <a:rPr lang="en-US" dirty="0" smtClean="0"/>
              <a:t>ICSP Pinout </a:t>
            </a:r>
            <a:r>
              <a:rPr lang="en-US" smtClean="0"/>
              <a:t>Image Source:</a:t>
            </a:r>
            <a:r>
              <a:rPr lang="en-US" baseline="0" smtClean="0"/>
              <a:t> http://www.mikrocontroller.net/attachment/257068/pickit3.png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9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Oscillator Wave Image</a:t>
            </a:r>
            <a:r>
              <a:rPr lang="en-US" baseline="0" dirty="0" smtClean="0"/>
              <a:t> Source: Self created.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78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Oscillator Block Image</a:t>
            </a:r>
            <a:r>
              <a:rPr lang="en-US" baseline="0" dirty="0" smtClean="0"/>
              <a:t> Source: Acquired from previous version of this lecture, created by Brandon Blaine Gardner. Original oscillator block sourced from Texas Instruments microcontroller datasheet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96C59-4C62-F748-9189-0658811B1D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0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-1" y="4390741"/>
            <a:ext cx="5853723" cy="1864375"/>
          </a:xfrm>
          <a:prstGeom prst="rect">
            <a:avLst/>
          </a:prstGeom>
          <a:solidFill>
            <a:srgbClr val="A3792C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 hasCustomPrompt="1"/>
          </p:nvPr>
        </p:nvSpPr>
        <p:spPr>
          <a:xfrm>
            <a:off x="335475" y="4585792"/>
            <a:ext cx="4744901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4"/>
          </p:nvPr>
        </p:nvSpPr>
        <p:spPr>
          <a:xfrm>
            <a:off x="5747499" y="5623128"/>
            <a:ext cx="3112338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5"/>
          </p:nvPr>
        </p:nvSpPr>
        <p:spPr>
          <a:xfrm>
            <a:off x="5747500" y="5918450"/>
            <a:ext cx="3112338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0" name="Date Placeholder 6"/>
          <p:cNvSpPr>
            <a:spLocks noGrp="1"/>
          </p:cNvSpPr>
          <p:nvPr userDrawn="1">
            <p:ph type="dt" sz="half" idx="10"/>
          </p:nvPr>
        </p:nvSpPr>
        <p:spPr>
          <a:xfrm>
            <a:off x="5747498" y="6277181"/>
            <a:ext cx="311259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rPr lang="en-US" b="1" smtClean="0">
                <a:solidFill>
                  <a:srgbClr val="856024"/>
                </a:solidFill>
                <a:latin typeface="Arial"/>
                <a:cs typeface="Arial"/>
              </a:rPr>
              <a:t>Month day, year</a:t>
            </a:r>
            <a:endParaRPr lang="en-US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31" name="Text Placeholder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745085" y="4457139"/>
            <a:ext cx="3115004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 userDrawn="1">
            <p:ph type="pic" sz="quarter" idx="17"/>
          </p:nvPr>
        </p:nvSpPr>
        <p:spPr>
          <a:xfrm>
            <a:off x="0" y="0"/>
            <a:ext cx="9144000" cy="43910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"/>
            <a:ext cx="9144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400" baseline="0"/>
            </a:lvl2pPr>
            <a:lvl3pPr>
              <a:defRPr sz="2400" baseline="0"/>
            </a:lvl3pPr>
            <a:lvl4pPr>
              <a:defRPr sz="2400" baseline="0"/>
            </a:lvl4pPr>
            <a:lvl5pPr>
              <a:defRPr sz="2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3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204260" y="5974797"/>
            <a:ext cx="2053467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13512" y="4147563"/>
            <a:ext cx="6975508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 userDrawn="1"/>
        </p:nvCxnSpPr>
        <p:spPr>
          <a:xfrm>
            <a:off x="948976" y="5832568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948976" y="6340619"/>
            <a:ext cx="5958973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 userDrawn="1"/>
        </p:nvSpPr>
        <p:spPr>
          <a:xfrm>
            <a:off x="796576" y="4303767"/>
            <a:ext cx="6111373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94282" y="4240779"/>
            <a:ext cx="6113667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794282" y="5799368"/>
            <a:ext cx="6113667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pic>
        <p:nvPicPr>
          <p:cNvPr id="29" name="Picture 28" descr="PU_sigtab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3512" y="-8411"/>
            <a:ext cx="6976288" cy="415654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02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608139"/>
            <a:ext cx="8235949" cy="432646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3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71604" y="1600373"/>
            <a:ext cx="4015195" cy="434254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94853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88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8888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57200" y="941895"/>
            <a:ext cx="82296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13137" y="1271265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o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U_sig132.t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75632"/>
            <a:ext cx="1523874" cy="479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9151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5431"/>
            <a:ext cx="8235950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1492"/>
            <a:ext cx="8235950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95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AB80C8F5-D920-BB4B-933F-7F3EB43C82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7130" y="1535528"/>
            <a:ext cx="832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57" r:id="rId5"/>
    <p:sldLayoutId id="2147483652" r:id="rId6"/>
    <p:sldLayoutId id="2147483653" r:id="rId7"/>
    <p:sldLayoutId id="2147483654" r:id="rId8"/>
    <p:sldLayoutId id="2147483659" r:id="rId9"/>
    <p:sldLayoutId id="2147483655" r:id="rId10"/>
    <p:sldLayoutId id="214748366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chibios.org/dokuwiki/doku.php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hs.com/products/rtos/integrity.html" TargetMode="External"/><Relationship Id="rId5" Type="http://schemas.openxmlformats.org/officeDocument/2006/relationships/hyperlink" Target="http://www.highintegritysystems.com/safertos/" TargetMode="External"/><Relationship Id="rId4" Type="http://schemas.openxmlformats.org/officeDocument/2006/relationships/hyperlink" Target="http://www.freertos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388192"/>
            <a:ext cx="6608618" cy="1864086"/>
          </a:xfrm>
        </p:spPr>
        <p:txBody>
          <a:bodyPr/>
          <a:lstStyle/>
          <a:p>
            <a:r>
              <a:rPr lang="en-US" sz="4800" dirty="0" smtClean="0"/>
              <a:t>Embedded Software</a:t>
            </a:r>
            <a:br>
              <a:rPr lang="en-US" sz="4800" dirty="0" smtClean="0"/>
            </a:br>
            <a:r>
              <a:rPr lang="en-US" sz="4800" dirty="0" smtClean="0"/>
              <a:t>Development</a:t>
            </a:r>
            <a:br>
              <a:rPr lang="en-US" sz="4800" dirty="0" smtClean="0"/>
            </a:br>
            <a:r>
              <a:rPr lang="en-US" sz="1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Hadley ©2017, Images Property of their Respective Owners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057556" y="-8411"/>
            <a:ext cx="1942418" cy="1021073"/>
          </a:xfrm>
          <a:prstGeom prst="rect">
            <a:avLst/>
          </a:prstGeom>
        </p:spPr>
      </p:pic>
      <p:pic>
        <p:nvPicPr>
          <p:cNvPr id="9" name="Picture 8" descr="PU_sigtab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" b="12554"/>
          <a:stretch/>
        </p:blipFill>
        <p:spPr>
          <a:xfrm>
            <a:off x="7201582" y="5836927"/>
            <a:ext cx="1942418" cy="1021073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5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Operating Systems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A few popular RTOS kernels: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3"/>
              </a:rPr>
              <a:t>ChibiOS</a:t>
            </a:r>
            <a:r>
              <a:rPr lang="en-US" sz="2400" u="sng" dirty="0">
                <a:hlinkClick r:id="rId3"/>
              </a:rPr>
              <a:t>/RT:</a:t>
            </a:r>
            <a:r>
              <a:rPr lang="en-US" sz="2400" dirty="0"/>
              <a:t> Compact, high performance RTOS for 8/16/32 bit microcontrollers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4"/>
              </a:rPr>
              <a:t>FreeRTOS</a:t>
            </a:r>
            <a:r>
              <a:rPr lang="en-US" sz="2400" u="sng" dirty="0">
                <a:hlinkClick r:id="rId4"/>
              </a:rPr>
              <a:t>:</a:t>
            </a:r>
            <a:r>
              <a:rPr lang="en-US" sz="2400" dirty="0"/>
              <a:t> Small, compact RTOS supported on many different microcontroller families (34 at time of writing)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>
                <a:hlinkClick r:id="rId5"/>
              </a:rPr>
              <a:t>SafeRTOS</a:t>
            </a:r>
            <a:r>
              <a:rPr lang="en-US" sz="2400" u="sng" dirty="0">
                <a:hlinkClick r:id="rId5"/>
              </a:rPr>
              <a:t>:</a:t>
            </a:r>
            <a:r>
              <a:rPr lang="en-US" sz="2400" dirty="0"/>
              <a:t> High-security variant of </a:t>
            </a:r>
            <a:r>
              <a:rPr lang="en-US" sz="2400" dirty="0" err="1"/>
              <a:t>FreeRTOS</a:t>
            </a:r>
            <a:endParaRPr lang="en-US" sz="2400" u="sng" dirty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>
                <a:hlinkClick r:id="rId6"/>
              </a:rPr>
              <a:t>Integrity:</a:t>
            </a:r>
            <a:r>
              <a:rPr lang="en-US" sz="2400" dirty="0"/>
              <a:t> High-security proprietary RTOS, used in military jets. Guaranteed computation times.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10" y="4412514"/>
            <a:ext cx="1704243" cy="1704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29" y="4516924"/>
            <a:ext cx="39338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Definition of “Real Time”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“Our system will operate in real-time.” (But what does “real-time” mean?)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Real-time systems possess “mission critical” timing constraints (sampling rates, processing latency,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System latencies are known and tightly bounded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Typically event-driven</a:t>
            </a:r>
            <a:endParaRPr lang="en-US" sz="2400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Low overhead context switching</a:t>
            </a:r>
          </a:p>
        </p:txBody>
      </p:sp>
    </p:spTree>
    <p:extLst>
      <p:ext uri="{BB962C8B-B14F-4D97-AF65-F5344CB8AC3E}">
        <p14:creationId xmlns:p14="http://schemas.microsoft.com/office/powerpoint/2010/main" val="34428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Fail-Safe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Definition of “Fail Safe”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Fail-safe devices are designed in such a way that a failure will cause minimum or no harm to other devices or personnel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Examples of fail-safe behavior: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computer controlled lock that is capable of being opened, without power, from the secure side of the lock 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milling device or tool that features a hardware-based emergency stop (device can be overridden without computer intervention)</a:t>
            </a:r>
          </a:p>
          <a:p>
            <a:pPr marL="457200" lvl="1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UAV that initiates an emergency landing when power drops below critical levels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85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96" y="3696064"/>
            <a:ext cx="3389144" cy="299488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Programming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924129"/>
            <a:ext cx="8235949" cy="5010480"/>
          </a:xfrm>
        </p:spPr>
        <p:txBody>
          <a:bodyPr/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In order to program/debug bare microcontroller chips, device programming connections must be established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Some common programming interfaces:</a:t>
            </a:r>
          </a:p>
          <a:p>
            <a:pPr marL="6858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JTAG:</a:t>
            </a:r>
            <a:r>
              <a:rPr lang="en-US" sz="2400" dirty="0" smtClean="0"/>
              <a:t> General microcontroller programming interface</a:t>
            </a:r>
          </a:p>
          <a:p>
            <a:pPr marL="6858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ICSP:</a:t>
            </a:r>
            <a:r>
              <a:rPr lang="en-US" sz="2400" dirty="0" smtClean="0"/>
              <a:t> Microchip PIC proprietary interface</a:t>
            </a:r>
          </a:p>
          <a:p>
            <a:pPr marL="6858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SWD:</a:t>
            </a:r>
            <a:r>
              <a:rPr lang="en-US" sz="2400" dirty="0" smtClean="0"/>
              <a:t> ARM Cortex serial programming interface</a:t>
            </a:r>
          </a:p>
          <a:p>
            <a:pPr marL="685800" lvl="1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USB:</a:t>
            </a:r>
            <a:r>
              <a:rPr lang="en-US" sz="2400" dirty="0" smtClean="0"/>
              <a:t> Available interface on some ARM Cortex chips</a:t>
            </a:r>
            <a:endParaRPr lang="en-US" sz="2400" u="sng" dirty="0"/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69" y="4030173"/>
            <a:ext cx="2114184" cy="23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Debugging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924129"/>
            <a:ext cx="8235949" cy="5010480"/>
          </a:xfrm>
        </p:spPr>
        <p:txBody>
          <a:bodyPr/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Modern embedded toolchains feature IDEs with many features:</a:t>
            </a:r>
          </a:p>
          <a:p>
            <a:pPr marL="457200" lvl="1" inden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smtClean="0"/>
              <a:t> </a:t>
            </a:r>
            <a:r>
              <a:rPr lang="en-US" sz="2400" u="sng" dirty="0" smtClean="0"/>
              <a:t>Run/Stop Execution:</a:t>
            </a:r>
            <a:r>
              <a:rPr lang="en-US" sz="2400" dirty="0" smtClean="0"/>
              <a:t> Start and stop program execution</a:t>
            </a:r>
          </a:p>
          <a:p>
            <a:pPr marL="457200" lvl="1" inden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400" u="sng" dirty="0" smtClean="0"/>
              <a:t>Breakpoints:</a:t>
            </a:r>
            <a:r>
              <a:rPr lang="en-US" sz="2400" dirty="0" smtClean="0"/>
              <a:t> Automatically pause program at line</a:t>
            </a:r>
          </a:p>
          <a:p>
            <a:pPr marL="457200" lvl="1" inden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400" u="sng" dirty="0" smtClean="0"/>
              <a:t>Run to Line:</a:t>
            </a:r>
            <a:r>
              <a:rPr lang="en-US" sz="2400" dirty="0" smtClean="0"/>
              <a:t> Run to a given line in program, then 	pause (temporary breakpoint)</a:t>
            </a:r>
          </a:p>
          <a:p>
            <a:pPr marL="457200" lvl="1" indent="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/>
              <a:t> </a:t>
            </a:r>
            <a:r>
              <a:rPr lang="en-US" sz="2400" u="sng" dirty="0" smtClean="0"/>
              <a:t>Variables/Registers/Expressions:</a:t>
            </a:r>
            <a:r>
              <a:rPr lang="en-US" sz="2400" dirty="0" smtClean="0"/>
              <a:t> Log variable values, 	register values, and other expressions (updated 	once </a:t>
            </a:r>
            <a:r>
              <a:rPr lang="en-US" sz="2400" smtClean="0"/>
              <a:t>microcontroller is paused)</a:t>
            </a:r>
            <a:endParaRPr lang="en-US" sz="2400" dirty="0"/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Control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Revision Control Systems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Software is an increasingly complex and involved activity, and managing changes is a vital skill for any developer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Revision control systems provide the user with the ability to track and manage changes, restore source code from previous changes, and share changes with others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 few revision control systems: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git</a:t>
            </a:r>
            <a:r>
              <a:rPr lang="en-US" sz="2400" u="sng" dirty="0" smtClean="0"/>
              <a:t>:</a:t>
            </a:r>
            <a:r>
              <a:rPr lang="en-US" sz="2400" dirty="0" smtClean="0"/>
              <a:t> Popular compact distributed version control system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mercurial:</a:t>
            </a:r>
            <a:r>
              <a:rPr lang="en-US" sz="2400" dirty="0" smtClean="0"/>
              <a:t> Simple, distributed version control system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Subversion (</a:t>
            </a:r>
            <a:r>
              <a:rPr lang="en-US" sz="2400" u="sng" dirty="0" err="1" smtClean="0"/>
              <a:t>svn</a:t>
            </a:r>
            <a:r>
              <a:rPr lang="en-US" sz="2400" u="sng" dirty="0" smtClean="0"/>
              <a:t>):</a:t>
            </a:r>
            <a:r>
              <a:rPr lang="en-US" sz="2400" dirty="0" smtClean="0"/>
              <a:t> Open source centralized version control system</a:t>
            </a:r>
            <a:endParaRPr lang="en-US" sz="2400" u="sng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720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Device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235949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Microcontrollers feature sets of configuration registers or bits which control their operation. Examples of device configuration options include: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Which clock source the microcontroller uses at startup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Which I/O lines will be used for programming functions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Device behavior in the event of a “brown-out” (brown-out reset, or BOR)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Behavior concerning watchdog timers (WDT)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Device behavior in the event of a stack under/overflow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Write protection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Configuration bits must be set within the code or IDE for a</a:t>
            </a:r>
            <a:br>
              <a:rPr lang="en-US" sz="2400" dirty="0" smtClean="0"/>
            </a:br>
            <a:r>
              <a:rPr lang="en-US" sz="2400" dirty="0" smtClean="0"/>
              <a:t>			    device to function properly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702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Oscillator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Oscillators are the basis of all logic in a programmable device, and thus one of its most important components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programmable devices support clocking from a variety of internal and external sources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Nearly all programmable devices support the ability to switch clock sources and </a:t>
            </a:r>
            <a:r>
              <a:rPr lang="en-US" sz="2400" dirty="0" smtClean="0"/>
              <a:t>scalars </a:t>
            </a:r>
            <a:r>
              <a:rPr lang="en-US" sz="2400" dirty="0" smtClean="0"/>
              <a:t>during device operation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Higher clock speed improves computational performance but burns more power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4891523"/>
            <a:ext cx="7860323" cy="70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Example Oscillator Block</a:t>
            </a:r>
            <a:endParaRPr lang="en-US" sz="2400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89" y="1303814"/>
            <a:ext cx="6045026" cy="51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Oscillator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 example </a:t>
            </a:r>
            <a:r>
              <a:rPr lang="en-US" sz="2400" dirty="0" err="1" smtClean="0"/>
              <a:t>pseudocode</a:t>
            </a:r>
            <a:r>
              <a:rPr lang="en-US" sz="2400" dirty="0" smtClean="0"/>
              <a:t> (note the use of #define):</a:t>
            </a:r>
            <a:br>
              <a:rPr lang="en-US" sz="2400" dirty="0" smtClean="0"/>
            </a:br>
            <a:r>
              <a:rPr lang="en-US" sz="2400" dirty="0" smtClean="0"/>
              <a:t>		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 kHz watch crystal input on XT1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OSC_1_CONFIG_REG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CHOOSE_XT1;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 kHz watch crystal = 32,768 Hz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32,768 Hz * 64 = 2,097,152 Hz (~2 MHz)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PLL_CONFIG_REG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CHOOSE_OSC_1 + MULTIPLY_BY_64;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clock ~2 MHz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MAIN_CLK_CONFIG_REG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CHOOSE_PLL + DIVIDE_BY_0;</a:t>
            </a:r>
          </a:p>
          <a:p>
            <a:r>
              <a:rPr lang="en-US" b="1" dirty="0" smtClean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</a:t>
            </a:r>
            <a:r>
              <a:rPr lang="en-US" b="1" dirty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MAIN_CLOCK_FREQ 2097152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Hz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//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clock ~500 kHz ( 2097152 / 4 = </a:t>
            </a:r>
            <a:r>
              <a:rPr lang="en-US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524288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PERIPH_CLK_CONFIG_REG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CHOOSE_PLL + DIVIDE_BY_4;</a:t>
            </a:r>
          </a:p>
          <a:p>
            <a:r>
              <a:rPr lang="en-US" b="1" dirty="0" smtClean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#</a:t>
            </a:r>
            <a:r>
              <a:rPr lang="en-US" b="1" dirty="0">
                <a:solidFill>
                  <a:srgbClr val="99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PERIPH_CLOCK_FREQ 524288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 Hz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39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Embedded vs. General Purpose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Layers of Abstraction (Hardware, Interface, Application)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Embedded Programming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Real Time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 of “Real Time”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Definition of “Fail Safe”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Revision Control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Firmware Design </a:t>
            </a:r>
            <a:r>
              <a:rPr lang="en-US" sz="2400" dirty="0" smtClean="0"/>
              <a:t>Techniques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99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Power Configuration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To conserve power, microcontrollers can be placed into a sleep state and then later awoken (via external interrupt, watchdog timer time-out,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Power management detailed in device datasheet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0" y="2917854"/>
            <a:ext cx="5871298" cy="369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Firmware Design Techniques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err="1" smtClean="0"/>
              <a:t>Bootloaders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292470"/>
            <a:ext cx="8235949" cy="5319346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Depending on your project, it may be desirable to make changes to the code running on your project’s programmable devices after the code has shipped (firmware updates, feature unlocks,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err="1" smtClean="0"/>
              <a:t>Bootloader</a:t>
            </a:r>
            <a:r>
              <a:rPr lang="en-US" sz="2400" u="sng" dirty="0" smtClean="0"/>
              <a:t>:</a:t>
            </a:r>
            <a:r>
              <a:rPr lang="en-US" sz="2400" dirty="0" smtClean="0"/>
              <a:t> A piece of code that runs at startup which accepts a program from an external source and writes it to the programmable device’s memory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Allows reprogramming over a number of potential interfaces (USB, Bluetooth, SD Card, Ethernet, etc.)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Small, open-source </a:t>
            </a:r>
            <a:r>
              <a:rPr lang="en-US" sz="2400" dirty="0" err="1" smtClean="0"/>
              <a:t>bootloaders</a:t>
            </a:r>
            <a:r>
              <a:rPr lang="en-US" sz="2400" dirty="0" smtClean="0"/>
              <a:t> exist for various microcontroller families, as well as tutorials for creating your own</a:t>
            </a:r>
          </a:p>
        </p:txBody>
      </p:sp>
    </p:spTree>
    <p:extLst>
      <p:ext uri="{BB962C8B-B14F-4D97-AF65-F5344CB8AC3E}">
        <p14:creationId xmlns:p14="http://schemas.microsoft.com/office/powerpoint/2010/main" val="9428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70306" y="2887663"/>
            <a:ext cx="8235950" cy="304641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Clicker Quiz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4379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199" y="1254466"/>
            <a:ext cx="7629525" cy="301815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An embedded programming model in which the main loop performs initializations then idles is the: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polled (program-driven) approach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flag-driven (state machine) approach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interrupt-driven (event-driven) approach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real time operating system (RTOS) approach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26572" y="298013"/>
            <a:ext cx="8235950" cy="748782"/>
          </a:xfrm>
        </p:spPr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5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199" y="1254466"/>
            <a:ext cx="7629525" cy="301815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A popular revision control system that can be used to track and manage software changes is: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 err="1"/>
              <a:t>git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get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got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gat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dirty="0"/>
              <a:t>none of the above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26572" y="298013"/>
            <a:ext cx="8235950" cy="748782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2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457199" y="1088687"/>
            <a:ext cx="7629525" cy="301815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JTAG is: 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 general </a:t>
            </a:r>
            <a:r>
              <a:rPr lang="en-US" dirty="0"/>
              <a:t>microcontroller programming interface </a:t>
            </a:r>
            <a:endParaRPr lang="en-US" dirty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 Microchip </a:t>
            </a:r>
            <a:r>
              <a:rPr lang="en-US" dirty="0"/>
              <a:t>PIC proprietary interface 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an ARM </a:t>
            </a:r>
            <a:r>
              <a:rPr lang="en-US" dirty="0"/>
              <a:t>Cortex serial programming interface </a:t>
            </a:r>
            <a:endParaRPr lang="en-US" dirty="0" smtClean="0"/>
          </a:p>
          <a:p>
            <a:pPr marL="914400" lvl="1" indent="-457200">
              <a:buFont typeface="+mj-lt"/>
              <a:buAutoNum type="alphaUcPeriod"/>
            </a:pPr>
            <a:r>
              <a:rPr lang="en-US" dirty="0" smtClean="0"/>
              <a:t>none </a:t>
            </a:r>
            <a:r>
              <a:rPr lang="en-US" dirty="0"/>
              <a:t>of the above</a:t>
            </a:r>
          </a:p>
        </p:txBody>
      </p:sp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326572" y="298013"/>
            <a:ext cx="8235950" cy="748782"/>
          </a:xfrm>
        </p:spPr>
        <p:txBody>
          <a:bodyPr/>
          <a:lstStyle/>
          <a:p>
            <a:r>
              <a:rPr lang="en-US" dirty="0" smtClean="0"/>
              <a:t>Question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 descr="Example of JTAG ch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60" y="3417059"/>
            <a:ext cx="62293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1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General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4870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What separates embedded and general purpose processor models?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“Flat” memory model (no virtual memory, hierarchy, or cache typically)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Limited SRAM data space and Flash program space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“Non-homogenous” memory types (SRAM, Flash, EEPROM, etc.)</a:t>
            </a:r>
          </a:p>
          <a:p>
            <a:pPr marL="461963" indent="-233363">
              <a:buFont typeface="Arial" panose="020B0604020202020204" pitchFamily="34" charset="0"/>
              <a:buChar char="•"/>
            </a:pPr>
            <a:r>
              <a:rPr lang="en-US" sz="2400" dirty="0"/>
              <a:t>Hardware interrupts – far more common in embedded programming than general purpose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3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vs. General Purpose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064213"/>
            <a:ext cx="8235949" cy="50991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/>
              <a:t>How do these differences influence the way in which code is written?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use of large library routines (i.e. </a:t>
            </a:r>
            <a:r>
              <a:rPr lang="en-US" sz="2400" dirty="0" err="1">
                <a:solidFill>
                  <a:schemeClr val="accent6"/>
                </a:solidFill>
              </a:rPr>
              <a:t>printf</a:t>
            </a:r>
            <a:r>
              <a:rPr lang="en-US" sz="2400" dirty="0">
                <a:solidFill>
                  <a:schemeClr val="accent6"/>
                </a:solidFill>
              </a:rPr>
              <a:t>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dynamic memory allocation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complex data structures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Avoid recursive constructs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Increased awareness of declarations (char, </a:t>
            </a:r>
            <a:r>
              <a:rPr lang="en-US" sz="2400" dirty="0" err="1">
                <a:solidFill>
                  <a:schemeClr val="accent6"/>
                </a:solidFill>
              </a:rPr>
              <a:t>int</a:t>
            </a:r>
            <a:r>
              <a:rPr lang="en-US" sz="2400" dirty="0">
                <a:solidFill>
                  <a:schemeClr val="accent6"/>
                </a:solidFill>
              </a:rPr>
              <a:t>, long)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C code generally written in “macro assembly” style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Remember: floating point support emulated via lengthy software routines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</a:rPr>
              <a:t>Pre-compiled values (table lookup) sometimes better than software-based calculation methods (trig)</a:t>
            </a:r>
          </a:p>
        </p:txBody>
      </p:sp>
    </p:spTree>
    <p:extLst>
      <p:ext uri="{BB962C8B-B14F-4D97-AF65-F5344CB8AC3E}">
        <p14:creationId xmlns:p14="http://schemas.microsoft.com/office/powerpoint/2010/main" val="9616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Abstraction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2"/>
          </p:nvPr>
        </p:nvSpPr>
        <p:spPr>
          <a:xfrm>
            <a:off x="457200" y="1099726"/>
            <a:ext cx="8235949" cy="5556395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Objective:</a:t>
            </a:r>
            <a:r>
              <a:rPr lang="en-US" sz="2400" dirty="0"/>
              <a:t> well-written software which is portable, easy to understand, maintainable, and has good performance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Solution:</a:t>
            </a:r>
            <a:r>
              <a:rPr lang="en-US" sz="2400" dirty="0"/>
              <a:t> Separate software into various abstracted layers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Hardware:</a:t>
            </a:r>
            <a:r>
              <a:rPr lang="en-US" sz="2400" dirty="0"/>
              <a:t> Direct drivers for various hardware devices (example: “send/receive data from SD card using SPI)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Physical:</a:t>
            </a:r>
            <a:r>
              <a:rPr lang="en-US" sz="2400" dirty="0"/>
              <a:t> Layer between base hardware and “software”; hardware-specific details are abstracted (example: store/retrieve data from memory)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/>
              <a:t>Application:</a:t>
            </a:r>
            <a:r>
              <a:rPr lang="en-US" sz="2400" dirty="0"/>
              <a:t> User-specified device functionality (example: play a selected MP3 file)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C00000"/>
                </a:solidFill>
              </a:rPr>
              <a:t>Tradeoff:</a:t>
            </a:r>
            <a:r>
              <a:rPr lang="en-US" sz="2400" dirty="0">
                <a:solidFill>
                  <a:srgbClr val="C00000"/>
                </a:solidFill>
              </a:rPr>
              <a:t>  Increased abstraction increases portability, 	maintainability and clarity while reducing performance 			   (memory requirements and speed)</a:t>
            </a:r>
            <a:endParaRPr lang="en-US" sz="2400" u="sng" dirty="0">
              <a:solidFill>
                <a:srgbClr val="C0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Program-Driven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Polled</a:t>
            </a:r>
            <a:r>
              <a:rPr lang="en-US" sz="2400" u="sng" dirty="0"/>
              <a:t> </a:t>
            </a:r>
            <a:r>
              <a:rPr lang="en-US" sz="2400" u="sng" dirty="0" smtClean="0"/>
              <a:t>(Program-Driven)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code and checks are performed in a single loop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Advantage: code is simple to write and understand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Disadvantage: Latency of code difficult to determine; as code becomes more complex latency may grow very </a:t>
            </a:r>
            <a:br>
              <a:rPr lang="en-US" sz="2400" dirty="0" smtClean="0"/>
            </a:br>
            <a:r>
              <a:rPr lang="en-US" sz="2400" dirty="0" smtClean="0"/>
              <a:t>large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65" y="3584952"/>
            <a:ext cx="6532685" cy="290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Flag-Driven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Flag-Driven (State Machine)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Interrupt subroutines used to determine if certain conditions have been met (e.g. button presses, pending SPI/UART/I2C data, timer expiration) and set “flags” 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Main loop then checks if flags have been set and runs corresponding code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Improved performance </a:t>
            </a:r>
            <a:br>
              <a:rPr lang="en-US" sz="2400" dirty="0" smtClean="0"/>
            </a:br>
            <a:r>
              <a:rPr lang="en-US" sz="2400" dirty="0" smtClean="0"/>
              <a:t>over polled designs; </a:t>
            </a:r>
            <a:br>
              <a:rPr lang="en-US" sz="2400" dirty="0" smtClean="0"/>
            </a:br>
            <a:r>
              <a:rPr lang="en-US" sz="2400" dirty="0" smtClean="0"/>
              <a:t>program flow slightly</a:t>
            </a:r>
            <a:br>
              <a:rPr lang="en-US" sz="2400" dirty="0" smtClean="0"/>
            </a:br>
            <a:r>
              <a:rPr lang="en-US" sz="2400" dirty="0" smtClean="0"/>
              <a:t>less straightforward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977" y="3481753"/>
            <a:ext cx="3869540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Event-Driven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Interrupt-Driven (Event-Driven)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Main loop performs device initializations then idles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processing (post initialization) is performed in response to prioritized interrupts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Processor may sleep between interrupts to reduce power consumption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Advantages:</a:t>
            </a:r>
            <a:r>
              <a:rPr lang="en-US" sz="2400" dirty="0" smtClean="0"/>
              <a:t> High performance code, low power operation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Disadvantages:</a:t>
            </a:r>
            <a:r>
              <a:rPr lang="en-US" sz="2400" dirty="0" smtClean="0"/>
              <a:t> Program flow may be difficult to follow and understand</a:t>
            </a: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19249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Programming Models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2400" cap="none" dirty="0" smtClean="0"/>
              <a:t>RTOS Approach</a:t>
            </a:r>
            <a:endParaRPr lang="en-US" sz="24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>
          <a:xfrm>
            <a:off x="457200" y="1384806"/>
            <a:ext cx="8308731" cy="5227009"/>
          </a:xfrm>
        </p:spPr>
        <p:txBody>
          <a:bodyPr>
            <a:norm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u="sng" dirty="0" smtClean="0"/>
              <a:t>Real Time Operating System (RTOS) Approach:</a:t>
            </a:r>
            <a:endParaRPr lang="en-US" sz="2400" dirty="0" smtClean="0"/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All currently enabled system tasks are maintained within a data structure (tasks can be dynamically inserted or deleted)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Timing interrupts used to determine when tasks must be rolled in or out</a:t>
            </a:r>
          </a:p>
          <a:p>
            <a:pPr marL="457200" indent="-233363">
              <a:buFont typeface="Arial" panose="020B0604020202020204" pitchFamily="34" charset="0"/>
              <a:buChar char="•"/>
            </a:pPr>
            <a:r>
              <a:rPr lang="en-US" sz="2400" dirty="0" smtClean="0"/>
              <a:t>Priority of enabled tasks can be changed by altering a task’s time-slice allocation</a:t>
            </a:r>
          </a:p>
        </p:txBody>
      </p:sp>
    </p:spTree>
    <p:extLst>
      <p:ext uri="{BB962C8B-B14F-4D97-AF65-F5344CB8AC3E}">
        <p14:creationId xmlns:p14="http://schemas.microsoft.com/office/powerpoint/2010/main" val="34800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15448</TotalTime>
  <Words>1433</Words>
  <Application>Microsoft Office PowerPoint</Application>
  <PresentationFormat>On-screen Show (4:3)</PresentationFormat>
  <Paragraphs>193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Courier New</vt:lpstr>
      <vt:lpstr>Impact</vt:lpstr>
      <vt:lpstr>Lucida Grande</vt:lpstr>
      <vt:lpstr>Office Theme</vt:lpstr>
      <vt:lpstr>Embedded Software Development George Hadley ©2017, Images Property of their Respective Owners</vt:lpstr>
      <vt:lpstr>Outline</vt:lpstr>
      <vt:lpstr>Embedded vs. General Purpose</vt:lpstr>
      <vt:lpstr>Embedded vs. General Purpose</vt:lpstr>
      <vt:lpstr>Layers of Abstraction</vt:lpstr>
      <vt:lpstr>Embedded Programming Models</vt:lpstr>
      <vt:lpstr>Embedded Programming Models</vt:lpstr>
      <vt:lpstr>Embedded Programming Models</vt:lpstr>
      <vt:lpstr>Embedded Programming Models</vt:lpstr>
      <vt:lpstr>Real Time Operating Systems</vt:lpstr>
      <vt:lpstr>Real-Time Systems</vt:lpstr>
      <vt:lpstr>Fail-Safe Systems</vt:lpstr>
      <vt:lpstr>Microcontroller Programming</vt:lpstr>
      <vt:lpstr>Microcontroller Debugging</vt:lpstr>
      <vt:lpstr>Revision Control Systems</vt:lpstr>
      <vt:lpstr>Firmware Design Techniques</vt:lpstr>
      <vt:lpstr>Firmware Design Techniques</vt:lpstr>
      <vt:lpstr>Firmware Design Techniques</vt:lpstr>
      <vt:lpstr>Firmware Design Techniques</vt:lpstr>
      <vt:lpstr>Firmware Design Techniques</vt:lpstr>
      <vt:lpstr>Firmware Design Techniques</vt:lpstr>
      <vt:lpstr>PowerPoint Presentation</vt:lpstr>
      <vt:lpstr>Question 1</vt:lpstr>
      <vt:lpstr>Question 2</vt:lpstr>
      <vt:lpstr>Question 3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Meyer, David G</cp:lastModifiedBy>
  <cp:revision>245</cp:revision>
  <cp:lastPrinted>2012-02-14T22:31:46Z</cp:lastPrinted>
  <dcterms:created xsi:type="dcterms:W3CDTF">2011-09-20T15:44:26Z</dcterms:created>
  <dcterms:modified xsi:type="dcterms:W3CDTF">2017-02-09T17:42:57Z</dcterms:modified>
</cp:coreProperties>
</file>