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theme/theme29.xml" ContentType="application/vnd.openxmlformats-officedocument.theme+xml"/>
  <Override PartName="/ppt/slideLayouts/slideLayout4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21.xml" ContentType="application/vnd.openxmlformats-officedocument.theme+xml"/>
  <Override PartName="/ppt/theme/theme32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26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33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theme/theme31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Masters/slideMaster31.xml" ContentType="application/vnd.openxmlformats-officedocument.presentationml.slideMaster+xml"/>
  <Override PartName="/ppt/theme/theme23.xml" ContentType="application/vnd.openxmlformats-officedocument.theme+xml"/>
  <Override PartName="/ppt/theme/theme34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30.xml" ContentType="application/vnd.openxmlformats-officedocument.them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8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30.xml" ContentType="application/vnd.openxmlformats-officedocument.presentationml.slideLayout+xml"/>
  <Override PartName="/ppt/slideMasters/slideMaster21.xml" ContentType="application/vnd.openxmlformats-officedocument.presentationml.slideMaster+xml"/>
  <Override PartName="/ppt/theme/theme2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934" r:id="rId2"/>
    <p:sldMasterId id="2147483936" r:id="rId3"/>
    <p:sldMasterId id="2147483938" r:id="rId4"/>
    <p:sldMasterId id="2147483940" r:id="rId5"/>
    <p:sldMasterId id="2147483942" r:id="rId6"/>
    <p:sldMasterId id="2147483944" r:id="rId7"/>
    <p:sldMasterId id="2147483946" r:id="rId8"/>
    <p:sldMasterId id="2147483948" r:id="rId9"/>
    <p:sldMasterId id="2147483950" r:id="rId10"/>
    <p:sldMasterId id="2147483952" r:id="rId11"/>
    <p:sldMasterId id="2147483954" r:id="rId12"/>
    <p:sldMasterId id="2147483956" r:id="rId13"/>
    <p:sldMasterId id="2147483958" r:id="rId14"/>
    <p:sldMasterId id="2147483960" r:id="rId15"/>
    <p:sldMasterId id="2147483962" r:id="rId16"/>
    <p:sldMasterId id="2147483964" r:id="rId17"/>
    <p:sldMasterId id="2147483966" r:id="rId18"/>
    <p:sldMasterId id="2147483968" r:id="rId19"/>
    <p:sldMasterId id="2147483970" r:id="rId20"/>
    <p:sldMasterId id="2147483972" r:id="rId21"/>
    <p:sldMasterId id="2147483974" r:id="rId22"/>
    <p:sldMasterId id="2147483976" r:id="rId23"/>
    <p:sldMasterId id="2147483978" r:id="rId24"/>
    <p:sldMasterId id="2147483980" r:id="rId25"/>
    <p:sldMasterId id="2147483982" r:id="rId26"/>
    <p:sldMasterId id="2147483984" r:id="rId27"/>
    <p:sldMasterId id="2147483986" r:id="rId28"/>
    <p:sldMasterId id="2147483988" r:id="rId29"/>
    <p:sldMasterId id="2147483990" r:id="rId30"/>
    <p:sldMasterId id="2147483992" r:id="rId31"/>
    <p:sldMasterId id="2147483994" r:id="rId32"/>
  </p:sldMasterIdLst>
  <p:notesMasterIdLst>
    <p:notesMasterId r:id="rId91"/>
  </p:notesMasterIdLst>
  <p:handoutMasterIdLst>
    <p:handoutMasterId r:id="rId92"/>
  </p:handoutMasterIdLst>
  <p:sldIdLst>
    <p:sldId id="387" r:id="rId33"/>
    <p:sldId id="500" r:id="rId34"/>
    <p:sldId id="465" r:id="rId35"/>
    <p:sldId id="466" r:id="rId36"/>
    <p:sldId id="467" r:id="rId37"/>
    <p:sldId id="468" r:id="rId38"/>
    <p:sldId id="469" r:id="rId39"/>
    <p:sldId id="524" r:id="rId40"/>
    <p:sldId id="526" r:id="rId41"/>
    <p:sldId id="525" r:id="rId42"/>
    <p:sldId id="527" r:id="rId43"/>
    <p:sldId id="528" r:id="rId44"/>
    <p:sldId id="529" r:id="rId45"/>
    <p:sldId id="530" r:id="rId46"/>
    <p:sldId id="499" r:id="rId47"/>
    <p:sldId id="470" r:id="rId48"/>
    <p:sldId id="495" r:id="rId49"/>
    <p:sldId id="498" r:id="rId50"/>
    <p:sldId id="552" r:id="rId51"/>
    <p:sldId id="553" r:id="rId52"/>
    <p:sldId id="554" r:id="rId53"/>
    <p:sldId id="555" r:id="rId54"/>
    <p:sldId id="556" r:id="rId55"/>
    <p:sldId id="557" r:id="rId56"/>
    <p:sldId id="559" r:id="rId57"/>
    <p:sldId id="560" r:id="rId58"/>
    <p:sldId id="561" r:id="rId59"/>
    <p:sldId id="570" r:id="rId60"/>
    <p:sldId id="571" r:id="rId61"/>
    <p:sldId id="572" r:id="rId62"/>
    <p:sldId id="573" r:id="rId63"/>
    <p:sldId id="574" r:id="rId64"/>
    <p:sldId id="575" r:id="rId65"/>
    <p:sldId id="576" r:id="rId66"/>
    <p:sldId id="562" r:id="rId67"/>
    <p:sldId id="563" r:id="rId68"/>
    <p:sldId id="564" r:id="rId69"/>
    <p:sldId id="565" r:id="rId70"/>
    <p:sldId id="566" r:id="rId71"/>
    <p:sldId id="567" r:id="rId72"/>
    <p:sldId id="568" r:id="rId73"/>
    <p:sldId id="569" r:id="rId74"/>
    <p:sldId id="577" r:id="rId75"/>
    <p:sldId id="578" r:id="rId76"/>
    <p:sldId id="579" r:id="rId77"/>
    <p:sldId id="580" r:id="rId78"/>
    <p:sldId id="581" r:id="rId79"/>
    <p:sldId id="582" r:id="rId80"/>
    <p:sldId id="583" r:id="rId81"/>
    <p:sldId id="584" r:id="rId82"/>
    <p:sldId id="585" r:id="rId83"/>
    <p:sldId id="586" r:id="rId84"/>
    <p:sldId id="587" r:id="rId85"/>
    <p:sldId id="588" r:id="rId86"/>
    <p:sldId id="589" r:id="rId87"/>
    <p:sldId id="590" r:id="rId88"/>
    <p:sldId id="591" r:id="rId89"/>
    <p:sldId id="592" r:id="rId9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CC33"/>
    <a:srgbClr val="008000"/>
    <a:srgbClr val="3399FF"/>
    <a:srgbClr val="FFCC00"/>
    <a:srgbClr val="D82626"/>
    <a:srgbClr val="DC0C42"/>
    <a:srgbClr val="D5D5D5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77" autoAdjust="0"/>
  </p:normalViewPr>
  <p:slideViewPr>
    <p:cSldViewPr snapToGrid="0">
      <p:cViewPr>
        <p:scale>
          <a:sx n="120" d="100"/>
          <a:sy n="120" d="100"/>
        </p:scale>
        <p:origin x="-1368" y="-174"/>
      </p:cViewPr>
      <p:guideLst>
        <p:guide orient="horz" pos="2212"/>
        <p:guide pos="2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90"/>
    </p:cViewPr>
  </p:sorterViewPr>
  <p:notesViewPr>
    <p:cSldViewPr snapToGrid="0">
      <p:cViewPr>
        <p:scale>
          <a:sx n="100" d="100"/>
          <a:sy n="100" d="100"/>
        </p:scale>
        <p:origin x="-3402" y="-78"/>
      </p:cViewPr>
      <p:guideLst>
        <p:guide orient="horz" pos="3024"/>
        <p:guide pos="2304"/>
      </p:guideLst>
    </p:cSldViewPr>
  </p:notesViewPr>
  <p:gridSpacing cx="46816963" cy="4681696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slide" Target="slides/slide18.xml"/><Relationship Id="rId55" Type="http://schemas.openxmlformats.org/officeDocument/2006/relationships/slide" Target="slides/slide23.xml"/><Relationship Id="rId63" Type="http://schemas.openxmlformats.org/officeDocument/2006/relationships/slide" Target="slides/slide31.xml"/><Relationship Id="rId68" Type="http://schemas.openxmlformats.org/officeDocument/2006/relationships/slide" Target="slides/slide36.xml"/><Relationship Id="rId76" Type="http://schemas.openxmlformats.org/officeDocument/2006/relationships/slide" Target="slides/slide44.xml"/><Relationship Id="rId84" Type="http://schemas.openxmlformats.org/officeDocument/2006/relationships/slide" Target="slides/slide52.xml"/><Relationship Id="rId89" Type="http://schemas.openxmlformats.org/officeDocument/2006/relationships/slide" Target="slides/slide5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9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slide" Target="slides/slide21.xml"/><Relationship Id="rId58" Type="http://schemas.openxmlformats.org/officeDocument/2006/relationships/slide" Target="slides/slide26.xml"/><Relationship Id="rId66" Type="http://schemas.openxmlformats.org/officeDocument/2006/relationships/slide" Target="slides/slide34.xml"/><Relationship Id="rId74" Type="http://schemas.openxmlformats.org/officeDocument/2006/relationships/slide" Target="slides/slide42.xml"/><Relationship Id="rId79" Type="http://schemas.openxmlformats.org/officeDocument/2006/relationships/slide" Target="slides/slide47.xml"/><Relationship Id="rId87" Type="http://schemas.openxmlformats.org/officeDocument/2006/relationships/slide" Target="slides/slide5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9.xml"/><Relationship Id="rId82" Type="http://schemas.openxmlformats.org/officeDocument/2006/relationships/slide" Target="slides/slide50.xml"/><Relationship Id="rId90" Type="http://schemas.openxmlformats.org/officeDocument/2006/relationships/slide" Target="slides/slide58.xml"/><Relationship Id="rId95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slide" Target="slides/slide24.xml"/><Relationship Id="rId64" Type="http://schemas.openxmlformats.org/officeDocument/2006/relationships/slide" Target="slides/slide32.xml"/><Relationship Id="rId69" Type="http://schemas.openxmlformats.org/officeDocument/2006/relationships/slide" Target="slides/slide37.xml"/><Relationship Id="rId77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9.xml"/><Relationship Id="rId72" Type="http://schemas.openxmlformats.org/officeDocument/2006/relationships/slide" Target="slides/slide40.xml"/><Relationship Id="rId80" Type="http://schemas.openxmlformats.org/officeDocument/2006/relationships/slide" Target="slides/slide48.xml"/><Relationship Id="rId85" Type="http://schemas.openxmlformats.org/officeDocument/2006/relationships/slide" Target="slides/slide53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59" Type="http://schemas.openxmlformats.org/officeDocument/2006/relationships/slide" Target="slides/slide27.xml"/><Relationship Id="rId67" Type="http://schemas.openxmlformats.org/officeDocument/2006/relationships/slide" Target="slides/slide3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9.xml"/><Relationship Id="rId54" Type="http://schemas.openxmlformats.org/officeDocument/2006/relationships/slide" Target="slides/slide22.xml"/><Relationship Id="rId62" Type="http://schemas.openxmlformats.org/officeDocument/2006/relationships/slide" Target="slides/slide30.xml"/><Relationship Id="rId70" Type="http://schemas.openxmlformats.org/officeDocument/2006/relationships/slide" Target="slides/slide38.xml"/><Relationship Id="rId75" Type="http://schemas.openxmlformats.org/officeDocument/2006/relationships/slide" Target="slides/slide43.xml"/><Relationship Id="rId83" Type="http://schemas.openxmlformats.org/officeDocument/2006/relationships/slide" Target="slides/slide51.xml"/><Relationship Id="rId88" Type="http://schemas.openxmlformats.org/officeDocument/2006/relationships/slide" Target="slides/slide56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slide" Target="slides/slide20.xml"/><Relationship Id="rId60" Type="http://schemas.openxmlformats.org/officeDocument/2006/relationships/slide" Target="slides/slide28.xml"/><Relationship Id="rId65" Type="http://schemas.openxmlformats.org/officeDocument/2006/relationships/slide" Target="slides/slide33.xml"/><Relationship Id="rId73" Type="http://schemas.openxmlformats.org/officeDocument/2006/relationships/slide" Target="slides/slide41.xml"/><Relationship Id="rId78" Type="http://schemas.openxmlformats.org/officeDocument/2006/relationships/slide" Target="slides/slide46.xml"/><Relationship Id="rId81" Type="http://schemas.openxmlformats.org/officeDocument/2006/relationships/slide" Target="slides/slide49.xml"/><Relationship Id="rId86" Type="http://schemas.openxmlformats.org/officeDocument/2006/relationships/slide" Target="slides/slide54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95675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t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Module 6: Power Supply Design</a:t>
            </a:r>
          </a:p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Lecture Workbook - Page 6-</a:t>
            </a:r>
            <a:fld id="{BA238FB9-1584-4C91-B1A6-F9DCA2A40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b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Digital Systems Senior Design Project</a:t>
            </a:r>
          </a:p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©2008 by  D. G. Meyer</a:t>
            </a:r>
          </a:p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t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b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E9F6001-A3FD-42AB-9775-D1936943C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3657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3213"/>
            <a:ext cx="1943100" cy="544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3213"/>
            <a:ext cx="5676900" cy="544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303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03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3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linear-tech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68613" y="1447800"/>
            <a:ext cx="6275387" cy="1676400"/>
          </a:xfrm>
          <a:solidFill>
            <a:schemeClr val="accent1"/>
          </a:solidFill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en-US" sz="3600" b="1" smtClean="0">
                <a:solidFill>
                  <a:srgbClr val="FFFF00"/>
                </a:solidFill>
              </a:rPr>
              <a:t>  </a:t>
            </a:r>
            <a:r>
              <a:rPr lang="en-US" sz="3600" b="1" smtClean="0">
                <a:solidFill>
                  <a:schemeClr val="bg2"/>
                </a:solidFill>
                <a:effectLst/>
              </a:rPr>
              <a:t>ECE 477  Digital Systems</a:t>
            </a:r>
            <a:br>
              <a:rPr lang="en-US" sz="3600" b="1" smtClean="0">
                <a:solidFill>
                  <a:schemeClr val="bg2"/>
                </a:solidFill>
                <a:effectLst/>
              </a:rPr>
            </a:br>
            <a:r>
              <a:rPr lang="en-US" sz="3600" b="1" smtClean="0">
                <a:solidFill>
                  <a:schemeClr val="bg2"/>
                </a:solidFill>
                <a:effectLst/>
              </a:rPr>
              <a:t>Senior Design Project</a:t>
            </a: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46588"/>
            <a:ext cx="9144000" cy="1471612"/>
          </a:xfrm>
          <a:solidFill>
            <a:srgbClr val="FFCC00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2"/>
                </a:solidFill>
              </a:rPr>
              <a:t>Module 4</a:t>
            </a:r>
          </a:p>
          <a:p>
            <a:r>
              <a:rPr lang="en-US" sz="3600" b="1" dirty="0" smtClean="0">
                <a:solidFill>
                  <a:schemeClr val="bg2"/>
                </a:solidFill>
              </a:rPr>
              <a:t>Power Supply Design </a:t>
            </a:r>
            <a:endParaRPr lang="en-US" sz="3600" dirty="0" smtClean="0">
              <a:solidFill>
                <a:schemeClr val="bg2"/>
              </a:solidFill>
            </a:endParaRPr>
          </a:p>
          <a:p>
            <a:endParaRPr lang="en-US" sz="3600" dirty="0" smtClean="0">
              <a:solidFill>
                <a:schemeClr val="bg2"/>
              </a:solidFill>
            </a:endParaRPr>
          </a:p>
        </p:txBody>
      </p:sp>
      <p:pic>
        <p:nvPicPr>
          <p:cNvPr id="230406" name="Picture 6" descr="X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990600"/>
            <a:ext cx="21526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7035800" y="0"/>
            <a:ext cx="210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© </a:t>
            </a:r>
            <a:r>
              <a:rPr lang="en-US" sz="1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2014 </a:t>
            </a:r>
            <a:r>
              <a:rPr lang="en-US" sz="14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D. G. Meyer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201613"/>
            <a:ext cx="8280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Step-Down Switching Converter: LM 2675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1452563"/>
            <a:ext cx="8244261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71450"/>
            <a:ext cx="8280400" cy="7239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PCB Tutorial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9218" t="7463" b="26866"/>
          <a:stretch>
            <a:fillRect/>
          </a:stretch>
        </p:blipFill>
        <p:spPr bwMode="auto">
          <a:xfrm>
            <a:off x="600075" y="2029230"/>
            <a:ext cx="3600449" cy="234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856" t="73134" r="44890"/>
          <a:stretch>
            <a:fillRect/>
          </a:stretch>
        </p:blipFill>
        <p:spPr bwMode="auto">
          <a:xfrm>
            <a:off x="419100" y="5133975"/>
            <a:ext cx="3895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29167" r="69389" b="7780"/>
          <a:stretch>
            <a:fillRect/>
          </a:stretch>
        </p:blipFill>
        <p:spPr bwMode="auto">
          <a:xfrm>
            <a:off x="4819651" y="138023"/>
            <a:ext cx="4040059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234906" y="1704975"/>
            <a:ext cx="1765720" cy="650036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29537" r="69021" b="11646"/>
          <a:stretch>
            <a:fillRect/>
          </a:stretch>
        </p:blipFill>
        <p:spPr bwMode="auto">
          <a:xfrm>
            <a:off x="4847145" y="3571335"/>
            <a:ext cx="3977678" cy="286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3209926" y="4191000"/>
            <a:ext cx="1827900" cy="682925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71450"/>
            <a:ext cx="8280400" cy="7239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PCB Tutorial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9218" t="7463" b="26866"/>
          <a:stretch>
            <a:fillRect/>
          </a:stretch>
        </p:blipFill>
        <p:spPr bwMode="auto">
          <a:xfrm>
            <a:off x="600075" y="2029230"/>
            <a:ext cx="3600449" cy="234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856" t="73134" r="44890"/>
          <a:stretch>
            <a:fillRect/>
          </a:stretch>
        </p:blipFill>
        <p:spPr bwMode="auto">
          <a:xfrm>
            <a:off x="419100" y="5133975"/>
            <a:ext cx="3895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t="29822" r="68732"/>
          <a:stretch>
            <a:fillRect/>
          </a:stretch>
        </p:blipFill>
        <p:spPr bwMode="auto">
          <a:xfrm>
            <a:off x="4754252" y="1940943"/>
            <a:ext cx="4389748" cy="374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2216992" y="2794960"/>
            <a:ext cx="2648306" cy="612474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71450"/>
            <a:ext cx="8280400" cy="7239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PCB Tutorial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9218" t="7463" b="26866"/>
          <a:stretch>
            <a:fillRect/>
          </a:stretch>
        </p:blipFill>
        <p:spPr bwMode="auto">
          <a:xfrm>
            <a:off x="600075" y="2029230"/>
            <a:ext cx="3600449" cy="234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856" t="73134" r="44890"/>
          <a:stretch>
            <a:fillRect/>
          </a:stretch>
        </p:blipFill>
        <p:spPr bwMode="auto">
          <a:xfrm>
            <a:off x="419100" y="5133975"/>
            <a:ext cx="3895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1431985" y="1475117"/>
            <a:ext cx="3312543" cy="1259457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30503" r="77774"/>
          <a:stretch>
            <a:fillRect/>
          </a:stretch>
        </p:blipFill>
        <p:spPr bwMode="auto">
          <a:xfrm>
            <a:off x="4753155" y="802255"/>
            <a:ext cx="3795622" cy="450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71450"/>
            <a:ext cx="8280400" cy="7239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PCB Tutorial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9218" t="7463" b="26866"/>
          <a:stretch>
            <a:fillRect/>
          </a:stretch>
        </p:blipFill>
        <p:spPr bwMode="auto">
          <a:xfrm>
            <a:off x="600075" y="2029230"/>
            <a:ext cx="3600449" cy="234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856" t="73134" r="44890"/>
          <a:stretch>
            <a:fillRect/>
          </a:stretch>
        </p:blipFill>
        <p:spPr bwMode="auto">
          <a:xfrm>
            <a:off x="419100" y="5133975"/>
            <a:ext cx="3895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1733912" y="1871932"/>
            <a:ext cx="2984737" cy="1268084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779033" y="1380227"/>
            <a:ext cx="3131389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1206 type surface mount ceramic capacitor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 l="38567" t="14153" r="27750" b="6929"/>
          <a:stretch>
            <a:fillRect/>
          </a:stretch>
        </p:blipFill>
        <p:spPr bwMode="auto">
          <a:xfrm>
            <a:off x="0" y="219075"/>
            <a:ext cx="4533900" cy="66389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/>
          <a:srcRect l="38647" t="16844" r="27000" b="9908"/>
          <a:stretch>
            <a:fillRect/>
          </a:stretch>
        </p:blipFill>
        <p:spPr bwMode="auto">
          <a:xfrm>
            <a:off x="4713288" y="619125"/>
            <a:ext cx="4430712" cy="5905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1613"/>
            <a:ext cx="9144000" cy="1143000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Switched Capacitor Charge Pump Step-Up Converter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457200" y="4775200"/>
            <a:ext cx="8356600" cy="13906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Based on LTC1263  </a:t>
            </a:r>
            <a:r>
              <a:rPr lang="en-US" u="sng">
                <a:solidFill>
                  <a:schemeClr val="bg1"/>
                </a:solidFill>
                <a:latin typeface="Courier New" pitchFamily="49" charset="0"/>
                <a:hlinkClick r:id="rId2"/>
              </a:rPr>
              <a:t>www.linear-tech.com</a:t>
            </a:r>
            <a:endParaRPr lang="en-US" u="sng">
              <a:solidFill>
                <a:schemeClr val="bg1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>
                <a:solidFill>
                  <a:schemeClr val="bg1"/>
                </a:solidFill>
              </a:rPr>
              <a:t>Produces 12 VDC @ 60 mA from V</a:t>
            </a:r>
            <a:r>
              <a:rPr lang="en-US" baseline="-25000">
                <a:solidFill>
                  <a:schemeClr val="bg1"/>
                </a:solidFill>
              </a:rPr>
              <a:t>CC</a:t>
            </a:r>
            <a:r>
              <a:rPr lang="en-US">
                <a:solidFill>
                  <a:schemeClr val="bg1"/>
                </a:solidFill>
              </a:rPr>
              <a:t> as low as 4.75 V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Four external components</a:t>
            </a:r>
            <a:endParaRPr lang="en-US">
              <a:sym typeface="Symbol" pitchFamily="18" charset="2"/>
            </a:endParaRPr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 cstate="print"/>
          <a:srcRect l="12761" t="33681" r="13152" b="27257"/>
          <a:stretch>
            <a:fillRect/>
          </a:stretch>
        </p:blipFill>
        <p:spPr bwMode="auto">
          <a:xfrm>
            <a:off x="831850" y="1371600"/>
            <a:ext cx="7740650" cy="30607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 l="22652" t="18555" r="43871" b="7986"/>
          <a:stretch>
            <a:fillRect/>
          </a:stretch>
        </p:blipFill>
        <p:spPr bwMode="auto">
          <a:xfrm>
            <a:off x="-266700" y="0"/>
            <a:ext cx="5000625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 cstate="print"/>
          <a:srcRect l="33461" t="17805" r="32549" b="8794"/>
          <a:stretch>
            <a:fillRect/>
          </a:stretch>
        </p:blipFill>
        <p:spPr bwMode="auto">
          <a:xfrm>
            <a:off x="4867275" y="819150"/>
            <a:ext cx="4276725" cy="5772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32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effectLst/>
              </a:rPr>
              <a:t>Important Notes About DC-DC Converters</a:t>
            </a:r>
            <a:endParaRPr lang="en-US" sz="3600" dirty="0"/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666750" y="1249363"/>
            <a:ext cx="82296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2"/>
                </a:solidFill>
                <a:sym typeface="Symbol" pitchFamily="18" charset="2"/>
              </a:rPr>
              <a:t>While chip size and heat dissipation are reduced, component properties and physical layout become more critical…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2"/>
                </a:solidFill>
                <a:sym typeface="Symbol" pitchFamily="18" charset="2"/>
              </a:rPr>
              <a:t>Inductors and output capacitors typically need to be </a:t>
            </a:r>
            <a:r>
              <a:rPr lang="en-US" sz="2200" dirty="0" smtClean="0">
                <a:solidFill>
                  <a:srgbClr val="FF0000"/>
                </a:solidFill>
                <a:sym typeface="Symbol" pitchFamily="18" charset="2"/>
              </a:rPr>
              <a:t>“low ESR” </a:t>
            </a:r>
            <a:r>
              <a:rPr lang="en-US" sz="2200" dirty="0" smtClean="0">
                <a:solidFill>
                  <a:schemeClr val="bg2"/>
                </a:solidFill>
                <a:sym typeface="Symbol" pitchFamily="18" charset="2"/>
              </a:rPr>
              <a:t>type – pay close attention to component data sheets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2"/>
                </a:solidFill>
                <a:sym typeface="Symbol" pitchFamily="18" charset="2"/>
              </a:rPr>
              <a:t>“Analog” ground for DC-DC must be </a:t>
            </a:r>
            <a:r>
              <a:rPr lang="en-US" sz="2200" dirty="0" smtClean="0">
                <a:solidFill>
                  <a:srgbClr val="FF0000"/>
                </a:solidFill>
                <a:sym typeface="Symbol" pitchFamily="18" charset="2"/>
              </a:rPr>
              <a:t>separate</a:t>
            </a:r>
            <a:r>
              <a:rPr lang="en-US" sz="2200" dirty="0" smtClean="0">
                <a:solidFill>
                  <a:schemeClr val="bg2"/>
                </a:solidFill>
                <a:sym typeface="Symbol" pitchFamily="18" charset="2"/>
              </a:rPr>
              <a:t> from all other grounds on PCB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2"/>
                </a:solidFill>
                <a:sym typeface="Symbol" pitchFamily="18" charset="2"/>
              </a:rPr>
              <a:t>Certain nodes in layout are critical to </a:t>
            </a:r>
            <a:r>
              <a:rPr lang="en-US" sz="2200" dirty="0" smtClean="0">
                <a:solidFill>
                  <a:schemeClr val="bg2"/>
                </a:solidFill>
                <a:sym typeface="Symbol" pitchFamily="18" charset="2"/>
              </a:rPr>
              <a:t>keep PCB</a:t>
            </a:r>
            <a:r>
              <a:rPr lang="en-US" sz="22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sym typeface="Symbol" pitchFamily="18" charset="2"/>
              </a:rPr>
              <a:t>traces </a:t>
            </a:r>
            <a:r>
              <a:rPr lang="en-US" sz="2000" cap="small" dirty="0" smtClean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short</a:t>
            </a:r>
            <a:r>
              <a:rPr lang="en-US" sz="2200" dirty="0" smtClean="0">
                <a:solidFill>
                  <a:schemeClr val="bg2"/>
                </a:solidFill>
                <a:sym typeface="Symbol" pitchFamily="18" charset="2"/>
              </a:rPr>
              <a:t> and </a:t>
            </a:r>
            <a:r>
              <a:rPr lang="en-US" sz="2200" spc="300" dirty="0" smtClean="0">
                <a:solidFill>
                  <a:srgbClr val="FF0000"/>
                </a:solidFill>
                <a:sym typeface="Symbol" pitchFamily="18" charset="2"/>
              </a:rPr>
              <a:t>WIDE</a:t>
            </a:r>
            <a:r>
              <a:rPr lang="en-US" sz="2200" dirty="0" smtClean="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sz="2200" dirty="0" smtClean="0">
                <a:solidFill>
                  <a:schemeClr val="bg2"/>
                </a:solidFill>
                <a:sym typeface="Symbol" pitchFamily="18" charset="2"/>
              </a:rPr>
              <a:t>to reduce parasitic inductance and capacitance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2"/>
                </a:solidFill>
                <a:sym typeface="Symbol" pitchFamily="18" charset="2"/>
              </a:rPr>
              <a:t>Failure to follow manufacturer’s recommended layout and component selection criteria will (most likely) result in non-operation of the circuit and many hours spent in debugging and fly-wiring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 l="45209" t="15163" r="21890" b="6366"/>
          <a:stretch>
            <a:fillRect/>
          </a:stretch>
        </p:blipFill>
        <p:spPr bwMode="auto">
          <a:xfrm>
            <a:off x="0" y="0"/>
            <a:ext cx="4600575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 cstate="print"/>
          <a:srcRect l="45946" t="12596" r="22455" b="6145"/>
          <a:stretch>
            <a:fillRect/>
          </a:stretch>
        </p:blipFill>
        <p:spPr bwMode="auto">
          <a:xfrm>
            <a:off x="4743450" y="0"/>
            <a:ext cx="4267200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Outline</a:t>
            </a:r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25" y="1352550"/>
            <a:ext cx="8093075" cy="456247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Switch mode power supply theory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bg2"/>
                </a:solidFill>
              </a:rPr>
              <a:t>forward converter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err="1" smtClean="0">
                <a:solidFill>
                  <a:schemeClr val="bg2"/>
                </a:solidFill>
              </a:rPr>
              <a:t>flyback</a:t>
            </a:r>
            <a:r>
              <a:rPr lang="en-US" dirty="0" smtClean="0">
                <a:solidFill>
                  <a:schemeClr val="bg2"/>
                </a:solidFill>
              </a:rPr>
              <a:t> converter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Switching regulators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bg2"/>
                </a:solidFill>
              </a:rPr>
              <a:t>step-down switching converter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bg2"/>
                </a:solidFill>
              </a:rPr>
              <a:t>step-up switching capacitor charge pump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DC-DC converters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Battery </a:t>
            </a:r>
            <a:r>
              <a:rPr lang="en-US" sz="2800" dirty="0" smtClean="0">
                <a:solidFill>
                  <a:schemeClr val="bg2"/>
                </a:solidFill>
              </a:rPr>
              <a:t>management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Basic full-wave power supply</a:t>
            </a:r>
            <a:endParaRPr lang="en-US" sz="2800" dirty="0" smtClean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bg2"/>
                </a:solidFill>
              </a:rPr>
              <a:t>low-dropout linear regulators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bg2"/>
                </a:solidFill>
              </a:rPr>
              <a:t>legacy linear regulators</a:t>
            </a:r>
            <a:endParaRPr lang="en-US" dirty="0" smtClean="0">
              <a:solidFill>
                <a:schemeClr val="bg2"/>
              </a:solidFill>
            </a:endParaRPr>
          </a:p>
          <a:p>
            <a:pPr>
              <a:buNone/>
              <a:defRPr/>
            </a:pPr>
            <a:endParaRPr lang="en-US" sz="2800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0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0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08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8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build="p" bldLvl="4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/>
          <p:cNvPicPr>
            <a:picLocks noChangeAspect="1" noChangeArrowheads="1"/>
          </p:cNvPicPr>
          <p:nvPr/>
        </p:nvPicPr>
        <p:blipFill>
          <a:blip r:embed="rId2" cstate="print"/>
          <a:srcRect l="33182" t="7953" r="23555" b="12970"/>
          <a:stretch>
            <a:fillRect/>
          </a:stretch>
        </p:blipFill>
        <p:spPr bwMode="auto">
          <a:xfrm>
            <a:off x="1714500" y="0"/>
            <a:ext cx="5886450" cy="67246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/>
          <p:cNvPicPr>
            <a:picLocks noChangeAspect="1" noChangeArrowheads="1"/>
          </p:cNvPicPr>
          <p:nvPr/>
        </p:nvPicPr>
        <p:blipFill>
          <a:blip r:embed="rId2" cstate="print"/>
          <a:srcRect b="42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 l="29674" t="9320" r="20984" b="4935"/>
          <a:stretch>
            <a:fillRect/>
          </a:stretch>
        </p:blipFill>
        <p:spPr bwMode="auto">
          <a:xfrm>
            <a:off x="1428750" y="0"/>
            <a:ext cx="6276975" cy="68167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768" y="0"/>
            <a:ext cx="6195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51345"/>
          <a:stretch>
            <a:fillRect/>
          </a:stretch>
        </p:blipFill>
        <p:spPr bwMode="auto">
          <a:xfrm>
            <a:off x="205775" y="707365"/>
            <a:ext cx="8752127" cy="527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54" y="1345721"/>
            <a:ext cx="8823745" cy="430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475" y="185781"/>
            <a:ext cx="7144113" cy="645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24" y="138061"/>
            <a:ext cx="7545837" cy="651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Basic Full-Wave Supply</a:t>
            </a:r>
          </a:p>
        </p:txBody>
      </p:sp>
      <p:pic>
        <p:nvPicPr>
          <p:cNvPr id="4198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90688"/>
            <a:ext cx="7683500" cy="17859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41988" name="Rectangle 11"/>
          <p:cNvSpPr>
            <a:spLocks noChangeArrowheads="1"/>
          </p:cNvSpPr>
          <p:nvPr/>
        </p:nvSpPr>
        <p:spPr bwMode="auto">
          <a:xfrm>
            <a:off x="444500" y="1422400"/>
            <a:ext cx="3949700" cy="2349500"/>
          </a:xfrm>
          <a:prstGeom prst="rect">
            <a:avLst/>
          </a:prstGeom>
          <a:solidFill>
            <a:schemeClr val="accent2">
              <a:alpha val="23921"/>
            </a:schemeClr>
          </a:solidFill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1989" name="Text Box 12"/>
          <p:cNvSpPr txBox="1">
            <a:spLocks noChangeArrowheads="1"/>
          </p:cNvSpPr>
          <p:nvPr/>
        </p:nvSpPr>
        <p:spPr bwMode="auto">
          <a:xfrm>
            <a:off x="1346200" y="3835400"/>
            <a:ext cx="26543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A.C. “wall wart”</a:t>
            </a:r>
          </a:p>
        </p:txBody>
      </p:sp>
      <p:sp>
        <p:nvSpPr>
          <p:cNvPr id="41990" name="Text Box 13"/>
          <p:cNvSpPr txBox="1">
            <a:spLocks noChangeArrowheads="1"/>
          </p:cNvSpPr>
          <p:nvPr/>
        </p:nvSpPr>
        <p:spPr bwMode="auto">
          <a:xfrm>
            <a:off x="398463" y="4652963"/>
            <a:ext cx="8420100" cy="403225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Question: Why is this called a “full-wave” circuit?</a:t>
            </a:r>
          </a:p>
        </p:txBody>
      </p:sp>
      <p:sp>
        <p:nvSpPr>
          <p:cNvPr id="776206" name="Text Box 14"/>
          <p:cNvSpPr txBox="1">
            <a:spLocks noChangeArrowheads="1"/>
          </p:cNvSpPr>
          <p:nvPr/>
        </p:nvSpPr>
        <p:spPr bwMode="auto">
          <a:xfrm>
            <a:off x="457200" y="5410200"/>
            <a:ext cx="8369300" cy="403225"/>
          </a:xfrm>
          <a:prstGeom prst="rect">
            <a:avLst/>
          </a:prstGeom>
          <a:solidFill>
            <a:srgbClr val="33CC33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</a:rPr>
              <a:t>Answer: All cycles (+/-) are delivered to the load</a:t>
            </a:r>
          </a:p>
        </p:txBody>
      </p:sp>
      <p:sp>
        <p:nvSpPr>
          <p:cNvPr id="41992" name="Text Box 15"/>
          <p:cNvSpPr txBox="1">
            <a:spLocks noChangeArrowheads="1"/>
          </p:cNvSpPr>
          <p:nvPr/>
        </p:nvSpPr>
        <p:spPr bwMode="auto">
          <a:xfrm>
            <a:off x="6888163" y="2443163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20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Analysis</a:t>
            </a: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647700" y="2794000"/>
            <a:ext cx="6248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3012" name="Freeform 4"/>
          <p:cNvSpPr>
            <a:spLocks/>
          </p:cNvSpPr>
          <p:nvPr/>
        </p:nvSpPr>
        <p:spPr bwMode="auto">
          <a:xfrm>
            <a:off x="1168400" y="15446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3013" name="Freeform 5"/>
          <p:cNvSpPr>
            <a:spLocks/>
          </p:cNvSpPr>
          <p:nvPr/>
        </p:nvSpPr>
        <p:spPr bwMode="auto">
          <a:xfrm>
            <a:off x="3860800" y="15827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>
            <a:off x="3251200" y="3108325"/>
            <a:ext cx="3175" cy="2333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3838575" y="3116263"/>
            <a:ext cx="1588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3254375" y="3236913"/>
            <a:ext cx="569913" cy="47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4130675" y="3355975"/>
            <a:ext cx="31369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1/240 sec = 4.2 ms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692900" y="1790700"/>
            <a:ext cx="20320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loaded = V</a:t>
            </a:r>
            <a:r>
              <a:rPr lang="en-US" baseline="-25000">
                <a:solidFill>
                  <a:srgbClr val="FF3300"/>
                </a:solidFill>
              </a:rPr>
              <a:t>L</a:t>
            </a:r>
          </a:p>
        </p:txBody>
      </p:sp>
      <p:sp>
        <p:nvSpPr>
          <p:cNvPr id="43019" name="Line 14"/>
          <p:cNvSpPr>
            <a:spLocks noChangeShapeType="1"/>
          </p:cNvSpPr>
          <p:nvPr/>
        </p:nvSpPr>
        <p:spPr bwMode="auto">
          <a:xfrm>
            <a:off x="4013200" y="1574800"/>
            <a:ext cx="9525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3020" name="Line 15"/>
          <p:cNvSpPr>
            <a:spLocks noChangeShapeType="1"/>
          </p:cNvSpPr>
          <p:nvPr/>
        </p:nvSpPr>
        <p:spPr bwMode="auto">
          <a:xfrm>
            <a:off x="1104900" y="1562100"/>
            <a:ext cx="5562600" cy="254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3021" name="AutoShape 16"/>
          <p:cNvSpPr>
            <a:spLocks/>
          </p:cNvSpPr>
          <p:nvPr/>
        </p:nvSpPr>
        <p:spPr bwMode="auto">
          <a:xfrm>
            <a:off x="4876800" y="495300"/>
            <a:ext cx="1485900" cy="469900"/>
          </a:xfrm>
          <a:prstGeom prst="borderCallout1">
            <a:avLst>
              <a:gd name="adj1" fmla="val 24324"/>
              <a:gd name="adj2" fmla="val -5130"/>
              <a:gd name="adj3" fmla="val 251352"/>
              <a:gd name="adj4" fmla="val -51282"/>
            </a:avLst>
          </a:prstGeom>
          <a:noFill/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3399FF"/>
                </a:solidFill>
              </a:rPr>
              <a:t>ripple</a:t>
            </a:r>
          </a:p>
        </p:txBody>
      </p:sp>
      <p:sp>
        <p:nvSpPr>
          <p:cNvPr id="43022" name="Text Box 17"/>
          <p:cNvSpPr txBox="1">
            <a:spLocks noChangeArrowheads="1"/>
          </p:cNvSpPr>
          <p:nvPr/>
        </p:nvSpPr>
        <p:spPr bwMode="auto">
          <a:xfrm>
            <a:off x="901700" y="5029200"/>
            <a:ext cx="7797800" cy="714375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</a:rPr>
              <a:t>Note: Amount of ripple is proportional to load and inversely proportional to size of filter capacitor</a:t>
            </a:r>
          </a:p>
        </p:txBody>
      </p:sp>
      <p:sp>
        <p:nvSpPr>
          <p:cNvPr id="43023" name="Text Box 18"/>
          <p:cNvSpPr txBox="1">
            <a:spLocks noChangeArrowheads="1"/>
          </p:cNvSpPr>
          <p:nvPr/>
        </p:nvSpPr>
        <p:spPr bwMode="auto">
          <a:xfrm>
            <a:off x="893763" y="5927725"/>
            <a:ext cx="7823200" cy="714375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</a:rPr>
              <a:t>Analysis: Can calculate value of C based on amount of ripple willing to tolerate at a particular load</a:t>
            </a:r>
          </a:p>
        </p:txBody>
      </p:sp>
      <p:sp>
        <p:nvSpPr>
          <p:cNvPr id="43024" name="Text Box 19"/>
          <p:cNvSpPr txBox="1">
            <a:spLocks noChangeArrowheads="1"/>
          </p:cNvSpPr>
          <p:nvPr/>
        </p:nvSpPr>
        <p:spPr bwMode="auto">
          <a:xfrm>
            <a:off x="6675438" y="1371600"/>
            <a:ext cx="21971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3399FF"/>
                </a:solidFill>
              </a:rPr>
              <a:t>no-load = V</a:t>
            </a:r>
            <a:r>
              <a:rPr lang="en-US" baseline="-25000">
                <a:solidFill>
                  <a:srgbClr val="3399FF"/>
                </a:solidFill>
              </a:rPr>
              <a:t>N</a:t>
            </a:r>
          </a:p>
        </p:txBody>
      </p:sp>
      <p:sp>
        <p:nvSpPr>
          <p:cNvPr id="43025" name="Text Box 20"/>
          <p:cNvSpPr txBox="1">
            <a:spLocks noChangeArrowheads="1"/>
          </p:cNvSpPr>
          <p:nvPr/>
        </p:nvSpPr>
        <p:spPr bwMode="auto">
          <a:xfrm>
            <a:off x="914400" y="3911600"/>
            <a:ext cx="7785100" cy="714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</a:rPr>
              <a:t>Question: What </a:t>
            </a:r>
            <a:r>
              <a:rPr lang="en-US">
                <a:solidFill>
                  <a:srgbClr val="3399FF"/>
                </a:solidFill>
              </a:rPr>
              <a:t>transformer secondary voltage</a:t>
            </a:r>
            <a:r>
              <a:rPr lang="en-US">
                <a:solidFill>
                  <a:srgbClr val="000000"/>
                </a:solidFill>
              </a:rPr>
              <a:t> is required to obtain </a:t>
            </a:r>
            <a:r>
              <a:rPr lang="en-US">
                <a:solidFill>
                  <a:srgbClr val="3399FF"/>
                </a:solidFill>
              </a:rPr>
              <a:t>V</a:t>
            </a:r>
            <a:r>
              <a:rPr lang="en-US" baseline="-25000">
                <a:solidFill>
                  <a:srgbClr val="3399FF"/>
                </a:solidFill>
              </a:rPr>
              <a:t>N</a:t>
            </a:r>
            <a:r>
              <a:rPr lang="en-US">
                <a:solidFill>
                  <a:srgbClr val="3399FF"/>
                </a:solidFill>
              </a:rPr>
              <a:t> = 5.0 VDC</a:t>
            </a:r>
            <a:r>
              <a:rPr lang="en-US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43026" name="Text Box 21"/>
          <p:cNvSpPr txBox="1">
            <a:spLocks noChangeArrowheads="1"/>
          </p:cNvSpPr>
          <p:nvPr/>
        </p:nvSpPr>
        <p:spPr bwMode="auto">
          <a:xfrm>
            <a:off x="5880100" y="4432300"/>
            <a:ext cx="2781300" cy="403225"/>
          </a:xfrm>
          <a:prstGeom prst="rect">
            <a:avLst/>
          </a:prstGeom>
          <a:solidFill>
            <a:schemeClr val="accent2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5.0/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2  3.5 VAC</a:t>
            </a:r>
          </a:p>
        </p:txBody>
      </p:sp>
      <p:sp>
        <p:nvSpPr>
          <p:cNvPr id="43027" name="Line 22"/>
          <p:cNvSpPr>
            <a:spLocks noChangeShapeType="1"/>
          </p:cNvSpPr>
          <p:nvPr/>
        </p:nvSpPr>
        <p:spPr bwMode="auto">
          <a:xfrm>
            <a:off x="6654800" y="4470400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3028" name="Freeform 23"/>
          <p:cNvSpPr>
            <a:spLocks/>
          </p:cNvSpPr>
          <p:nvPr/>
        </p:nvSpPr>
        <p:spPr bwMode="auto">
          <a:xfrm>
            <a:off x="2519363" y="1562100"/>
            <a:ext cx="1320800" cy="1223963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3029" name="Freeform 24"/>
          <p:cNvSpPr>
            <a:spLocks/>
          </p:cNvSpPr>
          <p:nvPr/>
        </p:nvSpPr>
        <p:spPr bwMode="auto">
          <a:xfrm>
            <a:off x="5216525" y="1554163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3030" name="Freeform 25"/>
          <p:cNvSpPr>
            <a:spLocks/>
          </p:cNvSpPr>
          <p:nvPr/>
        </p:nvSpPr>
        <p:spPr bwMode="auto">
          <a:xfrm>
            <a:off x="3200400" y="1574800"/>
            <a:ext cx="800100" cy="3302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3031" name="Freeform 26"/>
          <p:cNvSpPr>
            <a:spLocks/>
          </p:cNvSpPr>
          <p:nvPr/>
        </p:nvSpPr>
        <p:spPr bwMode="auto">
          <a:xfrm>
            <a:off x="4013200" y="1612900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3032" name="Line 27"/>
          <p:cNvSpPr>
            <a:spLocks noChangeShapeType="1"/>
          </p:cNvSpPr>
          <p:nvPr/>
        </p:nvSpPr>
        <p:spPr bwMode="auto">
          <a:xfrm>
            <a:off x="3600450" y="3324225"/>
            <a:ext cx="676275" cy="2238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3033" name="Freeform 28"/>
          <p:cNvSpPr>
            <a:spLocks/>
          </p:cNvSpPr>
          <p:nvPr/>
        </p:nvSpPr>
        <p:spPr bwMode="auto">
          <a:xfrm>
            <a:off x="4551363" y="1592263"/>
            <a:ext cx="7747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3034" name="Freeform 29"/>
          <p:cNvSpPr>
            <a:spLocks/>
          </p:cNvSpPr>
          <p:nvPr/>
        </p:nvSpPr>
        <p:spPr bwMode="auto">
          <a:xfrm>
            <a:off x="5338763" y="16049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3035" name="Freeform 30"/>
          <p:cNvSpPr>
            <a:spLocks/>
          </p:cNvSpPr>
          <p:nvPr/>
        </p:nvSpPr>
        <p:spPr bwMode="auto">
          <a:xfrm>
            <a:off x="5876925" y="1597025"/>
            <a:ext cx="8128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3036" name="Freeform 31"/>
          <p:cNvSpPr>
            <a:spLocks/>
          </p:cNvSpPr>
          <p:nvPr/>
        </p:nvSpPr>
        <p:spPr bwMode="auto">
          <a:xfrm>
            <a:off x="2041525" y="1609725"/>
            <a:ext cx="673100" cy="2921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3037" name="Freeform 32"/>
          <p:cNvSpPr>
            <a:spLocks/>
          </p:cNvSpPr>
          <p:nvPr/>
        </p:nvSpPr>
        <p:spPr bwMode="auto">
          <a:xfrm>
            <a:off x="2697163" y="15922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Line 2"/>
          <p:cNvSpPr>
            <a:spLocks noChangeShapeType="1"/>
          </p:cNvSpPr>
          <p:nvPr/>
        </p:nvSpPr>
        <p:spPr bwMode="auto">
          <a:xfrm>
            <a:off x="4673600" y="1193800"/>
            <a:ext cx="0" cy="1866900"/>
          </a:xfrm>
          <a:prstGeom prst="line">
            <a:avLst/>
          </a:prstGeom>
          <a:noFill/>
          <a:ln w="38100" cap="rnd">
            <a:solidFill>
              <a:srgbClr val="FFCC00"/>
            </a:solidFill>
            <a:prstDash val="sysDot"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546100" y="188913"/>
            <a:ext cx="82804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ffectLst/>
              </a:rPr>
              <a:t>Switch Mode Power Supply (SMPS)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444500" y="3238500"/>
            <a:ext cx="8001000" cy="31289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Switching approach based on high-frequency voltage 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 A.C. input (line voltage) immediately rectified to produce high-voltage D.C.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sym typeface="Symbol" pitchFamily="18" charset="2"/>
              </a:rPr>
              <a:t>  Chopper FET creates a high-frequency signal fed to transformer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sym typeface="Symbol" pitchFamily="18" charset="2"/>
              </a:rPr>
              <a:t>  High frequency  </a:t>
            </a:r>
            <a:r>
              <a:rPr lang="en-US">
                <a:solidFill>
                  <a:srgbClr val="33CC33"/>
                </a:solidFill>
                <a:sym typeface="Symbol" pitchFamily="18" charset="2"/>
              </a:rPr>
              <a:t>smaller transformer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(less metal, less weight, lower cost)…but, </a:t>
            </a:r>
            <a:r>
              <a:rPr lang="en-US">
                <a:sym typeface="Symbol" pitchFamily="18" charset="2"/>
              </a:rPr>
              <a:t>more components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sym typeface="Symbol" pitchFamily="18" charset="2"/>
              </a:rPr>
              <a:t>  Adjusting chopper’s duty cycle provides regulation</a:t>
            </a:r>
            <a:endParaRPr lang="en-US">
              <a:sym typeface="Symbol" pitchFamily="18" charset="2"/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42900" y="1397000"/>
            <a:ext cx="1397000" cy="714375"/>
          </a:xfrm>
          <a:prstGeom prst="rect">
            <a:avLst/>
          </a:prstGeom>
          <a:solidFill>
            <a:schemeClr val="hlink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input rectifier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2176463" y="1503363"/>
            <a:ext cx="1397000" cy="403225"/>
          </a:xfrm>
          <a:prstGeom prst="rect">
            <a:avLst/>
          </a:prstGeom>
          <a:solidFill>
            <a:schemeClr val="hlink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chopper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3908425" y="1508125"/>
            <a:ext cx="1625600" cy="403225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isolation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5834063" y="1401763"/>
            <a:ext cx="1397000" cy="714375"/>
          </a:xfrm>
          <a:prstGeom prst="rect">
            <a:avLst/>
          </a:prstGeom>
          <a:solidFill>
            <a:srgbClr val="33CC33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output rectifier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7493000" y="1393825"/>
            <a:ext cx="1397000" cy="714375"/>
          </a:xfrm>
          <a:prstGeom prst="rect">
            <a:avLst/>
          </a:prstGeom>
          <a:solidFill>
            <a:srgbClr val="33CC33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output filter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3887788" y="2338388"/>
            <a:ext cx="1625600" cy="403225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isolation</a:t>
            </a: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2193925" y="2295525"/>
            <a:ext cx="1397000" cy="403225"/>
          </a:xfrm>
          <a:prstGeom prst="rect">
            <a:avLst/>
          </a:prstGeom>
          <a:solidFill>
            <a:schemeClr val="hlink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>
            <a:off x="1714500" y="1727200"/>
            <a:ext cx="457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 flipV="1">
            <a:off x="3598863" y="1719263"/>
            <a:ext cx="2921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 flipV="1">
            <a:off x="5534025" y="1749425"/>
            <a:ext cx="2921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 flipV="1">
            <a:off x="7202488" y="1741488"/>
            <a:ext cx="2921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>
            <a:off x="8039100" y="2133600"/>
            <a:ext cx="0" cy="3810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 flipH="1">
            <a:off x="5524500" y="2514600"/>
            <a:ext cx="2514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62" name="Line 18"/>
          <p:cNvSpPr>
            <a:spLocks noChangeShapeType="1"/>
          </p:cNvSpPr>
          <p:nvPr/>
        </p:nvSpPr>
        <p:spPr bwMode="auto">
          <a:xfrm flipH="1">
            <a:off x="3594100" y="2527300"/>
            <a:ext cx="2921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 flipV="1">
            <a:off x="2921000" y="1905000"/>
            <a:ext cx="0" cy="3683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Analysis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647700" y="2794000"/>
            <a:ext cx="6248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4036" name="Freeform 4"/>
          <p:cNvSpPr>
            <a:spLocks/>
          </p:cNvSpPr>
          <p:nvPr/>
        </p:nvSpPr>
        <p:spPr bwMode="auto">
          <a:xfrm>
            <a:off x="1168400" y="15446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4037" name="Freeform 5"/>
          <p:cNvSpPr>
            <a:spLocks/>
          </p:cNvSpPr>
          <p:nvPr/>
        </p:nvSpPr>
        <p:spPr bwMode="auto">
          <a:xfrm>
            <a:off x="3860800" y="15827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H="1">
            <a:off x="3251200" y="3108325"/>
            <a:ext cx="3175" cy="2333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3838575" y="3116263"/>
            <a:ext cx="1588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3254375" y="3236913"/>
            <a:ext cx="569913" cy="47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130675" y="3355975"/>
            <a:ext cx="31369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1/240 sec = 4.2 ms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692900" y="1790700"/>
            <a:ext cx="20320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loaded = V</a:t>
            </a:r>
            <a:r>
              <a:rPr lang="en-US" baseline="-25000">
                <a:solidFill>
                  <a:srgbClr val="FF3300"/>
                </a:solidFill>
              </a:rPr>
              <a:t>L</a:t>
            </a: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4013200" y="1574800"/>
            <a:ext cx="9525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1104900" y="1562100"/>
            <a:ext cx="5562600" cy="254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4045" name="Text Box 16"/>
          <p:cNvSpPr txBox="1">
            <a:spLocks noChangeArrowheads="1"/>
          </p:cNvSpPr>
          <p:nvPr/>
        </p:nvSpPr>
        <p:spPr bwMode="auto">
          <a:xfrm>
            <a:off x="6675438" y="1371600"/>
            <a:ext cx="21971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3399FF"/>
                </a:solidFill>
              </a:rPr>
              <a:t>no-load = V</a:t>
            </a:r>
            <a:r>
              <a:rPr lang="en-US" baseline="-25000">
                <a:solidFill>
                  <a:srgbClr val="3399FF"/>
                </a:solidFill>
              </a:rPr>
              <a:t>N</a:t>
            </a:r>
          </a:p>
        </p:txBody>
      </p:sp>
      <p:sp>
        <p:nvSpPr>
          <p:cNvPr id="44046" name="Freeform 20"/>
          <p:cNvSpPr>
            <a:spLocks/>
          </p:cNvSpPr>
          <p:nvPr/>
        </p:nvSpPr>
        <p:spPr bwMode="auto">
          <a:xfrm>
            <a:off x="2519363" y="1562100"/>
            <a:ext cx="1320800" cy="1223963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4047" name="Freeform 21"/>
          <p:cNvSpPr>
            <a:spLocks/>
          </p:cNvSpPr>
          <p:nvPr/>
        </p:nvSpPr>
        <p:spPr bwMode="auto">
          <a:xfrm>
            <a:off x="5216525" y="1554163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4048" name="Freeform 22"/>
          <p:cNvSpPr>
            <a:spLocks/>
          </p:cNvSpPr>
          <p:nvPr/>
        </p:nvSpPr>
        <p:spPr bwMode="auto">
          <a:xfrm>
            <a:off x="3200400" y="1574800"/>
            <a:ext cx="800100" cy="3302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4049" name="Freeform 23"/>
          <p:cNvSpPr>
            <a:spLocks/>
          </p:cNvSpPr>
          <p:nvPr/>
        </p:nvSpPr>
        <p:spPr bwMode="auto">
          <a:xfrm>
            <a:off x="4013200" y="1612900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4050" name="Line 24"/>
          <p:cNvSpPr>
            <a:spLocks noChangeShapeType="1"/>
          </p:cNvSpPr>
          <p:nvPr/>
        </p:nvSpPr>
        <p:spPr bwMode="auto">
          <a:xfrm>
            <a:off x="3600450" y="3324225"/>
            <a:ext cx="676275" cy="2238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4051" name="Freeform 25"/>
          <p:cNvSpPr>
            <a:spLocks/>
          </p:cNvSpPr>
          <p:nvPr/>
        </p:nvSpPr>
        <p:spPr bwMode="auto">
          <a:xfrm>
            <a:off x="4551363" y="1592263"/>
            <a:ext cx="7747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4052" name="Freeform 26"/>
          <p:cNvSpPr>
            <a:spLocks/>
          </p:cNvSpPr>
          <p:nvPr/>
        </p:nvSpPr>
        <p:spPr bwMode="auto">
          <a:xfrm>
            <a:off x="5338763" y="16049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4053" name="Freeform 27"/>
          <p:cNvSpPr>
            <a:spLocks/>
          </p:cNvSpPr>
          <p:nvPr/>
        </p:nvSpPr>
        <p:spPr bwMode="auto">
          <a:xfrm>
            <a:off x="5876925" y="1597025"/>
            <a:ext cx="8128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4054" name="Freeform 28"/>
          <p:cNvSpPr>
            <a:spLocks/>
          </p:cNvSpPr>
          <p:nvPr/>
        </p:nvSpPr>
        <p:spPr bwMode="auto">
          <a:xfrm>
            <a:off x="2041525" y="1609725"/>
            <a:ext cx="673100" cy="2921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4055" name="Freeform 29"/>
          <p:cNvSpPr>
            <a:spLocks/>
          </p:cNvSpPr>
          <p:nvPr/>
        </p:nvSpPr>
        <p:spPr bwMode="auto">
          <a:xfrm>
            <a:off x="2697163" y="15922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4056" name="Text Box 30"/>
          <p:cNvSpPr txBox="1">
            <a:spLocks noChangeArrowheads="1"/>
          </p:cNvSpPr>
          <p:nvPr/>
        </p:nvSpPr>
        <p:spPr bwMode="auto">
          <a:xfrm>
            <a:off x="92075" y="3932238"/>
            <a:ext cx="8959850" cy="2673350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</a:rPr>
              <a:t>Example:  Have 500 mA load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 RL = V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/I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= 5/0.5 = 10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Assume we want no more than 10 mV of ripple  solve for C  given that V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@ t=4.2 ms is 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≥ 4.99 V with R</a:t>
            </a:r>
            <a:r>
              <a:rPr lang="en-US" baseline="-25000">
                <a:solidFill>
                  <a:srgbClr val="000000"/>
                </a:solidFill>
                <a:cs typeface="Arial" charset="0"/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 = 10</a:t>
            </a:r>
          </a:p>
          <a:p>
            <a:pPr>
              <a:spcBef>
                <a:spcPct val="35000"/>
              </a:spcBef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V</a:t>
            </a:r>
            <a:r>
              <a:rPr lang="en-US" baseline="-25000">
                <a:solidFill>
                  <a:srgbClr val="FF3300"/>
                </a:solidFill>
                <a:cs typeface="Arial" charset="0"/>
                <a:sym typeface="Symbol" pitchFamily="18" charset="2"/>
              </a:rPr>
              <a:t>L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 = V</a:t>
            </a:r>
            <a:r>
              <a:rPr lang="en-US" baseline="-25000">
                <a:solidFill>
                  <a:srgbClr val="FF3300"/>
                </a:solidFill>
                <a:cs typeface="Arial" charset="0"/>
                <a:sym typeface="Symbol" pitchFamily="18" charset="2"/>
              </a:rPr>
              <a:t>N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 x e</a:t>
            </a:r>
            <a:r>
              <a:rPr lang="en-US" baseline="30000">
                <a:solidFill>
                  <a:srgbClr val="FF3300"/>
                </a:solidFill>
                <a:cs typeface="Arial" charset="0"/>
                <a:sym typeface="Symbol" pitchFamily="18" charset="2"/>
              </a:rPr>
              <a:t>-t/RC</a:t>
            </a:r>
            <a:r>
              <a:rPr lang="en-US" baseline="30000">
                <a:solidFill>
                  <a:srgbClr val="000000"/>
                </a:solidFill>
                <a:cs typeface="Arial" charset="0"/>
                <a:sym typeface="Symbol" pitchFamily="18" charset="2"/>
              </a:rPr>
              <a:t>      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  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t = -R</a:t>
            </a:r>
            <a:r>
              <a:rPr lang="en-US" baseline="-25000">
                <a:solidFill>
                  <a:srgbClr val="FF3300"/>
                </a:solidFill>
                <a:cs typeface="Arial" charset="0"/>
                <a:sym typeface="Symbol" pitchFamily="18" charset="2"/>
              </a:rPr>
              <a:t>L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 x C x </a:t>
            </a:r>
            <a:r>
              <a:rPr lang="en-US" sz="2800">
                <a:solidFill>
                  <a:srgbClr val="FF3300"/>
                </a:solidFill>
                <a:latin typeface="CommercialScript BT" pitchFamily="66" charset="0"/>
                <a:cs typeface="Arial" charset="0"/>
                <a:sym typeface="Symbol" pitchFamily="18" charset="2"/>
              </a:rPr>
              <a:t>ln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(V</a:t>
            </a:r>
            <a:r>
              <a:rPr lang="en-US" baseline="-25000">
                <a:solidFill>
                  <a:srgbClr val="FF3300"/>
                </a:solidFill>
                <a:cs typeface="Arial" charset="0"/>
                <a:sym typeface="Symbol" pitchFamily="18" charset="2"/>
              </a:rPr>
              <a:t>L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/V</a:t>
            </a:r>
            <a:r>
              <a:rPr lang="en-US" baseline="-25000">
                <a:solidFill>
                  <a:srgbClr val="FF3300"/>
                </a:solidFill>
                <a:cs typeface="Arial" charset="0"/>
                <a:sym typeface="Symbol" pitchFamily="18" charset="2"/>
              </a:rPr>
              <a:t>N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)</a:t>
            </a:r>
          </a:p>
          <a:p>
            <a:pPr>
              <a:spcBef>
                <a:spcPct val="35000"/>
              </a:spcBef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0.0042 = -10 x C x </a:t>
            </a:r>
            <a:r>
              <a:rPr lang="en-US" sz="2800">
                <a:solidFill>
                  <a:srgbClr val="000000"/>
                </a:solidFill>
                <a:latin typeface="CommercialScript BT" pitchFamily="66" charset="0"/>
                <a:sym typeface="Symbol" pitchFamily="18" charset="2"/>
              </a:rPr>
              <a:t>ln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(4.99/5.00) = -10 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x C x (-2 x 10</a:t>
            </a:r>
            <a:r>
              <a:rPr lang="en-US" baseline="30000">
                <a:solidFill>
                  <a:srgbClr val="000000"/>
                </a:solidFill>
                <a:cs typeface="Arial" charset="0"/>
                <a:sym typeface="Symbol" pitchFamily="18" charset="2"/>
              </a:rPr>
              <a:t>-3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) </a:t>
            </a:r>
          </a:p>
          <a:p>
            <a:pPr>
              <a:spcBef>
                <a:spcPct val="35000"/>
              </a:spcBef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= C x (2 x 10</a:t>
            </a:r>
            <a:r>
              <a:rPr lang="en-US" baseline="30000">
                <a:solidFill>
                  <a:srgbClr val="000000"/>
                </a:solidFill>
                <a:cs typeface="Arial" charset="0"/>
                <a:sym typeface="Symbol" pitchFamily="18" charset="2"/>
              </a:rPr>
              <a:t>-2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)   C = 0.0042/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(2 x 10</a:t>
            </a:r>
            <a:r>
              <a:rPr lang="en-US" baseline="30000">
                <a:solidFill>
                  <a:srgbClr val="000000"/>
                </a:solidFill>
                <a:sym typeface="Symbol" pitchFamily="18" charset="2"/>
              </a:rPr>
              <a:t>-2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) = 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0.21 F = 210,000 F</a:t>
            </a:r>
          </a:p>
        </p:txBody>
      </p:sp>
      <p:sp>
        <p:nvSpPr>
          <p:cNvPr id="44057" name="AutoShape 31"/>
          <p:cNvSpPr>
            <a:spLocks/>
          </p:cNvSpPr>
          <p:nvPr/>
        </p:nvSpPr>
        <p:spPr bwMode="auto">
          <a:xfrm>
            <a:off x="4737100" y="622300"/>
            <a:ext cx="4165600" cy="469900"/>
          </a:xfrm>
          <a:prstGeom prst="borderCallout1">
            <a:avLst>
              <a:gd name="adj1" fmla="val 24324"/>
              <a:gd name="adj2" fmla="val -1829"/>
              <a:gd name="adj3" fmla="val 224324"/>
              <a:gd name="adj4" fmla="val -15852"/>
            </a:avLst>
          </a:prstGeom>
          <a:solidFill>
            <a:srgbClr val="D5D5D5"/>
          </a:solidFill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ripple 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 0.01 V @ 0.5A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Analysis</a:t>
            </a: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647700" y="2794000"/>
            <a:ext cx="6248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5060" name="Freeform 4"/>
          <p:cNvSpPr>
            <a:spLocks/>
          </p:cNvSpPr>
          <p:nvPr/>
        </p:nvSpPr>
        <p:spPr bwMode="auto">
          <a:xfrm>
            <a:off x="1168400" y="15446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5061" name="Freeform 5"/>
          <p:cNvSpPr>
            <a:spLocks/>
          </p:cNvSpPr>
          <p:nvPr/>
        </p:nvSpPr>
        <p:spPr bwMode="auto">
          <a:xfrm>
            <a:off x="3860800" y="15827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>
            <a:off x="3251200" y="3108325"/>
            <a:ext cx="3175" cy="2333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838575" y="3116263"/>
            <a:ext cx="1588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3254375" y="3236913"/>
            <a:ext cx="569913" cy="47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130675" y="3355975"/>
            <a:ext cx="31369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1/240 sec = 4.2 ms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692900" y="1790700"/>
            <a:ext cx="20320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loaded = V</a:t>
            </a:r>
            <a:r>
              <a:rPr lang="en-US" baseline="-25000">
                <a:solidFill>
                  <a:srgbClr val="FF3300"/>
                </a:solidFill>
              </a:rPr>
              <a:t>L</a:t>
            </a: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4013200" y="1574800"/>
            <a:ext cx="9525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1104900" y="1562100"/>
            <a:ext cx="5562600" cy="254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6675438" y="1371600"/>
            <a:ext cx="21971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3399FF"/>
                </a:solidFill>
              </a:rPr>
              <a:t>no-load = V</a:t>
            </a:r>
            <a:r>
              <a:rPr lang="en-US" baseline="-25000">
                <a:solidFill>
                  <a:srgbClr val="3399FF"/>
                </a:solidFill>
              </a:rPr>
              <a:t>N</a:t>
            </a:r>
          </a:p>
        </p:txBody>
      </p:sp>
      <p:sp>
        <p:nvSpPr>
          <p:cNvPr id="45070" name="Freeform 14"/>
          <p:cNvSpPr>
            <a:spLocks/>
          </p:cNvSpPr>
          <p:nvPr/>
        </p:nvSpPr>
        <p:spPr bwMode="auto">
          <a:xfrm>
            <a:off x="2519363" y="1562100"/>
            <a:ext cx="1320800" cy="1223963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5071" name="Freeform 15"/>
          <p:cNvSpPr>
            <a:spLocks/>
          </p:cNvSpPr>
          <p:nvPr/>
        </p:nvSpPr>
        <p:spPr bwMode="auto">
          <a:xfrm>
            <a:off x="5216525" y="1554163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5072" name="Freeform 16"/>
          <p:cNvSpPr>
            <a:spLocks/>
          </p:cNvSpPr>
          <p:nvPr/>
        </p:nvSpPr>
        <p:spPr bwMode="auto">
          <a:xfrm>
            <a:off x="3200400" y="1574800"/>
            <a:ext cx="800100" cy="3302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5073" name="Freeform 17"/>
          <p:cNvSpPr>
            <a:spLocks/>
          </p:cNvSpPr>
          <p:nvPr/>
        </p:nvSpPr>
        <p:spPr bwMode="auto">
          <a:xfrm>
            <a:off x="4013200" y="1612900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3600450" y="3324225"/>
            <a:ext cx="676275" cy="2238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5075" name="Freeform 19"/>
          <p:cNvSpPr>
            <a:spLocks/>
          </p:cNvSpPr>
          <p:nvPr/>
        </p:nvSpPr>
        <p:spPr bwMode="auto">
          <a:xfrm>
            <a:off x="4551363" y="1592263"/>
            <a:ext cx="7747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5076" name="Freeform 20"/>
          <p:cNvSpPr>
            <a:spLocks/>
          </p:cNvSpPr>
          <p:nvPr/>
        </p:nvSpPr>
        <p:spPr bwMode="auto">
          <a:xfrm>
            <a:off x="5338763" y="16049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5077" name="Freeform 21"/>
          <p:cNvSpPr>
            <a:spLocks/>
          </p:cNvSpPr>
          <p:nvPr/>
        </p:nvSpPr>
        <p:spPr bwMode="auto">
          <a:xfrm>
            <a:off x="5876925" y="1597025"/>
            <a:ext cx="8128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5078" name="Freeform 22"/>
          <p:cNvSpPr>
            <a:spLocks/>
          </p:cNvSpPr>
          <p:nvPr/>
        </p:nvSpPr>
        <p:spPr bwMode="auto">
          <a:xfrm>
            <a:off x="2041525" y="1609725"/>
            <a:ext cx="673100" cy="2921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5079" name="Freeform 23"/>
          <p:cNvSpPr>
            <a:spLocks/>
          </p:cNvSpPr>
          <p:nvPr/>
        </p:nvSpPr>
        <p:spPr bwMode="auto">
          <a:xfrm>
            <a:off x="2697163" y="15922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92075" y="3932238"/>
            <a:ext cx="8959850" cy="2673350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</a:rPr>
              <a:t>Example:  Still have 500 mA load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 RL = V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/I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= 5/0.5 = 10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Now assume we are willing to tolerate </a:t>
            </a:r>
            <a:r>
              <a:rPr lang="en-US">
                <a:solidFill>
                  <a:srgbClr val="3399FF"/>
                </a:solidFill>
                <a:sym typeface="Symbol" pitchFamily="18" charset="2"/>
              </a:rPr>
              <a:t>100 mV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of ripple  solve for C  given that V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@ t=4.2 ms is 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≥ 4.9 V with R</a:t>
            </a:r>
            <a:r>
              <a:rPr lang="en-US" baseline="-25000">
                <a:solidFill>
                  <a:srgbClr val="000000"/>
                </a:solidFill>
                <a:cs typeface="Arial" charset="0"/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 = 10</a:t>
            </a:r>
          </a:p>
          <a:p>
            <a:pPr>
              <a:spcBef>
                <a:spcPct val="35000"/>
              </a:spcBef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V</a:t>
            </a:r>
            <a:r>
              <a:rPr lang="en-US" baseline="-25000">
                <a:solidFill>
                  <a:srgbClr val="FF3300"/>
                </a:solidFill>
                <a:cs typeface="Arial" charset="0"/>
                <a:sym typeface="Symbol" pitchFamily="18" charset="2"/>
              </a:rPr>
              <a:t>L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 = V</a:t>
            </a:r>
            <a:r>
              <a:rPr lang="en-US" baseline="-25000">
                <a:solidFill>
                  <a:srgbClr val="FF3300"/>
                </a:solidFill>
                <a:cs typeface="Arial" charset="0"/>
                <a:sym typeface="Symbol" pitchFamily="18" charset="2"/>
              </a:rPr>
              <a:t>N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 x e</a:t>
            </a:r>
            <a:r>
              <a:rPr lang="en-US" baseline="30000">
                <a:solidFill>
                  <a:srgbClr val="FF3300"/>
                </a:solidFill>
                <a:cs typeface="Arial" charset="0"/>
                <a:sym typeface="Symbol" pitchFamily="18" charset="2"/>
              </a:rPr>
              <a:t>-t/RC</a:t>
            </a:r>
            <a:r>
              <a:rPr lang="en-US" baseline="30000">
                <a:solidFill>
                  <a:srgbClr val="000000"/>
                </a:solidFill>
                <a:cs typeface="Arial" charset="0"/>
                <a:sym typeface="Symbol" pitchFamily="18" charset="2"/>
              </a:rPr>
              <a:t>      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  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t = -R</a:t>
            </a:r>
            <a:r>
              <a:rPr lang="en-US" baseline="-25000">
                <a:solidFill>
                  <a:srgbClr val="FF3300"/>
                </a:solidFill>
                <a:cs typeface="Arial" charset="0"/>
                <a:sym typeface="Symbol" pitchFamily="18" charset="2"/>
              </a:rPr>
              <a:t>L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 x C x </a:t>
            </a:r>
            <a:r>
              <a:rPr lang="en-US" sz="2800">
                <a:solidFill>
                  <a:srgbClr val="FF3300"/>
                </a:solidFill>
                <a:latin typeface="CommercialScript BT" pitchFamily="66" charset="0"/>
                <a:cs typeface="Arial" charset="0"/>
                <a:sym typeface="Symbol" pitchFamily="18" charset="2"/>
              </a:rPr>
              <a:t>ln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(V</a:t>
            </a:r>
            <a:r>
              <a:rPr lang="en-US" baseline="-25000">
                <a:solidFill>
                  <a:srgbClr val="FF3300"/>
                </a:solidFill>
                <a:cs typeface="Arial" charset="0"/>
                <a:sym typeface="Symbol" pitchFamily="18" charset="2"/>
              </a:rPr>
              <a:t>L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/V</a:t>
            </a:r>
            <a:r>
              <a:rPr lang="en-US" baseline="-25000">
                <a:solidFill>
                  <a:srgbClr val="FF3300"/>
                </a:solidFill>
                <a:cs typeface="Arial" charset="0"/>
                <a:sym typeface="Symbol" pitchFamily="18" charset="2"/>
              </a:rPr>
              <a:t>N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)</a:t>
            </a:r>
          </a:p>
          <a:p>
            <a:pPr>
              <a:spcBef>
                <a:spcPct val="35000"/>
              </a:spcBef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0.0042 = -10 x C x </a:t>
            </a:r>
            <a:r>
              <a:rPr lang="en-US" sz="2800">
                <a:solidFill>
                  <a:srgbClr val="000000"/>
                </a:solidFill>
                <a:latin typeface="CommercialScript BT" pitchFamily="66" charset="0"/>
                <a:sym typeface="Symbol" pitchFamily="18" charset="2"/>
              </a:rPr>
              <a:t>ln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(4.90/5.00) = -10 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x C x (-2 x 10</a:t>
            </a:r>
            <a:r>
              <a:rPr lang="en-US" baseline="30000">
                <a:solidFill>
                  <a:srgbClr val="000000"/>
                </a:solidFill>
                <a:cs typeface="Arial" charset="0"/>
                <a:sym typeface="Symbol" pitchFamily="18" charset="2"/>
              </a:rPr>
              <a:t>-2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) </a:t>
            </a:r>
          </a:p>
          <a:p>
            <a:pPr>
              <a:spcBef>
                <a:spcPct val="35000"/>
              </a:spcBef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= C x (2 x 10</a:t>
            </a:r>
            <a:r>
              <a:rPr lang="en-US" baseline="30000">
                <a:solidFill>
                  <a:srgbClr val="000000"/>
                </a:solidFill>
                <a:cs typeface="Arial" charset="0"/>
                <a:sym typeface="Symbol" pitchFamily="18" charset="2"/>
              </a:rPr>
              <a:t>-1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)   C = 0.0042/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(2 x 10</a:t>
            </a:r>
            <a:r>
              <a:rPr lang="en-US" baseline="30000">
                <a:solidFill>
                  <a:srgbClr val="000000"/>
                </a:solidFill>
                <a:sym typeface="Symbol" pitchFamily="18" charset="2"/>
              </a:rPr>
              <a:t>-1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) = 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0.021 F = 21,000 F</a:t>
            </a:r>
          </a:p>
        </p:txBody>
      </p:sp>
      <p:sp>
        <p:nvSpPr>
          <p:cNvPr id="45081" name="AutoShape 25"/>
          <p:cNvSpPr>
            <a:spLocks/>
          </p:cNvSpPr>
          <p:nvPr/>
        </p:nvSpPr>
        <p:spPr bwMode="auto">
          <a:xfrm>
            <a:off x="4737100" y="622300"/>
            <a:ext cx="4165600" cy="469900"/>
          </a:xfrm>
          <a:prstGeom prst="borderCallout1">
            <a:avLst>
              <a:gd name="adj1" fmla="val 24324"/>
              <a:gd name="adj2" fmla="val -1829"/>
              <a:gd name="adj3" fmla="val 224324"/>
              <a:gd name="adj4" fmla="val -15852"/>
            </a:avLst>
          </a:prstGeom>
          <a:solidFill>
            <a:srgbClr val="D5D5D5"/>
          </a:solidFill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ripple 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 0.1 V @ 0.5A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Thought Questions</a:t>
            </a:r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723900" y="1452563"/>
            <a:ext cx="7645400" cy="714375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Question: What’s inside a basic (unregulated) D.C. “wall-wart”?</a:t>
            </a:r>
          </a:p>
        </p:txBody>
      </p:sp>
      <p:pic>
        <p:nvPicPr>
          <p:cNvPr id="7843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2894013"/>
            <a:ext cx="6969125" cy="19335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784393" name="Rectangle 9"/>
          <p:cNvSpPr>
            <a:spLocks noChangeArrowheads="1"/>
          </p:cNvSpPr>
          <p:nvPr/>
        </p:nvSpPr>
        <p:spPr bwMode="auto">
          <a:xfrm>
            <a:off x="889000" y="2819400"/>
            <a:ext cx="6515100" cy="2349500"/>
          </a:xfrm>
          <a:prstGeom prst="rect">
            <a:avLst/>
          </a:prstGeom>
          <a:solidFill>
            <a:schemeClr val="accent2">
              <a:alpha val="23921"/>
            </a:schemeClr>
          </a:solidFill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84394" name="Text Box 10"/>
          <p:cNvSpPr txBox="1">
            <a:spLocks noChangeArrowheads="1"/>
          </p:cNvSpPr>
          <p:nvPr/>
        </p:nvSpPr>
        <p:spPr bwMode="auto">
          <a:xfrm>
            <a:off x="2082800" y="5245100"/>
            <a:ext cx="44450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Unregulated D.C. “wall-wart”</a:t>
            </a:r>
          </a:p>
        </p:txBody>
      </p:sp>
      <p:sp>
        <p:nvSpPr>
          <p:cNvPr id="784396" name="Text Box 12"/>
          <p:cNvSpPr txBox="1">
            <a:spLocks noChangeArrowheads="1"/>
          </p:cNvSpPr>
          <p:nvPr/>
        </p:nvSpPr>
        <p:spPr bwMode="auto">
          <a:xfrm>
            <a:off x="2044700" y="2298700"/>
            <a:ext cx="3886200" cy="403225"/>
          </a:xfrm>
          <a:prstGeom prst="rect">
            <a:avLst/>
          </a:prstGeom>
          <a:solidFill>
            <a:srgbClr val="33CC33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</a:rPr>
              <a:t>Answer: Not much…</a:t>
            </a:r>
          </a:p>
        </p:txBody>
      </p:sp>
      <p:sp>
        <p:nvSpPr>
          <p:cNvPr id="46088" name="Text Box 13"/>
          <p:cNvSpPr txBox="1">
            <a:spLocks noChangeArrowheads="1"/>
          </p:cNvSpPr>
          <p:nvPr/>
        </p:nvSpPr>
        <p:spPr bwMode="auto">
          <a:xfrm>
            <a:off x="6824663" y="3789363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8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8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93" grpId="0" animBg="1"/>
      <p:bldP spid="784394" grpId="0"/>
      <p:bldP spid="78439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Thought Questions</a:t>
            </a: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804863" y="1724025"/>
            <a:ext cx="7645400" cy="714375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Question: What value of C is typically used in a garden-variety D.C. wall-wart?</a:t>
            </a:r>
          </a:p>
        </p:txBody>
      </p:sp>
      <p:sp>
        <p:nvSpPr>
          <p:cNvPr id="47108" name="Text Box 8"/>
          <p:cNvSpPr txBox="1">
            <a:spLocks noChangeArrowheads="1"/>
          </p:cNvSpPr>
          <p:nvPr/>
        </p:nvSpPr>
        <p:spPr bwMode="auto">
          <a:xfrm>
            <a:off x="758825" y="3671888"/>
            <a:ext cx="7645400" cy="1025525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Question: If you purchase an “N-volt” unregulated D.C. wall-wart, what is V</a:t>
            </a:r>
            <a:r>
              <a:rPr lang="en-US" baseline="-25000">
                <a:solidFill>
                  <a:srgbClr val="FF3300"/>
                </a:solidFill>
              </a:rPr>
              <a:t>N</a:t>
            </a:r>
            <a:r>
              <a:rPr lang="en-US">
                <a:solidFill>
                  <a:srgbClr val="FF3300"/>
                </a:solidFill>
              </a:rPr>
              <a:t> (the “no-load output”) likely to be?</a:t>
            </a:r>
          </a:p>
        </p:txBody>
      </p:sp>
      <p:sp>
        <p:nvSpPr>
          <p:cNvPr id="786441" name="Text Box 9"/>
          <p:cNvSpPr txBox="1">
            <a:spLocks noChangeArrowheads="1"/>
          </p:cNvSpPr>
          <p:nvPr/>
        </p:nvSpPr>
        <p:spPr bwMode="auto">
          <a:xfrm>
            <a:off x="774700" y="2857500"/>
            <a:ext cx="7607300" cy="403225"/>
          </a:xfrm>
          <a:prstGeom prst="rect">
            <a:avLst/>
          </a:prstGeom>
          <a:solidFill>
            <a:srgbClr val="33CC33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</a:rPr>
              <a:t>Answer: 2000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F (or </a:t>
            </a:r>
            <a:r>
              <a:rPr lang="en-US" i="1">
                <a:solidFill>
                  <a:srgbClr val="000000"/>
                </a:solidFill>
                <a:sym typeface="Symbol" pitchFamily="18" charset="2"/>
              </a:rPr>
              <a:t>less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786442" name="Text Box 10"/>
          <p:cNvSpPr txBox="1">
            <a:spLocks noChangeArrowheads="1"/>
          </p:cNvSpPr>
          <p:nvPr/>
        </p:nvSpPr>
        <p:spPr bwMode="auto">
          <a:xfrm>
            <a:off x="766763" y="5084763"/>
            <a:ext cx="7607300" cy="403225"/>
          </a:xfrm>
          <a:prstGeom prst="rect">
            <a:avLst/>
          </a:prstGeom>
          <a:solidFill>
            <a:srgbClr val="33CC33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</a:rPr>
              <a:t>Answer: N</a:t>
            </a:r>
            <a:r>
              <a:rPr lang="en-US">
                <a:solidFill>
                  <a:srgbClr val="000000"/>
                </a:solidFill>
                <a:cs typeface="Arial" charset="0"/>
              </a:rPr>
              <a:t>·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2 (“not good for anything sensitive”)</a:t>
            </a:r>
          </a:p>
        </p:txBody>
      </p:sp>
      <p:sp>
        <p:nvSpPr>
          <p:cNvPr id="786443" name="Line 11"/>
          <p:cNvSpPr>
            <a:spLocks noChangeShapeType="1"/>
          </p:cNvSpPr>
          <p:nvPr/>
        </p:nvSpPr>
        <p:spPr bwMode="auto">
          <a:xfrm>
            <a:off x="2603500" y="5118100"/>
            <a:ext cx="231775" cy="31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6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6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6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6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41" grpId="0" animBg="1"/>
      <p:bldP spid="786442" grpId="0" animBg="1"/>
      <p:bldP spid="7864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Thought Question Analysis</a:t>
            </a:r>
          </a:p>
        </p:txBody>
      </p:sp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334963" y="1803400"/>
            <a:ext cx="8623300" cy="2800350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5000"/>
              </a:lnSpc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</a:rPr>
              <a:t>Assume still have 500 mA load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 RL = V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/I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= 5/0.5 = 10 and that the D.C. wall-wart has 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C =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2000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F</a:t>
            </a:r>
          </a:p>
          <a:p>
            <a:pPr>
              <a:lnSpc>
                <a:spcPct val="95000"/>
              </a:lnSpc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Also assume V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N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= 5.0 VDC</a:t>
            </a:r>
          </a:p>
          <a:p>
            <a:pPr>
              <a:lnSpc>
                <a:spcPct val="95000"/>
              </a:lnSpc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Solve for V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@ t=4.2 ms given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 R</a:t>
            </a:r>
            <a:r>
              <a:rPr lang="en-US" baseline="-25000">
                <a:solidFill>
                  <a:srgbClr val="000000"/>
                </a:solidFill>
                <a:cs typeface="Arial" charset="0"/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 = 10 and C = 2000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F</a:t>
            </a:r>
            <a:endParaRPr lang="en-US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>
              <a:lnSpc>
                <a:spcPct val="95000"/>
              </a:lnSpc>
              <a:spcBef>
                <a:spcPct val="35000"/>
              </a:spcBef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V</a:t>
            </a:r>
            <a:r>
              <a:rPr lang="en-US" baseline="-25000">
                <a:solidFill>
                  <a:srgbClr val="FF3300"/>
                </a:solidFill>
                <a:cs typeface="Arial" charset="0"/>
                <a:sym typeface="Symbol" pitchFamily="18" charset="2"/>
              </a:rPr>
              <a:t>L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 = V</a:t>
            </a:r>
            <a:r>
              <a:rPr lang="en-US" baseline="-25000">
                <a:solidFill>
                  <a:srgbClr val="FF3300"/>
                </a:solidFill>
                <a:cs typeface="Arial" charset="0"/>
                <a:sym typeface="Symbol" pitchFamily="18" charset="2"/>
              </a:rPr>
              <a:t>N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 x e</a:t>
            </a:r>
            <a:r>
              <a:rPr lang="en-US" baseline="30000">
                <a:solidFill>
                  <a:srgbClr val="FF3300"/>
                </a:solidFill>
                <a:cs typeface="Arial" charset="0"/>
                <a:sym typeface="Symbol" pitchFamily="18" charset="2"/>
              </a:rPr>
              <a:t>- t/RC</a:t>
            </a:r>
            <a:r>
              <a:rPr lang="en-US" baseline="30000">
                <a:solidFill>
                  <a:srgbClr val="000000"/>
                </a:solidFill>
                <a:cs typeface="Arial" charset="0"/>
                <a:sym typeface="Symbol" pitchFamily="18" charset="2"/>
              </a:rPr>
              <a:t>      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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V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= 5 x e</a:t>
            </a:r>
            <a:r>
              <a:rPr lang="en-US" baseline="30000">
                <a:solidFill>
                  <a:srgbClr val="000000"/>
                </a:solidFill>
                <a:sym typeface="Symbol" pitchFamily="18" charset="2"/>
              </a:rPr>
              <a:t>- 0.0042/0.02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= 5 x e</a:t>
            </a:r>
            <a:r>
              <a:rPr lang="en-US" baseline="30000">
                <a:solidFill>
                  <a:srgbClr val="000000"/>
                </a:solidFill>
                <a:cs typeface="Arial" charset="0"/>
                <a:sym typeface="Symbol" pitchFamily="18" charset="2"/>
              </a:rPr>
              <a:t>­ </a:t>
            </a:r>
            <a:r>
              <a:rPr lang="en-US" baseline="30000">
                <a:solidFill>
                  <a:srgbClr val="000000"/>
                </a:solidFill>
                <a:sym typeface="Symbol" pitchFamily="18" charset="2"/>
              </a:rPr>
              <a:t>0.21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  </a:t>
            </a:r>
          </a:p>
          <a:p>
            <a:pPr>
              <a:lnSpc>
                <a:spcPct val="95000"/>
              </a:lnSpc>
              <a:spcBef>
                <a:spcPct val="35000"/>
              </a:spcBef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= 5 x 0.81 =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4.05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 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0.95 V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of ripple</a:t>
            </a:r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355600" y="5016500"/>
            <a:ext cx="8382000" cy="714375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Question: Is such a supply (unregulated D.C. wall-wart) suitable for operating a microcontroller?</a:t>
            </a:r>
          </a:p>
        </p:txBody>
      </p:sp>
      <p:sp>
        <p:nvSpPr>
          <p:cNvPr id="785416" name="Text Box 8"/>
          <p:cNvSpPr txBox="1">
            <a:spLocks noChangeArrowheads="1"/>
          </p:cNvSpPr>
          <p:nvPr/>
        </p:nvSpPr>
        <p:spPr bwMode="auto">
          <a:xfrm>
            <a:off x="393700" y="5905500"/>
            <a:ext cx="8356600" cy="403225"/>
          </a:xfrm>
          <a:prstGeom prst="rect">
            <a:avLst/>
          </a:prstGeom>
          <a:solidFill>
            <a:srgbClr val="33CC33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</a:rPr>
              <a:t>Answer: NO – way too much ripple</a:t>
            </a:r>
            <a:endParaRPr lang="en-US">
              <a:solidFill>
                <a:srgbClr val="0000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188913"/>
            <a:ext cx="82804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ffectLst/>
              </a:rPr>
              <a:t>Low Dropout (LDO) Linear Regulator 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965200" y="3517900"/>
            <a:ext cx="27178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A.C. “wall wart”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93700" y="1397000"/>
            <a:ext cx="3263900" cy="2082800"/>
          </a:xfrm>
          <a:prstGeom prst="rect">
            <a:avLst/>
          </a:prstGeom>
          <a:solidFill>
            <a:schemeClr val="accent1">
              <a:alpha val="34117"/>
            </a:schemeClr>
          </a:solidFill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71500" y="4305300"/>
            <a:ext cx="8267700" cy="23241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 dirty="0">
                <a:solidFill>
                  <a:srgbClr val="FF3300"/>
                </a:solidFill>
              </a:rPr>
              <a:t>Example:</a:t>
            </a:r>
            <a:r>
              <a:rPr lang="en-US" dirty="0">
                <a:solidFill>
                  <a:srgbClr val="0066CC"/>
                </a:solidFill>
              </a:rPr>
              <a:t> </a:t>
            </a:r>
            <a:r>
              <a:rPr lang="en-US" dirty="0" err="1">
                <a:solidFill>
                  <a:srgbClr val="0066CC"/>
                </a:solidFill>
              </a:rPr>
              <a:t>Micrel</a:t>
            </a:r>
            <a:r>
              <a:rPr lang="en-US" dirty="0">
                <a:solidFill>
                  <a:srgbClr val="0066CC"/>
                </a:solidFill>
              </a:rPr>
              <a:t> MIC2915X-series</a:t>
            </a:r>
          </a:p>
          <a:p>
            <a:pPr>
              <a:buClr>
                <a:srgbClr val="00FFCC"/>
              </a:buClr>
            </a:pPr>
            <a:r>
              <a:rPr lang="en-US" dirty="0">
                <a:solidFill>
                  <a:srgbClr val="0066CC"/>
                </a:solidFill>
                <a:sym typeface="Symbol" pitchFamily="18" charset="2"/>
              </a:rPr>
              <a:t> </a:t>
            </a:r>
            <a:r>
              <a:rPr lang="en-US" dirty="0">
                <a:solidFill>
                  <a:srgbClr val="0066CC"/>
                </a:solidFill>
              </a:rPr>
              <a:t>dropout voltage is only 0.3-0.4 V (compared with    2.5 V for </a:t>
            </a:r>
            <a:r>
              <a:rPr lang="en-US" dirty="0" smtClean="0">
                <a:solidFill>
                  <a:srgbClr val="0066CC"/>
                </a:solidFill>
              </a:rPr>
              <a:t>legacy linear </a:t>
            </a:r>
            <a:r>
              <a:rPr lang="en-US" dirty="0">
                <a:solidFill>
                  <a:srgbClr val="0066CC"/>
                </a:solidFill>
              </a:rPr>
              <a:t>regulators)</a:t>
            </a:r>
          </a:p>
          <a:p>
            <a:pPr>
              <a:buClr>
                <a:srgbClr val="00FFCC"/>
              </a:buClr>
            </a:pPr>
            <a:r>
              <a:rPr lang="en-US" dirty="0">
                <a:solidFill>
                  <a:srgbClr val="0066CC"/>
                </a:solidFill>
                <a:sym typeface="Symbol" pitchFamily="18" charset="2"/>
              </a:rPr>
              <a:t> tradeoff with LDO regulators is that since the dropout voltage is lower, the amount of input ripple that can be tolerated is lower than a </a:t>
            </a:r>
            <a:r>
              <a:rPr lang="en-US" dirty="0" smtClean="0">
                <a:solidFill>
                  <a:srgbClr val="0066CC"/>
                </a:solidFill>
                <a:sym typeface="Symbol" pitchFamily="18" charset="2"/>
              </a:rPr>
              <a:t>legacy linear regulator </a:t>
            </a:r>
            <a:endParaRPr lang="en-US" dirty="0">
              <a:solidFill>
                <a:srgbClr val="0066CC"/>
              </a:solidFill>
              <a:sym typeface="Symbol" pitchFamily="18" charset="2"/>
            </a:endParaRPr>
          </a:p>
        </p:txBody>
      </p:sp>
      <p:sp>
        <p:nvSpPr>
          <p:cNvPr id="68614" name="AutoShape 6"/>
          <p:cNvSpPr>
            <a:spLocks/>
          </p:cNvSpPr>
          <p:nvPr/>
        </p:nvSpPr>
        <p:spPr bwMode="auto">
          <a:xfrm>
            <a:off x="6540500" y="1536700"/>
            <a:ext cx="1612900" cy="431800"/>
          </a:xfrm>
          <a:prstGeom prst="borderCallout1">
            <a:avLst>
              <a:gd name="adj1" fmla="val 26472"/>
              <a:gd name="adj2" fmla="val -4722"/>
              <a:gd name="adj3" fmla="val 255884"/>
              <a:gd name="adj4" fmla="val -43306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33CC33"/>
                </a:solidFill>
              </a:rPr>
              <a:t>filter cap</a:t>
            </a:r>
          </a:p>
        </p:txBody>
      </p:sp>
      <p:sp>
        <p:nvSpPr>
          <p:cNvPr id="68615" name="AutoShape 7"/>
          <p:cNvSpPr>
            <a:spLocks/>
          </p:cNvSpPr>
          <p:nvPr/>
        </p:nvSpPr>
        <p:spPr bwMode="auto">
          <a:xfrm>
            <a:off x="3586163" y="3586163"/>
            <a:ext cx="4038600" cy="431800"/>
          </a:xfrm>
          <a:prstGeom prst="borderCallout1">
            <a:avLst>
              <a:gd name="adj1" fmla="val 26472"/>
              <a:gd name="adj2" fmla="val 101889"/>
              <a:gd name="adj3" fmla="val -138236"/>
              <a:gd name="adj4" fmla="val 106287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33CC33"/>
                </a:solidFill>
              </a:rPr>
              <a:t>HF noise suppression cap</a:t>
            </a:r>
          </a:p>
        </p:txBody>
      </p:sp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1682750"/>
            <a:ext cx="8324850" cy="18669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5549900" y="2425700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25" y="2076450"/>
            <a:ext cx="8286750" cy="4781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48100" cy="29829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9636" name="Oval 6"/>
          <p:cNvSpPr>
            <a:spLocks noChangeArrowheads="1"/>
          </p:cNvSpPr>
          <p:nvPr/>
        </p:nvSpPr>
        <p:spPr bwMode="auto">
          <a:xfrm>
            <a:off x="2438400" y="939800"/>
            <a:ext cx="596900" cy="508000"/>
          </a:xfrm>
          <a:prstGeom prst="ellipse">
            <a:avLst/>
          </a:prstGeom>
          <a:noFill/>
          <a:ln w="38100" algn="ctr">
            <a:solidFill>
              <a:srgbClr val="33CC33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04850"/>
            <a:ext cx="8277225" cy="1333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7065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8" y="2033588"/>
            <a:ext cx="8277225" cy="2257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7066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613" y="4294188"/>
            <a:ext cx="8258175" cy="733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70661" name="Line 8"/>
          <p:cNvSpPr>
            <a:spLocks noChangeShapeType="1"/>
          </p:cNvSpPr>
          <p:nvPr/>
        </p:nvSpPr>
        <p:spPr bwMode="auto">
          <a:xfrm>
            <a:off x="6438900" y="4622800"/>
            <a:ext cx="4191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0662" name="Oval 9"/>
          <p:cNvSpPr>
            <a:spLocks noChangeArrowheads="1"/>
          </p:cNvSpPr>
          <p:nvPr/>
        </p:nvSpPr>
        <p:spPr bwMode="auto">
          <a:xfrm>
            <a:off x="6985000" y="4241800"/>
            <a:ext cx="419100" cy="698500"/>
          </a:xfrm>
          <a:prstGeom prst="ellips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1143000"/>
            <a:ext cx="8799513" cy="38989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Analysis</a:t>
            </a:r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>
            <a:off x="647700" y="2794000"/>
            <a:ext cx="6248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3732" name="Freeform 4"/>
          <p:cNvSpPr>
            <a:spLocks/>
          </p:cNvSpPr>
          <p:nvPr/>
        </p:nvSpPr>
        <p:spPr bwMode="auto">
          <a:xfrm>
            <a:off x="1168400" y="15446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3733" name="Freeform 5"/>
          <p:cNvSpPr>
            <a:spLocks/>
          </p:cNvSpPr>
          <p:nvPr/>
        </p:nvSpPr>
        <p:spPr bwMode="auto">
          <a:xfrm>
            <a:off x="3860800" y="15827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 flipH="1">
            <a:off x="3251200" y="3108325"/>
            <a:ext cx="3175" cy="2333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3838575" y="3116263"/>
            <a:ext cx="1588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3254375" y="3236913"/>
            <a:ext cx="569913" cy="47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4130675" y="3355975"/>
            <a:ext cx="31369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1/240 sec = 4.2 ms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6499225" y="1990725"/>
            <a:ext cx="22606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V</a:t>
            </a:r>
            <a:r>
              <a:rPr lang="en-US" baseline="-25000">
                <a:solidFill>
                  <a:srgbClr val="FF3300"/>
                </a:solidFill>
              </a:rPr>
              <a:t>L </a:t>
            </a:r>
            <a:r>
              <a:rPr lang="en-US">
                <a:solidFill>
                  <a:srgbClr val="FF3300"/>
                </a:solidFill>
              </a:rPr>
              <a:t>= 5 V</a:t>
            </a:r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4013200" y="1574800"/>
            <a:ext cx="9525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1104900" y="1562100"/>
            <a:ext cx="5562600" cy="254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3741" name="AutoShape 13"/>
          <p:cNvSpPr>
            <a:spLocks/>
          </p:cNvSpPr>
          <p:nvPr/>
        </p:nvSpPr>
        <p:spPr bwMode="auto">
          <a:xfrm>
            <a:off x="4876800" y="495300"/>
            <a:ext cx="2197100" cy="427038"/>
          </a:xfrm>
          <a:prstGeom prst="borderCallout1">
            <a:avLst>
              <a:gd name="adj1" fmla="val 26764"/>
              <a:gd name="adj2" fmla="val -3468"/>
              <a:gd name="adj3" fmla="val 276579"/>
              <a:gd name="adj4" fmla="val -34681"/>
            </a:avLst>
          </a:prstGeom>
          <a:noFill/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3399FF"/>
                </a:solidFill>
              </a:rPr>
              <a:t>ripple = 0.6V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6535738" y="1409700"/>
            <a:ext cx="21971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3399FF"/>
                </a:solidFill>
              </a:rPr>
              <a:t>V</a:t>
            </a:r>
            <a:r>
              <a:rPr lang="en-US" baseline="-25000">
                <a:solidFill>
                  <a:srgbClr val="3399FF"/>
                </a:solidFill>
              </a:rPr>
              <a:t>N</a:t>
            </a:r>
            <a:r>
              <a:rPr lang="en-US">
                <a:solidFill>
                  <a:srgbClr val="3399FF"/>
                </a:solidFill>
              </a:rPr>
              <a:t> = 6 V</a:t>
            </a:r>
          </a:p>
        </p:txBody>
      </p:sp>
      <p:sp>
        <p:nvSpPr>
          <p:cNvPr id="73743" name="Freeform 15"/>
          <p:cNvSpPr>
            <a:spLocks/>
          </p:cNvSpPr>
          <p:nvPr/>
        </p:nvSpPr>
        <p:spPr bwMode="auto">
          <a:xfrm>
            <a:off x="2519363" y="1562100"/>
            <a:ext cx="1320800" cy="1223963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3744" name="Freeform 16"/>
          <p:cNvSpPr>
            <a:spLocks/>
          </p:cNvSpPr>
          <p:nvPr/>
        </p:nvSpPr>
        <p:spPr bwMode="auto">
          <a:xfrm>
            <a:off x="5216525" y="1554163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>
            <a:off x="3600450" y="3324225"/>
            <a:ext cx="676275" cy="2238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3746" name="Line 18"/>
          <p:cNvSpPr>
            <a:spLocks noChangeShapeType="1"/>
          </p:cNvSpPr>
          <p:nvPr/>
        </p:nvSpPr>
        <p:spPr bwMode="auto">
          <a:xfrm>
            <a:off x="1079500" y="2159000"/>
            <a:ext cx="5613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3747" name="Line 19"/>
          <p:cNvSpPr>
            <a:spLocks noChangeShapeType="1"/>
          </p:cNvSpPr>
          <p:nvPr/>
        </p:nvSpPr>
        <p:spPr bwMode="auto">
          <a:xfrm>
            <a:off x="4013200" y="1574800"/>
            <a:ext cx="0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3748" name="Freeform 20"/>
          <p:cNvSpPr>
            <a:spLocks/>
          </p:cNvSpPr>
          <p:nvPr/>
        </p:nvSpPr>
        <p:spPr bwMode="auto">
          <a:xfrm>
            <a:off x="3200400" y="1574800"/>
            <a:ext cx="800100" cy="3302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3749" name="Freeform 21"/>
          <p:cNvSpPr>
            <a:spLocks/>
          </p:cNvSpPr>
          <p:nvPr/>
        </p:nvSpPr>
        <p:spPr bwMode="auto">
          <a:xfrm>
            <a:off x="4013200" y="1612900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3750" name="Freeform 22"/>
          <p:cNvSpPr>
            <a:spLocks/>
          </p:cNvSpPr>
          <p:nvPr/>
        </p:nvSpPr>
        <p:spPr bwMode="auto">
          <a:xfrm>
            <a:off x="4551363" y="1592263"/>
            <a:ext cx="7747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3751" name="Freeform 23"/>
          <p:cNvSpPr>
            <a:spLocks/>
          </p:cNvSpPr>
          <p:nvPr/>
        </p:nvSpPr>
        <p:spPr bwMode="auto">
          <a:xfrm>
            <a:off x="5338763" y="16049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3752" name="Freeform 24"/>
          <p:cNvSpPr>
            <a:spLocks/>
          </p:cNvSpPr>
          <p:nvPr/>
        </p:nvSpPr>
        <p:spPr bwMode="auto">
          <a:xfrm>
            <a:off x="5876925" y="1597025"/>
            <a:ext cx="8128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3753" name="Freeform 25"/>
          <p:cNvSpPr>
            <a:spLocks/>
          </p:cNvSpPr>
          <p:nvPr/>
        </p:nvSpPr>
        <p:spPr bwMode="auto">
          <a:xfrm>
            <a:off x="2041525" y="1609725"/>
            <a:ext cx="673100" cy="2921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3754" name="Freeform 26"/>
          <p:cNvSpPr>
            <a:spLocks/>
          </p:cNvSpPr>
          <p:nvPr/>
        </p:nvSpPr>
        <p:spPr bwMode="auto">
          <a:xfrm>
            <a:off x="2697163" y="15922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3755" name="Line 27"/>
          <p:cNvSpPr>
            <a:spLocks noChangeShapeType="1"/>
          </p:cNvSpPr>
          <p:nvPr/>
        </p:nvSpPr>
        <p:spPr bwMode="auto">
          <a:xfrm flipH="1">
            <a:off x="3897313" y="1901825"/>
            <a:ext cx="0" cy="29051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3756" name="Line 28"/>
          <p:cNvSpPr>
            <a:spLocks noChangeShapeType="1"/>
          </p:cNvSpPr>
          <p:nvPr/>
        </p:nvSpPr>
        <p:spPr bwMode="auto">
          <a:xfrm>
            <a:off x="1135063" y="1922463"/>
            <a:ext cx="5613400" cy="0"/>
          </a:xfrm>
          <a:prstGeom prst="line">
            <a:avLst/>
          </a:prstGeom>
          <a:noFill/>
          <a:ln w="38100" cap="rnd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3757" name="AutoShape 29"/>
          <p:cNvSpPr>
            <a:spLocks/>
          </p:cNvSpPr>
          <p:nvPr/>
        </p:nvSpPr>
        <p:spPr bwMode="auto">
          <a:xfrm>
            <a:off x="4826000" y="992188"/>
            <a:ext cx="2478088" cy="417512"/>
          </a:xfrm>
          <a:prstGeom prst="borderCallout1">
            <a:avLst>
              <a:gd name="adj1" fmla="val 27375"/>
              <a:gd name="adj2" fmla="val -3074"/>
              <a:gd name="adj3" fmla="val 249810"/>
              <a:gd name="adj4" fmla="val -34019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3399FF"/>
                </a:solidFill>
              </a:rPr>
              <a:t>dropout = 0.4 V </a:t>
            </a:r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323850" y="3798888"/>
            <a:ext cx="8629650" cy="28559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0066CC"/>
                </a:solidFill>
              </a:rPr>
              <a:t>Calculate C1:</a:t>
            </a:r>
            <a:r>
              <a:rPr lang="en-US">
                <a:solidFill>
                  <a:srgbClr val="000000"/>
                </a:solidFill>
              </a:rPr>
              <a:t>  Have 6V @ 1A load (voltage dropped across regulator is part of load)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 R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= V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/I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=  6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Assume we want no more than 0.6 V of ripple  solve for C1  given that V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Nmin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@ t=4.2 ms is 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≥ 5.4 V with R</a:t>
            </a:r>
            <a:r>
              <a:rPr lang="en-US" baseline="-25000">
                <a:solidFill>
                  <a:srgbClr val="000000"/>
                </a:solidFill>
                <a:cs typeface="Arial" charset="0"/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 = 6</a:t>
            </a:r>
          </a:p>
          <a:p>
            <a:pPr>
              <a:spcBef>
                <a:spcPct val="35000"/>
              </a:spcBef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V</a:t>
            </a:r>
            <a:r>
              <a:rPr lang="en-US" baseline="-25000">
                <a:solidFill>
                  <a:srgbClr val="FF3300"/>
                </a:solidFill>
                <a:cs typeface="Arial" charset="0"/>
                <a:sym typeface="Symbol" pitchFamily="18" charset="2"/>
              </a:rPr>
              <a:t>L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 = V</a:t>
            </a:r>
            <a:r>
              <a:rPr lang="en-US" baseline="-25000">
                <a:solidFill>
                  <a:srgbClr val="FF3300"/>
                </a:solidFill>
                <a:cs typeface="Arial" charset="0"/>
                <a:sym typeface="Symbol" pitchFamily="18" charset="2"/>
              </a:rPr>
              <a:t>N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 x e</a:t>
            </a:r>
            <a:r>
              <a:rPr lang="en-US" baseline="30000">
                <a:solidFill>
                  <a:srgbClr val="FF3300"/>
                </a:solidFill>
                <a:cs typeface="Arial" charset="0"/>
                <a:sym typeface="Symbol" pitchFamily="18" charset="2"/>
              </a:rPr>
              <a:t>-t/RC</a:t>
            </a:r>
            <a:r>
              <a:rPr lang="en-US" baseline="30000">
                <a:solidFill>
                  <a:srgbClr val="000000"/>
                </a:solidFill>
                <a:cs typeface="Arial" charset="0"/>
                <a:sym typeface="Symbol" pitchFamily="18" charset="2"/>
              </a:rPr>
              <a:t>      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  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t = -R</a:t>
            </a:r>
            <a:r>
              <a:rPr lang="en-US" baseline="-25000">
                <a:solidFill>
                  <a:srgbClr val="FF3300"/>
                </a:solidFill>
                <a:cs typeface="Arial" charset="0"/>
                <a:sym typeface="Symbol" pitchFamily="18" charset="2"/>
              </a:rPr>
              <a:t>L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 x C1 x </a:t>
            </a:r>
            <a:r>
              <a:rPr lang="en-US" sz="2800">
                <a:solidFill>
                  <a:srgbClr val="FF3300"/>
                </a:solidFill>
                <a:latin typeface="CommercialScript BT" pitchFamily="66" charset="0"/>
                <a:cs typeface="Arial" charset="0"/>
                <a:sym typeface="Symbol" pitchFamily="18" charset="2"/>
              </a:rPr>
              <a:t>ln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(V</a:t>
            </a:r>
            <a:r>
              <a:rPr lang="en-US" baseline="-25000">
                <a:solidFill>
                  <a:srgbClr val="FF3300"/>
                </a:solidFill>
                <a:cs typeface="Arial" charset="0"/>
                <a:sym typeface="Symbol" pitchFamily="18" charset="2"/>
              </a:rPr>
              <a:t>Nmin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/V</a:t>
            </a:r>
            <a:r>
              <a:rPr lang="en-US" baseline="-25000">
                <a:solidFill>
                  <a:srgbClr val="FF3300"/>
                </a:solidFill>
                <a:cs typeface="Arial" charset="0"/>
                <a:sym typeface="Symbol" pitchFamily="18" charset="2"/>
              </a:rPr>
              <a:t>Nmax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)</a:t>
            </a:r>
          </a:p>
          <a:p>
            <a:pPr>
              <a:spcBef>
                <a:spcPct val="35000"/>
              </a:spcBef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0.0042 = -6 x C1 x </a:t>
            </a:r>
            <a:r>
              <a:rPr lang="en-US" sz="2800">
                <a:solidFill>
                  <a:srgbClr val="000000"/>
                </a:solidFill>
                <a:latin typeface="CommercialScript BT" pitchFamily="66" charset="0"/>
                <a:sym typeface="Symbol" pitchFamily="18" charset="2"/>
              </a:rPr>
              <a:t>ln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(5.4/6.0) = -6 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x C x (-0.105)  = C x 0.632             C1  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6650 F  </a:t>
            </a:r>
            <a:r>
              <a:rPr lang="en-US" i="1">
                <a:solidFill>
                  <a:srgbClr val="33CC33"/>
                </a:solidFill>
                <a:sym typeface="Symbol" pitchFamily="18" charset="2"/>
              </a:rPr>
              <a:t>bigger than “standard” case!</a:t>
            </a:r>
          </a:p>
        </p:txBody>
      </p:sp>
      <p:sp>
        <p:nvSpPr>
          <p:cNvPr id="73759" name="Text Box 31"/>
          <p:cNvSpPr txBox="1">
            <a:spLocks noChangeArrowheads="1"/>
          </p:cNvSpPr>
          <p:nvPr/>
        </p:nvSpPr>
        <p:spPr bwMode="auto">
          <a:xfrm>
            <a:off x="4457700" y="2844800"/>
            <a:ext cx="4686300" cy="3508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 sz="2000">
                <a:solidFill>
                  <a:srgbClr val="33CC33"/>
                </a:solidFill>
              </a:rPr>
              <a:t>transformer secondary is 4.25 VAC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88913"/>
            <a:ext cx="82804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ffectLst/>
              </a:rPr>
              <a:t>Basic </a:t>
            </a:r>
            <a:r>
              <a:rPr lang="en-US" sz="4000" smtClean="0">
                <a:solidFill>
                  <a:srgbClr val="33CC33"/>
                </a:solidFill>
                <a:effectLst/>
              </a:rPr>
              <a:t>Forward (Buck)</a:t>
            </a:r>
            <a:r>
              <a:rPr lang="en-US" sz="4000" smtClean="0">
                <a:solidFill>
                  <a:schemeClr val="bg1"/>
                </a:solidFill>
                <a:effectLst/>
              </a:rPr>
              <a:t> Converter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685800" y="3708400"/>
            <a:ext cx="7861300" cy="26352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Forward (“buck”) converter transfers energy while the chopper is conducting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Transformer provides secondary charging circuit during conduction phase (chopper on) 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When chopper turns off, choke releases its magnetic energy and current continues to flow into output capacitor</a:t>
            </a:r>
            <a:endParaRPr lang="en-US">
              <a:sym typeface="Symbol" pitchFamily="18" charset="2"/>
            </a:endParaRP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3" y="1331913"/>
            <a:ext cx="7018337" cy="2032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6850063" y="1465263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4574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Analysis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02326" y="948048"/>
            <a:ext cx="8496300" cy="590995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No load: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quiescent current is approximately 8 </a:t>
            </a:r>
            <a:r>
              <a:rPr lang="en-US" dirty="0" err="1">
                <a:solidFill>
                  <a:srgbClr val="000000"/>
                </a:solidFill>
                <a:sym typeface="Symbol" pitchFamily="18" charset="2"/>
              </a:rPr>
              <a:t>mA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   power dissipation is 6 x 0.008 = </a:t>
            </a:r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48 </a:t>
            </a:r>
            <a:r>
              <a:rPr lang="en-US" dirty="0" err="1">
                <a:solidFill>
                  <a:srgbClr val="33CC33"/>
                </a:solidFill>
                <a:sym typeface="Symbol" pitchFamily="18" charset="2"/>
              </a:rPr>
              <a:t>mW</a:t>
            </a:r>
            <a:endParaRPr lang="en-US" dirty="0">
              <a:solidFill>
                <a:srgbClr val="33CC33"/>
              </a:solidFill>
              <a:sym typeface="Symbol" pitchFamily="18" charset="2"/>
            </a:endParaRPr>
          </a:p>
          <a:p>
            <a:pPr>
              <a:buClr>
                <a:srgbClr val="00FFCC"/>
              </a:buClr>
            </a:pPr>
            <a:r>
              <a:rPr lang="en-US" dirty="0">
                <a:solidFill>
                  <a:srgbClr val="FF3300"/>
                </a:solidFill>
                <a:sym typeface="Symbol" pitchFamily="18" charset="2"/>
              </a:rPr>
              <a:t>Full load (1A):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6 V @ 1A drops across regulator  (assuming no ripple)  power dissipation = 6 X 1 = </a:t>
            </a:r>
            <a:r>
              <a:rPr lang="en-US" dirty="0">
                <a:solidFill>
                  <a:srgbClr val="FF3300"/>
                </a:solidFill>
                <a:sym typeface="Symbol" pitchFamily="18" charset="2"/>
              </a:rPr>
              <a:t>6 W</a:t>
            </a:r>
          </a:p>
          <a:p>
            <a:pPr>
              <a:buClr>
                <a:srgbClr val="00FFCC"/>
              </a:buClr>
            </a:pPr>
            <a:r>
              <a:rPr lang="en-US" dirty="0">
                <a:solidFill>
                  <a:srgbClr val="3399FF"/>
                </a:solidFill>
                <a:sym typeface="Symbol" pitchFamily="18" charset="2"/>
              </a:rPr>
              <a:t>Efficiency:</a:t>
            </a:r>
            <a:r>
              <a:rPr lang="en-US" dirty="0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5V @ 1A (5W) delivered to load, but 1 W dissipated by regulator  5.0/6.0 </a:t>
            </a:r>
            <a:r>
              <a:rPr lang="en-US" dirty="0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83% efficient</a:t>
            </a:r>
          </a:p>
          <a:p>
            <a:pPr>
              <a:buClr>
                <a:srgbClr val="00FFCC"/>
              </a:buClr>
            </a:pPr>
            <a:r>
              <a:rPr lang="en-US" dirty="0">
                <a:solidFill>
                  <a:srgbClr val="FF3300"/>
                </a:solidFill>
                <a:sym typeface="Symbol" pitchFamily="18" charset="2"/>
              </a:rPr>
              <a:t>Heat sink:</a:t>
            </a:r>
            <a:r>
              <a:rPr lang="en-US" dirty="0">
                <a:solidFill>
                  <a:srgbClr val="0066CC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66CC"/>
                </a:solidFill>
                <a:sym typeface="Symbol" pitchFamily="18" charset="2"/>
              </a:rPr>
              <a:t>Needed to help device dissipate heat</a:t>
            </a:r>
          </a:p>
          <a:p>
            <a:pPr>
              <a:buClr>
                <a:srgbClr val="00FFCC"/>
              </a:buClr>
            </a:pPr>
            <a:r>
              <a:rPr lang="en-US" dirty="0" smtClean="0">
                <a:solidFill>
                  <a:srgbClr val="0066CC"/>
                </a:solidFill>
                <a:sym typeface="Symbol" pitchFamily="18" charset="2"/>
              </a:rPr>
              <a:t>Idea of THERMAL RESISTANCE  measured in </a:t>
            </a:r>
            <a:r>
              <a:rPr lang="en-US" dirty="0" smtClean="0">
                <a:solidFill>
                  <a:srgbClr val="FF3300"/>
                </a:solidFill>
                <a:cs typeface="Arial" charset="0"/>
                <a:sym typeface="Symbol" pitchFamily="18" charset="2"/>
              </a:rPr>
              <a:t>º</a:t>
            </a:r>
            <a:r>
              <a:rPr lang="en-US" dirty="0" smtClean="0">
                <a:solidFill>
                  <a:srgbClr val="FF3300"/>
                </a:solidFill>
                <a:sym typeface="Symbol" pitchFamily="18" charset="2"/>
              </a:rPr>
              <a:t>C/W </a:t>
            </a:r>
            <a:r>
              <a:rPr lang="en-US" dirty="0" smtClean="0">
                <a:solidFill>
                  <a:srgbClr val="0066CC"/>
                </a:solidFill>
                <a:sym typeface="Symbol" pitchFamily="18" charset="2"/>
              </a:rPr>
              <a:t>(temperature rise per watt dissipated)  </a:t>
            </a:r>
            <a:r>
              <a:rPr lang="en-US" dirty="0" smtClean="0">
                <a:solidFill>
                  <a:srgbClr val="33CC33"/>
                </a:solidFill>
                <a:sym typeface="Symbol" pitchFamily="18" charset="2"/>
              </a:rPr>
              <a:t>“lower thermal resistance is better”</a:t>
            </a:r>
          </a:p>
          <a:p>
            <a:pPr>
              <a:buClr>
                <a:srgbClr val="00FFCC"/>
              </a:buClr>
            </a:pPr>
            <a:r>
              <a:rPr lang="en-US" dirty="0" smtClean="0">
                <a:solidFill>
                  <a:srgbClr val="33CC33"/>
                </a:solidFill>
                <a:sym typeface="Symbol" pitchFamily="18" charset="2"/>
              </a:rPr>
              <a:t>Thermal resistance is ~ inversely proportional to price</a:t>
            </a:r>
          </a:p>
          <a:p>
            <a:pPr>
              <a:buClr>
                <a:srgbClr val="00FFCC"/>
              </a:buClr>
            </a:pPr>
            <a:r>
              <a:rPr lang="en-US" dirty="0" smtClean="0">
                <a:solidFill>
                  <a:srgbClr val="0066CC"/>
                </a:solidFill>
                <a:sym typeface="Symbol" pitchFamily="18" charset="2"/>
              </a:rPr>
              <a:t>Let’s </a:t>
            </a:r>
            <a:r>
              <a:rPr lang="en-US" dirty="0">
                <a:solidFill>
                  <a:srgbClr val="0066CC"/>
                </a:solidFill>
                <a:sym typeface="Symbol" pitchFamily="18" charset="2"/>
              </a:rPr>
              <a:t>say we don’t want heat sink/junction temperature to rise more than 10º C above ambient temperature  need a thermal resistance of approx     10º C/ 1 W  </a:t>
            </a:r>
            <a:r>
              <a:rPr lang="en-US" dirty="0">
                <a:solidFill>
                  <a:srgbClr val="FF3300"/>
                </a:solidFill>
                <a:sym typeface="Symbol" pitchFamily="18" charset="2"/>
              </a:rPr>
              <a:t>10  </a:t>
            </a:r>
            <a:r>
              <a:rPr lang="en-US" dirty="0">
                <a:solidFill>
                  <a:srgbClr val="0066CC"/>
                </a:solidFill>
                <a:sym typeface="Symbol" pitchFamily="18" charset="2"/>
              </a:rPr>
              <a:t>use </a:t>
            </a:r>
            <a:r>
              <a:rPr lang="en-US" dirty="0" err="1">
                <a:solidFill>
                  <a:srgbClr val="0066CC"/>
                </a:solidFill>
                <a:sym typeface="Symbol" pitchFamily="18" charset="2"/>
              </a:rPr>
              <a:t>Thermalloy</a:t>
            </a:r>
            <a:r>
              <a:rPr lang="en-US" dirty="0">
                <a:solidFill>
                  <a:srgbClr val="0066CC"/>
                </a:solidFill>
                <a:sym typeface="Symbol" pitchFamily="18" charset="2"/>
              </a:rPr>
              <a:t> choice</a:t>
            </a:r>
            <a:r>
              <a:rPr lang="en-US" dirty="0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0066CC"/>
                </a:solidFill>
                <a:sym typeface="Symbol" pitchFamily="18" charset="2"/>
              </a:rPr>
              <a:t>“</a:t>
            </a:r>
            <a:r>
              <a:rPr lang="en-US" dirty="0">
                <a:solidFill>
                  <a:srgbClr val="FF3300"/>
                </a:solidFill>
                <a:sym typeface="Symbol" pitchFamily="18" charset="2"/>
              </a:rPr>
              <a:t>A</a:t>
            </a:r>
            <a:r>
              <a:rPr lang="en-US" dirty="0">
                <a:solidFill>
                  <a:srgbClr val="0066CC"/>
                </a:solidFill>
                <a:sym typeface="Symbol" pitchFamily="18" charset="2"/>
              </a:rPr>
              <a:t>”</a:t>
            </a:r>
            <a:r>
              <a:rPr lang="en-US" dirty="0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0066CC"/>
                </a:solidFill>
                <a:sym typeface="Symbol" pitchFamily="18" charset="2"/>
              </a:rPr>
              <a:t>(</a:t>
            </a:r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$1.04</a:t>
            </a:r>
            <a:r>
              <a:rPr lang="en-US" dirty="0">
                <a:solidFill>
                  <a:srgbClr val="0066CC"/>
                </a:solidFill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593725"/>
            <a:ext cx="8934450" cy="5645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1892300" y="1292225"/>
            <a:ext cx="7251700" cy="2317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12775"/>
            <a:ext cx="8337550" cy="5067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835587" name="AutoShape 3"/>
          <p:cNvSpPr>
            <a:spLocks noChangeArrowheads="1"/>
          </p:cNvSpPr>
          <p:nvPr/>
        </p:nvSpPr>
        <p:spPr bwMode="auto">
          <a:xfrm>
            <a:off x="628650" y="714375"/>
            <a:ext cx="406400" cy="431800"/>
          </a:xfrm>
          <a:prstGeom prst="star5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buClr>
                <a:srgbClr val="00FFCC"/>
              </a:buClr>
              <a:defRPr/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238250" y="1435100"/>
            <a:ext cx="774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10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188913"/>
            <a:ext cx="8280400" cy="1143000"/>
          </a:xfrm>
        </p:spPr>
        <p:txBody>
          <a:bodyPr/>
          <a:lstStyle/>
          <a:p>
            <a:r>
              <a:rPr lang="en-US" sz="3000" dirty="0" smtClean="0">
                <a:solidFill>
                  <a:schemeClr val="bg1"/>
                </a:solidFill>
                <a:effectLst/>
              </a:rPr>
              <a:t>Basic </a:t>
            </a:r>
            <a:r>
              <a:rPr lang="en-US" sz="3000" dirty="0" smtClean="0">
                <a:solidFill>
                  <a:srgbClr val="33CC33"/>
                </a:solidFill>
                <a:effectLst/>
              </a:rPr>
              <a:t>Positive Voltage</a:t>
            </a:r>
            <a:r>
              <a:rPr lang="en-US" sz="3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effectLst/>
              </a:rPr>
              <a:t>(Legacy) Linear </a:t>
            </a:r>
            <a:r>
              <a:rPr lang="en-US" sz="3000" dirty="0" smtClean="0">
                <a:solidFill>
                  <a:schemeClr val="bg1"/>
                </a:solidFill>
                <a:effectLst/>
              </a:rPr>
              <a:t>Regulator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965200" y="3517900"/>
            <a:ext cx="27178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A.C. “wall wart”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93700" y="1397000"/>
            <a:ext cx="3263900" cy="2082800"/>
          </a:xfrm>
          <a:prstGeom prst="rect">
            <a:avLst/>
          </a:prstGeom>
          <a:solidFill>
            <a:schemeClr val="accent1">
              <a:alpha val="34117"/>
            </a:schemeClr>
          </a:solidFill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87400" y="4140200"/>
            <a:ext cx="7721600" cy="25066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0066CC"/>
                </a:solidFill>
              </a:rPr>
              <a:t>78XX-series linear regulator IC (XX= 05,12,15 typ)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0066CC"/>
                </a:solidFill>
                <a:sym typeface="Symbol" pitchFamily="18" charset="2"/>
              </a:rPr>
              <a:t> </a:t>
            </a:r>
            <a:r>
              <a:rPr lang="en-US">
                <a:solidFill>
                  <a:srgbClr val="0066CC"/>
                </a:solidFill>
              </a:rPr>
              <a:t>can withstand a </a:t>
            </a:r>
            <a:r>
              <a:rPr lang="en-US" u="sng">
                <a:solidFill>
                  <a:srgbClr val="0066CC"/>
                </a:solidFill>
              </a:rPr>
              <a:t>lot</a:t>
            </a:r>
            <a:r>
              <a:rPr lang="en-US">
                <a:solidFill>
                  <a:srgbClr val="0066CC"/>
                </a:solidFill>
              </a:rPr>
              <a:t> of ripple on input and still produce a low noise, well-regulated output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0066CC"/>
                </a:solidFill>
                <a:sym typeface="Symbol" pitchFamily="18" charset="2"/>
              </a:rPr>
              <a:t> needs input voltage VN  2.5 V higher than regulated output (VL) to work properly 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0066CC"/>
                </a:solidFill>
                <a:sym typeface="Symbol" pitchFamily="18" charset="2"/>
              </a:rPr>
              <a:t> VL + 2.5 VDC = 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Regulator DROPOUT VOLTAGE</a:t>
            </a:r>
          </a:p>
        </p:txBody>
      </p:sp>
      <p:sp>
        <p:nvSpPr>
          <p:cNvPr id="50182" name="AutoShape 6"/>
          <p:cNvSpPr>
            <a:spLocks/>
          </p:cNvSpPr>
          <p:nvPr/>
        </p:nvSpPr>
        <p:spPr bwMode="auto">
          <a:xfrm>
            <a:off x="6540500" y="1536700"/>
            <a:ext cx="1612900" cy="431800"/>
          </a:xfrm>
          <a:prstGeom prst="borderCallout1">
            <a:avLst>
              <a:gd name="adj1" fmla="val 26472"/>
              <a:gd name="adj2" fmla="val -4722"/>
              <a:gd name="adj3" fmla="val 255884"/>
              <a:gd name="adj4" fmla="val -43306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33CC33"/>
                </a:solidFill>
              </a:rPr>
              <a:t>filter cap</a:t>
            </a:r>
          </a:p>
        </p:txBody>
      </p:sp>
      <p:sp>
        <p:nvSpPr>
          <p:cNvPr id="50183" name="AutoShape 7"/>
          <p:cNvSpPr>
            <a:spLocks/>
          </p:cNvSpPr>
          <p:nvPr/>
        </p:nvSpPr>
        <p:spPr bwMode="auto">
          <a:xfrm>
            <a:off x="3586163" y="3586163"/>
            <a:ext cx="4038600" cy="431800"/>
          </a:xfrm>
          <a:prstGeom prst="borderCallout1">
            <a:avLst>
              <a:gd name="adj1" fmla="val 26472"/>
              <a:gd name="adj2" fmla="val 101889"/>
              <a:gd name="adj3" fmla="val -138236"/>
              <a:gd name="adj4" fmla="val 106287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33CC33"/>
                </a:solidFill>
              </a:rPr>
              <a:t>HF noise suppression cap</a:t>
            </a:r>
          </a:p>
        </p:txBody>
      </p:sp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682750"/>
            <a:ext cx="8324850" cy="18669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549900" y="2425700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969963"/>
            <a:ext cx="8596313" cy="4303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51203" name="Line 8"/>
          <p:cNvSpPr>
            <a:spLocks noChangeShapeType="1"/>
          </p:cNvSpPr>
          <p:nvPr/>
        </p:nvSpPr>
        <p:spPr bwMode="auto">
          <a:xfrm>
            <a:off x="5105400" y="850900"/>
            <a:ext cx="0" cy="482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1204" name="Line 9"/>
          <p:cNvSpPr>
            <a:spLocks noChangeShapeType="1"/>
          </p:cNvSpPr>
          <p:nvPr/>
        </p:nvSpPr>
        <p:spPr bwMode="auto">
          <a:xfrm>
            <a:off x="4775200" y="4318000"/>
            <a:ext cx="5715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1205" name="Text Box 10"/>
          <p:cNvSpPr txBox="1">
            <a:spLocks noChangeArrowheads="1"/>
          </p:cNvSpPr>
          <p:nvPr/>
        </p:nvSpPr>
        <p:spPr bwMode="auto">
          <a:xfrm>
            <a:off x="622300" y="5943600"/>
            <a:ext cx="79883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Source: http://www.nationalsemiconductor.com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3" y="4017963"/>
            <a:ext cx="8289925" cy="16414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 cstate="print"/>
          <a:srcRect t="17621" b="24670"/>
          <a:stretch>
            <a:fillRect/>
          </a:stretch>
        </p:blipFill>
        <p:spPr bwMode="auto">
          <a:xfrm>
            <a:off x="0" y="1050925"/>
            <a:ext cx="8963025" cy="27114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52228" name="Line 5"/>
          <p:cNvSpPr>
            <a:spLocks noChangeShapeType="1"/>
          </p:cNvSpPr>
          <p:nvPr/>
        </p:nvSpPr>
        <p:spPr bwMode="auto">
          <a:xfrm>
            <a:off x="5194300" y="431800"/>
            <a:ext cx="0" cy="508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2229" name="Line 6"/>
          <p:cNvSpPr>
            <a:spLocks noChangeShapeType="1"/>
          </p:cNvSpPr>
          <p:nvPr/>
        </p:nvSpPr>
        <p:spPr bwMode="auto">
          <a:xfrm>
            <a:off x="4660900" y="3175000"/>
            <a:ext cx="304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2230" name="Line 7"/>
          <p:cNvSpPr>
            <a:spLocks noChangeShapeType="1"/>
          </p:cNvSpPr>
          <p:nvPr/>
        </p:nvSpPr>
        <p:spPr bwMode="auto">
          <a:xfrm>
            <a:off x="4664075" y="4114800"/>
            <a:ext cx="304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2231" name="Line 8"/>
          <p:cNvSpPr>
            <a:spLocks noChangeShapeType="1"/>
          </p:cNvSpPr>
          <p:nvPr/>
        </p:nvSpPr>
        <p:spPr bwMode="auto">
          <a:xfrm>
            <a:off x="4681538" y="4513263"/>
            <a:ext cx="304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188913"/>
            <a:ext cx="8280400" cy="1143000"/>
          </a:xfrm>
        </p:spPr>
        <p:txBody>
          <a:bodyPr/>
          <a:lstStyle/>
          <a:p>
            <a:r>
              <a:rPr lang="en-US" sz="3000" dirty="0" smtClean="0">
                <a:solidFill>
                  <a:schemeClr val="bg1"/>
                </a:solidFill>
                <a:effectLst/>
              </a:rPr>
              <a:t>Basic </a:t>
            </a:r>
            <a:r>
              <a:rPr lang="en-US" sz="3000" dirty="0" smtClean="0">
                <a:solidFill>
                  <a:schemeClr val="hlink"/>
                </a:solidFill>
                <a:effectLst/>
              </a:rPr>
              <a:t>Negative Voltage</a:t>
            </a:r>
            <a:r>
              <a:rPr lang="en-US" sz="3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effectLst/>
              </a:rPr>
              <a:t>(Legacy) Linear </a:t>
            </a:r>
            <a:r>
              <a:rPr lang="en-US" sz="3000" dirty="0" smtClean="0">
                <a:solidFill>
                  <a:schemeClr val="bg1"/>
                </a:solidFill>
                <a:effectLst/>
              </a:rPr>
              <a:t>Regulator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965200" y="3517900"/>
            <a:ext cx="27178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A.C. “wall wart”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93700" y="1397000"/>
            <a:ext cx="3263900" cy="2082800"/>
          </a:xfrm>
          <a:prstGeom prst="rect">
            <a:avLst/>
          </a:prstGeom>
          <a:solidFill>
            <a:schemeClr val="accent1">
              <a:alpha val="34117"/>
            </a:schemeClr>
          </a:solidFill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74700" y="4432300"/>
            <a:ext cx="7721600" cy="21955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0066CC"/>
                </a:solidFill>
              </a:rPr>
              <a:t>79XX-series linear regulator IC (XX= 05,12,15 typ)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0066CC"/>
                </a:solidFill>
                <a:sym typeface="Symbol" pitchFamily="18" charset="2"/>
              </a:rPr>
              <a:t> </a:t>
            </a:r>
            <a:r>
              <a:rPr lang="en-US">
                <a:solidFill>
                  <a:srgbClr val="0066CC"/>
                </a:solidFill>
              </a:rPr>
              <a:t>used when negative supply voltage needed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0066CC"/>
                </a:solidFill>
                <a:sym typeface="Symbol" pitchFamily="18" charset="2"/>
              </a:rPr>
              <a:t> both positive and negative supply regulators can  “co-exist” (need CENTER-TAP A.C. transformer)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0066CC"/>
                </a:solidFill>
                <a:sym typeface="Symbol" pitchFamily="18" charset="2"/>
              </a:rPr>
              <a:t> same dropout voltage as positive regulators</a:t>
            </a:r>
            <a:endParaRPr lang="en-US">
              <a:solidFill>
                <a:srgbClr val="FF3300"/>
              </a:solidFill>
              <a:sym typeface="Symbol" pitchFamily="18" charset="2"/>
            </a:endParaRPr>
          </a:p>
        </p:txBody>
      </p:sp>
      <p:sp>
        <p:nvSpPr>
          <p:cNvPr id="53254" name="AutoShape 6"/>
          <p:cNvSpPr>
            <a:spLocks/>
          </p:cNvSpPr>
          <p:nvPr/>
        </p:nvSpPr>
        <p:spPr bwMode="auto">
          <a:xfrm>
            <a:off x="6540500" y="1536700"/>
            <a:ext cx="1612900" cy="431800"/>
          </a:xfrm>
          <a:prstGeom prst="borderCallout1">
            <a:avLst>
              <a:gd name="adj1" fmla="val 26472"/>
              <a:gd name="adj2" fmla="val -4722"/>
              <a:gd name="adj3" fmla="val 255884"/>
              <a:gd name="adj4" fmla="val -43306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33CC33"/>
                </a:solidFill>
              </a:rPr>
              <a:t>filter cap</a:t>
            </a:r>
          </a:p>
        </p:txBody>
      </p:sp>
      <p:sp>
        <p:nvSpPr>
          <p:cNvPr id="53255" name="AutoShape 7"/>
          <p:cNvSpPr>
            <a:spLocks/>
          </p:cNvSpPr>
          <p:nvPr/>
        </p:nvSpPr>
        <p:spPr bwMode="auto">
          <a:xfrm>
            <a:off x="3586163" y="3586163"/>
            <a:ext cx="4038600" cy="431800"/>
          </a:xfrm>
          <a:prstGeom prst="borderCallout1">
            <a:avLst>
              <a:gd name="adj1" fmla="val 26472"/>
              <a:gd name="adj2" fmla="val 101889"/>
              <a:gd name="adj3" fmla="val -138236"/>
              <a:gd name="adj4" fmla="val 106287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33CC33"/>
                </a:solidFill>
              </a:rPr>
              <a:t>HF noise suppression cap</a:t>
            </a:r>
          </a:p>
        </p:txBody>
      </p:sp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1720850"/>
            <a:ext cx="8324850" cy="18669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524500" y="2794000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Analysis</a:t>
            </a:r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647700" y="2794000"/>
            <a:ext cx="6248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4276" name="Freeform 4"/>
          <p:cNvSpPr>
            <a:spLocks/>
          </p:cNvSpPr>
          <p:nvPr/>
        </p:nvSpPr>
        <p:spPr bwMode="auto">
          <a:xfrm>
            <a:off x="1168400" y="15446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4277" name="Freeform 5"/>
          <p:cNvSpPr>
            <a:spLocks/>
          </p:cNvSpPr>
          <p:nvPr/>
        </p:nvSpPr>
        <p:spPr bwMode="auto">
          <a:xfrm>
            <a:off x="3860800" y="15827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H="1">
            <a:off x="3251200" y="3108325"/>
            <a:ext cx="3175" cy="2333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3838575" y="3116263"/>
            <a:ext cx="1588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3254375" y="3236913"/>
            <a:ext cx="569913" cy="47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4130675" y="3355975"/>
            <a:ext cx="31369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1/240 sec = 4.2 ms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6765925" y="1965325"/>
            <a:ext cx="22606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regulated = V</a:t>
            </a:r>
            <a:r>
              <a:rPr lang="en-US" baseline="-25000">
                <a:solidFill>
                  <a:srgbClr val="FF3300"/>
                </a:solidFill>
              </a:rPr>
              <a:t>L</a:t>
            </a:r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4013200" y="1574800"/>
            <a:ext cx="9525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1104900" y="1562100"/>
            <a:ext cx="5562600" cy="254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4285" name="AutoShape 13"/>
          <p:cNvSpPr>
            <a:spLocks/>
          </p:cNvSpPr>
          <p:nvPr/>
        </p:nvSpPr>
        <p:spPr bwMode="auto">
          <a:xfrm>
            <a:off x="4711700" y="495300"/>
            <a:ext cx="4267200" cy="427038"/>
          </a:xfrm>
          <a:prstGeom prst="borderCallout1">
            <a:avLst>
              <a:gd name="adj1" fmla="val 26764"/>
              <a:gd name="adj2" fmla="val -1787"/>
              <a:gd name="adj3" fmla="val 276579"/>
              <a:gd name="adj4" fmla="val -13986"/>
            </a:avLst>
          </a:prstGeom>
          <a:noFill/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3399FF"/>
                </a:solidFill>
              </a:rPr>
              <a:t>ripple that can be tolerated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6675438" y="1371600"/>
            <a:ext cx="21971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3399FF"/>
                </a:solidFill>
              </a:rPr>
              <a:t>no-load = V</a:t>
            </a:r>
            <a:r>
              <a:rPr lang="en-US" baseline="-25000">
                <a:solidFill>
                  <a:srgbClr val="3399FF"/>
                </a:solidFill>
              </a:rPr>
              <a:t>N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660400" y="3898900"/>
            <a:ext cx="7988300" cy="24526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Design constraints:</a:t>
            </a:r>
            <a:r>
              <a:rPr lang="en-US">
                <a:solidFill>
                  <a:srgbClr val="000000"/>
                </a:solidFill>
              </a:rPr>
              <a:t> Need to pick transformer secondary voltage and filter capacitor C1 such that V</a:t>
            </a:r>
            <a:r>
              <a:rPr lang="en-US" baseline="-25000">
                <a:solidFill>
                  <a:srgbClr val="000000"/>
                </a:solidFill>
              </a:rPr>
              <a:t>N</a:t>
            </a:r>
            <a:r>
              <a:rPr lang="en-US">
                <a:solidFill>
                  <a:srgbClr val="000000"/>
                </a:solidFill>
              </a:rPr>
              <a:t> – ripple voltage 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≥ DROPOUT VOLTAGE = V</a:t>
            </a:r>
            <a:r>
              <a:rPr lang="en-US" baseline="-25000">
                <a:solidFill>
                  <a:srgbClr val="000000"/>
                </a:solidFill>
                <a:cs typeface="Arial" charset="0"/>
              </a:rPr>
              <a:t>L</a:t>
            </a:r>
            <a:r>
              <a:rPr lang="en-US">
                <a:solidFill>
                  <a:srgbClr val="000000"/>
                </a:solidFill>
                <a:cs typeface="Arial" charset="0"/>
              </a:rPr>
              <a:t> + 2.5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  <a:cs typeface="Arial" charset="0"/>
              </a:rPr>
              <a:t>Note:</a:t>
            </a:r>
            <a:r>
              <a:rPr lang="en-US">
                <a:solidFill>
                  <a:srgbClr val="000000"/>
                </a:solidFill>
                <a:cs typeface="Arial" charset="0"/>
              </a:rPr>
              <a:t> The larger V</a:t>
            </a:r>
            <a:r>
              <a:rPr lang="en-US" baseline="-25000">
                <a:solidFill>
                  <a:srgbClr val="000000"/>
                </a:solidFill>
                <a:cs typeface="Arial" charset="0"/>
              </a:rPr>
              <a:t>N</a:t>
            </a:r>
            <a:r>
              <a:rPr lang="en-US">
                <a:solidFill>
                  <a:srgbClr val="000000"/>
                </a:solidFill>
                <a:cs typeface="Arial" charset="0"/>
              </a:rPr>
              <a:t> is, the greater the voltage drop will be across the regulator 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 larger power (and heat!) dissipation…but the smaller V</a:t>
            </a:r>
            <a:r>
              <a:rPr lang="en-US" baseline="-25000">
                <a:solidFill>
                  <a:srgbClr val="000000"/>
                </a:solidFill>
                <a:cs typeface="Arial" charset="0"/>
                <a:sym typeface="Symbol" pitchFamily="18" charset="2"/>
              </a:rPr>
              <a:t>N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 is, the bigger C1 will need to be to minimize the ripple voltage</a:t>
            </a:r>
          </a:p>
        </p:txBody>
      </p:sp>
      <p:sp>
        <p:nvSpPr>
          <p:cNvPr id="54288" name="Freeform 16"/>
          <p:cNvSpPr>
            <a:spLocks/>
          </p:cNvSpPr>
          <p:nvPr/>
        </p:nvSpPr>
        <p:spPr bwMode="auto">
          <a:xfrm>
            <a:off x="2519363" y="1562100"/>
            <a:ext cx="1320800" cy="1223963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4289" name="Freeform 17"/>
          <p:cNvSpPr>
            <a:spLocks/>
          </p:cNvSpPr>
          <p:nvPr/>
        </p:nvSpPr>
        <p:spPr bwMode="auto">
          <a:xfrm>
            <a:off x="5216525" y="1554163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>
            <a:off x="3600450" y="3324225"/>
            <a:ext cx="676275" cy="2238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>
            <a:off x="1079500" y="2159000"/>
            <a:ext cx="5613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>
            <a:off x="4013200" y="1574800"/>
            <a:ext cx="0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4293" name="Freeform 21"/>
          <p:cNvSpPr>
            <a:spLocks/>
          </p:cNvSpPr>
          <p:nvPr/>
        </p:nvSpPr>
        <p:spPr bwMode="auto">
          <a:xfrm>
            <a:off x="3200400" y="1574800"/>
            <a:ext cx="800100" cy="3302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4294" name="Freeform 22"/>
          <p:cNvSpPr>
            <a:spLocks/>
          </p:cNvSpPr>
          <p:nvPr/>
        </p:nvSpPr>
        <p:spPr bwMode="auto">
          <a:xfrm>
            <a:off x="4013200" y="1612900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4295" name="Freeform 23"/>
          <p:cNvSpPr>
            <a:spLocks/>
          </p:cNvSpPr>
          <p:nvPr/>
        </p:nvSpPr>
        <p:spPr bwMode="auto">
          <a:xfrm>
            <a:off x="4551363" y="1592263"/>
            <a:ext cx="7747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4296" name="Freeform 24"/>
          <p:cNvSpPr>
            <a:spLocks/>
          </p:cNvSpPr>
          <p:nvPr/>
        </p:nvSpPr>
        <p:spPr bwMode="auto">
          <a:xfrm>
            <a:off x="5338763" y="16049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4297" name="Freeform 25"/>
          <p:cNvSpPr>
            <a:spLocks/>
          </p:cNvSpPr>
          <p:nvPr/>
        </p:nvSpPr>
        <p:spPr bwMode="auto">
          <a:xfrm>
            <a:off x="5876925" y="1597025"/>
            <a:ext cx="8128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4298" name="Freeform 26"/>
          <p:cNvSpPr>
            <a:spLocks/>
          </p:cNvSpPr>
          <p:nvPr/>
        </p:nvSpPr>
        <p:spPr bwMode="auto">
          <a:xfrm>
            <a:off x="2041525" y="1609725"/>
            <a:ext cx="673100" cy="2921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4299" name="Freeform 27"/>
          <p:cNvSpPr>
            <a:spLocks/>
          </p:cNvSpPr>
          <p:nvPr/>
        </p:nvSpPr>
        <p:spPr bwMode="auto">
          <a:xfrm>
            <a:off x="2697163" y="15922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4300" name="Line 28"/>
          <p:cNvSpPr>
            <a:spLocks noChangeShapeType="1"/>
          </p:cNvSpPr>
          <p:nvPr/>
        </p:nvSpPr>
        <p:spPr bwMode="auto">
          <a:xfrm flipH="1">
            <a:off x="3897313" y="1901825"/>
            <a:ext cx="0" cy="29051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>
            <a:off x="1135063" y="1922463"/>
            <a:ext cx="5613400" cy="0"/>
          </a:xfrm>
          <a:prstGeom prst="line">
            <a:avLst/>
          </a:prstGeom>
          <a:noFill/>
          <a:ln w="38100" cap="rnd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4302" name="AutoShape 30"/>
          <p:cNvSpPr>
            <a:spLocks/>
          </p:cNvSpPr>
          <p:nvPr/>
        </p:nvSpPr>
        <p:spPr bwMode="auto">
          <a:xfrm>
            <a:off x="4826000" y="992188"/>
            <a:ext cx="3341688" cy="417512"/>
          </a:xfrm>
          <a:prstGeom prst="borderCallout1">
            <a:avLst>
              <a:gd name="adj1" fmla="val 27375"/>
              <a:gd name="adj2" fmla="val -2282"/>
              <a:gd name="adj3" fmla="val 249810"/>
              <a:gd name="adj4" fmla="val -25227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3399FF"/>
                </a:solidFill>
              </a:rPr>
              <a:t>dropout = 2.5 V 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Analysis</a:t>
            </a: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647700" y="2794000"/>
            <a:ext cx="6248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5300" name="Freeform 4"/>
          <p:cNvSpPr>
            <a:spLocks/>
          </p:cNvSpPr>
          <p:nvPr/>
        </p:nvSpPr>
        <p:spPr bwMode="auto">
          <a:xfrm>
            <a:off x="1168400" y="15446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5301" name="Freeform 5"/>
          <p:cNvSpPr>
            <a:spLocks/>
          </p:cNvSpPr>
          <p:nvPr/>
        </p:nvSpPr>
        <p:spPr bwMode="auto">
          <a:xfrm>
            <a:off x="3860800" y="15827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6765925" y="1965325"/>
            <a:ext cx="22606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regulated = V</a:t>
            </a:r>
            <a:r>
              <a:rPr lang="en-US" baseline="-25000">
                <a:solidFill>
                  <a:srgbClr val="FF3300"/>
                </a:solidFill>
              </a:rPr>
              <a:t>L</a:t>
            </a: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4013200" y="1574800"/>
            <a:ext cx="9525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1104900" y="1562100"/>
            <a:ext cx="5562600" cy="254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5305" name="AutoShape 9"/>
          <p:cNvSpPr>
            <a:spLocks/>
          </p:cNvSpPr>
          <p:nvPr/>
        </p:nvSpPr>
        <p:spPr bwMode="auto">
          <a:xfrm>
            <a:off x="4876800" y="495300"/>
            <a:ext cx="1930400" cy="427038"/>
          </a:xfrm>
          <a:prstGeom prst="borderCallout1">
            <a:avLst>
              <a:gd name="adj1" fmla="val 26764"/>
              <a:gd name="adj2" fmla="val -3949"/>
              <a:gd name="adj3" fmla="val 276579"/>
              <a:gd name="adj4" fmla="val -39472"/>
            </a:avLst>
          </a:prstGeom>
          <a:noFill/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3399FF"/>
                </a:solidFill>
              </a:rPr>
              <a:t>ripple = 1V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6675438" y="1371600"/>
            <a:ext cx="21971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3399FF"/>
                </a:solidFill>
              </a:rPr>
              <a:t>no-load = V</a:t>
            </a:r>
            <a:r>
              <a:rPr lang="en-US" baseline="-25000">
                <a:solidFill>
                  <a:srgbClr val="3399FF"/>
                </a:solidFill>
              </a:rPr>
              <a:t>N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266700" y="3086100"/>
            <a:ext cx="8877300" cy="3440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3399FF"/>
                </a:solidFill>
              </a:rPr>
              <a:t>Example:</a:t>
            </a:r>
            <a:r>
              <a:rPr lang="en-US">
                <a:solidFill>
                  <a:srgbClr val="000000"/>
                </a:solidFill>
              </a:rPr>
              <a:t> For a </a:t>
            </a:r>
            <a:r>
              <a:rPr lang="en-US">
                <a:solidFill>
                  <a:srgbClr val="FF3300"/>
                </a:solidFill>
              </a:rPr>
              <a:t>regulated 5 VDC supply</a:t>
            </a:r>
            <a:r>
              <a:rPr lang="en-US">
                <a:solidFill>
                  <a:srgbClr val="000000"/>
                </a:solidFill>
              </a:rPr>
              <a:t>, pick V</a:t>
            </a:r>
            <a:r>
              <a:rPr lang="en-US" baseline="-25000">
                <a:solidFill>
                  <a:srgbClr val="000000"/>
                </a:solidFill>
              </a:rPr>
              <a:t>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</a:t>
            </a:r>
            <a:r>
              <a:rPr lang="en-US">
                <a:solidFill>
                  <a:srgbClr val="000000"/>
                </a:solidFill>
              </a:rPr>
              <a:t> 8.5 V,    so amount of ripple that can be tolerated is 1 V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 transformer secondary required is 6 VAC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33CC33"/>
                </a:solidFill>
                <a:sym typeface="Symbol" pitchFamily="18" charset="2"/>
              </a:rPr>
              <a:t>No load: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quiescent current is approximately 6 mA    power dissipation is 8.5 x 0.006 = </a:t>
            </a:r>
            <a:r>
              <a:rPr lang="en-US">
                <a:solidFill>
                  <a:srgbClr val="33CC33"/>
                </a:solidFill>
                <a:sym typeface="Symbol" pitchFamily="18" charset="2"/>
              </a:rPr>
              <a:t>51 mW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  <a:sym typeface="Symbol" pitchFamily="18" charset="2"/>
              </a:rPr>
              <a:t>Full load (1A):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3.5 V @ 1A drops across regulator  (assuming no ripple)  power dissipation = 3.5 X 1 = 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3.5 W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3399FF"/>
                </a:solidFill>
                <a:sym typeface="Symbol" pitchFamily="18" charset="2"/>
              </a:rPr>
              <a:t>Efficiency: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5V @ 1A (5W) delivered to load, but 3.5W dissipated by regulator  5.0/8.5 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 59% efficient</a:t>
            </a:r>
            <a:endParaRPr lang="en-US">
              <a:solidFill>
                <a:srgbClr val="FF33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5308" name="Freeform 12"/>
          <p:cNvSpPr>
            <a:spLocks/>
          </p:cNvSpPr>
          <p:nvPr/>
        </p:nvSpPr>
        <p:spPr bwMode="auto">
          <a:xfrm>
            <a:off x="2519363" y="1562100"/>
            <a:ext cx="1320800" cy="1223963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5309" name="Freeform 13"/>
          <p:cNvSpPr>
            <a:spLocks/>
          </p:cNvSpPr>
          <p:nvPr/>
        </p:nvSpPr>
        <p:spPr bwMode="auto">
          <a:xfrm>
            <a:off x="5216525" y="1554163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1079500" y="2159000"/>
            <a:ext cx="5613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4013200" y="1574800"/>
            <a:ext cx="0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5312" name="Freeform 16"/>
          <p:cNvSpPr>
            <a:spLocks/>
          </p:cNvSpPr>
          <p:nvPr/>
        </p:nvSpPr>
        <p:spPr bwMode="auto">
          <a:xfrm>
            <a:off x="3200400" y="1574800"/>
            <a:ext cx="800100" cy="3302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5313" name="Freeform 17"/>
          <p:cNvSpPr>
            <a:spLocks/>
          </p:cNvSpPr>
          <p:nvPr/>
        </p:nvSpPr>
        <p:spPr bwMode="auto">
          <a:xfrm>
            <a:off x="4013200" y="1612900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5314" name="Freeform 18"/>
          <p:cNvSpPr>
            <a:spLocks/>
          </p:cNvSpPr>
          <p:nvPr/>
        </p:nvSpPr>
        <p:spPr bwMode="auto">
          <a:xfrm>
            <a:off x="4551363" y="1592263"/>
            <a:ext cx="7747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5315" name="Freeform 19"/>
          <p:cNvSpPr>
            <a:spLocks/>
          </p:cNvSpPr>
          <p:nvPr/>
        </p:nvSpPr>
        <p:spPr bwMode="auto">
          <a:xfrm>
            <a:off x="5338763" y="16049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5316" name="Freeform 20"/>
          <p:cNvSpPr>
            <a:spLocks/>
          </p:cNvSpPr>
          <p:nvPr/>
        </p:nvSpPr>
        <p:spPr bwMode="auto">
          <a:xfrm>
            <a:off x="5876925" y="1597025"/>
            <a:ext cx="8128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5317" name="Freeform 21"/>
          <p:cNvSpPr>
            <a:spLocks/>
          </p:cNvSpPr>
          <p:nvPr/>
        </p:nvSpPr>
        <p:spPr bwMode="auto">
          <a:xfrm>
            <a:off x="2041525" y="1609725"/>
            <a:ext cx="673100" cy="2921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5318" name="Freeform 22"/>
          <p:cNvSpPr>
            <a:spLocks/>
          </p:cNvSpPr>
          <p:nvPr/>
        </p:nvSpPr>
        <p:spPr bwMode="auto">
          <a:xfrm>
            <a:off x="2697163" y="15922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 flipH="1">
            <a:off x="3897313" y="1901825"/>
            <a:ext cx="0" cy="29051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auto">
          <a:xfrm>
            <a:off x="1135063" y="1922463"/>
            <a:ext cx="5613400" cy="0"/>
          </a:xfrm>
          <a:prstGeom prst="line">
            <a:avLst/>
          </a:prstGeom>
          <a:noFill/>
          <a:ln w="38100" cap="rnd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5321" name="AutoShape 25"/>
          <p:cNvSpPr>
            <a:spLocks/>
          </p:cNvSpPr>
          <p:nvPr/>
        </p:nvSpPr>
        <p:spPr bwMode="auto">
          <a:xfrm>
            <a:off x="4826000" y="992188"/>
            <a:ext cx="3062288" cy="417512"/>
          </a:xfrm>
          <a:prstGeom prst="borderCallout1">
            <a:avLst>
              <a:gd name="adj1" fmla="val 27375"/>
              <a:gd name="adj2" fmla="val -2486"/>
              <a:gd name="adj3" fmla="val 249810"/>
              <a:gd name="adj4" fmla="val -27528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3399FF"/>
                </a:solidFill>
              </a:rPr>
              <a:t>dropout = 2.5 V 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Analysis</a:t>
            </a: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647700" y="2794000"/>
            <a:ext cx="6248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6324" name="Freeform 4"/>
          <p:cNvSpPr>
            <a:spLocks/>
          </p:cNvSpPr>
          <p:nvPr/>
        </p:nvSpPr>
        <p:spPr bwMode="auto">
          <a:xfrm>
            <a:off x="1168400" y="15446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6325" name="Freeform 5"/>
          <p:cNvSpPr>
            <a:spLocks/>
          </p:cNvSpPr>
          <p:nvPr/>
        </p:nvSpPr>
        <p:spPr bwMode="auto">
          <a:xfrm>
            <a:off x="3860800" y="15827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flipH="1">
            <a:off x="3251200" y="3108325"/>
            <a:ext cx="3175" cy="2333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3838575" y="3116263"/>
            <a:ext cx="1588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3254375" y="3236913"/>
            <a:ext cx="569913" cy="47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4130675" y="3355975"/>
            <a:ext cx="31369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1/240 sec = 4.2 ms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6321425" y="1952625"/>
            <a:ext cx="22606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 V</a:t>
            </a:r>
            <a:r>
              <a:rPr lang="en-US" baseline="-25000">
                <a:solidFill>
                  <a:srgbClr val="FF3300"/>
                </a:solidFill>
              </a:rPr>
              <a:t>L </a:t>
            </a:r>
            <a:r>
              <a:rPr lang="en-US">
                <a:solidFill>
                  <a:srgbClr val="FF3300"/>
                </a:solidFill>
              </a:rPr>
              <a:t>= 5.0</a:t>
            </a: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4013200" y="1574800"/>
            <a:ext cx="9525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1104900" y="1562100"/>
            <a:ext cx="5562600" cy="254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6333" name="AutoShape 13"/>
          <p:cNvSpPr>
            <a:spLocks/>
          </p:cNvSpPr>
          <p:nvPr/>
        </p:nvSpPr>
        <p:spPr bwMode="auto">
          <a:xfrm>
            <a:off x="4876800" y="495300"/>
            <a:ext cx="1930400" cy="427038"/>
          </a:xfrm>
          <a:prstGeom prst="borderCallout1">
            <a:avLst>
              <a:gd name="adj1" fmla="val 26764"/>
              <a:gd name="adj2" fmla="val -3949"/>
              <a:gd name="adj3" fmla="val 276579"/>
              <a:gd name="adj4" fmla="val -39472"/>
            </a:avLst>
          </a:prstGeom>
          <a:noFill/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3399FF"/>
                </a:solidFill>
              </a:rPr>
              <a:t>ripple = 1V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6383338" y="1397000"/>
            <a:ext cx="21971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3399FF"/>
                </a:solidFill>
              </a:rPr>
              <a:t>V</a:t>
            </a:r>
            <a:r>
              <a:rPr lang="en-US" baseline="-25000">
                <a:solidFill>
                  <a:srgbClr val="3399FF"/>
                </a:solidFill>
              </a:rPr>
              <a:t>N </a:t>
            </a:r>
            <a:r>
              <a:rPr lang="en-US">
                <a:solidFill>
                  <a:srgbClr val="3399FF"/>
                </a:solidFill>
              </a:rPr>
              <a:t>= 8.5</a:t>
            </a:r>
          </a:p>
        </p:txBody>
      </p:sp>
      <p:sp>
        <p:nvSpPr>
          <p:cNvPr id="56335" name="Freeform 15"/>
          <p:cNvSpPr>
            <a:spLocks/>
          </p:cNvSpPr>
          <p:nvPr/>
        </p:nvSpPr>
        <p:spPr bwMode="auto">
          <a:xfrm>
            <a:off x="2519363" y="1562100"/>
            <a:ext cx="1320800" cy="1223963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6336" name="Freeform 16"/>
          <p:cNvSpPr>
            <a:spLocks/>
          </p:cNvSpPr>
          <p:nvPr/>
        </p:nvSpPr>
        <p:spPr bwMode="auto">
          <a:xfrm>
            <a:off x="5216525" y="1554163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3600450" y="3324225"/>
            <a:ext cx="676275" cy="2238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1079500" y="2159000"/>
            <a:ext cx="5613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4013200" y="1574800"/>
            <a:ext cx="0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6340" name="Freeform 20"/>
          <p:cNvSpPr>
            <a:spLocks/>
          </p:cNvSpPr>
          <p:nvPr/>
        </p:nvSpPr>
        <p:spPr bwMode="auto">
          <a:xfrm>
            <a:off x="3200400" y="1574800"/>
            <a:ext cx="800100" cy="3302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6341" name="Freeform 21"/>
          <p:cNvSpPr>
            <a:spLocks/>
          </p:cNvSpPr>
          <p:nvPr/>
        </p:nvSpPr>
        <p:spPr bwMode="auto">
          <a:xfrm>
            <a:off x="4013200" y="1612900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6342" name="Freeform 22"/>
          <p:cNvSpPr>
            <a:spLocks/>
          </p:cNvSpPr>
          <p:nvPr/>
        </p:nvSpPr>
        <p:spPr bwMode="auto">
          <a:xfrm>
            <a:off x="4551363" y="1592263"/>
            <a:ext cx="7747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6343" name="Freeform 23"/>
          <p:cNvSpPr>
            <a:spLocks/>
          </p:cNvSpPr>
          <p:nvPr/>
        </p:nvSpPr>
        <p:spPr bwMode="auto">
          <a:xfrm>
            <a:off x="5338763" y="16049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6344" name="Freeform 24"/>
          <p:cNvSpPr>
            <a:spLocks/>
          </p:cNvSpPr>
          <p:nvPr/>
        </p:nvSpPr>
        <p:spPr bwMode="auto">
          <a:xfrm>
            <a:off x="5876925" y="1597025"/>
            <a:ext cx="8128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6345" name="Freeform 25"/>
          <p:cNvSpPr>
            <a:spLocks/>
          </p:cNvSpPr>
          <p:nvPr/>
        </p:nvSpPr>
        <p:spPr bwMode="auto">
          <a:xfrm>
            <a:off x="2041525" y="1609725"/>
            <a:ext cx="673100" cy="2921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6346" name="Freeform 26"/>
          <p:cNvSpPr>
            <a:spLocks/>
          </p:cNvSpPr>
          <p:nvPr/>
        </p:nvSpPr>
        <p:spPr bwMode="auto">
          <a:xfrm>
            <a:off x="2697163" y="15922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6347" name="Line 27"/>
          <p:cNvSpPr>
            <a:spLocks noChangeShapeType="1"/>
          </p:cNvSpPr>
          <p:nvPr/>
        </p:nvSpPr>
        <p:spPr bwMode="auto">
          <a:xfrm flipH="1">
            <a:off x="3897313" y="1901825"/>
            <a:ext cx="0" cy="29051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6348" name="Line 28"/>
          <p:cNvSpPr>
            <a:spLocks noChangeShapeType="1"/>
          </p:cNvSpPr>
          <p:nvPr/>
        </p:nvSpPr>
        <p:spPr bwMode="auto">
          <a:xfrm>
            <a:off x="1135063" y="1922463"/>
            <a:ext cx="5613400" cy="0"/>
          </a:xfrm>
          <a:prstGeom prst="line">
            <a:avLst/>
          </a:prstGeom>
          <a:noFill/>
          <a:ln w="38100" cap="rnd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6349" name="AutoShape 29"/>
          <p:cNvSpPr>
            <a:spLocks/>
          </p:cNvSpPr>
          <p:nvPr/>
        </p:nvSpPr>
        <p:spPr bwMode="auto">
          <a:xfrm>
            <a:off x="4826000" y="992188"/>
            <a:ext cx="3087688" cy="417512"/>
          </a:xfrm>
          <a:prstGeom prst="borderCallout1">
            <a:avLst>
              <a:gd name="adj1" fmla="val 27375"/>
              <a:gd name="adj2" fmla="val -2468"/>
              <a:gd name="adj3" fmla="val 249810"/>
              <a:gd name="adj4" fmla="val -27301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3399FF"/>
                </a:solidFill>
              </a:rPr>
              <a:t>dropout = 2.5 V min</a:t>
            </a: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514350" y="3873500"/>
            <a:ext cx="8388350" cy="28559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0066CC"/>
                </a:solidFill>
              </a:rPr>
              <a:t>Calculate C1:</a:t>
            </a:r>
            <a:r>
              <a:rPr lang="en-US">
                <a:solidFill>
                  <a:srgbClr val="000000"/>
                </a:solidFill>
              </a:rPr>
              <a:t>  Have 8.5V @ 1A load (voltage dropped across regulator is part of load)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 R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= V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/I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=  8.5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Assume we want no more than 1 V of ripple  solve for C1  given that V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Nmin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@ t=4.2 ms is 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≥ 7.5 V with R</a:t>
            </a:r>
            <a:r>
              <a:rPr lang="en-US" baseline="-25000">
                <a:solidFill>
                  <a:srgbClr val="000000"/>
                </a:solidFill>
                <a:cs typeface="Arial" charset="0"/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 = 8.5</a:t>
            </a:r>
          </a:p>
          <a:p>
            <a:pPr>
              <a:spcBef>
                <a:spcPct val="35000"/>
              </a:spcBef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V</a:t>
            </a:r>
            <a:r>
              <a:rPr lang="en-US" baseline="-25000">
                <a:solidFill>
                  <a:srgbClr val="FF3300"/>
                </a:solidFill>
                <a:cs typeface="Arial" charset="0"/>
                <a:sym typeface="Symbol" pitchFamily="18" charset="2"/>
              </a:rPr>
              <a:t>L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 = V</a:t>
            </a:r>
            <a:r>
              <a:rPr lang="en-US" baseline="-25000">
                <a:solidFill>
                  <a:srgbClr val="FF3300"/>
                </a:solidFill>
                <a:cs typeface="Arial" charset="0"/>
                <a:sym typeface="Symbol" pitchFamily="18" charset="2"/>
              </a:rPr>
              <a:t>N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 x e</a:t>
            </a:r>
            <a:r>
              <a:rPr lang="en-US" baseline="30000">
                <a:solidFill>
                  <a:srgbClr val="FF3300"/>
                </a:solidFill>
                <a:cs typeface="Arial" charset="0"/>
                <a:sym typeface="Symbol" pitchFamily="18" charset="2"/>
              </a:rPr>
              <a:t>-t/RC</a:t>
            </a:r>
            <a:r>
              <a:rPr lang="en-US" baseline="30000">
                <a:solidFill>
                  <a:srgbClr val="000000"/>
                </a:solidFill>
                <a:cs typeface="Arial" charset="0"/>
                <a:sym typeface="Symbol" pitchFamily="18" charset="2"/>
              </a:rPr>
              <a:t>      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  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t = -R</a:t>
            </a:r>
            <a:r>
              <a:rPr lang="en-US" baseline="-25000">
                <a:solidFill>
                  <a:srgbClr val="FF3300"/>
                </a:solidFill>
                <a:cs typeface="Arial" charset="0"/>
                <a:sym typeface="Symbol" pitchFamily="18" charset="2"/>
              </a:rPr>
              <a:t>L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 x C1 x </a:t>
            </a:r>
            <a:r>
              <a:rPr lang="en-US" sz="2800">
                <a:solidFill>
                  <a:srgbClr val="FF3300"/>
                </a:solidFill>
                <a:latin typeface="CommercialScript BT" pitchFamily="66" charset="0"/>
                <a:cs typeface="Arial" charset="0"/>
                <a:sym typeface="Symbol" pitchFamily="18" charset="2"/>
              </a:rPr>
              <a:t>ln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(V</a:t>
            </a:r>
            <a:r>
              <a:rPr lang="en-US" baseline="-25000">
                <a:solidFill>
                  <a:srgbClr val="FF3300"/>
                </a:solidFill>
                <a:cs typeface="Arial" charset="0"/>
                <a:sym typeface="Symbol" pitchFamily="18" charset="2"/>
              </a:rPr>
              <a:t>Nmin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/V</a:t>
            </a:r>
            <a:r>
              <a:rPr lang="en-US" baseline="-25000">
                <a:solidFill>
                  <a:srgbClr val="FF3300"/>
                </a:solidFill>
                <a:cs typeface="Arial" charset="0"/>
                <a:sym typeface="Symbol" pitchFamily="18" charset="2"/>
              </a:rPr>
              <a:t>Nmax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)</a:t>
            </a:r>
          </a:p>
          <a:p>
            <a:pPr>
              <a:spcBef>
                <a:spcPct val="35000"/>
              </a:spcBef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0.0042 = -8.5 x C1 x </a:t>
            </a:r>
            <a:r>
              <a:rPr lang="en-US" sz="2800">
                <a:solidFill>
                  <a:srgbClr val="000000"/>
                </a:solidFill>
                <a:latin typeface="CommercialScript BT" pitchFamily="66" charset="0"/>
                <a:sym typeface="Symbol" pitchFamily="18" charset="2"/>
              </a:rPr>
              <a:t>ln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(7.5/8.5) = -8.5 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x C x (-0.125)               C1  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3960 F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201613"/>
            <a:ext cx="82804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ffectLst/>
              </a:rPr>
              <a:t>Basic </a:t>
            </a:r>
            <a:r>
              <a:rPr lang="en-US" sz="4000" smtClean="0">
                <a:solidFill>
                  <a:schemeClr val="hlink"/>
                </a:solidFill>
                <a:effectLst/>
              </a:rPr>
              <a:t>Flyback</a:t>
            </a:r>
            <a:r>
              <a:rPr lang="en-US" sz="4000" smtClean="0">
                <a:solidFill>
                  <a:schemeClr val="bg1"/>
                </a:solidFill>
                <a:effectLst/>
              </a:rPr>
              <a:t> Converter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673100" y="3708400"/>
            <a:ext cx="7861300" cy="26352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Note phase of isolation transformer – while the chopper is conducting current in the primary, current is not allowed to flow in the secondary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Primary becomes storage device opposing current flow by creating a magnetic field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When chopper turns off, stored magnetic field collapses and energy is transferred to the secondary</a:t>
            </a:r>
            <a:endParaRPr lang="en-US">
              <a:sym typeface="Symbol" pitchFamily="18" charset="2"/>
            </a:endParaRP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525" y="1306513"/>
            <a:ext cx="6988175" cy="20224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6951663" y="1439863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265113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Thought Question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79463" y="1241425"/>
            <a:ext cx="7620000" cy="21415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Question:</a:t>
            </a:r>
            <a:r>
              <a:rPr lang="en-US">
                <a:solidFill>
                  <a:srgbClr val="0066CC"/>
                </a:solidFill>
              </a:rPr>
              <a:t> What will happen if we increase the transformer secondary voltage significantly (e.g., to 12 VAC)? </a:t>
            </a:r>
            <a:r>
              <a:rPr lang="en-US">
                <a:solidFill>
                  <a:srgbClr val="0066CC"/>
                </a:solidFill>
                <a:sym typeface="Symbol" pitchFamily="18" charset="2"/>
              </a:rPr>
              <a:t> V</a:t>
            </a:r>
            <a:r>
              <a:rPr lang="en-US" baseline="-25000">
                <a:solidFill>
                  <a:srgbClr val="0066CC"/>
                </a:solidFill>
                <a:sym typeface="Symbol" pitchFamily="18" charset="2"/>
              </a:rPr>
              <a:t>N</a:t>
            </a:r>
            <a:r>
              <a:rPr lang="en-US">
                <a:solidFill>
                  <a:srgbClr val="0066CC"/>
                </a:solidFill>
                <a:sym typeface="Symbol" pitchFamily="18" charset="2"/>
              </a:rPr>
              <a:t>  17 VDC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0066CC"/>
                </a:solidFill>
                <a:sym typeface="Symbol" pitchFamily="18" charset="2"/>
              </a:rPr>
              <a:t> should be able to tolerate more ripple and “get by” with a much smaller C1, but power dissipation will increase and efficiency will decrease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558800" y="6146800"/>
            <a:ext cx="6248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7349" name="Freeform 5"/>
          <p:cNvSpPr>
            <a:spLocks/>
          </p:cNvSpPr>
          <p:nvPr/>
        </p:nvSpPr>
        <p:spPr bwMode="auto">
          <a:xfrm>
            <a:off x="1079500" y="48974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7350" name="Freeform 6"/>
          <p:cNvSpPr>
            <a:spLocks/>
          </p:cNvSpPr>
          <p:nvPr/>
        </p:nvSpPr>
        <p:spPr bwMode="auto">
          <a:xfrm>
            <a:off x="3771900" y="49355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511925" y="5622925"/>
            <a:ext cx="22606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 V</a:t>
            </a:r>
            <a:r>
              <a:rPr lang="en-US" baseline="-25000">
                <a:solidFill>
                  <a:srgbClr val="FF3300"/>
                </a:solidFill>
              </a:rPr>
              <a:t>L </a:t>
            </a:r>
            <a:r>
              <a:rPr lang="en-US">
                <a:solidFill>
                  <a:srgbClr val="FF3300"/>
                </a:solidFill>
              </a:rPr>
              <a:t>= 5 VDC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1016000" y="4914900"/>
            <a:ext cx="5562600" cy="254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7353" name="AutoShape 9"/>
          <p:cNvSpPr>
            <a:spLocks/>
          </p:cNvSpPr>
          <p:nvPr/>
        </p:nvSpPr>
        <p:spPr bwMode="auto">
          <a:xfrm>
            <a:off x="4864100" y="3848100"/>
            <a:ext cx="2133600" cy="427038"/>
          </a:xfrm>
          <a:prstGeom prst="borderCallout1">
            <a:avLst>
              <a:gd name="adj1" fmla="val 26764"/>
              <a:gd name="adj2" fmla="val -3569"/>
              <a:gd name="adj3" fmla="val 303347"/>
              <a:gd name="adj4" fmla="val -47023"/>
            </a:avLst>
          </a:prstGeom>
          <a:noFill/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3399FF"/>
                </a:solidFill>
              </a:rPr>
              <a:t>ripple = 9.5V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6586538" y="4724400"/>
            <a:ext cx="21971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00FFCC"/>
              </a:buClr>
            </a:pPr>
            <a:r>
              <a:rPr lang="en-US">
                <a:solidFill>
                  <a:srgbClr val="3399FF"/>
                </a:solidFill>
              </a:rPr>
              <a:t>V</a:t>
            </a:r>
            <a:r>
              <a:rPr lang="en-US" baseline="-25000">
                <a:solidFill>
                  <a:srgbClr val="3399FF"/>
                </a:solidFill>
              </a:rPr>
              <a:t>N </a:t>
            </a:r>
            <a:r>
              <a:rPr lang="en-US">
                <a:solidFill>
                  <a:srgbClr val="3399FF"/>
                </a:solidFill>
              </a:rPr>
              <a:t>= 17 VDC</a:t>
            </a:r>
          </a:p>
        </p:txBody>
      </p:sp>
      <p:sp>
        <p:nvSpPr>
          <p:cNvPr id="57355" name="Freeform 11"/>
          <p:cNvSpPr>
            <a:spLocks/>
          </p:cNvSpPr>
          <p:nvPr/>
        </p:nvSpPr>
        <p:spPr bwMode="auto">
          <a:xfrm>
            <a:off x="2430463" y="4914900"/>
            <a:ext cx="1320800" cy="1223963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7356" name="Freeform 12"/>
          <p:cNvSpPr>
            <a:spLocks/>
          </p:cNvSpPr>
          <p:nvPr/>
        </p:nvSpPr>
        <p:spPr bwMode="auto">
          <a:xfrm>
            <a:off x="5127625" y="4906963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990600" y="5829300"/>
            <a:ext cx="5613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3784600" y="4953000"/>
            <a:ext cx="0" cy="5794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H="1">
            <a:off x="3795713" y="5572125"/>
            <a:ext cx="0" cy="29051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1008063" y="5580063"/>
            <a:ext cx="5613400" cy="0"/>
          </a:xfrm>
          <a:prstGeom prst="line">
            <a:avLst/>
          </a:prstGeom>
          <a:noFill/>
          <a:ln w="38100" cap="rnd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7361" name="AutoShape 17"/>
          <p:cNvSpPr>
            <a:spLocks/>
          </p:cNvSpPr>
          <p:nvPr/>
        </p:nvSpPr>
        <p:spPr bwMode="auto">
          <a:xfrm>
            <a:off x="4927600" y="4344988"/>
            <a:ext cx="3119438" cy="417512"/>
          </a:xfrm>
          <a:prstGeom prst="borderCallout1">
            <a:avLst>
              <a:gd name="adj1" fmla="val 27375"/>
              <a:gd name="adj2" fmla="val -2444"/>
              <a:gd name="adj3" fmla="val 328898"/>
              <a:gd name="adj4" fmla="val -33130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3399FF"/>
                </a:solidFill>
              </a:rPr>
              <a:t>dropout = 2.5 V min</a:t>
            </a:r>
          </a:p>
        </p:txBody>
      </p:sp>
      <p:sp>
        <p:nvSpPr>
          <p:cNvPr id="57362" name="Freeform 18"/>
          <p:cNvSpPr>
            <a:spLocks/>
          </p:cNvSpPr>
          <p:nvPr/>
        </p:nvSpPr>
        <p:spPr bwMode="auto">
          <a:xfrm>
            <a:off x="1892300" y="4965700"/>
            <a:ext cx="647700" cy="596900"/>
          </a:xfrm>
          <a:custGeom>
            <a:avLst/>
            <a:gdLst>
              <a:gd name="T0" fmla="*/ 0 w 408"/>
              <a:gd name="T1" fmla="*/ 0 h 376"/>
              <a:gd name="T2" fmla="*/ 2147483647 w 408"/>
              <a:gd name="T3" fmla="*/ 2147483647 h 376"/>
              <a:gd name="T4" fmla="*/ 2147483647 w 408"/>
              <a:gd name="T5" fmla="*/ 2147483647 h 376"/>
              <a:gd name="T6" fmla="*/ 2147483647 w 408"/>
              <a:gd name="T7" fmla="*/ 2147483647 h 37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376"/>
              <a:gd name="T14" fmla="*/ 408 w 408"/>
              <a:gd name="T15" fmla="*/ 376 h 3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376">
                <a:moveTo>
                  <a:pt x="0" y="0"/>
                </a:moveTo>
                <a:cubicBezTo>
                  <a:pt x="63" y="15"/>
                  <a:pt x="127" y="31"/>
                  <a:pt x="168" y="56"/>
                </a:cubicBezTo>
                <a:cubicBezTo>
                  <a:pt x="209" y="81"/>
                  <a:pt x="208" y="99"/>
                  <a:pt x="248" y="152"/>
                </a:cubicBezTo>
                <a:cubicBezTo>
                  <a:pt x="288" y="205"/>
                  <a:pt x="348" y="290"/>
                  <a:pt x="408" y="376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7363" name="Freeform 19"/>
          <p:cNvSpPr>
            <a:spLocks/>
          </p:cNvSpPr>
          <p:nvPr/>
        </p:nvSpPr>
        <p:spPr bwMode="auto">
          <a:xfrm>
            <a:off x="3822700" y="4940300"/>
            <a:ext cx="584200" cy="622300"/>
          </a:xfrm>
          <a:custGeom>
            <a:avLst/>
            <a:gdLst>
              <a:gd name="T0" fmla="*/ 0 w 368"/>
              <a:gd name="T1" fmla="*/ 2147483647 h 392"/>
              <a:gd name="T2" fmla="*/ 2147483647 w 368"/>
              <a:gd name="T3" fmla="*/ 2147483647 h 392"/>
              <a:gd name="T4" fmla="*/ 2147483647 w 368"/>
              <a:gd name="T5" fmla="*/ 2147483647 h 392"/>
              <a:gd name="T6" fmla="*/ 2147483647 w 368"/>
              <a:gd name="T7" fmla="*/ 0 h 392"/>
              <a:gd name="T8" fmla="*/ 0 60000 65536"/>
              <a:gd name="T9" fmla="*/ 0 60000 65536"/>
              <a:gd name="T10" fmla="*/ 0 60000 65536"/>
              <a:gd name="T11" fmla="*/ 0 60000 65536"/>
              <a:gd name="T12" fmla="*/ 0 w 368"/>
              <a:gd name="T13" fmla="*/ 0 h 392"/>
              <a:gd name="T14" fmla="*/ 368 w 368"/>
              <a:gd name="T15" fmla="*/ 392 h 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8" h="392">
                <a:moveTo>
                  <a:pt x="0" y="392"/>
                </a:moveTo>
                <a:cubicBezTo>
                  <a:pt x="20" y="332"/>
                  <a:pt x="40" y="273"/>
                  <a:pt x="64" y="224"/>
                </a:cubicBezTo>
                <a:cubicBezTo>
                  <a:pt x="88" y="175"/>
                  <a:pt x="93" y="133"/>
                  <a:pt x="144" y="96"/>
                </a:cubicBezTo>
                <a:cubicBezTo>
                  <a:pt x="195" y="59"/>
                  <a:pt x="281" y="29"/>
                  <a:pt x="368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7364" name="Freeform 20"/>
          <p:cNvSpPr>
            <a:spLocks/>
          </p:cNvSpPr>
          <p:nvPr/>
        </p:nvSpPr>
        <p:spPr bwMode="auto">
          <a:xfrm>
            <a:off x="4538663" y="4957763"/>
            <a:ext cx="647700" cy="596900"/>
          </a:xfrm>
          <a:custGeom>
            <a:avLst/>
            <a:gdLst>
              <a:gd name="T0" fmla="*/ 0 w 408"/>
              <a:gd name="T1" fmla="*/ 0 h 376"/>
              <a:gd name="T2" fmla="*/ 2147483647 w 408"/>
              <a:gd name="T3" fmla="*/ 2147483647 h 376"/>
              <a:gd name="T4" fmla="*/ 2147483647 w 408"/>
              <a:gd name="T5" fmla="*/ 2147483647 h 376"/>
              <a:gd name="T6" fmla="*/ 2147483647 w 408"/>
              <a:gd name="T7" fmla="*/ 2147483647 h 37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376"/>
              <a:gd name="T14" fmla="*/ 408 w 408"/>
              <a:gd name="T15" fmla="*/ 376 h 3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376">
                <a:moveTo>
                  <a:pt x="0" y="0"/>
                </a:moveTo>
                <a:cubicBezTo>
                  <a:pt x="63" y="15"/>
                  <a:pt x="127" y="31"/>
                  <a:pt x="168" y="56"/>
                </a:cubicBezTo>
                <a:cubicBezTo>
                  <a:pt x="209" y="81"/>
                  <a:pt x="208" y="99"/>
                  <a:pt x="248" y="152"/>
                </a:cubicBezTo>
                <a:cubicBezTo>
                  <a:pt x="288" y="205"/>
                  <a:pt x="348" y="290"/>
                  <a:pt x="408" y="376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7365" name="Freeform 21"/>
          <p:cNvSpPr>
            <a:spLocks/>
          </p:cNvSpPr>
          <p:nvPr/>
        </p:nvSpPr>
        <p:spPr bwMode="auto">
          <a:xfrm>
            <a:off x="5199063" y="4919663"/>
            <a:ext cx="584200" cy="622300"/>
          </a:xfrm>
          <a:custGeom>
            <a:avLst/>
            <a:gdLst>
              <a:gd name="T0" fmla="*/ 0 w 368"/>
              <a:gd name="T1" fmla="*/ 2147483647 h 392"/>
              <a:gd name="T2" fmla="*/ 2147483647 w 368"/>
              <a:gd name="T3" fmla="*/ 2147483647 h 392"/>
              <a:gd name="T4" fmla="*/ 2147483647 w 368"/>
              <a:gd name="T5" fmla="*/ 2147483647 h 392"/>
              <a:gd name="T6" fmla="*/ 2147483647 w 368"/>
              <a:gd name="T7" fmla="*/ 0 h 392"/>
              <a:gd name="T8" fmla="*/ 0 60000 65536"/>
              <a:gd name="T9" fmla="*/ 0 60000 65536"/>
              <a:gd name="T10" fmla="*/ 0 60000 65536"/>
              <a:gd name="T11" fmla="*/ 0 60000 65536"/>
              <a:gd name="T12" fmla="*/ 0 w 368"/>
              <a:gd name="T13" fmla="*/ 0 h 392"/>
              <a:gd name="T14" fmla="*/ 368 w 368"/>
              <a:gd name="T15" fmla="*/ 392 h 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8" h="392">
                <a:moveTo>
                  <a:pt x="0" y="392"/>
                </a:moveTo>
                <a:cubicBezTo>
                  <a:pt x="20" y="332"/>
                  <a:pt x="40" y="273"/>
                  <a:pt x="64" y="224"/>
                </a:cubicBezTo>
                <a:cubicBezTo>
                  <a:pt x="88" y="175"/>
                  <a:pt x="93" y="133"/>
                  <a:pt x="144" y="96"/>
                </a:cubicBezTo>
                <a:cubicBezTo>
                  <a:pt x="195" y="59"/>
                  <a:pt x="281" y="29"/>
                  <a:pt x="368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7366" name="Freeform 22"/>
          <p:cNvSpPr>
            <a:spLocks/>
          </p:cNvSpPr>
          <p:nvPr/>
        </p:nvSpPr>
        <p:spPr bwMode="auto">
          <a:xfrm>
            <a:off x="2532063" y="4919663"/>
            <a:ext cx="584200" cy="622300"/>
          </a:xfrm>
          <a:custGeom>
            <a:avLst/>
            <a:gdLst>
              <a:gd name="T0" fmla="*/ 0 w 368"/>
              <a:gd name="T1" fmla="*/ 2147483647 h 392"/>
              <a:gd name="T2" fmla="*/ 2147483647 w 368"/>
              <a:gd name="T3" fmla="*/ 2147483647 h 392"/>
              <a:gd name="T4" fmla="*/ 2147483647 w 368"/>
              <a:gd name="T5" fmla="*/ 2147483647 h 392"/>
              <a:gd name="T6" fmla="*/ 2147483647 w 368"/>
              <a:gd name="T7" fmla="*/ 0 h 392"/>
              <a:gd name="T8" fmla="*/ 0 60000 65536"/>
              <a:gd name="T9" fmla="*/ 0 60000 65536"/>
              <a:gd name="T10" fmla="*/ 0 60000 65536"/>
              <a:gd name="T11" fmla="*/ 0 60000 65536"/>
              <a:gd name="T12" fmla="*/ 0 w 368"/>
              <a:gd name="T13" fmla="*/ 0 h 392"/>
              <a:gd name="T14" fmla="*/ 368 w 368"/>
              <a:gd name="T15" fmla="*/ 392 h 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8" h="392">
                <a:moveTo>
                  <a:pt x="0" y="392"/>
                </a:moveTo>
                <a:cubicBezTo>
                  <a:pt x="20" y="332"/>
                  <a:pt x="40" y="273"/>
                  <a:pt x="64" y="224"/>
                </a:cubicBezTo>
                <a:cubicBezTo>
                  <a:pt x="88" y="175"/>
                  <a:pt x="93" y="133"/>
                  <a:pt x="144" y="96"/>
                </a:cubicBezTo>
                <a:cubicBezTo>
                  <a:pt x="195" y="59"/>
                  <a:pt x="281" y="29"/>
                  <a:pt x="368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7367" name="Freeform 23"/>
          <p:cNvSpPr>
            <a:spLocks/>
          </p:cNvSpPr>
          <p:nvPr/>
        </p:nvSpPr>
        <p:spPr bwMode="auto">
          <a:xfrm>
            <a:off x="3141663" y="4945063"/>
            <a:ext cx="647700" cy="596900"/>
          </a:xfrm>
          <a:custGeom>
            <a:avLst/>
            <a:gdLst>
              <a:gd name="T0" fmla="*/ 0 w 408"/>
              <a:gd name="T1" fmla="*/ 0 h 376"/>
              <a:gd name="T2" fmla="*/ 2147483647 w 408"/>
              <a:gd name="T3" fmla="*/ 2147483647 h 376"/>
              <a:gd name="T4" fmla="*/ 2147483647 w 408"/>
              <a:gd name="T5" fmla="*/ 2147483647 h 376"/>
              <a:gd name="T6" fmla="*/ 2147483647 w 408"/>
              <a:gd name="T7" fmla="*/ 2147483647 h 37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376"/>
              <a:gd name="T14" fmla="*/ 408 w 408"/>
              <a:gd name="T15" fmla="*/ 376 h 3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376">
                <a:moveTo>
                  <a:pt x="0" y="0"/>
                </a:moveTo>
                <a:cubicBezTo>
                  <a:pt x="63" y="15"/>
                  <a:pt x="127" y="31"/>
                  <a:pt x="168" y="56"/>
                </a:cubicBezTo>
                <a:cubicBezTo>
                  <a:pt x="209" y="81"/>
                  <a:pt x="208" y="99"/>
                  <a:pt x="248" y="152"/>
                </a:cubicBezTo>
                <a:cubicBezTo>
                  <a:pt x="288" y="205"/>
                  <a:pt x="348" y="290"/>
                  <a:pt x="408" y="376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63513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Thought Question Analysis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17500" y="1143000"/>
            <a:ext cx="8801100" cy="5232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33CC33"/>
                </a:solidFill>
                <a:sym typeface="Symbol" pitchFamily="18" charset="2"/>
              </a:rPr>
              <a:t>No load: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quiescent current is (still) approximately 6 mA    power dissipation is 17 x 0.006 = </a:t>
            </a:r>
            <a:r>
              <a:rPr lang="en-US">
                <a:solidFill>
                  <a:srgbClr val="33CC33"/>
                </a:solidFill>
                <a:sym typeface="Symbol" pitchFamily="18" charset="2"/>
              </a:rPr>
              <a:t>102 mW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  <a:sym typeface="Symbol" pitchFamily="18" charset="2"/>
              </a:rPr>
              <a:t>Full load (1A):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12 V @ 1A drops across regulator  (assuming no ripple)  power dissipation = 12 X 1 = 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12 W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3399FF"/>
                </a:solidFill>
                <a:sym typeface="Symbol" pitchFamily="18" charset="2"/>
              </a:rPr>
              <a:t>Efficiency: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5V @ 1A (5W) delivered to load, but 12W dissipated by regulator  5.0/17.0 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 29% efficient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0066CC"/>
                </a:solidFill>
              </a:rPr>
              <a:t>Calculate C1:</a:t>
            </a:r>
            <a:r>
              <a:rPr lang="en-US">
                <a:solidFill>
                  <a:srgbClr val="000000"/>
                </a:solidFill>
              </a:rPr>
              <a:t>  Have 17V @ 1A load (voltage dropped across regulator is part of load)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 R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= V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/I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=  17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Assume we want no more than 9.5 V of ripple  solve for C1  given that V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Nmin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@ t=4.2 ms is ≥ 7.5 V with R</a:t>
            </a:r>
            <a:r>
              <a:rPr lang="en-US" baseline="-25000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= 17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  <a:sym typeface="Symbol" pitchFamily="18" charset="2"/>
              </a:rPr>
              <a:t>V</a:t>
            </a:r>
            <a:r>
              <a:rPr lang="en-US" baseline="-25000">
                <a:solidFill>
                  <a:srgbClr val="FF3300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 = V</a:t>
            </a:r>
            <a:r>
              <a:rPr lang="en-US" baseline="-25000">
                <a:solidFill>
                  <a:srgbClr val="FF3300"/>
                </a:solidFill>
                <a:sym typeface="Symbol" pitchFamily="18" charset="2"/>
              </a:rPr>
              <a:t>N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 x e-t/RC        t = -R</a:t>
            </a:r>
            <a:r>
              <a:rPr lang="en-US" baseline="-25000">
                <a:solidFill>
                  <a:srgbClr val="FF3300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 x C1 x ln(V</a:t>
            </a:r>
            <a:r>
              <a:rPr lang="en-US" baseline="-25000">
                <a:solidFill>
                  <a:srgbClr val="FF3300"/>
                </a:solidFill>
                <a:sym typeface="Symbol" pitchFamily="18" charset="2"/>
              </a:rPr>
              <a:t>Nmin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/V</a:t>
            </a:r>
            <a:r>
              <a:rPr lang="en-US" baseline="-25000">
                <a:solidFill>
                  <a:srgbClr val="FF3300"/>
                </a:solidFill>
                <a:sym typeface="Symbol" pitchFamily="18" charset="2"/>
              </a:rPr>
              <a:t>Nmax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)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0.0042 = -17 x C1 x ln(7.5/17) = -17 x C1 x (-0.82) = 13.9 x C1            C1  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300 F   </a:t>
            </a:r>
            <a:r>
              <a:rPr lang="en-US" i="1">
                <a:solidFill>
                  <a:srgbClr val="33CC33"/>
                </a:solidFill>
                <a:sym typeface="Symbol" pitchFamily="18" charset="2"/>
              </a:rPr>
              <a:t>much smaller than previous case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265113"/>
            <a:ext cx="7772400" cy="1143000"/>
          </a:xfrm>
        </p:spPr>
        <p:txBody>
          <a:bodyPr/>
          <a:lstStyle/>
          <a:p>
            <a:r>
              <a:rPr lang="en-US" sz="3600" smtClean="0">
                <a:solidFill>
                  <a:schemeClr val="bg1"/>
                </a:solidFill>
                <a:effectLst/>
              </a:rPr>
              <a:t>Another Thought Question (or Two)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779463" y="1241425"/>
            <a:ext cx="7683500" cy="10255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 dirty="0">
                <a:solidFill>
                  <a:srgbClr val="FF3300"/>
                </a:solidFill>
              </a:rPr>
              <a:t>Question:</a:t>
            </a:r>
            <a:r>
              <a:rPr lang="en-US" dirty="0">
                <a:solidFill>
                  <a:srgbClr val="0066CC"/>
                </a:solidFill>
              </a:rPr>
              <a:t> Can you think of any applications where we </a:t>
            </a:r>
            <a:r>
              <a:rPr lang="en-US" dirty="0" smtClean="0">
                <a:solidFill>
                  <a:srgbClr val="0066CC"/>
                </a:solidFill>
              </a:rPr>
              <a:t>“might” </a:t>
            </a:r>
            <a:r>
              <a:rPr lang="en-US" dirty="0">
                <a:solidFill>
                  <a:srgbClr val="0066CC"/>
                </a:solidFill>
              </a:rPr>
              <a:t>be willing to tolerate this kind of inefficiency?</a:t>
            </a:r>
            <a:endParaRPr lang="en-US" dirty="0">
              <a:solidFill>
                <a:srgbClr val="0066CC"/>
              </a:solidFill>
              <a:sym typeface="Symbol" pitchFamily="18" charset="2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96925" y="3481388"/>
            <a:ext cx="7683500" cy="10255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Question:</a:t>
            </a:r>
            <a:r>
              <a:rPr lang="en-US">
                <a:solidFill>
                  <a:srgbClr val="0066CC"/>
                </a:solidFill>
              </a:rPr>
              <a:t> How much heat is </a:t>
            </a:r>
            <a:r>
              <a:rPr lang="en-US">
                <a:solidFill>
                  <a:srgbClr val="FF3300"/>
                </a:solidFill>
              </a:rPr>
              <a:t>5-10 W</a:t>
            </a:r>
            <a:r>
              <a:rPr lang="en-US">
                <a:solidFill>
                  <a:srgbClr val="0066CC"/>
                </a:solidFill>
              </a:rPr>
              <a:t>?  What do we need to do with it?  What will it cause if we don’t do with it what we need to do with it??</a:t>
            </a:r>
            <a:endParaRPr lang="en-US">
              <a:solidFill>
                <a:srgbClr val="0066CC"/>
              </a:solidFill>
              <a:sym typeface="Symbol" pitchFamily="18" charset="2"/>
            </a:endParaRPr>
          </a:p>
        </p:txBody>
      </p:sp>
      <p:sp>
        <p:nvSpPr>
          <p:cNvPr id="798725" name="Text Box 5"/>
          <p:cNvSpPr txBox="1">
            <a:spLocks noChangeArrowheads="1"/>
          </p:cNvSpPr>
          <p:nvPr/>
        </p:nvSpPr>
        <p:spPr bwMode="auto">
          <a:xfrm>
            <a:off x="863600" y="2374900"/>
            <a:ext cx="7607300" cy="714375"/>
          </a:xfrm>
          <a:prstGeom prst="rect">
            <a:avLst/>
          </a:prstGeom>
          <a:solidFill>
            <a:srgbClr val="33CC33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</a:rPr>
              <a:t>Answer: Application with 12 VDC motor and 5 VDC microcontroller</a:t>
            </a:r>
            <a:endParaRPr lang="en-US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798726" name="Text Box 6"/>
          <p:cNvSpPr txBox="1">
            <a:spLocks noChangeArrowheads="1"/>
          </p:cNvSpPr>
          <p:nvPr/>
        </p:nvSpPr>
        <p:spPr bwMode="auto">
          <a:xfrm>
            <a:off x="893763" y="4652963"/>
            <a:ext cx="7607300" cy="1390650"/>
          </a:xfrm>
          <a:prstGeom prst="rect">
            <a:avLst/>
          </a:prstGeom>
          <a:solidFill>
            <a:srgbClr val="33CC33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</a:rPr>
              <a:t>- relatively speaking, a LOT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</a:rPr>
              <a:t>- dissipate it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000000"/>
                </a:solidFill>
              </a:rPr>
              <a:t>- premature device failure</a:t>
            </a:r>
            <a:endParaRPr lang="en-US">
              <a:solidFill>
                <a:srgbClr val="0000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5" grpId="0" animBg="1"/>
      <p:bldP spid="7987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88913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More Thought Question Analysis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82600" y="1206500"/>
            <a:ext cx="8305800" cy="42449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CBCBCB"/>
                </a:solidFill>
                <a:sym typeface="Symbol" pitchFamily="18" charset="2"/>
              </a:rPr>
              <a:t>Need to pick properly sized HEAT SINK to help device dissipate heat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CBCBCB"/>
                </a:solidFill>
                <a:sym typeface="Symbol" pitchFamily="18" charset="2"/>
              </a:rPr>
              <a:t>Idea of THERMAL RESISTANCE  measured in </a:t>
            </a:r>
            <a:r>
              <a:rPr lang="en-US">
                <a:solidFill>
                  <a:srgbClr val="CBCBCB"/>
                </a:solidFill>
                <a:cs typeface="Arial" charset="0"/>
                <a:sym typeface="Symbol" pitchFamily="18" charset="2"/>
              </a:rPr>
              <a:t>º</a:t>
            </a:r>
            <a:r>
              <a:rPr lang="en-US">
                <a:solidFill>
                  <a:srgbClr val="CBCBCB"/>
                </a:solidFill>
                <a:sym typeface="Symbol" pitchFamily="18" charset="2"/>
              </a:rPr>
              <a:t>C/W (temperature rise per watt dissipated)  “lower thermal resistance is better”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  <a:sym typeface="Symbol" pitchFamily="18" charset="2"/>
              </a:rPr>
              <a:t>Example:</a:t>
            </a:r>
            <a:r>
              <a:rPr lang="en-US">
                <a:solidFill>
                  <a:srgbClr val="0066CC"/>
                </a:solidFill>
                <a:sym typeface="Symbol" pitchFamily="18" charset="2"/>
              </a:rPr>
              <a:t> For first case analyzed (6 VAC secondary), let’s say we don’t want heat sink/junction temperature to rise more than 10</a:t>
            </a:r>
            <a:r>
              <a:rPr lang="en-US">
                <a:solidFill>
                  <a:srgbClr val="0066CC"/>
                </a:solidFill>
                <a:cs typeface="Arial" charset="0"/>
                <a:sym typeface="Symbol" pitchFamily="18" charset="2"/>
              </a:rPr>
              <a:t>º C above ambient temperature  need a thermal resistance of approx 10º C/ 3.5 W  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3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0066CC"/>
                </a:solidFill>
                <a:cs typeface="Arial" charset="0"/>
                <a:sym typeface="Symbol" pitchFamily="18" charset="2"/>
              </a:rPr>
              <a:t>Thermalloy choice “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B</a:t>
            </a:r>
            <a:r>
              <a:rPr lang="en-US">
                <a:solidFill>
                  <a:srgbClr val="0066CC"/>
                </a:solidFill>
                <a:cs typeface="Arial" charset="0"/>
                <a:sym typeface="Symbol" pitchFamily="18" charset="2"/>
              </a:rPr>
              <a:t>” comes close (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3.4</a:t>
            </a:r>
            <a:r>
              <a:rPr lang="en-US">
                <a:solidFill>
                  <a:srgbClr val="0066CC"/>
                </a:solidFill>
                <a:cs typeface="Arial" charset="0"/>
                <a:sym typeface="Symbol" pitchFamily="18" charset="2"/>
              </a:rPr>
              <a:t>) – see chart</a:t>
            </a:r>
          </a:p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593725"/>
            <a:ext cx="8934450" cy="5645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3491" name="AutoShape 4"/>
          <p:cNvSpPr>
            <a:spLocks noChangeArrowheads="1"/>
          </p:cNvSpPr>
          <p:nvPr/>
        </p:nvSpPr>
        <p:spPr bwMode="auto">
          <a:xfrm>
            <a:off x="1892300" y="1803400"/>
            <a:ext cx="7251700" cy="2794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12775"/>
            <a:ext cx="8337550" cy="5067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825347" name="AutoShape 3"/>
          <p:cNvSpPr>
            <a:spLocks noChangeArrowheads="1"/>
          </p:cNvSpPr>
          <p:nvPr/>
        </p:nvSpPr>
        <p:spPr bwMode="auto">
          <a:xfrm>
            <a:off x="2133600" y="673100"/>
            <a:ext cx="406400" cy="431800"/>
          </a:xfrm>
          <a:prstGeom prst="star5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buClr>
                <a:srgbClr val="00FFCC"/>
              </a:buClr>
              <a:defRPr/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2832100" y="1409700"/>
            <a:ext cx="774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3.4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88913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More Thought Question Analysis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82600" y="1206500"/>
            <a:ext cx="8305800" cy="56721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CBCBCB"/>
                </a:solidFill>
                <a:sym typeface="Symbol" pitchFamily="18" charset="2"/>
              </a:rPr>
              <a:t>Need to pick properly sized HEAT SINK to help device dissipate heat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CBCBCB"/>
                </a:solidFill>
                <a:sym typeface="Symbol" pitchFamily="18" charset="2"/>
              </a:rPr>
              <a:t>Idea of THERMAL RESISTANCE  measured in </a:t>
            </a:r>
            <a:r>
              <a:rPr lang="en-US">
                <a:solidFill>
                  <a:srgbClr val="CBCBCB"/>
                </a:solidFill>
                <a:cs typeface="Arial" charset="0"/>
                <a:sym typeface="Symbol" pitchFamily="18" charset="2"/>
              </a:rPr>
              <a:t>º</a:t>
            </a:r>
            <a:r>
              <a:rPr lang="en-US">
                <a:solidFill>
                  <a:srgbClr val="CBCBCB"/>
                </a:solidFill>
                <a:sym typeface="Symbol" pitchFamily="18" charset="2"/>
              </a:rPr>
              <a:t>C/W (temperature rise per watt dissipated)  “lower thermal resistance is better”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CBCBCB"/>
                </a:solidFill>
                <a:sym typeface="Symbol" pitchFamily="18" charset="2"/>
              </a:rPr>
              <a:t>Example: For first case analyzed (6 VAC secondary), let’s say we don’t want heat sink/junction temperature to rise more than 10</a:t>
            </a:r>
            <a:r>
              <a:rPr lang="en-US">
                <a:solidFill>
                  <a:srgbClr val="CBCBCB"/>
                </a:solidFill>
                <a:cs typeface="Arial" charset="0"/>
                <a:sym typeface="Symbol" pitchFamily="18" charset="2"/>
              </a:rPr>
              <a:t>º C above ambient temperature  need a thermal resistance of approx 10º C/ 3.5 W  3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CBCBCB"/>
                </a:solidFill>
                <a:cs typeface="Arial" charset="0"/>
                <a:sym typeface="Symbol" pitchFamily="18" charset="2"/>
              </a:rPr>
              <a:t>Thermalloy choice “B” comes close (3.4) – see chart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0066CC"/>
                </a:solidFill>
                <a:cs typeface="Arial" charset="0"/>
                <a:sym typeface="Symbol" pitchFamily="18" charset="2"/>
              </a:rPr>
              <a:t>What if we’re “cheap” (only want to spend </a:t>
            </a:r>
            <a:r>
              <a:rPr lang="en-US">
                <a:solidFill>
                  <a:srgbClr val="33CC33"/>
                </a:solidFill>
                <a:cs typeface="Arial" charset="0"/>
                <a:sym typeface="Symbol" pitchFamily="18" charset="2"/>
              </a:rPr>
              <a:t>$0.43</a:t>
            </a:r>
            <a:r>
              <a:rPr lang="en-US">
                <a:solidFill>
                  <a:srgbClr val="0066CC"/>
                </a:solidFill>
                <a:cs typeface="Arial" charset="0"/>
                <a:sym typeface="Symbol" pitchFamily="18" charset="2"/>
              </a:rPr>
              <a:t> for the heat sink instead of </a:t>
            </a:r>
            <a:r>
              <a:rPr lang="en-US">
                <a:solidFill>
                  <a:srgbClr val="33CC33"/>
                </a:solidFill>
                <a:cs typeface="Arial" charset="0"/>
                <a:sym typeface="Symbol" pitchFamily="18" charset="2"/>
              </a:rPr>
              <a:t>$1.66</a:t>
            </a:r>
            <a:r>
              <a:rPr lang="en-US">
                <a:solidFill>
                  <a:srgbClr val="0066CC"/>
                </a:solidFill>
                <a:cs typeface="Arial" charset="0"/>
                <a:sym typeface="Symbol" pitchFamily="18" charset="2"/>
              </a:rPr>
              <a:t>)? – choice “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R</a:t>
            </a:r>
            <a:r>
              <a:rPr lang="en-US">
                <a:solidFill>
                  <a:srgbClr val="0066CC"/>
                </a:solidFill>
                <a:cs typeface="Arial" charset="0"/>
                <a:sym typeface="Symbol" pitchFamily="18" charset="2"/>
              </a:rPr>
              <a:t>” has a thermal resistance of 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24</a:t>
            </a:r>
            <a:r>
              <a:rPr lang="en-US">
                <a:solidFill>
                  <a:srgbClr val="0066CC"/>
                </a:solidFill>
                <a:cs typeface="Arial" charset="0"/>
                <a:sym typeface="Symbol" pitchFamily="18" charset="2"/>
              </a:rPr>
              <a:t>  will experience 24 x 3.5 = 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84º C</a:t>
            </a:r>
            <a:r>
              <a:rPr lang="en-US">
                <a:solidFill>
                  <a:srgbClr val="0066CC"/>
                </a:solidFill>
                <a:cs typeface="Arial" charset="0"/>
                <a:sym typeface="Symbol" pitchFamily="18" charset="2"/>
              </a:rPr>
              <a:t> temperature rise – </a:t>
            </a: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ouch!!</a:t>
            </a:r>
          </a:p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  <a:cs typeface="Arial" charset="0"/>
                <a:sym typeface="Symbol" pitchFamily="18" charset="2"/>
              </a:rPr>
              <a:t>P.S.  Don’t forget to use HEAT SINK COMPOUND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593725"/>
            <a:ext cx="8934450" cy="5645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1892300" y="5588000"/>
            <a:ext cx="7251700" cy="2794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>
              <a:buClr>
                <a:srgbClr val="00FFCC"/>
              </a:buClr>
            </a:pPr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12775"/>
            <a:ext cx="8337550" cy="5067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828419" name="AutoShape 3"/>
          <p:cNvSpPr>
            <a:spLocks noChangeArrowheads="1"/>
          </p:cNvSpPr>
          <p:nvPr/>
        </p:nvSpPr>
        <p:spPr bwMode="auto">
          <a:xfrm>
            <a:off x="3695700" y="4419600"/>
            <a:ext cx="406400" cy="431800"/>
          </a:xfrm>
          <a:prstGeom prst="star5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buClr>
                <a:srgbClr val="00FFCC"/>
              </a:buClr>
              <a:defRPr/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610100" y="5245100"/>
            <a:ext cx="774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00FFCC"/>
              </a:buClr>
            </a:pPr>
            <a:r>
              <a:rPr lang="en-US">
                <a:solidFill>
                  <a:srgbClr val="FF3300"/>
                </a:solidFill>
              </a:rPr>
              <a:t>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201613"/>
            <a:ext cx="82804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ffectLst/>
              </a:rPr>
              <a:t>Switching Regulator – Basic Idea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673100" y="3708400"/>
            <a:ext cx="7861300" cy="28178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Regulation achieved by changing pulse width and/or pulse frequency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Done “automatically” by switching regulator IC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Typically over </a:t>
            </a:r>
            <a:r>
              <a:rPr lang="en-US">
                <a:solidFill>
                  <a:srgbClr val="33CC33"/>
                </a:solidFill>
              </a:rPr>
              <a:t>90% efficient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TRADEOFF: lower current output than typical linear regulator circuit, and more external components; also, </a:t>
            </a:r>
            <a:r>
              <a:rPr lang="en-US"/>
              <a:t>higher noise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en-US">
              <a:sym typeface="Symbol" pitchFamily="18" charset="2"/>
            </a:endParaRPr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408113"/>
            <a:ext cx="5580063" cy="2057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2921000" y="1968500"/>
            <a:ext cx="3683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 flipH="1">
            <a:off x="2921000" y="1485900"/>
            <a:ext cx="330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6527800" y="2260600"/>
            <a:ext cx="10033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Vout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1270000" y="1231900"/>
            <a:ext cx="16764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feedback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5668963" y="2100263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201613"/>
            <a:ext cx="8280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Step-Down Switching Converter: LM 2675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61925" y="4489450"/>
            <a:ext cx="8982075" cy="190270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(fixed) 3.3, 5, 12 VDC and (adjustable) 1.21 – 37 V versions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 Up to 1 amp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 Up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96% </a:t>
            </a:r>
            <a:r>
              <a:rPr lang="en-US" dirty="0">
                <a:solidFill>
                  <a:schemeClr val="bg1"/>
                </a:solidFill>
              </a:rPr>
              <a:t>efficient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Five </a:t>
            </a:r>
            <a:r>
              <a:rPr lang="en-US" dirty="0">
                <a:solidFill>
                  <a:schemeClr val="bg1"/>
                </a:solidFill>
              </a:rPr>
              <a:t>external components</a:t>
            </a:r>
            <a:endParaRPr lang="en-US" dirty="0">
              <a:sym typeface="Symbol" pitchFamily="18" charset="2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661" y="1311037"/>
            <a:ext cx="7822655" cy="286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170" y="2124074"/>
            <a:ext cx="187980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5875" r="12130"/>
          <a:stretch>
            <a:fillRect/>
          </a:stretch>
        </p:blipFill>
        <p:spPr bwMode="auto">
          <a:xfrm>
            <a:off x="3924300" y="1362074"/>
            <a:ext cx="30099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" y="1357313"/>
            <a:ext cx="3448050" cy="321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25" y="4786313"/>
            <a:ext cx="90201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201613"/>
            <a:ext cx="8280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Step-Down Switching Converter: LM 2675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201613"/>
            <a:ext cx="8280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Step-Down Switching Converter: LM 2675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1609725"/>
            <a:ext cx="43053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175" y="1647825"/>
            <a:ext cx="45339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7631</TotalTime>
  <Words>2462</Words>
  <Application>Microsoft Office PowerPoint</Application>
  <PresentationFormat>On-screen Show (4:3)</PresentationFormat>
  <Paragraphs>231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32</vt:i4>
      </vt:variant>
      <vt:variant>
        <vt:lpstr>Slide Titles</vt:lpstr>
      </vt:variant>
      <vt:variant>
        <vt:i4>58</vt:i4>
      </vt:variant>
    </vt:vector>
  </HeadingPairs>
  <TitlesOfParts>
    <vt:vector size="90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  ECE 477  Digital Systems Senior Design Project</vt:lpstr>
      <vt:lpstr>Outline</vt:lpstr>
      <vt:lpstr>Switch Mode Power Supply (SMPS)</vt:lpstr>
      <vt:lpstr>Basic Forward (Buck) Converter</vt:lpstr>
      <vt:lpstr>Basic Flyback Converter</vt:lpstr>
      <vt:lpstr>Switching Regulator – Basic Idea</vt:lpstr>
      <vt:lpstr>Step-Down Switching Converter: LM 2675</vt:lpstr>
      <vt:lpstr>Step-Down Switching Converter: LM 2675</vt:lpstr>
      <vt:lpstr>Step-Down Switching Converter: LM 2675</vt:lpstr>
      <vt:lpstr>Step-Down Switching Converter: LM 2675</vt:lpstr>
      <vt:lpstr>PCB Tutorial Exercise</vt:lpstr>
      <vt:lpstr>PCB Tutorial Exercise</vt:lpstr>
      <vt:lpstr>PCB Tutorial Exercise</vt:lpstr>
      <vt:lpstr>PCB Tutorial Exercise</vt:lpstr>
      <vt:lpstr>Slide 15</vt:lpstr>
      <vt:lpstr>Switched Capacitor Charge Pump Step-Up Converter</vt:lpstr>
      <vt:lpstr>Slide 17</vt:lpstr>
      <vt:lpstr>Important Notes About DC-DC Converters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Basic Full-Wave Supply</vt:lpstr>
      <vt:lpstr>Analysis</vt:lpstr>
      <vt:lpstr>Analysis</vt:lpstr>
      <vt:lpstr>Analysis</vt:lpstr>
      <vt:lpstr>Thought Questions</vt:lpstr>
      <vt:lpstr>Thought Questions</vt:lpstr>
      <vt:lpstr>Thought Question Analysis</vt:lpstr>
      <vt:lpstr>Low Dropout (LDO) Linear Regulator </vt:lpstr>
      <vt:lpstr>Slide 36</vt:lpstr>
      <vt:lpstr>Slide 37</vt:lpstr>
      <vt:lpstr>Slide 38</vt:lpstr>
      <vt:lpstr>Analysis</vt:lpstr>
      <vt:lpstr>Analysis</vt:lpstr>
      <vt:lpstr>Slide 41</vt:lpstr>
      <vt:lpstr>Slide 42</vt:lpstr>
      <vt:lpstr>Basic Positive Voltage (Legacy) Linear Regulator</vt:lpstr>
      <vt:lpstr>Slide 44</vt:lpstr>
      <vt:lpstr>Slide 45</vt:lpstr>
      <vt:lpstr>Basic Negative Voltage (Legacy) Linear Regulator</vt:lpstr>
      <vt:lpstr>Analysis</vt:lpstr>
      <vt:lpstr>Analysis</vt:lpstr>
      <vt:lpstr>Analysis</vt:lpstr>
      <vt:lpstr>Thought Question</vt:lpstr>
      <vt:lpstr>Thought Question Analysis</vt:lpstr>
      <vt:lpstr>Another Thought Question (or Two)</vt:lpstr>
      <vt:lpstr>More Thought Question Analysis</vt:lpstr>
      <vt:lpstr>Slide 54</vt:lpstr>
      <vt:lpstr>Slide 55</vt:lpstr>
      <vt:lpstr>More Thought Question Analysis</vt:lpstr>
      <vt:lpstr>Slide 57</vt:lpstr>
      <vt:lpstr>Slide 58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477 - Module 6</dc:title>
  <dc:subject>Power Supply Design</dc:subject>
  <dc:creator>D. G. Meyer</dc:creator>
  <dc:description>(c) 2004 by D. G. Meyer</dc:description>
  <cp:lastModifiedBy>meyer</cp:lastModifiedBy>
  <cp:revision>287</cp:revision>
  <cp:lastPrinted>1999-01-14T15:06:27Z</cp:lastPrinted>
  <dcterms:created xsi:type="dcterms:W3CDTF">1997-06-19T11:07:20Z</dcterms:created>
  <dcterms:modified xsi:type="dcterms:W3CDTF">2014-02-06T16:28:56Z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3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dgm@purdue.edu</vt:lpwstr>
  </property>
  <property fmtid="{D5CDD505-2E9C-101B-9397-08002B2CF9AE}" pid="8" name="HomePage">
    <vt:lpwstr>digibowser@ecn.purdue.edu/dsl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C:\HTML</vt:lpwstr>
  </property>
</Properties>
</file>