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64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5" r:id="rId16"/>
    <p:sldId id="277" r:id="rId17"/>
    <p:sldId id="278" r:id="rId18"/>
    <p:sldId id="279" r:id="rId19"/>
    <p:sldId id="280" r:id="rId20"/>
    <p:sldId id="284" r:id="rId21"/>
    <p:sldId id="282" r:id="rId22"/>
    <p:sldId id="283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2" r:id="rId37"/>
    <p:sldId id="303" r:id="rId38"/>
    <p:sldId id="300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0" userDrawn="1">
          <p15:clr>
            <a:srgbClr val="A4A3A4"/>
          </p15:clr>
        </p15:guide>
        <p15:guide id="2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433"/>
    <a:srgbClr val="856024"/>
    <a:srgbClr val="E3AE24"/>
    <a:srgbClr val="A3792C"/>
    <a:srgbClr val="D19B23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536" y="114"/>
      </p:cViewPr>
      <p:guideLst>
        <p:guide orient="horz" pos="2760"/>
        <p:guide pos="5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photo image source: https://dlnmh9ip6v2uc.cloudfront.net/assets/c/7/a/1/9/51e0633cce395f867b000000.jpg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Capacitor Equation Image Source: Created</a:t>
            </a:r>
            <a:r>
              <a:rPr lang="en-US" baseline="0" dirty="0" smtClean="0"/>
              <a:t> by George Hadley</a:t>
            </a:r>
          </a:p>
          <a:p>
            <a:r>
              <a:rPr lang="en-US" baseline="0" dirty="0" smtClean="0"/>
              <a:t>Capacitor Symbol Image Source: http://www.electrotechservices.com/electronics/images/capacitor_symbols.jpg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4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Film capacitor image source: http://img.diytrade.com/cdimg/1321223/17029860/0/1289310576/CBB13_polypropylene_film_metal_foil_capacitor_Non-inductive_PPN.jpg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70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Chip Capacitor Image Source: http://img.directindustry.com/images_di/photo-g/chip-capacitor-ceramic-34778-2813475.jpg</a:t>
            </a:r>
            <a:br>
              <a:rPr lang="en-US" dirty="0" smtClean="0"/>
            </a:br>
            <a:r>
              <a:rPr lang="en-US" dirty="0" smtClean="0"/>
              <a:t>Chip</a:t>
            </a:r>
            <a:r>
              <a:rPr lang="en-US" baseline="0" dirty="0" smtClean="0"/>
              <a:t> Capacitor Cutaway Image Source: http://filecache.drivetheweb.com/mr5mr_kemet/177497/Multilayer+Ceramic+Chip+Capacitor+Cross+Section-medium.jpg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r>
              <a:rPr lang="en-US" baseline="0" dirty="0" smtClean="0"/>
              <a:t> 1 Capacitor </a:t>
            </a:r>
            <a:r>
              <a:rPr lang="en-US" dirty="0" smtClean="0"/>
              <a:t>EIA</a:t>
            </a:r>
            <a:r>
              <a:rPr lang="en-US" baseline="0" dirty="0" smtClean="0"/>
              <a:t> Codes: http://en.wikipedia.org/wiki/Ceramic_capacitor#Class_1_ceramic_capacitors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r>
              <a:rPr lang="en-US" baseline="0" dirty="0" smtClean="0"/>
              <a:t> 2 Capacitor </a:t>
            </a:r>
            <a:r>
              <a:rPr lang="en-US" dirty="0" smtClean="0"/>
              <a:t>EIA</a:t>
            </a:r>
            <a:r>
              <a:rPr lang="en-US" baseline="0" dirty="0" smtClean="0"/>
              <a:t> Codes: http://en.wikipedia.org/wiki/Ceramic_capacitor#Class_2_ceramic_capacitors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32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Capacitor </a:t>
            </a:r>
            <a:r>
              <a:rPr lang="en-US" dirty="0" smtClean="0"/>
              <a:t>EIA</a:t>
            </a:r>
            <a:r>
              <a:rPr lang="en-US" baseline="0" dirty="0" smtClean="0"/>
              <a:t> Codes: http://en.wikipedia.org/wiki/Ceramic_capacitor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03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SMD Electrolytic Capacitor Image Source: http://www.su-scon.com.tw/Templates/pic/CN-01.jpg</a:t>
            </a:r>
          </a:p>
          <a:p>
            <a:r>
              <a:rPr lang="en-US" dirty="0" smtClean="0"/>
              <a:t>Through-Hole</a:t>
            </a:r>
            <a:r>
              <a:rPr lang="en-US" baseline="0" dirty="0" smtClean="0"/>
              <a:t> Electrolytic Capacitor Image Source: https://content.solarbotics.com/products/photos/25f8597834fa83a403afdbd66e7929b1/lrg/cp1000uf.jpg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68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SMD Tantalum Capacitor Image Source: http://image.made-in-china.com/2f0j00beqECUucOvrQ/SMD-Tantalum-Capacitor.jpg</a:t>
            </a:r>
          </a:p>
          <a:p>
            <a:r>
              <a:rPr lang="en-US" dirty="0" smtClean="0"/>
              <a:t>Through-Hole</a:t>
            </a:r>
            <a:r>
              <a:rPr lang="en-US" baseline="0" dirty="0" smtClean="0"/>
              <a:t> Tantalum Capacitor Image Source: http://www.capacitorguide.com/wp-content/uploads/tantalum-capacitor.png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48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Supercapacitor</a:t>
            </a:r>
            <a:r>
              <a:rPr lang="en-US" dirty="0" smtClean="0"/>
              <a:t> Image Source: http://img.diytrade.com/cdimg/636820/4740015/0/1210559781/Super_Capacitor_EECS5R5V105_EECS5R5V155.jpg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71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Supercapacitor</a:t>
            </a:r>
            <a:r>
              <a:rPr lang="en-US" dirty="0" smtClean="0"/>
              <a:t> Image Source: http://img.diytrade.com/cdimg/636820/4740015/0/1210559781/Super_Capacitor_EECS5R5V105_EECS5R5V155.jpg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SMT Package Reference: http://en.wikipedia.org/wiki/Surface-mount_technology#Packages</a:t>
            </a:r>
          </a:p>
          <a:p>
            <a:r>
              <a:rPr lang="en-US" dirty="0" smtClean="0"/>
              <a:t>Two-Terminal</a:t>
            </a:r>
            <a:r>
              <a:rPr lang="en-US" baseline="0" dirty="0" smtClean="0"/>
              <a:t> SMT Image Source: http://katalog.we-online.de/media/images/eisos/IndMI_1206_dimfixweb.jpg</a:t>
            </a:r>
          </a:p>
          <a:p>
            <a:r>
              <a:rPr lang="en-US" baseline="0" dirty="0" smtClean="0"/>
              <a:t>Three-Terminal SMT Image Source: http://upload.wikimedia.org/wikipedia/commons/b/b0/SOT23.jpg</a:t>
            </a:r>
          </a:p>
          <a:p>
            <a:r>
              <a:rPr lang="en-US" baseline="0" dirty="0" smtClean="0"/>
              <a:t>Five-Terminal SMT Image Source: http://media.digikey.com/photos/Micrel%20Photos/576-SOT-23-5.jpg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Inductance Equation Image Source: http://www3.eng.cam.ac.uk/DesignOffice/mdp/electric_web/AC/12100.png</a:t>
            </a:r>
          </a:p>
          <a:p>
            <a:r>
              <a:rPr lang="en-US" dirty="0" smtClean="0"/>
              <a:t>Inductor Symbol Image Source: http://upload.wikimedia.org/wikipedia/commons/thumb/1/18/Inductor_symbol.svg/512px-Inductor_symbol.svg.png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18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Diode IV Curve Image Source: Acquired</a:t>
            </a:r>
            <a:r>
              <a:rPr lang="en-US" baseline="0" dirty="0" smtClean="0"/>
              <a:t> from previous passive component lectures by David Meyer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3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Diode Symbol Image Source: http://i1.wp.com/make-images.s3.amazonaws.com/TOoBcVnsw1NNcjYa.jpg?resize=620%2C465</a:t>
            </a:r>
          </a:p>
          <a:p>
            <a:r>
              <a:rPr lang="en-US" dirty="0" smtClean="0"/>
              <a:t>1N4148 Diode Image Source:</a:t>
            </a:r>
            <a:r>
              <a:rPr lang="en-US" baseline="0" dirty="0" smtClean="0"/>
              <a:t> http://media.digikey.com/photos/Micro%20Commercial%20Photos/353-DO-35%20(1N914,1N4148%20Series).jpg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6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Diode Symbol Image Source: http://i1.wp.com/make-images.s3.amazonaws.com/TOoBcVnsw1NNcjYa.jpg?resize=620%2C465</a:t>
            </a:r>
          </a:p>
          <a:p>
            <a:r>
              <a:rPr lang="en-US" dirty="0" smtClean="0"/>
              <a:t>1N60P Diode Image Source:</a:t>
            </a:r>
            <a:r>
              <a:rPr lang="en-US" baseline="0" dirty="0" smtClean="0"/>
              <a:t> http://upload.wikimedia.org/wikipedia/commons/0/06/Germanium_Diode_1N60P.jpg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46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Schottky</a:t>
            </a:r>
            <a:r>
              <a:rPr lang="en-US" dirty="0" smtClean="0"/>
              <a:t> Diode Symbol Image Source: http://upload.wikimedia.org/wikipedia/commons/thumb/c/c9/Schottky_diode_symbol.svg/500px-Schottky_diode_symbol.svg.png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Schottky</a:t>
            </a:r>
            <a:r>
              <a:rPr lang="en-US" dirty="0" smtClean="0"/>
              <a:t> Diode Construction</a:t>
            </a:r>
            <a:r>
              <a:rPr lang="en-US" baseline="0" dirty="0" smtClean="0"/>
              <a:t> </a:t>
            </a:r>
            <a:r>
              <a:rPr lang="en-US" dirty="0" smtClean="0"/>
              <a:t>Image Source:</a:t>
            </a:r>
            <a:r>
              <a:rPr lang="en-US" baseline="0" dirty="0" smtClean="0"/>
              <a:t> http://sci.esa.int/science-e-media/img/61/Schottky-diode1.jpg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80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Zener</a:t>
            </a:r>
            <a:r>
              <a:rPr lang="en-US" dirty="0" smtClean="0"/>
              <a:t> Diode I-V</a:t>
            </a:r>
            <a:r>
              <a:rPr lang="en-US" baseline="0" dirty="0" smtClean="0"/>
              <a:t> Curve Image Source: http://www.electronics-tutorials.ws/diode/diode11.gif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Zener</a:t>
            </a:r>
            <a:r>
              <a:rPr lang="en-US" dirty="0" smtClean="0"/>
              <a:t> Diode Symbol Image Source: http://upload.wikimedia.org/wikipedia/commons/thumb/7/7f/Zener_diode_symbol.svg/1280px-Zener_diode_symbol.svg.png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5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5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Transistor Image Source: http://upload.wikimedia.org/wikipedia/commons/0/0e/Transistors-white.jpg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9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BJT</a:t>
            </a:r>
            <a:r>
              <a:rPr lang="en-US" baseline="0" dirty="0" smtClean="0"/>
              <a:t> Construction Image Source: http://upload.wikimedia.org/wikipedia/commons/thumb/f/fe/NPN_BJT.svg/475px-NPN_BJT.svg.png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NPN BJT Image Source: http://upload.wikimedia.org/wikipedia/commons/a/aa/BJT_symbol_NPN.svg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PNP BJT Image Source: https://upload.wikimedia.org/wikipedia/commons/thumb/0/0d/BJT_symbol_PNP.svg/408px-BJT_symbol_PNP.svg.png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7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MOSFET Diagram Image Source: http://upload.wikimedia.org/wikipedia/commons/7/79/Lateral_mosfet.svg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MOSFET</a:t>
            </a:r>
            <a:r>
              <a:rPr lang="en-US" baseline="0" dirty="0" smtClean="0"/>
              <a:t> Symbol Image Source: Self created.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5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Resistor Network Image Source: http://www.ami.ac.uk/courses/topics/0135_cc/images/com_cc_imgb.gif</a:t>
            </a:r>
          </a:p>
          <a:p>
            <a:r>
              <a:rPr lang="en-US" dirty="0" smtClean="0"/>
              <a:t>Resistor Network SMD Image Source: http://www.lucidtronix.com/system/pictures/28/original/Vishay_-_CRA06S-8.jpg?1357441237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66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Crystal Oscillator Image Source: http://img.banggood.com/thumb/view/upload/SKU033936/20120621120759656.JPG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Transformer</a:t>
            </a:r>
            <a:r>
              <a:rPr lang="en-US" baseline="0" dirty="0" smtClean="0"/>
              <a:t> Image Source: http://i.ebayimg.com/00/s/MTUxM1gxNTEz/z/kQ0AAOxyTjNSgrmX/$_35.JPG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2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Barrel Jack Image</a:t>
            </a:r>
            <a:r>
              <a:rPr lang="en-US" baseline="0" dirty="0" smtClean="0"/>
              <a:t> Source: http://www.karlssonrobotics.com/cart/prodimages/10811-01.jpg</a:t>
            </a:r>
            <a:br>
              <a:rPr lang="en-US" baseline="0" dirty="0" smtClean="0"/>
            </a:br>
            <a:r>
              <a:rPr lang="en-US" baseline="0" dirty="0" smtClean="0"/>
              <a:t>IDC Connector Image Source: https://www.futurlec.com/Pictures/IDCC10.jpg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JST Connector Image Source: http://www.phoenix-rc.com/images/products/CellPro-JST-XH-2s.jpg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MTA100 Connector</a:t>
            </a:r>
            <a:r>
              <a:rPr lang="en-US" baseline="0" dirty="0" smtClean="0"/>
              <a:t> Image Source: http://www.hrb-dg.com/upload/1381196873.jpg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24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Stacked PCB Image</a:t>
            </a:r>
            <a:r>
              <a:rPr lang="en-US" baseline="0" dirty="0" smtClean="0"/>
              <a:t> Source: http://alphazone1.com/x0xi0/install/mixer_pcb_files/image008.jpg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Standoffs Image Source: http://www.mountainmods.com/images/images_big/BSTANDOFF.jpg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42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Stacked PCB Image</a:t>
            </a:r>
            <a:r>
              <a:rPr lang="en-US" baseline="0" dirty="0" smtClean="0"/>
              <a:t> Source: http://alphazone1.com/x0xi0/install/mixer_pcb_files/image008.jpg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Standoffs Image Source: http://www.mountainmods.com/images/images_big/BSTANDOFF.jpg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9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FindChips</a:t>
            </a:r>
            <a:r>
              <a:rPr lang="en-US" dirty="0" smtClean="0"/>
              <a:t> Logo Image</a:t>
            </a:r>
            <a:r>
              <a:rPr lang="en-US" baseline="0" dirty="0" smtClean="0"/>
              <a:t> Source: http://hackadaycom.files.wordpress.com/2013/09/randy_sargent-founder-of-findchips1.png?w=580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Octopart</a:t>
            </a:r>
            <a:r>
              <a:rPr lang="en-US" baseline="0" dirty="0" smtClean="0"/>
              <a:t> Logo Image </a:t>
            </a:r>
            <a:r>
              <a:rPr lang="en-US" baseline="0" smtClean="0"/>
              <a:t>Source: https://blog.octopart.com/wp-content/uploads/2014/08/Octopart_logo.png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7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Free Samples Image Source: http://electronicsreviewsblog.info/wp-content/gallery/microchip-samples/microchip_samples-2.jpg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6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Free Samples Image Source: http://electronicsreviewsblog.info/wp-content/gallery/microchip-samples/microchip_samples-2.jpg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07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121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Counterfeit Electronics Parts: http://bunniestudios.com/blog/images/microsd_1.jpg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4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Resistance Equation Image Source: created</a:t>
            </a:r>
            <a:r>
              <a:rPr lang="en-US" baseline="0" dirty="0" smtClean="0"/>
              <a:t> by George Hadley</a:t>
            </a:r>
          </a:p>
          <a:p>
            <a:r>
              <a:rPr lang="en-US" baseline="0" dirty="0" smtClean="0"/>
              <a:t>Resistor Symbol Image Source: http://lh4.ggpht.com/_9tKLtj1ReCQ/S9ZafLG5ExI/AAAAAAAAAZw/9MBWmZD7fGA/500px-Resistor_symbol_America.svg.png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Carbon Film Resistor Image Source:</a:t>
            </a:r>
            <a:r>
              <a:rPr lang="en-US" baseline="0" dirty="0" smtClean="0"/>
              <a:t> http://media.digikey.com/Renders/Yageo%20Renders/CRSM%20PT1206.jpg</a:t>
            </a:r>
          </a:p>
          <a:p>
            <a:r>
              <a:rPr lang="en-US" baseline="0" dirty="0" smtClean="0"/>
              <a:t>Chip Resistors Image Source: http://www.tutorialsweb.com/smt/smd-components/smt-pa1.gif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7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Metal Film Resistor Image Source:</a:t>
            </a:r>
            <a:r>
              <a:rPr lang="en-US" baseline="0" dirty="0" smtClean="0"/>
              <a:t> http://www.digikey.com/product-detail/en/5-1879022-3/A103572CT-ND/2730345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4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Aluminum</a:t>
            </a:r>
            <a:r>
              <a:rPr lang="en-US" baseline="0" dirty="0" smtClean="0"/>
              <a:t> Power Resistor Image Source: http://www.o-digital.com/uploads/2226/2230-1/Aluminum_Housed_Wirewound_Resistor_RX24_965.jpg</a:t>
            </a:r>
          </a:p>
          <a:p>
            <a:r>
              <a:rPr lang="en-US" baseline="0" dirty="0" smtClean="0"/>
              <a:t>Ceramic Power Resistor Image Source: http://p.globalsources.com/IMAGES/PDT/B1051407057/Power-Resistor.jpg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3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Potentiometer Image Source: http://s.eeweb.com/resized/images/remote/http_s.eeweb.com/quizzes/2011/4/27/potentiometer-construction-1317165052_500_344.png</a:t>
            </a:r>
          </a:p>
          <a:p>
            <a:r>
              <a:rPr lang="en-US" dirty="0" smtClean="0"/>
              <a:t>Digital Potentiometer Image Source: http://img.directindustry.com/images_di/photo-g/digital-potentiometer-control-trimmer-22009-2912031.jpg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0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1" y="4390741"/>
            <a:ext cx="5853723" cy="1864375"/>
          </a:xfrm>
          <a:prstGeom prst="rect">
            <a:avLst/>
          </a:prstGeom>
          <a:solidFill>
            <a:srgbClr val="A3792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Date Placeholder 6"/>
          <p:cNvSpPr>
            <a:spLocks noGrp="1"/>
          </p:cNvSpPr>
          <p:nvPr userDrawn="1"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en-US" b="1" smtClean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  <a:endParaRPr lang="en-US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pic>
        <p:nvPicPr>
          <p:cNvPr id="29" name="Picture 28" descr="PU_sigtab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2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U_sig132.t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75632"/>
            <a:ext cx="1523874" cy="4791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915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8" r:id="rId4"/>
    <p:sldLayoutId id="2147483657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Surface-mount_technology#Package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topart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://www.findchips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unniestudios.com/blog/?page_id=10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871275"/>
            <a:ext cx="6608618" cy="1864086"/>
          </a:xfrm>
        </p:spPr>
        <p:txBody>
          <a:bodyPr/>
          <a:lstStyle/>
          <a:p>
            <a:r>
              <a:rPr lang="en-US" sz="4800" dirty="0" smtClean="0"/>
              <a:t>Discrete Components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7" name="Picture 6" descr="PU_sigtab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pic>
        <p:nvPicPr>
          <p:cNvPr id="9" name="Picture 8" descr="PU_sigtab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201582" y="5836927"/>
            <a:ext cx="1942418" cy="1021073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206" r="-189" b="-5330"/>
          <a:stretch/>
        </p:blipFill>
        <p:spPr>
          <a:xfrm>
            <a:off x="-17253" y="0"/>
            <a:ext cx="9161253" cy="4389120"/>
          </a:xfrm>
        </p:spPr>
      </p:pic>
      <p:sp>
        <p:nvSpPr>
          <p:cNvPr id="2" name="TextBox 1"/>
          <p:cNvSpPr txBox="1"/>
          <p:nvPr/>
        </p:nvSpPr>
        <p:spPr>
          <a:xfrm>
            <a:off x="0" y="6428283"/>
            <a:ext cx="5630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George Hadley ©2014, Images Property of their Respective Owners.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8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Resistor Type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310796"/>
            <a:ext cx="8235949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Thick Film Carbon:</a:t>
            </a:r>
            <a:r>
              <a:rPr lang="en-US" sz="2400" dirty="0" smtClean="0"/>
              <a:t> Cheap, looser tolerances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Thin Film Carbon:</a:t>
            </a:r>
            <a:r>
              <a:rPr lang="en-US" sz="2400" dirty="0" smtClean="0"/>
              <a:t> Improved tolerances, higher cost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Metal Film:</a:t>
            </a:r>
            <a:r>
              <a:rPr lang="en-US" sz="2400" dirty="0" smtClean="0"/>
              <a:t> Good thermal stability, higher cost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Metal Oxide Film:</a:t>
            </a:r>
            <a:r>
              <a:rPr lang="en-US" sz="2400" dirty="0" smtClean="0"/>
              <a:t> Best thermal stability, higher cost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Wire Wound:</a:t>
            </a:r>
            <a:r>
              <a:rPr lang="en-US" sz="2400" dirty="0" smtClean="0"/>
              <a:t> High power ratings, good heat dissipation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2467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Capacitor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310796"/>
            <a:ext cx="8235949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Capacitance:</a:t>
            </a:r>
            <a:r>
              <a:rPr lang="en-US" sz="2400" dirty="0" smtClean="0"/>
              <a:t> Capacitance value in (p/n/µ/m)F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Tolerance:</a:t>
            </a:r>
            <a:r>
              <a:rPr lang="en-US" sz="2400" dirty="0" smtClean="0"/>
              <a:t> %Error from stated capacitance value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Voltage:</a:t>
            </a:r>
            <a:r>
              <a:rPr lang="en-US" sz="2400" dirty="0" smtClean="0"/>
              <a:t> The voltage rating for the capacitor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Durability/Lifetime:</a:t>
            </a:r>
            <a:r>
              <a:rPr lang="en-US" sz="2400" dirty="0" smtClean="0"/>
              <a:t> How long the device will last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Equivalent Series Resistance (ESR):</a:t>
            </a:r>
            <a:r>
              <a:rPr lang="en-US" sz="2400" dirty="0" smtClean="0"/>
              <a:t> How much resistance is introduced by the device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Equivalent Series Inductance (ESL):</a:t>
            </a:r>
            <a:r>
              <a:rPr lang="en-US" sz="2400" dirty="0" smtClean="0"/>
              <a:t> How much inductance is introduced by the device</a:t>
            </a:r>
            <a:endParaRPr lang="en-US" sz="2400" u="sng" dirty="0" smtClean="0"/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4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3" y="4692360"/>
            <a:ext cx="5050582" cy="137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87" y="4266472"/>
            <a:ext cx="1362999" cy="17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17" y="1310796"/>
            <a:ext cx="2232560" cy="311039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Capacitor Types: Film Capacitor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3594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Foil-film and metal-film varieties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Utilize a low-K polymer dielectric </a:t>
            </a:r>
            <a:br>
              <a:rPr lang="en-US" sz="2400" dirty="0" smtClean="0"/>
            </a:br>
            <a:r>
              <a:rPr lang="en-US" sz="2400" dirty="0" smtClean="0"/>
              <a:t>(polyester, Teflon, polypropylene,</a:t>
            </a:r>
            <a:br>
              <a:rPr lang="en-US" sz="2400" dirty="0" smtClean="0"/>
            </a:br>
            <a:r>
              <a:rPr lang="en-US" sz="2400" dirty="0" smtClean="0"/>
              <a:t> polystyrene, polycarbonate, etc.)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Typical values &lt; 10µF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Superior longevity to electrolytic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Through-hole (surface mount rare)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Foil-film:</a:t>
            </a:r>
            <a:r>
              <a:rPr lang="en-US" sz="2400" dirty="0" smtClean="0"/>
              <a:t> Alternating layers of dielectric and metal foil, used in applications requiring precision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Metal-film:</a:t>
            </a:r>
            <a:r>
              <a:rPr lang="en-US" sz="2400" dirty="0" smtClean="0"/>
              <a:t> Conductive film metallized directly onto dielectric, self-healing, reduced fire risk, used in high-				   voltage applications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1855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Capacitor Types: Ceramic Capacitor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Many surface mount chip capacitors are of this variety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Values range from ~1pF to ~1000µF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High dielectric constant (ideal in some cases, not in others</a:t>
            </a:r>
            <a:r>
              <a:rPr lang="en-US" sz="2400" dirty="0" smtClean="0"/>
              <a:t>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Fast response times (~12ps)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55" y="3601529"/>
            <a:ext cx="3714513" cy="2273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771491"/>
            <a:ext cx="4047317" cy="21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Ceramic Capacitors: Class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Class 1 ceramic capacitors are linear with temperature and have low electrical losses (high-Q devices)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3" y="2234172"/>
            <a:ext cx="6039693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Ceramic Capacitors: Class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Class 2 ceramic capacitors are nonlinear with temperature and have higher losses but are more space-efficient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27" y="3036338"/>
            <a:ext cx="6058746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Ceramic Capacitors: Common Varieties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 few common varieties of ceramic capacitor: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C0G:</a:t>
            </a:r>
            <a:r>
              <a:rPr lang="en-US" sz="2400" dirty="0" smtClean="0"/>
              <a:t> High-Q, lower capacities. Useful in oscillator tuning circuits and other applications requiring precise capacitances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X5R/X7R:</a:t>
            </a:r>
            <a:r>
              <a:rPr lang="en-US" sz="2400" dirty="0" smtClean="0"/>
              <a:t> Nonlinear temperature constant (looser tolerances), cheaper than C0G ceramics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Z5U:</a:t>
            </a:r>
            <a:r>
              <a:rPr lang="en-US" sz="2400" dirty="0" smtClean="0"/>
              <a:t> Lower temperature stability than X5R/X7R, space efficient, cheap, often used in bypass and decoupling capacitor applications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Y5V:</a:t>
            </a:r>
            <a:r>
              <a:rPr lang="en-US" sz="2400" dirty="0" smtClean="0"/>
              <a:t> Lowest temperature stability, smallest, cheapest, may behave undesirably when DC-biased.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22057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Capacitor Types: Electrolytic Capacitors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Dielectric is a very thin oxide layer grown chemically on the solid (typically aluminum) </a:t>
            </a:r>
            <a:r>
              <a:rPr lang="en-US" sz="2400" dirty="0" smtClean="0"/>
              <a:t>electrode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Electrolytic capacitors use an electrolyte solution as a “wet” electrode (typically use paper soaked with solution)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Electrolytic capacitors feature very high capacities and charge densities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Available in polarized and non-polarized varieties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Polarized caps can be destroyed if reverse-biased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Wet electrode of electrolytic </a:t>
            </a:r>
            <a:br>
              <a:rPr lang="en-US" sz="2400" dirty="0" smtClean="0"/>
            </a:br>
            <a:r>
              <a:rPr lang="en-US" sz="2400" dirty="0" smtClean="0"/>
              <a:t>caps can dry out over time,</a:t>
            </a:r>
            <a:br>
              <a:rPr lang="en-US" sz="2400" dirty="0" smtClean="0"/>
            </a:br>
            <a:r>
              <a:rPr lang="en-US" sz="2400" dirty="0" smtClean="0"/>
              <a:t>giving these devices limited</a:t>
            </a:r>
            <a:br>
              <a:rPr lang="en-US" sz="2400" dirty="0" smtClean="0"/>
            </a:br>
            <a:r>
              <a:rPr lang="en-US" sz="2400" dirty="0" smtClean="0"/>
              <a:t>life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55" y="4945277"/>
            <a:ext cx="1228896" cy="1228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59" y="4667195"/>
            <a:ext cx="2189633" cy="15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Capacitor Types: Tantalum Capacitors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Use a dry electrolyte (increases device lifetime)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Extremely thin dielectrics – results in higher capacitances and charge densities than aluminum </a:t>
            </a:r>
            <a:r>
              <a:rPr lang="en-US" sz="2400" dirty="0" err="1" smtClean="0"/>
              <a:t>electrolytics</a:t>
            </a:r>
            <a:endParaRPr lang="en-US" sz="2400" dirty="0" smtClean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Lower voltage operation (50V max typical)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Expensive (due to rarity of tantalum)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Modest transient response (~100ps)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High ESR typical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99" y="4168655"/>
            <a:ext cx="2265402" cy="1650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77" y="3189596"/>
            <a:ext cx="2019582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Capacitor Types: </a:t>
            </a:r>
            <a:r>
              <a:rPr lang="en-US" sz="2400" cap="none" dirty="0" err="1" smtClean="0"/>
              <a:t>Supercapacitors</a:t>
            </a:r>
            <a:r>
              <a:rPr lang="en-US" sz="2400" cap="none" dirty="0" smtClean="0"/>
              <a:t> (</a:t>
            </a:r>
            <a:r>
              <a:rPr lang="en-US" sz="2400" cap="none" dirty="0" err="1" smtClean="0"/>
              <a:t>Ultracapacitors</a:t>
            </a:r>
            <a:r>
              <a:rPr lang="en-US" sz="2400" cap="none" dirty="0" smtClean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Hybrid capacitor device: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Electrostatic:</a:t>
            </a:r>
            <a:r>
              <a:rPr lang="en-US" sz="2400" dirty="0" smtClean="0"/>
              <a:t> Helmholtz double layer separates charge on the order of a few </a:t>
            </a:r>
            <a:r>
              <a:rPr lang="en-US" altLang="en-US" sz="2400" dirty="0" err="1"/>
              <a:t>ångströms</a:t>
            </a:r>
            <a:r>
              <a:rPr lang="en-US" altLang="en-US" sz="2400" dirty="0"/>
              <a:t> (0.3–0.8 nm</a:t>
            </a:r>
            <a:r>
              <a:rPr lang="en-US" altLang="en-US" sz="2400" dirty="0" smtClean="0"/>
              <a:t>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Electrochemical:</a:t>
            </a:r>
            <a:r>
              <a:rPr lang="en-US" sz="2400" dirty="0" smtClean="0"/>
              <a:t> Some charge stored electrochemically, using methods similar to rechargeable batteries</a:t>
            </a:r>
            <a:endParaRPr lang="en-US" sz="2400" u="sng" dirty="0" smtClean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Highest energy densities of any capacitor (up to 12kF@1.2V) but deliver/accept less than half as much power (power density)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Used for short-term storage of </a:t>
            </a:r>
            <a:br>
              <a:rPr lang="en-US" sz="2400" dirty="0" smtClean="0"/>
            </a:br>
            <a:r>
              <a:rPr lang="en-US" sz="2400" dirty="0" smtClean="0"/>
              <a:t>large amounts of energy and </a:t>
            </a:r>
            <a:br>
              <a:rPr lang="en-US" sz="2400" dirty="0" smtClean="0"/>
            </a:br>
            <a:r>
              <a:rPr lang="en-US" sz="2400" dirty="0" smtClean="0"/>
              <a:t>“burst-mode” power delivery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04" y="4214004"/>
            <a:ext cx="2262996" cy="22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Discrete Component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Passive Electrical Components (Resistors, Capacitors, Inductors)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Semiconductor Components (Diodes, Transistors)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 Electrical Components (Oscillators, Transformers)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Mechanical Components (Connectors, Mounting)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Where to Get Components</a:t>
            </a:r>
          </a:p>
        </p:txBody>
      </p:sp>
    </p:spTree>
    <p:extLst>
      <p:ext uri="{BB962C8B-B14F-4D97-AF65-F5344CB8AC3E}">
        <p14:creationId xmlns:p14="http://schemas.microsoft.com/office/powerpoint/2010/main" val="29399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Capacitor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Film Capacitors:</a:t>
            </a:r>
            <a:r>
              <a:rPr lang="en-US" sz="2400" dirty="0" smtClean="0"/>
              <a:t> High accuracy, high stability, poor space efficiency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Ceramic Capacitors:</a:t>
            </a:r>
            <a:r>
              <a:rPr lang="en-US" sz="2400" dirty="0" smtClean="0"/>
              <a:t> Higher space efficiency, lower accuracy, lower stability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Electrolytic Capacitors:</a:t>
            </a:r>
            <a:r>
              <a:rPr lang="en-US" sz="2400" dirty="0" smtClean="0"/>
              <a:t> High space efficiencies, reduced lifetimes, polarity considerations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Tantalum Capacitors:</a:t>
            </a:r>
            <a:r>
              <a:rPr lang="en-US" sz="2400" dirty="0" smtClean="0"/>
              <a:t> Higher capacities, high ESR, lower max voltages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err="1" smtClean="0"/>
              <a:t>Supercapacitors</a:t>
            </a:r>
            <a:r>
              <a:rPr lang="en-US" sz="2400" u="sng" dirty="0" smtClean="0"/>
              <a:t>:</a:t>
            </a:r>
            <a:r>
              <a:rPr lang="en-US" sz="2400" dirty="0" smtClean="0"/>
              <a:t> Highest capacities, lowest max voltages, low frequency responses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412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Inductor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Inductance:</a:t>
            </a:r>
            <a:r>
              <a:rPr lang="en-US" sz="2400" dirty="0" smtClean="0"/>
              <a:t> Inductance value in (n/µ/m)H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Q-Factor:</a:t>
            </a:r>
            <a:r>
              <a:rPr lang="en-US" sz="2400" dirty="0" smtClean="0"/>
              <a:t> How ideal of an inductor is the device</a:t>
            </a:r>
            <a:endParaRPr lang="en-US" sz="2400" u="sng" dirty="0" smtClean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Core Type:</a:t>
            </a:r>
            <a:r>
              <a:rPr lang="en-US" sz="2400" dirty="0" smtClean="0"/>
              <a:t> What type of core material the inductor uses (affects permeability, saturation, and other device characteristics)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Wire Gauge:</a:t>
            </a:r>
            <a:r>
              <a:rPr lang="en-US" sz="2400" dirty="0" smtClean="0"/>
              <a:t> What diameter of wire the coil uses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Equivalent Series Resistance (ESR)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Maximum Current Rating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5" y="4866980"/>
            <a:ext cx="6495238" cy="113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11573" y="4261334"/>
            <a:ext cx="3047821" cy="4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34723" r="33990" b="20486"/>
          <a:stretch>
            <a:fillRect/>
          </a:stretch>
        </p:blipFill>
        <p:spPr bwMode="auto">
          <a:xfrm>
            <a:off x="5874589" y="3682144"/>
            <a:ext cx="2812211" cy="283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Diode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Forward Current:</a:t>
            </a:r>
            <a:r>
              <a:rPr lang="en-US" sz="2400" dirty="0"/>
              <a:t> Maximum current the device can </a:t>
            </a:r>
            <a:r>
              <a:rPr lang="en-US" sz="2400" dirty="0" smtClean="0"/>
              <a:t>pass</a:t>
            </a:r>
            <a:endParaRPr lang="en-US" sz="2400" u="sng" dirty="0" smtClean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Forward Voltage:</a:t>
            </a:r>
            <a:r>
              <a:rPr lang="en-US" sz="2400" dirty="0" smtClean="0"/>
              <a:t> Voltage dropped across the device when conducting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Leakage Current:</a:t>
            </a:r>
            <a:r>
              <a:rPr lang="en-US" sz="2400" dirty="0" smtClean="0"/>
              <a:t> Current that can pass through device when reverse-biased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Breakdown Voltage:</a:t>
            </a:r>
            <a:r>
              <a:rPr lang="en-US" sz="2400" dirty="0" smtClean="0"/>
              <a:t> Maximum tolerable reverse voltage before avalanche breakdown occurs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Recovery Time:</a:t>
            </a:r>
            <a:r>
              <a:rPr lang="en-US" sz="2400" dirty="0" smtClean="0"/>
              <a:t> How quickly the </a:t>
            </a:r>
            <a:br>
              <a:rPr lang="en-US" sz="2400" dirty="0" smtClean="0"/>
            </a:br>
            <a:r>
              <a:rPr lang="en-US" sz="2400" dirty="0" smtClean="0"/>
              <a:t>diode responds (related to device</a:t>
            </a:r>
            <a:br>
              <a:rPr lang="en-US" sz="2400" dirty="0" smtClean="0"/>
            </a:br>
            <a:r>
              <a:rPr lang="en-US" sz="2400" dirty="0" smtClean="0"/>
              <a:t>frequency response)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1054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5" y="2515613"/>
            <a:ext cx="3755791" cy="375579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Diode Types: PN Junction Diodes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Formed by using the junction between two “doped” semiconductor materials (typically silicon)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Junction capacitance reduces performance at high </a:t>
            </a:r>
            <a:r>
              <a:rPr lang="en-US" sz="2400" dirty="0" smtClean="0"/>
              <a:t>frequencies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Used </a:t>
            </a:r>
            <a:r>
              <a:rPr lang="en-US" sz="2400" dirty="0"/>
              <a:t>in general purpose </a:t>
            </a:r>
            <a:r>
              <a:rPr lang="en-US" sz="2400" dirty="0" smtClean="0"/>
              <a:t>applications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Typical forward voltage: ~0.7V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9" y="4289425"/>
            <a:ext cx="3119460" cy="11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Diode Types: Germanium Diodes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Similar to silicon diodes, but germanium is used instead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Germanium properties allow for improved response characteristics and high-frequency operation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Often used in RF and radio applications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Typical forward voltage: ~0.3V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5" y="3603367"/>
            <a:ext cx="3557383" cy="2668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9" y="4289425"/>
            <a:ext cx="3119460" cy="11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35" y="3720836"/>
            <a:ext cx="5035315" cy="255056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Diode Types: </a:t>
            </a:r>
            <a:r>
              <a:rPr lang="en-US" sz="2400" cap="none" dirty="0" err="1" smtClean="0"/>
              <a:t>Schottky</a:t>
            </a:r>
            <a:r>
              <a:rPr lang="en-US" sz="2400" cap="none" dirty="0" smtClean="0"/>
              <a:t> Diode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Similar to silicon diode, but one of the silicon junction materials is replaced with a metal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Use of a metal reduces junction capacitance, improving frequency response at higher frequencies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Higher leakage currents than silicon junction diodes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Often used in high</a:t>
            </a:r>
            <a:br>
              <a:rPr lang="en-US" sz="2400" dirty="0" smtClean="0"/>
            </a:br>
            <a:r>
              <a:rPr lang="en-US" sz="2400" dirty="0" smtClean="0"/>
              <a:t>speed applications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Typical forward </a:t>
            </a:r>
            <a:br>
              <a:rPr lang="en-US" sz="2400" dirty="0" smtClean="0"/>
            </a:br>
            <a:r>
              <a:rPr lang="en-US" sz="2400" dirty="0" smtClean="0"/>
              <a:t>voltage: 0.4V – 0.5V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8" y="5044277"/>
            <a:ext cx="3286584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Diode Types: </a:t>
            </a:r>
            <a:r>
              <a:rPr lang="en-US" sz="2400" cap="none" dirty="0" err="1" smtClean="0"/>
              <a:t>Zener</a:t>
            </a:r>
            <a:r>
              <a:rPr lang="en-US" sz="2400" cap="none" dirty="0" smtClean="0"/>
              <a:t> Diode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Diode specially designed to operate in the breakdown voltage range (other diodes can be damaged when operating in breakdown)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Provides a fixed voltage across a wide range of currents</a:t>
            </a:r>
            <a:endParaRPr lang="en-US" sz="24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Commonly used as a voltage</a:t>
            </a:r>
            <a:br>
              <a:rPr lang="en-US" sz="2400" dirty="0" smtClean="0"/>
            </a:br>
            <a:r>
              <a:rPr lang="en-US" sz="2400" dirty="0" smtClean="0"/>
              <a:t>reference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Available in many breakdown</a:t>
            </a:r>
            <a:br>
              <a:rPr lang="en-US" sz="2400" dirty="0" smtClean="0"/>
            </a:br>
            <a:r>
              <a:rPr lang="en-US" sz="2400" dirty="0" smtClean="0"/>
              <a:t>voltages (2.7V, 3.3V, 5.6V, etc.)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5" y="4655341"/>
            <a:ext cx="3904968" cy="1274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53" y="3227848"/>
            <a:ext cx="3648547" cy="32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Diode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2" y="1310796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PN Junction Diode:</a:t>
            </a:r>
            <a:r>
              <a:rPr lang="en-US" sz="2400" dirty="0" smtClean="0"/>
              <a:t> General purpose operation, slower response times, ~0.7V forward voltage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Germanium Diode:</a:t>
            </a:r>
            <a:r>
              <a:rPr lang="en-US" sz="2400" dirty="0" smtClean="0"/>
              <a:t> High speed operation, often used in RF applications, ~0.3V forward voltage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err="1" smtClean="0"/>
              <a:t>Schottky</a:t>
            </a:r>
            <a:r>
              <a:rPr lang="en-US" sz="2400" u="sng" dirty="0" smtClean="0"/>
              <a:t> Diode:</a:t>
            </a:r>
            <a:r>
              <a:rPr lang="en-US" sz="2400" dirty="0" smtClean="0"/>
              <a:t> Higher speed operation, higher leakage current, 0.4-0.5V forward voltage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err="1" smtClean="0"/>
              <a:t>Zener</a:t>
            </a:r>
            <a:r>
              <a:rPr lang="en-US" sz="2400" u="sng" dirty="0" smtClean="0"/>
              <a:t> Diode:</a:t>
            </a:r>
            <a:r>
              <a:rPr lang="en-US" sz="2400" dirty="0" smtClean="0"/>
              <a:t> Designed for operation in breakdown region, often used to provide fixed voltage reference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0572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Transistor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72862" y="1293124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Voltage:</a:t>
            </a:r>
            <a:r>
              <a:rPr lang="en-US" sz="2400" dirty="0" smtClean="0"/>
              <a:t> Voltage at which the device operates (in W)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Power:</a:t>
            </a:r>
            <a:r>
              <a:rPr lang="en-US" sz="2400" dirty="0" smtClean="0"/>
              <a:t> Maximum rated power dissipation (in W)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Frequency:</a:t>
            </a:r>
            <a:r>
              <a:rPr lang="en-US" sz="2400" dirty="0" smtClean="0"/>
              <a:t> Max frequency at which the device can switch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Amplification:</a:t>
            </a:r>
            <a:r>
              <a:rPr lang="en-US" sz="2400" dirty="0" smtClean="0"/>
              <a:t> The gain from the base/gate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Current:</a:t>
            </a:r>
            <a:r>
              <a:rPr lang="en-US" sz="2400" dirty="0" smtClean="0"/>
              <a:t> Maximum allowable current through the device</a:t>
            </a:r>
            <a:endParaRPr lang="en-US" sz="2400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9" y="3544424"/>
            <a:ext cx="4226943" cy="27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3" y="4234886"/>
            <a:ext cx="5198400" cy="1861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56" y="2374361"/>
            <a:ext cx="1526768" cy="191506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Transistor Types - BJTs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526213" y="1293124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Formed through a combination of two junction diodes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3 </a:t>
            </a:r>
            <a:r>
              <a:rPr lang="en-US" sz="2400" dirty="0" smtClean="0"/>
              <a:t>terminals </a:t>
            </a:r>
            <a:r>
              <a:rPr lang="en-US" sz="2400" dirty="0"/>
              <a:t>– base, emitter, and </a:t>
            </a:r>
            <a:r>
              <a:rPr lang="en-US" sz="2400" dirty="0" smtClean="0"/>
              <a:t>collector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Require base current to be switched on or off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l-GR" sz="2400" dirty="0" smtClean="0"/>
              <a:t>β</a:t>
            </a:r>
            <a:r>
              <a:rPr lang="en-US" sz="2400" dirty="0" smtClean="0"/>
              <a:t> - current gain from base to collector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Two types – </a:t>
            </a:r>
            <a:r>
              <a:rPr lang="en-US" sz="2400" dirty="0" err="1" smtClean="0"/>
              <a:t>npn</a:t>
            </a:r>
            <a:r>
              <a:rPr lang="en-US" sz="2400" dirty="0" smtClean="0"/>
              <a:t> and </a:t>
            </a:r>
            <a:r>
              <a:rPr lang="en-US" sz="2400" dirty="0" err="1" smtClean="0"/>
              <a:t>pnp</a:t>
            </a:r>
            <a:endParaRPr lang="en-US" sz="2400" dirty="0" smtClean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Cheap to produce but more</a:t>
            </a:r>
            <a:br>
              <a:rPr lang="en-US" sz="2400" dirty="0" smtClean="0"/>
            </a:br>
            <a:r>
              <a:rPr lang="en-US" sz="2400" dirty="0" smtClean="0"/>
              <a:t>susceptible to damage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60" y="4437152"/>
            <a:ext cx="1701359" cy="19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96" y="2199737"/>
            <a:ext cx="2019629" cy="195819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Components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Considerations</a:t>
            </a:r>
            <a:endParaRPr lang="en-US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310796"/>
            <a:ext cx="8235949" cy="45982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Common </a:t>
            </a:r>
            <a:r>
              <a:rPr lang="en-US" sz="2400" dirty="0" smtClean="0">
                <a:hlinkClick r:id="rId4"/>
              </a:rPr>
              <a:t>discrete electrical component packages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/>
              <a:t>Two terminal</a:t>
            </a:r>
            <a:r>
              <a:rPr lang="en-US" sz="2400" dirty="0" smtClean="0"/>
              <a:t> (1210, 1206, 0805, 0603, 0402)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/>
              <a:t>Three terminal</a:t>
            </a:r>
            <a:r>
              <a:rPr lang="en-US" sz="2400" dirty="0" smtClean="0"/>
              <a:t> (SOT-23, SOT-223)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/>
              <a:t>Five terminal</a:t>
            </a:r>
            <a:r>
              <a:rPr lang="en-US" sz="2400" dirty="0" smtClean="0"/>
              <a:t> (SOT-23-5, SOT-23-6)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3" y="3390179"/>
            <a:ext cx="3554852" cy="235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96" y="4228675"/>
            <a:ext cx="2242562" cy="19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51" y="1588166"/>
            <a:ext cx="1977960" cy="227156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Transistor Types </a:t>
            </a:r>
            <a:r>
              <a:rPr lang="en-US" sz="2400" cap="none" smtClean="0"/>
              <a:t>- MOSFETs</a:t>
            </a:r>
            <a:endParaRPr lang="en-US" sz="2400" cap="none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526213" y="1293124"/>
            <a:ext cx="8229598" cy="4960608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Can operate as a voltage-controlled switch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3 terminals – gate, source, and drain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Require gate voltage to be switched on or off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err="1" smtClean="0"/>
              <a:t>h</a:t>
            </a:r>
            <a:r>
              <a:rPr lang="en-US" sz="2400" baseline="-25000" dirty="0" err="1" smtClean="0"/>
              <a:t>FE</a:t>
            </a:r>
            <a:r>
              <a:rPr lang="en-US" sz="2400" dirty="0" smtClean="0"/>
              <a:t> – Transistor gain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err="1" smtClean="0"/>
              <a:t>nMOS</a:t>
            </a:r>
            <a:r>
              <a:rPr lang="en-US" sz="2400" dirty="0" smtClean="0"/>
              <a:t> and </a:t>
            </a:r>
            <a:r>
              <a:rPr lang="en-US" sz="2400" dirty="0" err="1" smtClean="0"/>
              <a:t>pMOS</a:t>
            </a:r>
            <a:r>
              <a:rPr lang="en-US" sz="2400" dirty="0" smtClean="0"/>
              <a:t> varieties available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Feature integrated diodes (body diodes)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87" y="3989205"/>
            <a:ext cx="4035859" cy="2264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55" y="3983711"/>
            <a:ext cx="1976617" cy="22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Electrical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526213" y="1064213"/>
            <a:ext cx="8229598" cy="518951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Crystal Oscillators (XTAL):</a:t>
            </a:r>
            <a:endParaRPr lang="en-US" sz="2400" dirty="0" smtClean="0"/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Used to maintain a precise clock in digital</a:t>
            </a:r>
            <a:br>
              <a:rPr lang="en-US" sz="2400" dirty="0" smtClean="0"/>
            </a:br>
            <a:r>
              <a:rPr lang="en-US" sz="2400" dirty="0" smtClean="0"/>
              <a:t>circuits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External crystals often used when internal</a:t>
            </a:r>
            <a:br>
              <a:rPr lang="en-US" sz="2400" dirty="0" smtClean="0"/>
            </a:br>
            <a:r>
              <a:rPr lang="en-US" sz="2400" dirty="0" smtClean="0"/>
              <a:t>RC oscillators are not precise enough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Transformer:</a:t>
            </a:r>
            <a:endParaRPr lang="en-US" sz="2400" dirty="0" smtClean="0"/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Used to magnetically couple circuits</a:t>
            </a:r>
            <a:br>
              <a:rPr lang="en-US" sz="2400" dirty="0" smtClean="0"/>
            </a:br>
            <a:r>
              <a:rPr lang="en-US" sz="2400" dirty="0" smtClean="0"/>
              <a:t>together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Ratio of turns in coils controls voltage</a:t>
            </a:r>
            <a:br>
              <a:rPr lang="en-US" sz="2400" dirty="0" smtClean="0"/>
            </a:br>
            <a:r>
              <a:rPr lang="en-US" sz="2400" dirty="0" smtClean="0"/>
              <a:t>current ratio between circuits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Often used in power supplies and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isolation applications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0" y="1599466"/>
            <a:ext cx="1889580" cy="1373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14" y="3658972"/>
            <a:ext cx="1952241" cy="19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Components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Connectors</a:t>
            </a:r>
            <a:endParaRPr lang="en-US" sz="24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>
          <a:xfrm>
            <a:off x="457200" y="1384807"/>
            <a:ext cx="8235949" cy="4549801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Used to effectively and “cleanly” connect boards together (often used in conjunction with ribbon cables)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Considerations: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Physical Layout (width, height, pin array dimensions)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Voltage/Current/Power ratings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Ease of crimping and availability of tools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6" y="4042609"/>
            <a:ext cx="1782115" cy="1452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56" y="3879928"/>
            <a:ext cx="1936282" cy="2033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55" y="3971979"/>
            <a:ext cx="1580310" cy="2033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74" y="3971979"/>
            <a:ext cx="1977624" cy="19507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9500" y="5495420"/>
            <a:ext cx="1300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Barrel Jack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3236" y="3905072"/>
            <a:ext cx="104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MTA100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0777" y="3905072"/>
            <a:ext cx="508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46428" y="390519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IDC</a:t>
            </a:r>
          </a:p>
        </p:txBody>
      </p:sp>
    </p:spTree>
    <p:extLst>
      <p:ext uri="{BB962C8B-B14F-4D97-AF65-F5344CB8AC3E}">
        <p14:creationId xmlns:p14="http://schemas.microsoft.com/office/powerpoint/2010/main" val="5348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Components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Standoffs</a:t>
            </a:r>
            <a:endParaRPr lang="en-US" sz="24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>
          <a:xfrm>
            <a:off x="457200" y="1384807"/>
            <a:ext cx="8235949" cy="4549801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One method for physically mounting circuit boards to chasses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Require use of drilled mounting holes (need to be included in PCB layout)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Can enable stacked PCB designs (see below)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5279"/>
            <a:ext cx="3164348" cy="2373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45" y="3561346"/>
            <a:ext cx="4481006" cy="23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Parts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Vendors</a:t>
            </a:r>
            <a:endParaRPr lang="en-US" sz="24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>
          <a:xfrm>
            <a:off x="450851" y="1384807"/>
            <a:ext cx="8235949" cy="4817585"/>
          </a:xfrm>
        </p:spPr>
        <p:txBody>
          <a:bodyPr>
            <a:normAutofit lnSpcReduction="10000"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Where do I get parts?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200" u="sng" dirty="0" err="1" smtClean="0"/>
              <a:t>DigiKey</a:t>
            </a:r>
            <a:r>
              <a:rPr lang="en-US" sz="2200" u="sng" dirty="0" smtClean="0"/>
              <a:t>, Mouser, Newark, </a:t>
            </a:r>
            <a:r>
              <a:rPr lang="en-US" sz="2200" u="sng" dirty="0" err="1" smtClean="0"/>
              <a:t>Futurlec</a:t>
            </a:r>
            <a:r>
              <a:rPr lang="en-US" sz="2200" u="sng" dirty="0" smtClean="0"/>
              <a:t>, McMaster </a:t>
            </a:r>
            <a:r>
              <a:rPr lang="en-US" sz="2200" u="sng" dirty="0" err="1" smtClean="0"/>
              <a:t>Carr</a:t>
            </a:r>
            <a:r>
              <a:rPr lang="en-US" sz="2200" u="sng" dirty="0" smtClean="0"/>
              <a:t>, etc.:</a:t>
            </a:r>
            <a:r>
              <a:rPr lang="en-US" sz="2200" dirty="0" smtClean="0"/>
              <a:t> Reputable online vendors, competitive prices</a:t>
            </a:r>
            <a:endParaRPr lang="en-US" sz="2200" u="sng" dirty="0" smtClean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200" u="sng" dirty="0" err="1" smtClean="0"/>
              <a:t>Sparkfun</a:t>
            </a:r>
            <a:r>
              <a:rPr lang="en-US" sz="2200" u="sng" dirty="0"/>
              <a:t>, </a:t>
            </a:r>
            <a:r>
              <a:rPr lang="en-US" sz="2200" u="sng" dirty="0" err="1"/>
              <a:t>Adafruit</a:t>
            </a:r>
            <a:r>
              <a:rPr lang="en-US" sz="2200" u="sng" dirty="0"/>
              <a:t>, etc</a:t>
            </a:r>
            <a:r>
              <a:rPr lang="en-US" sz="2200" u="sng" dirty="0" smtClean="0"/>
              <a:t>.:</a:t>
            </a:r>
            <a:r>
              <a:rPr lang="en-US" sz="2200" dirty="0" smtClean="0"/>
              <a:t> Sell components at substantial markup. Recommend as last resort if a part is need online</a:t>
            </a:r>
            <a:endParaRPr lang="en-US" sz="2200" u="sng" dirty="0" smtClean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200" u="sng" dirty="0" smtClean="0"/>
              <a:t>EE Instrument Room, Lafayette Electronic Supply:</a:t>
            </a:r>
            <a:r>
              <a:rPr lang="en-US" sz="2200" dirty="0" smtClean="0"/>
              <a:t> Local component sources (Lafayette, IN specific)</a:t>
            </a:r>
            <a:endParaRPr lang="en-US" sz="2200" u="sng" dirty="0" smtClean="0"/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200" u="sng" dirty="0" err="1" smtClean="0"/>
              <a:t>Radioshack</a:t>
            </a:r>
            <a:r>
              <a:rPr lang="en-US" sz="2200" u="sng" dirty="0" smtClean="0"/>
              <a:t>:</a:t>
            </a:r>
            <a:r>
              <a:rPr lang="en-US" sz="2200" dirty="0" smtClean="0"/>
              <a:t> When you need parts TODAY. $$$$$$$$$$$$$$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Other considerations for parts: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Source as many parts from a single vendor as possible (reduces shipping costs)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Purchase parts from reputable vendors if possible (beware of shady vendors and parts with poor documentation/support)</a:t>
            </a:r>
          </a:p>
        </p:txBody>
      </p:sp>
    </p:spTree>
    <p:extLst>
      <p:ext uri="{BB962C8B-B14F-4D97-AF65-F5344CB8AC3E}">
        <p14:creationId xmlns:p14="http://schemas.microsoft.com/office/powerpoint/2010/main" val="21345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Parts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Part Search Engines</a:t>
            </a:r>
            <a:endParaRPr lang="en-US" sz="24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>
          <a:xfrm>
            <a:off x="450851" y="1384807"/>
            <a:ext cx="8235949" cy="4756111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err="1" smtClean="0"/>
              <a:t>Octopart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3"/>
              </a:rPr>
              <a:t>https://octopart.com</a:t>
            </a:r>
            <a:endParaRPr lang="en-US" sz="2400" dirty="0" smtClean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err="1" smtClean="0"/>
              <a:t>Findchips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4"/>
              </a:rPr>
              <a:t>http://www.findchips.com</a:t>
            </a:r>
            <a:endParaRPr lang="en-US" sz="24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Allow users to search multiple vendors and compare prices, availability, cost breakpoints, etc. on components</a:t>
            </a:r>
            <a:endParaRPr 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86" y="4685725"/>
            <a:ext cx="5536064" cy="1245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3278139"/>
            <a:ext cx="5017615" cy="12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Parts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Sampling Parts</a:t>
            </a:r>
            <a:endParaRPr lang="en-US" sz="24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>
          <a:xfrm>
            <a:off x="450851" y="1384807"/>
            <a:ext cx="8235949" cy="4756111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In addition to normal electronics channels, some vendors generously offer free samples of some parts for engineers to test to determine their validity in end product designs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Before ordering a part for prototyping purposes, it may be beneficial to see if samples can be procured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Sample parts programs behave somewhat on an honors system, and benefit the engineering community at large. Therefore, </a:t>
            </a:r>
            <a:r>
              <a:rPr lang="en-US" sz="2400" dirty="0" smtClean="0">
                <a:solidFill>
                  <a:srgbClr val="FF0000"/>
                </a:solidFill>
              </a:rPr>
              <a:t>don’t abuse them.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4" y="4549300"/>
            <a:ext cx="2815455" cy="18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Parts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Tips for Procuring Parts</a:t>
            </a:r>
            <a:endParaRPr lang="en-US" sz="24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>
          <a:xfrm>
            <a:off x="450851" y="1384807"/>
            <a:ext cx="8235949" cy="47561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maximize your experience procuring parts:</a:t>
            </a:r>
          </a:p>
          <a:p>
            <a:pPr marL="344488" indent="-344488">
              <a:buFont typeface="+mj-lt"/>
              <a:buAutoNum type="arabicPeriod"/>
            </a:pPr>
            <a:r>
              <a:rPr lang="en-US" sz="2200" dirty="0" smtClean="0"/>
              <a:t>Order parts that are currently available and in production. </a:t>
            </a:r>
            <a:r>
              <a:rPr lang="en-US" sz="2200" dirty="0" smtClean="0">
                <a:solidFill>
                  <a:srgbClr val="FF0000"/>
                </a:solidFill>
              </a:rPr>
              <a:t>DO NOT rely on parts that are going to be in future produ</a:t>
            </a:r>
            <a:r>
              <a:rPr lang="en-US" sz="2200" dirty="0" smtClean="0">
                <a:solidFill>
                  <a:srgbClr val="FF0000"/>
                </a:solidFill>
              </a:rPr>
              <a:t>ction, parts that are EOL and not recommended for new designs, or any parts that cannot be found in stock</a:t>
            </a:r>
          </a:p>
          <a:p>
            <a:pPr marL="344488" indent="-344488">
              <a:buFont typeface="+mj-lt"/>
              <a:buAutoNum type="arabicPeriod"/>
            </a:pPr>
            <a:r>
              <a:rPr lang="en-US" sz="2200" dirty="0" smtClean="0"/>
              <a:t>Order parts with good documentation </a:t>
            </a:r>
            <a:r>
              <a:rPr lang="en-US" sz="2200" dirty="0" smtClean="0"/>
              <a:t>and community support</a:t>
            </a:r>
          </a:p>
          <a:p>
            <a:pPr marL="344488" indent="-344488">
              <a:buFont typeface="+mj-lt"/>
              <a:buAutoNum type="arabicPeriod"/>
            </a:pPr>
            <a:r>
              <a:rPr lang="en-US" sz="2200" dirty="0" smtClean="0"/>
              <a:t>Order parts that can be shipped in a reasonable timeframe (2 weeks or less recommended)</a:t>
            </a:r>
          </a:p>
          <a:p>
            <a:pPr marL="344488" indent="-344488">
              <a:buFont typeface="+mj-lt"/>
              <a:buAutoNum type="arabicPeriod"/>
            </a:pPr>
            <a:r>
              <a:rPr lang="en-US" sz="2200" dirty="0" smtClean="0"/>
              <a:t>Order spare parts (at least 2 copies of most parts is highly recommended; 3-5 is even better)</a:t>
            </a:r>
          </a:p>
          <a:p>
            <a:pPr marL="344488" indent="-344488">
              <a:buFont typeface="+mj-lt"/>
              <a:buAutoNum type="arabicPeriod"/>
            </a:pPr>
            <a:r>
              <a:rPr lang="en-US" sz="2200" dirty="0" smtClean="0"/>
              <a:t>Order parts from established vendors to minimize risks of counterfeit parts and shady practices.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2219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Parts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What About </a:t>
            </a:r>
            <a:r>
              <a:rPr lang="en-US" sz="2400" cap="none" dirty="0" err="1" smtClean="0"/>
              <a:t>Ebay</a:t>
            </a:r>
            <a:r>
              <a:rPr lang="en-US" sz="2400" cap="none" dirty="0" smtClean="0"/>
              <a:t>?</a:t>
            </a:r>
            <a:endParaRPr lang="en-US" sz="24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>
          <a:xfrm>
            <a:off x="450851" y="1384807"/>
            <a:ext cx="8235949" cy="4756111"/>
          </a:xfrm>
        </p:spPr>
        <p:txBody>
          <a:bodyPr>
            <a:normAutofit lnSpcReduction="10000"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Occasionally you may find parts selling for less than retail value on market sites such as eBay or Alibaba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Buyer Beware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eBay, Alibaba, etc. often suffer from significant problems, including: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200" u="sng" dirty="0" smtClean="0"/>
              <a:t>Lack of reliable documentation:</a:t>
            </a:r>
            <a:r>
              <a:rPr lang="en-US" sz="2200" dirty="0" smtClean="0"/>
              <a:t> Vital for designs involving the products or components at hand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200" u="sng" dirty="0" smtClean="0"/>
              <a:t>Increased likelihood of counterfeit parts:</a:t>
            </a:r>
            <a:r>
              <a:rPr lang="en-US" sz="2200" dirty="0" smtClean="0"/>
              <a:t> Which may not work as well as advertised, or at all</a:t>
            </a:r>
          </a:p>
          <a:p>
            <a:pPr marL="233363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All of this leads to increased risk, so: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Always check the seller rating, documentation, and community support for parts AND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Proceed with caution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28704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31" y="3441940"/>
            <a:ext cx="5050157" cy="300989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Parts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Counterfeit Parts</a:t>
            </a:r>
            <a:endParaRPr lang="en-US" sz="24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>
          <a:xfrm>
            <a:off x="450851" y="1384807"/>
            <a:ext cx="8235949" cy="4756111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The glo</a:t>
            </a:r>
            <a:r>
              <a:rPr lang="en-US" sz="2200" dirty="0" smtClean="0"/>
              <a:t>bal economy, outsourced manufacturing and supply chains, and economic incentives have lead to significant increases in counterfeit chips and components in recent years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 smtClean="0"/>
              <a:t>For an excellent case study in counterfeit electronics, see </a:t>
            </a:r>
            <a:r>
              <a:rPr lang="en-US" sz="2200" dirty="0" smtClean="0">
                <a:hlinkClick r:id="rId4"/>
              </a:rPr>
              <a:t>this post</a:t>
            </a:r>
            <a:r>
              <a:rPr lang="en-US" sz="2200" dirty="0" smtClean="0"/>
              <a:t> regarding the </a:t>
            </a:r>
            <a:r>
              <a:rPr lang="en-US" sz="2200" dirty="0" err="1" smtClean="0"/>
              <a:t>Chumby</a:t>
            </a:r>
            <a:r>
              <a:rPr lang="en-US" sz="2200" dirty="0" smtClean="0"/>
              <a:t> (open source hardware project) and issues faced from </a:t>
            </a:r>
            <a:r>
              <a:rPr lang="en-US" sz="2200" smtClean="0"/>
              <a:t>counterfeit ICs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14324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Components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Considerations </a:t>
            </a:r>
            <a:r>
              <a:rPr lang="en-US" sz="2400" dirty="0" smtClean="0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310796"/>
            <a:ext cx="8235949" cy="45982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Depending on your needs, networks and arrays of components are available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Choice of component package impacts the amount of power that component can handle (example: 1206 resistors often rated for 0.125W whereas the same component in an 0603 package is only rated for 0.0625W)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61" y="3841404"/>
            <a:ext cx="1095528" cy="1952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75" y="3841404"/>
            <a:ext cx="3504089" cy="21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Resistor Considerations</a:t>
            </a:r>
            <a:endParaRPr lang="en-US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310796"/>
            <a:ext cx="8235949" cy="4960608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u="sng" dirty="0" smtClean="0"/>
              <a:t>Resistance:</a:t>
            </a:r>
            <a:r>
              <a:rPr lang="en-US" sz="2400" dirty="0" smtClean="0"/>
              <a:t> Resistance value in (m/k/M)</a:t>
            </a:r>
            <a:r>
              <a:rPr lang="el-GR" sz="2400" dirty="0" smtClean="0"/>
              <a:t>Ω</a:t>
            </a:r>
            <a:endParaRPr lang="en-US" sz="24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u="sng" dirty="0" smtClean="0"/>
              <a:t>Tolerance:</a:t>
            </a:r>
            <a:r>
              <a:rPr lang="en-US" sz="2400" dirty="0" smtClean="0"/>
              <a:t> % error from expressed resistance value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u="sng" dirty="0" smtClean="0"/>
              <a:t>Power/Voltage:</a:t>
            </a:r>
            <a:r>
              <a:rPr lang="en-US" sz="2400" dirty="0" smtClean="0"/>
              <a:t> Component rations, in W and V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u="sng" dirty="0" smtClean="0"/>
              <a:t>Durability/Lifetime:</a:t>
            </a:r>
            <a:r>
              <a:rPr lang="en-US" sz="2400" dirty="0" smtClean="0"/>
              <a:t> How reliable the part is and </a:t>
            </a:r>
            <a:br>
              <a:rPr lang="en-US" sz="2400" dirty="0" smtClean="0"/>
            </a:br>
            <a:r>
              <a:rPr lang="en-US" sz="2400" dirty="0" smtClean="0"/>
              <a:t>how long it will last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u="sng" dirty="0" smtClean="0"/>
              <a:t>Temp. Coefficient:</a:t>
            </a:r>
            <a:r>
              <a:rPr lang="en-US" sz="2400" dirty="0" smtClean="0"/>
              <a:t> How the resistance of the</a:t>
            </a:r>
            <a:br>
              <a:rPr lang="en-US" sz="2400" dirty="0" smtClean="0"/>
            </a:br>
            <a:r>
              <a:rPr lang="en-US" sz="2400" dirty="0" smtClean="0"/>
              <a:t>device changes as a function of temperature</a:t>
            </a:r>
            <a:endParaRPr lang="en-US" sz="24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4" y="4496023"/>
            <a:ext cx="6669803" cy="1207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00" y="2484408"/>
            <a:ext cx="786078" cy="29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62" y="3908469"/>
            <a:ext cx="4526592" cy="2522669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Resistor Types – Carbon Film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310796"/>
            <a:ext cx="8235949" cy="4960608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Most common type for SMD and axial-lead resistors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Carbon film (resisting material) is applied to a substrate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Two varieties: “thick film” (looser tolerance, cheaper) and “thin film” (better performance, higher cost)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Thin film similar to thick film; laser trimmed for thinner films and improved properties</a:t>
            </a:r>
            <a:endParaRPr lang="en-US" sz="24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Useful in general resistance applications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59" y="4289425"/>
            <a:ext cx="2099438" cy="16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Resistor Types – Metal/Metal Oxide Film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310796"/>
            <a:ext cx="8235949" cy="4960608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Similar to carbon film resistors, but uses a metallic alloy instead of carbon as the resistive element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Possess excellent linearity, temperature characteristics, power characteristics, and durability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Metallic alloy film can be </a:t>
            </a:r>
            <a:br>
              <a:rPr lang="en-US" sz="2400" dirty="0" smtClean="0"/>
            </a:br>
            <a:r>
              <a:rPr lang="en-US" sz="2400" dirty="0" smtClean="0"/>
              <a:t>replaced by a metal </a:t>
            </a:r>
            <a:br>
              <a:rPr lang="en-US" sz="2400" dirty="0" smtClean="0"/>
            </a:br>
            <a:r>
              <a:rPr lang="en-US" sz="2400" dirty="0" smtClean="0"/>
              <a:t>oxide for higher </a:t>
            </a:r>
            <a:br>
              <a:rPr lang="en-US" sz="2400" dirty="0" smtClean="0"/>
            </a:br>
            <a:r>
              <a:rPr lang="en-US" sz="2400" dirty="0" smtClean="0"/>
              <a:t>temperature operation, </a:t>
            </a:r>
            <a:br>
              <a:rPr lang="en-US" sz="2400" dirty="0" smtClean="0"/>
            </a:br>
            <a:r>
              <a:rPr lang="en-US" sz="2400" dirty="0" smtClean="0"/>
              <a:t>stability, and reliability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31" y="3000062"/>
            <a:ext cx="3988596" cy="31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Resistor Types – Wire Wound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310796"/>
            <a:ext cx="8235949" cy="4960608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Resistance achieved through use of a coil of resistive wire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Due to coil, wire wound resistors contain more parasitic inductance than other resistor types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Frequently used in high-power applications (resistors above 1W often referred to as “power resistors”)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3623094"/>
            <a:ext cx="3301954" cy="203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0" y="3500628"/>
            <a:ext cx="3438392" cy="27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Resistor Types – Potentiometer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1" y="1310796"/>
            <a:ext cx="8235949" cy="4960608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Slider/wiper used to change effective resistance value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Digitally-controlled potentiometers also available (resistance controlled via PWM, I2C, SPI, etc.)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Used in variable resistance 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6" y="3061464"/>
            <a:ext cx="2706651" cy="2845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41" y="3171519"/>
            <a:ext cx="4205455" cy="24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14947</TotalTime>
  <Words>2498</Words>
  <Application>Microsoft Office PowerPoint</Application>
  <PresentationFormat>On-screen Show (4:3)</PresentationFormat>
  <Paragraphs>354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Impact</vt:lpstr>
      <vt:lpstr>Lucida Grande</vt:lpstr>
      <vt:lpstr>Office Theme</vt:lpstr>
      <vt:lpstr>Discrete Components </vt:lpstr>
      <vt:lpstr>Outline</vt:lpstr>
      <vt:lpstr>Discrete Components</vt:lpstr>
      <vt:lpstr>Discrete Components</vt:lpstr>
      <vt:lpstr>Resistors</vt:lpstr>
      <vt:lpstr>Resistors</vt:lpstr>
      <vt:lpstr>Resistors</vt:lpstr>
      <vt:lpstr>Resistors</vt:lpstr>
      <vt:lpstr>Resistors</vt:lpstr>
      <vt:lpstr>Resistors</vt:lpstr>
      <vt:lpstr>Capacitors</vt:lpstr>
      <vt:lpstr>Capacitors</vt:lpstr>
      <vt:lpstr>Capacitors</vt:lpstr>
      <vt:lpstr>Capacitors</vt:lpstr>
      <vt:lpstr>Capacitors</vt:lpstr>
      <vt:lpstr>Capacitors</vt:lpstr>
      <vt:lpstr>Capacitors</vt:lpstr>
      <vt:lpstr>Capacitors</vt:lpstr>
      <vt:lpstr>Capacitors</vt:lpstr>
      <vt:lpstr>Capacitors</vt:lpstr>
      <vt:lpstr>Inductors</vt:lpstr>
      <vt:lpstr>Diodes</vt:lpstr>
      <vt:lpstr>Diodes</vt:lpstr>
      <vt:lpstr>Diodes</vt:lpstr>
      <vt:lpstr>Diodes</vt:lpstr>
      <vt:lpstr>Diodes</vt:lpstr>
      <vt:lpstr>Diodes</vt:lpstr>
      <vt:lpstr>Transistors</vt:lpstr>
      <vt:lpstr>Transistors</vt:lpstr>
      <vt:lpstr>Transistors</vt:lpstr>
      <vt:lpstr>Other Electrical Components</vt:lpstr>
      <vt:lpstr>Mechanical Components</vt:lpstr>
      <vt:lpstr>Mechanical Components</vt:lpstr>
      <vt:lpstr>Obtaining Parts</vt:lpstr>
      <vt:lpstr>Obtaining Parts</vt:lpstr>
      <vt:lpstr>Obtaining Parts</vt:lpstr>
      <vt:lpstr>Obtaining Parts</vt:lpstr>
      <vt:lpstr>Obtaining Parts</vt:lpstr>
      <vt:lpstr>Obtaining Parts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George Hadley</cp:lastModifiedBy>
  <cp:revision>267</cp:revision>
  <cp:lastPrinted>2012-02-14T22:31:46Z</cp:lastPrinted>
  <dcterms:created xsi:type="dcterms:W3CDTF">2011-09-20T15:44:26Z</dcterms:created>
  <dcterms:modified xsi:type="dcterms:W3CDTF">2015-01-29T17:35:48Z</dcterms:modified>
</cp:coreProperties>
</file>