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264" r:id="rId2"/>
    <p:sldId id="262" r:id="rId3"/>
    <p:sldId id="265" r:id="rId4"/>
    <p:sldId id="266" r:id="rId5"/>
    <p:sldId id="267" r:id="rId6"/>
    <p:sldId id="268" r:id="rId7"/>
    <p:sldId id="269" r:id="rId8"/>
    <p:sldId id="270" r:id="rId9"/>
    <p:sldId id="284" r:id="rId10"/>
    <p:sldId id="272" r:id="rId11"/>
    <p:sldId id="273" r:id="rId12"/>
    <p:sldId id="274" r:id="rId13"/>
    <p:sldId id="277" r:id="rId14"/>
    <p:sldId id="275" r:id="rId15"/>
    <p:sldId id="322" r:id="rId16"/>
    <p:sldId id="321" r:id="rId17"/>
    <p:sldId id="276" r:id="rId18"/>
    <p:sldId id="278" r:id="rId19"/>
    <p:sldId id="279" r:id="rId20"/>
    <p:sldId id="280" r:id="rId21"/>
    <p:sldId id="281" r:id="rId22"/>
    <p:sldId id="282" r:id="rId23"/>
    <p:sldId id="283" r:id="rId24"/>
    <p:sldId id="287" r:id="rId25"/>
    <p:sldId id="285" r:id="rId26"/>
    <p:sldId id="286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6" r:id="rId35"/>
    <p:sldId id="295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0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02">
          <p15:clr>
            <a:srgbClr val="A4A3A4"/>
          </p15:clr>
        </p15:guide>
        <p15:guide id="2" pos="5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7433"/>
    <a:srgbClr val="856024"/>
    <a:srgbClr val="E3AE24"/>
    <a:srgbClr val="A3792C"/>
    <a:srgbClr val="D19B23"/>
    <a:srgbClr val="756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6980" autoAdjust="0"/>
    <p:restoredTop sz="94660"/>
  </p:normalViewPr>
  <p:slideViewPr>
    <p:cSldViewPr snapToGrid="0" snapToObjects="1">
      <p:cViewPr varScale="1">
        <p:scale>
          <a:sx n="119" d="100"/>
          <a:sy n="119" d="100"/>
        </p:scale>
        <p:origin x="1218" y="108"/>
      </p:cViewPr>
      <p:guideLst>
        <p:guide orient="horz" pos="2702"/>
        <p:guide pos="55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AE9AF-5B02-A343-87BA-BF97CE0E58AE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696C59-4C62-F748-9189-0658811B1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17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George Hadley ©2014</a:t>
            </a:r>
          </a:p>
          <a:p>
            <a:r>
              <a:rPr lang="en-US" dirty="0" smtClean="0"/>
              <a:t>Cover image source: http://hd.wallpaperswide.com/thumbs/motherboard-t2.jpg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22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Isolated, Non-Isolated Image Source: Self created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41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Keypad Image Source: http://www.zen22142.zen.co.uk/Circuits/Switching/12keypad.jpg</a:t>
            </a:r>
          </a:p>
          <a:p>
            <a:r>
              <a:rPr lang="en-US" dirty="0" smtClean="0"/>
              <a:t>Switch Matrix Image Source: http://www.dribin.org/dave/keyboard/one_html/switch_open.gif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998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Rotary Encoder Image</a:t>
            </a:r>
            <a:r>
              <a:rPr lang="en-US" baseline="0" dirty="0" smtClean="0"/>
              <a:t> Source: http://media.digikey.com/photos/Panasonic%20Photos/EVE-GA1F2012B,%20EVE-GA1F2024B.jpg</a:t>
            </a:r>
          </a:p>
          <a:p>
            <a:r>
              <a:rPr lang="en-US" baseline="0" dirty="0" smtClean="0"/>
              <a:t>Timing Graphs and Logic Table: Borrowed from previous iteration of hardware interfacing lecture by Prof. David Meyer; original source unknown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835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Rotary Potentiometer Image Source: http://amprepairparts.com/dshaft16.jpg</a:t>
            </a:r>
          </a:p>
          <a:p>
            <a:r>
              <a:rPr lang="en-US" dirty="0" smtClean="0"/>
              <a:t>Slide Potentiometer Image Source: https://cdn.sparkfun.com//assets/parts/2/5/2/4/09119-03-L.jpg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466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Discrete LED Image Source: http://th00.deviantart.net/fs70/PRE/f/2013/234/d/6/led_rainbow_by_steeph_k-d6jb8az.jpg</a:t>
            </a:r>
          </a:p>
          <a:p>
            <a:r>
              <a:rPr lang="en-US" dirty="0" smtClean="0"/>
              <a:t>7-Segment</a:t>
            </a:r>
            <a:r>
              <a:rPr lang="en-US" baseline="0" dirty="0" smtClean="0"/>
              <a:t> Display Image Source: http://www.adafruit.com/images/1200x900/878-00.jpg</a:t>
            </a:r>
          </a:p>
          <a:p>
            <a:r>
              <a:rPr lang="en-US" baseline="0" dirty="0" smtClean="0"/>
              <a:t>LED Strip Image Source: http://www.hitlights.com/blog/wp-content/uploads/2012/12/Illusion-LED-Strip-RRFT1000-40RGBD-1.jpg</a:t>
            </a:r>
          </a:p>
          <a:p>
            <a:r>
              <a:rPr lang="en-US" baseline="0" dirty="0" smtClean="0"/>
              <a:t>LED Meter Image source: https://lh3.ggpht.com/amItC01K_Rlh7jlJCXB-2DVzu4czrZFz90776i46Z51rIvtFWLEPBw1cAawOopnUAQ=h900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0964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Character LCD Image Source:</a:t>
            </a:r>
            <a:r>
              <a:rPr lang="en-US" baseline="0" dirty="0" smtClean="0"/>
              <a:t> http://www.blazedisplay.com/UploadFile/16X2_Character_LCD_Module_STN_Yellow_Green_L.jpg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3355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Graphical LCD 1 Image Source: http://www.voti.nl/common/LCD_21_test2.jpg</a:t>
            </a:r>
          </a:p>
          <a:p>
            <a:r>
              <a:rPr lang="en-US" dirty="0" smtClean="0"/>
              <a:t>Graphical LCD 2 Image Source: http://www.picbasic.co.uk/forum/attachment.php?attachmentid=1671&amp;stc=1&amp;d=1179960607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13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Touchscreen LCD 1 Image Source: http://www.thaieasyelec.net/images/uploads/Product-Image/ARM/ETEE009-Bluescreen.jpg</a:t>
            </a:r>
          </a:p>
          <a:p>
            <a:r>
              <a:rPr lang="en-US" dirty="0" smtClean="0"/>
              <a:t>Touchscreen LCD</a:t>
            </a:r>
            <a:r>
              <a:rPr lang="en-US" baseline="0" dirty="0" smtClean="0"/>
              <a:t> 2 Image Source: http://img-europe.electrocomponents.com/images/R7502581-01.jpg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576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Nixie Tubes Image Source: http://badnixie.com/Web_Files/DSC_10014.JPG</a:t>
            </a:r>
          </a:p>
          <a:p>
            <a:r>
              <a:rPr lang="en-US" dirty="0" smtClean="0"/>
              <a:t>Flip Dot Display Image Source: http://www.decadecounter.com/vta/pict13/flipdot1.jpg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909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Electronic Paper Image Source 1: http://images.gizmag.com/hero/3949_170405115752.jpg</a:t>
            </a:r>
          </a:p>
          <a:p>
            <a:r>
              <a:rPr lang="en-US" dirty="0" smtClean="0"/>
              <a:t>Electronic Paper Image Source</a:t>
            </a:r>
            <a:r>
              <a:rPr lang="en-US" baseline="0" dirty="0" smtClean="0"/>
              <a:t> 2: http://cdr.cz/sites/default/files/images/7029/03_e-ink_display_technologie.jpg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22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Microcontroller image source: http://upload.wikimedia.org/wikipedia/commons/1/18/PIC18F8720.jpg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773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Sensitivity Graph Image Source: http://www.aliexpress.com/item/9mm-cds-ldr-photocell-sensor-GM9516/500733516.html</a:t>
            </a:r>
          </a:p>
          <a:p>
            <a:r>
              <a:rPr lang="en-US" dirty="0" smtClean="0"/>
              <a:t>Photodiode Image Source:</a:t>
            </a:r>
            <a:r>
              <a:rPr lang="en-US" baseline="0" dirty="0" smtClean="0"/>
              <a:t> http://img.directindustry.com/images_di/photo-g/photodiode-silicon-33535-2583809.jpg</a:t>
            </a:r>
          </a:p>
          <a:p>
            <a:r>
              <a:rPr lang="en-US" baseline="0" dirty="0" smtClean="0"/>
              <a:t>Photocell Image Source: https://cdn.sparkfun.com//assets/parts/2/4/6/2/09088-02-L.jpg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454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LED Color Sensor Schematic Image Source:</a:t>
            </a:r>
            <a:r>
              <a:rPr lang="en-US" baseline="0" dirty="0" smtClean="0"/>
              <a:t> http://www.robotroom.com/ReversedLED/PhotodiodeAmplifierSchematic.gif</a:t>
            </a:r>
          </a:p>
          <a:p>
            <a:r>
              <a:rPr lang="en-US" baseline="0" dirty="0" smtClean="0"/>
              <a:t>LED Color Sensor Image Source: http://www.georgegardner.info/wp-content/uploads/2012/02/IMGP4235.jpg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1521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CMOS Camera</a:t>
            </a:r>
            <a:r>
              <a:rPr lang="en-US" baseline="0" dirty="0" smtClean="0"/>
              <a:t> Image Source: https://cdn.sparkfun.com//assets/parts/9/6/4/5/12804-04.jpg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471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Digital Compass image Source: https://developer.mbed.org/media/uploads/aberk/hmc6352.jpg</a:t>
            </a:r>
          </a:p>
          <a:p>
            <a:r>
              <a:rPr lang="en-US" dirty="0" smtClean="0"/>
              <a:t>GPS Module Image Source: http://www.laptopgpsworld.com/images/uploads/4784542567_1ac29afa37.jpg</a:t>
            </a:r>
          </a:p>
          <a:p>
            <a:r>
              <a:rPr lang="en-US" dirty="0" smtClean="0"/>
              <a:t>IMU</a:t>
            </a:r>
            <a:r>
              <a:rPr lang="en-US" baseline="0" dirty="0" smtClean="0"/>
              <a:t> Image Source: http://www.cumatix.com/wp-content/uploads/2012/05/AU7428N200_s.jpg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0561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Accelerometer</a:t>
            </a:r>
            <a:r>
              <a:rPr lang="en-US" baseline="0" dirty="0" smtClean="0"/>
              <a:t> Image Source: http://farm2.static.flickr.com/1118/1193147290_d2069c9c08_m.jpg</a:t>
            </a:r>
          </a:p>
          <a:p>
            <a:r>
              <a:rPr lang="en-US" baseline="0" dirty="0" smtClean="0"/>
              <a:t>Barometric Pressure Sensor Image Source: https://cdn.sparkfun.com//assets/parts/6/9/2/08161-03-L.jpg</a:t>
            </a:r>
          </a:p>
          <a:p>
            <a:r>
              <a:rPr lang="en-US" baseline="0" dirty="0" smtClean="0"/>
              <a:t>Shaft Encoder Image Source: http://www.labbookpages.co.uk/circuits/files/wheelEncoder/sensor.jpg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428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IR Rangefinder Image Source: https://cdn.sparkfun.com//assets/parts/2/2/6/0/08958-03-L.jpg</a:t>
            </a:r>
          </a:p>
          <a:p>
            <a:r>
              <a:rPr lang="en-US" dirty="0" smtClean="0"/>
              <a:t>Ultrasonic Rangefinder</a:t>
            </a:r>
            <a:r>
              <a:rPr lang="en-US" baseline="0" dirty="0" smtClean="0"/>
              <a:t> Image Source: https://cdn.sparkfun.com//assets/parts/1/0/5/2/EZ1_img.jpg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014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IR Thermometer</a:t>
            </a:r>
            <a:r>
              <a:rPr lang="en-US" baseline="0" dirty="0" smtClean="0"/>
              <a:t> Image Source: http://www.medicaldevice-network.com/contractor_images/melexis/3-temperature-sensor.jpg</a:t>
            </a:r>
            <a:endParaRPr lang="en-US" dirty="0" smtClean="0"/>
          </a:p>
          <a:p>
            <a:r>
              <a:rPr lang="en-US" dirty="0" smtClean="0"/>
              <a:t>Thermistor Image Source: https://ultimachine.com/sites/default/files/imagecache/product_full/Thermistor_1_0.jpg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6187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Piezoelectric Sensor Image Source: http://www.meas-spec.com/uploadedImages/Sensor_Types/Piezo/Products/IMG_PiezoSensor_LDTI_028.jpg</a:t>
            </a:r>
          </a:p>
          <a:p>
            <a:r>
              <a:rPr lang="en-US" dirty="0" smtClean="0"/>
              <a:t>Electret Microphone Image Source: https://cdn.sparkfun.com//assets/parts/1/7/6/9/08635-03-L.jpg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484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Fingerprint Scanner Image Source: http://www.elabpeers.com/media/catalog/product/cache/1/image/800x800/9df78eab33525d08d6e5fb8d27136e95/i/m/img_9428.jpg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Gas Sensor Image Source: http://img-europe.electrocomponents.com/images/R538992-01.jpg</a:t>
            </a:r>
          </a:p>
          <a:p>
            <a:r>
              <a:rPr lang="en-US" dirty="0" smtClean="0"/>
              <a:t>EKG Image Source: http://static.flavors.me/dynamic_images/background/e5bc2bf327504d14a2e9a37f0e0cf3e4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927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Fluorescent</a:t>
            </a:r>
            <a:r>
              <a:rPr lang="en-US" baseline="0" dirty="0" smtClean="0"/>
              <a:t> Light Bulb Image Source: http://www.elightbulbs.com/catpics/ge/97609lg.jpg</a:t>
            </a:r>
          </a:p>
          <a:p>
            <a:r>
              <a:rPr lang="en-US" dirty="0" smtClean="0"/>
              <a:t>RGB Power LED Image</a:t>
            </a:r>
            <a:r>
              <a:rPr lang="en-US" baseline="0" dirty="0" smtClean="0"/>
              <a:t> Source: http://www.conrad.com/medias/global/ce/1000_1999/1800/1820/1827/182711_BB_00_FB.EPS_1000.jpg</a:t>
            </a:r>
            <a:br>
              <a:rPr lang="en-US" baseline="0" dirty="0" smtClean="0"/>
            </a:br>
            <a:r>
              <a:rPr lang="en-US" baseline="0" dirty="0" smtClean="0"/>
              <a:t>Laser Diode Image Source: http://www.armlaser.com/images/armlaser.com%20450nm%20blue%20laser%20diode.jpg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821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DIP Image Source: http://media.digikey.com/photos/Microchip%20Tech%20Photos/RE46C122E16F.JPG</a:t>
            </a:r>
          </a:p>
          <a:p>
            <a:r>
              <a:rPr lang="en-US" dirty="0" smtClean="0"/>
              <a:t>SOIC Image Source: http://estore.digxtech.com/image/cache/data/ProductImages/ICs_General/8Pin_SOIC_IC_1-600x600.jpg</a:t>
            </a:r>
          </a:p>
          <a:p>
            <a:r>
              <a:rPr lang="en-US" dirty="0" smtClean="0"/>
              <a:t>SSOP Image Source: http://media.digikey.com/Photos/FTDI%20(Future%20Tech%20Devices)/28-SSOP.jpg</a:t>
            </a:r>
          </a:p>
          <a:p>
            <a:r>
              <a:rPr lang="en-US" dirty="0" smtClean="0"/>
              <a:t>QFP Image Source: https://dlnmh9ip6v2uc.cloudfront.net/assets/8/3/6/3/b/51dc6e21ce395f0807000000.png</a:t>
            </a:r>
          </a:p>
          <a:p>
            <a:r>
              <a:rPr lang="en-US" dirty="0" smtClean="0"/>
              <a:t>QFN Image Source:</a:t>
            </a:r>
            <a:r>
              <a:rPr lang="en-US" baseline="0" dirty="0" smtClean="0"/>
              <a:t> http://icanbuild.it/wp-content/uploads/2011/11/28-QFN-package.jpg</a:t>
            </a:r>
          </a:p>
          <a:p>
            <a:r>
              <a:rPr lang="en-US" baseline="0" dirty="0" smtClean="0"/>
              <a:t>BGA Image Source: http://anysilicon.com/wp-content/uploads/2012/07/bga1-anysilicon.jpg</a:t>
            </a:r>
          </a:p>
          <a:p>
            <a:r>
              <a:rPr lang="en-US" baseline="0" dirty="0" smtClean="0"/>
              <a:t>LGA Image Source: http://media.digikey.com/Photos/Linear%20Tech%20Photos/LTM4613.jpg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220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Multiplexing description: http://en.wikipedia.org/wiki/Multiplexed_display</a:t>
            </a:r>
          </a:p>
          <a:p>
            <a:r>
              <a:rPr lang="en-US" dirty="0" err="1" smtClean="0"/>
              <a:t>Charlieplexing</a:t>
            </a:r>
            <a:r>
              <a:rPr lang="en-US" baseline="0" dirty="0" smtClean="0"/>
              <a:t> description: http://en.wikipedia.org/wiki/Charlieplexing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9352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Multiplexing description: http://en.wikipedia.org/wiki/Multiplexed_display</a:t>
            </a:r>
          </a:p>
          <a:p>
            <a:r>
              <a:rPr lang="en-US" dirty="0" err="1" smtClean="0"/>
              <a:t>Charlieplexing</a:t>
            </a:r>
            <a:r>
              <a:rPr lang="en-US" baseline="0" dirty="0" smtClean="0"/>
              <a:t> description: http://en.wikipedia.org/wiki/Charlieplexing</a:t>
            </a:r>
            <a:br>
              <a:rPr lang="en-US" baseline="0" dirty="0" smtClean="0"/>
            </a:b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Speaker Cutaway Image Source: http://upload.wikimedia.org/wikipedia/commons/7/79/Loudspeaker-bass.png</a:t>
            </a:r>
          </a:p>
          <a:p>
            <a:r>
              <a:rPr lang="en-US" baseline="0" dirty="0" smtClean="0"/>
              <a:t>Piezoelectric Speaker Image Source: http://media.digikey.com/Photos/PUI%20Audio/APS2509S-T-R.JPG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8206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189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Class-D Amplifier Image Source: http://dangerousprototypes.com/wp-content/media/2011/05/5731723841_7732b06cd2-W490.jpg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3905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Peltier</a:t>
            </a:r>
            <a:r>
              <a:rPr lang="en-US" baseline="0" dirty="0" smtClean="0"/>
              <a:t> image source: http://www.reuk.co.uk/OtherImages/schematic-diagram-of-peltier-module.jpg</a:t>
            </a:r>
          </a:p>
          <a:p>
            <a:r>
              <a:rPr lang="en-US" baseline="0" dirty="0" err="1" smtClean="0"/>
              <a:t>Nichrome</a:t>
            </a:r>
            <a:r>
              <a:rPr lang="en-US" baseline="0" dirty="0" smtClean="0"/>
              <a:t> wire image source: http://ak.picdn.net/shutterstock/videos/5437880/preview/stock-footage-tungsten-filament-burner-heats-up-and-turns-red.jpg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2780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Brushed DC motor</a:t>
            </a:r>
            <a:r>
              <a:rPr lang="en-US" baseline="0" dirty="0" smtClean="0"/>
              <a:t> image source: http://hades.mech.northwestern.edu/images/d/d0/Motor_cutaway.png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193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Stepper motor image source: http://upload.wikimedia.org/wikipedia/commons/8/83/Nema_17_Stepper_Motor.jpg</a:t>
            </a:r>
          </a:p>
          <a:p>
            <a:r>
              <a:rPr lang="en-US" dirty="0" smtClean="0"/>
              <a:t>Servo motor</a:t>
            </a:r>
            <a:r>
              <a:rPr lang="en-US" baseline="0" dirty="0" smtClean="0"/>
              <a:t> image source: http://jeroendoggen.files.wordpress.com/2012/01/parallax-standard-servo.jpg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159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Linear actuator image source: http://images10.newegg.com/NeweggImage/productimage/A2C5_1302387647915556233GSmEgnSns.jpg</a:t>
            </a:r>
          </a:p>
          <a:p>
            <a:r>
              <a:rPr lang="en-US" dirty="0" smtClean="0"/>
              <a:t>Muscle wire </a:t>
            </a:r>
            <a:r>
              <a:rPr lang="en-US" baseline="0" dirty="0" smtClean="0"/>
              <a:t>image source: http://a.tgcdn.net/images/products/zoom/ef2f_muscle_wire_moving_hand_kit_anim.gif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898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Pump image source: http://www.adafruit.com/blog/wp-content/uploads/2012/12/window-397.jpg</a:t>
            </a:r>
          </a:p>
          <a:p>
            <a:r>
              <a:rPr lang="en-US" dirty="0" smtClean="0"/>
              <a:t>Pneumatics </a:t>
            </a:r>
            <a:r>
              <a:rPr lang="en-US" baseline="0" dirty="0" smtClean="0"/>
              <a:t>image source: http://www.chiefdelphi.com/pics/bin/1043974483pneumaticsboard.jpg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4560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H-Bridge image and</a:t>
            </a:r>
            <a:r>
              <a:rPr lang="en-US" baseline="0" dirty="0" smtClean="0"/>
              <a:t> table source: self-created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0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Line Driver Schematic Image Source: http://www.ti.com/lit/ds/symlink/ua9638.pdf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85603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Stepper</a:t>
            </a:r>
            <a:r>
              <a:rPr lang="en-US" baseline="0" dirty="0" smtClean="0"/>
              <a:t> Motor Drawing Image Source: http://www.ustudy.in/sites/default/files/images/VR%20Motor.JPG</a:t>
            </a:r>
          </a:p>
          <a:p>
            <a:r>
              <a:rPr lang="en-US" baseline="0" dirty="0" smtClean="0"/>
              <a:t>Stepper Motor Control Schematic Source: Based on previous hardware interfacing slides by Professor David Meyer; original source unknown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210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SD Card Image Source: http://blog.frankvh.com/wp-content/uploads/2009/07/sd-card.jpeg</a:t>
            </a:r>
          </a:p>
          <a:p>
            <a:r>
              <a:rPr lang="en-US" baseline="0" dirty="0" smtClean="0"/>
              <a:t>DRAM Image Source: http://www.blogcdn.com/www.engadget.com/media/2009/01/samsung_dram-chips_1.29.09.jpg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1617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USB Logo Image Source: http://upload.wikimedia.org/wikipedia/en/f/f4/USB.png</a:t>
            </a:r>
          </a:p>
          <a:p>
            <a:r>
              <a:rPr lang="en-US" baseline="0" dirty="0" smtClean="0"/>
              <a:t>USB Cable Image Source: http://www.publicdomainpictures.net/pictures/10000/nahled/1-1211026487gA6W.jpg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012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USB Cable Chart Image Source: http://img528.imageshack.us/img528/8805/usbtypes.jpg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690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OSI Model Reference: http://en.wikipedia.org/wiki/OSI_model</a:t>
            </a:r>
          </a:p>
          <a:p>
            <a:r>
              <a:rPr lang="en-US" baseline="0" dirty="0" smtClean="0"/>
              <a:t>TCP/IP Model Reference: http://en.wikipedia.org/wiki/Internet_protocol_suite</a:t>
            </a:r>
          </a:p>
          <a:p>
            <a:r>
              <a:rPr lang="en-US" baseline="0" dirty="0" smtClean="0"/>
              <a:t>Microcontroller Ethernet Example: http://dangerousprototypes.com/docs/Web_Platform</a:t>
            </a:r>
          </a:p>
          <a:p>
            <a:r>
              <a:rPr lang="en-US" baseline="0" dirty="0" smtClean="0"/>
              <a:t>Ethernet Cable Image Source: http://deltautomation.files.wordpress.com/2011/10/ethernet-cable-utp-mold-type-kb-aa06.jpg</a:t>
            </a:r>
          </a:p>
          <a:p>
            <a:r>
              <a:rPr lang="en-US" baseline="0" dirty="0" smtClean="0"/>
              <a:t>Microcontroller Ethernet Board Source: http://dangerousprototypes.com/docs/images/4/41/Webplatformv11-overview.jpg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2676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MIDI Connector Image Source: http://www.adafruit.com/blog/wp-content/uploads/2012/12/1134_LRG.jpg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5969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 smtClean="0"/>
              <a:t>WiFi</a:t>
            </a:r>
            <a:r>
              <a:rPr lang="en-US" baseline="0" dirty="0" smtClean="0"/>
              <a:t> Module Image Source: http://media02.hongkiat.com/electronic-circuits-modules/spark-core.jpg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2045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Bluetooth Logo Image Source: http://fontmeme.com/images/Bluetooth-Logo.jpg</a:t>
            </a:r>
          </a:p>
          <a:p>
            <a:r>
              <a:rPr lang="en-US" baseline="0" dirty="0" smtClean="0"/>
              <a:t>Bluetooth Module Image Source: http://www.seeedstudio.com/depot/images/newblue_LRG.jpg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53422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GSM/GPRS Module Image Source: https://cdn.sparkfun.com//assets/parts/3/2/8/7/09533-01.jpg</a:t>
            </a:r>
          </a:p>
          <a:p>
            <a:r>
              <a:rPr lang="en-US" baseline="0" dirty="0" smtClean="0"/>
              <a:t>4G Cell Module Image Source: http://linkwave.co.uk/sites/default/files/styles/zoom/public/mc7710_1.JPG?itok=Fb_IdeDB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55638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 smtClean="0"/>
              <a:t>Zigbee</a:t>
            </a:r>
            <a:r>
              <a:rPr lang="en-US" baseline="0" dirty="0" smtClean="0"/>
              <a:t> Module Image Source: http://www.newark.com/productimages/standard/en_US/4573287.jpg</a:t>
            </a:r>
          </a:p>
          <a:p>
            <a:r>
              <a:rPr lang="en-US" baseline="0" dirty="0" smtClean="0"/>
              <a:t>RF Module Image Source: http://www.rf-module-china.com/admin/uploadfile/200905/2009052518390692.jpg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553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BJT, MOSFET</a:t>
            </a:r>
            <a:r>
              <a:rPr lang="en-US" baseline="0" dirty="0" smtClean="0"/>
              <a:t> Image Source: Self created.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1201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RFID Module Image Source: http://www.robotshop.com/Images/big/en/rfid-reader-module-id-2.jpg</a:t>
            </a:r>
          </a:p>
          <a:p>
            <a:r>
              <a:rPr lang="en-US" baseline="0" dirty="0" smtClean="0"/>
              <a:t>NFC Module Image Source: http://www.elecfreaks.com/store/images/NFC-Module.jpg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607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Transistor</a:t>
            </a:r>
            <a:r>
              <a:rPr lang="en-US" baseline="0" dirty="0" smtClean="0"/>
              <a:t> Inductive Load Image Source: self created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51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Constant Current Driver Image Source:</a:t>
            </a:r>
            <a:r>
              <a:rPr lang="en-US" baseline="0" dirty="0" smtClean="0"/>
              <a:t> http://www.pcbheaven.com/userpages/images/LED_driving_and_controlling_methods_14.png</a:t>
            </a:r>
          </a:p>
          <a:p>
            <a:r>
              <a:rPr lang="en-US" baseline="0" dirty="0" smtClean="0"/>
              <a:t>LED I-V Curve Image Source: http://www.electronics-tutorials.ws/diode/diode12.gif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313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PWM Image Source:</a:t>
            </a:r>
            <a:r>
              <a:rPr lang="en-US" baseline="0" dirty="0" smtClean="0"/>
              <a:t> http://www.ni.com/cms/images/devzone/tut/a/dadc74b4230.jpg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9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Relay Image Source:</a:t>
            </a:r>
            <a:r>
              <a:rPr lang="en-US" baseline="0" dirty="0" smtClean="0"/>
              <a:t> http://m4.sourcingmap.com/photo_new/20080229/g/ux_a08022900ux0021_ux_g03.jpg</a:t>
            </a:r>
          </a:p>
          <a:p>
            <a:r>
              <a:rPr lang="en-US" baseline="0" dirty="0" smtClean="0"/>
              <a:t>SCR Image Source: http://img.alibaba.com/img/pb/183/259/239/1269679937279_hz_myalibaba_web13_4178.JPG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659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204260" y="5974797"/>
            <a:ext cx="2053467" cy="8702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-1" y="4390741"/>
            <a:ext cx="5853723" cy="1864375"/>
          </a:xfrm>
          <a:prstGeom prst="rect">
            <a:avLst/>
          </a:prstGeom>
          <a:solidFill>
            <a:srgbClr val="A3792C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9144000" cy="10035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/>
          <p:cNvSpPr>
            <a:spLocks noGrp="1"/>
          </p:cNvSpPr>
          <p:nvPr userDrawn="1">
            <p:ph type="title" hasCustomPrompt="1"/>
          </p:nvPr>
        </p:nvSpPr>
        <p:spPr>
          <a:xfrm>
            <a:off x="335475" y="4585792"/>
            <a:ext cx="4744901" cy="1655878"/>
          </a:xfrm>
        </p:spPr>
        <p:txBody>
          <a:bodyPr anchor="t">
            <a:noAutofit/>
          </a:bodyPr>
          <a:lstStyle>
            <a:lvl1pPr>
              <a:lnSpc>
                <a:spcPts val="6400"/>
              </a:lnSpc>
              <a:defRPr sz="7000" cap="all">
                <a:solidFill>
                  <a:srgbClr val="D19B23"/>
                </a:solidFill>
              </a:defRPr>
            </a:lvl1pPr>
          </a:lstStyle>
          <a:p>
            <a:r>
              <a:rPr lang="en-US" dirty="0" smtClean="0"/>
              <a:t>Document Title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 userDrawn="1">
            <p:ph type="body" sz="quarter" idx="14"/>
          </p:nvPr>
        </p:nvSpPr>
        <p:spPr>
          <a:xfrm>
            <a:off x="5747499" y="5623128"/>
            <a:ext cx="3112338" cy="311740"/>
          </a:xfrm>
        </p:spPr>
        <p:txBody>
          <a:bodyPr>
            <a:normAutofit/>
          </a:bodyPr>
          <a:lstStyle>
            <a:lvl1pPr>
              <a:defRPr sz="1400" b="1">
                <a:solidFill>
                  <a:srgbClr val="A3792C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 userDrawn="1">
            <p:ph type="body" sz="quarter" idx="15"/>
          </p:nvPr>
        </p:nvSpPr>
        <p:spPr>
          <a:xfrm>
            <a:off x="5747500" y="5918450"/>
            <a:ext cx="3112338" cy="333828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1400">
                <a:solidFill>
                  <a:srgbClr val="A3792C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0" name="Date Placeholder 6"/>
          <p:cNvSpPr>
            <a:spLocks noGrp="1"/>
          </p:cNvSpPr>
          <p:nvPr userDrawn="1">
            <p:ph type="dt" sz="half" idx="10"/>
          </p:nvPr>
        </p:nvSpPr>
        <p:spPr>
          <a:xfrm>
            <a:off x="5747498" y="6277181"/>
            <a:ext cx="3112591" cy="365125"/>
          </a:xfrm>
          <a:prstGeom prst="rect">
            <a:avLst/>
          </a:prstGeom>
        </p:spPr>
        <p:txBody>
          <a:bodyPr/>
          <a:lstStyle>
            <a:lvl1pPr algn="l">
              <a:defRPr sz="1800"/>
            </a:lvl1pPr>
          </a:lstStyle>
          <a:p>
            <a:r>
              <a:rPr lang="en-US" b="1" smtClean="0">
                <a:solidFill>
                  <a:srgbClr val="856024"/>
                </a:solidFill>
                <a:latin typeface="Arial"/>
                <a:cs typeface="Arial"/>
              </a:rPr>
              <a:t>Month day, year</a:t>
            </a:r>
            <a:endParaRPr lang="en-US" b="1" dirty="0">
              <a:solidFill>
                <a:srgbClr val="856024"/>
              </a:solidFill>
              <a:latin typeface="Arial"/>
              <a:cs typeface="Arial"/>
            </a:endParaRPr>
          </a:p>
        </p:txBody>
      </p:sp>
      <p:sp>
        <p:nvSpPr>
          <p:cNvPr id="31" name="Text Placeholder 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745085" y="4457139"/>
            <a:ext cx="3115004" cy="11659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cap="all">
                <a:solidFill>
                  <a:schemeClr val="tx1">
                    <a:lumMod val="65000"/>
                    <a:lumOff val="35000"/>
                  </a:schemeClr>
                </a:solidFill>
                <a:latin typeface="Impact"/>
              </a:defRPr>
            </a:lvl1pPr>
            <a:lvl2pPr marL="0" indent="0">
              <a:lnSpc>
                <a:spcPts val="8900"/>
              </a:lnSpc>
              <a:spcBef>
                <a:spcPts val="0"/>
              </a:spcBef>
              <a:buFontTx/>
              <a:buNone/>
              <a:defRPr sz="9800" cap="all" baseline="0">
                <a:solidFill>
                  <a:srgbClr val="A3792C"/>
                </a:solidFill>
                <a:latin typeface="Impact"/>
              </a:defRPr>
            </a:lvl2pPr>
            <a:lvl3pPr marL="0" indent="0">
              <a:lnSpc>
                <a:spcPts val="4000"/>
              </a:lnSpc>
              <a:spcBef>
                <a:spcPts val="0"/>
              </a:spcBef>
              <a:buFontTx/>
              <a:buNone/>
              <a:defRPr sz="4000" cap="all" baseline="0">
                <a:solidFill>
                  <a:schemeClr val="bg1">
                    <a:lumMod val="65000"/>
                  </a:schemeClr>
                </a:solidFill>
                <a:latin typeface="Impact"/>
              </a:defRPr>
            </a:lvl3pPr>
          </a:lstStyle>
          <a:p>
            <a:pPr lvl="0"/>
            <a:r>
              <a:rPr lang="en-US" dirty="0" smtClean="0"/>
              <a:t>Second Line</a:t>
            </a:r>
            <a:br>
              <a:rPr lang="en-US" dirty="0" smtClean="0"/>
            </a:br>
            <a:r>
              <a:rPr lang="en-US" dirty="0" smtClean="0"/>
              <a:t>Third Line</a:t>
            </a:r>
          </a:p>
        </p:txBody>
      </p:sp>
      <p:sp>
        <p:nvSpPr>
          <p:cNvPr id="10" name="Picture Placeholder 9"/>
          <p:cNvSpPr>
            <a:spLocks noGrp="1"/>
          </p:cNvSpPr>
          <p:nvPr userDrawn="1">
            <p:ph type="pic" sz="quarter" idx="17"/>
          </p:nvPr>
        </p:nvSpPr>
        <p:spPr>
          <a:xfrm>
            <a:off x="0" y="0"/>
            <a:ext cx="9144000" cy="43910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982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-1"/>
            <a:ext cx="9144000" cy="9545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204260" y="5974797"/>
            <a:ext cx="2053467" cy="8702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-13512" y="4147563"/>
            <a:ext cx="6975508" cy="2304038"/>
            <a:chOff x="-13512" y="4147563"/>
            <a:chExt cx="6975508" cy="2304038"/>
          </a:xfrm>
        </p:grpSpPr>
        <p:sp>
          <p:nvSpPr>
            <p:cNvPr id="20" name="Rectangle 19"/>
            <p:cNvSpPr/>
            <p:nvPr/>
          </p:nvSpPr>
          <p:spPr>
            <a:xfrm>
              <a:off x="-13511" y="4147563"/>
              <a:ext cx="6975507" cy="2304038"/>
            </a:xfrm>
            <a:prstGeom prst="rect">
              <a:avLst/>
            </a:prstGeom>
            <a:solidFill>
              <a:srgbClr val="D19B2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 descr="Lines_30blk.pd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5" t="22542" r="22190"/>
            <a:stretch/>
          </p:blipFill>
          <p:spPr>
            <a:xfrm>
              <a:off x="-13512" y="4147563"/>
              <a:ext cx="6975507" cy="2304038"/>
            </a:xfrm>
            <a:prstGeom prst="rect">
              <a:avLst/>
            </a:prstGeom>
          </p:spPr>
        </p:pic>
      </p:grpSp>
      <p:cxnSp>
        <p:nvCxnSpPr>
          <p:cNvPr id="22" name="Straight Connector 21"/>
          <p:cNvCxnSpPr/>
          <p:nvPr userDrawn="1"/>
        </p:nvCxnSpPr>
        <p:spPr>
          <a:xfrm>
            <a:off x="948976" y="5832568"/>
            <a:ext cx="5958973" cy="0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948976" y="6340619"/>
            <a:ext cx="5958973" cy="0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itle 1"/>
          <p:cNvSpPr txBox="1">
            <a:spLocks/>
          </p:cNvSpPr>
          <p:nvPr userDrawn="1"/>
        </p:nvSpPr>
        <p:spPr>
          <a:xfrm>
            <a:off x="796576" y="4303767"/>
            <a:ext cx="6111373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dirty="0">
              <a:solidFill>
                <a:schemeClr val="bg1"/>
              </a:solidFill>
              <a:latin typeface="Impact"/>
              <a:cs typeface="Impac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794282" y="4240779"/>
            <a:ext cx="6113667" cy="1591789"/>
          </a:xfrm>
        </p:spPr>
        <p:txBody>
          <a:bodyPr/>
          <a:lstStyle>
            <a:lvl1pPr>
              <a:lnSpc>
                <a:spcPct val="80000"/>
              </a:lnSpc>
              <a:defRPr sz="6500">
                <a:solidFill>
                  <a:srgbClr val="756C66"/>
                </a:solidFill>
              </a:defRPr>
            </a:lvl1pPr>
          </a:lstStyle>
          <a:p>
            <a:r>
              <a:rPr lang="en-US" dirty="0" smtClean="0"/>
              <a:t>Section</a:t>
            </a:r>
            <a:br>
              <a:rPr lang="en-US" dirty="0" smtClean="0"/>
            </a:br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23" name="Content Placeholder 22"/>
          <p:cNvSpPr>
            <a:spLocks noGrp="1"/>
          </p:cNvSpPr>
          <p:nvPr>
            <p:ph sz="quarter" idx="14" hasCustomPrompt="1"/>
          </p:nvPr>
        </p:nvSpPr>
        <p:spPr>
          <a:xfrm>
            <a:off x="794282" y="5799368"/>
            <a:ext cx="6113667" cy="556817"/>
          </a:xfrm>
        </p:spPr>
        <p:txBody>
          <a:bodyPr anchor="t">
            <a:noAutofit/>
          </a:bodyPr>
          <a:lstStyle>
            <a:lvl1pPr algn="l">
              <a:defRPr sz="3200" cap="all">
                <a:solidFill>
                  <a:schemeClr val="bg1"/>
                </a:solidFill>
                <a:latin typeface="Impact"/>
                <a:cs typeface="Impact"/>
              </a:defRPr>
            </a:lvl1pPr>
            <a:lvl2pPr algn="l">
              <a:defRPr>
                <a:latin typeface="Impact"/>
                <a:cs typeface="Impact"/>
              </a:defRPr>
            </a:lvl2pPr>
            <a:lvl3pPr algn="l">
              <a:defRPr>
                <a:latin typeface="Impact"/>
                <a:cs typeface="Impact"/>
              </a:defRPr>
            </a:lvl3pPr>
            <a:lvl4pPr algn="l">
              <a:defRPr>
                <a:latin typeface="Impact"/>
                <a:cs typeface="Impact"/>
              </a:defRPr>
            </a:lvl4pPr>
            <a:lvl5pPr algn="l">
              <a:defRPr>
                <a:latin typeface="Impact"/>
                <a:cs typeface="Impact"/>
              </a:defRPr>
            </a:lvl5pPr>
          </a:lstStyle>
          <a:p>
            <a:pPr lvl="0"/>
            <a:r>
              <a:rPr lang="en-US" dirty="0" smtClean="0"/>
              <a:t>Second Line</a:t>
            </a:r>
            <a:endParaRPr lang="en-US" dirty="0"/>
          </a:p>
        </p:txBody>
      </p:sp>
      <p:pic>
        <p:nvPicPr>
          <p:cNvPr id="29" name="Picture 28" descr="PU_sigtab.eps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" b="12554"/>
          <a:stretch/>
        </p:blipFill>
        <p:spPr>
          <a:xfrm>
            <a:off x="7057556" y="-8411"/>
            <a:ext cx="1942418" cy="1021073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-13512" y="-8411"/>
            <a:ext cx="6976288" cy="415654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69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57200" y="941895"/>
            <a:ext cx="8229600" cy="442912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>
                <a:solidFill>
                  <a:srgbClr val="E3AE24"/>
                </a:solidFill>
                <a:latin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2"/>
          </p:nvPr>
        </p:nvSpPr>
        <p:spPr>
          <a:xfrm>
            <a:off x="457200" y="1608139"/>
            <a:ext cx="8235949" cy="432646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13137" y="1271265"/>
            <a:ext cx="9130863" cy="17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024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N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2"/>
          </p:nvPr>
        </p:nvSpPr>
        <p:spPr>
          <a:xfrm>
            <a:off x="457200" y="1064213"/>
            <a:ext cx="8235949" cy="487039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301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948530" cy="434270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671604" y="1600373"/>
            <a:ext cx="4015195" cy="4342542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57200" y="941895"/>
            <a:ext cx="8229600" cy="442912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>
                <a:solidFill>
                  <a:srgbClr val="E3AE24"/>
                </a:solidFill>
                <a:latin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flipV="1">
            <a:off x="13137" y="1271265"/>
            <a:ext cx="9130863" cy="17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793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948530" cy="433440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33440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57200" y="941895"/>
            <a:ext cx="8229600" cy="442912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>
                <a:solidFill>
                  <a:srgbClr val="E3AE24"/>
                </a:solidFill>
                <a:latin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flipV="1">
            <a:off x="13137" y="1271265"/>
            <a:ext cx="9130863" cy="17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535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9488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948888" cy="376803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76803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AB80C8F5-D920-BB4B-933F-7F3EB43C82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57200" y="941895"/>
            <a:ext cx="8229600" cy="442912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>
                <a:solidFill>
                  <a:srgbClr val="E3AE24"/>
                </a:solidFill>
                <a:latin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13137" y="1271265"/>
            <a:ext cx="9130863" cy="17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700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57200" y="941895"/>
            <a:ext cx="8229600" cy="442912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>
                <a:solidFill>
                  <a:srgbClr val="E3AE24"/>
                </a:solidFill>
                <a:latin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13137" y="1271265"/>
            <a:ext cx="9130863" cy="17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091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-1"/>
            <a:ext cx="9144000" cy="13316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47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U_sig132.tif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75632"/>
            <a:ext cx="1523874" cy="47917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9144000" cy="9151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5431"/>
            <a:ext cx="8235950" cy="7487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1492"/>
            <a:ext cx="8235950" cy="42214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955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AB80C8F5-D920-BB4B-933F-7F3EB43C82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367130" y="1535528"/>
            <a:ext cx="8326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85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6" r:id="rId3"/>
    <p:sldLayoutId id="2147483658" r:id="rId4"/>
    <p:sldLayoutId id="2147483657" r:id="rId5"/>
    <p:sldLayoutId id="2147483652" r:id="rId6"/>
    <p:sldLayoutId id="2147483653" r:id="rId7"/>
    <p:sldLayoutId id="2147483654" r:id="rId8"/>
    <p:sldLayoutId id="2147483655" r:id="rId9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 cap="all">
          <a:solidFill>
            <a:schemeClr val="bg1"/>
          </a:solidFill>
          <a:latin typeface="Impact"/>
          <a:ea typeface="+mj-ea"/>
          <a:cs typeface="Impact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16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Lucida Grande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ribin.org/dave/keyboard/one_html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yroelectro.com/tutorials/16x2_lcd_custom_character/index.htm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ultiplexed_display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en.wikipedia.org/wiki/Charlieplexin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dangerousprototypes.com/docs/Web_Platform" TargetMode="External"/><Relationship Id="rId5" Type="http://schemas.openxmlformats.org/officeDocument/2006/relationships/hyperlink" Target="http://en.wikipedia.org/wiki/Internet_protocol_suite" TargetMode="External"/><Relationship Id="rId4" Type="http://schemas.openxmlformats.org/officeDocument/2006/relationships/hyperlink" Target="http://en.wikipedia.org/wiki/OSI_model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xp.com/" TargetMode="External"/><Relationship Id="rId3" Type="http://schemas.openxmlformats.org/officeDocument/2006/relationships/hyperlink" Target="http://www.atmel.com/" TargetMode="External"/><Relationship Id="rId7" Type="http://schemas.openxmlformats.org/officeDocument/2006/relationships/hyperlink" Target="http://www/analog.com" TargetMode="External"/><Relationship Id="rId2" Type="http://schemas.openxmlformats.org/officeDocument/2006/relationships/hyperlink" Target="http://www.microchip.com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st.com/" TargetMode="External"/><Relationship Id="rId5" Type="http://schemas.openxmlformats.org/officeDocument/2006/relationships/hyperlink" Target="http://www.freescale.com/" TargetMode="External"/><Relationship Id="rId4" Type="http://schemas.openxmlformats.org/officeDocument/2006/relationships/hyperlink" Target="http://www.ti.com/" TargetMode="External"/><Relationship Id="rId9" Type="http://schemas.openxmlformats.org/officeDocument/2006/relationships/hyperlink" Target="http://www.cypress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4388192"/>
            <a:ext cx="6608618" cy="1864086"/>
          </a:xfrm>
        </p:spPr>
        <p:txBody>
          <a:bodyPr/>
          <a:lstStyle/>
          <a:p>
            <a:r>
              <a:rPr lang="en-US" sz="4800" dirty="0" smtClean="0"/>
              <a:t>Embedded Hardware </a:t>
            </a:r>
            <a:br>
              <a:rPr lang="en-US" sz="4800" dirty="0" smtClean="0"/>
            </a:br>
            <a:r>
              <a:rPr lang="en-US" sz="4800" dirty="0" smtClean="0"/>
              <a:t>Interfacing</a:t>
            </a:r>
            <a:r>
              <a:rPr lang="en-US" sz="4800" smtClean="0"/>
              <a:t/>
            </a:r>
            <a:br>
              <a:rPr lang="en-US" sz="4800" smtClean="0"/>
            </a:br>
            <a:r>
              <a:rPr lang="en-US" sz="1400" cap="none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George Hadley ©2014, Images Property of their Respective Owners.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7" name="Picture 6" descr="PU_sigtab.ep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" b="12554"/>
          <a:stretch/>
        </p:blipFill>
        <p:spPr>
          <a:xfrm>
            <a:off x="7057556" y="-8411"/>
            <a:ext cx="1942418" cy="1021073"/>
          </a:xfrm>
          <a:prstGeom prst="rect">
            <a:avLst/>
          </a:prstGeom>
        </p:spPr>
      </p:pic>
      <p:pic>
        <p:nvPicPr>
          <p:cNvPr id="9" name="Picture 8" descr="PU_sigtab.ep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" b="12554"/>
          <a:stretch/>
        </p:blipFill>
        <p:spPr>
          <a:xfrm>
            <a:off x="7201582" y="5836927"/>
            <a:ext cx="1942418" cy="1021073"/>
          </a:xfrm>
          <a:prstGeom prst="rect">
            <a:avLst/>
          </a:prstGeom>
        </p:spPr>
      </p:pic>
      <p:pic>
        <p:nvPicPr>
          <p:cNvPr id="3" name="Picture Placeholder 2"/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" r="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3852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Interfacing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7200" y="1384277"/>
            <a:ext cx="8235949" cy="486987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Various logic families (5V, 3.3V, 2.5V, 1.8V,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Often necessary to convert from one voltage domain to another (e.g. a 3.3V microcontroller communicating with a 5V sensor)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Different level translation techniques available depending on: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Duplex (one-way communication or bidirectional?)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Number of lines (1 line? Several?)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Speed of communications</a:t>
            </a:r>
          </a:p>
          <a:p>
            <a:pPr marL="284163" indent="-284163">
              <a:buFont typeface="Arial" panose="020B0604020202020204" pitchFamily="34" charset="0"/>
              <a:buChar char="•"/>
            </a:pPr>
            <a:r>
              <a:rPr lang="en-US" sz="2400" dirty="0" smtClean="0"/>
              <a:t>Dedicated ICs available, as well as analog methods (app notes available online)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Level Translation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8841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623" y="4392857"/>
            <a:ext cx="4897526" cy="1861293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Interfacing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7200" y="1384277"/>
            <a:ext cx="8235949" cy="486987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Amplifier used to boost the strength of analog/digital signals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Typically used to drive signals over extended lengths of cable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Often used in telecommunications, audio, and certain digital computing applications (RS-232, USB,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ICs available from various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manufacturers to perform</a:t>
            </a:r>
            <a:br>
              <a:rPr lang="en-US" sz="2400" dirty="0" smtClean="0"/>
            </a:br>
            <a:r>
              <a:rPr lang="en-US" sz="2400" dirty="0" smtClean="0"/>
              <a:t>line-driving functions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smtClean="0"/>
              <a:t>Line Driving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4477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Interfacing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7200" y="1384277"/>
            <a:ext cx="8235949" cy="486987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µC/FPGA/etc. device pins are often incapable of sinking/sourcing sufficient current for a DC load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BJTs and MOSFETS can be used as switches in these situations, allowing a load to be switched on or off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Switching DC Loads – Transistors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56" y="3019245"/>
            <a:ext cx="3994976" cy="30540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638" y="3019245"/>
            <a:ext cx="3276933" cy="325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7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065" y="2458528"/>
            <a:ext cx="3163735" cy="3795623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Interfacing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7200" y="1384277"/>
            <a:ext cx="8235949" cy="486987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Tradeoffs: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u="sng" dirty="0" smtClean="0"/>
              <a:t>BJTs:</a:t>
            </a:r>
            <a:r>
              <a:rPr lang="en-US" sz="2400" dirty="0" smtClean="0"/>
              <a:t> May require substantial base current to achieve saturation (Darlington pairs often used to obtain high</a:t>
            </a:r>
            <a:br>
              <a:rPr lang="en-US" sz="2400" dirty="0" smtClean="0"/>
            </a:br>
            <a:r>
              <a:rPr lang="en-US" sz="2400" dirty="0" err="1" smtClean="0"/>
              <a:t>h</a:t>
            </a:r>
            <a:r>
              <a:rPr lang="en-US" sz="2400" baseline="-25000" dirty="0" err="1" smtClean="0"/>
              <a:t>FE</a:t>
            </a:r>
            <a:r>
              <a:rPr lang="en-US" sz="2400" dirty="0" smtClean="0"/>
              <a:t> at high I</a:t>
            </a:r>
            <a:r>
              <a:rPr lang="en-US" sz="2400" baseline="-25000" dirty="0" smtClean="0"/>
              <a:t>C</a:t>
            </a:r>
            <a:r>
              <a:rPr lang="en-US" sz="2400" dirty="0" smtClean="0"/>
              <a:t>)</a:t>
            </a:r>
            <a:br>
              <a:rPr lang="en-US" sz="2400" dirty="0" smtClean="0"/>
            </a:br>
            <a:r>
              <a:rPr lang="en-US" sz="2400" u="sng" dirty="0" smtClean="0"/>
              <a:t>MOSFETs:</a:t>
            </a:r>
            <a:r>
              <a:rPr lang="en-US" sz="2400" dirty="0" smtClean="0"/>
              <a:t> Require minimal gate current and less</a:t>
            </a:r>
            <a:br>
              <a:rPr lang="en-US" sz="2400" dirty="0" smtClean="0"/>
            </a:br>
            <a:r>
              <a:rPr lang="en-US" sz="2400" dirty="0" smtClean="0"/>
              <a:t>susceptible to thermal runaway; more expensive</a:t>
            </a:r>
            <a:br>
              <a:rPr lang="en-US" sz="2400" dirty="0" smtClean="0"/>
            </a:b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Inductive loads (relays, motors, etc.) may require </a:t>
            </a:r>
            <a:br>
              <a:rPr lang="en-US" sz="2400" dirty="0" smtClean="0"/>
            </a:br>
            <a:r>
              <a:rPr lang="en-US" sz="2400" dirty="0" smtClean="0"/>
              <a:t>an arc suppression diode </a:t>
            </a:r>
            <a:r>
              <a:rPr lang="en-US" sz="2400" dirty="0" smtClean="0">
                <a:solidFill>
                  <a:srgbClr val="FF0000"/>
                </a:solidFill>
              </a:rPr>
              <a:t>(Energy stored in an 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inductive load must be dissipated; 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otherwise the “inductive kickback” 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can damage the switching device)</a:t>
            </a:r>
            <a:endParaRPr lang="en-US" sz="2400" dirty="0" smtClean="0"/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Switching DC Loads – Transistors 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09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838" y="4450653"/>
            <a:ext cx="2721992" cy="2039773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Interfacing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0851" y="1482529"/>
            <a:ext cx="8235949" cy="500789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Some devices (LEDs, etc.) are sensitive to the current passed through them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Even small changes in the forward voltage of the LED can lead to significant changes in the current flowing through the device (potential to cause damage)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For these applications, constant current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 smtClean="0"/>
              <a:t>drivers may be desirable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Drivers can be created using discrete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 smtClean="0"/>
              <a:t>parts or purchased as ICs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Switching DC Loads – Constant Current Drivers 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888" y="3175726"/>
            <a:ext cx="2676525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5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Interfacing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7201" y="1366341"/>
            <a:ext cx="8235949" cy="500789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Modulation technique in which the duty cycle of a pulsed signal is varied based on the transmitted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Can be implemented in 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Major uses:</a:t>
            </a:r>
          </a:p>
          <a:p>
            <a:pPr marL="630238" lvl="1">
              <a:buFont typeface="Arial" panose="020B0604020202020204" pitchFamily="34" charset="0"/>
              <a:buChar char="•"/>
            </a:pPr>
            <a:r>
              <a:rPr lang="en-US" sz="2200" dirty="0" smtClean="0"/>
              <a:t>Reducing power consumption by devices (LEDs)</a:t>
            </a:r>
          </a:p>
          <a:p>
            <a:pPr marL="630238" lvl="1">
              <a:buFont typeface="Arial" panose="020B0604020202020204" pitchFamily="34" charset="0"/>
              <a:buChar char="•"/>
            </a:pPr>
            <a:r>
              <a:rPr lang="en-US" sz="2200" dirty="0" smtClean="0"/>
              <a:t>Motor speed control</a:t>
            </a:r>
          </a:p>
          <a:p>
            <a:pPr marL="630238" lvl="1">
              <a:buFont typeface="Arial" panose="020B0604020202020204" pitchFamily="34" charset="0"/>
              <a:buChar char="•"/>
            </a:pPr>
            <a:r>
              <a:rPr lang="en-US" sz="2200" dirty="0" smtClean="0"/>
              <a:t>Simple audio</a:t>
            </a:r>
          </a:p>
          <a:p>
            <a:pPr marL="630238" lvl="1">
              <a:buFont typeface="Arial" panose="020B0604020202020204" pitchFamily="34" charset="0"/>
              <a:buChar char="•"/>
            </a:pPr>
            <a:r>
              <a:rPr lang="en-US" sz="2200" dirty="0" smtClean="0"/>
              <a:t>Sensors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Pulse Width Modulation (PWM)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970" y="3484952"/>
            <a:ext cx="428625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0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Interfacing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0851" y="1291533"/>
            <a:ext cx="8235949" cy="5007897"/>
          </a:xfrm>
        </p:spPr>
        <p:txBody>
          <a:bodyPr>
            <a:norm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400" dirty="0" smtClean="0"/>
              <a:t>Sometimes needed for control of home appliances and devices (lamps, fans,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Generally use relays or semiconductors:</a:t>
            </a:r>
            <a:endParaRPr lang="en-US" sz="2200" dirty="0" smtClean="0"/>
          </a:p>
          <a:p>
            <a:pPr marL="457200" indent="-112713">
              <a:buFont typeface="Arial" panose="020B0604020202020204" pitchFamily="34" charset="0"/>
              <a:buChar char="•"/>
            </a:pPr>
            <a:r>
              <a:rPr lang="en-US" sz="2200" dirty="0" smtClean="0"/>
              <a:t> </a:t>
            </a:r>
            <a:r>
              <a:rPr lang="en-US" sz="2200" u="sng" dirty="0" smtClean="0"/>
              <a:t>Relay:</a:t>
            </a:r>
            <a:r>
              <a:rPr lang="en-US" sz="2200" dirty="0" smtClean="0"/>
              <a:t> Mechanical device triggered using an electromagnet</a:t>
            </a:r>
          </a:p>
          <a:p>
            <a:pPr marL="457200" indent="-112713">
              <a:buFont typeface="Arial" panose="020B0604020202020204" pitchFamily="34" charset="0"/>
              <a:buChar char="•"/>
            </a:pPr>
            <a:r>
              <a:rPr lang="en-US" sz="2200" dirty="0"/>
              <a:t> </a:t>
            </a:r>
            <a:r>
              <a:rPr lang="en-US" sz="2200" u="sng" dirty="0" smtClean="0"/>
              <a:t>Semiconductors:</a:t>
            </a:r>
            <a:r>
              <a:rPr lang="en-US" sz="2200" dirty="0" smtClean="0"/>
              <a:t> Cheaper, higher reliability, less noisy, 	special control requirements</a:t>
            </a: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Heat sinking and isolation usually required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Switching AC Loads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440" y="4146759"/>
            <a:ext cx="1805341" cy="20664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085" y="4146759"/>
            <a:ext cx="2763679" cy="190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4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Interfacing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0851" y="1413516"/>
            <a:ext cx="8235949" cy="500789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u="sng" dirty="0" smtClean="0"/>
              <a:t>Isolation:</a:t>
            </a:r>
            <a:r>
              <a:rPr lang="en-US" sz="2200" dirty="0" smtClean="0"/>
              <a:t> The act of preventing current flow between 2 circuits by providing no direct conductive path between the elements of one circuit and those of another; often used in safety and reliability situations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Isolation is often ideal when an electrical failure in one circuit (such as a high-power DC load) could cascade to and destroy another circuit (such as a microcontroller)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FF0000"/>
                </a:solidFill>
              </a:rPr>
              <a:t>IMPORTANT: Isolated circuits CANNOT have a shared ground connection; a shared ground connection defeats any efforts to isolate the circuits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Isolation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902" y="5011947"/>
            <a:ext cx="3027185" cy="14784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418" y="5011947"/>
            <a:ext cx="3027185" cy="147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8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Interfacing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0851" y="1482529"/>
            <a:ext cx="8235949" cy="500789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Numerous methods exist to provide isolation between circuits: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200" dirty="0"/>
              <a:t> </a:t>
            </a:r>
            <a:r>
              <a:rPr lang="en-US" sz="2200" u="sng" dirty="0"/>
              <a:t>Transformers:</a:t>
            </a:r>
            <a:r>
              <a:rPr lang="en-US" sz="2200" dirty="0"/>
              <a:t> Provide isolation via magnetic flux between 	</a:t>
            </a:r>
            <a:r>
              <a:rPr lang="en-US" sz="2200" dirty="0" smtClean="0"/>
              <a:t>		coils</a:t>
            </a:r>
            <a:endParaRPr lang="en-US" sz="2200" dirty="0"/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200" dirty="0"/>
              <a:t> </a:t>
            </a:r>
            <a:r>
              <a:rPr lang="en-US" sz="2200" u="sng" dirty="0" err="1" smtClean="0"/>
              <a:t>Opto</a:t>
            </a:r>
            <a:r>
              <a:rPr lang="en-US" sz="2200" u="sng" dirty="0" smtClean="0"/>
              <a:t>-isolators/</a:t>
            </a:r>
            <a:r>
              <a:rPr lang="en-US" sz="2200" u="sng" dirty="0" err="1" smtClean="0"/>
              <a:t>Optocouplers</a:t>
            </a:r>
            <a:r>
              <a:rPr lang="en-US" sz="2200" u="sng" dirty="0" smtClean="0"/>
              <a:t>:</a:t>
            </a:r>
            <a:r>
              <a:rPr lang="en-US" sz="2200" dirty="0" smtClean="0"/>
              <a:t> </a:t>
            </a:r>
            <a:r>
              <a:rPr lang="en-US" sz="2200" dirty="0"/>
              <a:t>Provide isolation via light </a:t>
            </a:r>
            <a:r>
              <a:rPr lang="en-US" sz="2200" dirty="0" smtClean="0"/>
              <a:t>				transmitted </a:t>
            </a:r>
            <a:r>
              <a:rPr lang="en-US" sz="2200" dirty="0"/>
              <a:t>over </a:t>
            </a:r>
            <a:r>
              <a:rPr lang="en-US" sz="2200" dirty="0" smtClean="0"/>
              <a:t>an air </a:t>
            </a:r>
            <a:r>
              <a:rPr lang="en-US" sz="2200" dirty="0"/>
              <a:t>gap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200" dirty="0"/>
              <a:t> </a:t>
            </a:r>
            <a:r>
              <a:rPr lang="en-US" sz="2200" u="sng" dirty="0"/>
              <a:t>Capacitors:</a:t>
            </a:r>
            <a:r>
              <a:rPr lang="en-US" sz="2200" dirty="0"/>
              <a:t> Provide isolation via electric fields over an air </a:t>
            </a:r>
            <a:r>
              <a:rPr lang="en-US" sz="2200" dirty="0" smtClean="0"/>
              <a:t>			gap </a:t>
            </a:r>
            <a:r>
              <a:rPr lang="en-US" sz="2200" dirty="0"/>
              <a:t>(pass AC signals but not DC signals</a:t>
            </a:r>
            <a:r>
              <a:rPr lang="en-US" sz="2200" dirty="0" smtClean="0"/>
              <a:t>)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200" dirty="0"/>
              <a:t> </a:t>
            </a:r>
            <a:r>
              <a:rPr lang="en-US" sz="2200" u="sng" dirty="0" smtClean="0"/>
              <a:t>Hall-Effect Sensors:</a:t>
            </a:r>
            <a:r>
              <a:rPr lang="en-US" sz="2200" dirty="0" smtClean="0"/>
              <a:t> Use an inductor to transmit information 		across an air gap magnetically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200" dirty="0"/>
              <a:t> </a:t>
            </a:r>
            <a:r>
              <a:rPr lang="en-US" sz="2200" u="sng" dirty="0" smtClean="0"/>
              <a:t>Relays/Solenoids:</a:t>
            </a:r>
            <a:r>
              <a:rPr lang="en-US" sz="2200" dirty="0" smtClean="0"/>
              <a:t> Allow flow of electricity when closed, air 			gap when open</a:t>
            </a:r>
            <a:endParaRPr lang="en-US" sz="2200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Isolation 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7467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Interfacing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0851" y="1353134"/>
            <a:ext cx="8235949" cy="5007897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Places where isolation is often used: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200" dirty="0"/>
              <a:t> </a:t>
            </a:r>
            <a:r>
              <a:rPr lang="en-US" sz="2200" u="sng" dirty="0" smtClean="0"/>
              <a:t>Safety situations:</a:t>
            </a:r>
            <a:r>
              <a:rPr lang="en-US" sz="2200" dirty="0" smtClean="0"/>
              <a:t> An electrical failure could cause injury or 			death to a living thing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200" dirty="0" smtClean="0"/>
              <a:t> </a:t>
            </a:r>
            <a:r>
              <a:rPr lang="en-US" sz="2200" u="sng" dirty="0" smtClean="0"/>
              <a:t>Mission-critical situations:</a:t>
            </a:r>
            <a:r>
              <a:rPr lang="en-US" sz="2200" dirty="0" smtClean="0"/>
              <a:t> An electrical failure could cause 			catastrophic damage or destruction of an expensive 			piece of equipment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200" dirty="0"/>
              <a:t> </a:t>
            </a:r>
            <a:r>
              <a:rPr lang="en-US" sz="2200" u="sng" dirty="0" smtClean="0"/>
              <a:t>High-power loads:</a:t>
            </a:r>
            <a:r>
              <a:rPr lang="en-US" sz="2200" dirty="0" smtClean="0"/>
              <a:t> (E.g. high-power LEDs, motors, etc.) An 		electrical failure could cascade and cause damage or 			destruction of critical circuitry such as a microcontroller or 		FPGA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200" dirty="0"/>
              <a:t> </a:t>
            </a:r>
            <a:r>
              <a:rPr lang="en-US" sz="2200" u="sng" dirty="0" smtClean="0"/>
              <a:t>At point-of-entry for </a:t>
            </a:r>
            <a:r>
              <a:rPr lang="en-US" sz="2200" u="sng" dirty="0" err="1" smtClean="0"/>
              <a:t>offboard</a:t>
            </a:r>
            <a:r>
              <a:rPr lang="en-US" sz="2200" u="sng" dirty="0" smtClean="0"/>
              <a:t> cables:</a:t>
            </a:r>
            <a:r>
              <a:rPr lang="en-US" sz="2200" dirty="0" smtClean="0"/>
              <a:t> A long </a:t>
            </a:r>
            <a:r>
              <a:rPr lang="en-US" sz="2200" dirty="0" err="1" smtClean="0"/>
              <a:t>offboard</a:t>
            </a:r>
            <a:r>
              <a:rPr lang="en-US" sz="2200" dirty="0" smtClean="0"/>
              <a:t> cable 			can act like a large antenna, allowing to pick up large, 			unexpected, and potentially damaging induced voltages</a:t>
            </a:r>
            <a:br>
              <a:rPr lang="en-US" sz="2200" dirty="0" smtClean="0"/>
            </a:br>
            <a:r>
              <a:rPr lang="en-US" sz="2200" dirty="0" smtClean="0"/>
              <a:t>		and currents</a:t>
            </a:r>
            <a:endParaRPr lang="en-US" sz="2200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Isolation 3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4788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7200" y="1064213"/>
            <a:ext cx="8235949" cy="487039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Microcontroller Selection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General Interfaces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User I/O Interfaces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Sensors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Actuators and How to Control Them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Memory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Wired Interfaces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Wireless Interfaces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93991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I/O Interfacing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0851" y="1353134"/>
            <a:ext cx="8235949" cy="500789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Projects may call for a matrix of switches or switch-like elements (magnetic sensors, light sensors,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Standard approach is to assert individual rows</a:t>
            </a:r>
            <a:r>
              <a:rPr lang="en-US" sz="2200" dirty="0"/>
              <a:t> </a:t>
            </a:r>
            <a:r>
              <a:rPr lang="en-US" sz="2200" dirty="0" smtClean="0"/>
              <a:t>of </a:t>
            </a:r>
            <a:br>
              <a:rPr lang="en-US" sz="2200" dirty="0" smtClean="0"/>
            </a:br>
            <a:r>
              <a:rPr lang="en-US" sz="2200" dirty="0" smtClean="0"/>
              <a:t>the matrix and listen for signals on the columns </a:t>
            </a:r>
            <a:br>
              <a:rPr lang="en-US" sz="2200" dirty="0" smtClean="0"/>
            </a:br>
            <a:r>
              <a:rPr lang="en-US" sz="2200" dirty="0" smtClean="0"/>
              <a:t>of the matrix. (Repeatedly scan through each row</a:t>
            </a:r>
            <a:br>
              <a:rPr lang="en-US" sz="2200" dirty="0" smtClean="0"/>
            </a:br>
            <a:r>
              <a:rPr lang="en-US" sz="2200" dirty="0" smtClean="0"/>
              <a:t>of switch matrix). Can be performed by Keypad</a:t>
            </a:r>
            <a:br>
              <a:rPr lang="en-US" sz="2200" dirty="0" smtClean="0"/>
            </a:br>
            <a:r>
              <a:rPr lang="en-US" sz="2200" dirty="0" smtClean="0"/>
              <a:t>Encoder IC (or similar)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Without proper care, “ghosting” or “masking” can</a:t>
            </a:r>
            <a:br>
              <a:rPr lang="en-US" sz="2200" dirty="0" smtClean="0"/>
            </a:br>
            <a:r>
              <a:rPr lang="en-US" sz="2200" dirty="0" smtClean="0"/>
              <a:t>occur on a keypad matrix when attempting to</a:t>
            </a:r>
            <a:br>
              <a:rPr lang="en-US" sz="2200" dirty="0" smtClean="0"/>
            </a:br>
            <a:r>
              <a:rPr lang="en-US" sz="2200" dirty="0" smtClean="0"/>
              <a:t>detect multiple key presses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An excellent </a:t>
            </a:r>
            <a:r>
              <a:rPr lang="en-US" sz="2200" dirty="0" err="1" smtClean="0"/>
              <a:t>writeup</a:t>
            </a:r>
            <a:r>
              <a:rPr lang="en-US" sz="2200" dirty="0" smtClean="0"/>
              <a:t> on switch matrices can be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/>
              <a:t>found here:</a:t>
            </a:r>
            <a:br>
              <a:rPr lang="en-US" sz="2200" dirty="0"/>
            </a:br>
            <a:r>
              <a:rPr lang="en-US" sz="2200" dirty="0">
                <a:hlinkClick r:id="rId3"/>
              </a:rPr>
              <a:t>http://www.dribin.org/dave/keyboard/one_html</a:t>
            </a:r>
            <a:r>
              <a:rPr lang="en-US" sz="2200" dirty="0" smtClean="0">
                <a:hlinkClick r:id="rId3"/>
              </a:rPr>
              <a:t>/</a:t>
            </a:r>
            <a:r>
              <a:rPr lang="en-US" sz="22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Keypads and Switch Matrices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39" y="2133940"/>
            <a:ext cx="1444711" cy="18255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172" y="4125932"/>
            <a:ext cx="1460628" cy="223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30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480" y="1701156"/>
            <a:ext cx="1880558" cy="1880558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I/O Interfacing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0851" y="1353134"/>
            <a:ext cx="8235949" cy="500789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Convert the angular position or motion of a shaft into an analog or digital 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Often used on user interfaces as knobs, particularly in instances when unlimited rotation is desirable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Rotary Encoders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1" y="4183503"/>
            <a:ext cx="3999323" cy="17862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67033"/>
            <a:ext cx="4200508" cy="14509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805" y="3581714"/>
            <a:ext cx="3981183" cy="277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48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I/O Interfacing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0852" y="1353134"/>
            <a:ext cx="8242298" cy="500789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Sliders and knobs are generally available as potentiometers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Linear scales and logarithmic scales available (log scale potentiometers often used in audio and video applications)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Reading slider value is as simple as performing A/D conversion on the potentiometer value</a:t>
            </a:r>
            <a:endParaRPr lang="en-US" sz="2200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Knobs and Sliders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13" y="3407434"/>
            <a:ext cx="2221144" cy="25854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840" y="3316406"/>
            <a:ext cx="4616627" cy="304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I/O Interfacing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0852" y="1353134"/>
            <a:ext cx="8242298" cy="500789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Many types: Discrete, 7-segment display, LED strip, LED meter,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Variety of colors: single color, bicolor, RGB, etc.</a:t>
            </a:r>
            <a:br>
              <a:rPr lang="en-US" sz="2400" dirty="0" smtClean="0"/>
            </a:br>
            <a:r>
              <a:rPr lang="en-US" sz="2400" dirty="0" smtClean="0"/>
              <a:t>(color of LED influences forward voltage of LED)</a:t>
            </a:r>
            <a:endParaRPr lang="en-US" sz="2400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LEDS</a:t>
            </a:r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103442"/>
            <a:ext cx="8286264" cy="266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0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I/O Interfacing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0852" y="1353134"/>
            <a:ext cx="8242298" cy="5007897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Used to display </a:t>
            </a:r>
            <a:br>
              <a:rPr lang="en-US" sz="2400" dirty="0" smtClean="0"/>
            </a:br>
            <a:r>
              <a:rPr lang="en-US" sz="2400" dirty="0" smtClean="0"/>
              <a:t>dot-matrix characters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Available in various</a:t>
            </a:r>
            <a:br>
              <a:rPr lang="en-US" sz="2400" dirty="0" smtClean="0"/>
            </a:br>
            <a:r>
              <a:rPr lang="en-US" sz="2400" dirty="0" smtClean="0"/>
              <a:t>colors, backlight colors,</a:t>
            </a:r>
            <a:br>
              <a:rPr lang="en-US" sz="2400" dirty="0" smtClean="0"/>
            </a:br>
            <a:r>
              <a:rPr lang="en-US" sz="2400" dirty="0" smtClean="0"/>
              <a:t>widths, heights, and</a:t>
            </a:r>
            <a:br>
              <a:rPr lang="en-US" sz="2400" dirty="0" smtClean="0"/>
            </a:br>
            <a:r>
              <a:rPr lang="en-US" sz="2400" dirty="0" smtClean="0"/>
              <a:t>operating voltages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Various interfaces available; most character LCDs are ultimately based on the Hitachi HD44780 LCD controller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It is possible to store a limited number of custom characters onto LCD displays for custom graphics. One </a:t>
            </a:r>
            <a:r>
              <a:rPr lang="en-US" sz="2400" dirty="0" err="1" smtClean="0"/>
              <a:t>writeup</a:t>
            </a:r>
            <a:r>
              <a:rPr lang="en-US" sz="2400" dirty="0" smtClean="0"/>
              <a:t> on the subject </a:t>
            </a:r>
            <a:r>
              <a:rPr lang="en-US" sz="2400" dirty="0"/>
              <a:t>is available here: </a:t>
            </a:r>
            <a:r>
              <a:rPr lang="en-US" sz="2400" dirty="0">
                <a:hlinkClick r:id="rId3"/>
              </a:rPr>
              <a:t>http://</a:t>
            </a:r>
            <a:r>
              <a:rPr lang="en-US" sz="2400" dirty="0" smtClean="0">
                <a:hlinkClick r:id="rId3"/>
              </a:rPr>
              <a:t>www.pyroelectro.com/tutorials/16x2_lcd_custom_character/index.html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Character LCDs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897" y="1218892"/>
            <a:ext cx="4677428" cy="221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82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I/O Interfacing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0852" y="1353134"/>
            <a:ext cx="8242298" cy="500789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Provide more flexible and </a:t>
            </a:r>
            <a:br>
              <a:rPr lang="en-US" sz="2400" dirty="0" smtClean="0"/>
            </a:br>
            <a:r>
              <a:rPr lang="en-US" sz="2400" dirty="0" smtClean="0"/>
              <a:t>sophisticated options than</a:t>
            </a:r>
            <a:br>
              <a:rPr lang="en-US" sz="2400" dirty="0" smtClean="0"/>
            </a:br>
            <a:r>
              <a:rPr lang="en-US" sz="2400" dirty="0" smtClean="0"/>
              <a:t>character LCDs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Variety of colors, screen sizes</a:t>
            </a:r>
            <a:br>
              <a:rPr lang="en-US" sz="2400" dirty="0" smtClean="0"/>
            </a:br>
            <a:r>
              <a:rPr lang="en-US" sz="2400" dirty="0" smtClean="0"/>
              <a:t>(measured in pixels), interfaces,</a:t>
            </a:r>
            <a:br>
              <a:rPr lang="en-US" sz="2400" dirty="0" smtClean="0"/>
            </a:br>
            <a:r>
              <a:rPr lang="en-US" sz="2400" dirty="0" smtClean="0"/>
              <a:t>voltages,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Generally necessitate the use of </a:t>
            </a:r>
            <a:br>
              <a:rPr lang="en-US" sz="2400" dirty="0" smtClean="0"/>
            </a:br>
            <a:r>
              <a:rPr lang="en-US" sz="2400" dirty="0" smtClean="0"/>
              <a:t>libraries such as graphics </a:t>
            </a:r>
            <a:br>
              <a:rPr lang="en-US" sz="2400" dirty="0" smtClean="0"/>
            </a:br>
            <a:r>
              <a:rPr lang="en-US" sz="2400" dirty="0" smtClean="0"/>
              <a:t>libraries, fonts, drawing APIs, </a:t>
            </a:r>
            <a:br>
              <a:rPr lang="en-US" sz="2400" dirty="0" smtClean="0"/>
            </a:br>
            <a:r>
              <a:rPr lang="en-US" sz="2400" dirty="0" smtClean="0"/>
              <a:t>etc. in order to use effectively</a:t>
            </a:r>
            <a:endParaRPr lang="en-US" sz="2400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Graphical LCDs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29" y="1298056"/>
            <a:ext cx="3321169" cy="24147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29" y="3857081"/>
            <a:ext cx="3322340" cy="244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1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575" y="1353134"/>
            <a:ext cx="3714750" cy="2790825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I/O Interfacing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0852" y="1353134"/>
            <a:ext cx="8242298" cy="500789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Adds user interface layer to</a:t>
            </a:r>
            <a:br>
              <a:rPr lang="en-US" sz="2400" dirty="0" smtClean="0"/>
            </a:br>
            <a:r>
              <a:rPr lang="en-US" sz="2400" dirty="0" smtClean="0"/>
              <a:t>existing graphical display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2 major touch technologies:</a:t>
            </a:r>
            <a:br>
              <a:rPr lang="en-US" sz="2400" dirty="0" smtClean="0"/>
            </a:br>
            <a:r>
              <a:rPr lang="en-US" sz="2400" dirty="0" smtClean="0"/>
              <a:t>resistive and capacitive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Generally necessitate the use of </a:t>
            </a:r>
            <a:br>
              <a:rPr lang="en-US" sz="2400" dirty="0" smtClean="0"/>
            </a:br>
            <a:r>
              <a:rPr lang="en-US" sz="2400" dirty="0" smtClean="0"/>
              <a:t>libraries such as graphics </a:t>
            </a:r>
            <a:br>
              <a:rPr lang="en-US" sz="2400" dirty="0" smtClean="0"/>
            </a:br>
            <a:r>
              <a:rPr lang="en-US" sz="2400" dirty="0" smtClean="0"/>
              <a:t>libraries, fonts, drawing APIs, </a:t>
            </a:r>
            <a:br>
              <a:rPr lang="en-US" sz="2400" dirty="0" smtClean="0"/>
            </a:br>
            <a:r>
              <a:rPr lang="en-US" sz="2400" dirty="0" smtClean="0"/>
              <a:t>etc. in order to use effectively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Generally necessitate the use of</a:t>
            </a:r>
            <a:br>
              <a:rPr lang="en-US" sz="2400" dirty="0" smtClean="0"/>
            </a:br>
            <a:r>
              <a:rPr lang="en-US" sz="2400" dirty="0" smtClean="0"/>
              <a:t>dedicated display driver hardware</a:t>
            </a:r>
            <a:br>
              <a:rPr lang="en-US" sz="2400" dirty="0" smtClean="0"/>
            </a:br>
            <a:r>
              <a:rPr lang="en-US" sz="2400" dirty="0" smtClean="0"/>
              <a:t>(µC offloads graphics commands to</a:t>
            </a:r>
            <a:br>
              <a:rPr lang="en-US" sz="2400" dirty="0" smtClean="0"/>
            </a:br>
            <a:r>
              <a:rPr lang="en-US" sz="2400" dirty="0" smtClean="0"/>
              <a:t>display driver)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Touchscreen LCDs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800" y="4189331"/>
            <a:ext cx="25400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I/O Interfacing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0852" y="1353134"/>
            <a:ext cx="8235948" cy="500789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Nixie Tubes:</a:t>
            </a:r>
            <a:r>
              <a:rPr lang="en-US" sz="2400" dirty="0" smtClean="0"/>
              <a:t> Numbers displayed using gas tubes (similar in function to a neon sign)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Electromagnetic Dot Display:</a:t>
            </a:r>
            <a:r>
              <a:rPr lang="en-US" sz="2400" dirty="0" smtClean="0"/>
              <a:t> Uses magnets to flip dots into on or off position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Esoteric Display Options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826" y="2962607"/>
            <a:ext cx="4127640" cy="33984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195519"/>
            <a:ext cx="3904367" cy="259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7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I/O Interfacing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0852" y="1353134"/>
            <a:ext cx="8235948" cy="500789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Electronic Paper:</a:t>
            </a:r>
            <a:r>
              <a:rPr lang="en-US" sz="2400" dirty="0" smtClean="0"/>
              <a:t> 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Reflects light, rather than emitting it (saving power)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Flexible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Capable of retaining static text and images indefinitely 	 without application of power</a:t>
            </a:r>
            <a:br>
              <a:rPr lang="en-US" sz="2400" dirty="0" smtClean="0"/>
            </a:br>
            <a:endParaRPr lang="en-US" sz="2400" u="sng" dirty="0" smtClean="0"/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Emerging Display Options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0" y="3660604"/>
            <a:ext cx="4014336" cy="22571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486" y="3298969"/>
            <a:ext cx="2750884" cy="298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794" y="3823275"/>
            <a:ext cx="2680539" cy="2173821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0852" y="1353134"/>
            <a:ext cx="8235948" cy="500789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Light-sensing techniques: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u="sng" dirty="0" smtClean="0"/>
              <a:t>Photodiode/Phototransistor:</a:t>
            </a:r>
            <a:r>
              <a:rPr lang="en-US" sz="2400" dirty="0" smtClean="0"/>
              <a:t> Conductivity is 	determined  		by level of light exposure (tuned to various 					wavelengths of light)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u="sng" dirty="0" smtClean="0"/>
              <a:t>Solar Cell:</a:t>
            </a:r>
            <a:r>
              <a:rPr lang="en-US" sz="2400" dirty="0" smtClean="0"/>
              <a:t> Supplies current proportional to incident light 		on the solar cell surface</a:t>
            </a:r>
            <a:br>
              <a:rPr lang="en-US" sz="2400" dirty="0" smtClean="0"/>
            </a:br>
            <a:endParaRPr lang="en-US" sz="2400" u="sng" dirty="0" smtClean="0"/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Light, Color, and Imaging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07" y="3823275"/>
            <a:ext cx="2208362" cy="20740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324" y="4026949"/>
            <a:ext cx="2353003" cy="213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9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Microcontroller Selection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7200" y="1276709"/>
            <a:ext cx="8235949" cy="291572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Many different types and </a:t>
            </a:r>
            <a:br>
              <a:rPr lang="en-US" sz="2200" dirty="0" smtClean="0"/>
            </a:br>
            <a:r>
              <a:rPr lang="en-US" sz="2200" dirty="0" smtClean="0"/>
              <a:t>manufacturers w/ variety of </a:t>
            </a:r>
            <a:br>
              <a:rPr lang="en-US" sz="2200" dirty="0" smtClean="0"/>
            </a:br>
            <a:r>
              <a:rPr lang="en-US" sz="2200" dirty="0" smtClean="0"/>
              <a:t>metrics and capabilities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Many selection considerations </a:t>
            </a:r>
            <a:br>
              <a:rPr lang="en-US" sz="2200" dirty="0" smtClean="0"/>
            </a:br>
            <a:r>
              <a:rPr lang="en-US" sz="2200" dirty="0" smtClean="0"/>
              <a:t>also apply to microprocessors,</a:t>
            </a:r>
            <a:br>
              <a:rPr lang="en-US" sz="2200" dirty="0" smtClean="0"/>
            </a:br>
            <a:r>
              <a:rPr lang="en-US" sz="2200" dirty="0" smtClean="0"/>
              <a:t>CPLDs, FPGAs, etc.</a:t>
            </a:r>
          </a:p>
          <a:p>
            <a:pPr marL="284163" indent="-284163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2 “phases” of microcontroller </a:t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selection: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611" y="1276709"/>
            <a:ext cx="2680538" cy="268053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Importance and Guidance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4169743"/>
            <a:ext cx="822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0238" indent="-346075">
              <a:buFont typeface="+mj-lt"/>
              <a:buAutoNum type="arabicPeriod"/>
            </a:pP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Initial Prototyping/Proof of Concept: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Choose an appropriate device family (parts within should be pin compatible) for the final product, then pick the most powerful device in that family</a:t>
            </a:r>
          </a:p>
          <a:p>
            <a:pPr marL="630238" indent="-346075">
              <a:buFont typeface="+mj-lt"/>
              <a:buAutoNum type="arabicPeriod"/>
            </a:pP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Mature Prototype/Production: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Based on your requirements from phase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 (memory, etc.), refine your choice to a more cost-efficient part</a:t>
            </a:r>
            <a:endParaRPr lang="en-US" sz="2000" u="sng" dirty="0"/>
          </a:p>
        </p:txBody>
      </p:sp>
    </p:spTree>
    <p:extLst>
      <p:ext uri="{BB962C8B-B14F-4D97-AF65-F5344CB8AC3E}">
        <p14:creationId xmlns:p14="http://schemas.microsoft.com/office/powerpoint/2010/main" val="242235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336" y="4397105"/>
            <a:ext cx="3041660" cy="1956373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0852" y="1353134"/>
            <a:ext cx="8235948" cy="500789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Color sensing techniques:</a:t>
            </a:r>
            <a:endParaRPr lang="en-US" sz="2400" u="sng" dirty="0"/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u="sng" dirty="0" smtClean="0"/>
              <a:t>Dedicated color sensors:</a:t>
            </a:r>
            <a:r>
              <a:rPr lang="en-US" sz="2400" dirty="0" smtClean="0"/>
              <a:t> Finely tuned photocells to 	detect RGB color wavelengths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u="sng" dirty="0" smtClean="0"/>
              <a:t>LEDs:</a:t>
            </a:r>
            <a:r>
              <a:rPr lang="en-US" sz="2400" dirty="0" smtClean="0"/>
              <a:t> Can reverse-bias and use as a color-sensing 	device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u="sng" dirty="0" smtClean="0"/>
              <a:t>Cameras:</a:t>
            </a:r>
            <a:r>
              <a:rPr lang="en-US" sz="2400" dirty="0" smtClean="0"/>
              <a:t> Can use cameras in conjunction with image 	processing software (</a:t>
            </a:r>
            <a:r>
              <a:rPr lang="en-US" sz="2400" dirty="0" err="1" smtClean="0"/>
              <a:t>OpenCV</a:t>
            </a:r>
            <a:r>
              <a:rPr lang="en-US" sz="2400" dirty="0" smtClean="0"/>
              <a:t>, etc.) to detect colored 	objects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Light, Color, and Imaging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378" y="4397106"/>
            <a:ext cx="3491422" cy="196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1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023" y="2384254"/>
            <a:ext cx="3976777" cy="3976777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0852" y="1353134"/>
            <a:ext cx="8235948" cy="500789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CMOS/Cellular Cameras readily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Computational considerations: speed, resolution, frame rate, processing latency, memory/buffering considerations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Generally require additional</a:t>
            </a:r>
            <a:br>
              <a:rPr lang="en-US" sz="2400" dirty="0" smtClean="0"/>
            </a:br>
            <a:r>
              <a:rPr lang="en-US" sz="2400" dirty="0" smtClean="0"/>
              <a:t>hardware considerations </a:t>
            </a:r>
            <a:br>
              <a:rPr lang="en-US" sz="2400" dirty="0" smtClean="0"/>
            </a:br>
            <a:r>
              <a:rPr lang="en-US" sz="2400" dirty="0" smtClean="0"/>
              <a:t>(motherboards, embedded</a:t>
            </a:r>
            <a:br>
              <a:rPr lang="en-US" sz="2400" dirty="0" smtClean="0"/>
            </a:br>
            <a:r>
              <a:rPr lang="en-US" sz="2400" dirty="0" smtClean="0"/>
              <a:t>drivers, dedicated hardware,</a:t>
            </a:r>
            <a:br>
              <a:rPr lang="en-US" sz="2400" dirty="0" smtClean="0"/>
            </a:br>
            <a:r>
              <a:rPr lang="en-US" sz="2400" dirty="0" smtClean="0"/>
              <a:t>etc.)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Video/Photo Imaging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4932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1" y="4534274"/>
            <a:ext cx="1850938" cy="1542449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0852" y="1353135"/>
            <a:ext cx="8235948" cy="484925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Gyroscopes:</a:t>
            </a:r>
            <a:r>
              <a:rPr lang="en-US" sz="2400" dirty="0" smtClean="0"/>
              <a:t> Measures orientation based on angular momentum principles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Compass:</a:t>
            </a:r>
            <a:r>
              <a:rPr lang="en-US" sz="2400" dirty="0" smtClean="0"/>
              <a:t> Senses orientation relative to magnetic fields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GPS:</a:t>
            </a:r>
            <a:r>
              <a:rPr lang="en-US" sz="2400" dirty="0" smtClean="0"/>
              <a:t> Senses position by measuring received signals in satellite constellation and calculating satellite delays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IMU:</a:t>
            </a:r>
            <a:r>
              <a:rPr lang="en-US" sz="2400" dirty="0" smtClean="0"/>
              <a:t> Inertial measurement unit; uses gyros, compasses, and accelerometers to accurately determine position and velocity of objects</a:t>
            </a:r>
            <a:endParaRPr lang="en-US" sz="2400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u="sng" dirty="0" smtClean="0"/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Motion, Position, and Orientation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388" y="4534274"/>
            <a:ext cx="2133883" cy="18316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563" y="4285385"/>
            <a:ext cx="2244256" cy="207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0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0852" y="1353135"/>
            <a:ext cx="8235948" cy="484925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Accelerometers:</a:t>
            </a:r>
            <a:r>
              <a:rPr lang="en-US" sz="2400" dirty="0" smtClean="0"/>
              <a:t> Use MEMS and piezoelectric materials to measure force applied to a known mass (F = ma)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Altimeters/Barometers:</a:t>
            </a:r>
            <a:r>
              <a:rPr lang="en-US" sz="2400" dirty="0" smtClean="0"/>
              <a:t> Determine the height/altitude of an object by measuring atmospheric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Shaft Encoders:</a:t>
            </a:r>
            <a:r>
              <a:rPr lang="en-US" sz="2400" dirty="0" smtClean="0"/>
              <a:t> Measure rotations of an axle, then use known properties of the wheel to determine distance traveled </a:t>
            </a:r>
            <a:endParaRPr lang="en-US" sz="2400" u="sng" dirty="0" smtClean="0"/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Motion, Position, and Orientation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77653"/>
            <a:ext cx="2070340" cy="1902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579" y="4077653"/>
            <a:ext cx="2572083" cy="22800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701" y="3981856"/>
            <a:ext cx="2953925" cy="237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086" y="4700410"/>
            <a:ext cx="1571305" cy="1501983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0852" y="1353135"/>
            <a:ext cx="8235948" cy="484925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/>
              <a:t>Hall Effect Sensor:</a:t>
            </a:r>
            <a:r>
              <a:rPr lang="en-US" sz="2400" dirty="0"/>
              <a:t> Measure presence of (nearby) magnetic fields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Rangefinder:</a:t>
            </a:r>
            <a:r>
              <a:rPr lang="en-US" sz="2400" dirty="0" smtClean="0"/>
              <a:t> Measure distance to an object through various methods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u="sng" dirty="0"/>
              <a:t>Sonar/Ultrasonic:</a:t>
            </a:r>
            <a:r>
              <a:rPr lang="en-US" sz="2400" dirty="0"/>
              <a:t> Sound waves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u="sng" dirty="0" smtClean="0"/>
              <a:t>Radar:</a:t>
            </a:r>
            <a:r>
              <a:rPr lang="en-US" sz="2400" dirty="0" smtClean="0"/>
              <a:t> Radio waves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u="sng" dirty="0" err="1" smtClean="0"/>
              <a:t>Lidar</a:t>
            </a:r>
            <a:r>
              <a:rPr lang="en-US" sz="2400" u="sng" dirty="0" smtClean="0"/>
              <a:t>:</a:t>
            </a:r>
            <a:r>
              <a:rPr lang="en-US" sz="2400" dirty="0" smtClean="0"/>
              <a:t> Light waves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u="sng" dirty="0" smtClean="0"/>
              <a:t>Infrared:</a:t>
            </a:r>
            <a:r>
              <a:rPr lang="en-US" sz="2400" dirty="0" smtClean="0"/>
              <a:t> IR light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Proximity and </a:t>
            </a:r>
            <a:r>
              <a:rPr lang="en-US" sz="2400" cap="none" dirty="0" err="1" smtClean="0"/>
              <a:t>Rangefinding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229" y="3421265"/>
            <a:ext cx="3726851" cy="27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39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0852" y="1353135"/>
            <a:ext cx="8235948" cy="484925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Thermocouple:</a:t>
            </a:r>
            <a:r>
              <a:rPr lang="en-US" sz="2400" dirty="0" smtClean="0"/>
              <a:t> Measures the voltage induced by the temperature gradient between dissimilar metals</a:t>
            </a:r>
            <a:endParaRPr lang="en-US" sz="2400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Thermistor:</a:t>
            </a:r>
            <a:r>
              <a:rPr lang="en-US" sz="2400" dirty="0" smtClean="0"/>
              <a:t> Resistor whose resistance changes significantly as a function of temperature</a:t>
            </a:r>
            <a:endParaRPr lang="en-US" sz="2400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Infrared:</a:t>
            </a:r>
            <a:r>
              <a:rPr lang="en-US" sz="2400" dirty="0" smtClean="0"/>
              <a:t> Measure heat by measuring the emitted infrared radiation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Heat and Temperature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297" y="3777764"/>
            <a:ext cx="2862888" cy="22601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218" y="3453434"/>
            <a:ext cx="3029407" cy="290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0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826" y="2988381"/>
            <a:ext cx="3642504" cy="3642504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0852" y="1353135"/>
            <a:ext cx="8235948" cy="484925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Microphone:</a:t>
            </a:r>
            <a:r>
              <a:rPr lang="en-US" sz="2400" dirty="0"/>
              <a:t> </a:t>
            </a:r>
            <a:r>
              <a:rPr lang="en-US" sz="2400" dirty="0" smtClean="0"/>
              <a:t>(Electret type most common) – Uses dielectric material and diaphragm to detect sound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Piezoelectric:</a:t>
            </a:r>
            <a:r>
              <a:rPr lang="en-US" sz="2400" dirty="0"/>
              <a:t> </a:t>
            </a:r>
            <a:r>
              <a:rPr lang="en-US" sz="2400" dirty="0" smtClean="0"/>
              <a:t>Materials which convert mechanical vibrations into electrical charge. Used in microphones and other sensors (such as flex sensors)</a:t>
            </a:r>
            <a:endParaRPr lang="en-US" sz="2400" u="sng" dirty="0" smtClean="0"/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Sound and Vibration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04" y="3485587"/>
            <a:ext cx="4463642" cy="254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19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701" y="4088193"/>
            <a:ext cx="2326174" cy="2326174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0852" y="1353135"/>
            <a:ext cx="8235948" cy="484925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Fingerprint Scanners:</a:t>
            </a:r>
            <a:r>
              <a:rPr lang="en-US" sz="2400" dirty="0" smtClean="0"/>
              <a:t> User authentication and security 			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Gas Sensors:</a:t>
            </a:r>
            <a:r>
              <a:rPr lang="en-US" sz="2400" dirty="0" smtClean="0"/>
              <a:t> Used to detect the presence of methane, 		CO, 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, 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,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, and other gases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err="1" smtClean="0"/>
              <a:t>Electrokardiogram</a:t>
            </a:r>
            <a:r>
              <a:rPr lang="en-US" sz="2400" u="sng" dirty="0"/>
              <a:t> </a:t>
            </a:r>
            <a:r>
              <a:rPr lang="en-US" sz="2400" u="sng" dirty="0" smtClean="0"/>
              <a:t>(EKG):</a:t>
            </a:r>
            <a:r>
              <a:rPr lang="en-US" sz="2400" dirty="0" smtClean="0"/>
              <a:t> Used in heartbeat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err="1" smtClean="0"/>
              <a:t>Electroencephelogram</a:t>
            </a:r>
            <a:r>
              <a:rPr lang="en-US" sz="2400" u="sng" dirty="0" smtClean="0"/>
              <a:t> (EEG):</a:t>
            </a:r>
            <a:r>
              <a:rPr lang="en-US" sz="2400" dirty="0" smtClean="0"/>
              <a:t> Used in brainwave 				detection</a:t>
            </a:r>
            <a:endParaRPr lang="en-US" sz="2400" u="sng" dirty="0" smtClean="0"/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Chemical and Biological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875" y="4121346"/>
            <a:ext cx="3082925" cy="22930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52" y="4457725"/>
            <a:ext cx="3045125" cy="122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6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83" y="3845276"/>
            <a:ext cx="2183289" cy="2183289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Actuators and Control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0852" y="1353135"/>
            <a:ext cx="8235948" cy="484925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Light Bulbs:</a:t>
            </a:r>
            <a:r>
              <a:rPr lang="en-US" sz="2400" dirty="0" smtClean="0"/>
              <a:t> Create light through use of a heated filament (or ionized channel, in case of fluorescent bulbs)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LEDs:</a:t>
            </a:r>
            <a:r>
              <a:rPr lang="en-US" sz="2400" dirty="0" smtClean="0"/>
              <a:t> Create light using semiconductor properties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Laser Diodes:</a:t>
            </a:r>
            <a:r>
              <a:rPr lang="en-US" sz="2400" dirty="0" smtClean="0"/>
              <a:t> Similar to LEDs, but generate lasers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Bright light sources and lasers require special safety considerations (eye protection)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Light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25" y="4164043"/>
            <a:ext cx="2505075" cy="2038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528" y="3869521"/>
            <a:ext cx="2338008" cy="233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53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Actuators and Control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0852" y="1353135"/>
            <a:ext cx="8235948" cy="484925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LEDs:</a:t>
            </a:r>
            <a:endParaRPr lang="en-US" sz="2400" dirty="0"/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u="sng" dirty="0" smtClean="0"/>
              <a:t>High-power LEDs:</a:t>
            </a:r>
            <a:r>
              <a:rPr lang="en-US" sz="2400" dirty="0" smtClean="0"/>
              <a:t> Require DC switching 					techniques, may require constant current drivers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u="sng" dirty="0" smtClean="0"/>
              <a:t>Many LEDs:</a:t>
            </a:r>
            <a:r>
              <a:rPr lang="en-US" sz="2400" dirty="0" smtClean="0"/>
              <a:t> May require dedicated driver chip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 smtClean="0">
                <a:hlinkClick r:id="rId3"/>
              </a:rPr>
              <a:t>Multiplexing</a:t>
            </a:r>
            <a:r>
              <a:rPr lang="en-US" sz="2400" dirty="0" smtClean="0"/>
              <a:t>: Switch groups of LEDs on and off quickly  		(reduces power consumption)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 err="1" smtClean="0">
                <a:hlinkClick r:id="rId4"/>
              </a:rPr>
              <a:t>Charlieplexing</a:t>
            </a:r>
            <a:r>
              <a:rPr lang="en-US" sz="2400" dirty="0" smtClean="0"/>
              <a:t>: Technique for driving large numbers of 		LEDs from few device pins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Light bulbs:</a:t>
            </a:r>
            <a:r>
              <a:rPr lang="en-US" sz="2400" dirty="0" smtClean="0"/>
              <a:t> Require AC switching techniques (relays, 		</a:t>
            </a:r>
            <a:r>
              <a:rPr lang="en-US" sz="2400" dirty="0" err="1" smtClean="0"/>
              <a:t>triacs</a:t>
            </a:r>
            <a:r>
              <a:rPr lang="en-US" sz="2400" dirty="0" smtClean="0"/>
              <a:t>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Laser diodes:</a:t>
            </a:r>
            <a:r>
              <a:rPr lang="en-US" sz="2400" dirty="0" smtClean="0"/>
              <a:t> Require DC switching techniques</a:t>
            </a:r>
            <a:endParaRPr lang="en-US" sz="2400" u="sng" dirty="0" smtClean="0"/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Light Control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4633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Microcontroller Selection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7200" y="1276709"/>
            <a:ext cx="8235949" cy="47962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u="sng" dirty="0" smtClean="0"/>
              <a:t>Speed</a:t>
            </a:r>
            <a:r>
              <a:rPr lang="en-US" sz="2800" dirty="0" smtClean="0"/>
              <a:t> (a.k.a. frequency) – How fast can your device run? (Generally measured in MHz)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u="sng" dirty="0" smtClean="0"/>
              <a:t>Power</a:t>
            </a:r>
            <a:r>
              <a:rPr lang="en-US" sz="2800" dirty="0" smtClean="0"/>
              <a:t> – How much power does your device consume? (Generally measured by current consumption in mA or µA)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u="sng" dirty="0" smtClean="0"/>
              <a:t>Memory</a:t>
            </a:r>
            <a:r>
              <a:rPr lang="en-US" sz="2800" dirty="0" smtClean="0"/>
              <a:t> – How much onboard memory does your device have? (Measured in kB, typically)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u="sng" dirty="0" smtClean="0"/>
              <a:t>Voltage</a:t>
            </a:r>
            <a:r>
              <a:rPr lang="en-US" sz="2800" dirty="0" smtClean="0"/>
              <a:t> – What voltage range can your device operate at? (Lower voltages use less power for a given frequency)</a:t>
            </a:r>
            <a:endParaRPr lang="en-US" sz="2800" u="sng" dirty="0" smtClean="0"/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Performance Considerations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5847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25" y="3777764"/>
            <a:ext cx="3305019" cy="2289292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Actuators and Control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0852" y="1353135"/>
            <a:ext cx="8235948" cy="484925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Buzzer:</a:t>
            </a:r>
            <a:r>
              <a:rPr lang="en-US" sz="2400" dirty="0" smtClean="0"/>
              <a:t> Converts electricity to frequency tones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Speaker:</a:t>
            </a:r>
            <a:r>
              <a:rPr lang="en-US" sz="2400" dirty="0" smtClean="0"/>
              <a:t> Converts electricity to sound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u="sng" dirty="0" smtClean="0"/>
              <a:t>Dynamic Loudspeaker:</a:t>
            </a:r>
            <a:r>
              <a:rPr lang="en-US" sz="2400" dirty="0" smtClean="0"/>
              <a:t> Uses magnetic coil to vibrate 	diaphragm; good frequency response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u="sng" dirty="0" smtClean="0"/>
              <a:t>Piezoelectric Speaker:</a:t>
            </a:r>
            <a:r>
              <a:rPr lang="en-US" sz="2400" dirty="0" smtClean="0"/>
              <a:t> Uses piezoelectric materials; 	poor frequency response but compact and durable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Audio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748" y="3777764"/>
            <a:ext cx="3351642" cy="228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25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Actuators and Control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0852" y="1353135"/>
            <a:ext cx="8235948" cy="4883763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Filtering needed to condition input and remove 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Amplification generally needed (control sound volume):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“</a:t>
            </a:r>
            <a:r>
              <a:rPr lang="en-US" sz="2400" u="sng" dirty="0" smtClean="0"/>
              <a:t>Class A” Amplifier:</a:t>
            </a:r>
            <a:r>
              <a:rPr lang="en-US" sz="2400" dirty="0" smtClean="0"/>
              <a:t> Simple, great performance, horrible 	 efficiency (25-50% max depending on techniques)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u="sng" dirty="0" smtClean="0"/>
              <a:t>“Class B” Amplifier:</a:t>
            </a:r>
            <a:r>
              <a:rPr lang="en-US" sz="2400" dirty="0" smtClean="0"/>
              <a:t> Improved efficiency (~78.5% max), 	distortion and performance issues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u="sng" dirty="0" smtClean="0"/>
              <a:t>“Class AB” Amplifier:</a:t>
            </a:r>
            <a:r>
              <a:rPr lang="en-US" sz="2400" dirty="0" smtClean="0"/>
              <a:t> Compromise between A and B 	approaches; medium efficiency and performance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u="sng" dirty="0" smtClean="0"/>
              <a:t>“Class C” Amplifier:</a:t>
            </a:r>
            <a:r>
              <a:rPr lang="en-US" sz="2400" dirty="0" smtClean="0"/>
              <a:t> Exists, but not recommended for 	audio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Amplifier techniques can be used for other applications (driving radio signals, motor control, etc</a:t>
            </a:r>
            <a:r>
              <a:rPr lang="en-US" sz="2400" dirty="0" smtClean="0"/>
              <a:t>.)</a:t>
            </a:r>
            <a:endParaRPr lang="en-US" sz="2400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Audio Control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1153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Actuators and Control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0852" y="1353135"/>
            <a:ext cx="8235948" cy="488376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“Class D” Amplifier: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 smtClean="0"/>
              <a:t> Uses transistors as switches rather than linear 	amplifiers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Output signal is modulated (PWM, delta-sigma, etc.),  	 then fed to the amplifier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Pros: extremely power efficient with good performance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 smtClean="0"/>
              <a:t> Cons: complexity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ICs available to perform this</a:t>
            </a:r>
            <a:br>
              <a:rPr lang="en-US" sz="2400" dirty="0" smtClean="0"/>
            </a:br>
            <a:r>
              <a:rPr lang="en-US" sz="2400" dirty="0" smtClean="0"/>
              <a:t>  functionality and reduce</a:t>
            </a:r>
            <a:br>
              <a:rPr lang="en-US" sz="2400" dirty="0" smtClean="0"/>
            </a:br>
            <a:r>
              <a:rPr lang="en-US" sz="2400" dirty="0" smtClean="0"/>
              <a:t>  complexity requirements</a:t>
            </a:r>
            <a:endParaRPr lang="en-US" sz="2400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Audio Control 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608" y="3930199"/>
            <a:ext cx="3465542" cy="259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Actuators and Control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0852" y="1353135"/>
            <a:ext cx="8235948" cy="488376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Wire Heaters:</a:t>
            </a:r>
            <a:r>
              <a:rPr lang="en-US" sz="2400" dirty="0" smtClean="0"/>
              <a:t> Highly resistive wire which generates heat when current is passed through (similar to filaments in a toaster – </a:t>
            </a:r>
            <a:r>
              <a:rPr lang="en-US" sz="2400" dirty="0" err="1" smtClean="0"/>
              <a:t>Nichrome</a:t>
            </a:r>
            <a:r>
              <a:rPr lang="en-US" sz="2400" dirty="0" smtClean="0"/>
              <a:t> and Tungsten popular options)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err="1" smtClean="0"/>
              <a:t>Peltier</a:t>
            </a:r>
            <a:r>
              <a:rPr lang="en-US" sz="2400" u="sng" dirty="0" smtClean="0"/>
              <a:t> Cooler:</a:t>
            </a:r>
            <a:r>
              <a:rPr lang="en-US" sz="2400" dirty="0" smtClean="0"/>
              <a:t> Uses electricity to generate a temperature differential (Used in some cooling applications)</a:t>
            </a:r>
            <a:endParaRPr lang="en-US" sz="2400" u="sng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Thermal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46" y="3408242"/>
            <a:ext cx="3838575" cy="2543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613029"/>
            <a:ext cx="3810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5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079" y="3347048"/>
            <a:ext cx="2750709" cy="288985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Actuators and Control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0852" y="1353135"/>
            <a:ext cx="8235948" cy="488376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DC Motors:</a:t>
            </a:r>
            <a:r>
              <a:rPr lang="en-US" sz="2400" dirty="0" smtClean="0"/>
              <a:t> Use oscillating electromagnetic fields to produce continuous rotation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u="sng" dirty="0" smtClean="0"/>
              <a:t>Brushed DC:</a:t>
            </a:r>
            <a:r>
              <a:rPr lang="en-US" sz="2400" dirty="0" smtClean="0"/>
              <a:t> Uses an internal commutator and 	conductive brushes to mechanically switch the magnetic 	field (low cost, simple control, lower life span)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u="sng" dirty="0" smtClean="0"/>
              <a:t>Brushless DC (BDC):</a:t>
            </a:r>
            <a:r>
              <a:rPr lang="en-US" sz="2400" dirty="0" smtClean="0"/>
              <a:t> Utilizes </a:t>
            </a:r>
            <a:br>
              <a:rPr lang="en-US" sz="2400" dirty="0" smtClean="0"/>
            </a:br>
            <a:r>
              <a:rPr lang="en-US" sz="2400" dirty="0" smtClean="0"/>
              <a:t>	permanent magnet for switching of </a:t>
            </a:r>
            <a:br>
              <a:rPr lang="en-US" sz="2400" dirty="0" smtClean="0"/>
            </a:br>
            <a:r>
              <a:rPr lang="en-US" sz="2400" dirty="0" smtClean="0"/>
              <a:t>	magnetic field, external commutation</a:t>
            </a:r>
            <a:br>
              <a:rPr lang="en-US" sz="2400" dirty="0" smtClean="0"/>
            </a:br>
            <a:r>
              <a:rPr lang="en-US" sz="2400" dirty="0" smtClean="0"/>
              <a:t> 	(higher cost, more complicated </a:t>
            </a:r>
            <a:br>
              <a:rPr lang="en-US" sz="2400" dirty="0" smtClean="0"/>
            </a:br>
            <a:r>
              <a:rPr lang="en-US" sz="2400" dirty="0" smtClean="0"/>
              <a:t>	 control, higher reliability)</a:t>
            </a:r>
            <a:endParaRPr lang="en-US" sz="2400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Motion: Motors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0124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89" y="4012050"/>
            <a:ext cx="3377781" cy="2080787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Actuators and Control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0852" y="1353135"/>
            <a:ext cx="8235948" cy="488376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Stepper Motors:</a:t>
            </a:r>
            <a:r>
              <a:rPr lang="en-US" sz="2400" dirty="0" smtClean="0"/>
              <a:t> Similar to brushless DC, but produce motion in discretized steps rather than smooth motion. Sophisticated control schemes generally used; partial step motion is possible under certain control schemes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Servos:</a:t>
            </a:r>
            <a:r>
              <a:rPr lang="en-US" sz="2400" dirty="0" smtClean="0"/>
              <a:t> Designed to travel to a specific rotational angle based on a provided digital value. Motion limited to ~270º without modification.</a:t>
            </a:r>
            <a:endParaRPr lang="en-US" sz="2400" u="sng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Motion: Motors 2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706" y="3686383"/>
            <a:ext cx="3165533" cy="255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Actuators and Control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0852" y="1353135"/>
            <a:ext cx="8235948" cy="488376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Linear Actuators:</a:t>
            </a:r>
            <a:r>
              <a:rPr lang="en-US" sz="2400" dirty="0" smtClean="0"/>
              <a:t> Convert electricity into linear motion (solenoids, mechanical conversion of rotational to linear motion)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Muscle Wire/Shape memory alloy:</a:t>
            </a:r>
            <a:r>
              <a:rPr lang="en-US" sz="2400" dirty="0" smtClean="0"/>
              <a:t> Material changes shape when electric current applied; used to imitate biological muscles</a:t>
            </a:r>
            <a:endParaRPr lang="en-US" sz="2400" u="sng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Motion: Other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0" y="3729610"/>
            <a:ext cx="3359491" cy="21162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791" y="3429158"/>
            <a:ext cx="2739035" cy="280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3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Actuators and Control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0852" y="1353135"/>
            <a:ext cx="8235948" cy="488376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Pumps:</a:t>
            </a:r>
            <a:r>
              <a:rPr lang="en-US" sz="2400" dirty="0" smtClean="0"/>
              <a:t> Used to transport fluids throughout a system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Important: some pumps must have fluids in them to 	 	 work while others can be run dry.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Pneumatics:</a:t>
            </a:r>
            <a:r>
              <a:rPr lang="en-US" sz="2400" dirty="0" smtClean="0"/>
              <a:t> Air used to control motion of system parts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Hydraulics:</a:t>
            </a:r>
            <a:r>
              <a:rPr lang="en-US" sz="2400" dirty="0" smtClean="0"/>
              <a:t> Water, oil, or other liquid used for motion</a:t>
            </a:r>
            <a:endParaRPr lang="en-US" sz="2400" u="sng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Motion: Other 2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0" y="3536830"/>
            <a:ext cx="2901964" cy="2510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12" y="3496944"/>
            <a:ext cx="4210043" cy="273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3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Actuators and Control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0852" y="1353135"/>
            <a:ext cx="8235948" cy="488376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H-Bridge:</a:t>
            </a:r>
            <a:r>
              <a:rPr lang="en-US" sz="2400" dirty="0" smtClean="0"/>
              <a:t> Transistor circuit commonly used to control the direction of a DC motor (PWM input waveforms commonly used for speed control)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Transistors used as switches; arranged in “H” pattern</a:t>
            </a:r>
            <a:endParaRPr lang="en-US" sz="2400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Motion: DC Motor Control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742" y="3403410"/>
            <a:ext cx="3820058" cy="22767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21" y="3065497"/>
            <a:ext cx="4110952" cy="283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76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Actuators and Control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0852" y="1353135"/>
            <a:ext cx="8235948" cy="488376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Stepper motor stator and rotor consist of wound coils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Stepping through rotation in a given direction is a matter of activating the coils in a specific sequence (partial stepping control options available)</a:t>
            </a:r>
            <a:endParaRPr lang="en-US" sz="2400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Motion: Stepper Motor Control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325" y="3218948"/>
            <a:ext cx="5045825" cy="25909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16" y="3218948"/>
            <a:ext cx="2326873" cy="259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4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Microcontroller Selection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7200" y="1276709"/>
            <a:ext cx="8235949" cy="47962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What onboard computational features does your device possess?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DSP operations (integrated multiply-	 	 		 	 accumulate, etc.)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Floating-point support?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Types of memory:</a:t>
            </a:r>
          </a:p>
          <a:p>
            <a:pPr marL="517525"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EEPROM – byte-addressable, nonvolatile</a:t>
            </a:r>
          </a:p>
          <a:p>
            <a:pPr marL="517525"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Flash – page-addressable, nonvolatile</a:t>
            </a:r>
          </a:p>
          <a:p>
            <a:pPr marL="517525"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RAM – byte addressable, volatile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Capability Considerations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8242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Memory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0852" y="1064213"/>
            <a:ext cx="8235948" cy="5172685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2 categories of memory: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u="sng" dirty="0" smtClean="0"/>
              <a:t>Volatile:</a:t>
            </a:r>
            <a:r>
              <a:rPr lang="en-US" sz="2400" dirty="0" smtClean="0"/>
              <a:t> State lost when power is removed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u="sng" dirty="0" smtClean="0"/>
              <a:t>Nonvolatile:</a:t>
            </a:r>
            <a:r>
              <a:rPr lang="en-US" sz="2400" dirty="0" smtClean="0"/>
              <a:t> State retained when power is removed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Types of memory: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u="sng" dirty="0" smtClean="0"/>
              <a:t>EEPROM:</a:t>
            </a:r>
            <a:r>
              <a:rPr lang="en-US" sz="2400" dirty="0" smtClean="0"/>
              <a:t> Byte addressable, nonvolatile, smaller sizes 		(~8MB), fast access times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u="sng" dirty="0" smtClean="0"/>
              <a:t>Flash:</a:t>
            </a:r>
            <a:r>
              <a:rPr lang="en-US" sz="2400" dirty="0" smtClean="0"/>
              <a:t> Page addressable (256-512B/page),						nonvolatile, large sizes available (32GB+), slow 			access times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u="sng" dirty="0" smtClean="0"/>
              <a:t>SRAM (Static RAM):</a:t>
            </a:r>
            <a:r>
              <a:rPr lang="en-US" sz="2400" dirty="0" smtClean="0"/>
              <a:t> Volatile, low power, dual-port 				options available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u="sng" dirty="0" smtClean="0"/>
              <a:t>DRAM (Dynamic RAM):</a:t>
            </a:r>
            <a:r>
              <a:rPr lang="en-US" sz="2400" dirty="0" smtClean="0"/>
              <a:t> Dense, volatile, </a:t>
            </a:r>
            <a:br>
              <a:rPr lang="en-US" sz="2400" dirty="0" smtClean="0"/>
            </a:br>
            <a:r>
              <a:rPr lang="en-US" sz="2400" dirty="0" smtClean="0"/>
              <a:t>		requires periodic refreshing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91" y="4823455"/>
            <a:ext cx="1246909" cy="16503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148" y="5611208"/>
            <a:ext cx="1606955" cy="91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6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636" y="1367555"/>
            <a:ext cx="2178712" cy="1479373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Wired Interfacing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0852" y="1353135"/>
            <a:ext cx="8242298" cy="488376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Universal System Bus (USB)</a:t>
            </a:r>
            <a:endParaRPr lang="en-US" sz="2400" dirty="0" smtClean="0"/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000" dirty="0" smtClean="0"/>
              <a:t> Multiple data rate classes available:</a:t>
            </a:r>
          </a:p>
          <a:p>
            <a:pPr marL="741363" lvl="1" indent="-171450">
              <a:buFont typeface="Arial" panose="020B0604020202020204" pitchFamily="34" charset="0"/>
              <a:buChar char="•"/>
            </a:pPr>
            <a:r>
              <a:rPr lang="en-US" sz="2000" u="sng" dirty="0" smtClean="0"/>
              <a:t>Low-Bandwidth:</a:t>
            </a:r>
            <a:r>
              <a:rPr lang="en-US" sz="2000" dirty="0" smtClean="0"/>
              <a:t> 1.5 Mbps (USB v1.1)</a:t>
            </a:r>
          </a:p>
          <a:p>
            <a:pPr marL="741363" lvl="1" indent="-171450">
              <a:buFont typeface="Arial" panose="020B0604020202020204" pitchFamily="34" charset="0"/>
              <a:buChar char="•"/>
            </a:pPr>
            <a:r>
              <a:rPr lang="en-US" sz="2000" u="sng" dirty="0" smtClean="0"/>
              <a:t>Full-Bandwidth:</a:t>
            </a:r>
            <a:r>
              <a:rPr lang="en-US" sz="2000" dirty="0" smtClean="0"/>
              <a:t> 12 Mbps (USB v1.1)</a:t>
            </a:r>
          </a:p>
          <a:p>
            <a:pPr marL="741363" lvl="1" indent="-171450">
              <a:buFont typeface="Arial" panose="020B0604020202020204" pitchFamily="34" charset="0"/>
              <a:buChar char="•"/>
            </a:pPr>
            <a:r>
              <a:rPr lang="en-US" sz="2000" u="sng" dirty="0" smtClean="0"/>
              <a:t>Hi-Speed:</a:t>
            </a:r>
            <a:r>
              <a:rPr lang="en-US" sz="2000" dirty="0" smtClean="0"/>
              <a:t> 480 Mbps (USB v2.0)</a:t>
            </a:r>
          </a:p>
          <a:p>
            <a:pPr marL="741363" lvl="1" indent="-171450">
              <a:buFont typeface="Arial" panose="020B0604020202020204" pitchFamily="34" charset="0"/>
              <a:buChar char="•"/>
            </a:pPr>
            <a:r>
              <a:rPr lang="en-US" sz="2000" u="sng" dirty="0" err="1" smtClean="0"/>
              <a:t>SuperSpeed</a:t>
            </a:r>
            <a:r>
              <a:rPr lang="en-US" sz="2000" u="sng" dirty="0" smtClean="0"/>
              <a:t>:</a:t>
            </a:r>
            <a:r>
              <a:rPr lang="en-US" sz="2000" dirty="0" smtClean="0"/>
              <a:t> 5.0 </a:t>
            </a:r>
            <a:r>
              <a:rPr lang="en-US" sz="2000" dirty="0" err="1" smtClean="0"/>
              <a:t>Gbps</a:t>
            </a:r>
            <a:r>
              <a:rPr lang="en-US" sz="2000" dirty="0" smtClean="0"/>
              <a:t> (USB v3.0)</a:t>
            </a:r>
          </a:p>
          <a:p>
            <a:pPr marL="741363" lvl="1" indent="-171450">
              <a:buFont typeface="Arial" panose="020B0604020202020204" pitchFamily="34" charset="0"/>
              <a:buChar char="•"/>
            </a:pPr>
            <a:r>
              <a:rPr lang="en-US" sz="2000" u="sng" dirty="0" err="1" smtClean="0"/>
              <a:t>SuperSpeed</a:t>
            </a:r>
            <a:r>
              <a:rPr lang="en-US" sz="2000" u="sng" dirty="0" smtClean="0"/>
              <a:t>+:</a:t>
            </a:r>
            <a:r>
              <a:rPr lang="en-US" sz="2000" dirty="0" smtClean="0"/>
              <a:t> 10 </a:t>
            </a:r>
            <a:r>
              <a:rPr lang="en-US" sz="2000" dirty="0" err="1" smtClean="0"/>
              <a:t>Gbps</a:t>
            </a:r>
            <a:r>
              <a:rPr lang="en-US" sz="2000" dirty="0" smtClean="0"/>
              <a:t> (USB v3.1)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000" dirty="0" smtClean="0"/>
              <a:t> Some common protocol implementations:</a:t>
            </a:r>
          </a:p>
          <a:p>
            <a:pPr marL="741363" indent="-171450">
              <a:buFont typeface="Arial" panose="020B0604020202020204" pitchFamily="34" charset="0"/>
              <a:buChar char="•"/>
            </a:pPr>
            <a:r>
              <a:rPr lang="en-US" sz="2000" u="sng" dirty="0" smtClean="0"/>
              <a:t>Host:</a:t>
            </a:r>
            <a:r>
              <a:rPr lang="en-US" sz="2000" dirty="0" smtClean="0"/>
              <a:t> Device acts as the master for other USB devices (requires implementation of 1+ host controllers)</a:t>
            </a:r>
          </a:p>
          <a:p>
            <a:pPr marL="741363" indent="-171450">
              <a:buFont typeface="Arial" panose="020B0604020202020204" pitchFamily="34" charset="0"/>
              <a:buChar char="•"/>
            </a:pPr>
            <a:r>
              <a:rPr lang="en-US" sz="2000" u="sng" dirty="0" smtClean="0"/>
              <a:t>Client:</a:t>
            </a:r>
            <a:r>
              <a:rPr lang="en-US" sz="2000" dirty="0" smtClean="0"/>
              <a:t> Device acts as a slave device (various profiles available)</a:t>
            </a:r>
          </a:p>
          <a:p>
            <a:pPr marL="741363" indent="-171450">
              <a:buFont typeface="Arial" panose="020B0604020202020204" pitchFamily="34" charset="0"/>
              <a:buChar char="•"/>
            </a:pPr>
            <a:r>
              <a:rPr lang="en-US" sz="2000" u="sng" dirty="0" smtClean="0"/>
              <a:t>USB On-The-Go (OTG):</a:t>
            </a:r>
            <a:r>
              <a:rPr lang="en-US" sz="2000" dirty="0" smtClean="0"/>
              <a:t> Devices take turns acting as host and slave</a:t>
            </a:r>
            <a:endParaRPr lang="en-US" sz="2000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Computing Interfaces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986" y="2822516"/>
            <a:ext cx="2178712" cy="113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9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Wired Interfacing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0852" y="1353135"/>
            <a:ext cx="8242298" cy="4883763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 smtClean="0"/>
              <a:t>USB</a:t>
            </a:r>
            <a:r>
              <a:rPr lang="en-US" sz="2400" u="sng" dirty="0"/>
              <a:t> </a:t>
            </a:r>
            <a:r>
              <a:rPr lang="en-US" sz="2400" u="sng" dirty="0" smtClean="0"/>
              <a:t>cont.</a:t>
            </a:r>
            <a:endParaRPr lang="en-US" sz="2400" dirty="0" smtClean="0"/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000" dirty="0" smtClean="0"/>
              <a:t> USB connector options:</a:t>
            </a:r>
          </a:p>
          <a:p>
            <a:pPr marL="741363" lvl="1" indent="-171450">
              <a:buFont typeface="Arial" panose="020B0604020202020204" pitchFamily="34" charset="0"/>
              <a:buChar char="•"/>
            </a:pPr>
            <a:r>
              <a:rPr lang="en-US" sz="2000" u="sng" dirty="0" smtClean="0"/>
              <a:t>Standard:</a:t>
            </a:r>
            <a:r>
              <a:rPr lang="en-US" sz="2000" dirty="0" smtClean="0"/>
              <a:t> larger connectors used	on </a:t>
            </a:r>
            <a:br>
              <a:rPr lang="en-US" sz="2000" dirty="0" smtClean="0"/>
            </a:br>
            <a:r>
              <a:rPr lang="en-US" sz="2000" dirty="0" smtClean="0"/>
              <a:t>	laptops, desktops, tablets, etc.</a:t>
            </a:r>
          </a:p>
          <a:p>
            <a:pPr marL="741363" lvl="1" indent="-171450">
              <a:buFont typeface="Arial" panose="020B0604020202020204" pitchFamily="34" charset="0"/>
              <a:buChar char="•"/>
            </a:pPr>
            <a:r>
              <a:rPr lang="en-US" sz="2000" u="sng" dirty="0" smtClean="0"/>
              <a:t>Mini:</a:t>
            </a:r>
            <a:r>
              <a:rPr lang="en-US" sz="2000" dirty="0" smtClean="0"/>
              <a:t> Used in cameras, camcorders,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  and other small devices</a:t>
            </a:r>
          </a:p>
          <a:p>
            <a:pPr marL="741363" lvl="1" indent="-171450">
              <a:buFont typeface="Arial" panose="020B0604020202020204" pitchFamily="34" charset="0"/>
              <a:buChar char="•"/>
            </a:pPr>
            <a:r>
              <a:rPr lang="en-US" sz="2000" u="sng" dirty="0" smtClean="0"/>
              <a:t>Micro:</a:t>
            </a:r>
            <a:r>
              <a:rPr lang="en-US" sz="2000" dirty="0" smtClean="0"/>
              <a:t> </a:t>
            </a:r>
            <a:r>
              <a:rPr lang="en-US" sz="2000" dirty="0" err="1" smtClean="0"/>
              <a:t>Supercedes</a:t>
            </a:r>
            <a:r>
              <a:rPr lang="en-US" sz="2000" dirty="0" smtClean="0"/>
              <a:t> mini on most</a:t>
            </a:r>
            <a:br>
              <a:rPr lang="en-US" sz="2000" dirty="0" smtClean="0"/>
            </a:br>
            <a:r>
              <a:rPr lang="en-US" sz="2000" dirty="0" smtClean="0"/>
              <a:t>  smartphones, etc.</a:t>
            </a:r>
          </a:p>
          <a:p>
            <a:pPr marL="457200" lvl="1" indent="-173038">
              <a:buFont typeface="Arial" panose="020B0604020202020204" pitchFamily="34" charset="0"/>
              <a:buChar char="•"/>
            </a:pPr>
            <a:r>
              <a:rPr lang="en-US" sz="2000" dirty="0" smtClean="0"/>
              <a:t>USB Power Limits:</a:t>
            </a:r>
          </a:p>
          <a:p>
            <a:pPr marL="741363" lvl="1" indent="-171450">
              <a:buFont typeface="Arial" panose="020B0604020202020204" pitchFamily="34" charset="0"/>
              <a:buChar char="•"/>
            </a:pPr>
            <a:r>
              <a:rPr lang="en-US" sz="2000" u="sng" dirty="0" smtClean="0"/>
              <a:t>USB v1.1:</a:t>
            </a:r>
            <a:r>
              <a:rPr lang="en-US" sz="2000" dirty="0" smtClean="0"/>
              <a:t> 150mA@5V from port, 2A@5V from external</a:t>
            </a:r>
            <a:endParaRPr lang="en-US" sz="2000" u="sng" dirty="0" smtClean="0"/>
          </a:p>
          <a:p>
            <a:pPr marL="741363" lvl="1" indent="-171450">
              <a:buFont typeface="Arial" panose="020B0604020202020204" pitchFamily="34" charset="0"/>
              <a:buChar char="•"/>
            </a:pPr>
            <a:r>
              <a:rPr lang="en-US" sz="2000" u="sng" dirty="0" smtClean="0"/>
              <a:t>USB v2.0:</a:t>
            </a:r>
            <a:r>
              <a:rPr lang="en-US" sz="2000" dirty="0" smtClean="0"/>
              <a:t> 500mA@5V from port, 2A@5V from external</a:t>
            </a:r>
            <a:endParaRPr lang="en-US" sz="2000" u="sng" dirty="0" smtClean="0"/>
          </a:p>
          <a:p>
            <a:pPr marL="741363" lvl="1" indent="-171450">
              <a:buFont typeface="Arial" panose="020B0604020202020204" pitchFamily="34" charset="0"/>
              <a:buChar char="•"/>
            </a:pPr>
            <a:r>
              <a:rPr lang="en-US" sz="2000" u="sng" dirty="0" smtClean="0"/>
              <a:t>USB v3.0:</a:t>
            </a:r>
            <a:r>
              <a:rPr lang="en-US" sz="2000" dirty="0" smtClean="0"/>
              <a:t> 900mA@5V from port, 2A@5V from external</a:t>
            </a:r>
          </a:p>
          <a:p>
            <a:pPr marL="741363" lvl="1" indent="-171450">
              <a:buFont typeface="Arial" panose="020B0604020202020204" pitchFamily="34" charset="0"/>
              <a:buChar char="•"/>
            </a:pPr>
            <a:r>
              <a:rPr lang="en-US" sz="2000" dirty="0" smtClean="0"/>
              <a:t>All USB devices start in low power mode; must request additional power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Computing Interfaces 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913" y="1367555"/>
            <a:ext cx="2419600" cy="279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7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43" y="4037163"/>
            <a:ext cx="2879157" cy="1386696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Wired Interfacing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0852" y="1353135"/>
            <a:ext cx="8242298" cy="4883763"/>
          </a:xfrm>
        </p:spPr>
        <p:txBody>
          <a:bodyPr>
            <a:norm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2400" dirty="0" smtClean="0"/>
              <a:t>Ethernet (IEEE 802.3): </a:t>
            </a:r>
          </a:p>
          <a:p>
            <a:pPr marL="344488">
              <a:buFont typeface="Arial" panose="020B0604020202020204" pitchFamily="34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Specification involved in networking devices</a:t>
            </a:r>
            <a:br>
              <a:rPr lang="en-US" sz="2000" dirty="0" smtClean="0"/>
            </a:br>
            <a:r>
              <a:rPr lang="en-US" sz="2000" dirty="0" smtClean="0"/>
              <a:t>	 (for more on networking devices, read up on</a:t>
            </a:r>
            <a:br>
              <a:rPr lang="en-US" sz="2000" dirty="0" smtClean="0"/>
            </a:br>
            <a:r>
              <a:rPr lang="en-US" sz="2000" dirty="0" smtClean="0"/>
              <a:t>	   the </a:t>
            </a:r>
            <a:r>
              <a:rPr lang="en-US" sz="2000" dirty="0" smtClean="0">
                <a:hlinkClick r:id="rId4"/>
              </a:rPr>
              <a:t>OSI</a:t>
            </a:r>
            <a:r>
              <a:rPr lang="en-US" sz="2000" dirty="0" smtClean="0"/>
              <a:t> and </a:t>
            </a:r>
            <a:r>
              <a:rPr lang="en-US" sz="2000" dirty="0" smtClean="0">
                <a:hlinkClick r:id="rId5"/>
              </a:rPr>
              <a:t>TCP/IP</a:t>
            </a:r>
            <a:r>
              <a:rPr lang="en-US" sz="2000" dirty="0" smtClean="0"/>
              <a:t> networking models)</a:t>
            </a:r>
          </a:p>
          <a:p>
            <a:pPr marL="344488">
              <a:buFont typeface="Arial" panose="020B0604020202020204" pitchFamily="34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Consists of the physical layer and link layer</a:t>
            </a:r>
            <a:br>
              <a:rPr lang="en-US" sz="2000" dirty="0" smtClean="0"/>
            </a:br>
            <a:r>
              <a:rPr lang="en-US" sz="2000" dirty="0" smtClean="0"/>
              <a:t>	    for connecting devices</a:t>
            </a:r>
          </a:p>
          <a:p>
            <a:pPr marL="344488">
              <a:buFont typeface="Arial" panose="020B0604020202020204" pitchFamily="34" charset="0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Ethernet development generally requires</a:t>
            </a:r>
            <a:br>
              <a:rPr lang="en-US" sz="2000" dirty="0" smtClean="0"/>
            </a:br>
            <a:r>
              <a:rPr lang="en-US" sz="2000" dirty="0" smtClean="0"/>
              <a:t>	    external support hardware:</a:t>
            </a:r>
          </a:p>
          <a:p>
            <a:pPr marL="974725" lvl="1" indent="-173038">
              <a:buFont typeface="Arial" panose="020B0604020202020204" pitchFamily="34" charset="0"/>
              <a:buChar char="•"/>
            </a:pPr>
            <a:r>
              <a:rPr lang="en-US" sz="2000" u="sng" dirty="0" smtClean="0"/>
              <a:t>PHY Chip:</a:t>
            </a:r>
            <a:r>
              <a:rPr lang="en-US" sz="2000" dirty="0" smtClean="0"/>
              <a:t> Implements the physical layer</a:t>
            </a:r>
            <a:br>
              <a:rPr lang="en-US" sz="2000" dirty="0" smtClean="0"/>
            </a:br>
            <a:r>
              <a:rPr lang="en-US" sz="2000" dirty="0" smtClean="0"/>
              <a:t>functions of an Ethernet interface</a:t>
            </a:r>
          </a:p>
          <a:p>
            <a:pPr marL="974725" lvl="1" indent="-173038">
              <a:buFont typeface="Arial" panose="020B0604020202020204" pitchFamily="34" charset="0"/>
              <a:buChar char="•"/>
            </a:pPr>
            <a:r>
              <a:rPr lang="en-US" sz="2000" u="sng" dirty="0" smtClean="0"/>
              <a:t>MAC Chip:</a:t>
            </a:r>
            <a:r>
              <a:rPr lang="en-US" sz="2000" dirty="0" smtClean="0"/>
              <a:t> Implements data link layer</a:t>
            </a:r>
            <a:br>
              <a:rPr lang="en-US" sz="2000" dirty="0" smtClean="0"/>
            </a:br>
            <a:r>
              <a:rPr lang="en-US" sz="2000" dirty="0" smtClean="0"/>
              <a:t>functions of an Ethernet interface</a:t>
            </a:r>
          </a:p>
          <a:p>
            <a:pPr marL="517525" lvl="1" indent="-173038">
              <a:buFont typeface="Arial" panose="020B0604020202020204" pitchFamily="34" charset="0"/>
              <a:buChar char="•"/>
            </a:pPr>
            <a:r>
              <a:rPr lang="en-US" sz="2000" dirty="0" smtClean="0"/>
              <a:t>A useful reference design for microcontroller</a:t>
            </a:r>
            <a:br>
              <a:rPr lang="en-US" sz="2000" dirty="0" smtClean="0"/>
            </a:br>
            <a:r>
              <a:rPr lang="en-US" sz="2000" dirty="0" smtClean="0"/>
              <a:t>    Ethernet can be found </a:t>
            </a:r>
            <a:r>
              <a:rPr lang="en-US" sz="2000" dirty="0" smtClean="0">
                <a:hlinkClick r:id="rId6"/>
              </a:rPr>
              <a:t>here</a:t>
            </a:r>
            <a:endParaRPr lang="en-US" sz="2000" dirty="0" smtClean="0"/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Computing Interfaces 4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833" y="1452287"/>
            <a:ext cx="2186967" cy="189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0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Wired Interfacing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0852" y="1353135"/>
            <a:ext cx="8242298" cy="4883763"/>
          </a:xfrm>
        </p:spPr>
        <p:txBody>
          <a:bodyPr>
            <a:norm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2400" u="sng" dirty="0" err="1" smtClean="0"/>
              <a:t>Powerline</a:t>
            </a:r>
            <a:r>
              <a:rPr lang="en-US" sz="2400" u="sng" dirty="0" smtClean="0"/>
              <a:t> Communication (PLC) / X-10:</a:t>
            </a:r>
            <a:endParaRPr lang="en-US" sz="2400" dirty="0" smtClean="0"/>
          </a:p>
          <a:p>
            <a:pPr marL="517525" lvl="1" indent="-173038">
              <a:buFont typeface="Arial" panose="020B0604020202020204" pitchFamily="34" charset="0"/>
              <a:buChar char="•"/>
            </a:pPr>
            <a:r>
              <a:rPr lang="en-US" sz="2200" dirty="0" smtClean="0"/>
              <a:t>Modulate signals over existing AC power lines to send data</a:t>
            </a:r>
          </a:p>
          <a:p>
            <a:pPr marL="517525" lvl="1" indent="-173038">
              <a:buFont typeface="Arial" panose="020B0604020202020204" pitchFamily="34" charset="0"/>
              <a:buChar char="•"/>
            </a:pPr>
            <a:r>
              <a:rPr lang="en-US" sz="2200" dirty="0" smtClean="0"/>
              <a:t>Example applications: home automation, Christmas tree light controllers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2400" u="sng" dirty="0" smtClean="0"/>
              <a:t>Musical Instrument Digital Interface (MIDI):</a:t>
            </a:r>
            <a:endParaRPr lang="en-US" sz="2400" dirty="0" smtClean="0"/>
          </a:p>
          <a:p>
            <a:pPr marL="517525" indent="-173038">
              <a:buFont typeface="Arial" panose="020B0604020202020204" pitchFamily="34" charset="0"/>
              <a:buChar char="•"/>
            </a:pPr>
            <a:r>
              <a:rPr lang="en-US" sz="2200" dirty="0" smtClean="0"/>
              <a:t>Standard specifying a protocol and connectors </a:t>
            </a:r>
          </a:p>
          <a:p>
            <a:pPr marL="517525" indent="-173038">
              <a:buFont typeface="Arial" panose="020B0604020202020204" pitchFamily="34" charset="0"/>
              <a:buChar char="•"/>
            </a:pPr>
            <a:r>
              <a:rPr lang="en-US" sz="2200" dirty="0" smtClean="0"/>
              <a:t>MIDI over USB is permitted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2400" u="sng" dirty="0" smtClean="0"/>
              <a:t>On-Board Diagnostic System (OBD-II):</a:t>
            </a:r>
          </a:p>
          <a:p>
            <a:pPr marL="517525" indent="-173038">
              <a:buFont typeface="Arial" panose="020B0604020202020204" pitchFamily="34" charset="0"/>
              <a:buChar char="•"/>
            </a:pPr>
            <a:r>
              <a:rPr lang="en-US" sz="2200" dirty="0" smtClean="0"/>
              <a:t>Required on all US motor vehicles manufactured after 1995</a:t>
            </a:r>
          </a:p>
          <a:p>
            <a:pPr marL="517525" indent="-173038">
              <a:buFont typeface="Arial" panose="020B0604020202020204" pitchFamily="34" charset="0"/>
              <a:buChar char="•"/>
            </a:pPr>
            <a:r>
              <a:rPr lang="en-US" sz="2200" dirty="0" smtClean="0"/>
              <a:t>Facilitates communication with onboard vehicle computers</a:t>
            </a:r>
          </a:p>
          <a:p>
            <a:pPr marL="517525" indent="-173038">
              <a:buFont typeface="Arial" panose="020B0604020202020204" pitchFamily="34" charset="0"/>
              <a:buChar char="•"/>
            </a:pPr>
            <a:r>
              <a:rPr lang="en-US" sz="2200" dirty="0" smtClean="0"/>
              <a:t>Many manufacturers implement proprietary codes (use of 				licensed OBD-II protocol ICs can overcome this)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Other Interfaces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43" y="2610356"/>
            <a:ext cx="1851007" cy="204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8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WireLESS</a:t>
            </a:r>
            <a:r>
              <a:rPr lang="en-US" dirty="0" smtClean="0"/>
              <a:t> Interfacing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0852" y="1353135"/>
            <a:ext cx="8242298" cy="4935522"/>
          </a:xfrm>
        </p:spPr>
        <p:txBody>
          <a:bodyPr>
            <a:normAutofit lnSpcReduction="10000"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2400" u="sng" dirty="0" err="1" smtClean="0"/>
              <a:t>WiFi</a:t>
            </a:r>
            <a:r>
              <a:rPr lang="en-US" sz="2400" u="sng" dirty="0" smtClean="0"/>
              <a:t> (IEEE 802.11x):</a:t>
            </a:r>
          </a:p>
          <a:p>
            <a:pPr marL="630238" indent="-173038">
              <a:buFont typeface="Arial" panose="020B0604020202020204" pitchFamily="34" charset="0"/>
              <a:buChar char="•"/>
            </a:pPr>
            <a:r>
              <a:rPr lang="en-US" sz="2200" dirty="0" smtClean="0"/>
              <a:t>At the embedded hobbyist level, </a:t>
            </a:r>
            <a:r>
              <a:rPr lang="en-US" sz="2200" dirty="0" err="1" smtClean="0"/>
              <a:t>WiFi</a:t>
            </a:r>
            <a:r>
              <a:rPr lang="en-US" sz="2200" dirty="0" smtClean="0"/>
              <a:t> is generally implemented using dedicated chips and/or modules</a:t>
            </a:r>
          </a:p>
          <a:p>
            <a:pPr marL="630238" indent="-173038">
              <a:buFont typeface="Arial" panose="020B0604020202020204" pitchFamily="34" charset="0"/>
              <a:buChar char="•"/>
            </a:pPr>
            <a:r>
              <a:rPr lang="en-US" sz="2200" dirty="0" smtClean="0"/>
              <a:t>NOTE: PAL2.0/3.0 has challenges with</a:t>
            </a:r>
            <a:br>
              <a:rPr lang="en-US" sz="2200" dirty="0" smtClean="0"/>
            </a:br>
            <a:r>
              <a:rPr lang="en-US" sz="2200" dirty="0" smtClean="0"/>
              <a:t>individual embedded </a:t>
            </a:r>
            <a:r>
              <a:rPr lang="en-US" sz="2200" dirty="0" err="1" smtClean="0"/>
              <a:t>WiFi</a:t>
            </a:r>
            <a:r>
              <a:rPr lang="en-US" sz="2200" dirty="0"/>
              <a:t> </a:t>
            </a:r>
            <a:r>
              <a:rPr lang="en-US" sz="2200" dirty="0" smtClean="0"/>
              <a:t>(use of personal</a:t>
            </a:r>
            <a:br>
              <a:rPr lang="en-US" sz="2200" dirty="0" smtClean="0"/>
            </a:br>
            <a:r>
              <a:rPr lang="en-US" sz="2200" dirty="0" smtClean="0"/>
              <a:t>routers recommended)</a:t>
            </a:r>
          </a:p>
          <a:p>
            <a:pPr marL="630238" indent="-173038">
              <a:buFont typeface="Arial" panose="020B0604020202020204" pitchFamily="34" charset="0"/>
              <a:buChar char="•"/>
            </a:pPr>
            <a:r>
              <a:rPr lang="en-US" sz="2200" dirty="0" smtClean="0"/>
              <a:t>Revisions of the </a:t>
            </a:r>
            <a:r>
              <a:rPr lang="en-US" sz="2200" dirty="0" err="1" smtClean="0"/>
              <a:t>WiFi</a:t>
            </a:r>
            <a:r>
              <a:rPr lang="en-US" sz="2200" dirty="0" smtClean="0"/>
              <a:t> protocol:</a:t>
            </a:r>
          </a:p>
          <a:p>
            <a:pPr marL="854075" indent="-173038">
              <a:buFont typeface="Arial" panose="020B0604020202020204" pitchFamily="34" charset="0"/>
              <a:buChar char="•"/>
            </a:pPr>
            <a:r>
              <a:rPr lang="en-US" sz="2200" u="sng" dirty="0" smtClean="0"/>
              <a:t>IEEE 802.11a:</a:t>
            </a:r>
            <a:r>
              <a:rPr lang="en-US" sz="2200" dirty="0" smtClean="0"/>
              <a:t> 54Mbps@5GHz (OFDM)</a:t>
            </a:r>
            <a:endParaRPr lang="en-US" sz="2200" u="sng" dirty="0" smtClean="0"/>
          </a:p>
          <a:p>
            <a:pPr marL="854075" indent="-173038">
              <a:buFont typeface="Arial" panose="020B0604020202020204" pitchFamily="34" charset="0"/>
              <a:buChar char="•"/>
            </a:pPr>
            <a:r>
              <a:rPr lang="en-US" sz="2200" u="sng" dirty="0" smtClean="0"/>
              <a:t>IEEE 802.11b:</a:t>
            </a:r>
            <a:r>
              <a:rPr lang="en-US" sz="2200" dirty="0" smtClean="0"/>
              <a:t> 11Mbps@2.4GHz (OFDM)</a:t>
            </a:r>
          </a:p>
          <a:p>
            <a:pPr marL="854075" indent="-173038">
              <a:buFont typeface="Arial" panose="020B0604020202020204" pitchFamily="34" charset="0"/>
              <a:buChar char="•"/>
            </a:pPr>
            <a:r>
              <a:rPr lang="en-US" sz="2200" u="sng" dirty="0" smtClean="0"/>
              <a:t>IEEE 802.11g:</a:t>
            </a:r>
            <a:r>
              <a:rPr lang="en-US" sz="2200" dirty="0" smtClean="0"/>
              <a:t> 54Mbps@2.4GHz (OFDM)</a:t>
            </a:r>
            <a:endParaRPr lang="en-US" sz="2200" u="sng" dirty="0" smtClean="0"/>
          </a:p>
          <a:p>
            <a:pPr marL="854075" indent="-173038">
              <a:buFont typeface="Arial" panose="020B0604020202020204" pitchFamily="34" charset="0"/>
              <a:buChar char="•"/>
            </a:pPr>
            <a:r>
              <a:rPr lang="en-US" sz="2200" u="sng" dirty="0" smtClean="0"/>
              <a:t>IEEE 802.11n:</a:t>
            </a:r>
            <a:r>
              <a:rPr lang="en-US" sz="2200" dirty="0" smtClean="0"/>
              <a:t> 54-600Mbps@2.4GHz or </a:t>
            </a:r>
            <a:br>
              <a:rPr lang="en-US" sz="2200" dirty="0" smtClean="0"/>
            </a:br>
            <a:r>
              <a:rPr lang="en-US" sz="2200" dirty="0" smtClean="0"/>
              <a:t>		5GHz (OFDM), Support for multiple antennae (MIMO)</a:t>
            </a:r>
            <a:endParaRPr lang="en-US" sz="2200" u="sng" dirty="0" smtClean="0"/>
          </a:p>
          <a:p>
            <a:pPr marL="854075" indent="-173038">
              <a:buFont typeface="Arial" panose="020B0604020202020204" pitchFamily="34" charset="0"/>
              <a:buChar char="•"/>
            </a:pPr>
            <a:r>
              <a:rPr lang="en-US" sz="2200" u="sng" dirty="0" smtClean="0"/>
              <a:t>Future Revisions:</a:t>
            </a:r>
            <a:r>
              <a:rPr lang="en-US" sz="2200" dirty="0" smtClean="0"/>
              <a:t> More channels, millimeter wave band 			support (30+ GHz), etc.</a:t>
            </a:r>
            <a:endParaRPr lang="en-US" sz="2200" u="sng" dirty="0" smtClean="0"/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General Computing Interfaces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21" y="2537375"/>
            <a:ext cx="1861029" cy="175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0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WireLESS</a:t>
            </a:r>
            <a:r>
              <a:rPr lang="en-US" dirty="0" smtClean="0"/>
              <a:t> Interfacing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0852" y="1353135"/>
            <a:ext cx="8242298" cy="4883763"/>
          </a:xfrm>
        </p:spPr>
        <p:txBody>
          <a:bodyPr>
            <a:norm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2400" u="sng" dirty="0" smtClean="0"/>
              <a:t>Bluetooth:</a:t>
            </a:r>
          </a:p>
          <a:p>
            <a:pPr marL="517525" indent="-173038">
              <a:buFont typeface="Arial" panose="020B0604020202020204" pitchFamily="34" charset="0"/>
              <a:buChar char="•"/>
            </a:pPr>
            <a:r>
              <a:rPr lang="en-US" sz="2200" dirty="0" smtClean="0"/>
              <a:t>Common wireless option for interfacing </a:t>
            </a:r>
            <a:br>
              <a:rPr lang="en-US" sz="2200" dirty="0" smtClean="0"/>
            </a:br>
            <a:r>
              <a:rPr lang="en-US" sz="2200" dirty="0" smtClean="0"/>
              <a:t>	to computers and mobile devices </a:t>
            </a:r>
            <a:br>
              <a:rPr lang="en-US" sz="2200" dirty="0" smtClean="0"/>
            </a:br>
            <a:r>
              <a:rPr lang="en-US" sz="2200" dirty="0" smtClean="0"/>
              <a:t>	(~100 yard/m max range)</a:t>
            </a:r>
          </a:p>
          <a:p>
            <a:pPr marL="517525" indent="-173038">
              <a:buFont typeface="Arial" panose="020B0604020202020204" pitchFamily="34" charset="0"/>
              <a:buChar char="•"/>
            </a:pPr>
            <a:r>
              <a:rPr lang="en-US" sz="2200" dirty="0" smtClean="0"/>
              <a:t>2.4GHz operation (interference from </a:t>
            </a:r>
            <a:br>
              <a:rPr lang="en-US" sz="2200" dirty="0" smtClean="0"/>
            </a:br>
            <a:r>
              <a:rPr lang="en-US" sz="2200" dirty="0" smtClean="0"/>
              <a:t>	</a:t>
            </a:r>
            <a:r>
              <a:rPr lang="en-US" sz="2200" dirty="0" err="1" smtClean="0"/>
              <a:t>WiFi</a:t>
            </a:r>
            <a:r>
              <a:rPr lang="en-US" sz="2200" dirty="0" smtClean="0"/>
              <a:t>, microwaves, and </a:t>
            </a:r>
            <a:br>
              <a:rPr lang="en-US" sz="2200" dirty="0" smtClean="0"/>
            </a:br>
            <a:r>
              <a:rPr lang="en-US" sz="2200" dirty="0" smtClean="0"/>
              <a:t>	other 2.4GHz devices)</a:t>
            </a:r>
          </a:p>
          <a:p>
            <a:pPr marL="517525" indent="-173038">
              <a:buFont typeface="Arial" panose="020B0604020202020204" pitchFamily="34" charset="0"/>
              <a:buChar char="•"/>
            </a:pPr>
            <a:r>
              <a:rPr lang="en-US" sz="2200" dirty="0" smtClean="0"/>
              <a:t>As of Bluetooth v4.0, a second</a:t>
            </a:r>
            <a:br>
              <a:rPr lang="en-US" sz="2200" dirty="0" smtClean="0"/>
            </a:br>
            <a:r>
              <a:rPr lang="en-US" sz="2200" dirty="0" smtClean="0"/>
              <a:t>	Bluetooth Low-energy spec</a:t>
            </a:r>
            <a:br>
              <a:rPr lang="en-US" sz="2200" dirty="0" smtClean="0"/>
            </a:br>
            <a:r>
              <a:rPr lang="en-US" sz="2200" dirty="0" smtClean="0"/>
              <a:t>	(Bluetooth LE) was introduced.</a:t>
            </a:r>
            <a:br>
              <a:rPr lang="en-US" sz="2200" dirty="0" smtClean="0"/>
            </a:br>
            <a:r>
              <a:rPr lang="en-US" sz="2200" dirty="0" smtClean="0"/>
              <a:t>	Bluetooth LE is not backwards</a:t>
            </a:r>
            <a:br>
              <a:rPr lang="en-US" sz="2200" dirty="0" smtClean="0"/>
            </a:br>
            <a:r>
              <a:rPr lang="en-US" sz="2200" dirty="0" smtClean="0"/>
              <a:t>	compatible with existing</a:t>
            </a:r>
            <a:br>
              <a:rPr lang="en-US" sz="2200" dirty="0" smtClean="0"/>
            </a:br>
            <a:r>
              <a:rPr lang="en-US" sz="2200" dirty="0" smtClean="0"/>
              <a:t>	Bluetooth hardware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General Computing Interfaces 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7" y="2252805"/>
            <a:ext cx="2870865" cy="7237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006" y="3795016"/>
            <a:ext cx="3362794" cy="198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3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WireLESS</a:t>
            </a:r>
            <a:r>
              <a:rPr lang="en-US" dirty="0" smtClean="0"/>
              <a:t> Interfacing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0852" y="1353135"/>
            <a:ext cx="8242298" cy="4883763"/>
          </a:xfrm>
        </p:spPr>
        <p:txBody>
          <a:bodyPr>
            <a:norm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2400" u="sng" dirty="0" smtClean="0"/>
              <a:t>GSM/GPRS:</a:t>
            </a:r>
          </a:p>
          <a:p>
            <a:pPr marL="517525" indent="-173038">
              <a:buFont typeface="Arial" panose="020B0604020202020204" pitchFamily="34" charset="0"/>
              <a:buChar char="•"/>
            </a:pPr>
            <a:r>
              <a:rPr lang="en-US" sz="2400" dirty="0" smtClean="0"/>
              <a:t>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Gen cell network protocols (900MHz, 1800MHz)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2400" u="sng" dirty="0" smtClean="0"/>
              <a:t>3G:</a:t>
            </a:r>
          </a:p>
          <a:p>
            <a:pPr marL="517525" indent="-173038">
              <a:buFont typeface="Arial" panose="020B0604020202020204" pitchFamily="34" charset="0"/>
              <a:buChar char="•"/>
            </a:pPr>
            <a:r>
              <a:rPr lang="en-US" sz="2400" dirty="0" smtClean="0"/>
              <a:t>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 Gen cell networks (various standards; CDMA, TDMA, FDMA common protocols)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2400" u="sng" dirty="0" smtClean="0"/>
              <a:t>4G:</a:t>
            </a:r>
            <a:endParaRPr lang="en-US" sz="2400" dirty="0" smtClean="0"/>
          </a:p>
          <a:p>
            <a:pPr marL="517525" indent="-173038">
              <a:buFont typeface="Arial" panose="020B0604020202020204" pitchFamily="34" charset="0"/>
              <a:buChar char="•"/>
            </a:pPr>
            <a:r>
              <a:rPr lang="en-US" sz="2400" dirty="0" smtClean="0"/>
              <a:t>4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Gen cellular networks (various standards; </a:t>
            </a:r>
            <a:r>
              <a:rPr lang="en-US" sz="2400" dirty="0" err="1" smtClean="0"/>
              <a:t>WiMax</a:t>
            </a:r>
            <a:r>
              <a:rPr lang="en-US" sz="2400" dirty="0" smtClean="0"/>
              <a:t> and LTE common protocols)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Mobile/Cellular Interfaces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643" y="4461012"/>
            <a:ext cx="2814176" cy="20648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768" y="4648729"/>
            <a:ext cx="2845564" cy="201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2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WireLESS</a:t>
            </a:r>
            <a:r>
              <a:rPr lang="en-US" dirty="0" smtClean="0"/>
              <a:t> Interfacing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0852" y="1353135"/>
            <a:ext cx="8242298" cy="4883763"/>
          </a:xfrm>
        </p:spPr>
        <p:txBody>
          <a:bodyPr>
            <a:norm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2400" u="sng" dirty="0" err="1" smtClean="0"/>
              <a:t>Zigbee</a:t>
            </a:r>
            <a:r>
              <a:rPr lang="en-US" sz="2400" u="sng" dirty="0" smtClean="0"/>
              <a:t>:</a:t>
            </a:r>
          </a:p>
          <a:p>
            <a:pPr marL="517525" indent="-173038">
              <a:buFont typeface="Arial" panose="020B0604020202020204" pitchFamily="34" charset="0"/>
              <a:buChar char="•"/>
            </a:pPr>
            <a:r>
              <a:rPr lang="en-US" sz="2400" dirty="0" smtClean="0"/>
              <a:t>2.4GHz operation (incompatible w/ Bluetooth and </a:t>
            </a:r>
            <a:r>
              <a:rPr lang="en-US" sz="2400" dirty="0" err="1" smtClean="0"/>
              <a:t>WiFi</a:t>
            </a:r>
            <a:r>
              <a:rPr lang="en-US" sz="2400" dirty="0" smtClean="0"/>
              <a:t>)</a:t>
            </a:r>
          </a:p>
          <a:p>
            <a:pPr marL="517525" indent="-173038">
              <a:buFont typeface="Arial" panose="020B0604020202020204" pitchFamily="34" charset="0"/>
              <a:buChar char="•"/>
            </a:pPr>
            <a:r>
              <a:rPr lang="en-US" sz="2400" dirty="0" smtClean="0"/>
              <a:t>Support for mesh networking</a:t>
            </a:r>
            <a:br>
              <a:rPr lang="en-US" sz="2400" dirty="0" smtClean="0"/>
            </a:br>
            <a:r>
              <a:rPr lang="en-US" sz="2400" dirty="0" smtClean="0"/>
              <a:t>	(network nodes can be </a:t>
            </a:r>
            <a:br>
              <a:rPr lang="en-US" sz="2400" dirty="0" smtClean="0"/>
            </a:br>
            <a:r>
              <a:rPr lang="en-US" sz="2400" dirty="0" smtClean="0"/>
              <a:t>	 added/dropped ad hoc)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2400" u="sng" dirty="0" smtClean="0"/>
              <a:t>RF:</a:t>
            </a:r>
            <a:endParaRPr lang="en-US" sz="2400" dirty="0" smtClean="0"/>
          </a:p>
          <a:p>
            <a:pPr marL="517525" indent="-173038">
              <a:buFont typeface="Arial" panose="020B0604020202020204" pitchFamily="34" charset="0"/>
              <a:buChar char="•"/>
            </a:pPr>
            <a:r>
              <a:rPr lang="en-US" sz="2400" dirty="0" smtClean="0"/>
              <a:t>Various RF modules exist at</a:t>
            </a:r>
            <a:br>
              <a:rPr lang="en-US" sz="2400" dirty="0" smtClean="0"/>
            </a:br>
            <a:r>
              <a:rPr lang="en-US" sz="2400" dirty="0" smtClean="0"/>
              <a:t>	different frequencies</a:t>
            </a:r>
          </a:p>
          <a:p>
            <a:pPr marL="517525" indent="-173038">
              <a:buFont typeface="Arial" panose="020B0604020202020204" pitchFamily="34" charset="0"/>
              <a:buChar char="•"/>
            </a:pPr>
            <a:r>
              <a:rPr lang="en-US" sz="2400" dirty="0" smtClean="0"/>
              <a:t>Power, and supported modes</a:t>
            </a:r>
            <a:br>
              <a:rPr lang="en-US" sz="2400" dirty="0" smtClean="0"/>
            </a:br>
            <a:r>
              <a:rPr lang="en-US" sz="2400" dirty="0" smtClean="0"/>
              <a:t>	at various frequencies </a:t>
            </a:r>
            <a:br>
              <a:rPr lang="en-US" sz="2400" dirty="0" smtClean="0"/>
            </a:br>
            <a:r>
              <a:rPr lang="en-US" sz="2400" dirty="0" smtClean="0"/>
              <a:t>	governed by the FCC (in USA)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Embedded Interfaces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853" y="2564441"/>
            <a:ext cx="2251494" cy="16616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559" y="4289424"/>
            <a:ext cx="2330808" cy="174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6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987" y="1656477"/>
            <a:ext cx="2202626" cy="1724948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WireLESS</a:t>
            </a:r>
            <a:r>
              <a:rPr lang="en-US" dirty="0" smtClean="0"/>
              <a:t> Interfacing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0852" y="1353135"/>
            <a:ext cx="8242298" cy="5168435"/>
          </a:xfrm>
        </p:spPr>
        <p:txBody>
          <a:bodyPr>
            <a:norm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2400" u="sng" dirty="0" smtClean="0"/>
              <a:t>Radio Frequency Identification (RFID):</a:t>
            </a:r>
          </a:p>
          <a:p>
            <a:pPr marL="517525" indent="-173038">
              <a:buFont typeface="Arial" panose="020B0604020202020204" pitchFamily="34" charset="0"/>
              <a:buChar char="•"/>
            </a:pPr>
            <a:r>
              <a:rPr lang="en-US" sz="2400" dirty="0" smtClean="0"/>
              <a:t>Cheap, passive tags (used to ID objects)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2400" u="sng" dirty="0" smtClean="0"/>
              <a:t>Near Field Communication (NFC):</a:t>
            </a:r>
          </a:p>
          <a:p>
            <a:pPr marL="517525" indent="-173038">
              <a:buFont typeface="Arial" panose="020B0604020202020204" pitchFamily="34" charset="0"/>
              <a:buChar char="•"/>
            </a:pPr>
            <a:r>
              <a:rPr lang="en-US" sz="2400" dirty="0" smtClean="0"/>
              <a:t>Communicates using electrical or</a:t>
            </a:r>
            <a:br>
              <a:rPr lang="en-US" sz="2400" dirty="0" smtClean="0"/>
            </a:br>
            <a:r>
              <a:rPr lang="en-US" sz="2400" dirty="0" smtClean="0"/>
              <a:t>magnetic fields (but not radio waves)</a:t>
            </a:r>
          </a:p>
          <a:p>
            <a:pPr marL="517525" indent="-173038">
              <a:buFont typeface="Arial" panose="020B0604020202020204" pitchFamily="34" charset="0"/>
              <a:buChar char="•"/>
            </a:pPr>
            <a:r>
              <a:rPr lang="en-US" sz="2400" dirty="0" smtClean="0"/>
              <a:t>Capable of communicating through</a:t>
            </a:r>
            <a:br>
              <a:rPr lang="en-US" sz="2400" dirty="0" smtClean="0"/>
            </a:br>
            <a:r>
              <a:rPr lang="en-US" sz="2400" dirty="0" smtClean="0"/>
              <a:t>conductors</a:t>
            </a:r>
          </a:p>
          <a:p>
            <a:pPr marL="517525" indent="-173038">
              <a:buFont typeface="Arial" panose="020B0604020202020204" pitchFamily="34" charset="0"/>
              <a:buChar char="•"/>
            </a:pPr>
            <a:r>
              <a:rPr lang="en-US" sz="2400" dirty="0" smtClean="0"/>
              <a:t>Secure, private (more difficult to</a:t>
            </a:r>
            <a:br>
              <a:rPr lang="en-US" sz="2400" dirty="0" smtClean="0"/>
            </a:br>
            <a:r>
              <a:rPr lang="en-US" sz="2400" dirty="0" smtClean="0"/>
              <a:t>intercept than RF)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2400" u="sng" dirty="0" smtClean="0"/>
              <a:t>Wireless Power Transmission:</a:t>
            </a:r>
            <a:endParaRPr lang="en-US" sz="2400" dirty="0"/>
          </a:p>
          <a:p>
            <a:pPr marL="517525" indent="-173038">
              <a:buFont typeface="Arial" panose="020B0604020202020204" pitchFamily="34" charset="0"/>
              <a:buChar char="•"/>
            </a:pPr>
            <a:r>
              <a:rPr lang="en-US" sz="2400" dirty="0" smtClean="0"/>
              <a:t>Used in some charging </a:t>
            </a:r>
            <a:br>
              <a:rPr lang="en-US" sz="2400" dirty="0" smtClean="0"/>
            </a:br>
            <a:r>
              <a:rPr lang="en-US" sz="2400" dirty="0" smtClean="0"/>
              <a:t>		   applications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Other Interfaces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58" y="4485736"/>
            <a:ext cx="3166655" cy="168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3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Microcontroller Selection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7200" y="1276709"/>
            <a:ext cx="8235949" cy="527074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What peripherals does your device possess?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General µC interfaces (recall from ECE362):</a:t>
            </a:r>
            <a:br>
              <a:rPr lang="en-US" sz="2800" dirty="0" smtClean="0"/>
            </a:br>
            <a:r>
              <a:rPr lang="en-US" sz="2800" dirty="0" smtClean="0"/>
              <a:t>	 I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C, SPI, UART, GPIO, ADC, PWM, etc.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DAC (Digital-to-Analog) – Improved 	 	  	 		 performance over PWM w/ </a:t>
            </a:r>
            <a:r>
              <a:rPr lang="en-US" sz="2800" dirty="0" err="1" smtClean="0"/>
              <a:t>lowpass</a:t>
            </a:r>
            <a:r>
              <a:rPr lang="en-US" sz="2800" dirty="0" smtClean="0"/>
              <a:t> filter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Computing interfaces: </a:t>
            </a:r>
            <a:br>
              <a:rPr lang="en-US" sz="2800" dirty="0" smtClean="0"/>
            </a:br>
            <a:r>
              <a:rPr lang="en-US" sz="2800" dirty="0" smtClean="0"/>
              <a:t>  USB, Ethernet, Bluetooth, etc.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  <a:r>
              <a:rPr lang="en-US" sz="2800" dirty="0" smtClean="0"/>
              <a:t>Other specialty interfaces:</a:t>
            </a:r>
            <a:br>
              <a:rPr lang="en-US" sz="2800" dirty="0" smtClean="0"/>
            </a:br>
            <a:r>
              <a:rPr lang="en-US" sz="2800" dirty="0" smtClean="0"/>
              <a:t>  1-Wire, I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S, DMA, CAN, OBD-II, etc.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800" dirty="0" smtClean="0"/>
              <a:t>Interfaces can be implemented in software 					  (referred to as “bit-banging”)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Interface Considerations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0980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Microcontroller Selection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7200" y="1384277"/>
            <a:ext cx="8235949" cy="486987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Variety of device</a:t>
            </a:r>
            <a:br>
              <a:rPr lang="en-US" sz="2400" dirty="0" smtClean="0"/>
            </a:br>
            <a:r>
              <a:rPr lang="en-US" sz="2400" dirty="0" smtClean="0"/>
              <a:t>packages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Some packages are</a:t>
            </a:r>
            <a:br>
              <a:rPr lang="en-US" sz="2400" dirty="0" smtClean="0"/>
            </a:br>
            <a:r>
              <a:rPr lang="en-US" sz="2400" dirty="0" smtClean="0"/>
              <a:t>impossible to solder</a:t>
            </a:r>
            <a:br>
              <a:rPr lang="en-US" sz="2400" dirty="0" smtClean="0"/>
            </a:br>
            <a:r>
              <a:rPr lang="en-US" sz="2400" dirty="0" smtClean="0"/>
              <a:t>by hand (BGA, LGA,</a:t>
            </a:r>
            <a:br>
              <a:rPr lang="en-US" sz="2400" dirty="0" smtClean="0"/>
            </a:br>
            <a:r>
              <a:rPr lang="en-US" sz="2400" dirty="0" smtClean="0"/>
              <a:t>most QFN)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Some packages contain</a:t>
            </a:r>
            <a:br>
              <a:rPr lang="en-US" sz="2400" dirty="0" smtClean="0"/>
            </a:br>
            <a:r>
              <a:rPr lang="en-US" sz="2400" dirty="0" smtClean="0"/>
              <a:t>under-chip pads used for heat dissipation and/or mechanical stability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Recommendation: choose the most dense package variant for your desired part that you can solder by hand</a:t>
            </a:r>
            <a:br>
              <a:rPr lang="en-US" sz="2400" dirty="0" smtClean="0"/>
            </a:br>
            <a:r>
              <a:rPr lang="en-US" sz="2400" dirty="0" smtClean="0"/>
              <a:t>(for initial prototyping phase, at least)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Packaging Considerations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736" y="1384277"/>
            <a:ext cx="4917057" cy="252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11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Microcontroller Selection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7200" y="1384277"/>
            <a:ext cx="8235949" cy="486987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Availability/cost of programming and debugging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Availability/cost/usability of software development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Age/status of the product. (Near end-of-life (EOL)? In production? Future product?)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Ease of acquiring device samples.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Ease of acquiring the microcontroller itself. Is it in stock? Can you get spares (2-3 spares)?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Silicon-level bugs in the manufactured devices (IC manufacturers generally publish known bugs in “Silicon Errata” documents which are available online)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Other Considerations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0053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Microcontroller Selection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2"/>
          </p:nvPr>
        </p:nvSpPr>
        <p:spPr>
          <a:xfrm>
            <a:off x="457200" y="1280759"/>
            <a:ext cx="8235949" cy="518042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Various device manufacturers exist to research potential parts (use parametric selection tools to narrow offerings):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Microchip – </a:t>
            </a:r>
            <a:r>
              <a:rPr lang="en-US" sz="2400" dirty="0" smtClean="0">
                <a:hlinkClick r:id="rId2"/>
              </a:rPr>
              <a:t>http://www.microchip.com</a:t>
            </a:r>
            <a:endParaRPr lang="en-US" sz="2400" dirty="0" smtClean="0"/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Atmel – </a:t>
            </a:r>
            <a:r>
              <a:rPr lang="en-US" sz="2400" dirty="0" smtClean="0">
                <a:hlinkClick r:id="rId3"/>
              </a:rPr>
              <a:t>http://www.atmel.com</a:t>
            </a:r>
            <a:endParaRPr lang="en-US" sz="2400" dirty="0" smtClean="0"/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Texas Instruments – </a:t>
            </a:r>
            <a:r>
              <a:rPr lang="en-US" sz="2400" dirty="0" smtClean="0">
                <a:hlinkClick r:id="rId4"/>
              </a:rPr>
              <a:t>http://www.ti.com</a:t>
            </a:r>
            <a:endParaRPr lang="en-US" sz="2400" dirty="0" smtClean="0"/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 smtClean="0"/>
              <a:t> Freescale Semiconductor – </a:t>
            </a:r>
            <a:r>
              <a:rPr lang="en-US" sz="2400" dirty="0" smtClean="0">
                <a:hlinkClick r:id="rId5"/>
              </a:rPr>
              <a:t>http://www.freescale.com</a:t>
            </a:r>
            <a:endParaRPr lang="en-US" sz="2400" dirty="0" smtClean="0"/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STMicroelectronics – </a:t>
            </a:r>
            <a:r>
              <a:rPr lang="en-US" sz="2400" dirty="0" smtClean="0">
                <a:hlinkClick r:id="rId6"/>
              </a:rPr>
              <a:t>http://www.st.com</a:t>
            </a:r>
            <a:endParaRPr lang="en-US" sz="2400" dirty="0" smtClean="0"/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Analog Devices – </a:t>
            </a:r>
            <a:r>
              <a:rPr lang="en-US" sz="2400" dirty="0" smtClean="0">
                <a:hlinkClick r:id="rId7"/>
              </a:rPr>
              <a:t>http://www/analog.com</a:t>
            </a:r>
            <a:endParaRPr lang="en-US" sz="2400" dirty="0" smtClean="0"/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NXP Semiconductors – </a:t>
            </a:r>
            <a:r>
              <a:rPr lang="en-US" sz="2400" dirty="0" smtClean="0">
                <a:hlinkClick r:id="rId8"/>
              </a:rPr>
              <a:t>http://www.nxp.com</a:t>
            </a:r>
            <a:endParaRPr lang="en-US" sz="2400" dirty="0"/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/>
              <a:t>Cypress Semiconductor - </a:t>
            </a:r>
            <a:r>
              <a:rPr lang="en-US" sz="2400" dirty="0">
                <a:hlinkClick r:id="rId9"/>
              </a:rPr>
              <a:t>http://www.cypress.com</a:t>
            </a:r>
            <a:r>
              <a:rPr lang="en-US" sz="2400" dirty="0" smtClean="0">
                <a:hlinkClick r:id="rId9"/>
              </a:rPr>
              <a:t>/</a:t>
            </a:r>
            <a:r>
              <a:rPr lang="en-US" sz="24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Parts can be purchased or sampled (in some cases)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457200" y="924643"/>
            <a:ext cx="8229600" cy="442912"/>
          </a:xfrm>
        </p:spPr>
        <p:txBody>
          <a:bodyPr/>
          <a:lstStyle/>
          <a:p>
            <a:r>
              <a:rPr lang="en-US" sz="2400" cap="none" dirty="0" smtClean="0"/>
              <a:t>Manufacturers and Availability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4816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21913</TotalTime>
  <Words>3122</Words>
  <Application>Microsoft Office PowerPoint</Application>
  <PresentationFormat>On-screen Show (4:3)</PresentationFormat>
  <Paragraphs>542</Paragraphs>
  <Slides>59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4" baseType="lpstr">
      <vt:lpstr>Arial</vt:lpstr>
      <vt:lpstr>Calibri</vt:lpstr>
      <vt:lpstr>Impact</vt:lpstr>
      <vt:lpstr>Lucida Grande</vt:lpstr>
      <vt:lpstr>Office Theme</vt:lpstr>
      <vt:lpstr>Embedded Hardware  Interfacing George Hadley ©2014, Images Property of their Respective Owners.</vt:lpstr>
      <vt:lpstr>Outline</vt:lpstr>
      <vt:lpstr>Microcontroller Selection</vt:lpstr>
      <vt:lpstr>Microcontroller Selection</vt:lpstr>
      <vt:lpstr>Microcontroller Selection</vt:lpstr>
      <vt:lpstr>Microcontroller Selection</vt:lpstr>
      <vt:lpstr>Microcontroller Selection</vt:lpstr>
      <vt:lpstr>Microcontroller Selection</vt:lpstr>
      <vt:lpstr>Microcontroller Selection</vt:lpstr>
      <vt:lpstr>General Interfacing</vt:lpstr>
      <vt:lpstr>General Interfacing</vt:lpstr>
      <vt:lpstr>General Interfacing</vt:lpstr>
      <vt:lpstr>General Interfacing</vt:lpstr>
      <vt:lpstr>General Interfacing</vt:lpstr>
      <vt:lpstr>General Interfacing</vt:lpstr>
      <vt:lpstr>General Interfacing</vt:lpstr>
      <vt:lpstr>General Interfacing</vt:lpstr>
      <vt:lpstr>General Interfacing</vt:lpstr>
      <vt:lpstr>General Interfacing</vt:lpstr>
      <vt:lpstr>User I/O Interfacing</vt:lpstr>
      <vt:lpstr>User I/O Interfacing</vt:lpstr>
      <vt:lpstr>User I/O Interfacing</vt:lpstr>
      <vt:lpstr>User I/O Interfacing</vt:lpstr>
      <vt:lpstr>User I/O Interfacing</vt:lpstr>
      <vt:lpstr>User I/O Interfacing</vt:lpstr>
      <vt:lpstr>User I/O Interfacing</vt:lpstr>
      <vt:lpstr>User I/O Interfacing</vt:lpstr>
      <vt:lpstr>User I/O Interfacing</vt:lpstr>
      <vt:lpstr>Sensors</vt:lpstr>
      <vt:lpstr>Sensors</vt:lpstr>
      <vt:lpstr>Sensors</vt:lpstr>
      <vt:lpstr>Sensors</vt:lpstr>
      <vt:lpstr>Sensors</vt:lpstr>
      <vt:lpstr>Sensors</vt:lpstr>
      <vt:lpstr>Sensors</vt:lpstr>
      <vt:lpstr>Sensors</vt:lpstr>
      <vt:lpstr>Sensors</vt:lpstr>
      <vt:lpstr>Actuators and Control</vt:lpstr>
      <vt:lpstr>Actuators and Control</vt:lpstr>
      <vt:lpstr>Actuators and Control</vt:lpstr>
      <vt:lpstr>Actuators and Control</vt:lpstr>
      <vt:lpstr>Actuators and Control</vt:lpstr>
      <vt:lpstr>Actuators and Control</vt:lpstr>
      <vt:lpstr>Actuators and Control</vt:lpstr>
      <vt:lpstr>Actuators and Control</vt:lpstr>
      <vt:lpstr>Actuators and Control</vt:lpstr>
      <vt:lpstr>Actuators and Control</vt:lpstr>
      <vt:lpstr>Actuators and Control</vt:lpstr>
      <vt:lpstr>Actuators and Control</vt:lpstr>
      <vt:lpstr>Memory</vt:lpstr>
      <vt:lpstr>Wired Interfacing</vt:lpstr>
      <vt:lpstr>Wired Interfacing</vt:lpstr>
      <vt:lpstr>Wired Interfacing</vt:lpstr>
      <vt:lpstr>Wired Interfacing</vt:lpstr>
      <vt:lpstr>WireLESS Interfacing</vt:lpstr>
      <vt:lpstr>WireLESS Interfacing</vt:lpstr>
      <vt:lpstr>WireLESS Interfacing</vt:lpstr>
      <vt:lpstr>WireLESS Interfacing</vt:lpstr>
      <vt:lpstr>WireLESS Interfacing</vt:lpstr>
    </vt:vector>
  </TitlesOfParts>
  <Company>Purdue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DOCUMENT TITLE SECOND LINE AND THIRD LINE</dc:title>
  <dc:creator>George Hadley</dc:creator>
  <cp:lastModifiedBy>George Hadley</cp:lastModifiedBy>
  <cp:revision>358</cp:revision>
  <cp:lastPrinted>2012-02-14T22:31:46Z</cp:lastPrinted>
  <dcterms:created xsi:type="dcterms:W3CDTF">2011-09-20T15:44:26Z</dcterms:created>
  <dcterms:modified xsi:type="dcterms:W3CDTF">2015-01-27T16:15:41Z</dcterms:modified>
</cp:coreProperties>
</file>