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80"/>
  </p:notesMasterIdLst>
  <p:handoutMasterIdLst>
    <p:handoutMasterId r:id="rId81"/>
  </p:handoutMasterIdLst>
  <p:sldIdLst>
    <p:sldId id="454" r:id="rId3"/>
    <p:sldId id="383" r:id="rId4"/>
    <p:sldId id="470" r:id="rId5"/>
    <p:sldId id="554" r:id="rId6"/>
    <p:sldId id="555" r:id="rId7"/>
    <p:sldId id="556" r:id="rId8"/>
    <p:sldId id="553" r:id="rId9"/>
    <p:sldId id="478" r:id="rId10"/>
    <p:sldId id="471" r:id="rId11"/>
    <p:sldId id="475" r:id="rId12"/>
    <p:sldId id="476" r:id="rId13"/>
    <p:sldId id="477" r:id="rId14"/>
    <p:sldId id="550" r:id="rId15"/>
    <p:sldId id="480" r:id="rId16"/>
    <p:sldId id="482" r:id="rId17"/>
    <p:sldId id="484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26" r:id="rId36"/>
    <p:sldId id="503" r:id="rId37"/>
    <p:sldId id="525" r:id="rId38"/>
    <p:sldId id="504" r:id="rId39"/>
    <p:sldId id="505" r:id="rId40"/>
    <p:sldId id="506" r:id="rId41"/>
    <p:sldId id="507" r:id="rId42"/>
    <p:sldId id="508" r:id="rId43"/>
    <p:sldId id="509" r:id="rId44"/>
    <p:sldId id="510" r:id="rId45"/>
    <p:sldId id="511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19" r:id="rId54"/>
    <p:sldId id="520" r:id="rId55"/>
    <p:sldId id="528" r:id="rId56"/>
    <p:sldId id="521" r:id="rId57"/>
    <p:sldId id="522" r:id="rId58"/>
    <p:sldId id="523" r:id="rId59"/>
    <p:sldId id="546" r:id="rId60"/>
    <p:sldId id="541" r:id="rId61"/>
    <p:sldId id="540" r:id="rId62"/>
    <p:sldId id="544" r:id="rId63"/>
    <p:sldId id="542" r:id="rId64"/>
    <p:sldId id="543" r:id="rId65"/>
    <p:sldId id="545" r:id="rId66"/>
    <p:sldId id="549" r:id="rId67"/>
    <p:sldId id="552" r:id="rId68"/>
    <p:sldId id="547" r:id="rId69"/>
    <p:sldId id="548" r:id="rId70"/>
    <p:sldId id="455" r:id="rId71"/>
    <p:sldId id="456" r:id="rId72"/>
    <p:sldId id="457" r:id="rId73"/>
    <p:sldId id="464" r:id="rId74"/>
    <p:sldId id="459" r:id="rId75"/>
    <p:sldId id="460" r:id="rId76"/>
    <p:sldId id="466" r:id="rId77"/>
    <p:sldId id="461" r:id="rId78"/>
    <p:sldId id="524" r:id="rId79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85000"/>
      </a:lnSpc>
      <a:spcBef>
        <a:spcPct val="50000"/>
      </a:spcBef>
      <a:spcAft>
        <a:spcPct val="0"/>
      </a:spcAft>
      <a:buClr>
        <a:schemeClr val="accent2"/>
      </a:buClr>
      <a:buSzPct val="80000"/>
      <a:buFont typeface="Wingdings" pitchFamily="2" charset="2"/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rgbClr val="DCDDDE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CC33"/>
    <a:srgbClr val="008000"/>
    <a:srgbClr val="3399FF"/>
    <a:srgbClr val="FFCC00"/>
    <a:srgbClr val="D82626"/>
    <a:srgbClr val="DC0C42"/>
    <a:srgbClr val="FFFF99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3" autoAdjust="0"/>
  </p:normalViewPr>
  <p:slideViewPr>
    <p:cSldViewPr snapToGrid="0">
      <p:cViewPr>
        <p:scale>
          <a:sx n="110" d="100"/>
          <a:sy n="110" d="100"/>
        </p:scale>
        <p:origin x="-1638" y="-408"/>
      </p:cViewPr>
      <p:guideLst>
        <p:guide orient="horz" pos="2200"/>
        <p:guide pos="26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94"/>
    </p:cViewPr>
  </p:sorterViewPr>
  <p:notesViewPr>
    <p:cSldViewPr snapToGrid="0">
      <p:cViewPr>
        <p:scale>
          <a:sx n="100" d="100"/>
          <a:sy n="100" d="100"/>
        </p:scale>
        <p:origin x="-1662" y="438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28.xml"/><Relationship Id="rId18" Type="http://schemas.openxmlformats.org/officeDocument/2006/relationships/slide" Target="slides/slide42.xml"/><Relationship Id="rId26" Type="http://schemas.openxmlformats.org/officeDocument/2006/relationships/slide" Target="slides/slide50.xml"/><Relationship Id="rId3" Type="http://schemas.openxmlformats.org/officeDocument/2006/relationships/slide" Target="slides/slide5.xml"/><Relationship Id="rId21" Type="http://schemas.openxmlformats.org/officeDocument/2006/relationships/slide" Target="slides/slide45.xml"/><Relationship Id="rId7" Type="http://schemas.openxmlformats.org/officeDocument/2006/relationships/slide" Target="slides/slide10.xml"/><Relationship Id="rId12" Type="http://schemas.openxmlformats.org/officeDocument/2006/relationships/slide" Target="slides/slide24.xml"/><Relationship Id="rId17" Type="http://schemas.openxmlformats.org/officeDocument/2006/relationships/slide" Target="slides/slide41.xml"/><Relationship Id="rId25" Type="http://schemas.openxmlformats.org/officeDocument/2006/relationships/slide" Target="slides/slide49.xml"/><Relationship Id="rId2" Type="http://schemas.openxmlformats.org/officeDocument/2006/relationships/slide" Target="slides/slide4.xml"/><Relationship Id="rId16" Type="http://schemas.openxmlformats.org/officeDocument/2006/relationships/slide" Target="slides/slide40.xml"/><Relationship Id="rId20" Type="http://schemas.openxmlformats.org/officeDocument/2006/relationships/slide" Target="slides/slide44.xml"/><Relationship Id="rId29" Type="http://schemas.openxmlformats.org/officeDocument/2006/relationships/slide" Target="slides/slide53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23.xml"/><Relationship Id="rId24" Type="http://schemas.openxmlformats.org/officeDocument/2006/relationships/slide" Target="slides/slide48.xml"/><Relationship Id="rId5" Type="http://schemas.openxmlformats.org/officeDocument/2006/relationships/slide" Target="slides/slide7.xml"/><Relationship Id="rId15" Type="http://schemas.openxmlformats.org/officeDocument/2006/relationships/slide" Target="slides/slide38.xml"/><Relationship Id="rId23" Type="http://schemas.openxmlformats.org/officeDocument/2006/relationships/slide" Target="slides/slide47.xml"/><Relationship Id="rId28" Type="http://schemas.openxmlformats.org/officeDocument/2006/relationships/slide" Target="slides/slide52.xml"/><Relationship Id="rId10" Type="http://schemas.openxmlformats.org/officeDocument/2006/relationships/slide" Target="slides/slide17.xml"/><Relationship Id="rId19" Type="http://schemas.openxmlformats.org/officeDocument/2006/relationships/slide" Target="slides/slide43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37.xml"/><Relationship Id="rId22" Type="http://schemas.openxmlformats.org/officeDocument/2006/relationships/slide" Target="slides/slide46.xml"/><Relationship Id="rId27" Type="http://schemas.openxmlformats.org/officeDocument/2006/relationships/slide" Target="slides/slide51.xml"/><Relationship Id="rId30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956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Module </a:t>
            </a:r>
            <a:r>
              <a:rPr lang="en-US" smtClean="0"/>
              <a:t>4: </a:t>
            </a:r>
            <a:r>
              <a:rPr lang="en-US"/>
              <a:t>Embedded System Interfacing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8425" y="0"/>
            <a:ext cx="3406775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Lecture Workbook - Page </a:t>
            </a:r>
            <a:r>
              <a:rPr lang="en-US" smtClean="0"/>
              <a:t>4-</a:t>
            </a:r>
            <a:fld id="{02A2B84F-74DC-4C69-9530-09F42DA46DED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 i="1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Digital Systems Senior Design Project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smtClean="0"/>
              <a:t>2011 </a:t>
            </a:r>
            <a:r>
              <a:rPr lang="en-US"/>
              <a:t>by  D. G. Meyer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l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3" tIns="48323" rIns="96643" bIns="48323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1FAD5265-8D28-406D-B997-B1480E940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657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379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036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3213"/>
            <a:ext cx="1943100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3213"/>
            <a:ext cx="5676900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2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32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3036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08313" y="1447800"/>
            <a:ext cx="6135687" cy="1676400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en-US" sz="3600" b="1" smtClean="0">
                <a:solidFill>
                  <a:srgbClr val="FFFF00"/>
                </a:solidFill>
              </a:rPr>
              <a:t>  </a:t>
            </a:r>
            <a:r>
              <a:rPr lang="en-US" sz="3600" b="1" smtClean="0">
                <a:solidFill>
                  <a:schemeClr val="bg2"/>
                </a:solidFill>
                <a:effectLst/>
              </a:rPr>
              <a:t>ECE 477  Digital Systems</a:t>
            </a:r>
            <a:br>
              <a:rPr lang="en-US" sz="3600" b="1" smtClean="0">
                <a:solidFill>
                  <a:schemeClr val="bg2"/>
                </a:solidFill>
                <a:effectLst/>
              </a:rPr>
            </a:br>
            <a:r>
              <a:rPr lang="en-US" sz="3600" b="1" smtClean="0">
                <a:solidFill>
                  <a:schemeClr val="bg2"/>
                </a:solidFill>
                <a:effectLst/>
              </a:rPr>
              <a:t>Senior Design Project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46588"/>
            <a:ext cx="9144000" cy="1471612"/>
          </a:xfrm>
          <a:solidFill>
            <a:srgbClr val="FFCC0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2"/>
                </a:solidFill>
              </a:rPr>
              <a:t>Module </a:t>
            </a:r>
            <a:r>
              <a:rPr lang="en-US" sz="3600" b="1" dirty="0" smtClean="0">
                <a:solidFill>
                  <a:schemeClr val="bg2"/>
                </a:solidFill>
              </a:rPr>
              <a:t>2</a:t>
            </a:r>
            <a:endParaRPr lang="en-US" sz="3600" b="1" dirty="0" smtClean="0">
              <a:solidFill>
                <a:schemeClr val="bg2"/>
              </a:solidFill>
            </a:endParaRPr>
          </a:p>
          <a:p>
            <a:r>
              <a:rPr lang="en-US" sz="3600" b="1" dirty="0" smtClean="0">
                <a:solidFill>
                  <a:schemeClr val="bg2"/>
                </a:solidFill>
              </a:rPr>
              <a:t>Embedded System Hardware Interfacing</a:t>
            </a:r>
            <a:endParaRPr lang="en-US" sz="3600" dirty="0" smtClean="0">
              <a:solidFill>
                <a:schemeClr val="bg2"/>
              </a:solidFill>
            </a:endParaRPr>
          </a:p>
          <a:p>
            <a:endParaRPr lang="en-US" sz="3600" dirty="0" smtClean="0">
              <a:solidFill>
                <a:schemeClr val="bg2"/>
              </a:solidFill>
            </a:endParaRPr>
          </a:p>
        </p:txBody>
      </p:sp>
      <p:sp>
        <p:nvSpPr>
          <p:cNvPr id="671749" name="Text Box 5"/>
          <p:cNvSpPr txBox="1">
            <a:spLocks noChangeArrowheads="1"/>
          </p:cNvSpPr>
          <p:nvPr/>
        </p:nvSpPr>
        <p:spPr bwMode="auto">
          <a:xfrm>
            <a:off x="7035800" y="0"/>
            <a:ext cx="210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defRPr/>
            </a:pP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© </a:t>
            </a:r>
            <a:r>
              <a:rPr lang="en-US" sz="1400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2014 </a:t>
            </a:r>
            <a:r>
              <a:rPr lang="en-US" sz="1400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D. G. Meyer</a:t>
            </a:r>
          </a:p>
        </p:txBody>
      </p:sp>
      <p:pic>
        <p:nvPicPr>
          <p:cNvPr id="671750" name="Picture 6" descr="X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" y="990600"/>
            <a:ext cx="2152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5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6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7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28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1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2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6335" name="AutoShape 15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6" name="Line 16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7" name="Line 17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8" name="Line 18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39" name="Line 19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0" name="Line 20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1" name="Line 21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2" name="Line 22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3" name="Line 23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4" name="Rectangle 24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5" name="Line 25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6" name="Line 26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7" name="Line 27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8" name="Line 28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49" name="Line 29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0" name="Line 30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1" name="Line 31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2" name="Line 32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1841500" y="5232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7348" name="Line 4"/>
          <p:cNvSpPr>
            <a:spLocks noChangeShapeType="1"/>
          </p:cNvSpPr>
          <p:nvPr/>
        </p:nvSpPr>
        <p:spPr bwMode="auto">
          <a:xfrm>
            <a:off x="6873875" y="37020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49" name="Line 5"/>
          <p:cNvSpPr>
            <a:spLocks noChangeShapeType="1"/>
          </p:cNvSpPr>
          <p:nvPr/>
        </p:nvSpPr>
        <p:spPr bwMode="auto">
          <a:xfrm>
            <a:off x="6873875" y="41306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0" name="Line 6"/>
          <p:cNvSpPr>
            <a:spLocks noChangeShapeType="1"/>
          </p:cNvSpPr>
          <p:nvPr/>
        </p:nvSpPr>
        <p:spPr bwMode="auto">
          <a:xfrm>
            <a:off x="7092950" y="43402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1" name="AutoShape 7"/>
          <p:cNvSpPr>
            <a:spLocks noChangeArrowheads="1"/>
          </p:cNvSpPr>
          <p:nvPr/>
        </p:nvSpPr>
        <p:spPr bwMode="auto">
          <a:xfrm flipV="1">
            <a:off x="6988175" y="50165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2" name="Line 8"/>
          <p:cNvSpPr>
            <a:spLocks noChangeShapeType="1"/>
          </p:cNvSpPr>
          <p:nvPr/>
        </p:nvSpPr>
        <p:spPr bwMode="auto">
          <a:xfrm flipV="1">
            <a:off x="6873875" y="37020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642100" y="29559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7073900" y="33496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>
            <a:off x="7073900" y="26447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6" name="Line 12"/>
          <p:cNvSpPr>
            <a:spLocks noChangeShapeType="1"/>
          </p:cNvSpPr>
          <p:nvPr/>
        </p:nvSpPr>
        <p:spPr bwMode="auto">
          <a:xfrm>
            <a:off x="6388100" y="39973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692900" y="2282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7358" name="Line 14"/>
          <p:cNvSpPr>
            <a:spLocks noChangeShapeType="1"/>
          </p:cNvSpPr>
          <p:nvPr/>
        </p:nvSpPr>
        <p:spPr bwMode="auto">
          <a:xfrm flipH="1" flipV="1">
            <a:off x="6369050" y="38354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59" name="Line 15"/>
          <p:cNvSpPr>
            <a:spLocks noChangeShapeType="1"/>
          </p:cNvSpPr>
          <p:nvPr/>
        </p:nvSpPr>
        <p:spPr bwMode="auto">
          <a:xfrm flipH="1">
            <a:off x="6207125" y="38354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0" name="Line 16"/>
          <p:cNvSpPr>
            <a:spLocks noChangeShapeType="1"/>
          </p:cNvSpPr>
          <p:nvPr/>
        </p:nvSpPr>
        <p:spPr bwMode="auto">
          <a:xfrm flipH="1" flipV="1">
            <a:off x="6092825" y="37973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1" name="Line 17"/>
          <p:cNvSpPr>
            <a:spLocks noChangeShapeType="1"/>
          </p:cNvSpPr>
          <p:nvPr/>
        </p:nvSpPr>
        <p:spPr bwMode="auto">
          <a:xfrm flipH="1">
            <a:off x="5969000" y="38449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2" name="Line 18"/>
          <p:cNvSpPr>
            <a:spLocks noChangeShapeType="1"/>
          </p:cNvSpPr>
          <p:nvPr/>
        </p:nvSpPr>
        <p:spPr bwMode="auto">
          <a:xfrm flipH="1" flipV="1">
            <a:off x="5864225" y="38354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3" name="Line 19"/>
          <p:cNvSpPr>
            <a:spLocks noChangeShapeType="1"/>
          </p:cNvSpPr>
          <p:nvPr/>
        </p:nvSpPr>
        <p:spPr bwMode="auto">
          <a:xfrm flipH="1">
            <a:off x="5788025" y="38449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4" name="Line 20"/>
          <p:cNvSpPr>
            <a:spLocks noChangeShapeType="1"/>
          </p:cNvSpPr>
          <p:nvPr/>
        </p:nvSpPr>
        <p:spPr bwMode="auto">
          <a:xfrm flipH="1">
            <a:off x="5054600" y="39941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7531100" y="37512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7366" name="AutoShape 22"/>
          <p:cNvSpPr>
            <a:spLocks noChangeArrowheads="1"/>
          </p:cNvSpPr>
          <p:nvPr/>
        </p:nvSpPr>
        <p:spPr bwMode="auto">
          <a:xfrm flipV="1">
            <a:off x="2743200" y="37369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7" name="Line 23"/>
          <p:cNvSpPr>
            <a:spLocks noChangeShapeType="1"/>
          </p:cNvSpPr>
          <p:nvPr/>
        </p:nvSpPr>
        <p:spPr bwMode="auto">
          <a:xfrm>
            <a:off x="2762250" y="40894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8" name="Line 24"/>
          <p:cNvSpPr>
            <a:spLocks noChangeShapeType="1"/>
          </p:cNvSpPr>
          <p:nvPr/>
        </p:nvSpPr>
        <p:spPr bwMode="auto">
          <a:xfrm flipH="1" flipV="1">
            <a:off x="2911475" y="31115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2914650" y="40894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0" name="Line 26"/>
          <p:cNvSpPr>
            <a:spLocks noChangeShapeType="1"/>
          </p:cNvSpPr>
          <p:nvPr/>
        </p:nvSpPr>
        <p:spPr bwMode="auto">
          <a:xfrm>
            <a:off x="3886200" y="36893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1" name="Line 27"/>
          <p:cNvSpPr>
            <a:spLocks noChangeShapeType="1"/>
          </p:cNvSpPr>
          <p:nvPr/>
        </p:nvSpPr>
        <p:spPr bwMode="auto">
          <a:xfrm>
            <a:off x="3886200" y="41179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2" name="Line 28"/>
          <p:cNvSpPr>
            <a:spLocks noChangeShapeType="1"/>
          </p:cNvSpPr>
          <p:nvPr/>
        </p:nvSpPr>
        <p:spPr bwMode="auto">
          <a:xfrm>
            <a:off x="4105275" y="43275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3" name="Line 29"/>
          <p:cNvSpPr>
            <a:spLocks noChangeShapeType="1"/>
          </p:cNvSpPr>
          <p:nvPr/>
        </p:nvSpPr>
        <p:spPr bwMode="auto">
          <a:xfrm flipV="1">
            <a:off x="3886200" y="36893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4" name="Line 30"/>
          <p:cNvSpPr>
            <a:spLocks noChangeShapeType="1"/>
          </p:cNvSpPr>
          <p:nvPr/>
        </p:nvSpPr>
        <p:spPr bwMode="auto">
          <a:xfrm>
            <a:off x="4086225" y="31210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5" name="Rectangle 31"/>
          <p:cNvSpPr>
            <a:spLocks noChangeArrowheads="1"/>
          </p:cNvSpPr>
          <p:nvPr/>
        </p:nvSpPr>
        <p:spPr bwMode="auto">
          <a:xfrm>
            <a:off x="2438400" y="33909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6" name="Line 32"/>
          <p:cNvSpPr>
            <a:spLocks noChangeShapeType="1"/>
          </p:cNvSpPr>
          <p:nvPr/>
        </p:nvSpPr>
        <p:spPr bwMode="auto">
          <a:xfrm flipH="1" flipV="1">
            <a:off x="2622550" y="4800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7" name="Line 33"/>
          <p:cNvSpPr>
            <a:spLocks noChangeShapeType="1"/>
          </p:cNvSpPr>
          <p:nvPr/>
        </p:nvSpPr>
        <p:spPr bwMode="auto">
          <a:xfrm flipH="1">
            <a:off x="2460625" y="4800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8" name="Line 34"/>
          <p:cNvSpPr>
            <a:spLocks noChangeShapeType="1"/>
          </p:cNvSpPr>
          <p:nvPr/>
        </p:nvSpPr>
        <p:spPr bwMode="auto">
          <a:xfrm flipH="1" flipV="1">
            <a:off x="2346325" y="4762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79" name="Line 35"/>
          <p:cNvSpPr>
            <a:spLocks noChangeShapeType="1"/>
          </p:cNvSpPr>
          <p:nvPr/>
        </p:nvSpPr>
        <p:spPr bwMode="auto">
          <a:xfrm flipH="1">
            <a:off x="2222500" y="4810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0" name="Line 36"/>
          <p:cNvSpPr>
            <a:spLocks noChangeShapeType="1"/>
          </p:cNvSpPr>
          <p:nvPr/>
        </p:nvSpPr>
        <p:spPr bwMode="auto">
          <a:xfrm flipH="1" flipV="1">
            <a:off x="2117725" y="4800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1" name="Line 37"/>
          <p:cNvSpPr>
            <a:spLocks noChangeShapeType="1"/>
          </p:cNvSpPr>
          <p:nvPr/>
        </p:nvSpPr>
        <p:spPr bwMode="auto">
          <a:xfrm flipH="1">
            <a:off x="2041525" y="4810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2" name="Line 38"/>
          <p:cNvSpPr>
            <a:spLocks noChangeShapeType="1"/>
          </p:cNvSpPr>
          <p:nvPr/>
        </p:nvSpPr>
        <p:spPr bwMode="auto">
          <a:xfrm flipH="1">
            <a:off x="1638300" y="49593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3" name="Line 39"/>
          <p:cNvSpPr>
            <a:spLocks noChangeShapeType="1"/>
          </p:cNvSpPr>
          <p:nvPr/>
        </p:nvSpPr>
        <p:spPr bwMode="auto">
          <a:xfrm>
            <a:off x="2667000" y="49403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88" name="Text Box 40"/>
          <p:cNvSpPr txBox="1">
            <a:spLocks noChangeArrowheads="1"/>
          </p:cNvSpPr>
          <p:nvPr/>
        </p:nvSpPr>
        <p:spPr bwMode="auto">
          <a:xfrm>
            <a:off x="0" y="45974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7689" name="Text Box 41"/>
          <p:cNvSpPr txBox="1">
            <a:spLocks noChangeArrowheads="1"/>
          </p:cNvSpPr>
          <p:nvPr/>
        </p:nvSpPr>
        <p:spPr bwMode="auto">
          <a:xfrm>
            <a:off x="2514600" y="26797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7386" name="Line 42"/>
          <p:cNvSpPr>
            <a:spLocks noChangeShapeType="1"/>
          </p:cNvSpPr>
          <p:nvPr/>
        </p:nvSpPr>
        <p:spPr bwMode="auto">
          <a:xfrm>
            <a:off x="4089400" y="50038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7387" name="Line 43"/>
          <p:cNvSpPr>
            <a:spLocks noChangeShapeType="1"/>
          </p:cNvSpPr>
          <p:nvPr/>
        </p:nvSpPr>
        <p:spPr bwMode="auto">
          <a:xfrm>
            <a:off x="5080000" y="39878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1841500" y="52197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511800" y="42164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7694" name="Text Box 47"/>
          <p:cNvSpPr txBox="1">
            <a:spLocks noChangeArrowheads="1"/>
          </p:cNvSpPr>
          <p:nvPr/>
        </p:nvSpPr>
        <p:spPr bwMode="auto">
          <a:xfrm>
            <a:off x="419100" y="5715000"/>
            <a:ext cx="8343900" cy="8969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Vcc = 5 V, V</a:t>
            </a:r>
            <a:r>
              <a:rPr lang="en-US" sz="2400" baseline="-25000">
                <a:solidFill>
                  <a:schemeClr val="bg1"/>
                </a:solidFill>
              </a:rPr>
              <a:t>LED</a:t>
            </a:r>
            <a:r>
              <a:rPr lang="en-US" sz="2400">
                <a:solidFill>
                  <a:schemeClr val="bg1"/>
                </a:solidFill>
              </a:rPr>
              <a:t> = 1.5 V, and V</a:t>
            </a:r>
            <a:r>
              <a:rPr lang="en-US" sz="2400" baseline="-25000">
                <a:solidFill>
                  <a:schemeClr val="bg1"/>
                </a:solidFill>
              </a:rPr>
              <a:t>OL</a:t>
            </a:r>
            <a:r>
              <a:rPr lang="en-US" sz="2400">
                <a:solidFill>
                  <a:schemeClr val="bg1"/>
                </a:solidFill>
              </a:rPr>
              <a:t> @ 10 mA = 0.8V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400">
                <a:solidFill>
                  <a:schemeClr val="hlink"/>
                </a:solidFill>
              </a:rPr>
              <a:t>R1 = 2.7/0.01 = 270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  P</a:t>
            </a:r>
            <a:r>
              <a:rPr lang="en-US" sz="2400" baseline="-25000">
                <a:solidFill>
                  <a:schemeClr val="hlink"/>
                </a:solidFill>
                <a:sym typeface="Symbol" pitchFamily="18" charset="2"/>
              </a:rPr>
              <a:t>R1</a:t>
            </a:r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=0.027W</a:t>
            </a:r>
          </a:p>
        </p:txBody>
      </p:sp>
      <p:sp>
        <p:nvSpPr>
          <p:cNvPr id="27695" name="Text Box 48"/>
          <p:cNvSpPr txBox="1">
            <a:spLocks noChangeArrowheads="1"/>
          </p:cNvSpPr>
          <p:nvPr/>
        </p:nvSpPr>
        <p:spPr bwMode="auto">
          <a:xfrm>
            <a:off x="3708400" y="26638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Use optical isolation to protect microcontroller</a:t>
            </a:r>
          </a:p>
        </p:txBody>
      </p:sp>
      <p:sp>
        <p:nvSpPr>
          <p:cNvPr id="698372" name="Line 4"/>
          <p:cNvSpPr>
            <a:spLocks noChangeShapeType="1"/>
          </p:cNvSpPr>
          <p:nvPr/>
        </p:nvSpPr>
        <p:spPr bwMode="auto">
          <a:xfrm>
            <a:off x="6873875" y="3016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6873875" y="3444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7092950" y="3654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5" name="AutoShape 7"/>
          <p:cNvSpPr>
            <a:spLocks noChangeArrowheads="1"/>
          </p:cNvSpPr>
          <p:nvPr/>
        </p:nvSpPr>
        <p:spPr bwMode="auto">
          <a:xfrm flipV="1">
            <a:off x="6988175" y="43307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 flipV="1">
            <a:off x="6873875" y="3016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642100" y="22701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8378" name="Line 10"/>
          <p:cNvSpPr>
            <a:spLocks noChangeShapeType="1"/>
          </p:cNvSpPr>
          <p:nvPr/>
        </p:nvSpPr>
        <p:spPr bwMode="auto">
          <a:xfrm>
            <a:off x="7073900" y="26638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79" name="Line 11"/>
          <p:cNvSpPr>
            <a:spLocks noChangeShapeType="1"/>
          </p:cNvSpPr>
          <p:nvPr/>
        </p:nvSpPr>
        <p:spPr bwMode="auto">
          <a:xfrm>
            <a:off x="7073900" y="19589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0" name="Line 12"/>
          <p:cNvSpPr>
            <a:spLocks noChangeShapeType="1"/>
          </p:cNvSpPr>
          <p:nvPr/>
        </p:nvSpPr>
        <p:spPr bwMode="auto">
          <a:xfrm>
            <a:off x="6388100" y="33115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692900" y="15970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8382" name="Line 14"/>
          <p:cNvSpPr>
            <a:spLocks noChangeShapeType="1"/>
          </p:cNvSpPr>
          <p:nvPr/>
        </p:nvSpPr>
        <p:spPr bwMode="auto">
          <a:xfrm flipH="1" flipV="1">
            <a:off x="6369050" y="31496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3" name="Line 15"/>
          <p:cNvSpPr>
            <a:spLocks noChangeShapeType="1"/>
          </p:cNvSpPr>
          <p:nvPr/>
        </p:nvSpPr>
        <p:spPr bwMode="auto">
          <a:xfrm flipH="1">
            <a:off x="6207125" y="31496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H="1" flipV="1">
            <a:off x="6092825" y="31115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5" name="Line 17"/>
          <p:cNvSpPr>
            <a:spLocks noChangeShapeType="1"/>
          </p:cNvSpPr>
          <p:nvPr/>
        </p:nvSpPr>
        <p:spPr bwMode="auto">
          <a:xfrm flipH="1">
            <a:off x="5969000" y="31591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6" name="Line 18"/>
          <p:cNvSpPr>
            <a:spLocks noChangeShapeType="1"/>
          </p:cNvSpPr>
          <p:nvPr/>
        </p:nvSpPr>
        <p:spPr bwMode="auto">
          <a:xfrm flipH="1" flipV="1">
            <a:off x="5864225" y="31496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7" name="Line 19"/>
          <p:cNvSpPr>
            <a:spLocks noChangeShapeType="1"/>
          </p:cNvSpPr>
          <p:nvPr/>
        </p:nvSpPr>
        <p:spPr bwMode="auto">
          <a:xfrm flipH="1">
            <a:off x="5788025" y="31591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88" name="Line 20"/>
          <p:cNvSpPr>
            <a:spLocks noChangeShapeType="1"/>
          </p:cNvSpPr>
          <p:nvPr/>
        </p:nvSpPr>
        <p:spPr bwMode="auto">
          <a:xfrm flipH="1">
            <a:off x="5054600" y="33083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531100" y="30654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698390" name="AutoShape 22"/>
          <p:cNvSpPr>
            <a:spLocks noChangeArrowheads="1"/>
          </p:cNvSpPr>
          <p:nvPr/>
        </p:nvSpPr>
        <p:spPr bwMode="auto">
          <a:xfrm flipV="1">
            <a:off x="2743200" y="30511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1" name="Line 23"/>
          <p:cNvSpPr>
            <a:spLocks noChangeShapeType="1"/>
          </p:cNvSpPr>
          <p:nvPr/>
        </p:nvSpPr>
        <p:spPr bwMode="auto">
          <a:xfrm>
            <a:off x="2762250" y="34036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2" name="Line 24"/>
          <p:cNvSpPr>
            <a:spLocks noChangeShapeType="1"/>
          </p:cNvSpPr>
          <p:nvPr/>
        </p:nvSpPr>
        <p:spPr bwMode="auto">
          <a:xfrm flipH="1" flipV="1">
            <a:off x="2911475" y="24257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3" name="Line 25"/>
          <p:cNvSpPr>
            <a:spLocks noChangeShapeType="1"/>
          </p:cNvSpPr>
          <p:nvPr/>
        </p:nvSpPr>
        <p:spPr bwMode="auto">
          <a:xfrm>
            <a:off x="2914650" y="34036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4" name="Line 26"/>
          <p:cNvSpPr>
            <a:spLocks noChangeShapeType="1"/>
          </p:cNvSpPr>
          <p:nvPr/>
        </p:nvSpPr>
        <p:spPr bwMode="auto">
          <a:xfrm>
            <a:off x="3886200" y="30035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5" name="Line 27"/>
          <p:cNvSpPr>
            <a:spLocks noChangeShapeType="1"/>
          </p:cNvSpPr>
          <p:nvPr/>
        </p:nvSpPr>
        <p:spPr bwMode="auto">
          <a:xfrm>
            <a:off x="3886200" y="34321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6" name="Line 28"/>
          <p:cNvSpPr>
            <a:spLocks noChangeShapeType="1"/>
          </p:cNvSpPr>
          <p:nvPr/>
        </p:nvSpPr>
        <p:spPr bwMode="auto">
          <a:xfrm>
            <a:off x="4105275" y="36417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7" name="Line 29"/>
          <p:cNvSpPr>
            <a:spLocks noChangeShapeType="1"/>
          </p:cNvSpPr>
          <p:nvPr/>
        </p:nvSpPr>
        <p:spPr bwMode="auto">
          <a:xfrm flipV="1">
            <a:off x="3886200" y="30035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8" name="Line 30"/>
          <p:cNvSpPr>
            <a:spLocks noChangeShapeType="1"/>
          </p:cNvSpPr>
          <p:nvPr/>
        </p:nvSpPr>
        <p:spPr bwMode="auto">
          <a:xfrm>
            <a:off x="4086225" y="24352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399" name="Rectangle 31"/>
          <p:cNvSpPr>
            <a:spLocks noChangeArrowheads="1"/>
          </p:cNvSpPr>
          <p:nvPr/>
        </p:nvSpPr>
        <p:spPr bwMode="auto">
          <a:xfrm>
            <a:off x="2438400" y="27051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0" name="Line 32"/>
          <p:cNvSpPr>
            <a:spLocks noChangeShapeType="1"/>
          </p:cNvSpPr>
          <p:nvPr/>
        </p:nvSpPr>
        <p:spPr bwMode="auto">
          <a:xfrm flipH="1" flipV="1">
            <a:off x="2622550" y="4114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1" name="Line 33"/>
          <p:cNvSpPr>
            <a:spLocks noChangeShapeType="1"/>
          </p:cNvSpPr>
          <p:nvPr/>
        </p:nvSpPr>
        <p:spPr bwMode="auto">
          <a:xfrm flipH="1">
            <a:off x="2460625" y="4114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2" name="Line 34"/>
          <p:cNvSpPr>
            <a:spLocks noChangeShapeType="1"/>
          </p:cNvSpPr>
          <p:nvPr/>
        </p:nvSpPr>
        <p:spPr bwMode="auto">
          <a:xfrm flipH="1" flipV="1">
            <a:off x="2346325" y="4076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3" name="Line 35"/>
          <p:cNvSpPr>
            <a:spLocks noChangeShapeType="1"/>
          </p:cNvSpPr>
          <p:nvPr/>
        </p:nvSpPr>
        <p:spPr bwMode="auto">
          <a:xfrm flipH="1">
            <a:off x="2222500" y="4124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4" name="Line 36"/>
          <p:cNvSpPr>
            <a:spLocks noChangeShapeType="1"/>
          </p:cNvSpPr>
          <p:nvPr/>
        </p:nvSpPr>
        <p:spPr bwMode="auto">
          <a:xfrm flipH="1" flipV="1">
            <a:off x="2117725" y="4114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5" name="Line 37"/>
          <p:cNvSpPr>
            <a:spLocks noChangeShapeType="1"/>
          </p:cNvSpPr>
          <p:nvPr/>
        </p:nvSpPr>
        <p:spPr bwMode="auto">
          <a:xfrm flipH="1">
            <a:off x="2041525" y="4124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6" name="Line 38"/>
          <p:cNvSpPr>
            <a:spLocks noChangeShapeType="1"/>
          </p:cNvSpPr>
          <p:nvPr/>
        </p:nvSpPr>
        <p:spPr bwMode="auto">
          <a:xfrm flipH="1">
            <a:off x="1638300" y="42735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07" name="Line 39"/>
          <p:cNvSpPr>
            <a:spLocks noChangeShapeType="1"/>
          </p:cNvSpPr>
          <p:nvPr/>
        </p:nvSpPr>
        <p:spPr bwMode="auto">
          <a:xfrm>
            <a:off x="2667000" y="42545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0" y="3911600"/>
            <a:ext cx="18288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active low port pin</a:t>
            </a:r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2514600" y="1993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698410" name="Line 42"/>
          <p:cNvSpPr>
            <a:spLocks noChangeShapeType="1"/>
          </p:cNvSpPr>
          <p:nvPr/>
        </p:nvSpPr>
        <p:spPr bwMode="auto">
          <a:xfrm>
            <a:off x="4089400" y="4318000"/>
            <a:ext cx="965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8411" name="Line 43"/>
          <p:cNvSpPr>
            <a:spLocks noChangeShapeType="1"/>
          </p:cNvSpPr>
          <p:nvPr/>
        </p:nvSpPr>
        <p:spPr bwMode="auto">
          <a:xfrm>
            <a:off x="5080000" y="3302000"/>
            <a:ext cx="0" cy="1041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1841500" y="45339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5511800" y="3530600"/>
            <a:ext cx="10541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8718" name="Text Box 47"/>
          <p:cNvSpPr txBox="1">
            <a:spLocks noChangeArrowheads="1"/>
          </p:cNvSpPr>
          <p:nvPr/>
        </p:nvSpPr>
        <p:spPr bwMode="auto">
          <a:xfrm>
            <a:off x="355600" y="4851400"/>
            <a:ext cx="8572500" cy="18303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Assume switching 1 amp load, and that h</a:t>
            </a:r>
            <a:r>
              <a:rPr lang="en-US" sz="2400" baseline="-25000">
                <a:solidFill>
                  <a:schemeClr val="bg1"/>
                </a:solidFill>
              </a:rPr>
              <a:t>FE</a:t>
            </a:r>
            <a:r>
              <a:rPr lang="en-US" sz="2400">
                <a:solidFill>
                  <a:schemeClr val="bg1"/>
                </a:solidFill>
              </a:rPr>
              <a:t> of transistor is 100 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 need 10 mA of base current to saturate transistor (assume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BEsat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transistor is 0.7 V, and that V</a:t>
            </a:r>
            <a:r>
              <a:rPr lang="en-US" sz="2400" baseline="-25000">
                <a:solidFill>
                  <a:schemeClr val="bg1"/>
                </a:solidFill>
                <a:sym typeface="Symbol" pitchFamily="18" charset="2"/>
              </a:rPr>
              <a:t>CEsat</a:t>
            </a:r>
            <a:r>
              <a:rPr lang="en-US" sz="2400">
                <a:solidFill>
                  <a:schemeClr val="bg1"/>
                </a:solidFill>
                <a:sym typeface="Symbol" pitchFamily="18" charset="2"/>
              </a:rPr>
              <a:t> of photo transistor is 0.3 V)</a:t>
            </a:r>
          </a:p>
          <a:p>
            <a:pPr algn="l"/>
            <a:r>
              <a:rPr lang="en-US" sz="2400">
                <a:solidFill>
                  <a:schemeClr val="hlink"/>
                </a:solidFill>
                <a:sym typeface="Symbol" pitchFamily="18" charset="2"/>
              </a:rPr>
              <a:t> </a:t>
            </a:r>
            <a:r>
              <a:rPr lang="en-US" sz="2000">
                <a:solidFill>
                  <a:schemeClr val="hlink"/>
                </a:solidFill>
              </a:rPr>
              <a:t>R2 = (V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 – 1)/0.01  If V</a:t>
            </a:r>
            <a:r>
              <a:rPr lang="en-US" sz="2000" baseline="-25000">
                <a:solidFill>
                  <a:schemeClr val="hlink"/>
                </a:solidFill>
              </a:rPr>
              <a:t>L</a:t>
            </a:r>
            <a:r>
              <a:rPr lang="en-US" sz="2000">
                <a:solidFill>
                  <a:schemeClr val="hlink"/>
                </a:solidFill>
              </a:rPr>
              <a:t>=18V, R2=1700ohms, P</a:t>
            </a:r>
            <a:r>
              <a:rPr lang="en-US" sz="2000" baseline="-25000">
                <a:solidFill>
                  <a:schemeClr val="hlink"/>
                </a:solidFill>
              </a:rPr>
              <a:t>R2</a:t>
            </a:r>
            <a:r>
              <a:rPr lang="en-US" sz="2000">
                <a:solidFill>
                  <a:schemeClr val="hlink"/>
                </a:solidFill>
              </a:rPr>
              <a:t>=0.17W</a:t>
            </a:r>
            <a:endParaRPr lang="en-US" sz="200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28719" name="Text Box 49"/>
          <p:cNvSpPr txBox="1">
            <a:spLocks noChangeArrowheads="1"/>
          </p:cNvSpPr>
          <p:nvPr/>
        </p:nvSpPr>
        <p:spPr bwMode="auto">
          <a:xfrm>
            <a:off x="3606800" y="20161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900" y="0"/>
            <a:ext cx="6022975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5" name="Line 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6" name="Line 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7" name="Line 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8" name="Line 8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49" name="Line 9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0" name="Line 10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1" name="Line 11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2" name="Line 12"/>
          <p:cNvSpPr>
            <a:spLocks noChangeShapeType="1"/>
          </p:cNvSpPr>
          <p:nvPr/>
        </p:nvSpPr>
        <p:spPr bwMode="auto">
          <a:xfrm>
            <a:off x="4911725" y="4352925"/>
            <a:ext cx="0" cy="568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3" name="Rectangle 13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1454" name="AutoShape 14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158750"/>
            <a:ext cx="7772400" cy="1143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“Ben Franklin Experiment”</a:t>
            </a: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024438" y="2535238"/>
            <a:ext cx="1422400" cy="571500"/>
          </a:xfrm>
          <a:prstGeom prst="flowChartMerg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03492" name="Line 4"/>
          <p:cNvSpPr>
            <a:spLocks noChangeShapeType="1"/>
          </p:cNvSpPr>
          <p:nvPr/>
        </p:nvSpPr>
        <p:spPr bwMode="auto">
          <a:xfrm>
            <a:off x="5735638" y="3135313"/>
            <a:ext cx="0" cy="20081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3" name="Oval 5"/>
          <p:cNvSpPr>
            <a:spLocks noChangeArrowheads="1"/>
          </p:cNvSpPr>
          <p:nvPr/>
        </p:nvSpPr>
        <p:spPr bwMode="auto">
          <a:xfrm>
            <a:off x="4108450" y="4656138"/>
            <a:ext cx="950913" cy="9032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4" name="Line 6"/>
          <p:cNvSpPr>
            <a:spLocks noChangeShapeType="1"/>
          </p:cNvSpPr>
          <p:nvPr/>
        </p:nvSpPr>
        <p:spPr bwMode="auto">
          <a:xfrm flipH="1" flipV="1">
            <a:off x="4346575" y="489267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5" name="Line 7"/>
          <p:cNvSpPr>
            <a:spLocks noChangeShapeType="1"/>
          </p:cNvSpPr>
          <p:nvPr/>
        </p:nvSpPr>
        <p:spPr bwMode="auto">
          <a:xfrm>
            <a:off x="5094288" y="51308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6" name="Line 8"/>
          <p:cNvSpPr>
            <a:spLocks noChangeShapeType="1"/>
          </p:cNvSpPr>
          <p:nvPr/>
        </p:nvSpPr>
        <p:spPr bwMode="auto">
          <a:xfrm flipH="1">
            <a:off x="3159125" y="5154613"/>
            <a:ext cx="9620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7" name="Line 9"/>
          <p:cNvSpPr>
            <a:spLocks noChangeShapeType="1"/>
          </p:cNvSpPr>
          <p:nvPr/>
        </p:nvSpPr>
        <p:spPr bwMode="auto">
          <a:xfrm>
            <a:off x="3170238" y="5154613"/>
            <a:ext cx="0" cy="6762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8" name="Freeform 10"/>
          <p:cNvSpPr>
            <a:spLocks/>
          </p:cNvSpPr>
          <p:nvPr/>
        </p:nvSpPr>
        <p:spPr bwMode="auto">
          <a:xfrm>
            <a:off x="107950" y="5842000"/>
            <a:ext cx="8739188" cy="333375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643" y="60"/>
              </a:cxn>
              <a:cxn ang="0">
                <a:pos x="1167" y="0"/>
              </a:cxn>
              <a:cxn ang="0">
                <a:pos x="1833" y="15"/>
              </a:cxn>
              <a:cxn ang="0">
                <a:pos x="3082" y="210"/>
              </a:cxn>
              <a:cxn ang="0">
                <a:pos x="3852" y="180"/>
              </a:cxn>
              <a:cxn ang="0">
                <a:pos x="4369" y="120"/>
              </a:cxn>
              <a:cxn ang="0">
                <a:pos x="4735" y="180"/>
              </a:cxn>
              <a:cxn ang="0">
                <a:pos x="4780" y="180"/>
              </a:cxn>
            </a:cxnLst>
            <a:rect l="0" t="0" r="r" b="b"/>
            <a:pathLst>
              <a:path w="4780" h="210">
                <a:moveTo>
                  <a:pt x="0" y="105"/>
                </a:moveTo>
                <a:lnTo>
                  <a:pt x="643" y="60"/>
                </a:lnTo>
                <a:lnTo>
                  <a:pt x="1167" y="0"/>
                </a:lnTo>
                <a:lnTo>
                  <a:pt x="1833" y="15"/>
                </a:lnTo>
                <a:lnTo>
                  <a:pt x="3082" y="210"/>
                </a:lnTo>
                <a:lnTo>
                  <a:pt x="3852" y="180"/>
                </a:lnTo>
                <a:lnTo>
                  <a:pt x="4369" y="120"/>
                </a:lnTo>
                <a:lnTo>
                  <a:pt x="4735" y="180"/>
                </a:lnTo>
                <a:lnTo>
                  <a:pt x="4780" y="180"/>
                </a:ln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499" name="Cloud"/>
          <p:cNvSpPr>
            <a:spLocks noChangeAspect="1" noEditPoints="1" noChangeArrowheads="1"/>
          </p:cNvSpPr>
          <p:nvPr/>
        </p:nvSpPr>
        <p:spPr bwMode="auto">
          <a:xfrm>
            <a:off x="304800" y="1295400"/>
            <a:ext cx="3622675" cy="24272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0" name="Line 12"/>
          <p:cNvSpPr>
            <a:spLocks noChangeShapeType="1"/>
          </p:cNvSpPr>
          <p:nvPr/>
        </p:nvSpPr>
        <p:spPr bwMode="auto">
          <a:xfrm>
            <a:off x="1473200" y="2992438"/>
            <a:ext cx="1376363" cy="106838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1" name="Line 13"/>
          <p:cNvSpPr>
            <a:spLocks noChangeShapeType="1"/>
          </p:cNvSpPr>
          <p:nvPr/>
        </p:nvSpPr>
        <p:spPr bwMode="auto">
          <a:xfrm flipH="1">
            <a:off x="1555750" y="4084638"/>
            <a:ext cx="1293813" cy="71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2" name="Line 14"/>
          <p:cNvSpPr>
            <a:spLocks noChangeShapeType="1"/>
          </p:cNvSpPr>
          <p:nvPr/>
        </p:nvSpPr>
        <p:spPr bwMode="auto">
          <a:xfrm>
            <a:off x="1543050" y="4144963"/>
            <a:ext cx="368300" cy="92551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3" name="Line 15"/>
          <p:cNvSpPr>
            <a:spLocks noChangeShapeType="1"/>
          </p:cNvSpPr>
          <p:nvPr/>
        </p:nvSpPr>
        <p:spPr bwMode="auto">
          <a:xfrm flipH="1">
            <a:off x="1566863" y="5022850"/>
            <a:ext cx="357187" cy="914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3504" name="Line 16"/>
          <p:cNvSpPr>
            <a:spLocks noChangeShapeType="1"/>
          </p:cNvSpPr>
          <p:nvPr/>
        </p:nvSpPr>
        <p:spPr bwMode="auto">
          <a:xfrm flipV="1">
            <a:off x="4584700" y="4905375"/>
            <a:ext cx="282575" cy="4619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meyer\Local Settings\Temporary Internet Files\Content.IE5\1VLNCCTO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6256" y="4626591"/>
            <a:ext cx="812439" cy="1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Optically-Isolated Inputs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2419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Off-board (external, remotely located) switch/data inputs should be optically isolated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reduce noise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helps prevent ESD-induced damage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prevents “strange” voltages from entering board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eliminates ground loops</a:t>
            </a:r>
          </a:p>
        </p:txBody>
      </p:sp>
      <p:sp>
        <p:nvSpPr>
          <p:cNvPr id="705540" name="Line 4"/>
          <p:cNvSpPr>
            <a:spLocks noChangeShapeType="1"/>
          </p:cNvSpPr>
          <p:nvPr/>
        </p:nvSpPr>
        <p:spPr bwMode="auto">
          <a:xfrm>
            <a:off x="4711700" y="49212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1" name="Line 5"/>
          <p:cNvSpPr>
            <a:spLocks noChangeShapeType="1"/>
          </p:cNvSpPr>
          <p:nvPr/>
        </p:nvSpPr>
        <p:spPr bwMode="auto">
          <a:xfrm>
            <a:off x="4711700" y="53498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2" name="Line 6"/>
          <p:cNvSpPr>
            <a:spLocks noChangeShapeType="1"/>
          </p:cNvSpPr>
          <p:nvPr/>
        </p:nvSpPr>
        <p:spPr bwMode="auto">
          <a:xfrm>
            <a:off x="4930775" y="55594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3" name="Line 7"/>
          <p:cNvSpPr>
            <a:spLocks noChangeShapeType="1"/>
          </p:cNvSpPr>
          <p:nvPr/>
        </p:nvSpPr>
        <p:spPr bwMode="auto">
          <a:xfrm flipV="1">
            <a:off x="4711700" y="49212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4" name="Line 8"/>
          <p:cNvSpPr>
            <a:spLocks noChangeShapeType="1"/>
          </p:cNvSpPr>
          <p:nvPr/>
        </p:nvSpPr>
        <p:spPr bwMode="auto">
          <a:xfrm>
            <a:off x="4911725" y="3959225"/>
            <a:ext cx="0" cy="9620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5" name="Rectangle 9"/>
          <p:cNvSpPr>
            <a:spLocks noChangeArrowheads="1"/>
          </p:cNvSpPr>
          <p:nvPr/>
        </p:nvSpPr>
        <p:spPr bwMode="auto">
          <a:xfrm>
            <a:off x="3263900" y="4622800"/>
            <a:ext cx="2019300" cy="1066800"/>
          </a:xfrm>
          <a:prstGeom prst="rect">
            <a:avLst/>
          </a:prstGeom>
          <a:solidFill>
            <a:srgbClr val="33CC33">
              <a:alpha val="3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6" name="AutoShape 10"/>
          <p:cNvSpPr>
            <a:spLocks noChangeArrowheads="1"/>
          </p:cNvSpPr>
          <p:nvPr/>
        </p:nvSpPr>
        <p:spPr bwMode="auto">
          <a:xfrm flipV="1">
            <a:off x="4829175" y="62261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7" name="Line 11"/>
          <p:cNvSpPr>
            <a:spLocks noChangeShapeType="1"/>
          </p:cNvSpPr>
          <p:nvPr/>
        </p:nvSpPr>
        <p:spPr bwMode="auto">
          <a:xfrm flipH="1" flipV="1">
            <a:off x="5949950" y="3822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8" name="Line 12"/>
          <p:cNvSpPr>
            <a:spLocks noChangeShapeType="1"/>
          </p:cNvSpPr>
          <p:nvPr/>
        </p:nvSpPr>
        <p:spPr bwMode="auto">
          <a:xfrm flipH="1">
            <a:off x="5788025" y="3822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49" name="Line 13"/>
          <p:cNvSpPr>
            <a:spLocks noChangeShapeType="1"/>
          </p:cNvSpPr>
          <p:nvPr/>
        </p:nvSpPr>
        <p:spPr bwMode="auto">
          <a:xfrm flipH="1" flipV="1">
            <a:off x="5673725" y="3784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0" name="Line 14"/>
          <p:cNvSpPr>
            <a:spLocks noChangeShapeType="1"/>
          </p:cNvSpPr>
          <p:nvPr/>
        </p:nvSpPr>
        <p:spPr bwMode="auto">
          <a:xfrm flipH="1">
            <a:off x="5549900" y="3832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1" name="Line 15"/>
          <p:cNvSpPr>
            <a:spLocks noChangeShapeType="1"/>
          </p:cNvSpPr>
          <p:nvPr/>
        </p:nvSpPr>
        <p:spPr bwMode="auto">
          <a:xfrm flipH="1" flipV="1">
            <a:off x="5445125" y="3822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2" name="Line 16"/>
          <p:cNvSpPr>
            <a:spLocks noChangeShapeType="1"/>
          </p:cNvSpPr>
          <p:nvPr/>
        </p:nvSpPr>
        <p:spPr bwMode="auto">
          <a:xfrm flipH="1">
            <a:off x="5368925" y="3832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3" name="Line 17"/>
          <p:cNvSpPr>
            <a:spLocks noChangeShapeType="1"/>
          </p:cNvSpPr>
          <p:nvPr/>
        </p:nvSpPr>
        <p:spPr bwMode="auto">
          <a:xfrm flipH="1">
            <a:off x="4889500" y="3981450"/>
            <a:ext cx="498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4" name="Line 18"/>
          <p:cNvSpPr>
            <a:spLocks noChangeShapeType="1"/>
          </p:cNvSpPr>
          <p:nvPr/>
        </p:nvSpPr>
        <p:spPr bwMode="auto">
          <a:xfrm>
            <a:off x="5994400" y="3962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6197600" y="3771900"/>
            <a:ext cx="9017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Vcc</a:t>
            </a:r>
          </a:p>
        </p:txBody>
      </p:sp>
      <p:sp>
        <p:nvSpPr>
          <p:cNvPr id="705556" name="Line 20"/>
          <p:cNvSpPr>
            <a:spLocks noChangeShapeType="1"/>
          </p:cNvSpPr>
          <p:nvPr/>
        </p:nvSpPr>
        <p:spPr bwMode="auto">
          <a:xfrm flipV="1">
            <a:off x="4914900" y="4318000"/>
            <a:ext cx="1765300" cy="127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7" name="Oval 21"/>
          <p:cNvSpPr>
            <a:spLocks noChangeArrowheads="1"/>
          </p:cNvSpPr>
          <p:nvPr/>
        </p:nvSpPr>
        <p:spPr bwMode="auto">
          <a:xfrm>
            <a:off x="4876800" y="42926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58" name="AutoShape 22"/>
          <p:cNvSpPr>
            <a:spLocks/>
          </p:cNvSpPr>
          <p:nvPr/>
        </p:nvSpPr>
        <p:spPr bwMode="auto">
          <a:xfrm>
            <a:off x="6908800" y="3962400"/>
            <a:ext cx="152400" cy="749300"/>
          </a:xfrm>
          <a:prstGeom prst="leftBrace">
            <a:avLst>
              <a:gd name="adj1" fmla="val 40972"/>
              <a:gd name="adj2" fmla="val 50000"/>
            </a:avLst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7061200" y="3911600"/>
            <a:ext cx="1714500" cy="8239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L = closed</a:t>
            </a:r>
          </a:p>
          <a:p>
            <a:pPr algn="l">
              <a:spcBef>
                <a:spcPct val="30000"/>
              </a:spcBef>
            </a:pPr>
            <a:r>
              <a:rPr lang="en-US" sz="2400">
                <a:solidFill>
                  <a:srgbClr val="3399FF"/>
                </a:solidFill>
              </a:rPr>
              <a:t>H = open</a:t>
            </a:r>
          </a:p>
        </p:txBody>
      </p:sp>
      <p:sp>
        <p:nvSpPr>
          <p:cNvPr id="705560" name="AutoShape 24"/>
          <p:cNvSpPr>
            <a:spLocks noChangeArrowheads="1"/>
          </p:cNvSpPr>
          <p:nvPr/>
        </p:nvSpPr>
        <p:spPr bwMode="auto">
          <a:xfrm flipV="1">
            <a:off x="3568700" y="4968875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1" name="Line 25"/>
          <p:cNvSpPr>
            <a:spLocks noChangeShapeType="1"/>
          </p:cNvSpPr>
          <p:nvPr/>
        </p:nvSpPr>
        <p:spPr bwMode="auto">
          <a:xfrm>
            <a:off x="3587750" y="5321300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2" name="Line 26"/>
          <p:cNvSpPr>
            <a:spLocks noChangeShapeType="1"/>
          </p:cNvSpPr>
          <p:nvPr/>
        </p:nvSpPr>
        <p:spPr bwMode="auto">
          <a:xfrm flipH="1" flipV="1">
            <a:off x="3736975" y="4343400"/>
            <a:ext cx="12700" cy="606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3" name="Line 27"/>
          <p:cNvSpPr>
            <a:spLocks noChangeShapeType="1"/>
          </p:cNvSpPr>
          <p:nvPr/>
        </p:nvSpPr>
        <p:spPr bwMode="auto">
          <a:xfrm>
            <a:off x="3740150" y="5321300"/>
            <a:ext cx="0" cy="838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4" name="Line 28"/>
          <p:cNvSpPr>
            <a:spLocks noChangeShapeType="1"/>
          </p:cNvSpPr>
          <p:nvPr/>
        </p:nvSpPr>
        <p:spPr bwMode="auto">
          <a:xfrm flipH="1" flipV="1">
            <a:off x="3435350" y="42037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5" name="Line 29"/>
          <p:cNvSpPr>
            <a:spLocks noChangeShapeType="1"/>
          </p:cNvSpPr>
          <p:nvPr/>
        </p:nvSpPr>
        <p:spPr bwMode="auto">
          <a:xfrm flipH="1">
            <a:off x="3273425" y="42037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6" name="Line 30"/>
          <p:cNvSpPr>
            <a:spLocks noChangeShapeType="1"/>
          </p:cNvSpPr>
          <p:nvPr/>
        </p:nvSpPr>
        <p:spPr bwMode="auto">
          <a:xfrm flipH="1" flipV="1">
            <a:off x="3159125" y="41656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7" name="Line 31"/>
          <p:cNvSpPr>
            <a:spLocks noChangeShapeType="1"/>
          </p:cNvSpPr>
          <p:nvPr/>
        </p:nvSpPr>
        <p:spPr bwMode="auto">
          <a:xfrm flipH="1">
            <a:off x="3035300" y="42132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8" name="Line 32"/>
          <p:cNvSpPr>
            <a:spLocks noChangeShapeType="1"/>
          </p:cNvSpPr>
          <p:nvPr/>
        </p:nvSpPr>
        <p:spPr bwMode="auto">
          <a:xfrm flipH="1" flipV="1">
            <a:off x="2930525" y="42037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69" name="Line 33"/>
          <p:cNvSpPr>
            <a:spLocks noChangeShapeType="1"/>
          </p:cNvSpPr>
          <p:nvPr/>
        </p:nvSpPr>
        <p:spPr bwMode="auto">
          <a:xfrm flipH="1">
            <a:off x="2854325" y="42132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0" name="Line 34"/>
          <p:cNvSpPr>
            <a:spLocks noChangeShapeType="1"/>
          </p:cNvSpPr>
          <p:nvPr/>
        </p:nvSpPr>
        <p:spPr bwMode="auto">
          <a:xfrm flipH="1">
            <a:off x="2451100" y="43624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1" name="Line 35"/>
          <p:cNvSpPr>
            <a:spLocks noChangeShapeType="1"/>
          </p:cNvSpPr>
          <p:nvPr/>
        </p:nvSpPr>
        <p:spPr bwMode="auto">
          <a:xfrm>
            <a:off x="3479800" y="43434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2" name="Line 36"/>
          <p:cNvSpPr>
            <a:spLocks noChangeShapeType="1"/>
          </p:cNvSpPr>
          <p:nvPr/>
        </p:nvSpPr>
        <p:spPr bwMode="auto">
          <a:xfrm flipH="1">
            <a:off x="1295400" y="6121400"/>
            <a:ext cx="2438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3" name="Line 37"/>
          <p:cNvSpPr>
            <a:spLocks noChangeShapeType="1"/>
          </p:cNvSpPr>
          <p:nvPr/>
        </p:nvSpPr>
        <p:spPr bwMode="auto">
          <a:xfrm flipH="1" flipV="1">
            <a:off x="990600" y="5905500"/>
            <a:ext cx="279400" cy="203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4" name="Oval 38"/>
          <p:cNvSpPr>
            <a:spLocks noChangeArrowheads="1"/>
          </p:cNvSpPr>
          <p:nvPr/>
        </p:nvSpPr>
        <p:spPr bwMode="auto">
          <a:xfrm>
            <a:off x="1270000" y="60833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5" name="Oval 39"/>
          <p:cNvSpPr>
            <a:spLocks noChangeArrowheads="1"/>
          </p:cNvSpPr>
          <p:nvPr/>
        </p:nvSpPr>
        <p:spPr bwMode="auto">
          <a:xfrm>
            <a:off x="863600" y="6121400"/>
            <a:ext cx="88900" cy="88900"/>
          </a:xfrm>
          <a:prstGeom prst="ellipse">
            <a:avLst/>
          </a:prstGeom>
          <a:solidFill>
            <a:schemeClr val="bg2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 rot="-5400000">
            <a:off x="1723232" y="3956844"/>
            <a:ext cx="741362" cy="75565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1600">
                <a:solidFill>
                  <a:schemeClr val="bg2"/>
                </a:solidFill>
                <a:latin typeface="Courier New" pitchFamily="49" charset="0"/>
              </a:rPr>
              <a:t>|   + </a:t>
            </a:r>
          </a:p>
        </p:txBody>
      </p:sp>
      <p:sp>
        <p:nvSpPr>
          <p:cNvPr id="705577" name="Line 41"/>
          <p:cNvSpPr>
            <a:spLocks noChangeShapeType="1"/>
          </p:cNvSpPr>
          <p:nvPr/>
        </p:nvSpPr>
        <p:spPr bwMode="auto">
          <a:xfrm flipH="1" flipV="1">
            <a:off x="368300" y="4322763"/>
            <a:ext cx="1317625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8" name="Line 42"/>
          <p:cNvSpPr>
            <a:spLocks noChangeShapeType="1"/>
          </p:cNvSpPr>
          <p:nvPr/>
        </p:nvSpPr>
        <p:spPr bwMode="auto">
          <a:xfrm>
            <a:off x="368300" y="4357688"/>
            <a:ext cx="0" cy="18653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5579" name="Line 43"/>
          <p:cNvSpPr>
            <a:spLocks noChangeShapeType="1"/>
          </p:cNvSpPr>
          <p:nvPr/>
        </p:nvSpPr>
        <p:spPr bwMode="auto">
          <a:xfrm>
            <a:off x="379413" y="6188075"/>
            <a:ext cx="487362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319088" y="6242050"/>
            <a:ext cx="1714500" cy="609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Remote Switch</a:t>
            </a:r>
          </a:p>
        </p:txBody>
      </p:sp>
      <p:sp>
        <p:nvSpPr>
          <p:cNvPr id="34861" name="Text Box 45"/>
          <p:cNvSpPr txBox="1">
            <a:spLocks noChangeArrowheads="1"/>
          </p:cNvSpPr>
          <p:nvPr/>
        </p:nvSpPr>
        <p:spPr bwMode="auto">
          <a:xfrm>
            <a:off x="1074738" y="4745038"/>
            <a:ext cx="1906587" cy="8683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Isolated Power Supply       (or Battery)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584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58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759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75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animBg="1"/>
      <p:bldP spid="707590" grpId="0"/>
      <p:bldP spid="707591" grpId="0" animBg="1"/>
      <p:bldP spid="7075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686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861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8617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7891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9637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09639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09641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Outline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903288"/>
            <a:ext cx="8153400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Level Translation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Line Drivers and Receivers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Switching </a:t>
            </a:r>
            <a:r>
              <a:rPr lang="en-US" sz="1800" dirty="0" smtClean="0">
                <a:solidFill>
                  <a:schemeClr val="bg2"/>
                </a:solidFill>
              </a:rPr>
              <a:t>D.C. Loads</a:t>
            </a:r>
          </a:p>
          <a:p>
            <a:pPr>
              <a:lnSpc>
                <a:spcPct val="85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Optically </a:t>
            </a:r>
            <a:r>
              <a:rPr lang="en-US" sz="1800" dirty="0" smtClean="0">
                <a:solidFill>
                  <a:schemeClr val="bg2"/>
                </a:solidFill>
              </a:rPr>
              <a:t>Isolation</a:t>
            </a:r>
            <a:endParaRPr lang="en-US" sz="1800" dirty="0" smtClean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Keypads (Switch Matrices)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Switch De-bouncer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Rotary Pulse Generators (RPG)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PWM Applications/Interfaces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Position Control and Stepper Motors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Servos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LCD Interface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Digitally Controlled Potentiometer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Temperature and Humidity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Compass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Accelerometer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Hall Effect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Pressure (Force)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Ultrasonic Range Sensor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IR Remote Control Decoding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RF Serial Link</a:t>
            </a:r>
          </a:p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2"/>
                </a:solidFill>
              </a:rPr>
              <a:t>AC Loads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8915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61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0663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0665" name="Rectangle 9"/>
          <p:cNvSpPr>
            <a:spLocks noChangeArrowheads="1"/>
          </p:cNvSpPr>
          <p:nvPr/>
        </p:nvSpPr>
        <p:spPr bwMode="auto">
          <a:xfrm>
            <a:off x="6710363" y="15906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39939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5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1687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1689" name="Rectangle 9"/>
          <p:cNvSpPr>
            <a:spLocks noChangeArrowheads="1"/>
          </p:cNvSpPr>
          <p:nvPr/>
        </p:nvSpPr>
        <p:spPr bwMode="auto">
          <a:xfrm>
            <a:off x="7553325" y="1543050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0963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9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2711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712713" name="Rectangle 9"/>
          <p:cNvSpPr>
            <a:spLocks noChangeArrowheads="1"/>
          </p:cNvSpPr>
          <p:nvPr/>
        </p:nvSpPr>
        <p:spPr bwMode="auto">
          <a:xfrm>
            <a:off x="7102475" y="1508125"/>
            <a:ext cx="474663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2716" name="Line 12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Scanned Keypad</a:t>
            </a:r>
          </a:p>
        </p:txBody>
      </p:sp>
      <p:pic>
        <p:nvPicPr>
          <p:cNvPr id="41987" name="Picture 3" descr="intf_01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r="63385" b="67102"/>
          <a:stretch>
            <a:fillRect/>
          </a:stretch>
        </p:blipFill>
        <p:spPr bwMode="auto">
          <a:xfrm>
            <a:off x="1506538" y="2713038"/>
            <a:ext cx="137001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ntf_01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34111" t="31393"/>
          <a:stretch>
            <a:fillRect/>
          </a:stretch>
        </p:blipFill>
        <p:spPr bwMode="auto">
          <a:xfrm>
            <a:off x="4308475" y="1303338"/>
            <a:ext cx="3827463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3733" name="AutoShape 5"/>
          <p:cNvSpPr>
            <a:spLocks/>
          </p:cNvSpPr>
          <p:nvPr/>
        </p:nvSpPr>
        <p:spPr bwMode="auto">
          <a:xfrm>
            <a:off x="4305300" y="4902200"/>
            <a:ext cx="419100" cy="990600"/>
          </a:xfrm>
          <a:prstGeom prst="leftBrace">
            <a:avLst>
              <a:gd name="adj1" fmla="val 19697"/>
              <a:gd name="adj2" fmla="val 50000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59000" y="4724400"/>
            <a:ext cx="21590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chemeClr val="hlink"/>
                </a:solidFill>
              </a:rPr>
              <a:t>active low column scan lines</a:t>
            </a:r>
          </a:p>
        </p:txBody>
      </p:sp>
      <p:sp>
        <p:nvSpPr>
          <p:cNvPr id="713735" name="AutoShape 7"/>
          <p:cNvSpPr>
            <a:spLocks/>
          </p:cNvSpPr>
          <p:nvPr/>
        </p:nvSpPr>
        <p:spPr bwMode="auto">
          <a:xfrm>
            <a:off x="4356100" y="1714500"/>
            <a:ext cx="419100" cy="2679700"/>
          </a:xfrm>
          <a:prstGeom prst="leftBrace">
            <a:avLst>
              <a:gd name="adj1" fmla="val 53283"/>
              <a:gd name="adj2" fmla="val 50000"/>
            </a:avLst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2971800" y="2374900"/>
            <a:ext cx="1371600" cy="13731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800">
                <a:solidFill>
                  <a:srgbClr val="33CC33"/>
                </a:solidFill>
              </a:rPr>
              <a:t>row return lines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549900" y="4610100"/>
            <a:ext cx="660400" cy="13112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2000">
                <a:solidFill>
                  <a:schemeClr val="hlink"/>
                </a:solidFill>
              </a:rPr>
              <a:t>H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575300" y="1511300"/>
            <a:ext cx="660400" cy="277336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L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  <a:p>
            <a:pPr>
              <a:lnSpc>
                <a:spcPct val="100000"/>
              </a:lnSpc>
              <a:spcBef>
                <a:spcPct val="16000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3739" name="Rectangle 11"/>
          <p:cNvSpPr>
            <a:spLocks noChangeArrowheads="1"/>
          </p:cNvSpPr>
          <p:nvPr/>
        </p:nvSpPr>
        <p:spPr bwMode="auto">
          <a:xfrm>
            <a:off x="4762500" y="2366963"/>
            <a:ext cx="3206750" cy="701675"/>
          </a:xfrm>
          <a:prstGeom prst="rect">
            <a:avLst/>
          </a:prstGeom>
          <a:solidFill>
            <a:srgbClr val="CCFFCC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0" name="Rectangle 12"/>
          <p:cNvSpPr>
            <a:spLocks noChangeArrowheads="1"/>
          </p:cNvSpPr>
          <p:nvPr/>
        </p:nvSpPr>
        <p:spPr bwMode="auto">
          <a:xfrm>
            <a:off x="6723063" y="1577975"/>
            <a:ext cx="474662" cy="3182938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3741" name="Line 13"/>
          <p:cNvSpPr>
            <a:spLocks noChangeShapeType="1"/>
          </p:cNvSpPr>
          <p:nvPr/>
        </p:nvSpPr>
        <p:spPr bwMode="auto">
          <a:xfrm flipH="1">
            <a:off x="6858000" y="2882900"/>
            <a:ext cx="279400" cy="12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Keypad Encoder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645" t="37500" r="53221" b="11806"/>
          <a:stretch>
            <a:fillRect/>
          </a:stretch>
        </p:blipFill>
        <p:spPr bwMode="auto">
          <a:xfrm>
            <a:off x="4991100" y="2133600"/>
            <a:ext cx="4076700" cy="35941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 r="5106"/>
          <a:stretch>
            <a:fillRect/>
          </a:stretch>
        </p:blipFill>
        <p:spPr bwMode="auto">
          <a:xfrm>
            <a:off x="152400" y="1524000"/>
            <a:ext cx="4956175" cy="4013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 Debouncer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 t="11688" r="49419"/>
          <a:stretch>
            <a:fillRect/>
          </a:stretch>
        </p:blipFill>
        <p:spPr bwMode="auto">
          <a:xfrm>
            <a:off x="4860925" y="3873500"/>
            <a:ext cx="4003675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1550988"/>
            <a:ext cx="4435475" cy="45688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 l="52467"/>
          <a:stretch>
            <a:fillRect/>
          </a:stretch>
        </p:blipFill>
        <p:spPr bwMode="auto">
          <a:xfrm>
            <a:off x="5102225" y="882650"/>
            <a:ext cx="3762375" cy="2933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Rotary Pulse Generator (RPG)</a:t>
            </a:r>
          </a:p>
        </p:txBody>
      </p:sp>
      <p:pic>
        <p:nvPicPr>
          <p:cNvPr id="45059" name="Picture 3" descr="intf_07"/>
          <p:cNvPicPr>
            <a:picLocks noChangeAspect="1" noChangeArrowheads="1"/>
          </p:cNvPicPr>
          <p:nvPr/>
        </p:nvPicPr>
        <p:blipFill>
          <a:blip r:embed="rId2" cstate="print"/>
          <a:srcRect l="13885" t="4141" r="13951" b="70670"/>
          <a:stretch>
            <a:fillRect/>
          </a:stretch>
        </p:blipFill>
        <p:spPr bwMode="auto">
          <a:xfrm>
            <a:off x="257175" y="2122488"/>
            <a:ext cx="35147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ntf_07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t="32988" b="3036"/>
          <a:stretch>
            <a:fillRect/>
          </a:stretch>
        </p:blipFill>
        <p:spPr bwMode="auto">
          <a:xfrm>
            <a:off x="3917950" y="1533525"/>
            <a:ext cx="52260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RPGs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Determine direction of rotation by concatenating “previous” and “current” codes, and using as look-up table index</a:t>
            </a:r>
          </a:p>
        </p:txBody>
      </p:sp>
      <p:pic>
        <p:nvPicPr>
          <p:cNvPr id="46084" name="Picture 4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6844" b="62016"/>
          <a:stretch>
            <a:fillRect/>
          </a:stretch>
        </p:blipFill>
        <p:spPr bwMode="auto">
          <a:xfrm>
            <a:off x="193675" y="4538663"/>
            <a:ext cx="39973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intf_08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37469" b="-1187"/>
          <a:stretch>
            <a:fillRect/>
          </a:stretch>
        </p:blipFill>
        <p:spPr bwMode="auto">
          <a:xfrm>
            <a:off x="4352925" y="2909888"/>
            <a:ext cx="4522788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intf_0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72" t="72865" r="12212" b="7539"/>
          <a:stretch>
            <a:fillRect/>
          </a:stretch>
        </p:blipFill>
        <p:spPr bwMode="auto">
          <a:xfrm>
            <a:off x="142875" y="2786063"/>
            <a:ext cx="419735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pic>
        <p:nvPicPr>
          <p:cNvPr id="47107" name="Picture 3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b="85434"/>
          <a:stretch>
            <a:fillRect/>
          </a:stretch>
        </p:blipFill>
        <p:spPr bwMode="auto">
          <a:xfrm>
            <a:off x="765175" y="3233738"/>
            <a:ext cx="76866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14382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Simple D/A converter</a:t>
            </a:r>
          </a:p>
        </p:txBody>
      </p:sp>
      <p:sp>
        <p:nvSpPr>
          <p:cNvPr id="47109" name="AutoShape 5"/>
          <p:cNvSpPr>
            <a:spLocks/>
          </p:cNvSpPr>
          <p:nvPr/>
        </p:nvSpPr>
        <p:spPr bwMode="auto">
          <a:xfrm>
            <a:off x="3552825" y="53244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Driving a switched load</a:t>
            </a:r>
          </a:p>
        </p:txBody>
      </p:sp>
      <p:pic>
        <p:nvPicPr>
          <p:cNvPr id="48132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25584" b="49692"/>
          <a:stretch>
            <a:fillRect/>
          </a:stretch>
        </p:blipFill>
        <p:spPr bwMode="auto">
          <a:xfrm>
            <a:off x="968375" y="2614613"/>
            <a:ext cx="71755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/>
          </p:cNvSpPr>
          <p:nvPr/>
        </p:nvSpPr>
        <p:spPr bwMode="auto">
          <a:xfrm>
            <a:off x="3552825" y="5629275"/>
            <a:ext cx="1276350" cy="533400"/>
          </a:xfrm>
          <a:prstGeom prst="borderCallout1">
            <a:avLst>
              <a:gd name="adj1" fmla="val 21431"/>
              <a:gd name="adj2" fmla="val -5972"/>
              <a:gd name="adj3" fmla="val -205356"/>
              <a:gd name="adj4" fmla="val -77611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054600" y="1905000"/>
            <a:ext cx="3911600" cy="1063625"/>
          </a:xfrm>
          <a:prstGeom prst="rect">
            <a:avLst/>
          </a:prstGeom>
          <a:noFill/>
          <a:ln w="38100">
            <a:solidFill>
              <a:srgbClr val="DC0C4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Limitation:  Capacitive load of MOSFET may limit switching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interfacing CMOS families operating at different supply voltages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0032" r="13523" b="36159"/>
          <a:stretch>
            <a:fillRect/>
          </a:stretch>
        </p:blipFill>
        <p:spPr bwMode="auto">
          <a:xfrm>
            <a:off x="625574" y="1932318"/>
            <a:ext cx="8518426" cy="439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4915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1923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80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1925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6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7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8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29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0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1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2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3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4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5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6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7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8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39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0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1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2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3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4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1945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723900" y="57785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“coasting”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2947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2949" name="Line 5"/>
          <p:cNvSpPr>
            <a:spLocks noChangeShapeType="1"/>
          </p:cNvSpPr>
          <p:nvPr/>
        </p:nvSpPr>
        <p:spPr bwMode="auto">
          <a:xfrm flipH="1" flipV="1">
            <a:off x="5618163" y="23987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0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2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3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4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5" name="Line 11"/>
          <p:cNvSpPr>
            <a:spLocks noChangeShapeType="1"/>
          </p:cNvSpPr>
          <p:nvPr/>
        </p:nvSpPr>
        <p:spPr bwMode="auto">
          <a:xfrm flipV="1">
            <a:off x="3278188" y="2397125"/>
            <a:ext cx="0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6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7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8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59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0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 flipH="1" flipV="1">
            <a:off x="5876925" y="4214813"/>
            <a:ext cx="1588" cy="4619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2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3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4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5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6" name="Line 22"/>
          <p:cNvSpPr>
            <a:spLocks noChangeShapeType="1"/>
          </p:cNvSpPr>
          <p:nvPr/>
        </p:nvSpPr>
        <p:spPr bwMode="auto">
          <a:xfrm flipH="1" flipV="1">
            <a:off x="3038475" y="42005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7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8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2969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33226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519588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1232" name="Rectangle 32"/>
          <p:cNvSpPr>
            <a:spLocks noChangeArrowheads="1"/>
          </p:cNvSpPr>
          <p:nvPr/>
        </p:nvSpPr>
        <p:spPr bwMode="auto">
          <a:xfrm>
            <a:off x="723900" y="5816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“forward”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23971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23973" name="Line 5"/>
          <p:cNvSpPr>
            <a:spLocks noChangeShapeType="1"/>
          </p:cNvSpPr>
          <p:nvPr/>
        </p:nvSpPr>
        <p:spPr bwMode="auto">
          <a:xfrm flipH="1" flipV="1">
            <a:off x="5880100" y="2387600"/>
            <a:ext cx="0" cy="4857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5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7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8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79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0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1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3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4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5" name="Line 17"/>
          <p:cNvSpPr>
            <a:spLocks noChangeShapeType="1"/>
          </p:cNvSpPr>
          <p:nvPr/>
        </p:nvSpPr>
        <p:spPr bwMode="auto">
          <a:xfrm flipH="1" flipV="1">
            <a:off x="5616575" y="4214813"/>
            <a:ext cx="2381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6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7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8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89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0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1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2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3993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+</a:t>
            </a:r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“reverse”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762000"/>
          </a:xfrm>
        </p:spPr>
        <p:txBody>
          <a:bodyPr/>
          <a:lstStyle/>
          <a:p>
            <a:pPr algn="ctr"/>
            <a:r>
              <a:rPr lang="en-US" smtClean="0">
                <a:solidFill>
                  <a:schemeClr val="bg1"/>
                </a:solidFill>
                <a:effectLst/>
              </a:rPr>
              <a:t>“H Bridge”</a:t>
            </a:r>
          </a:p>
        </p:txBody>
      </p:sp>
      <p:sp>
        <p:nvSpPr>
          <p:cNvPr id="751619" name="Line 3"/>
          <p:cNvSpPr>
            <a:spLocks noChangeShapeType="1"/>
          </p:cNvSpPr>
          <p:nvPr/>
        </p:nvSpPr>
        <p:spPr bwMode="auto">
          <a:xfrm>
            <a:off x="5878513" y="16843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3937000" y="2813050"/>
            <a:ext cx="1301750" cy="1306513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1600">
              <a:solidFill>
                <a:schemeClr val="bg2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motor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endParaRPr lang="en-US" sz="200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751622" name="Line 6"/>
          <p:cNvSpPr>
            <a:spLocks noChangeShapeType="1"/>
          </p:cNvSpPr>
          <p:nvPr/>
        </p:nvSpPr>
        <p:spPr bwMode="auto">
          <a:xfrm>
            <a:off x="5224463" y="3467100"/>
            <a:ext cx="6651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3" name="Line 7"/>
          <p:cNvSpPr>
            <a:spLocks noChangeShapeType="1"/>
          </p:cNvSpPr>
          <p:nvPr/>
        </p:nvSpPr>
        <p:spPr bwMode="auto">
          <a:xfrm>
            <a:off x="5878513" y="28511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4" name="Oval 8"/>
          <p:cNvSpPr>
            <a:spLocks noChangeArrowheads="1"/>
          </p:cNvSpPr>
          <p:nvPr/>
        </p:nvSpPr>
        <p:spPr bwMode="auto">
          <a:xfrm>
            <a:off x="5834063" y="28495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5" name="Oval 9"/>
          <p:cNvSpPr>
            <a:spLocks noChangeArrowheads="1"/>
          </p:cNvSpPr>
          <p:nvPr/>
        </p:nvSpPr>
        <p:spPr bwMode="auto">
          <a:xfrm>
            <a:off x="5834063" y="23479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6" name="Line 10"/>
          <p:cNvSpPr>
            <a:spLocks noChangeShapeType="1"/>
          </p:cNvSpPr>
          <p:nvPr/>
        </p:nvSpPr>
        <p:spPr bwMode="auto">
          <a:xfrm>
            <a:off x="3300413" y="16827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7" name="Line 11"/>
          <p:cNvSpPr>
            <a:spLocks noChangeShapeType="1"/>
          </p:cNvSpPr>
          <p:nvPr/>
        </p:nvSpPr>
        <p:spPr bwMode="auto">
          <a:xfrm flipH="1" flipV="1">
            <a:off x="3040063" y="23971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8" name="Line 12"/>
          <p:cNvSpPr>
            <a:spLocks noChangeShapeType="1"/>
          </p:cNvSpPr>
          <p:nvPr/>
        </p:nvSpPr>
        <p:spPr bwMode="auto">
          <a:xfrm>
            <a:off x="3300413" y="2847975"/>
            <a:ext cx="0" cy="641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29" name="Oval 13"/>
          <p:cNvSpPr>
            <a:spLocks noChangeArrowheads="1"/>
          </p:cNvSpPr>
          <p:nvPr/>
        </p:nvSpPr>
        <p:spPr bwMode="auto">
          <a:xfrm>
            <a:off x="3255963" y="28479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0" name="Oval 14"/>
          <p:cNvSpPr>
            <a:spLocks noChangeArrowheads="1"/>
          </p:cNvSpPr>
          <p:nvPr/>
        </p:nvSpPr>
        <p:spPr bwMode="auto">
          <a:xfrm>
            <a:off x="3255963" y="23463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1" name="Line 15"/>
          <p:cNvSpPr>
            <a:spLocks noChangeShapeType="1"/>
          </p:cNvSpPr>
          <p:nvPr/>
        </p:nvSpPr>
        <p:spPr bwMode="auto">
          <a:xfrm>
            <a:off x="3311525" y="3467100"/>
            <a:ext cx="6651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2" name="Line 16"/>
          <p:cNvSpPr>
            <a:spLocks noChangeShapeType="1"/>
          </p:cNvSpPr>
          <p:nvPr/>
        </p:nvSpPr>
        <p:spPr bwMode="auto">
          <a:xfrm>
            <a:off x="5876925" y="3500438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3" name="Line 17"/>
          <p:cNvSpPr>
            <a:spLocks noChangeShapeType="1"/>
          </p:cNvSpPr>
          <p:nvPr/>
        </p:nvSpPr>
        <p:spPr bwMode="auto">
          <a:xfrm flipH="1" flipV="1">
            <a:off x="5845175" y="4214813"/>
            <a:ext cx="9525" cy="4746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4" name="Line 18"/>
          <p:cNvSpPr>
            <a:spLocks noChangeShapeType="1"/>
          </p:cNvSpPr>
          <p:nvPr/>
        </p:nvSpPr>
        <p:spPr bwMode="auto">
          <a:xfrm>
            <a:off x="5876925" y="4667250"/>
            <a:ext cx="0" cy="6397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5" name="Oval 19"/>
          <p:cNvSpPr>
            <a:spLocks noChangeArrowheads="1"/>
          </p:cNvSpPr>
          <p:nvPr/>
        </p:nvSpPr>
        <p:spPr bwMode="auto">
          <a:xfrm>
            <a:off x="5832475" y="466566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6" name="Oval 20"/>
          <p:cNvSpPr>
            <a:spLocks noChangeArrowheads="1"/>
          </p:cNvSpPr>
          <p:nvPr/>
        </p:nvSpPr>
        <p:spPr bwMode="auto">
          <a:xfrm>
            <a:off x="5832475" y="4164013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7" name="Line 21"/>
          <p:cNvSpPr>
            <a:spLocks noChangeShapeType="1"/>
          </p:cNvSpPr>
          <p:nvPr/>
        </p:nvSpPr>
        <p:spPr bwMode="auto">
          <a:xfrm>
            <a:off x="3298825" y="3486150"/>
            <a:ext cx="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8" name="Line 22"/>
          <p:cNvSpPr>
            <a:spLocks noChangeShapeType="1"/>
          </p:cNvSpPr>
          <p:nvPr/>
        </p:nvSpPr>
        <p:spPr bwMode="auto">
          <a:xfrm flipH="1" flipV="1">
            <a:off x="3287713" y="4211638"/>
            <a:ext cx="0" cy="4524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39" name="Line 23"/>
          <p:cNvSpPr>
            <a:spLocks noChangeShapeType="1"/>
          </p:cNvSpPr>
          <p:nvPr/>
        </p:nvSpPr>
        <p:spPr bwMode="auto">
          <a:xfrm>
            <a:off x="3298825" y="4652963"/>
            <a:ext cx="0" cy="6397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0" name="Oval 24"/>
          <p:cNvSpPr>
            <a:spLocks noChangeArrowheads="1"/>
          </p:cNvSpPr>
          <p:nvPr/>
        </p:nvSpPr>
        <p:spPr bwMode="auto">
          <a:xfrm>
            <a:off x="3254375" y="465137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1641" name="Oval 25"/>
          <p:cNvSpPr>
            <a:spLocks noChangeArrowheads="1"/>
          </p:cNvSpPr>
          <p:nvPr/>
        </p:nvSpPr>
        <p:spPr bwMode="auto">
          <a:xfrm>
            <a:off x="3254375" y="4149725"/>
            <a:ext cx="88900" cy="88900"/>
          </a:xfrm>
          <a:prstGeom prst="ellipse">
            <a:avLst/>
          </a:prstGeom>
          <a:solidFill>
            <a:schemeClr val="hlink"/>
          </a:solidFill>
          <a:ln w="38100">
            <a:noFill/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73" name="Text Box 26"/>
          <p:cNvSpPr txBox="1">
            <a:spLocks noChangeArrowheads="1"/>
          </p:cNvSpPr>
          <p:nvPr/>
        </p:nvSpPr>
        <p:spPr bwMode="auto">
          <a:xfrm>
            <a:off x="2968625" y="1352550"/>
            <a:ext cx="66516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4" name="Text Box 27"/>
          <p:cNvSpPr txBox="1">
            <a:spLocks noChangeArrowheads="1"/>
          </p:cNvSpPr>
          <p:nvPr/>
        </p:nvSpPr>
        <p:spPr bwMode="auto">
          <a:xfrm>
            <a:off x="5530850" y="130333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V+</a:t>
            </a:r>
          </a:p>
        </p:txBody>
      </p:sp>
      <p:sp>
        <p:nvSpPr>
          <p:cNvPr id="53275" name="Text Box 28"/>
          <p:cNvSpPr txBox="1">
            <a:spLocks noChangeArrowheads="1"/>
          </p:cNvSpPr>
          <p:nvPr/>
        </p:nvSpPr>
        <p:spPr bwMode="auto">
          <a:xfrm>
            <a:off x="2967038" y="5387975"/>
            <a:ext cx="665162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6" name="Text Box 29"/>
          <p:cNvSpPr txBox="1">
            <a:spLocks noChangeArrowheads="1"/>
          </p:cNvSpPr>
          <p:nvPr/>
        </p:nvSpPr>
        <p:spPr bwMode="auto">
          <a:xfrm>
            <a:off x="5518150" y="5338763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V-</a:t>
            </a:r>
          </a:p>
        </p:txBody>
      </p:sp>
      <p:sp>
        <p:nvSpPr>
          <p:cNvPr id="53277" name="Text Box 30"/>
          <p:cNvSpPr txBox="1">
            <a:spLocks noChangeArrowheads="1"/>
          </p:cNvSpPr>
          <p:nvPr/>
        </p:nvSpPr>
        <p:spPr bwMode="auto">
          <a:xfrm>
            <a:off x="3335338" y="3100388"/>
            <a:ext cx="66516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8" name="Text Box 31"/>
          <p:cNvSpPr txBox="1">
            <a:spLocks noChangeArrowheads="1"/>
          </p:cNvSpPr>
          <p:nvPr/>
        </p:nvSpPr>
        <p:spPr bwMode="auto">
          <a:xfrm>
            <a:off x="5187950" y="3100388"/>
            <a:ext cx="66516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  <a:latin typeface="Courier New" pitchFamily="49" charset="0"/>
              </a:rPr>
              <a:t>-</a:t>
            </a:r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711200" y="58039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 b="0">
                <a:solidFill>
                  <a:schemeClr val="bg1"/>
                </a:solidFill>
                <a:latin typeface="Times New Roman" pitchFamily="18" charset="0"/>
              </a:rPr>
              <a:t>“braking” (breaking?)</a:t>
            </a:r>
          </a:p>
        </p:txBody>
      </p:sp>
      <p:sp>
        <p:nvSpPr>
          <p:cNvPr id="751649" name="Line 33"/>
          <p:cNvSpPr>
            <a:spLocks noChangeShapeType="1"/>
          </p:cNvSpPr>
          <p:nvPr/>
        </p:nvSpPr>
        <p:spPr bwMode="auto">
          <a:xfrm flipH="1" flipV="1">
            <a:off x="5643563" y="2409825"/>
            <a:ext cx="238125" cy="4746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2" descr="C:\Documents and Settings\meyer\Local Settings\Temporary Internet Files\Content.IE5\1VLNCCTO\MC9000787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4667" y="3739486"/>
            <a:ext cx="812439" cy="1970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PWM Applications/Interfaces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8572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Motor speed and direction using H-bridge</a:t>
            </a:r>
          </a:p>
        </p:txBody>
      </p:sp>
      <p:pic>
        <p:nvPicPr>
          <p:cNvPr id="54276" name="Picture 4" descr="intf_0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56563" b="5702"/>
          <a:stretch>
            <a:fillRect/>
          </a:stretch>
        </p:blipFill>
        <p:spPr bwMode="auto">
          <a:xfrm>
            <a:off x="1520825" y="2005013"/>
            <a:ext cx="671195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AutoShape 5"/>
          <p:cNvSpPr>
            <a:spLocks/>
          </p:cNvSpPr>
          <p:nvPr/>
        </p:nvSpPr>
        <p:spPr bwMode="auto">
          <a:xfrm>
            <a:off x="1257300" y="4219575"/>
            <a:ext cx="1276350" cy="533400"/>
          </a:xfrm>
          <a:prstGeom prst="borderCallout1">
            <a:avLst>
              <a:gd name="adj1" fmla="val 21431"/>
              <a:gd name="adj2" fmla="val 105972"/>
              <a:gd name="adj3" fmla="val -183931"/>
              <a:gd name="adj4" fmla="val 142537"/>
            </a:avLst>
          </a:prstGeom>
          <a:noFill/>
          <a:ln w="38100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>
                <a:solidFill>
                  <a:schemeClr val="bg2"/>
                </a:solidFill>
              </a:rPr>
              <a:t>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Notes about H-bridges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93100" cy="513715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H-bridge MUST be suitably sized for motor – measure </a:t>
            </a:r>
            <a:r>
              <a:rPr lang="en-US" sz="2800" smtClean="0">
                <a:solidFill>
                  <a:schemeClr val="hlink"/>
                </a:solidFill>
              </a:rPr>
              <a:t>inrush current</a:t>
            </a:r>
            <a:r>
              <a:rPr lang="en-US" sz="2800" smtClean="0">
                <a:solidFill>
                  <a:schemeClr val="bg2"/>
                </a:solidFill>
              </a:rPr>
              <a:t> of motor BEFORE buying H-bridge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Often need “dead time” between phases of driving the H-bridge input to prevent shoot-through  (turn-off delay)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Use “snubber” diodes to protect H-bridge from inductive kickback from motor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Carefully check all specifications of H-bridge, specifically turn-off time, max frequency, R</a:t>
            </a:r>
            <a:r>
              <a:rPr lang="en-US" sz="2800" baseline="-25000" smtClean="0">
                <a:solidFill>
                  <a:schemeClr val="bg2"/>
                </a:solidFill>
              </a:rPr>
              <a:t>DS</a:t>
            </a:r>
            <a:r>
              <a:rPr lang="en-US" sz="2800" smtClean="0">
                <a:solidFill>
                  <a:schemeClr val="bg2"/>
                </a:solidFill>
              </a:rPr>
              <a:t>, max supply voltage, V</a:t>
            </a:r>
            <a:r>
              <a:rPr lang="en-US" sz="2800" baseline="-25000" smtClean="0">
                <a:solidFill>
                  <a:schemeClr val="bg2"/>
                </a:solidFill>
              </a:rPr>
              <a:t>IH-min</a:t>
            </a:r>
            <a:r>
              <a:rPr lang="en-US" sz="2800" smtClean="0">
                <a:solidFill>
                  <a:schemeClr val="bg2"/>
                </a:solidFill>
              </a:rPr>
              <a:t>, V</a:t>
            </a:r>
            <a:r>
              <a:rPr lang="en-US" sz="2800" baseline="-25000" smtClean="0">
                <a:solidFill>
                  <a:schemeClr val="bg2"/>
                </a:solidFill>
              </a:rPr>
              <a:t>IL-max</a:t>
            </a:r>
            <a:r>
              <a:rPr lang="en-US" sz="2800" smtClean="0">
                <a:solidFill>
                  <a:schemeClr val="bg2"/>
                </a:solidFill>
              </a:rPr>
              <a:t>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Position Control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54387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required in many applications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complications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inertia/mechanical loading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startup torque different than run torque (inrush)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gear backlash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stepping actuators are a good solution for many positioning problems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Rotational and linear versions available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steppers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high resolution without gearing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fast positioning (up to 1000 steps/sec)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position error (usually) does not accumulate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wide range of high and low torque (large/small) available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simple/efficient drive circuitry</a:t>
            </a:r>
          </a:p>
        </p:txBody>
      </p:sp>
      <p:pic>
        <p:nvPicPr>
          <p:cNvPr id="56324" name="Picture 3" descr="084795f13ec_main2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1905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t="63254" b="5101"/>
          <a:stretch>
            <a:fillRect/>
          </a:stretch>
        </p:blipFill>
        <p:spPr bwMode="auto">
          <a:xfrm>
            <a:off x="3827463" y="750888"/>
            <a:ext cx="5316537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00075"/>
            <a:ext cx="3609975" cy="1371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Stepper Motor Interface</a:t>
            </a:r>
          </a:p>
        </p:txBody>
      </p:sp>
      <p:pic>
        <p:nvPicPr>
          <p:cNvPr id="57348" name="Picture 4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b="45108"/>
          <a:stretch>
            <a:fillRect/>
          </a:stretch>
        </p:blipFill>
        <p:spPr bwMode="auto">
          <a:xfrm>
            <a:off x="528638" y="2300288"/>
            <a:ext cx="565785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45" name="Rectangle 5"/>
          <p:cNvSpPr>
            <a:spLocks noChangeArrowheads="1"/>
          </p:cNvSpPr>
          <p:nvPr/>
        </p:nvSpPr>
        <p:spPr bwMode="auto">
          <a:xfrm>
            <a:off x="3911600" y="3124200"/>
            <a:ext cx="495300" cy="1993900"/>
          </a:xfrm>
          <a:prstGeom prst="rect">
            <a:avLst/>
          </a:prstGeom>
          <a:solidFill>
            <a:schemeClr val="hlink">
              <a:alpha val="20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68488" t="16826" r="5385" b="66736"/>
          <a:stretch>
            <a:fillRect/>
          </a:stretch>
        </p:blipFill>
        <p:spPr bwMode="auto">
          <a:xfrm>
            <a:off x="3073400" y="1946275"/>
            <a:ext cx="287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876800" y="15240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438400" y="20701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451100" y="29845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476500" y="3949700"/>
            <a:ext cx="698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D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5892800" y="3632200"/>
            <a:ext cx="1231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V</a:t>
            </a:r>
            <a:r>
              <a:rPr lang="en-US" baseline="-25000">
                <a:solidFill>
                  <a:schemeClr val="bg2"/>
                </a:solidFill>
              </a:rPr>
              <a:t>motor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0123" b="4179"/>
          <a:stretch>
            <a:fillRect/>
          </a:stretch>
        </p:blipFill>
        <p:spPr bwMode="auto">
          <a:xfrm>
            <a:off x="146642" y="1040575"/>
            <a:ext cx="8860202" cy="531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573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Level Translation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909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09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59403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9104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29106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7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9108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1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0427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0429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0128" name="Line 16"/>
          <p:cNvSpPr>
            <a:spLocks noChangeShapeType="1"/>
          </p:cNvSpPr>
          <p:nvPr/>
        </p:nvSpPr>
        <p:spPr bwMode="auto">
          <a:xfrm flipH="1" flipV="1">
            <a:off x="5181600" y="2260600"/>
            <a:ext cx="304800" cy="355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0130" name="Rectangle 18"/>
          <p:cNvSpPr>
            <a:spLocks noChangeArrowheads="1"/>
          </p:cNvSpPr>
          <p:nvPr/>
        </p:nvSpPr>
        <p:spPr bwMode="auto">
          <a:xfrm>
            <a:off x="5003800" y="55499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1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0132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1451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1152" name="Line 16"/>
          <p:cNvSpPr>
            <a:spLocks noChangeShapeType="1"/>
          </p:cNvSpPr>
          <p:nvPr/>
        </p:nvSpPr>
        <p:spPr bwMode="auto">
          <a:xfrm flipH="1">
            <a:off x="5118100" y="2679700"/>
            <a:ext cx="342900" cy="3302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1154" name="Rectangle 18"/>
          <p:cNvSpPr>
            <a:spLocks noChangeArrowheads="1"/>
          </p:cNvSpPr>
          <p:nvPr/>
        </p:nvSpPr>
        <p:spPr bwMode="auto">
          <a:xfrm>
            <a:off x="5003800" y="5867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5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1156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216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6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2475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2176" name="Line 16"/>
          <p:cNvSpPr>
            <a:spLocks noChangeShapeType="1"/>
          </p:cNvSpPr>
          <p:nvPr/>
        </p:nvSpPr>
        <p:spPr bwMode="auto">
          <a:xfrm>
            <a:off x="5524500" y="2667000"/>
            <a:ext cx="3937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2178" name="Rectangle 18"/>
          <p:cNvSpPr>
            <a:spLocks noChangeArrowheads="1"/>
          </p:cNvSpPr>
          <p:nvPr/>
        </p:nvSpPr>
        <p:spPr bwMode="auto">
          <a:xfrm>
            <a:off x="5041900" y="49657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79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2180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318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18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pic>
        <p:nvPicPr>
          <p:cNvPr id="63499" name="Picture 11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5" t="63254" r="50642" b="15599"/>
          <a:stretch>
            <a:fillRect/>
          </a:stretch>
        </p:blipFill>
        <p:spPr bwMode="auto">
          <a:xfrm>
            <a:off x="4614863" y="3857625"/>
            <a:ext cx="42592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3503" name="Text Box 15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3200" name="Line 16"/>
          <p:cNvSpPr>
            <a:spLocks noChangeShapeType="1"/>
          </p:cNvSpPr>
          <p:nvPr/>
        </p:nvSpPr>
        <p:spPr bwMode="auto">
          <a:xfrm flipV="1">
            <a:off x="5562600" y="2222500"/>
            <a:ext cx="4064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003800" y="52578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3" name="Rectangle 19"/>
          <p:cNvSpPr>
            <a:spLocks noChangeArrowheads="1"/>
          </p:cNvSpPr>
          <p:nvPr/>
        </p:nvSpPr>
        <p:spPr bwMode="auto">
          <a:xfrm>
            <a:off x="5613400" y="40386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3204" name="Text Box 20"/>
          <p:cNvSpPr txBox="1">
            <a:spLocks noChangeArrowheads="1"/>
          </p:cNvSpPr>
          <p:nvPr/>
        </p:nvSpPr>
        <p:spPr bwMode="auto">
          <a:xfrm>
            <a:off x="393700" y="5562600"/>
            <a:ext cx="37592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FULL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1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1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4223" name="Line 15"/>
          <p:cNvSpPr>
            <a:spLocks noChangeShapeType="1"/>
          </p:cNvSpPr>
          <p:nvPr/>
        </p:nvSpPr>
        <p:spPr bwMode="auto">
          <a:xfrm flipV="1">
            <a:off x="5562600" y="2616200"/>
            <a:ext cx="482600" cy="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452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22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7" name="Rectangle 19"/>
          <p:cNvSpPr>
            <a:spLocks noChangeArrowheads="1"/>
          </p:cNvSpPr>
          <p:nvPr/>
        </p:nvSpPr>
        <p:spPr bwMode="auto">
          <a:xfrm>
            <a:off x="4635500" y="4470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422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3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3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5247" name="Line 15"/>
          <p:cNvSpPr>
            <a:spLocks noChangeShapeType="1"/>
          </p:cNvSpPr>
          <p:nvPr/>
        </p:nvSpPr>
        <p:spPr bwMode="auto">
          <a:xfrm flipV="1">
            <a:off x="5562600" y="2311400"/>
            <a:ext cx="381000" cy="3048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555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525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1" name="Rectangle 19"/>
          <p:cNvSpPr>
            <a:spLocks noChangeArrowheads="1"/>
          </p:cNvSpPr>
          <p:nvPr/>
        </p:nvSpPr>
        <p:spPr bwMode="auto">
          <a:xfrm>
            <a:off x="4648200" y="4673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5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6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6271" name="Line 15"/>
          <p:cNvSpPr>
            <a:spLocks noChangeShapeType="1"/>
          </p:cNvSpPr>
          <p:nvPr/>
        </p:nvSpPr>
        <p:spPr bwMode="auto">
          <a:xfrm flipV="1">
            <a:off x="5499100" y="2222500"/>
            <a:ext cx="12700" cy="393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657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7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5" name="Rectangle 19"/>
          <p:cNvSpPr>
            <a:spLocks noChangeArrowheads="1"/>
          </p:cNvSpPr>
          <p:nvPr/>
        </p:nvSpPr>
        <p:spPr bwMode="auto">
          <a:xfrm>
            <a:off x="4648200" y="4940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627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8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7295" name="Line 15"/>
          <p:cNvSpPr>
            <a:spLocks noChangeShapeType="1"/>
          </p:cNvSpPr>
          <p:nvPr/>
        </p:nvSpPr>
        <p:spPr bwMode="auto">
          <a:xfrm flipH="1" flipV="1">
            <a:off x="5181600" y="2324100"/>
            <a:ext cx="3175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760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299" name="Rectangle 19"/>
          <p:cNvSpPr>
            <a:spLocks noChangeArrowheads="1"/>
          </p:cNvSpPr>
          <p:nvPr/>
        </p:nvSpPr>
        <p:spPr bwMode="auto">
          <a:xfrm>
            <a:off x="4648200" y="51816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0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07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08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38319" name="Line 15"/>
          <p:cNvSpPr>
            <a:spLocks noChangeShapeType="1"/>
          </p:cNvSpPr>
          <p:nvPr/>
        </p:nvSpPr>
        <p:spPr bwMode="auto">
          <a:xfrm flipH="1" flipV="1">
            <a:off x="5029200" y="2603500"/>
            <a:ext cx="4699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8625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8322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3" name="Rectangle 19"/>
          <p:cNvSpPr>
            <a:spLocks noChangeArrowheads="1"/>
          </p:cNvSpPr>
          <p:nvPr/>
        </p:nvSpPr>
        <p:spPr bwMode="auto">
          <a:xfrm>
            <a:off x="4660900" y="5410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8324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Line Drivers and Receivers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Needed for driving (long) cables based on various standards (e.g., RS 232, RS 422, RS 485, etc.)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0047" r="11486" b="3019"/>
          <a:stretch>
            <a:fillRect/>
          </a:stretch>
        </p:blipFill>
        <p:spPr bwMode="auto">
          <a:xfrm>
            <a:off x="983411" y="1837425"/>
            <a:ext cx="6512944" cy="488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1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32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39343" name="Line 15"/>
          <p:cNvSpPr>
            <a:spLocks noChangeShapeType="1"/>
          </p:cNvSpPr>
          <p:nvPr/>
        </p:nvSpPr>
        <p:spPr bwMode="auto">
          <a:xfrm flipH="1">
            <a:off x="5194300" y="2616200"/>
            <a:ext cx="304800" cy="3175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69649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46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7" name="Rectangle 19"/>
          <p:cNvSpPr>
            <a:spLocks noChangeArrowheads="1"/>
          </p:cNvSpPr>
          <p:nvPr/>
        </p:nvSpPr>
        <p:spPr bwMode="auto">
          <a:xfrm>
            <a:off x="4546600" y="56515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9348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55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56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0367" name="Line 15"/>
          <p:cNvSpPr>
            <a:spLocks noChangeShapeType="1"/>
          </p:cNvSpPr>
          <p:nvPr/>
        </p:nvSpPr>
        <p:spPr bwMode="auto">
          <a:xfrm flipH="1">
            <a:off x="5473700" y="2616200"/>
            <a:ext cx="25400" cy="4826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0673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0370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1" name="Rectangle 19"/>
          <p:cNvSpPr>
            <a:spLocks noChangeArrowheads="1"/>
          </p:cNvSpPr>
          <p:nvPr/>
        </p:nvSpPr>
        <p:spPr bwMode="auto">
          <a:xfrm>
            <a:off x="4546600" y="59182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0372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79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80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41391" name="Line 15"/>
          <p:cNvSpPr>
            <a:spLocks noChangeShapeType="1"/>
          </p:cNvSpPr>
          <p:nvPr/>
        </p:nvSpPr>
        <p:spPr bwMode="auto">
          <a:xfrm>
            <a:off x="5499100" y="2616200"/>
            <a:ext cx="355600" cy="2921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1697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94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5" name="Rectangle 19"/>
          <p:cNvSpPr>
            <a:spLocks noChangeArrowheads="1"/>
          </p:cNvSpPr>
          <p:nvPr/>
        </p:nvSpPr>
        <p:spPr bwMode="auto">
          <a:xfrm>
            <a:off x="4546600" y="61214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1396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4941" t="7893" r="5437" b="56229"/>
          <a:stretch>
            <a:fillRect/>
          </a:stretch>
        </p:blipFill>
        <p:spPr bwMode="auto">
          <a:xfrm>
            <a:off x="2979738" y="0"/>
            <a:ext cx="434975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03" name="Line 3"/>
          <p:cNvSpPr>
            <a:spLocks noChangeShapeType="1"/>
          </p:cNvSpPr>
          <p:nvPr/>
        </p:nvSpPr>
        <p:spPr bwMode="auto">
          <a:xfrm flipV="1">
            <a:off x="5473700" y="1397000"/>
            <a:ext cx="25400" cy="2387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04" name="Line 4"/>
          <p:cNvSpPr>
            <a:spLocks noChangeShapeType="1"/>
          </p:cNvSpPr>
          <p:nvPr/>
        </p:nvSpPr>
        <p:spPr bwMode="auto">
          <a:xfrm>
            <a:off x="4622800" y="2667000"/>
            <a:ext cx="2235200" cy="127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6667500" y="2463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5054600" y="9144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99FF"/>
                </a:solidFill>
              </a:rPr>
              <a:t>Y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702300" y="1752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4330700" y="18288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1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778500" y="29591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1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4381500" y="2895600"/>
            <a:ext cx="9398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0 </a:t>
            </a:r>
            <a:r>
              <a:rPr lang="en-US">
                <a:solidFill>
                  <a:srgbClr val="3399FF"/>
                </a:solidFill>
              </a:rPr>
              <a:t>0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222500" y="482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L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2247900" y="14351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2260600" y="23876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235200" y="3378200"/>
            <a:ext cx="7239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H</a:t>
            </a:r>
          </a:p>
        </p:txBody>
      </p:sp>
      <p:sp>
        <p:nvSpPr>
          <p:cNvPr id="742415" name="Line 15"/>
          <p:cNvSpPr>
            <a:spLocks noChangeShapeType="1"/>
          </p:cNvSpPr>
          <p:nvPr/>
        </p:nvSpPr>
        <p:spPr bwMode="auto">
          <a:xfrm>
            <a:off x="5499100" y="2641600"/>
            <a:ext cx="558800" cy="12700"/>
          </a:xfrm>
          <a:prstGeom prst="line">
            <a:avLst/>
          </a:prstGeom>
          <a:noFill/>
          <a:ln w="7620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327900" y="3098800"/>
            <a:ext cx="15113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>
                <a:solidFill>
                  <a:srgbClr val="33CC33"/>
                </a:solidFill>
              </a:rPr>
              <a:t>V</a:t>
            </a:r>
            <a:r>
              <a:rPr lang="en-US" baseline="-25000">
                <a:solidFill>
                  <a:srgbClr val="33CC33"/>
                </a:solidFill>
              </a:rPr>
              <a:t>MOTOR</a:t>
            </a:r>
          </a:p>
        </p:txBody>
      </p:sp>
      <p:pic>
        <p:nvPicPr>
          <p:cNvPr id="72721" name="Picture 17" descr="intf_04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59003" t="63254" b="5101"/>
          <a:stretch>
            <a:fillRect/>
          </a:stretch>
        </p:blipFill>
        <p:spPr bwMode="auto">
          <a:xfrm>
            <a:off x="4691063" y="3679825"/>
            <a:ext cx="295433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2418" name="Rectangle 18"/>
          <p:cNvSpPr>
            <a:spLocks noChangeArrowheads="1"/>
          </p:cNvSpPr>
          <p:nvPr/>
        </p:nvSpPr>
        <p:spPr bwMode="auto">
          <a:xfrm>
            <a:off x="4851400" y="3810000"/>
            <a:ext cx="419100" cy="330200"/>
          </a:xfrm>
          <a:prstGeom prst="rect">
            <a:avLst/>
          </a:prstGeom>
          <a:solidFill>
            <a:schemeClr val="hlink">
              <a:alpha val="31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19" name="Rectangle 19"/>
          <p:cNvSpPr>
            <a:spLocks noChangeArrowheads="1"/>
          </p:cNvSpPr>
          <p:nvPr/>
        </p:nvSpPr>
        <p:spPr bwMode="auto">
          <a:xfrm>
            <a:off x="4572000" y="4432300"/>
            <a:ext cx="1803400" cy="330200"/>
          </a:xfrm>
          <a:prstGeom prst="rect">
            <a:avLst/>
          </a:prstGeom>
          <a:solidFill>
            <a:srgbClr val="33CC33">
              <a:alpha val="31000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2420" name="Text Box 20"/>
          <p:cNvSpPr txBox="1">
            <a:spLocks noChangeArrowheads="1"/>
          </p:cNvSpPr>
          <p:nvPr/>
        </p:nvSpPr>
        <p:spPr bwMode="auto">
          <a:xfrm>
            <a:off x="368300" y="5562600"/>
            <a:ext cx="4000500" cy="5064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STEP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Hobbyist Servos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86775" cy="2251075"/>
          </a:xfrm>
          <a:noFill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smtClean="0">
                <a:solidFill>
                  <a:schemeClr val="bg2"/>
                </a:solidFill>
              </a:rPr>
              <a:t>Position control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Single-wire interface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Can not rotate more than ~270</a:t>
            </a:r>
            <a:r>
              <a:rPr lang="en-US" sz="2400" smtClean="0">
                <a:solidFill>
                  <a:schemeClr val="bg2"/>
                </a:solidFill>
                <a:cs typeface="Arial" charset="0"/>
              </a:rPr>
              <a:t>°</a:t>
            </a:r>
          </a:p>
          <a:p>
            <a:pPr lvl="1">
              <a:lnSpc>
                <a:spcPct val="85000"/>
              </a:lnSpc>
            </a:pPr>
            <a:r>
              <a:rPr lang="en-US" sz="2400" smtClean="0">
                <a:solidFill>
                  <a:schemeClr val="bg2"/>
                </a:solidFill>
              </a:rPr>
              <a:t>why servos are a good choice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Low overhead for control – logic-level interface</a:t>
            </a:r>
          </a:p>
          <a:p>
            <a:pPr lvl="2">
              <a:lnSpc>
                <a:spcPct val="85000"/>
              </a:lnSpc>
            </a:pPr>
            <a:r>
              <a:rPr lang="en-US" sz="2000" smtClean="0">
                <a:solidFill>
                  <a:schemeClr val="bg2"/>
                </a:solidFill>
              </a:rPr>
              <a:t>Simple interface (PWM)</a:t>
            </a:r>
          </a:p>
        </p:txBody>
      </p:sp>
      <p:sp>
        <p:nvSpPr>
          <p:cNvPr id="754692" name="Line 4"/>
          <p:cNvSpPr>
            <a:spLocks noChangeShapeType="1"/>
          </p:cNvSpPr>
          <p:nvPr/>
        </p:nvSpPr>
        <p:spPr bwMode="auto">
          <a:xfrm>
            <a:off x="609600" y="4699000"/>
            <a:ext cx="8064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>
            <a:off x="7493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V="1">
            <a:off x="12192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5" name="Line 7"/>
          <p:cNvSpPr>
            <a:spLocks noChangeShapeType="1"/>
          </p:cNvSpPr>
          <p:nvPr/>
        </p:nvSpPr>
        <p:spPr bwMode="auto">
          <a:xfrm>
            <a:off x="12192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6" name="Line 8"/>
          <p:cNvSpPr>
            <a:spLocks noChangeShapeType="1"/>
          </p:cNvSpPr>
          <p:nvPr/>
        </p:nvSpPr>
        <p:spPr bwMode="auto">
          <a:xfrm>
            <a:off x="19304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1930400" y="4699000"/>
            <a:ext cx="5435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8" name="Rectangle 12"/>
          <p:cNvSpPr>
            <a:spLocks noChangeArrowheads="1"/>
          </p:cNvSpPr>
          <p:nvPr/>
        </p:nvSpPr>
        <p:spPr bwMode="auto">
          <a:xfrm>
            <a:off x="457200" y="4953000"/>
            <a:ext cx="84867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42950" lvl="1" indent="-285750" algn="l">
              <a:spcBef>
                <a:spcPct val="20000"/>
              </a:spcBef>
              <a:buClrTx/>
              <a:buSzTx/>
              <a:buFontTx/>
              <a:buChar char="–"/>
            </a:pPr>
            <a:r>
              <a:rPr lang="en-US" sz="2400">
                <a:solidFill>
                  <a:schemeClr val="bg2"/>
                </a:solidFill>
              </a:rPr>
              <a:t>why servos may not be a good choice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Limited range of motion</a:t>
            </a:r>
          </a:p>
          <a:p>
            <a:pPr marL="1143000" lvl="2" indent="-228600" algn="l">
              <a:spcBef>
                <a:spcPct val="20000"/>
              </a:spcBef>
              <a:buSzTx/>
              <a:buFontTx/>
              <a:buChar char="•"/>
            </a:pPr>
            <a:r>
              <a:rPr lang="en-US" sz="2000">
                <a:solidFill>
                  <a:schemeClr val="bg2"/>
                </a:solidFill>
              </a:rPr>
              <a:t>Lower torque</a:t>
            </a:r>
          </a:p>
        </p:txBody>
      </p:sp>
      <p:sp>
        <p:nvSpPr>
          <p:cNvPr id="754701" name="Line 13"/>
          <p:cNvSpPr>
            <a:spLocks noChangeShapeType="1"/>
          </p:cNvSpPr>
          <p:nvPr/>
        </p:nvSpPr>
        <p:spPr bwMode="auto">
          <a:xfrm flipV="1">
            <a:off x="73406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2" name="Line 14"/>
          <p:cNvSpPr>
            <a:spLocks noChangeShapeType="1"/>
          </p:cNvSpPr>
          <p:nvPr/>
        </p:nvSpPr>
        <p:spPr bwMode="auto">
          <a:xfrm>
            <a:off x="7340600" y="3975100"/>
            <a:ext cx="711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8051800" y="3975100"/>
            <a:ext cx="0" cy="7239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4" name="Line 16"/>
          <p:cNvSpPr>
            <a:spLocks noChangeShapeType="1"/>
          </p:cNvSpPr>
          <p:nvPr/>
        </p:nvSpPr>
        <p:spPr bwMode="auto">
          <a:xfrm>
            <a:off x="1206500" y="4191000"/>
            <a:ext cx="7239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4707" name="Line 19"/>
          <p:cNvSpPr>
            <a:spLocks noChangeShapeType="1"/>
          </p:cNvSpPr>
          <p:nvPr/>
        </p:nvSpPr>
        <p:spPr bwMode="auto">
          <a:xfrm>
            <a:off x="1219200" y="4457700"/>
            <a:ext cx="6146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triangl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44" name="Text Box 20"/>
          <p:cNvSpPr txBox="1">
            <a:spLocks noChangeArrowheads="1"/>
          </p:cNvSpPr>
          <p:nvPr/>
        </p:nvSpPr>
        <p:spPr bwMode="auto">
          <a:xfrm>
            <a:off x="3232150" y="4111625"/>
            <a:ext cx="3230563" cy="3508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Refresh period (12-20ms)</a:t>
            </a:r>
          </a:p>
        </p:txBody>
      </p:sp>
      <p:sp>
        <p:nvSpPr>
          <p:cNvPr id="73745" name="Text Box 21"/>
          <p:cNvSpPr txBox="1">
            <a:spLocks noChangeArrowheads="1"/>
          </p:cNvSpPr>
          <p:nvPr/>
        </p:nvSpPr>
        <p:spPr bwMode="auto">
          <a:xfrm>
            <a:off x="203200" y="3603625"/>
            <a:ext cx="2936875" cy="3540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bg2"/>
                </a:solidFill>
              </a:rPr>
              <a:t>Pulse width (0.9-2.9µs)</a:t>
            </a:r>
          </a:p>
        </p:txBody>
      </p:sp>
      <p:sp>
        <p:nvSpPr>
          <p:cNvPr id="754710" name="Line 22"/>
          <p:cNvSpPr>
            <a:spLocks noChangeShapeType="1"/>
          </p:cNvSpPr>
          <p:nvPr/>
        </p:nvSpPr>
        <p:spPr bwMode="auto">
          <a:xfrm>
            <a:off x="8051800" y="4699000"/>
            <a:ext cx="4572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futm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847" y="174194"/>
            <a:ext cx="2091723" cy="2543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Basic LCD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Interface</a:t>
            </a:r>
          </a:p>
        </p:txBody>
      </p:sp>
      <p:pic>
        <p:nvPicPr>
          <p:cNvPr id="74755" name="Picture 3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8024" t="5247" r="21448" b="71614"/>
          <a:stretch>
            <a:fillRect/>
          </a:stretch>
        </p:blipFill>
        <p:spPr bwMode="auto">
          <a:xfrm>
            <a:off x="690563" y="1651000"/>
            <a:ext cx="31988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982" t="41692" b="28645"/>
          <a:stretch>
            <a:fillRect/>
          </a:stretch>
        </p:blipFill>
        <p:spPr bwMode="auto">
          <a:xfrm>
            <a:off x="1062038" y="3651250"/>
            <a:ext cx="7161212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intf_06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4291" t="79887" r="10136" b="2269"/>
          <a:stretch>
            <a:fillRect/>
          </a:stretch>
        </p:blipFill>
        <p:spPr bwMode="auto">
          <a:xfrm>
            <a:off x="4070350" y="1606550"/>
            <a:ext cx="5073650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5984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Digitally Controlled Potentiometer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625975"/>
            <a:ext cx="5638800" cy="2232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" y="1481138"/>
            <a:ext cx="3829050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3225" y="1560513"/>
            <a:ext cx="4756150" cy="26685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1750" y="5419725"/>
            <a:ext cx="952500" cy="971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62013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Thermometer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4775" y="787400"/>
            <a:ext cx="6407150" cy="607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882650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Humidity and Temperature Sensor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 l="13371" r="21802" b="2557"/>
          <a:stretch>
            <a:fillRect/>
          </a:stretch>
        </p:blipFill>
        <p:spPr bwMode="auto">
          <a:xfrm>
            <a:off x="1403350" y="808038"/>
            <a:ext cx="6440488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Digital/Analog Compass</a:t>
            </a:r>
          </a:p>
        </p:txBody>
      </p:sp>
      <p:pic>
        <p:nvPicPr>
          <p:cNvPr id="7885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0139" b="12222"/>
          <a:stretch>
            <a:fillRect/>
          </a:stretch>
        </p:blipFill>
        <p:spPr bwMode="auto">
          <a:xfrm>
            <a:off x="927100" y="774700"/>
            <a:ext cx="7392988" cy="6083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Line Drivers and Receivers</a:t>
            </a:r>
            <a:endParaRPr lang="en-US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818" y="964275"/>
            <a:ext cx="8557146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Example: RS 232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52759" t="11887" r="21981" b="11509"/>
          <a:stretch>
            <a:fillRect/>
          </a:stretch>
        </p:blipFill>
        <p:spPr bwMode="auto">
          <a:xfrm>
            <a:off x="414066" y="1440610"/>
            <a:ext cx="4399473" cy="500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53113" t="13207" r="21061" b="12642"/>
          <a:stretch>
            <a:fillRect/>
          </a:stretch>
        </p:blipFill>
        <p:spPr bwMode="auto">
          <a:xfrm>
            <a:off x="4721480" y="1509623"/>
            <a:ext cx="4422520" cy="47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l="24306" t="9444" r="25174" b="4167"/>
          <a:stretch>
            <a:fillRect/>
          </a:stretch>
        </p:blipFill>
        <p:spPr bwMode="auto">
          <a:xfrm>
            <a:off x="1511300" y="850900"/>
            <a:ext cx="5621338" cy="6007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Digital Compass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3056"/>
          <a:stretch>
            <a:fillRect/>
          </a:stretch>
        </p:blipFill>
        <p:spPr bwMode="auto">
          <a:xfrm>
            <a:off x="1320800" y="698500"/>
            <a:ext cx="6600825" cy="61595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Accelerometer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701" b="4723"/>
          <a:stretch>
            <a:fillRect/>
          </a:stretch>
        </p:blipFill>
        <p:spPr bwMode="auto">
          <a:xfrm>
            <a:off x="1320800" y="762000"/>
            <a:ext cx="6646863" cy="6096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Hall Effect Sensor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 cstate="print"/>
          <a:srcRect l="13368" r="21875" b="2499"/>
          <a:stretch>
            <a:fillRect/>
          </a:stretch>
        </p:blipFill>
        <p:spPr bwMode="auto">
          <a:xfrm>
            <a:off x="1270000" y="736600"/>
            <a:ext cx="6505575" cy="6121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Pressure (Force) Sensor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2" cstate="print"/>
          <a:srcRect l="13194" r="21701" b="2499"/>
          <a:stretch>
            <a:fillRect/>
          </a:stretch>
        </p:blipFill>
        <p:spPr bwMode="auto">
          <a:xfrm>
            <a:off x="1130300" y="723900"/>
            <a:ext cx="6553200" cy="61341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Ultrasonic Range Finder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657" b="2557"/>
          <a:stretch>
            <a:fillRect/>
          </a:stretch>
        </p:blipFill>
        <p:spPr bwMode="auto">
          <a:xfrm>
            <a:off x="1382713" y="808038"/>
            <a:ext cx="6453187" cy="604996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795588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IR Remote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1625" y="0"/>
            <a:ext cx="5187950" cy="685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(Transmitter)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 l="13371" r="21802" b="2791"/>
          <a:stretch>
            <a:fillRect/>
          </a:stretch>
        </p:blipFill>
        <p:spPr bwMode="auto">
          <a:xfrm>
            <a:off x="1222375" y="796925"/>
            <a:ext cx="6467475" cy="60610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788988"/>
          </a:xfrm>
        </p:spPr>
        <p:txBody>
          <a:bodyPr/>
          <a:lstStyle/>
          <a:p>
            <a:pPr algn="ctr"/>
            <a:r>
              <a:rPr lang="en-US" sz="3200" smtClean="0">
                <a:solidFill>
                  <a:schemeClr val="bg1"/>
                </a:solidFill>
                <a:effectLst/>
              </a:rPr>
              <a:t>RF Link (Receiver)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 cstate="print"/>
          <a:srcRect l="13226" r="21948" b="2557"/>
          <a:stretch>
            <a:fillRect/>
          </a:stretch>
        </p:blipFill>
        <p:spPr bwMode="auto">
          <a:xfrm>
            <a:off x="1169988" y="893763"/>
            <a:ext cx="6348412" cy="5964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Use either relays or triacs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Relays: expensive, noisy, and potentially unreliable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Triacs: less expensive, more reliable, less noisy (if “zero current” switched)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Relay coil can be driven with a BJT or MOSFET circuit (remember: it is an inductive load)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Triacs must be optically isolated from logic circuitry (may also need heat sink)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Triacs are “regenerative” devices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once triggered, stay on until “zero current” point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must be re-triggered each A.C. half-cycle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251825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BJT-based switching circuit </a:t>
            </a:r>
            <a:r>
              <a:rPr lang="en-US" sz="2800" smtClean="0">
                <a:solidFill>
                  <a:schemeClr val="bg1"/>
                </a:solidFill>
              </a:rPr>
              <a:t>(“saturated mode”)</a:t>
            </a:r>
          </a:p>
        </p:txBody>
      </p:sp>
      <p:sp>
        <p:nvSpPr>
          <p:cNvPr id="691204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4191000" y="3648075"/>
            <a:ext cx="219075" cy="2381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6" name="Line 6"/>
          <p:cNvSpPr>
            <a:spLocks noChangeShapeType="1"/>
          </p:cNvSpPr>
          <p:nvPr/>
        </p:nvSpPr>
        <p:spPr bwMode="auto">
          <a:xfrm>
            <a:off x="4410075" y="3857625"/>
            <a:ext cx="0" cy="685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7" name="AutoShape 7"/>
          <p:cNvSpPr>
            <a:spLocks noChangeArrowheads="1"/>
          </p:cNvSpPr>
          <p:nvPr/>
        </p:nvSpPr>
        <p:spPr bwMode="auto">
          <a:xfrm flipV="1">
            <a:off x="4305300" y="4533900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08" name="Line 8"/>
          <p:cNvSpPr>
            <a:spLocks noChangeShapeType="1"/>
          </p:cNvSpPr>
          <p:nvPr/>
        </p:nvSpPr>
        <p:spPr bwMode="auto">
          <a:xfrm flipV="1">
            <a:off x="4191000" y="3219450"/>
            <a:ext cx="190500" cy="168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4391025" y="2867025"/>
            <a:ext cx="0" cy="3524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3705225" y="3514725"/>
            <a:ext cx="4857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 flipH="1" flipV="1">
            <a:off x="3686175" y="33528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H="1">
            <a:off x="3524250" y="33528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 flipH="1" flipV="1">
            <a:off x="3409950" y="33147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 flipH="1">
            <a:off x="3286125" y="33623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 flipH="1" flipV="1">
            <a:off x="3181350" y="33528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19" name="Line 19"/>
          <p:cNvSpPr>
            <a:spLocks noChangeShapeType="1"/>
          </p:cNvSpPr>
          <p:nvPr/>
        </p:nvSpPr>
        <p:spPr bwMode="auto">
          <a:xfrm flipH="1">
            <a:off x="3105150" y="33623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 flipH="1">
            <a:off x="2371725" y="3511550"/>
            <a:ext cx="7524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BJT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Cmax 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CE 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h</a:t>
            </a:r>
            <a:r>
              <a:rPr lang="en-US" sz="2800" baseline="-25000">
                <a:solidFill>
                  <a:schemeClr val="bg2"/>
                </a:solidFill>
              </a:rPr>
              <a:t>FE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(D.C. current gain), also called </a:t>
            </a:r>
            <a:r>
              <a:rPr lang="en-US" sz="2400">
                <a:solidFill>
                  <a:schemeClr val="bg2"/>
                </a:solidFill>
                <a:sym typeface="Symbol" pitchFamily="18" charset="2"/>
              </a:rPr>
              <a:t></a:t>
            </a:r>
            <a:endParaRPr lang="en-US" sz="2400">
              <a:solidFill>
                <a:schemeClr val="bg2"/>
              </a:solidFill>
            </a:endParaRPr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4848225" y="32686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NPN BJT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400550" y="28908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C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4400550" y="3881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E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5937250" y="3201988"/>
            <a:ext cx="2851150" cy="53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C</a:t>
            </a:r>
            <a:r>
              <a:rPr lang="en-US">
                <a:solidFill>
                  <a:srgbClr val="33CC33"/>
                </a:solidFill>
              </a:rPr>
              <a:t> = h</a:t>
            </a:r>
            <a:r>
              <a:rPr lang="en-US" baseline="-25000">
                <a:solidFill>
                  <a:srgbClr val="33CC33"/>
                </a:solidFill>
              </a:rPr>
              <a:t>FE </a:t>
            </a:r>
            <a:r>
              <a:rPr lang="en-US">
                <a:solidFill>
                  <a:srgbClr val="33CC33"/>
                </a:solidFill>
              </a:rPr>
              <a:t>x </a:t>
            </a:r>
            <a:r>
              <a:rPr lang="en-US">
                <a:solidFill>
                  <a:srgbClr val="33CC33"/>
                </a:solidFill>
                <a:latin typeface="Times New Roman" pitchFamily="18" charset="0"/>
              </a:rPr>
              <a:t>I</a:t>
            </a:r>
            <a:r>
              <a:rPr lang="en-US" baseline="-25000">
                <a:solidFill>
                  <a:srgbClr val="33CC33"/>
                </a:solidFill>
              </a:rPr>
              <a:t>B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“current-controlled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mechanical relay circuit:</a:t>
            </a:r>
          </a:p>
        </p:txBody>
      </p:sp>
      <p:pic>
        <p:nvPicPr>
          <p:cNvPr id="98308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650" y="1962150"/>
            <a:ext cx="6737350" cy="41544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98309" name="AutoShape 24"/>
          <p:cNvSpPr>
            <a:spLocks/>
          </p:cNvSpPr>
          <p:nvPr/>
        </p:nvSpPr>
        <p:spPr bwMode="auto">
          <a:xfrm>
            <a:off x="469900" y="3898900"/>
            <a:ext cx="2108200" cy="1066800"/>
          </a:xfrm>
          <a:prstGeom prst="borderCallout1">
            <a:avLst>
              <a:gd name="adj1" fmla="val 10713"/>
              <a:gd name="adj2" fmla="val 103616"/>
              <a:gd name="adj3" fmla="val 58333"/>
              <a:gd name="adj4" fmla="val 143375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arc suppression diode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triac circuit – </a:t>
            </a:r>
            <a:r>
              <a:rPr lang="en-US" sz="2800" smtClean="0">
                <a:solidFill>
                  <a:schemeClr val="hlink"/>
                </a:solidFill>
              </a:rPr>
              <a:t>(very)</a:t>
            </a:r>
            <a:r>
              <a:rPr lang="en-US" sz="2800" smtClean="0">
                <a:solidFill>
                  <a:schemeClr val="bg2"/>
                </a:solidFill>
              </a:rPr>
              <a:t> small load:</a:t>
            </a:r>
          </a:p>
        </p:txBody>
      </p:sp>
      <p:sp>
        <p:nvSpPr>
          <p:cNvPr id="676868" name="AutoShape 4"/>
          <p:cNvSpPr>
            <a:spLocks noChangeArrowheads="1"/>
          </p:cNvSpPr>
          <p:nvPr/>
        </p:nvSpPr>
        <p:spPr bwMode="auto">
          <a:xfrm flipV="1">
            <a:off x="2171700" y="4305300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69" name="Line 5"/>
          <p:cNvSpPr>
            <a:spLocks noChangeShapeType="1"/>
          </p:cNvSpPr>
          <p:nvPr/>
        </p:nvSpPr>
        <p:spPr bwMode="auto">
          <a:xfrm>
            <a:off x="2190750" y="4657725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0" name="Line 6"/>
          <p:cNvSpPr>
            <a:spLocks noChangeShapeType="1"/>
          </p:cNvSpPr>
          <p:nvPr/>
        </p:nvSpPr>
        <p:spPr bwMode="auto">
          <a:xfrm flipV="1">
            <a:off x="2352675" y="3895725"/>
            <a:ext cx="0" cy="390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1" name="Line 7"/>
          <p:cNvSpPr>
            <a:spLocks noChangeShapeType="1"/>
          </p:cNvSpPr>
          <p:nvPr/>
        </p:nvSpPr>
        <p:spPr bwMode="auto">
          <a:xfrm>
            <a:off x="2343150" y="4657725"/>
            <a:ext cx="0" cy="419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2" name="AutoShape 8"/>
          <p:cNvSpPr>
            <a:spLocks noChangeArrowheads="1"/>
          </p:cNvSpPr>
          <p:nvPr/>
        </p:nvSpPr>
        <p:spPr bwMode="auto">
          <a:xfrm>
            <a:off x="3181350" y="424815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3" name="AutoShape 9"/>
          <p:cNvSpPr>
            <a:spLocks noChangeArrowheads="1"/>
          </p:cNvSpPr>
          <p:nvPr/>
        </p:nvSpPr>
        <p:spPr bwMode="auto">
          <a:xfrm flipV="1">
            <a:off x="3495675" y="422910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4" name="Line 10"/>
          <p:cNvSpPr>
            <a:spLocks noChangeShapeType="1"/>
          </p:cNvSpPr>
          <p:nvPr/>
        </p:nvSpPr>
        <p:spPr bwMode="auto">
          <a:xfrm>
            <a:off x="3057525" y="46386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5" name="Line 11"/>
          <p:cNvSpPr>
            <a:spLocks noChangeShapeType="1"/>
          </p:cNvSpPr>
          <p:nvPr/>
        </p:nvSpPr>
        <p:spPr bwMode="auto">
          <a:xfrm>
            <a:off x="3143250" y="42195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6" name="Line 12"/>
          <p:cNvSpPr>
            <a:spLocks noChangeShapeType="1"/>
          </p:cNvSpPr>
          <p:nvPr/>
        </p:nvSpPr>
        <p:spPr bwMode="auto">
          <a:xfrm flipV="1">
            <a:off x="3486150" y="379095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77" name="Line 13"/>
          <p:cNvSpPr>
            <a:spLocks noChangeShapeType="1"/>
          </p:cNvSpPr>
          <p:nvPr/>
        </p:nvSpPr>
        <p:spPr bwMode="auto">
          <a:xfrm flipV="1">
            <a:off x="3476625" y="464820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34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2852738"/>
            <a:ext cx="4500563" cy="27003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76887" name="Line 23"/>
          <p:cNvSpPr>
            <a:spLocks noChangeShapeType="1"/>
          </p:cNvSpPr>
          <p:nvPr/>
        </p:nvSpPr>
        <p:spPr bwMode="auto">
          <a:xfrm flipH="1" flipV="1">
            <a:off x="2051050" y="37465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88" name="Line 24"/>
          <p:cNvSpPr>
            <a:spLocks noChangeShapeType="1"/>
          </p:cNvSpPr>
          <p:nvPr/>
        </p:nvSpPr>
        <p:spPr bwMode="auto">
          <a:xfrm flipH="1">
            <a:off x="1889125" y="37465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89" name="Line 25"/>
          <p:cNvSpPr>
            <a:spLocks noChangeShapeType="1"/>
          </p:cNvSpPr>
          <p:nvPr/>
        </p:nvSpPr>
        <p:spPr bwMode="auto">
          <a:xfrm flipH="1" flipV="1">
            <a:off x="1774825" y="37084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0" name="Line 26"/>
          <p:cNvSpPr>
            <a:spLocks noChangeShapeType="1"/>
          </p:cNvSpPr>
          <p:nvPr/>
        </p:nvSpPr>
        <p:spPr bwMode="auto">
          <a:xfrm flipH="1">
            <a:off x="1651000" y="37560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1" name="Line 27"/>
          <p:cNvSpPr>
            <a:spLocks noChangeShapeType="1"/>
          </p:cNvSpPr>
          <p:nvPr/>
        </p:nvSpPr>
        <p:spPr bwMode="auto">
          <a:xfrm flipH="1" flipV="1">
            <a:off x="1546225" y="37465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2" name="Line 28"/>
          <p:cNvSpPr>
            <a:spLocks noChangeShapeType="1"/>
          </p:cNvSpPr>
          <p:nvPr/>
        </p:nvSpPr>
        <p:spPr bwMode="auto">
          <a:xfrm flipH="1">
            <a:off x="1470025" y="37560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3" name="Line 29"/>
          <p:cNvSpPr>
            <a:spLocks noChangeShapeType="1"/>
          </p:cNvSpPr>
          <p:nvPr/>
        </p:nvSpPr>
        <p:spPr bwMode="auto">
          <a:xfrm flipH="1">
            <a:off x="1066800" y="39052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4" name="Line 30"/>
          <p:cNvSpPr>
            <a:spLocks noChangeShapeType="1"/>
          </p:cNvSpPr>
          <p:nvPr/>
        </p:nvSpPr>
        <p:spPr bwMode="auto">
          <a:xfrm>
            <a:off x="2095500" y="38862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6" name="AutoShape 32"/>
          <p:cNvSpPr>
            <a:spLocks noChangeArrowheads="1"/>
          </p:cNvSpPr>
          <p:nvPr/>
        </p:nvSpPr>
        <p:spPr bwMode="auto">
          <a:xfrm rot="5400000">
            <a:off x="1041400" y="4902200"/>
            <a:ext cx="546100" cy="3937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7" name="Oval 33"/>
          <p:cNvSpPr>
            <a:spLocks noChangeArrowheads="1"/>
          </p:cNvSpPr>
          <p:nvPr/>
        </p:nvSpPr>
        <p:spPr bwMode="auto">
          <a:xfrm>
            <a:off x="1536700" y="5029200"/>
            <a:ext cx="177800" cy="1397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8" name="Line 34"/>
          <p:cNvSpPr>
            <a:spLocks noChangeShapeType="1"/>
          </p:cNvSpPr>
          <p:nvPr/>
        </p:nvSpPr>
        <p:spPr bwMode="auto">
          <a:xfrm flipV="1">
            <a:off x="1714500" y="5092700"/>
            <a:ext cx="63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6899" name="Line 35"/>
          <p:cNvSpPr>
            <a:spLocks noChangeShapeType="1"/>
          </p:cNvSpPr>
          <p:nvPr/>
        </p:nvSpPr>
        <p:spPr bwMode="auto">
          <a:xfrm flipH="1">
            <a:off x="711200" y="5130800"/>
            <a:ext cx="381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55" name="Text Box 36"/>
          <p:cNvSpPr txBox="1">
            <a:spLocks noChangeArrowheads="1"/>
          </p:cNvSpPr>
          <p:nvPr/>
        </p:nvSpPr>
        <p:spPr bwMode="auto">
          <a:xfrm>
            <a:off x="0" y="4914900"/>
            <a:ext cx="723900" cy="4540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0">
                <a:solidFill>
                  <a:schemeClr val="bg2"/>
                </a:solidFill>
                <a:latin typeface="Courier New" pitchFamily="49" charset="0"/>
              </a:rPr>
              <a:t>Port Pin</a:t>
            </a:r>
          </a:p>
        </p:txBody>
      </p:sp>
      <p:sp>
        <p:nvSpPr>
          <p:cNvPr id="99356" name="Text Box 37"/>
          <p:cNvSpPr txBox="1">
            <a:spLocks noChangeArrowheads="1"/>
          </p:cNvSpPr>
          <p:nvPr/>
        </p:nvSpPr>
        <p:spPr bwMode="auto">
          <a:xfrm>
            <a:off x="304800" y="3771900"/>
            <a:ext cx="723900" cy="2730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0">
                <a:solidFill>
                  <a:schemeClr val="bg2"/>
                </a:solidFill>
                <a:latin typeface="Courier New" pitchFamily="49" charset="0"/>
              </a:rPr>
              <a:t>Vcc</a:t>
            </a:r>
          </a:p>
        </p:txBody>
      </p:sp>
      <p:sp>
        <p:nvSpPr>
          <p:cNvPr id="676902" name="Freeform 38"/>
          <p:cNvSpPr>
            <a:spLocks/>
          </p:cNvSpPr>
          <p:nvPr/>
        </p:nvSpPr>
        <p:spPr bwMode="auto">
          <a:xfrm>
            <a:off x="2590800" y="4389438"/>
            <a:ext cx="431800" cy="13017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4" y="3"/>
              </a:cxn>
              <a:cxn ang="0">
                <a:pos x="168" y="75"/>
              </a:cxn>
              <a:cxn ang="0">
                <a:pos x="272" y="43"/>
              </a:cxn>
            </a:cxnLst>
            <a:rect l="0" t="0" r="r" b="b"/>
            <a:pathLst>
              <a:path w="272" h="82">
                <a:moveTo>
                  <a:pt x="0" y="59"/>
                </a:moveTo>
                <a:cubicBezTo>
                  <a:pt x="18" y="29"/>
                  <a:pt x="36" y="0"/>
                  <a:pt x="64" y="3"/>
                </a:cubicBezTo>
                <a:cubicBezTo>
                  <a:pt x="92" y="6"/>
                  <a:pt x="133" y="68"/>
                  <a:pt x="168" y="75"/>
                </a:cubicBezTo>
                <a:cubicBezTo>
                  <a:pt x="203" y="82"/>
                  <a:pt x="237" y="62"/>
                  <a:pt x="272" y="4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58" name="Text Box 39"/>
          <p:cNvSpPr txBox="1">
            <a:spLocks noChangeArrowheads="1"/>
          </p:cNvSpPr>
          <p:nvPr/>
        </p:nvSpPr>
        <p:spPr bwMode="auto">
          <a:xfrm>
            <a:off x="1346200" y="5753100"/>
            <a:ext cx="3225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DIAC (MC 3031)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Basic triac circuit – </a:t>
            </a:r>
            <a:r>
              <a:rPr lang="en-US" sz="2800" smtClean="0">
                <a:solidFill>
                  <a:schemeClr val="hlink"/>
                </a:solidFill>
              </a:rPr>
              <a:t>large </a:t>
            </a:r>
            <a:r>
              <a:rPr lang="en-US" sz="2800" smtClean="0">
                <a:solidFill>
                  <a:schemeClr val="bg2"/>
                </a:solidFill>
              </a:rPr>
              <a:t>load:</a:t>
            </a:r>
          </a:p>
        </p:txBody>
      </p:sp>
      <p:sp>
        <p:nvSpPr>
          <p:cNvPr id="684036" name="AutoShape 4"/>
          <p:cNvSpPr>
            <a:spLocks noChangeArrowheads="1"/>
          </p:cNvSpPr>
          <p:nvPr/>
        </p:nvSpPr>
        <p:spPr bwMode="auto">
          <a:xfrm flipV="1">
            <a:off x="2171700" y="4305300"/>
            <a:ext cx="352425" cy="32385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7" name="Line 5"/>
          <p:cNvSpPr>
            <a:spLocks noChangeShapeType="1"/>
          </p:cNvSpPr>
          <p:nvPr/>
        </p:nvSpPr>
        <p:spPr bwMode="auto">
          <a:xfrm>
            <a:off x="2190750" y="4657725"/>
            <a:ext cx="295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8" name="Line 6"/>
          <p:cNvSpPr>
            <a:spLocks noChangeShapeType="1"/>
          </p:cNvSpPr>
          <p:nvPr/>
        </p:nvSpPr>
        <p:spPr bwMode="auto">
          <a:xfrm flipV="1">
            <a:off x="2352675" y="3895725"/>
            <a:ext cx="0" cy="390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39" name="Line 7"/>
          <p:cNvSpPr>
            <a:spLocks noChangeShapeType="1"/>
          </p:cNvSpPr>
          <p:nvPr/>
        </p:nvSpPr>
        <p:spPr bwMode="auto">
          <a:xfrm>
            <a:off x="2343150" y="4657725"/>
            <a:ext cx="0" cy="4191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0" name="AutoShape 8"/>
          <p:cNvSpPr>
            <a:spLocks noChangeArrowheads="1"/>
          </p:cNvSpPr>
          <p:nvPr/>
        </p:nvSpPr>
        <p:spPr bwMode="auto">
          <a:xfrm>
            <a:off x="3181350" y="424815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1" name="AutoShape 9"/>
          <p:cNvSpPr>
            <a:spLocks noChangeArrowheads="1"/>
          </p:cNvSpPr>
          <p:nvPr/>
        </p:nvSpPr>
        <p:spPr bwMode="auto">
          <a:xfrm flipV="1">
            <a:off x="3495675" y="4229100"/>
            <a:ext cx="285750" cy="371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2" name="Line 10"/>
          <p:cNvSpPr>
            <a:spLocks noChangeShapeType="1"/>
          </p:cNvSpPr>
          <p:nvPr/>
        </p:nvSpPr>
        <p:spPr bwMode="auto">
          <a:xfrm>
            <a:off x="3057525" y="46386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3" name="Line 11"/>
          <p:cNvSpPr>
            <a:spLocks noChangeShapeType="1"/>
          </p:cNvSpPr>
          <p:nvPr/>
        </p:nvSpPr>
        <p:spPr bwMode="auto">
          <a:xfrm>
            <a:off x="3143250" y="4219575"/>
            <a:ext cx="77152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4" name="Line 12"/>
          <p:cNvSpPr>
            <a:spLocks noChangeShapeType="1"/>
          </p:cNvSpPr>
          <p:nvPr/>
        </p:nvSpPr>
        <p:spPr bwMode="auto">
          <a:xfrm flipV="1">
            <a:off x="3486150" y="379095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5" name="Line 13"/>
          <p:cNvSpPr>
            <a:spLocks noChangeShapeType="1"/>
          </p:cNvSpPr>
          <p:nvPr/>
        </p:nvSpPr>
        <p:spPr bwMode="auto">
          <a:xfrm flipV="1">
            <a:off x="3476625" y="4648200"/>
            <a:ext cx="0" cy="400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7" name="Line 15"/>
          <p:cNvSpPr>
            <a:spLocks noChangeShapeType="1"/>
          </p:cNvSpPr>
          <p:nvPr/>
        </p:nvSpPr>
        <p:spPr bwMode="auto">
          <a:xfrm flipH="1" flipV="1">
            <a:off x="2051050" y="3746500"/>
            <a:ext cx="47625" cy="158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8" name="Line 16"/>
          <p:cNvSpPr>
            <a:spLocks noChangeShapeType="1"/>
          </p:cNvSpPr>
          <p:nvPr/>
        </p:nvSpPr>
        <p:spPr bwMode="auto">
          <a:xfrm flipH="1">
            <a:off x="1889125" y="3746500"/>
            <a:ext cx="171450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49" name="Line 17"/>
          <p:cNvSpPr>
            <a:spLocks noChangeShapeType="1"/>
          </p:cNvSpPr>
          <p:nvPr/>
        </p:nvSpPr>
        <p:spPr bwMode="auto">
          <a:xfrm flipH="1" flipV="1">
            <a:off x="1774825" y="3708400"/>
            <a:ext cx="104775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0" name="Line 18"/>
          <p:cNvSpPr>
            <a:spLocks noChangeShapeType="1"/>
          </p:cNvSpPr>
          <p:nvPr/>
        </p:nvSpPr>
        <p:spPr bwMode="auto">
          <a:xfrm flipH="1">
            <a:off x="1651000" y="3756025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 flipH="1" flipV="1">
            <a:off x="1546225" y="3746500"/>
            <a:ext cx="104775" cy="2857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2" name="Line 20"/>
          <p:cNvSpPr>
            <a:spLocks noChangeShapeType="1"/>
          </p:cNvSpPr>
          <p:nvPr/>
        </p:nvSpPr>
        <p:spPr bwMode="auto">
          <a:xfrm flipH="1">
            <a:off x="1470025" y="3756025"/>
            <a:ext cx="76200" cy="149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3" name="Line 21"/>
          <p:cNvSpPr>
            <a:spLocks noChangeShapeType="1"/>
          </p:cNvSpPr>
          <p:nvPr/>
        </p:nvSpPr>
        <p:spPr bwMode="auto">
          <a:xfrm flipH="1">
            <a:off x="1066800" y="3905250"/>
            <a:ext cx="422275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4" name="Line 22"/>
          <p:cNvSpPr>
            <a:spLocks noChangeShapeType="1"/>
          </p:cNvSpPr>
          <p:nvPr/>
        </p:nvSpPr>
        <p:spPr bwMode="auto">
          <a:xfrm>
            <a:off x="2095500" y="3886200"/>
            <a:ext cx="2667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5" name="AutoShape 23"/>
          <p:cNvSpPr>
            <a:spLocks noChangeArrowheads="1"/>
          </p:cNvSpPr>
          <p:nvPr/>
        </p:nvSpPr>
        <p:spPr bwMode="auto">
          <a:xfrm rot="5400000">
            <a:off x="1041400" y="4902200"/>
            <a:ext cx="546100" cy="393700"/>
          </a:xfrm>
          <a:prstGeom prst="triangle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6" name="Oval 24"/>
          <p:cNvSpPr>
            <a:spLocks noChangeArrowheads="1"/>
          </p:cNvSpPr>
          <p:nvPr/>
        </p:nvSpPr>
        <p:spPr bwMode="auto">
          <a:xfrm>
            <a:off x="1536700" y="5029200"/>
            <a:ext cx="177800" cy="139700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7" name="Line 25"/>
          <p:cNvSpPr>
            <a:spLocks noChangeShapeType="1"/>
          </p:cNvSpPr>
          <p:nvPr/>
        </p:nvSpPr>
        <p:spPr bwMode="auto">
          <a:xfrm flipV="1">
            <a:off x="1714500" y="5092700"/>
            <a:ext cx="635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4058" name="Line 26"/>
          <p:cNvSpPr>
            <a:spLocks noChangeShapeType="1"/>
          </p:cNvSpPr>
          <p:nvPr/>
        </p:nvSpPr>
        <p:spPr bwMode="auto">
          <a:xfrm flipH="1">
            <a:off x="711200" y="5130800"/>
            <a:ext cx="381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78" name="Text Box 27"/>
          <p:cNvSpPr txBox="1">
            <a:spLocks noChangeArrowheads="1"/>
          </p:cNvSpPr>
          <p:nvPr/>
        </p:nvSpPr>
        <p:spPr bwMode="auto">
          <a:xfrm>
            <a:off x="0" y="4914900"/>
            <a:ext cx="723900" cy="508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0">
                <a:solidFill>
                  <a:schemeClr val="bg2"/>
                </a:solidFill>
                <a:latin typeface="Courier New" pitchFamily="49" charset="0"/>
              </a:rPr>
              <a:t>Port Pin</a:t>
            </a:r>
          </a:p>
        </p:txBody>
      </p:sp>
      <p:sp>
        <p:nvSpPr>
          <p:cNvPr id="100379" name="Text Box 28"/>
          <p:cNvSpPr txBox="1">
            <a:spLocks noChangeArrowheads="1"/>
          </p:cNvSpPr>
          <p:nvPr/>
        </p:nvSpPr>
        <p:spPr bwMode="auto">
          <a:xfrm>
            <a:off x="304800" y="3771900"/>
            <a:ext cx="7239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 b="0">
                <a:solidFill>
                  <a:schemeClr val="bg2"/>
                </a:solidFill>
                <a:latin typeface="Courier New" pitchFamily="49" charset="0"/>
              </a:rPr>
              <a:t>Vcc</a:t>
            </a:r>
          </a:p>
        </p:txBody>
      </p:sp>
      <p:sp>
        <p:nvSpPr>
          <p:cNvPr id="684061" name="Freeform 29"/>
          <p:cNvSpPr>
            <a:spLocks/>
          </p:cNvSpPr>
          <p:nvPr/>
        </p:nvSpPr>
        <p:spPr bwMode="auto">
          <a:xfrm>
            <a:off x="2590800" y="4389438"/>
            <a:ext cx="431800" cy="130175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64" y="3"/>
              </a:cxn>
              <a:cxn ang="0">
                <a:pos x="168" y="75"/>
              </a:cxn>
              <a:cxn ang="0">
                <a:pos x="272" y="43"/>
              </a:cxn>
            </a:cxnLst>
            <a:rect l="0" t="0" r="r" b="b"/>
            <a:pathLst>
              <a:path w="272" h="82">
                <a:moveTo>
                  <a:pt x="0" y="59"/>
                </a:moveTo>
                <a:cubicBezTo>
                  <a:pt x="18" y="29"/>
                  <a:pt x="36" y="0"/>
                  <a:pt x="64" y="3"/>
                </a:cubicBezTo>
                <a:cubicBezTo>
                  <a:pt x="92" y="6"/>
                  <a:pt x="133" y="68"/>
                  <a:pt x="168" y="75"/>
                </a:cubicBezTo>
                <a:cubicBezTo>
                  <a:pt x="203" y="82"/>
                  <a:pt x="237" y="62"/>
                  <a:pt x="272" y="4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81" name="Text Box 30"/>
          <p:cNvSpPr txBox="1">
            <a:spLocks noChangeArrowheads="1"/>
          </p:cNvSpPr>
          <p:nvPr/>
        </p:nvSpPr>
        <p:spPr bwMode="auto">
          <a:xfrm>
            <a:off x="1346200" y="5753100"/>
            <a:ext cx="3225800" cy="4032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DIAC (MC 3031)</a:t>
            </a:r>
          </a:p>
        </p:txBody>
      </p:sp>
      <p:pic>
        <p:nvPicPr>
          <p:cNvPr id="100382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125" y="3106738"/>
            <a:ext cx="5072063" cy="304323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0383" name="Text Box 32"/>
          <p:cNvSpPr txBox="1">
            <a:spLocks noChangeArrowheads="1"/>
          </p:cNvSpPr>
          <p:nvPr/>
        </p:nvSpPr>
        <p:spPr bwMode="auto">
          <a:xfrm>
            <a:off x="4152900" y="46609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G</a:t>
            </a:r>
          </a:p>
        </p:txBody>
      </p:sp>
      <p:sp>
        <p:nvSpPr>
          <p:cNvPr id="100384" name="Text Box 33"/>
          <p:cNvSpPr txBox="1">
            <a:spLocks noChangeArrowheads="1"/>
          </p:cNvSpPr>
          <p:nvPr/>
        </p:nvSpPr>
        <p:spPr bwMode="auto">
          <a:xfrm>
            <a:off x="5067300" y="48514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MT1</a:t>
            </a:r>
          </a:p>
        </p:txBody>
      </p:sp>
      <p:sp>
        <p:nvSpPr>
          <p:cNvPr id="100385" name="Text Box 34"/>
          <p:cNvSpPr txBox="1">
            <a:spLocks noChangeArrowheads="1"/>
          </p:cNvSpPr>
          <p:nvPr/>
        </p:nvSpPr>
        <p:spPr bwMode="auto">
          <a:xfrm>
            <a:off x="5080000" y="4203700"/>
            <a:ext cx="647700" cy="300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600">
                <a:solidFill>
                  <a:schemeClr val="hlink"/>
                </a:solidFill>
              </a:rPr>
              <a:t>MT2</a:t>
            </a:r>
          </a:p>
        </p:txBody>
      </p:sp>
      <p:sp>
        <p:nvSpPr>
          <p:cNvPr id="100386" name="AutoShape 35"/>
          <p:cNvSpPr>
            <a:spLocks/>
          </p:cNvSpPr>
          <p:nvPr/>
        </p:nvSpPr>
        <p:spPr bwMode="auto">
          <a:xfrm>
            <a:off x="6604000" y="1993900"/>
            <a:ext cx="1981200" cy="787400"/>
          </a:xfrm>
          <a:prstGeom prst="borderCallout1">
            <a:avLst>
              <a:gd name="adj1" fmla="val 14514"/>
              <a:gd name="adj2" fmla="val -3847"/>
              <a:gd name="adj3" fmla="val 245162"/>
              <a:gd name="adj4" fmla="val -65384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power triac      (up to 25A)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Issues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Triac circuits should be zero current switched to eliminate RFI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For proportional control, a “snubber” circuit (LPF) must be used to reduce RFI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Excessive RFI can cause “bad things to happen” in both digital circuits and analog circuits – it can also compromise FCC certification of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Generating A.C. zero-cross timing pulses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Need to know when A.C. zero crossings occur to perform zero-current switching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For proportional control, need A.C. zero crossing as reference for generating triac trigger pulse (in conjunction with on-chip timer subsystem)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2"/>
                </a:solidFill>
              </a:rPr>
              <a:t>Other uses for A.C. zero-cross timing pulses include creating a highly accurate time-of-day 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Freeform 2"/>
          <p:cNvSpPr>
            <a:spLocks/>
          </p:cNvSpPr>
          <p:nvPr/>
        </p:nvSpPr>
        <p:spPr bwMode="auto">
          <a:xfrm>
            <a:off x="1816100" y="3889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3" name="Freeform 3"/>
          <p:cNvSpPr>
            <a:spLocks/>
          </p:cNvSpPr>
          <p:nvPr/>
        </p:nvSpPr>
        <p:spPr bwMode="auto">
          <a:xfrm>
            <a:off x="4470400" y="4270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4" name="Line 4"/>
          <p:cNvSpPr>
            <a:spLocks noChangeShapeType="1"/>
          </p:cNvSpPr>
          <p:nvPr/>
        </p:nvSpPr>
        <p:spPr bwMode="auto">
          <a:xfrm>
            <a:off x="1651000" y="1600200"/>
            <a:ext cx="5562600" cy="25400"/>
          </a:xfrm>
          <a:prstGeom prst="line">
            <a:avLst/>
          </a:prstGeom>
          <a:noFill/>
          <a:ln w="38100">
            <a:solidFill>
              <a:srgbClr val="3399FF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5" name="Freeform 5"/>
          <p:cNvSpPr>
            <a:spLocks/>
          </p:cNvSpPr>
          <p:nvPr/>
        </p:nvSpPr>
        <p:spPr bwMode="auto">
          <a:xfrm flipV="1">
            <a:off x="3154363" y="1587500"/>
            <a:ext cx="1320800" cy="1223963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6" name="Freeform 6"/>
          <p:cNvSpPr>
            <a:spLocks/>
          </p:cNvSpPr>
          <p:nvPr/>
        </p:nvSpPr>
        <p:spPr bwMode="auto">
          <a:xfrm flipV="1">
            <a:off x="5788025" y="1630363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7" name="Line 7"/>
          <p:cNvSpPr>
            <a:spLocks noChangeShapeType="1"/>
          </p:cNvSpPr>
          <p:nvPr/>
        </p:nvSpPr>
        <p:spPr bwMode="auto">
          <a:xfrm>
            <a:off x="1841500" y="3962400"/>
            <a:ext cx="5562600" cy="2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8" name="Rectangle 8"/>
          <p:cNvSpPr>
            <a:spLocks noChangeArrowheads="1"/>
          </p:cNvSpPr>
          <p:nvPr/>
        </p:nvSpPr>
        <p:spPr bwMode="auto">
          <a:xfrm>
            <a:off x="2717800" y="34163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89" name="Rectangle 9"/>
          <p:cNvSpPr>
            <a:spLocks noChangeArrowheads="1"/>
          </p:cNvSpPr>
          <p:nvPr/>
        </p:nvSpPr>
        <p:spPr bwMode="auto">
          <a:xfrm>
            <a:off x="3670300" y="34036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0" name="Rectangle 10"/>
          <p:cNvSpPr>
            <a:spLocks noChangeArrowheads="1"/>
          </p:cNvSpPr>
          <p:nvPr/>
        </p:nvSpPr>
        <p:spPr bwMode="auto">
          <a:xfrm>
            <a:off x="4508500" y="34036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1" name="Rectangle 11"/>
          <p:cNvSpPr>
            <a:spLocks noChangeArrowheads="1"/>
          </p:cNvSpPr>
          <p:nvPr/>
        </p:nvSpPr>
        <p:spPr bwMode="auto">
          <a:xfrm>
            <a:off x="6972300" y="3429000"/>
            <a:ext cx="228600" cy="546100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2" name="Line 12"/>
          <p:cNvSpPr>
            <a:spLocks noChangeShapeType="1"/>
          </p:cNvSpPr>
          <p:nvPr/>
        </p:nvSpPr>
        <p:spPr bwMode="auto">
          <a:xfrm>
            <a:off x="1854200" y="5575300"/>
            <a:ext cx="5562600" cy="25400"/>
          </a:xfrm>
          <a:prstGeom prst="line">
            <a:avLst/>
          </a:prstGeom>
          <a:noFill/>
          <a:ln w="38100">
            <a:solidFill>
              <a:srgbClr val="CCFFFF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3" name="Freeform 13"/>
          <p:cNvSpPr>
            <a:spLocks/>
          </p:cNvSpPr>
          <p:nvPr/>
        </p:nvSpPr>
        <p:spPr bwMode="auto">
          <a:xfrm>
            <a:off x="1866900" y="43640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4" name="Line 14"/>
          <p:cNvSpPr>
            <a:spLocks noChangeShapeType="1"/>
          </p:cNvSpPr>
          <p:nvPr/>
        </p:nvSpPr>
        <p:spPr bwMode="auto">
          <a:xfrm>
            <a:off x="2743200" y="4470400"/>
            <a:ext cx="0" cy="11049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5" name="Freeform 15"/>
          <p:cNvSpPr>
            <a:spLocks/>
          </p:cNvSpPr>
          <p:nvPr/>
        </p:nvSpPr>
        <p:spPr bwMode="auto">
          <a:xfrm>
            <a:off x="2743200" y="4430713"/>
            <a:ext cx="469900" cy="1131887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28" y="113"/>
              </a:cxn>
              <a:cxn ang="0">
                <a:pos x="296" y="713"/>
              </a:cxn>
            </a:cxnLst>
            <a:rect l="0" t="0" r="r" b="b"/>
            <a:pathLst>
              <a:path w="296" h="713">
                <a:moveTo>
                  <a:pt x="0" y="33"/>
                </a:moveTo>
                <a:cubicBezTo>
                  <a:pt x="39" y="16"/>
                  <a:pt x="79" y="0"/>
                  <a:pt x="128" y="113"/>
                </a:cubicBezTo>
                <a:cubicBezTo>
                  <a:pt x="177" y="226"/>
                  <a:pt x="236" y="469"/>
                  <a:pt x="296" y="713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6" name="Freeform 16"/>
          <p:cNvSpPr>
            <a:spLocks/>
          </p:cNvSpPr>
          <p:nvPr/>
        </p:nvSpPr>
        <p:spPr bwMode="auto">
          <a:xfrm flipV="1">
            <a:off x="3230563" y="5562600"/>
            <a:ext cx="1320800" cy="1223963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7" name="Line 17"/>
          <p:cNvSpPr>
            <a:spLocks noChangeShapeType="1"/>
          </p:cNvSpPr>
          <p:nvPr/>
        </p:nvSpPr>
        <p:spPr bwMode="auto">
          <a:xfrm>
            <a:off x="3632200" y="5575300"/>
            <a:ext cx="12700" cy="11049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8" name="Line 18"/>
          <p:cNvSpPr>
            <a:spLocks noChangeShapeType="1"/>
          </p:cNvSpPr>
          <p:nvPr/>
        </p:nvSpPr>
        <p:spPr bwMode="auto">
          <a:xfrm>
            <a:off x="3213100" y="5575300"/>
            <a:ext cx="4318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099" name="Line 19"/>
          <p:cNvSpPr>
            <a:spLocks noChangeShapeType="1"/>
          </p:cNvSpPr>
          <p:nvPr/>
        </p:nvSpPr>
        <p:spPr bwMode="auto">
          <a:xfrm flipH="1">
            <a:off x="1828800" y="5575300"/>
            <a:ext cx="914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0" name="Freeform 20"/>
          <p:cNvSpPr>
            <a:spLocks/>
          </p:cNvSpPr>
          <p:nvPr/>
        </p:nvSpPr>
        <p:spPr bwMode="auto">
          <a:xfrm>
            <a:off x="3632200" y="5588000"/>
            <a:ext cx="914400" cy="1168400"/>
          </a:xfrm>
          <a:custGeom>
            <a:avLst/>
            <a:gdLst/>
            <a:ahLst/>
            <a:cxnLst>
              <a:cxn ang="0">
                <a:pos x="0" y="688"/>
              </a:cxn>
              <a:cxn ang="0">
                <a:pos x="168" y="728"/>
              </a:cxn>
              <a:cxn ang="0">
                <a:pos x="400" y="640"/>
              </a:cxn>
              <a:cxn ang="0">
                <a:pos x="544" y="272"/>
              </a:cxn>
              <a:cxn ang="0">
                <a:pos x="576" y="0"/>
              </a:cxn>
            </a:cxnLst>
            <a:rect l="0" t="0" r="r" b="b"/>
            <a:pathLst>
              <a:path w="576" h="736">
                <a:moveTo>
                  <a:pt x="0" y="688"/>
                </a:moveTo>
                <a:cubicBezTo>
                  <a:pt x="50" y="712"/>
                  <a:pt x="101" y="736"/>
                  <a:pt x="168" y="728"/>
                </a:cubicBezTo>
                <a:cubicBezTo>
                  <a:pt x="235" y="720"/>
                  <a:pt x="337" y="716"/>
                  <a:pt x="400" y="640"/>
                </a:cubicBezTo>
                <a:cubicBezTo>
                  <a:pt x="463" y="564"/>
                  <a:pt x="515" y="379"/>
                  <a:pt x="544" y="272"/>
                </a:cubicBezTo>
                <a:cubicBezTo>
                  <a:pt x="573" y="165"/>
                  <a:pt x="574" y="82"/>
                  <a:pt x="576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1" name="Freeform 21"/>
          <p:cNvSpPr>
            <a:spLocks/>
          </p:cNvSpPr>
          <p:nvPr/>
        </p:nvSpPr>
        <p:spPr bwMode="auto">
          <a:xfrm>
            <a:off x="4559300" y="4376738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2" name="Freeform 22"/>
          <p:cNvSpPr>
            <a:spLocks/>
          </p:cNvSpPr>
          <p:nvPr/>
        </p:nvSpPr>
        <p:spPr bwMode="auto">
          <a:xfrm flipV="1">
            <a:off x="5876925" y="5554663"/>
            <a:ext cx="1320800" cy="1223962"/>
          </a:xfrm>
          <a:custGeom>
            <a:avLst/>
            <a:gdLst/>
            <a:ahLst/>
            <a:cxnLst>
              <a:cxn ang="0">
                <a:pos x="0" y="915"/>
              </a:cxn>
              <a:cxn ang="0">
                <a:pos x="192" y="147"/>
              </a:cxn>
              <a:cxn ang="0">
                <a:pos x="640" y="131"/>
              </a:cxn>
              <a:cxn ang="0">
                <a:pos x="832" y="931"/>
              </a:cxn>
            </a:cxnLst>
            <a:rect l="0" t="0" r="r" b="b"/>
            <a:pathLst>
              <a:path w="832" h="931">
                <a:moveTo>
                  <a:pt x="0" y="915"/>
                </a:moveTo>
                <a:cubicBezTo>
                  <a:pt x="42" y="596"/>
                  <a:pt x="85" y="278"/>
                  <a:pt x="192" y="147"/>
                </a:cubicBezTo>
                <a:cubicBezTo>
                  <a:pt x="299" y="16"/>
                  <a:pt x="533" y="0"/>
                  <a:pt x="640" y="131"/>
                </a:cubicBezTo>
                <a:cubicBezTo>
                  <a:pt x="747" y="262"/>
                  <a:pt x="789" y="596"/>
                  <a:pt x="832" y="931"/>
                </a:cubicBezTo>
              </a:path>
            </a:pathLst>
          </a:custGeom>
          <a:noFill/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3" name="Line 23"/>
          <p:cNvSpPr>
            <a:spLocks noChangeShapeType="1"/>
          </p:cNvSpPr>
          <p:nvPr/>
        </p:nvSpPr>
        <p:spPr bwMode="auto">
          <a:xfrm>
            <a:off x="6959600" y="5562600"/>
            <a:ext cx="12700" cy="8763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4" name="Line 24"/>
          <p:cNvSpPr>
            <a:spLocks noChangeShapeType="1"/>
          </p:cNvSpPr>
          <p:nvPr/>
        </p:nvSpPr>
        <p:spPr bwMode="auto">
          <a:xfrm>
            <a:off x="5905500" y="5575300"/>
            <a:ext cx="1041400" cy="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5" name="Freeform 25"/>
          <p:cNvSpPr>
            <a:spLocks/>
          </p:cNvSpPr>
          <p:nvPr/>
        </p:nvSpPr>
        <p:spPr bwMode="auto">
          <a:xfrm>
            <a:off x="6985000" y="5562600"/>
            <a:ext cx="2286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88" y="320"/>
              </a:cxn>
              <a:cxn ang="0">
                <a:pos x="144" y="0"/>
              </a:cxn>
            </a:cxnLst>
            <a:rect l="0" t="0" r="r" b="b"/>
            <a:pathLst>
              <a:path w="144" h="544">
                <a:moveTo>
                  <a:pt x="0" y="544"/>
                </a:moveTo>
                <a:cubicBezTo>
                  <a:pt x="32" y="477"/>
                  <a:pt x="64" y="411"/>
                  <a:pt x="88" y="320"/>
                </a:cubicBezTo>
                <a:cubicBezTo>
                  <a:pt x="112" y="229"/>
                  <a:pt x="128" y="114"/>
                  <a:pt x="144" y="0"/>
                </a:cubicBezTo>
              </a:path>
            </a:pathLst>
          </a:custGeom>
          <a:noFill/>
          <a:ln w="38100" cap="flat" cmpd="sng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06" name="Line 26"/>
          <p:cNvSpPr>
            <a:spLocks noChangeShapeType="1"/>
          </p:cNvSpPr>
          <p:nvPr/>
        </p:nvSpPr>
        <p:spPr bwMode="auto">
          <a:xfrm>
            <a:off x="7226300" y="5588000"/>
            <a:ext cx="241300" cy="12700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368300" y="1244600"/>
            <a:ext cx="9017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bg2"/>
                </a:solidFill>
              </a:rPr>
              <a:t>AC Line</a:t>
            </a:r>
          </a:p>
        </p:txBody>
      </p:sp>
      <p:sp>
        <p:nvSpPr>
          <p:cNvPr id="686108" name="Text Box 28"/>
          <p:cNvSpPr txBox="1">
            <a:spLocks noChangeArrowheads="1"/>
          </p:cNvSpPr>
          <p:nvPr/>
        </p:nvSpPr>
        <p:spPr bwMode="auto">
          <a:xfrm>
            <a:off x="292100" y="3467100"/>
            <a:ext cx="1371600" cy="7143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Trigger Pulses</a:t>
            </a:r>
          </a:p>
        </p:txBody>
      </p:sp>
      <p:sp>
        <p:nvSpPr>
          <p:cNvPr id="686109" name="Text Box 29"/>
          <p:cNvSpPr txBox="1">
            <a:spLocks noChangeArrowheads="1"/>
          </p:cNvSpPr>
          <p:nvPr/>
        </p:nvSpPr>
        <p:spPr bwMode="auto">
          <a:xfrm>
            <a:off x="152400" y="5054600"/>
            <a:ext cx="1689100" cy="1025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33CC33"/>
                </a:solidFill>
              </a:rPr>
              <a:t>Power Delivered to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8" grpId="0" animBg="1"/>
      <p:bldP spid="686089" grpId="0" animBg="1"/>
      <p:bldP spid="686090" grpId="0" animBg="1"/>
      <p:bldP spid="686091" grpId="0" animBg="1"/>
      <p:bldP spid="686108" grpId="0"/>
      <p:bldP spid="68610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A.C. Loads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</a:rPr>
              <a:t>Circuit (part of power supply) that can be used for A.C. zero cross timing pulse generation</a:t>
            </a:r>
          </a:p>
        </p:txBody>
      </p:sp>
      <p:pic>
        <p:nvPicPr>
          <p:cNvPr id="10445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401888"/>
            <a:ext cx="8999537" cy="3476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04453" name="AutoShape 21"/>
          <p:cNvSpPr>
            <a:spLocks/>
          </p:cNvSpPr>
          <p:nvPr/>
        </p:nvSpPr>
        <p:spPr bwMode="auto">
          <a:xfrm>
            <a:off x="2984500" y="2463800"/>
            <a:ext cx="2108200" cy="698500"/>
          </a:xfrm>
          <a:prstGeom prst="borderCallout1">
            <a:avLst>
              <a:gd name="adj1" fmla="val 16366"/>
              <a:gd name="adj2" fmla="val 103616"/>
              <a:gd name="adj3" fmla="val 290907"/>
              <a:gd name="adj4" fmla="val 146986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Note: must be CMOS</a:t>
            </a:r>
          </a:p>
        </p:txBody>
      </p:sp>
      <p:sp>
        <p:nvSpPr>
          <p:cNvPr id="104454" name="AutoShape 22"/>
          <p:cNvSpPr>
            <a:spLocks/>
          </p:cNvSpPr>
          <p:nvPr/>
        </p:nvSpPr>
        <p:spPr bwMode="auto">
          <a:xfrm>
            <a:off x="4076700" y="6007100"/>
            <a:ext cx="2108200" cy="774700"/>
          </a:xfrm>
          <a:prstGeom prst="borderCallout1">
            <a:avLst>
              <a:gd name="adj1" fmla="val 14755"/>
              <a:gd name="adj2" fmla="val 103616"/>
              <a:gd name="adj3" fmla="val -173769"/>
              <a:gd name="adj4" fmla="val 145181"/>
            </a:avLst>
          </a:prstGeom>
          <a:solidFill>
            <a:srgbClr val="FFFF99"/>
          </a:solidFill>
          <a:ln w="38100" algn="ctr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lIns="92075" tIns="46038" rIns="92075" bIns="46038"/>
          <a:lstStyle/>
          <a:p>
            <a:r>
              <a:rPr lang="en-US" sz="2400">
                <a:solidFill>
                  <a:srgbClr val="33CC33"/>
                </a:solidFill>
              </a:rPr>
              <a:t>Interrupt device flag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X-10 Protocol Devices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274763"/>
            <a:ext cx="81661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Communication via existing A.C. wiring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Computer interface available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solidFill>
                  <a:schemeClr val="bg2"/>
                </a:solidFill>
              </a:rPr>
              <a:t>Modules for appliance control and lamp dimming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2" cstate="print"/>
          <a:srcRect l="36589" t="28473" r="4297" b="31770"/>
          <a:stretch>
            <a:fillRect/>
          </a:stretch>
        </p:blipFill>
        <p:spPr bwMode="auto">
          <a:xfrm>
            <a:off x="914400" y="3276600"/>
            <a:ext cx="7564438" cy="34544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7630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</a:rPr>
              <a:t>Basic </a:t>
            </a:r>
            <a:r>
              <a:rPr lang="en-US" sz="2800" dirty="0" smtClean="0">
                <a:solidFill>
                  <a:schemeClr val="bg2"/>
                </a:solidFill>
              </a:rPr>
              <a:t>MOSFET-based </a:t>
            </a:r>
            <a:r>
              <a:rPr lang="en-US" sz="2800" dirty="0" smtClean="0">
                <a:solidFill>
                  <a:schemeClr val="bg2"/>
                </a:solidFill>
              </a:rPr>
              <a:t>switching circuit</a:t>
            </a:r>
          </a:p>
        </p:txBody>
      </p:sp>
      <p:sp>
        <p:nvSpPr>
          <p:cNvPr id="699396" name="Line 4"/>
          <p:cNvSpPr>
            <a:spLocks noChangeShapeType="1"/>
          </p:cNvSpPr>
          <p:nvPr/>
        </p:nvSpPr>
        <p:spPr bwMode="auto">
          <a:xfrm>
            <a:off x="4191000" y="3219450"/>
            <a:ext cx="0" cy="533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7" name="Line 5"/>
          <p:cNvSpPr>
            <a:spLocks noChangeShapeType="1"/>
          </p:cNvSpPr>
          <p:nvPr/>
        </p:nvSpPr>
        <p:spPr bwMode="auto">
          <a:xfrm>
            <a:off x="4191000" y="3648075"/>
            <a:ext cx="247650" cy="95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8" name="Line 6"/>
          <p:cNvSpPr>
            <a:spLocks noChangeShapeType="1"/>
          </p:cNvSpPr>
          <p:nvPr/>
        </p:nvSpPr>
        <p:spPr bwMode="auto">
          <a:xfrm flipH="1">
            <a:off x="4438650" y="3667125"/>
            <a:ext cx="0" cy="857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399" name="AutoShape 7"/>
          <p:cNvSpPr>
            <a:spLocks noChangeArrowheads="1"/>
          </p:cNvSpPr>
          <p:nvPr/>
        </p:nvSpPr>
        <p:spPr bwMode="auto">
          <a:xfrm flipV="1">
            <a:off x="4333875" y="4524375"/>
            <a:ext cx="20955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0" name="Line 8"/>
          <p:cNvSpPr>
            <a:spLocks noChangeShapeType="1"/>
          </p:cNvSpPr>
          <p:nvPr/>
        </p:nvSpPr>
        <p:spPr bwMode="auto">
          <a:xfrm flipV="1">
            <a:off x="4191000" y="3333750"/>
            <a:ext cx="238125" cy="63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959225" y="2473325"/>
            <a:ext cx="942975" cy="3889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2000">
                <a:solidFill>
                  <a:srgbClr val="DC0C42"/>
                </a:solidFill>
              </a:rPr>
              <a:t>LOAD</a:t>
            </a:r>
          </a:p>
        </p:txBody>
      </p:sp>
      <p:sp>
        <p:nvSpPr>
          <p:cNvPr id="699402" name="Line 10"/>
          <p:cNvSpPr>
            <a:spLocks noChangeShapeType="1"/>
          </p:cNvSpPr>
          <p:nvPr/>
        </p:nvSpPr>
        <p:spPr bwMode="auto">
          <a:xfrm>
            <a:off x="4429125" y="2867025"/>
            <a:ext cx="0" cy="4762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3" name="Line 11"/>
          <p:cNvSpPr>
            <a:spLocks noChangeShapeType="1"/>
          </p:cNvSpPr>
          <p:nvPr/>
        </p:nvSpPr>
        <p:spPr bwMode="auto">
          <a:xfrm>
            <a:off x="4391025" y="2162175"/>
            <a:ext cx="0" cy="323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9404" name="Line 12"/>
          <p:cNvSpPr>
            <a:spLocks noChangeShapeType="1"/>
          </p:cNvSpPr>
          <p:nvPr/>
        </p:nvSpPr>
        <p:spPr bwMode="auto">
          <a:xfrm>
            <a:off x="2295525" y="3511550"/>
            <a:ext cx="1895475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010025" y="1800225"/>
            <a:ext cx="914400" cy="403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V</a:t>
            </a:r>
            <a:r>
              <a:rPr lang="en-US" sz="2400" baseline="-25000">
                <a:solidFill>
                  <a:srgbClr val="DC0C42"/>
                </a:solidFill>
              </a:rPr>
              <a:t>L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81000" y="4810125"/>
            <a:ext cx="8763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sz="2800">
                <a:solidFill>
                  <a:schemeClr val="bg2"/>
                </a:solidFill>
              </a:rPr>
              <a:t>Choose MOSFET based on following parameters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I</a:t>
            </a:r>
            <a:r>
              <a:rPr lang="en-US" sz="2800" baseline="-25000">
                <a:solidFill>
                  <a:schemeClr val="bg2"/>
                </a:solidFill>
              </a:rPr>
              <a:t>Dmax </a:t>
            </a:r>
            <a:r>
              <a:rPr lang="en-US" sz="2400">
                <a:solidFill>
                  <a:schemeClr val="bg2"/>
                </a:solidFill>
              </a:rPr>
              <a:t>continuous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V</a:t>
            </a:r>
            <a:r>
              <a:rPr lang="en-US" sz="2800" baseline="-25000">
                <a:solidFill>
                  <a:schemeClr val="bg2"/>
                </a:solidFill>
              </a:rPr>
              <a:t>DS </a:t>
            </a:r>
            <a:r>
              <a:rPr lang="en-US" sz="2400">
                <a:solidFill>
                  <a:schemeClr val="bg2"/>
                </a:solidFill>
              </a:rPr>
              <a:t>breakdown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800">
                <a:solidFill>
                  <a:schemeClr val="bg2"/>
                </a:solidFill>
              </a:rPr>
              <a:t>r</a:t>
            </a:r>
            <a:r>
              <a:rPr lang="en-US" sz="2800" baseline="-25000">
                <a:solidFill>
                  <a:schemeClr val="bg2"/>
                </a:solidFill>
              </a:rPr>
              <a:t>DS (on)</a:t>
            </a:r>
            <a:r>
              <a:rPr lang="en-US" sz="2800">
                <a:solidFill>
                  <a:schemeClr val="bg2"/>
                </a:solidFill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(drain-to-source </a:t>
            </a:r>
            <a:r>
              <a:rPr lang="en-US" sz="2400">
                <a:solidFill>
                  <a:schemeClr val="hlink"/>
                </a:solidFill>
              </a:rPr>
              <a:t>“on”</a:t>
            </a:r>
            <a:r>
              <a:rPr lang="en-US" sz="2400">
                <a:solidFill>
                  <a:schemeClr val="bg2"/>
                </a:solidFill>
              </a:rPr>
              <a:t> resistance)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333500" y="3154363"/>
            <a:ext cx="914400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Port Pin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943475" y="3173413"/>
            <a:ext cx="2019300" cy="1025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2400">
                <a:solidFill>
                  <a:srgbClr val="DC0C42"/>
                </a:solidFill>
              </a:rPr>
              <a:t>N-channel power MOSFET</a:t>
            </a:r>
            <a:endParaRPr lang="en-US" sz="2400" baseline="-25000">
              <a:solidFill>
                <a:srgbClr val="DC0C42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776663" y="3154363"/>
            <a:ext cx="366712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G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400550" y="3627438"/>
            <a:ext cx="366713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419600" y="2971800"/>
            <a:ext cx="3667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249863" y="2041525"/>
            <a:ext cx="3074987" cy="757773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2"/>
                </a:solidFill>
              </a:rPr>
              <a:t>“voltage-controlled </a:t>
            </a:r>
            <a:r>
              <a:rPr lang="en-US" sz="2400" dirty="0" smtClean="0">
                <a:solidFill>
                  <a:schemeClr val="bg2"/>
                </a:solidFill>
              </a:rPr>
              <a:t>(low side) switch</a:t>
            </a:r>
            <a:r>
              <a:rPr lang="en-US" sz="2400" dirty="0">
                <a:solidFill>
                  <a:schemeClr val="bg2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/>
              </a:rPr>
              <a:t>Switching D.C. Loads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Tradeoffs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BJTs: </a:t>
            </a:r>
            <a:r>
              <a:rPr lang="en-US" sz="2400" dirty="0" smtClean="0">
                <a:solidFill>
                  <a:schemeClr val="bg2"/>
                </a:solidFill>
              </a:rPr>
              <a:t>may </a:t>
            </a:r>
            <a:r>
              <a:rPr lang="en-US" sz="2400" dirty="0" smtClean="0">
                <a:solidFill>
                  <a:schemeClr val="bg2"/>
                </a:solidFill>
              </a:rPr>
              <a:t>require a significant amount of base current to drive into </a:t>
            </a:r>
            <a:r>
              <a:rPr lang="en-US" sz="2400" dirty="0" smtClean="0">
                <a:solidFill>
                  <a:schemeClr val="bg2"/>
                </a:solidFill>
              </a:rPr>
              <a:t>saturation (typically need Darlington for high </a:t>
            </a:r>
            <a:r>
              <a:rPr lang="en-US" sz="2400" dirty="0" err="1" smtClean="0">
                <a:solidFill>
                  <a:schemeClr val="bg2"/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FE</a:t>
            </a:r>
            <a:r>
              <a:rPr lang="en-US" sz="2400" dirty="0" smtClean="0">
                <a:solidFill>
                  <a:schemeClr val="bg2"/>
                </a:solidFill>
              </a:rPr>
              <a:t> at high </a:t>
            </a:r>
            <a:r>
              <a:rPr lang="en-US" sz="2400" dirty="0" err="1" smtClean="0">
                <a:solidFill>
                  <a:schemeClr val="bg2"/>
                </a:solidFill>
              </a:rPr>
              <a:t>I</a:t>
            </a:r>
            <a:r>
              <a:rPr lang="en-US" sz="2400" baseline="-25000" dirty="0" err="1" smtClean="0">
                <a:solidFill>
                  <a:schemeClr val="bg2"/>
                </a:solidFill>
              </a:rPr>
              <a:t>c</a:t>
            </a:r>
            <a:r>
              <a:rPr lang="en-US" sz="2400" dirty="0" smtClean="0">
                <a:solidFill>
                  <a:schemeClr val="bg2"/>
                </a:solidFill>
              </a:rPr>
              <a:t>)</a:t>
            </a:r>
            <a:endParaRPr lang="en-US" sz="2400" dirty="0" smtClean="0">
              <a:solidFill>
                <a:schemeClr val="bg2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MOSFETs: </a:t>
            </a:r>
            <a:r>
              <a:rPr lang="en-US" sz="2400" dirty="0" smtClean="0">
                <a:solidFill>
                  <a:schemeClr val="bg2"/>
                </a:solidFill>
              </a:rPr>
              <a:t>require </a:t>
            </a:r>
            <a:r>
              <a:rPr lang="en-US" sz="2400" dirty="0" smtClean="0">
                <a:solidFill>
                  <a:schemeClr val="bg2"/>
                </a:solidFill>
              </a:rPr>
              <a:t>virtually no gate current to </a:t>
            </a:r>
            <a:r>
              <a:rPr lang="en-US" sz="2400" dirty="0" smtClean="0">
                <a:solidFill>
                  <a:schemeClr val="bg2"/>
                </a:solidFill>
              </a:rPr>
              <a:t>operate, less chance of thermal runaway than BJT</a:t>
            </a:r>
            <a:endParaRPr lang="en-US" sz="2400" dirty="0" smtClean="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</a:rPr>
              <a:t>Inductive loads require arc suppression diode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55625" y="4208463"/>
            <a:ext cx="5181600" cy="1336675"/>
          </a:xfrm>
          <a:prstGeom prst="rect">
            <a:avLst/>
          </a:prstGeom>
          <a:solidFill>
            <a:srgbClr val="D9DE1E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>
                <a:solidFill>
                  <a:srgbClr val="DC0C42"/>
                </a:solidFill>
              </a:rPr>
              <a:t>Energy stored in an inductive load must be dissipated, otherwise the “inductive kickback” can damage the switching device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4900" y="3657600"/>
            <a:ext cx="2168525" cy="30353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692230" name="Oval 6"/>
          <p:cNvSpPr>
            <a:spLocks noChangeArrowheads="1"/>
          </p:cNvSpPr>
          <p:nvPr/>
        </p:nvSpPr>
        <p:spPr bwMode="auto">
          <a:xfrm>
            <a:off x="7185025" y="4606925"/>
            <a:ext cx="735013" cy="617538"/>
          </a:xfrm>
          <a:prstGeom prst="ellipse">
            <a:avLst/>
          </a:prstGeom>
          <a:noFill/>
          <a:ln w="38100">
            <a:solidFill>
              <a:srgbClr val="DFDB29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>
            <a:off x="5748338" y="4559300"/>
            <a:ext cx="1401762" cy="344488"/>
          </a:xfrm>
          <a:prstGeom prst="line">
            <a:avLst/>
          </a:prstGeom>
          <a:noFill/>
          <a:ln w="38100">
            <a:solidFill>
              <a:srgbClr val="DFDB29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1" lang="en-US" sz="3200" b="1" i="0" u="none" strike="noStrike" cap="none" normalizeH="0" baseline="0" smtClean="0">
            <a:ln>
              <a:noFill/>
            </a:ln>
            <a:solidFill>
              <a:srgbClr val="DCDDD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7360</TotalTime>
  <Words>1670</Words>
  <Application>Microsoft Office PowerPoint</Application>
  <PresentationFormat>On-screen Show (4:3)</PresentationFormat>
  <Paragraphs>507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Default Design</vt:lpstr>
      <vt:lpstr>1_Default Design</vt:lpstr>
      <vt:lpstr>  ECE 477  Digital Systems Senior Design Project</vt:lpstr>
      <vt:lpstr>Outline</vt:lpstr>
      <vt:lpstr>Level Translation</vt:lpstr>
      <vt:lpstr>Level Translation</vt:lpstr>
      <vt:lpstr>Line Drivers and Receivers</vt:lpstr>
      <vt:lpstr>Line Drivers and Receivers</vt:lpstr>
      <vt:lpstr>Switching D.C. Loads</vt:lpstr>
      <vt:lpstr>Switching D.C. Loads</vt:lpstr>
      <vt:lpstr>Switching D.C. Loads</vt:lpstr>
      <vt:lpstr>Switching D.C. Loads</vt:lpstr>
      <vt:lpstr>Switching D.C. Loads</vt:lpstr>
      <vt:lpstr>Switching D.C. Loads</vt:lpstr>
      <vt:lpstr>Slide 13</vt:lpstr>
      <vt:lpstr>Optically-Isolated Inputs</vt:lpstr>
      <vt:lpstr>“Ben Franklin Experiment”</vt:lpstr>
      <vt:lpstr>Optically-Isolated Inputs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Scanned Keypad</vt:lpstr>
      <vt:lpstr>Keypad Encoder</vt:lpstr>
      <vt:lpstr>Switch Debouncer</vt:lpstr>
      <vt:lpstr>Rotary Pulse Generator (RPG)</vt:lpstr>
      <vt:lpstr>RPGs</vt:lpstr>
      <vt:lpstr>PWM Applications/Interfaces</vt:lpstr>
      <vt:lpstr>PWM Applications/Interfaces</vt:lpstr>
      <vt:lpstr>PWM Applications/Interfaces</vt:lpstr>
      <vt:lpstr>“H Bridge”</vt:lpstr>
      <vt:lpstr>“H Bridge”</vt:lpstr>
      <vt:lpstr>“H Bridge”</vt:lpstr>
      <vt:lpstr>“H Bridge”</vt:lpstr>
      <vt:lpstr>PWM Applications/Interfaces</vt:lpstr>
      <vt:lpstr>Notes about H-bridges</vt:lpstr>
      <vt:lpstr>Position Control</vt:lpstr>
      <vt:lpstr>Stepper Motor Interface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Hobbyist Servos</vt:lpstr>
      <vt:lpstr>Basic LCD Interface</vt:lpstr>
      <vt:lpstr>Digitally Controlled Potentiometer</vt:lpstr>
      <vt:lpstr>Digital Thermometer</vt:lpstr>
      <vt:lpstr>Humidity and Temperature Sensor</vt:lpstr>
      <vt:lpstr>Digital/Analog Compass</vt:lpstr>
      <vt:lpstr>Digital Compass</vt:lpstr>
      <vt:lpstr>Digital Compass</vt:lpstr>
      <vt:lpstr>Accelerometer</vt:lpstr>
      <vt:lpstr>Hall Effect Sensor</vt:lpstr>
      <vt:lpstr>Pressure (Force) Sensor</vt:lpstr>
      <vt:lpstr>Ultrasonic Range Finder</vt:lpstr>
      <vt:lpstr>IR Remote</vt:lpstr>
      <vt:lpstr>RF Link (Transmitter)</vt:lpstr>
      <vt:lpstr>RF Link (Receiver)</vt:lpstr>
      <vt:lpstr>Switching A.C. Loads</vt:lpstr>
      <vt:lpstr>Switching A.C. Loads</vt:lpstr>
      <vt:lpstr>Switching A.C. Loads</vt:lpstr>
      <vt:lpstr>Switching A.C. Loads</vt:lpstr>
      <vt:lpstr>Switching A.C. Loads</vt:lpstr>
      <vt:lpstr>Switching A.C. Loads</vt:lpstr>
      <vt:lpstr>Slide 75</vt:lpstr>
      <vt:lpstr>Switching A.C. Loads</vt:lpstr>
      <vt:lpstr>X-10 Protocol Devices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477 - Module 5</dc:title>
  <dc:subject>Embedded System Interfacing</dc:subject>
  <dc:creator>D. G. Meyer</dc:creator>
  <dc:description>(c) 2004 by D. G. Meyer</dc:description>
  <cp:lastModifiedBy>meyer</cp:lastModifiedBy>
  <cp:revision>267</cp:revision>
  <cp:lastPrinted>1999-11-04T22:18:37Z</cp:lastPrinted>
  <dcterms:created xsi:type="dcterms:W3CDTF">1997-06-19T11:07:20Z</dcterms:created>
  <dcterms:modified xsi:type="dcterms:W3CDTF">2014-01-21T16:48:27Z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3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dgm@purdue.edu</vt:lpwstr>
  </property>
  <property fmtid="{D5CDD505-2E9C-101B-9397-08002B2CF9AE}" pid="8" name="HomePage">
    <vt:lpwstr>digibowser@ecn.purdue.edu/dsl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C:\HTML</vt:lpwstr>
  </property>
</Properties>
</file>