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4" r:id="rId2"/>
    <p:sldId id="262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66" r:id="rId12"/>
    <p:sldId id="265" r:id="rId13"/>
    <p:sldId id="267" r:id="rId14"/>
    <p:sldId id="269" r:id="rId15"/>
    <p:sldId id="271" r:id="rId16"/>
    <p:sldId id="273" r:id="rId17"/>
    <p:sldId id="274" r:id="rId18"/>
    <p:sldId id="275" r:id="rId19"/>
    <p:sldId id="280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 userDrawn="1">
          <p15:clr>
            <a:srgbClr val="A4A3A4"/>
          </p15:clr>
        </p15:guide>
        <p15:guide id="2" pos="7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792C"/>
    <a:srgbClr val="267433"/>
    <a:srgbClr val="856024"/>
    <a:srgbClr val="E3AE24"/>
    <a:srgbClr val="D19B23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438" y="216"/>
      </p:cViewPr>
      <p:guideLst>
        <p:guide orient="horz" pos="2702"/>
        <p:guide pos="73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</a:t>
            </a:r>
            <a:r>
              <a:rPr lang="en-US" baseline="0" dirty="0" smtClean="0"/>
              <a:t> Image Source: http://theoutlook.com.ua/uploads/user/%D0%B8%D0%B0%D0%B3%D1%83%D1%81%D1%83/iguazu-falls-brazil-o.jpg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r>
              <a:rPr lang="en-US" baseline="0" dirty="0" smtClean="0"/>
              <a:t> PCB Image Source: http://www.sciencephoto.com/image/346940/350wm/T3580166-Circuit_board_production-SPL.jpg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27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Cornell</a:t>
            </a:r>
            <a:r>
              <a:rPr lang="en-US" baseline="0" dirty="0" smtClean="0"/>
              <a:t> Cup Image Source: https://engineering.purdue.edu/ece477/Incoming/img/CornellCupUSA.jpg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20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SatNOGS</a:t>
            </a:r>
            <a:r>
              <a:rPr lang="en-US" dirty="0" smtClean="0"/>
              <a:t> Image Source:</a:t>
            </a:r>
            <a:r>
              <a:rPr lang="en-US" baseline="0" dirty="0" smtClean="0"/>
              <a:t> https://static.hackaday.io/images/7657121401903408421.jpg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Burton Morgan Competition Image Source:</a:t>
            </a:r>
            <a:r>
              <a:rPr lang="en-US" baseline="0" dirty="0" smtClean="0"/>
              <a:t> https://engineering.purdue.edu/ece477/Incoming/img/BurtonMorgan.jpg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8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 1+ Image</a:t>
            </a:r>
            <a:r>
              <a:rPr lang="en-US" baseline="0" dirty="0" smtClean="0"/>
              <a:t> Source: http://www.tenlinks.com/news/wp-content/uploads/sites/3/form_1_plus_models_open.jpg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31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0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56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27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“Best Professional Advice</a:t>
            </a:r>
            <a:r>
              <a:rPr lang="en-US" baseline="0" dirty="0" smtClean="0"/>
              <a:t> I Ever Got” by Eric </a:t>
            </a:r>
            <a:r>
              <a:rPr lang="en-US" baseline="0" dirty="0" err="1" smtClean="0"/>
              <a:t>Niebler</a:t>
            </a:r>
            <a:r>
              <a:rPr lang="en-US" baseline="0" dirty="0" smtClean="0"/>
              <a:t> - http://ericniebler.com/2013/07/04/best-professional-advice-i-ever-got/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48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 Chose Wisely Image Source </a:t>
            </a:r>
            <a:r>
              <a:rPr lang="en-US" baseline="0" dirty="0" smtClean="0"/>
              <a:t>- http://www.gordcollins.com/wp-content/uploads/2014/03/Choose-Wisely.jpg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4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2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13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91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26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1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55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3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72347" y="5974797"/>
            <a:ext cx="2737956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/>
          <p:cNvSpPr/>
          <p:nvPr/>
        </p:nvSpPr>
        <p:spPr>
          <a:xfrm>
            <a:off x="-2" y="4390742"/>
            <a:ext cx="9038493" cy="1864375"/>
          </a:xfrm>
          <a:prstGeom prst="rect">
            <a:avLst/>
          </a:prstGeom>
          <a:solidFill>
            <a:srgbClr val="A3792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447301" y="4585792"/>
            <a:ext cx="6326535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>
          <a:xfrm>
            <a:off x="7663332" y="5623128"/>
            <a:ext cx="4149784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5"/>
          </p:nvPr>
        </p:nvSpPr>
        <p:spPr>
          <a:xfrm>
            <a:off x="7663333" y="5918450"/>
            <a:ext cx="4149784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Date Placeholder 6"/>
          <p:cNvSpPr>
            <a:spLocks noGrp="1"/>
          </p:cNvSpPr>
          <p:nvPr userDrawn="1">
            <p:ph type="dt" sz="half" idx="10"/>
          </p:nvPr>
        </p:nvSpPr>
        <p:spPr>
          <a:xfrm>
            <a:off x="7663332" y="6277182"/>
            <a:ext cx="415012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smtClean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660113" y="4457140"/>
            <a:ext cx="4153339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7"/>
          </p:nvPr>
        </p:nvSpPr>
        <p:spPr>
          <a:xfrm>
            <a:off x="0" y="1"/>
            <a:ext cx="12192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12192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/>
          <p:cNvSpPr/>
          <p:nvPr userDrawn="1"/>
        </p:nvSpPr>
        <p:spPr>
          <a:xfrm>
            <a:off x="272347" y="5974797"/>
            <a:ext cx="2737956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8016" y="4147563"/>
            <a:ext cx="9300677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1265302" y="5832568"/>
            <a:ext cx="7945297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65302" y="6340619"/>
            <a:ext cx="7945297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1062102" y="4303767"/>
            <a:ext cx="8148497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059043" y="4240780"/>
            <a:ext cx="8151556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1059043" y="5799369"/>
            <a:ext cx="8151556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9410075" y="-8411"/>
            <a:ext cx="2589891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8016" y="-8410"/>
            <a:ext cx="9301717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941895"/>
            <a:ext cx="109728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609601" y="1608140"/>
            <a:ext cx="10981265" cy="43264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7517" y="1271266"/>
            <a:ext cx="12174484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609601" y="1187117"/>
            <a:ext cx="10981265" cy="47474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8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264707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28806" y="1600373"/>
            <a:ext cx="5353593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941895"/>
            <a:ext cx="109728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7517" y="1271266"/>
            <a:ext cx="12174484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264707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941895"/>
            <a:ext cx="109728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7517" y="1271266"/>
            <a:ext cx="12174484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265184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265184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941895"/>
            <a:ext cx="109728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7517" y="1271266"/>
            <a:ext cx="12174484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941895"/>
            <a:ext cx="109728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7517" y="1271266"/>
            <a:ext cx="12174484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12192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75633"/>
            <a:ext cx="2031832" cy="4791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12192000" cy="91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15431"/>
            <a:ext cx="10981267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1492"/>
            <a:ext cx="10981267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6067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89507" y="1535528"/>
            <a:ext cx="1110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8" r:id="rId4"/>
    <p:sldLayoutId id="2147483657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2picMQC-9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urdue.edu/policies/academic-research-affairs/ia1.html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rnellcup.systemseng.cornell.edu/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hackaday.io/contest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urdue.edu/discoverypark/bdmce/competitions/business-model-competition/index.ph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690" y="4388212"/>
            <a:ext cx="7354809" cy="2374537"/>
          </a:xfrm>
        </p:spPr>
        <p:txBody>
          <a:bodyPr/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What’s Left to Do,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Where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 from 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here…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G Meyer ©2020, </a:t>
            </a:r>
            <a:r>
              <a:rPr lang="en-US" sz="1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Property of their Respective Owners.</a:t>
            </a:r>
            <a:endParaRPr lang="en-US" sz="1400" dirty="0"/>
          </a:p>
        </p:txBody>
      </p:sp>
      <p:pic>
        <p:nvPicPr>
          <p:cNvPr id="9" name="Picture 8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10249582" y="5836928"/>
            <a:ext cx="1942418" cy="1021073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1449050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Team Presentation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6351" y="2971800"/>
            <a:ext cx="9839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Public Service Announcement Concerning Your Demo Video (</a:t>
            </a:r>
            <a:r>
              <a:rPr lang="en-US" sz="2800" dirty="0" smtClean="0">
                <a:hlinkClick r:id="rId3"/>
              </a:rPr>
              <a:t>PSA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29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8541" y="215843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Improvements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713716" y="1046925"/>
            <a:ext cx="9924106" cy="487039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600" dirty="0"/>
              <a:t>Congratulations! You’ve finished version 1 of your project!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600" dirty="0"/>
              <a:t>What about version 2?</a:t>
            </a:r>
          </a:p>
          <a:p>
            <a:pPr marL="681037" indent="-457200">
              <a:buFont typeface="Courier New" panose="02070309020205020404" pitchFamily="49" charset="0"/>
              <a:buChar char="o"/>
            </a:pPr>
            <a:r>
              <a:rPr lang="en-US" sz="2600" dirty="0"/>
              <a:t>Streamlined design? </a:t>
            </a:r>
            <a:r>
              <a:rPr lang="en-US" sz="2600" dirty="0" smtClean="0"/>
              <a:t>(remove </a:t>
            </a:r>
            <a:r>
              <a:rPr lang="en-US" sz="2600" dirty="0"/>
              <a:t>unnecessary features to make it more cost efficient)</a:t>
            </a:r>
          </a:p>
          <a:p>
            <a:pPr marL="681037" indent="-457200">
              <a:buFont typeface="Courier New" panose="02070309020205020404" pitchFamily="49" charset="0"/>
              <a:buChar char="o"/>
            </a:pPr>
            <a:r>
              <a:rPr lang="en-US" sz="2600" dirty="0"/>
              <a:t>Additional features </a:t>
            </a:r>
            <a:br>
              <a:rPr lang="en-US" sz="2600" dirty="0"/>
            </a:br>
            <a:r>
              <a:rPr lang="en-US" sz="2600" dirty="0"/>
              <a:t>and capabilities?</a:t>
            </a:r>
          </a:p>
          <a:p>
            <a:pPr marL="681037" indent="-457200">
              <a:buFont typeface="Courier New" panose="02070309020205020404" pitchFamily="49" charset="0"/>
              <a:buChar char="o"/>
            </a:pPr>
            <a:r>
              <a:rPr lang="en-US" sz="2600" dirty="0"/>
              <a:t>Design for production?</a:t>
            </a:r>
          </a:p>
          <a:p>
            <a:pPr marL="681037" indent="-457200">
              <a:buFont typeface="Courier New" panose="02070309020205020404" pitchFamily="49" charset="0"/>
              <a:buChar char="o"/>
            </a:pPr>
            <a:r>
              <a:rPr lang="en-US" sz="2600" dirty="0" smtClean="0"/>
              <a:t>Boot loader </a:t>
            </a:r>
            <a:r>
              <a:rPr lang="en-US" sz="2600" dirty="0"/>
              <a:t>and other</a:t>
            </a:r>
            <a:br>
              <a:rPr lang="en-US" sz="2600" dirty="0"/>
            </a:br>
            <a:r>
              <a:rPr lang="en-US" sz="2600" dirty="0"/>
              <a:t>production hardware</a:t>
            </a:r>
            <a:r>
              <a:rPr lang="en-US" sz="2600" dirty="0" smtClean="0"/>
              <a:t>?</a:t>
            </a:r>
          </a:p>
          <a:p>
            <a:pPr marL="681037" indent="-457200">
              <a:buFont typeface="Courier New" panose="02070309020205020404" pitchFamily="49" charset="0"/>
              <a:buChar char="o"/>
            </a:pPr>
            <a:r>
              <a:rPr lang="en-US" sz="2600" dirty="0" smtClean="0"/>
              <a:t>Built-in self test (BIST</a:t>
            </a:r>
            <a:r>
              <a:rPr lang="en-US" sz="2600" dirty="0" smtClean="0"/>
              <a:t>)?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4" y="2712579"/>
            <a:ext cx="5441188" cy="362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7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197736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Ownership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731822" y="1064213"/>
            <a:ext cx="10349619" cy="48703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You’ve </a:t>
            </a:r>
            <a:r>
              <a:rPr lang="en-US" sz="2800" dirty="0"/>
              <a:t>finished your project, now… who owns your project?</a:t>
            </a:r>
          </a:p>
          <a:p>
            <a:pPr marL="548640" indent="-27432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Any development </a:t>
            </a:r>
            <a:r>
              <a:rPr lang="en-US" sz="2800" dirty="0" smtClean="0">
                <a:solidFill>
                  <a:srgbClr val="FF0000"/>
                </a:solidFill>
              </a:rPr>
              <a:t>tools/systems provided by course staff (development </a:t>
            </a:r>
            <a:r>
              <a:rPr lang="en-US" sz="2800" dirty="0">
                <a:solidFill>
                  <a:srgbClr val="FF0000"/>
                </a:solidFill>
              </a:rPr>
              <a:t>boards, tools, </a:t>
            </a:r>
            <a:r>
              <a:rPr lang="en-US" sz="2800" dirty="0" smtClean="0">
                <a:solidFill>
                  <a:srgbClr val="FF0000"/>
                </a:solidFill>
              </a:rPr>
              <a:t>most </a:t>
            </a:r>
            <a:r>
              <a:rPr lang="en-US" sz="2800" dirty="0">
                <a:solidFill>
                  <a:srgbClr val="FF0000"/>
                </a:solidFill>
              </a:rPr>
              <a:t>reusable </a:t>
            </a:r>
            <a:r>
              <a:rPr lang="en-US" sz="2800" dirty="0" smtClean="0">
                <a:solidFill>
                  <a:srgbClr val="FF0000"/>
                </a:solidFill>
              </a:rPr>
              <a:t>components)    are property </a:t>
            </a:r>
            <a:r>
              <a:rPr lang="en-US" sz="2800" dirty="0">
                <a:solidFill>
                  <a:srgbClr val="FF0000"/>
                </a:solidFill>
              </a:rPr>
              <a:t>of </a:t>
            </a:r>
            <a:r>
              <a:rPr lang="en-US" sz="2800" dirty="0" smtClean="0">
                <a:solidFill>
                  <a:srgbClr val="FF0000"/>
                </a:solidFill>
              </a:rPr>
              <a:t>Purdue University </a:t>
            </a:r>
            <a:r>
              <a:rPr lang="en-US" sz="2800" dirty="0">
                <a:solidFill>
                  <a:srgbClr val="FF0000"/>
                </a:solidFill>
              </a:rPr>
              <a:t>and must be </a:t>
            </a:r>
            <a:r>
              <a:rPr lang="en-US" sz="2800" dirty="0" smtClean="0">
                <a:solidFill>
                  <a:srgbClr val="FF0000"/>
                </a:solidFill>
              </a:rPr>
              <a:t>returned</a:t>
            </a:r>
            <a:endParaRPr lang="en-US" sz="2800" dirty="0">
              <a:solidFill>
                <a:srgbClr val="FF0000"/>
              </a:solidFill>
            </a:endParaRPr>
          </a:p>
          <a:p>
            <a:pPr marL="548640" indent="-27432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</a:rPr>
              <a:t>Sponsored projects may be property of the sponsors, depending on specific conditions related to the agreement between the sponsor and the project team</a:t>
            </a:r>
          </a:p>
          <a:p>
            <a:pPr marL="548640" indent="-27432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Ownership of all other projects is decided upon by the student team members</a:t>
            </a:r>
          </a:p>
        </p:txBody>
      </p:sp>
    </p:spTree>
    <p:extLst>
      <p:ext uri="{BB962C8B-B14F-4D97-AF65-F5344CB8AC3E}">
        <p14:creationId xmlns:p14="http://schemas.microsoft.com/office/powerpoint/2010/main" val="25971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33950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Ownership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704663" y="1051064"/>
            <a:ext cx="10775131" cy="4870396"/>
          </a:xfrm>
        </p:spPr>
        <p:txBody>
          <a:bodyPr>
            <a:noAutofit/>
          </a:bodyPr>
          <a:lstStyle/>
          <a:p>
            <a:r>
              <a:rPr lang="en-US" sz="2800" dirty="0" smtClean="0"/>
              <a:t>Who </a:t>
            </a:r>
            <a:r>
              <a:rPr lang="en-US" sz="2800" dirty="0"/>
              <a:t>owns the </a:t>
            </a:r>
            <a:r>
              <a:rPr lang="en-US" sz="2800" dirty="0">
                <a:solidFill>
                  <a:srgbClr val="00B050"/>
                </a:solidFill>
              </a:rPr>
              <a:t>intellectual property </a:t>
            </a:r>
            <a:r>
              <a:rPr lang="en-US" sz="2800" dirty="0"/>
              <a:t>for your student project?</a:t>
            </a:r>
          </a:p>
          <a:p>
            <a:pPr marL="548640" indent="-274320">
              <a:buFont typeface="Arial" panose="020B0604020202020204" pitchFamily="34" charset="0"/>
              <a:buChar char="•"/>
              <a:tabLst>
                <a:tab pos="854075" algn="l"/>
              </a:tabLst>
            </a:pPr>
            <a:r>
              <a:rPr lang="en-US" sz="2800" dirty="0" smtClean="0"/>
              <a:t>Intellectual </a:t>
            </a:r>
            <a:r>
              <a:rPr lang="en-US" sz="2800" dirty="0"/>
              <a:t>property is handled at the University level. </a:t>
            </a:r>
            <a:r>
              <a:rPr lang="en-US" sz="2800" dirty="0" smtClean="0"/>
              <a:t>Policy </a:t>
            </a:r>
            <a:r>
              <a:rPr lang="en-US" sz="2800" dirty="0"/>
              <a:t>on student-generated intellectual property </a:t>
            </a:r>
            <a:r>
              <a:rPr lang="en-US" sz="2800" dirty="0" smtClean="0"/>
              <a:t>is described </a:t>
            </a:r>
            <a:r>
              <a:rPr lang="en-US" sz="2800" dirty="0">
                <a:hlinkClick r:id="rId2"/>
              </a:rPr>
              <a:t>here</a:t>
            </a:r>
            <a:r>
              <a:rPr lang="en-US" sz="2800" dirty="0"/>
              <a:t>.</a:t>
            </a:r>
          </a:p>
          <a:p>
            <a:pPr marL="548640" indent="-274320">
              <a:buFont typeface="Arial" panose="020B0604020202020204" pitchFamily="34" charset="0"/>
              <a:buChar char="•"/>
              <a:tabLst>
                <a:tab pos="854075" algn="l"/>
              </a:tabLst>
            </a:pPr>
            <a:r>
              <a:rPr lang="en-US" sz="2800" dirty="0"/>
              <a:t>Student project work is classified at this time as </a:t>
            </a:r>
            <a:r>
              <a:rPr lang="en-US" sz="2800" dirty="0">
                <a:solidFill>
                  <a:srgbClr val="00B0F0"/>
                </a:solidFill>
              </a:rPr>
              <a:t>Scholarly Copyrightable Works</a:t>
            </a:r>
            <a:r>
              <a:rPr lang="en-US" sz="2800" dirty="0"/>
              <a:t>. The University retains a perpetual nonexclusive royalty-free license for pedagogical, research, and educational purposes.</a:t>
            </a:r>
          </a:p>
          <a:p>
            <a:pPr marL="548640" indent="-274320">
              <a:buFont typeface="Arial" panose="020B0604020202020204" pitchFamily="34" charset="0"/>
              <a:buChar char="•"/>
              <a:tabLst>
                <a:tab pos="854075" algn="l"/>
              </a:tabLst>
            </a:pPr>
            <a:r>
              <a:rPr lang="en-US" sz="2800" dirty="0"/>
              <a:t>Aside from this University license, </a:t>
            </a:r>
            <a:r>
              <a:rPr lang="en-US" sz="2800" dirty="0">
                <a:solidFill>
                  <a:srgbClr val="00B050"/>
                </a:solidFill>
              </a:rPr>
              <a:t>students retain ownership of their intellectual property </a:t>
            </a:r>
            <a:r>
              <a:rPr lang="en-US" sz="2800" dirty="0"/>
              <a:t>and are free to continue pursuing and/or commercializing their projects</a:t>
            </a:r>
          </a:p>
        </p:txBody>
      </p:sp>
    </p:spTree>
    <p:extLst>
      <p:ext uri="{BB962C8B-B14F-4D97-AF65-F5344CB8AC3E}">
        <p14:creationId xmlns:p14="http://schemas.microsoft.com/office/powerpoint/2010/main" val="18577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1133" y="242088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Competitions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sz="2400" b="0" cap="none" dirty="0" smtClean="0"/>
              <a:t>Cornell Cup</a:t>
            </a:r>
            <a:endParaRPr lang="en-US" sz="2400" b="0" cap="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744448" y="1386702"/>
            <a:ext cx="10228352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Yearly design </a:t>
            </a:r>
            <a:r>
              <a:rPr lang="en-US" sz="2400" dirty="0" smtClean="0"/>
              <a:t>competition in </a:t>
            </a:r>
            <a:r>
              <a:rPr lang="en-US" sz="2400" dirty="0"/>
              <a:t>which student teams demonstrate embedded projects developed using </a:t>
            </a:r>
            <a:r>
              <a:rPr lang="en-US" sz="2400" dirty="0" smtClean="0"/>
              <a:t>ARM </a:t>
            </a:r>
            <a:r>
              <a:rPr lang="en-US" sz="2400" dirty="0"/>
              <a:t>hardware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Purdue has </a:t>
            </a:r>
            <a:r>
              <a:rPr lang="en-US" sz="2400" dirty="0" smtClean="0"/>
              <a:t>regularly participated </a:t>
            </a:r>
            <a:r>
              <a:rPr lang="en-US" sz="2400" dirty="0"/>
              <a:t>since the original Cornell Cup in 2012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$10,000 prize for </a:t>
            </a:r>
            <a:r>
              <a:rPr lang="en-US" sz="2400" dirty="0" smtClean="0"/>
              <a:t>first </a:t>
            </a:r>
            <a:r>
              <a:rPr lang="en-US" sz="2400" dirty="0"/>
              <a:t>place, </a:t>
            </a:r>
            <a:r>
              <a:rPr lang="en-US" sz="2400" dirty="0" smtClean="0"/>
              <a:t>chance for </a:t>
            </a:r>
            <a:r>
              <a:rPr lang="en-US" sz="2400" dirty="0"/>
              <a:t>fame </a:t>
            </a:r>
            <a:r>
              <a:rPr lang="en-US" sz="2400" dirty="0" smtClean="0"/>
              <a:t>and recognition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0" y="3213913"/>
            <a:ext cx="4417448" cy="272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958" t="4718" r="54082" b="14581"/>
          <a:stretch/>
        </p:blipFill>
        <p:spPr>
          <a:xfrm>
            <a:off x="5724525" y="3088805"/>
            <a:ext cx="5248275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43600" y="6315075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5"/>
              </a:rPr>
              <a:t>https://cornellcup.systemseng.cornell.edu/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36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1133" y="234156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Competitions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sz="2400" b="0" cap="none" dirty="0" err="1" smtClean="0"/>
              <a:t>Hackaday</a:t>
            </a:r>
            <a:endParaRPr lang="en-US" sz="2400" b="0" cap="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781051" y="1457025"/>
            <a:ext cx="10677524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Started in 2014, a global design </a:t>
            </a:r>
            <a:r>
              <a:rPr lang="en-US" sz="2400" dirty="0"/>
              <a:t>competition open to all </a:t>
            </a:r>
            <a:r>
              <a:rPr lang="en-US" sz="2400" dirty="0" smtClean="0"/>
              <a:t>entrants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Develop </a:t>
            </a:r>
            <a:r>
              <a:rPr lang="en-US" sz="2400" dirty="0"/>
              <a:t>embedded, open-source </a:t>
            </a:r>
            <a:r>
              <a:rPr lang="en-US" sz="2400" dirty="0" smtClean="0"/>
              <a:t>hardware/software for unique challenges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108" r="50799" b="5114"/>
          <a:stretch/>
        </p:blipFill>
        <p:spPr>
          <a:xfrm>
            <a:off x="3146650" y="2462884"/>
            <a:ext cx="6892700" cy="361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57738" y="6193344"/>
            <a:ext cx="333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https://hackaday.io/contests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03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1133" y="241844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Competitions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>
          <a:xfrm>
            <a:off x="638175" y="941895"/>
            <a:ext cx="10972800" cy="442912"/>
          </a:xfrm>
        </p:spPr>
        <p:txBody>
          <a:bodyPr/>
          <a:lstStyle/>
          <a:p>
            <a:r>
              <a:rPr lang="en-US" sz="2400" b="0" cap="none" dirty="0"/>
              <a:t>Burton Morgan Business Plan Competition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752476" y="1384807"/>
            <a:ext cx="10734674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200" dirty="0"/>
              <a:t>The Burton D. Morgan Center for Entrepreneurship at Purdue University organizes an annual </a:t>
            </a:r>
            <a:r>
              <a:rPr lang="en-US" sz="2200" b="1" dirty="0">
                <a:solidFill>
                  <a:srgbClr val="00B0F0"/>
                </a:solidFill>
              </a:rPr>
              <a:t>Business Model </a:t>
            </a:r>
            <a:r>
              <a:rPr lang="en-US" sz="2200" b="1" dirty="0" smtClean="0">
                <a:solidFill>
                  <a:srgbClr val="00B0F0"/>
                </a:solidFill>
              </a:rPr>
              <a:t>Competition </a:t>
            </a:r>
            <a:r>
              <a:rPr lang="en-US" sz="2200" dirty="0" smtClean="0"/>
              <a:t>that encourages students </a:t>
            </a:r>
            <a:r>
              <a:rPr lang="en-US" sz="2200" dirty="0"/>
              <a:t>to develop their unique ideas for new products or services into a profitable </a:t>
            </a:r>
            <a:r>
              <a:rPr lang="en-US" sz="2200" dirty="0" smtClean="0"/>
              <a:t>business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200" dirty="0" smtClean="0"/>
              <a:t>The </a:t>
            </a:r>
            <a:r>
              <a:rPr lang="en-US" sz="2200" dirty="0"/>
              <a:t>competition format provides participants with an opportunity to develop and improve transferable skills that will </a:t>
            </a:r>
            <a:r>
              <a:rPr lang="en-US" sz="2200" dirty="0" smtClean="0"/>
              <a:t>be </a:t>
            </a:r>
            <a:r>
              <a:rPr lang="en-US" sz="2200" dirty="0"/>
              <a:t>valuable throughout their </a:t>
            </a:r>
            <a:r>
              <a:rPr lang="en-US" sz="2200" dirty="0" smtClean="0"/>
              <a:t>career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B050"/>
                </a:solidFill>
              </a:rPr>
              <a:t>Over $100,000 in cash and in-kind 											     prizes awarded </a:t>
            </a:r>
            <a:r>
              <a:rPr lang="en-US" sz="2200" dirty="0" smtClean="0"/>
              <a:t>(2019 winners in chart)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96" y="3361239"/>
            <a:ext cx="508135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38476" y="6181725"/>
            <a:ext cx="8696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https://www.purdue.edu/discoverypark/bdmce/competitions/business-model-competition/index.php</a:t>
            </a:r>
            <a:endParaRPr lang="en-US" sz="16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339923"/>
              </p:ext>
            </p:extLst>
          </p:nvPr>
        </p:nvGraphicFramePr>
        <p:xfrm>
          <a:off x="638175" y="4030793"/>
          <a:ext cx="5996220" cy="190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97">
                  <a:extLst>
                    <a:ext uri="{9D8B030D-6E8A-4147-A177-3AD203B41FA5}">
                      <a16:colId xmlns:a16="http://schemas.microsoft.com/office/drawing/2014/main" val="48919483"/>
                    </a:ext>
                  </a:extLst>
                </a:gridCol>
                <a:gridCol w="3156803">
                  <a:extLst>
                    <a:ext uri="{9D8B030D-6E8A-4147-A177-3AD203B41FA5}">
                      <a16:colId xmlns:a16="http://schemas.microsoft.com/office/drawing/2014/main" val="2269700217"/>
                    </a:ext>
                  </a:extLst>
                </a:gridCol>
                <a:gridCol w="1957620">
                  <a:extLst>
                    <a:ext uri="{9D8B030D-6E8A-4147-A177-3AD203B41FA5}">
                      <a16:colId xmlns:a16="http://schemas.microsoft.com/office/drawing/2014/main" val="37574342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dirty="0">
                          <a:effectLst/>
                        </a:rPr>
                        <a:t>Place</a:t>
                      </a:r>
                    </a:p>
                  </a:txBody>
                  <a:tcPr marL="68246" marR="68246" marT="68246" marB="6824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dirty="0">
                          <a:effectLst/>
                        </a:rPr>
                        <a:t>Social Entrepreneurship</a:t>
                      </a:r>
                    </a:p>
                  </a:txBody>
                  <a:tcPr marL="68246" marR="68246" marT="68246" marB="6824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dirty="0">
                          <a:effectLst/>
                        </a:rPr>
                        <a:t>B2B</a:t>
                      </a:r>
                    </a:p>
                  </a:txBody>
                  <a:tcPr marL="68246" marR="68246" marT="68246" marB="68246" anchor="ctr"/>
                </a:tc>
                <a:extLst>
                  <a:ext uri="{0D108BD9-81ED-4DB2-BD59-A6C34878D82A}">
                    <a16:rowId xmlns:a16="http://schemas.microsoft.com/office/drawing/2014/main" val="2646573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1st</a:t>
                      </a:r>
                    </a:p>
                  </a:txBody>
                  <a:tcPr marL="68246" marR="68246" marT="68246" marB="68246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$15,000 - </a:t>
                      </a:r>
                      <a:r>
                        <a:rPr lang="en-US" sz="1600" dirty="0" err="1">
                          <a:effectLst/>
                        </a:rPr>
                        <a:t>GlobalSign</a:t>
                      </a:r>
                      <a:endParaRPr lang="en-US" sz="1600" dirty="0">
                        <a:effectLst/>
                      </a:endParaRPr>
                    </a:p>
                  </a:txBody>
                  <a:tcPr marL="68246" marR="68246" marT="68246" marB="682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$20,000 - </a:t>
                      </a:r>
                      <a:r>
                        <a:rPr lang="en-US" sz="1600" dirty="0" err="1">
                          <a:effectLst/>
                        </a:rPr>
                        <a:t>SnapWire</a:t>
                      </a:r>
                      <a:endParaRPr lang="en-US" sz="1600" dirty="0">
                        <a:effectLst/>
                      </a:endParaRPr>
                    </a:p>
                  </a:txBody>
                  <a:tcPr marL="68246" marR="68246" marT="68246" marB="68246"/>
                </a:tc>
                <a:extLst>
                  <a:ext uri="{0D108BD9-81ED-4DB2-BD59-A6C34878D82A}">
                    <a16:rowId xmlns:a16="http://schemas.microsoft.com/office/drawing/2014/main" val="1402629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2nd</a:t>
                      </a:r>
                    </a:p>
                  </a:txBody>
                  <a:tcPr marL="68246" marR="68246" marT="68246" marB="68246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$10,000 - StemNode</a:t>
                      </a:r>
                    </a:p>
                  </a:txBody>
                  <a:tcPr marL="68246" marR="68246" marT="68246" marB="682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$15,000 - OPSUS</a:t>
                      </a:r>
                    </a:p>
                  </a:txBody>
                  <a:tcPr marL="68246" marR="68246" marT="68246" marB="68246"/>
                </a:tc>
                <a:extLst>
                  <a:ext uri="{0D108BD9-81ED-4DB2-BD59-A6C34878D82A}">
                    <a16:rowId xmlns:a16="http://schemas.microsoft.com/office/drawing/2014/main" val="1303928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3rd</a:t>
                      </a:r>
                    </a:p>
                  </a:txBody>
                  <a:tcPr marL="68246" marR="68246" marT="68246" marB="68246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$5,000 - Greeks For Good</a:t>
                      </a:r>
                    </a:p>
                  </a:txBody>
                  <a:tcPr marL="68246" marR="68246" marT="68246" marB="682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$7,500 - </a:t>
                      </a:r>
                      <a:r>
                        <a:rPr lang="en-US" sz="1600" dirty="0" err="1">
                          <a:effectLst/>
                        </a:rPr>
                        <a:t>FlykeArt</a:t>
                      </a:r>
                      <a:endParaRPr lang="en-US" sz="1600" dirty="0">
                        <a:effectLst/>
                      </a:endParaRPr>
                    </a:p>
                  </a:txBody>
                  <a:tcPr marL="68246" marR="68246" marT="68246" marB="68246"/>
                </a:tc>
                <a:extLst>
                  <a:ext uri="{0D108BD9-81ED-4DB2-BD59-A6C34878D82A}">
                    <a16:rowId xmlns:a16="http://schemas.microsoft.com/office/drawing/2014/main" val="18623296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finalists</a:t>
                      </a:r>
                    </a:p>
                  </a:txBody>
                  <a:tcPr marL="68246" marR="68246" marT="68246" marB="68246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$2,500 - Engineering for Social Good</a:t>
                      </a:r>
                    </a:p>
                  </a:txBody>
                  <a:tcPr marL="68246" marR="68246" marT="68246" marB="682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$2,500 - </a:t>
                      </a:r>
                      <a:r>
                        <a:rPr lang="en-US" sz="1600" dirty="0" err="1">
                          <a:effectLst/>
                        </a:rPr>
                        <a:t>RightFit</a:t>
                      </a:r>
                      <a:endParaRPr lang="en-US" sz="1600" dirty="0">
                        <a:effectLst/>
                      </a:endParaRPr>
                    </a:p>
                  </a:txBody>
                  <a:tcPr marL="68246" marR="68246" marT="68246" marB="68246"/>
                </a:tc>
                <a:extLst>
                  <a:ext uri="{0D108BD9-81ED-4DB2-BD59-A6C34878D82A}">
                    <a16:rowId xmlns:a16="http://schemas.microsoft.com/office/drawing/2014/main" val="2121281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3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33" y="3169115"/>
            <a:ext cx="4813535" cy="332609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44363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Crowdfunding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742951" y="1004109"/>
            <a:ext cx="9934574" cy="4942571"/>
          </a:xfrm>
        </p:spPr>
        <p:txBody>
          <a:bodyPr/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In 2012, the </a:t>
            </a:r>
            <a:r>
              <a:rPr lang="en-US" sz="2400" b="1" dirty="0">
                <a:solidFill>
                  <a:srgbClr val="00B050"/>
                </a:solidFill>
              </a:rPr>
              <a:t>Jumpstart Our Business Startups (JOBS) Act</a:t>
            </a:r>
            <a:r>
              <a:rPr lang="en-US" sz="2400" dirty="0"/>
              <a:t> was signed into law, easing securities regulations and granting legal allowance to crowdfunding practices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Numerous crowdfunding sites exist where inventors can pitch ideas to the general public, who can then pledge support to sponsor crowdfunding projects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Many inventions have been </a:t>
            </a:r>
            <a:br>
              <a:rPr lang="en-US" sz="2400" dirty="0"/>
            </a:br>
            <a:r>
              <a:rPr lang="en-US" sz="2400" dirty="0"/>
              <a:t>financially supported through </a:t>
            </a:r>
            <a:br>
              <a:rPr lang="en-US" sz="2400" dirty="0"/>
            </a:br>
            <a:r>
              <a:rPr lang="en-US" sz="2400" dirty="0"/>
              <a:t>sites such as Kickstarter and </a:t>
            </a:r>
            <a:br>
              <a:rPr lang="en-US" sz="2400" dirty="0"/>
            </a:br>
            <a:r>
              <a:rPr lang="en-US" sz="2400" dirty="0" err="1"/>
              <a:t>Indiegogo</a:t>
            </a:r>
            <a:r>
              <a:rPr lang="en-US" sz="2400" dirty="0"/>
              <a:t>, with tens of millions </a:t>
            </a:r>
            <a:br>
              <a:rPr lang="en-US" sz="2400" dirty="0"/>
            </a:br>
            <a:r>
              <a:rPr lang="en-US" sz="2400" dirty="0"/>
              <a:t>of dollars pledged on a </a:t>
            </a:r>
            <a:br>
              <a:rPr lang="en-US" sz="2400" dirty="0"/>
            </a:br>
            <a:r>
              <a:rPr lang="en-US" sz="2400" dirty="0"/>
              <a:t>yearly basis</a:t>
            </a:r>
          </a:p>
        </p:txBody>
      </p:sp>
    </p:spTree>
    <p:extLst>
      <p:ext uri="{BB962C8B-B14F-4D97-AF65-F5344CB8AC3E}">
        <p14:creationId xmlns:p14="http://schemas.microsoft.com/office/powerpoint/2010/main" val="14143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43257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Crowdfunding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742951" y="993478"/>
            <a:ext cx="9991724" cy="4942571"/>
          </a:xfrm>
        </p:spPr>
        <p:txBody>
          <a:bodyPr/>
          <a:lstStyle/>
          <a:p>
            <a:r>
              <a:rPr lang="en-US" sz="2400" dirty="0"/>
              <a:t>Despite the success and allure of crowdfunding, there are a few pitfalls that anyone considering this approach should be aware of: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dirty="0"/>
              <a:t>You aren’t ready to start crowdfunding until you have </a:t>
            </a:r>
            <a:r>
              <a:rPr lang="en-US" sz="2400" dirty="0">
                <a:solidFill>
                  <a:srgbClr val="FF0000"/>
                </a:solidFill>
              </a:rPr>
              <a:t>viable hardware </a:t>
            </a:r>
            <a:r>
              <a:rPr lang="en-US" sz="2400" dirty="0"/>
              <a:t>ready for a </a:t>
            </a:r>
            <a:r>
              <a:rPr lang="en-US" sz="2400" dirty="0">
                <a:solidFill>
                  <a:srgbClr val="FF0000"/>
                </a:solidFill>
              </a:rPr>
              <a:t>production </a:t>
            </a:r>
            <a:r>
              <a:rPr lang="en-US" sz="2400" dirty="0" smtClean="0">
                <a:solidFill>
                  <a:srgbClr val="FF0000"/>
                </a:solidFill>
              </a:rPr>
              <a:t>run</a:t>
            </a:r>
            <a:r>
              <a:rPr lang="en-US" sz="2400" dirty="0" smtClean="0"/>
              <a:t> – </a:t>
            </a:r>
            <a:r>
              <a:rPr lang="en-US" sz="2400" i="1" dirty="0" smtClean="0">
                <a:solidFill>
                  <a:srgbClr val="00B0F0"/>
                </a:solidFill>
              </a:rPr>
              <a:t>never start </a:t>
            </a:r>
            <a:r>
              <a:rPr lang="en-US" sz="2400" i="1" dirty="0">
                <a:solidFill>
                  <a:srgbClr val="00B0F0"/>
                </a:solidFill>
              </a:rPr>
              <a:t>a campaign on the promise of future hardware development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dirty="0"/>
              <a:t>Occasionally, a campaign’s popularity can wildly exceed expectations and go from something manageable to an out of control time sink that devours the creator’s </a:t>
            </a:r>
            <a:r>
              <a:rPr lang="en-US" sz="2400" dirty="0" smtClean="0"/>
              <a:t>life – therefore,                                                   </a:t>
            </a:r>
            <a:r>
              <a:rPr lang="en-US" sz="2400" u="sng" dirty="0">
                <a:solidFill>
                  <a:srgbClr val="FF0000"/>
                </a:solidFill>
              </a:rPr>
              <a:t>set limits</a:t>
            </a:r>
            <a:r>
              <a:rPr lang="en-US" sz="2400" dirty="0">
                <a:solidFill>
                  <a:srgbClr val="FF0000"/>
                </a:solidFill>
              </a:rPr>
              <a:t> on any campaigns </a:t>
            </a:r>
            <a:r>
              <a:rPr lang="en-US" sz="2400" dirty="0"/>
              <a:t>and </a:t>
            </a:r>
            <a:r>
              <a:rPr lang="en-US" sz="2400" dirty="0" smtClean="0"/>
              <a:t>                                                               </a:t>
            </a:r>
            <a:r>
              <a:rPr lang="en-US" sz="2400" u="sng" dirty="0" smtClean="0">
                <a:solidFill>
                  <a:srgbClr val="FF0000"/>
                </a:solidFill>
              </a:rPr>
              <a:t>start </a:t>
            </a:r>
            <a:r>
              <a:rPr lang="en-US" sz="2400" u="sng" dirty="0">
                <a:solidFill>
                  <a:srgbClr val="FF0000"/>
                </a:solidFill>
              </a:rPr>
              <a:t>small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until you know what </a:t>
            </a:r>
            <a:r>
              <a:rPr lang="en-US" sz="2400" dirty="0" smtClean="0"/>
              <a:t>                                                                             you’re </a:t>
            </a:r>
            <a:r>
              <a:rPr lang="en-US" sz="2400" dirty="0"/>
              <a:t>getting </a:t>
            </a:r>
            <a:r>
              <a:rPr lang="en-US" sz="2400" dirty="0" smtClean="0"/>
              <a:t>into</a:t>
            </a:r>
            <a:endParaRPr lang="en-US" sz="2400" dirty="0"/>
          </a:p>
        </p:txBody>
      </p:sp>
      <p:pic>
        <p:nvPicPr>
          <p:cNvPr id="2050" name="Picture 2" descr="Remakes of classic films....what's next? The Princess Brid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902461"/>
            <a:ext cx="4735096" cy="266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4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43257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Hackerspaces and Accelerators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2"/>
          </p:nvPr>
        </p:nvSpPr>
        <p:spPr>
          <a:xfrm>
            <a:off x="742950" y="1004109"/>
            <a:ext cx="10267949" cy="4942571"/>
          </a:xfrm>
        </p:spPr>
        <p:txBody>
          <a:bodyPr/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Hackathons: Weekend events sponsored by organizations to produce innovative hardware in a short period of time (e.g. </a:t>
            </a:r>
            <a:r>
              <a:rPr lang="en-US" sz="2400" dirty="0" err="1" smtClean="0"/>
              <a:t>BoilerMake</a:t>
            </a:r>
            <a:r>
              <a:rPr lang="en-US" sz="2400" dirty="0" smtClean="0"/>
              <a:t> at Purdue)</a:t>
            </a:r>
            <a:endParaRPr lang="en-US" sz="2400" dirty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Accelerators: Investor groups, trade equity for resources and connections to help commercialize hardware</a:t>
            </a:r>
          </a:p>
          <a:p>
            <a:pPr marL="61722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HAX Accelerator (Shenzhen, China</a:t>
            </a:r>
            <a:r>
              <a:rPr lang="en-US" sz="2400" dirty="0" smtClean="0"/>
              <a:t>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Hackerspaces: Community groups and                                                    workshops for collaborative hacking                                                  opportunities</a:t>
            </a:r>
          </a:p>
          <a:p>
            <a:pPr marL="61722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The Anvil (West Lafayette)</a:t>
            </a:r>
          </a:p>
          <a:p>
            <a:pPr marL="61722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Club Cyberia (Indianapolis)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36" t="4412" r="54189"/>
          <a:stretch/>
        </p:blipFill>
        <p:spPr>
          <a:xfrm>
            <a:off x="6515279" y="2770544"/>
            <a:ext cx="5448181" cy="359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3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8541" y="188682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768036" y="1078224"/>
            <a:ext cx="8235949" cy="487039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Summary of Remaining Work and Due Dates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Project Improvements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Project Ownership</a:t>
            </a:r>
            <a:endParaRPr lang="en-US" sz="2800" dirty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Design and Business Competitions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Crowdfunding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Entrepreneurship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Research and Industry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Closing Thought</a:t>
            </a:r>
            <a:endParaRPr lang="en-US" sz="2800" dirty="0"/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9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48756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Entrepreneurship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676276" y="997538"/>
            <a:ext cx="10172699" cy="515859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Instead of or in addition to methods already discussed above, students might be interested in starting their own businesses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Students interested in starting a business are directed to investigate the Limited Liability Corporation (LLC) structure, as it reduces legal and financial liability for business owners compared to simpler structures (such as a sole proprietorship)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NOLO legal reference books can be purchased or </a:t>
            </a:r>
            <a:r>
              <a:rPr lang="en-US" sz="2400" dirty="0" smtClean="0"/>
              <a:t>acquired                         </a:t>
            </a:r>
            <a:r>
              <a:rPr lang="en-US" sz="2400" dirty="0"/>
              <a:t>from the local library and provide a great starting point </a:t>
            </a:r>
            <a:r>
              <a:rPr lang="en-US" sz="2400" dirty="0" smtClean="0"/>
              <a:t>for                               </a:t>
            </a:r>
            <a:r>
              <a:rPr lang="en-US" sz="2400" dirty="0"/>
              <a:t>small business ownership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Other legal services, such as web hosting and development</a:t>
            </a:r>
            <a:r>
              <a:rPr lang="en-US" sz="2400" dirty="0" smtClean="0"/>
              <a:t>,                                         </a:t>
            </a:r>
            <a:r>
              <a:rPr lang="en-US" sz="2400" dirty="0"/>
              <a:t>are readily available and </a:t>
            </a:r>
            <a:r>
              <a:rPr lang="en-US" sz="2400" dirty="0" smtClean="0"/>
              <a:t>inexpensive</a:t>
            </a:r>
            <a:endParaRPr lang="en-US" sz="2400" dirty="0"/>
          </a:p>
        </p:txBody>
      </p:sp>
      <p:pic>
        <p:nvPicPr>
          <p:cNvPr id="1026" name="Picture 2" descr="Online L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592" y="3336734"/>
            <a:ext cx="2286000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8281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and Industry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809626" y="1007063"/>
            <a:ext cx="10201274" cy="5357003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600" i="1" dirty="0"/>
              <a:t>“We have too many people with hardware experience; we should reduce the number of people who understand how things work and how they are </a:t>
            </a:r>
            <a:r>
              <a:rPr lang="en-US" sz="2600" i="1" dirty="0" smtClean="0"/>
              <a:t>built” </a:t>
            </a:r>
            <a:r>
              <a:rPr lang="en-US" sz="2600" dirty="0" smtClean="0"/>
              <a:t>– </a:t>
            </a:r>
            <a:r>
              <a:rPr lang="en-US" sz="2600" i="1" dirty="0" smtClean="0">
                <a:solidFill>
                  <a:srgbClr val="FF0000"/>
                </a:solidFill>
              </a:rPr>
              <a:t>No research </a:t>
            </a:r>
            <a:r>
              <a:rPr lang="en-US" sz="2600" i="1" dirty="0">
                <a:solidFill>
                  <a:srgbClr val="FF0000"/>
                </a:solidFill>
              </a:rPr>
              <a:t>or </a:t>
            </a:r>
            <a:r>
              <a:rPr lang="en-US" sz="2600" i="1" dirty="0" smtClean="0">
                <a:solidFill>
                  <a:srgbClr val="FF0000"/>
                </a:solidFill>
              </a:rPr>
              <a:t>industry leader ever</a:t>
            </a:r>
            <a:endParaRPr lang="en-US" sz="2600" i="1" dirty="0">
              <a:solidFill>
                <a:srgbClr val="FF0000"/>
              </a:solidFill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600" u="sng" dirty="0"/>
              <a:t>Life </a:t>
            </a:r>
            <a:r>
              <a:rPr lang="en-US" sz="2600" u="sng" dirty="0" smtClean="0"/>
              <a:t>advice #1:</a:t>
            </a:r>
            <a:r>
              <a:rPr lang="en-US" sz="2600" dirty="0" smtClean="0"/>
              <a:t> </a:t>
            </a:r>
            <a:r>
              <a:rPr lang="en-US" sz="2600" dirty="0"/>
              <a:t>Every once in awhile, your supervisor is going to peak in and ask you what you’re working on that </a:t>
            </a:r>
            <a:r>
              <a:rPr lang="en-US" sz="2600" dirty="0" smtClean="0"/>
              <a:t>they don’t already </a:t>
            </a:r>
            <a:r>
              <a:rPr lang="en-US" sz="2600" dirty="0"/>
              <a:t>know </a:t>
            </a:r>
            <a:r>
              <a:rPr lang="en-US" sz="2600" dirty="0" smtClean="0"/>
              <a:t>about </a:t>
            </a:r>
            <a:r>
              <a:rPr lang="en-US" sz="2600" dirty="0"/>
              <a:t>– </a:t>
            </a:r>
            <a:r>
              <a:rPr lang="en-US" sz="2600" i="1" dirty="0" smtClean="0">
                <a:solidFill>
                  <a:srgbClr val="FF0000"/>
                </a:solidFill>
              </a:rPr>
              <a:t>Always </a:t>
            </a:r>
            <a:r>
              <a:rPr lang="en-US" sz="2600" i="1" dirty="0">
                <a:solidFill>
                  <a:srgbClr val="FF0000"/>
                </a:solidFill>
              </a:rPr>
              <a:t>have an answer to that </a:t>
            </a:r>
            <a:r>
              <a:rPr lang="en-US" sz="2600" i="1" dirty="0" smtClean="0">
                <a:solidFill>
                  <a:srgbClr val="FF0000"/>
                </a:solidFill>
              </a:rPr>
              <a:t>question</a:t>
            </a:r>
            <a:endParaRPr lang="en-US" sz="2600" i="1" dirty="0">
              <a:solidFill>
                <a:srgbClr val="FF0000"/>
              </a:solidFill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600" u="sng" dirty="0"/>
              <a:t>Life advice </a:t>
            </a:r>
            <a:r>
              <a:rPr lang="en-US" sz="2600" u="sng" dirty="0" smtClean="0"/>
              <a:t>#2</a:t>
            </a:r>
            <a:r>
              <a:rPr lang="en-US" sz="2600" u="sng" dirty="0"/>
              <a:t>:</a:t>
            </a:r>
            <a:r>
              <a:rPr lang="en-US" sz="2600" dirty="0"/>
              <a:t> The jobs you take will </a:t>
            </a:r>
            <a:r>
              <a:rPr lang="en-US" sz="2600" dirty="0" smtClean="0"/>
              <a:t>                                                               determine </a:t>
            </a:r>
            <a:r>
              <a:rPr lang="en-US" sz="2600" dirty="0"/>
              <a:t>where you get to live, </a:t>
            </a:r>
            <a:r>
              <a:rPr lang="en-US" sz="2600" dirty="0" smtClean="0"/>
              <a:t>                                                        what </a:t>
            </a:r>
            <a:r>
              <a:rPr lang="en-US" sz="2600" dirty="0"/>
              <a:t>you get to do, and how much time </a:t>
            </a:r>
            <a:r>
              <a:rPr lang="en-US" sz="2600" dirty="0" smtClean="0"/>
              <a:t>                                                 outside </a:t>
            </a:r>
            <a:r>
              <a:rPr lang="en-US" sz="2600" dirty="0"/>
              <a:t>of work you’ll have to do the </a:t>
            </a:r>
            <a:r>
              <a:rPr lang="en-US" sz="2600" dirty="0" smtClean="0"/>
              <a:t>                                                                        non </a:t>
            </a:r>
            <a:r>
              <a:rPr lang="en-US" sz="2600" dirty="0"/>
              <a:t>work-related things you </a:t>
            </a:r>
            <a:r>
              <a:rPr lang="en-US" sz="2600" dirty="0" smtClean="0"/>
              <a:t>enjoy </a:t>
            </a:r>
            <a:r>
              <a:rPr lang="en-US" sz="2600" dirty="0"/>
              <a:t>– </a:t>
            </a:r>
            <a:r>
              <a:rPr lang="en-US" sz="2600" dirty="0" smtClean="0"/>
              <a:t>                                                 </a:t>
            </a:r>
            <a:r>
              <a:rPr lang="en-US" sz="2600" i="1" dirty="0" smtClean="0">
                <a:solidFill>
                  <a:srgbClr val="00B0F0"/>
                </a:solidFill>
              </a:rPr>
              <a:t>so choose </a:t>
            </a:r>
            <a:r>
              <a:rPr lang="en-US" sz="2600" i="1" dirty="0" smtClean="0">
                <a:solidFill>
                  <a:srgbClr val="00B0F0"/>
                </a:solidFill>
              </a:rPr>
              <a:t>wisely</a:t>
            </a:r>
            <a:endParaRPr lang="en-US" sz="2600" i="1" dirty="0">
              <a:solidFill>
                <a:srgbClr val="00B0F0"/>
              </a:solidFill>
            </a:endParaRPr>
          </a:p>
        </p:txBody>
      </p:sp>
      <p:pic>
        <p:nvPicPr>
          <p:cNvPr id="2052" name="Picture 4" descr="Richard E. Grant Quote: “Always have an answer – even if you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67" y="3685564"/>
            <a:ext cx="4876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87" y="1048109"/>
            <a:ext cx="6774207" cy="541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609600" y="258281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 THOUGHT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Remaining Work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Due Dates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idx="12"/>
          </p:nvPr>
        </p:nvSpPr>
        <p:spPr>
          <a:xfrm>
            <a:off x="676276" y="997538"/>
            <a:ext cx="10172699" cy="515859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Friday, April 24</a:t>
            </a:r>
          </a:p>
          <a:p>
            <a:pPr marL="9763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Initial draft of HW #13 (ABET Senior Design Report)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Friday, May 1</a:t>
            </a:r>
          </a:p>
          <a:p>
            <a:pPr marL="9763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HW #12 (User Manual)</a:t>
            </a:r>
          </a:p>
          <a:p>
            <a:pPr marL="9763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PSSC Demos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Monday, May </a:t>
            </a:r>
            <a:r>
              <a:rPr lang="en-US" sz="2400" dirty="0" smtClean="0"/>
              <a:t>4 (Finals Week)</a:t>
            </a:r>
            <a:endParaRPr lang="en-US" sz="2400" dirty="0" smtClean="0"/>
          </a:p>
          <a:p>
            <a:pPr marL="9763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Final Confidential Peer Review</a:t>
            </a:r>
          </a:p>
          <a:p>
            <a:pPr marL="9763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Final </a:t>
            </a:r>
            <a:r>
              <a:rPr lang="en-US" sz="2400" dirty="0"/>
              <a:t>draft of HW #13 (ABET Senior Design Report</a:t>
            </a:r>
            <a:r>
              <a:rPr lang="en-US" sz="2400" dirty="0" smtClean="0"/>
              <a:t>)</a:t>
            </a:r>
          </a:p>
          <a:p>
            <a:pPr marL="9763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HW #14 (Final Project Archive)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Wednesday, May </a:t>
            </a:r>
            <a:r>
              <a:rPr lang="en-US" sz="2400" dirty="0" smtClean="0"/>
              <a:t>6 (Finals Week)</a:t>
            </a:r>
            <a:endParaRPr lang="en-US" sz="2400" dirty="0" smtClean="0"/>
          </a:p>
          <a:p>
            <a:pPr marL="9763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Final Team </a:t>
            </a:r>
            <a:r>
              <a:rPr lang="en-US" sz="2400" dirty="0" smtClean="0"/>
              <a:t>Presentation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0981267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ABET Senior Design Report – Team Section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6" y="1160390"/>
            <a:ext cx="3733114" cy="4753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048" y="1448808"/>
            <a:ext cx="4018271" cy="783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918" y="2089294"/>
            <a:ext cx="3893098" cy="3877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189" y="1448808"/>
            <a:ext cx="3485854" cy="1556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189" y="2867395"/>
            <a:ext cx="3485854" cy="72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1449050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ABET Senior Design Report – Individual Section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1829"/>
          <a:stretch/>
        </p:blipFill>
        <p:spPr>
          <a:xfrm>
            <a:off x="609600" y="1244445"/>
            <a:ext cx="5596950" cy="4622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7311"/>
          <a:stretch/>
        </p:blipFill>
        <p:spPr>
          <a:xfrm>
            <a:off x="6206550" y="1704975"/>
            <a:ext cx="5596950" cy="339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9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1449050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Manual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160" b="4829"/>
          <a:stretch/>
        </p:blipFill>
        <p:spPr>
          <a:xfrm>
            <a:off x="371362" y="1381124"/>
            <a:ext cx="6028193" cy="439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50" y="1155698"/>
            <a:ext cx="549575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1449050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Confidential Peer Review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293" t="8125" r="64492" b="5000"/>
          <a:stretch/>
        </p:blipFill>
        <p:spPr>
          <a:xfrm>
            <a:off x="1685924" y="1152525"/>
            <a:ext cx="3962401" cy="4789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161" t="11718" r="64478" b="7291"/>
          <a:stretch/>
        </p:blipFill>
        <p:spPr>
          <a:xfrm>
            <a:off x="6000749" y="1152526"/>
            <a:ext cx="4281143" cy="47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1449050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Project Archive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2"/>
          </p:nvPr>
        </p:nvSpPr>
        <p:spPr>
          <a:xfrm>
            <a:off x="676276" y="997538"/>
            <a:ext cx="10172699" cy="5158596"/>
          </a:xfrm>
        </p:spPr>
        <p:txBody>
          <a:bodyPr>
            <a:normAutofit fontScale="92500" lnSpcReduction="2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File Folder Organization (ZIP)</a:t>
            </a:r>
            <a:endParaRPr lang="en-US" sz="2400" dirty="0" smtClean="0"/>
          </a:p>
          <a:p>
            <a:pPr marL="914400" lvl="1" indent="-365760">
              <a:buFont typeface="Courier New" panose="02070309020205020404" pitchFamily="49" charset="0"/>
              <a:buChar char="o"/>
            </a:pPr>
            <a:r>
              <a:rPr lang="en-US" sz="2400" dirty="0" smtClean="0"/>
              <a:t>Documents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 smtClean="0"/>
              <a:t>Homework Assignments 1, 2, 9, 10, 11, 12, 13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 smtClean="0"/>
              <a:t>Midterm Design Review Slides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 smtClean="0"/>
              <a:t>Final Presentation Slides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 smtClean="0"/>
              <a:t>PSSC </a:t>
            </a:r>
            <a:r>
              <a:rPr lang="en-US" sz="2400" dirty="0" smtClean="0"/>
              <a:t>Demo Video</a:t>
            </a:r>
          </a:p>
          <a:p>
            <a:pPr marL="914400" lvl="1" indent="-365760">
              <a:buFont typeface="Courier New" panose="02070309020205020404" pitchFamily="49" charset="0"/>
              <a:buChar char="o"/>
            </a:pPr>
            <a:r>
              <a:rPr lang="en-US" sz="2400" dirty="0" smtClean="0"/>
              <a:t>Electrical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/>
              <a:t>Homework Assignments </a:t>
            </a:r>
            <a:r>
              <a:rPr lang="en-US" sz="2400" dirty="0" smtClean="0"/>
              <a:t>4, 5, 6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 smtClean="0"/>
              <a:t>Schematic and PCB Files</a:t>
            </a:r>
          </a:p>
          <a:p>
            <a:pPr marL="914400" lvl="1" indent="-365760">
              <a:buFont typeface="Courier New" panose="02070309020205020404" pitchFamily="49" charset="0"/>
              <a:buChar char="o"/>
            </a:pPr>
            <a:r>
              <a:rPr lang="en-US" sz="2400" dirty="0"/>
              <a:t>Mechanical </a:t>
            </a:r>
            <a:endParaRPr lang="en-US" sz="2400" dirty="0" smtClean="0"/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/>
              <a:t>Homework </a:t>
            </a:r>
            <a:r>
              <a:rPr lang="en-US" sz="2400" dirty="0" smtClean="0"/>
              <a:t>Assignment 7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 smtClean="0"/>
              <a:t>Packaging CAD Files</a:t>
            </a:r>
            <a:endParaRPr lang="en-US" sz="2400" dirty="0"/>
          </a:p>
          <a:p>
            <a:pPr marL="914400" lvl="1" indent="-365760">
              <a:buFont typeface="Courier New" panose="02070309020205020404" pitchFamily="49" charset="0"/>
              <a:buChar char="o"/>
            </a:pPr>
            <a:r>
              <a:rPr lang="en-US" sz="2400" dirty="0" smtClean="0"/>
              <a:t>Software </a:t>
            </a:r>
            <a:endParaRPr lang="en-US" sz="2400" dirty="0"/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/>
              <a:t>Homework Assignments </a:t>
            </a:r>
            <a:r>
              <a:rPr lang="en-US" sz="2400" dirty="0" smtClean="0"/>
              <a:t>3, 8</a:t>
            </a:r>
          </a:p>
          <a:p>
            <a:pPr marL="1497330" lvl="2" indent="-365760">
              <a:buFont typeface="Wingdings" panose="05000000000000000000" pitchFamily="2" charset="2"/>
              <a:buChar char="Ø"/>
            </a:pPr>
            <a:r>
              <a:rPr lang="en-US" sz="2400" dirty="0" smtClean="0"/>
              <a:t>Code Source Files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18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1188"/>
            <a:ext cx="11449050" cy="7487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Team Presentation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2"/>
          </p:nvPr>
        </p:nvSpPr>
        <p:spPr>
          <a:xfrm>
            <a:off x="676276" y="997538"/>
            <a:ext cx="10620374" cy="4565062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 smtClean="0"/>
              <a:t>Length: 15 minutes total (including Q &amp; A)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 smtClean="0"/>
              <a:t>All team members should participate in the presentation as equally as possible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 smtClean="0"/>
              <a:t>Links to your presentation slides and demo video should be posted on your team webpage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 smtClean="0"/>
              <a:t>Use the presentation template provided and follow the outline: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2000" dirty="0" smtClean="0"/>
              <a:t>Title slide/team introduction (a picture of team members should be on the title slide, annotated with names) – 1 minute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2000" dirty="0" smtClean="0"/>
              <a:t>Project description and underlying motivation – 1 minute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2000" dirty="0" smtClean="0"/>
              <a:t>Block diagram – 1 minute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2000" dirty="0" smtClean="0"/>
              <a:t>Summary of design challenges faced, and how they were addressed – 2 minutes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2000" dirty="0" smtClean="0"/>
              <a:t>Individual contributions (1 minute/team member = 4 minutes total)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2000" dirty="0" smtClean="0"/>
              <a:t>Video* documenting successful demonstration of PSSC – 4 minutes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2000" dirty="0" smtClean="0"/>
              <a:t>Questions/discussion – 2 minutes</a:t>
            </a: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914400" y="5381625"/>
            <a:ext cx="1103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__________________</a:t>
            </a:r>
          </a:p>
          <a:p>
            <a:r>
              <a:rPr lang="en-US" dirty="0" smtClean="0"/>
              <a:t>* Course staff will watch demo video at this point in the presentation using the link provided on the team’s webpage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25949</TotalTime>
  <Words>1363</Words>
  <Application>Microsoft Office PowerPoint</Application>
  <PresentationFormat>Widescreen</PresentationFormat>
  <Paragraphs>160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Impact</vt:lpstr>
      <vt:lpstr>Lucida Grande</vt:lpstr>
      <vt:lpstr>Wingdings</vt:lpstr>
      <vt:lpstr>Office Theme</vt:lpstr>
      <vt:lpstr>Next Steps:  What’s Left to Do,  and Where to go from here… David G Meyer ©2020, Images Property of their Respective Owners.</vt:lpstr>
      <vt:lpstr>Outline</vt:lpstr>
      <vt:lpstr>Summary of Remaining Work and Due Dates</vt:lpstr>
      <vt:lpstr>ABET Senior Design Report – Team Section</vt:lpstr>
      <vt:lpstr>ABET Senior Design Report – Individual Section</vt:lpstr>
      <vt:lpstr>User Manual</vt:lpstr>
      <vt:lpstr>Final Confidential Peer Review</vt:lpstr>
      <vt:lpstr>Final Project Archive</vt:lpstr>
      <vt:lpstr>Final Team Presentation</vt:lpstr>
      <vt:lpstr>Final Team Presentation</vt:lpstr>
      <vt:lpstr>Project Improvements</vt:lpstr>
      <vt:lpstr>Project Ownership</vt:lpstr>
      <vt:lpstr>Project Ownership</vt:lpstr>
      <vt:lpstr>Design Competitions</vt:lpstr>
      <vt:lpstr>Design Competitions</vt:lpstr>
      <vt:lpstr>Business Competitions</vt:lpstr>
      <vt:lpstr>Crowdfunding</vt:lpstr>
      <vt:lpstr>Crowdfunding</vt:lpstr>
      <vt:lpstr>Hackerspaces and Accelerators</vt:lpstr>
      <vt:lpstr>Entrepreneurship</vt:lpstr>
      <vt:lpstr>Research and Industry</vt:lpstr>
      <vt:lpstr>CLOSING THOUGHT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Meyer, David G</cp:lastModifiedBy>
  <cp:revision>336</cp:revision>
  <cp:lastPrinted>2012-02-14T22:31:46Z</cp:lastPrinted>
  <dcterms:created xsi:type="dcterms:W3CDTF">2011-09-20T15:44:26Z</dcterms:created>
  <dcterms:modified xsi:type="dcterms:W3CDTF">2020-04-16T17:53:16Z</dcterms:modified>
</cp:coreProperties>
</file>