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4" r:id="rId2"/>
    <p:sldId id="262" r:id="rId3"/>
    <p:sldId id="265" r:id="rId4"/>
    <p:sldId id="266" r:id="rId5"/>
    <p:sldId id="267" r:id="rId6"/>
    <p:sldId id="268" r:id="rId7"/>
    <p:sldId id="269" r:id="rId8"/>
    <p:sldId id="270" r:id="rId9"/>
    <p:sldId id="271" r:id="rId10"/>
    <p:sldId id="272" r:id="rId11"/>
    <p:sldId id="273" r:id="rId12"/>
    <p:sldId id="274" r:id="rId13"/>
    <p:sldId id="275" r:id="rId14"/>
    <p:sldId id="277" r:id="rId15"/>
    <p:sldId id="278" r:id="rId16"/>
    <p:sldId id="279" r:id="rId17"/>
    <p:sldId id="280" r:id="rId18"/>
    <p:sldId id="281" r:id="rId19"/>
    <p:sldId id="283" r:id="rId20"/>
    <p:sldId id="290" r:id="rId21"/>
    <p:sldId id="289" r:id="rId22"/>
    <p:sldId id="291"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userDrawn="1">
          <p15:clr>
            <a:srgbClr val="A4A3A4"/>
          </p15:clr>
        </p15:guide>
        <p15:guide id="2" pos="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792C"/>
    <a:srgbClr val="267433"/>
    <a:srgbClr val="856024"/>
    <a:srgbClr val="E3AE24"/>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376" y="44"/>
      </p:cViewPr>
      <p:guideLst>
        <p:guide orient="horz" pos="2702"/>
        <p:guide pos="736"/>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4/7/2016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Cover</a:t>
            </a:r>
            <a:r>
              <a:rPr lang="en-US" baseline="0" dirty="0" smtClean="0"/>
              <a:t> Image Source: http://theoutlook.com.ua/uploads/user/%D0%B8%D0%B0%D0%B3%D1%83%D1%81%D1%83/iguazu-falls-brazil-o.jpg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Recycle Logo Image Source: http://earthuntouched.com/wp-content/uploads/2014/10/managing-e-waste-4.jpg</a:t>
            </a:r>
          </a:p>
        </p:txBody>
      </p:sp>
      <p:sp>
        <p:nvSpPr>
          <p:cNvPr id="4" name="Slide Number Placeholder 3"/>
          <p:cNvSpPr>
            <a:spLocks noGrp="1"/>
          </p:cNvSpPr>
          <p:nvPr>
            <p:ph type="sldNum" sz="quarter" idx="10"/>
          </p:nvPr>
        </p:nvSpPr>
        <p:spPr/>
        <p:txBody>
          <a:bodyPr/>
          <a:lstStyle/>
          <a:p>
            <a:fld id="{3C696C59-4C62-F748-9189-0658811B1DC6}" type="slidenum">
              <a:rPr lang="en-US" smtClean="0"/>
              <a:t>12</a:t>
            </a:fld>
            <a:endParaRPr lang="en-US"/>
          </a:p>
        </p:txBody>
      </p:sp>
    </p:spTree>
    <p:extLst>
      <p:ext uri="{BB962C8B-B14F-4D97-AF65-F5344CB8AC3E}">
        <p14:creationId xmlns:p14="http://schemas.microsoft.com/office/powerpoint/2010/main" val="153158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Project Ara Image Source: http://upload.wikimedia.org/wikipedia/en/7/7d/Project_Ara_scattered_parts.png</a:t>
            </a:r>
          </a:p>
        </p:txBody>
      </p:sp>
      <p:sp>
        <p:nvSpPr>
          <p:cNvPr id="4" name="Slide Number Placeholder 3"/>
          <p:cNvSpPr>
            <a:spLocks noGrp="1"/>
          </p:cNvSpPr>
          <p:nvPr>
            <p:ph type="sldNum" sz="quarter" idx="10"/>
          </p:nvPr>
        </p:nvSpPr>
        <p:spPr/>
        <p:txBody>
          <a:bodyPr/>
          <a:lstStyle/>
          <a:p>
            <a:fld id="{3C696C59-4C62-F748-9189-0658811B1DC6}" type="slidenum">
              <a:rPr lang="en-US" smtClean="0"/>
              <a:t>13</a:t>
            </a:fld>
            <a:endParaRPr lang="en-US"/>
          </a:p>
        </p:txBody>
      </p:sp>
    </p:spTree>
    <p:extLst>
      <p:ext uri="{BB962C8B-B14F-4D97-AF65-F5344CB8AC3E}">
        <p14:creationId xmlns:p14="http://schemas.microsoft.com/office/powerpoint/2010/main" val="1735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C696C59-4C62-F748-9189-0658811B1DC6}" type="slidenum">
              <a:rPr lang="en-US" smtClean="0"/>
              <a:t>14</a:t>
            </a:fld>
            <a:endParaRPr lang="en-US"/>
          </a:p>
        </p:txBody>
      </p:sp>
    </p:spTree>
    <p:extLst>
      <p:ext uri="{BB962C8B-B14F-4D97-AF65-F5344CB8AC3E}">
        <p14:creationId xmlns:p14="http://schemas.microsoft.com/office/powerpoint/2010/main" val="183417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Tesla Model 3 Image Source: http://s.newsweek.com/sites/www.newsweek.com/files/styles/embed-lg/public/2016/02/11/tesla-model-3-speed-price-rumors-elon-musk.jpg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19</a:t>
            </a:fld>
            <a:endParaRPr lang="en-US"/>
          </a:p>
        </p:txBody>
      </p:sp>
    </p:spTree>
    <p:extLst>
      <p:ext uri="{BB962C8B-B14F-4D97-AF65-F5344CB8AC3E}">
        <p14:creationId xmlns:p14="http://schemas.microsoft.com/office/powerpoint/2010/main" val="240155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a:t>
            </a:fld>
            <a:endParaRPr lang="en-US"/>
          </a:p>
        </p:txBody>
      </p:sp>
    </p:spTree>
    <p:extLst>
      <p:ext uri="{BB962C8B-B14F-4D97-AF65-F5344CB8AC3E}">
        <p14:creationId xmlns:p14="http://schemas.microsoft.com/office/powerpoint/2010/main" val="284040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Indium Image Source: http://periodictable.com/Samples/049.10/s13.JPG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5</a:t>
            </a:fld>
            <a:endParaRPr lang="en-US"/>
          </a:p>
        </p:txBody>
      </p:sp>
    </p:spTree>
    <p:extLst>
      <p:ext uri="{BB962C8B-B14F-4D97-AF65-F5344CB8AC3E}">
        <p14:creationId xmlns:p14="http://schemas.microsoft.com/office/powerpoint/2010/main" val="192627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Gallium Image Source: http://periodictable.com/Samples/031.8/s12s.JPG</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6</a:t>
            </a:fld>
            <a:endParaRPr lang="en-US"/>
          </a:p>
        </p:txBody>
      </p:sp>
    </p:spTree>
    <p:extLst>
      <p:ext uri="{BB962C8B-B14F-4D97-AF65-F5344CB8AC3E}">
        <p14:creationId xmlns:p14="http://schemas.microsoft.com/office/powerpoint/2010/main" val="148386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Tantalum Image Source: http://periodictable.com/Samples/073.21/s13.JPG</a:t>
            </a:r>
          </a:p>
          <a:p>
            <a:r>
              <a:rPr lang="en-US" dirty="0" smtClean="0"/>
              <a:t>Tantalum</a:t>
            </a:r>
            <a:r>
              <a:rPr lang="en-US" baseline="0" dirty="0" smtClean="0"/>
              <a:t> Report: http://minerals.usgs.gov/minerals/pubs/commodity/niobium/myb1-2012-niobi.pdf</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7</a:t>
            </a:fld>
            <a:endParaRPr lang="en-US"/>
          </a:p>
        </p:txBody>
      </p:sp>
    </p:spTree>
    <p:extLst>
      <p:ext uri="{BB962C8B-B14F-4D97-AF65-F5344CB8AC3E}">
        <p14:creationId xmlns:p14="http://schemas.microsoft.com/office/powerpoint/2010/main" val="27602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Salar</a:t>
            </a:r>
            <a:r>
              <a:rPr lang="en-US" dirty="0" smtClean="0"/>
              <a:t> de </a:t>
            </a:r>
            <a:r>
              <a:rPr lang="en-US" dirty="0" err="1" smtClean="0"/>
              <a:t>Uyuni</a:t>
            </a:r>
            <a:r>
              <a:rPr lang="en-US" dirty="0" smtClean="0"/>
              <a:t> Image Source: http://upload.wikimedia.org/wikipedia/commons/f/f4/Salar_de_Uyuni_2013.jpg</a:t>
            </a:r>
          </a:p>
        </p:txBody>
      </p:sp>
      <p:sp>
        <p:nvSpPr>
          <p:cNvPr id="4" name="Slide Number Placeholder 3"/>
          <p:cNvSpPr>
            <a:spLocks noGrp="1"/>
          </p:cNvSpPr>
          <p:nvPr>
            <p:ph type="sldNum" sz="quarter" idx="10"/>
          </p:nvPr>
        </p:nvSpPr>
        <p:spPr/>
        <p:txBody>
          <a:bodyPr/>
          <a:lstStyle/>
          <a:p>
            <a:fld id="{3C696C59-4C62-F748-9189-0658811B1DC6}" type="slidenum">
              <a:rPr lang="en-US" smtClean="0"/>
              <a:t>8</a:t>
            </a:fld>
            <a:endParaRPr lang="en-US"/>
          </a:p>
        </p:txBody>
      </p:sp>
    </p:spTree>
    <p:extLst>
      <p:ext uri="{BB962C8B-B14F-4D97-AF65-F5344CB8AC3E}">
        <p14:creationId xmlns:p14="http://schemas.microsoft.com/office/powerpoint/2010/main" val="165774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Silicon Environmental Process Lecture: http://pubs.acs.org/doi/pdf/10.1021/es025643o</a:t>
            </a:r>
          </a:p>
          <a:p>
            <a:r>
              <a:rPr lang="en-US" dirty="0" smtClean="0"/>
              <a:t>“The 1.7</a:t>
            </a:r>
            <a:r>
              <a:rPr lang="en-US" baseline="0" dirty="0" smtClean="0"/>
              <a:t> Kilogram Microchip: Energy and Material Use in the Production of Semiconductor Devices”: http://pubs.acs.org/doi/pdf/10.1021/es025643o</a:t>
            </a:r>
          </a:p>
          <a:p>
            <a:r>
              <a:rPr lang="en-US" baseline="0" dirty="0" smtClean="0"/>
              <a:t>Dartmouth Environmental Lecture: https://engineering.dartmouth.edu/~d30345d/courses/engs171/ElectronicsIndustry.pdf</a:t>
            </a:r>
            <a:endParaRPr lang="en-US" dirty="0" smtClean="0"/>
          </a:p>
        </p:txBody>
      </p:sp>
      <p:sp>
        <p:nvSpPr>
          <p:cNvPr id="4" name="Slide Number Placeholder 3"/>
          <p:cNvSpPr>
            <a:spLocks noGrp="1"/>
          </p:cNvSpPr>
          <p:nvPr>
            <p:ph type="sldNum" sz="quarter" idx="10"/>
          </p:nvPr>
        </p:nvSpPr>
        <p:spPr/>
        <p:txBody>
          <a:bodyPr/>
          <a:lstStyle/>
          <a:p>
            <a:fld id="{3C696C59-4C62-F748-9189-0658811B1DC6}" type="slidenum">
              <a:rPr lang="en-US" smtClean="0"/>
              <a:t>9</a:t>
            </a:fld>
            <a:endParaRPr lang="en-US"/>
          </a:p>
        </p:txBody>
      </p:sp>
    </p:spTree>
    <p:extLst>
      <p:ext uri="{BB962C8B-B14F-4D97-AF65-F5344CB8AC3E}">
        <p14:creationId xmlns:p14="http://schemas.microsoft.com/office/powerpoint/2010/main" val="304372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“Energy Consumption of Consumer Electronics in US Homes in 2013”: http://www.ce.org/CorporateSite/media/environment/Energy-Consumption-of-Consumer-Electronics.pdf</a:t>
            </a:r>
          </a:p>
        </p:txBody>
      </p:sp>
      <p:sp>
        <p:nvSpPr>
          <p:cNvPr id="4" name="Slide Number Placeholder 3"/>
          <p:cNvSpPr>
            <a:spLocks noGrp="1"/>
          </p:cNvSpPr>
          <p:nvPr>
            <p:ph type="sldNum" sz="quarter" idx="10"/>
          </p:nvPr>
        </p:nvSpPr>
        <p:spPr/>
        <p:txBody>
          <a:bodyPr/>
          <a:lstStyle/>
          <a:p>
            <a:fld id="{3C696C59-4C62-F748-9189-0658811B1DC6}" type="slidenum">
              <a:rPr lang="en-US" smtClean="0"/>
              <a:t>10</a:t>
            </a:fld>
            <a:endParaRPr lang="en-US"/>
          </a:p>
        </p:txBody>
      </p:sp>
    </p:spTree>
    <p:extLst>
      <p:ext uri="{BB962C8B-B14F-4D97-AF65-F5344CB8AC3E}">
        <p14:creationId xmlns:p14="http://schemas.microsoft.com/office/powerpoint/2010/main" val="378097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C696C59-4C62-F748-9189-0658811B1DC6}" type="slidenum">
              <a:rPr lang="en-US" smtClean="0"/>
              <a:t>11</a:t>
            </a:fld>
            <a:endParaRPr lang="en-US"/>
          </a:p>
        </p:txBody>
      </p:sp>
    </p:spTree>
    <p:extLst>
      <p:ext uri="{BB962C8B-B14F-4D97-AF65-F5344CB8AC3E}">
        <p14:creationId xmlns:p14="http://schemas.microsoft.com/office/powerpoint/2010/main" val="353152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Rectangle 32"/>
          <p:cNvSpPr/>
          <p:nvPr/>
        </p:nvSpPr>
        <p:spPr>
          <a:xfrm>
            <a:off x="-1" y="4390742"/>
            <a:ext cx="7804964"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0"/>
            <a:ext cx="12192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itle 14"/>
          <p:cNvSpPr>
            <a:spLocks noGrp="1"/>
          </p:cNvSpPr>
          <p:nvPr userDrawn="1">
            <p:ph type="title" hasCustomPrompt="1"/>
          </p:nvPr>
        </p:nvSpPr>
        <p:spPr>
          <a:xfrm>
            <a:off x="447301" y="4585792"/>
            <a:ext cx="6326535"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7663332" y="5623128"/>
            <a:ext cx="4149784"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7663333" y="5918450"/>
            <a:ext cx="4149784"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7663332" y="6277182"/>
            <a:ext cx="415012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7660113" y="4457140"/>
            <a:ext cx="4153339"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1"/>
            <a:ext cx="12192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12192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8"/>
          <p:cNvGrpSpPr/>
          <p:nvPr userDrawn="1"/>
        </p:nvGrpSpPr>
        <p:grpSpPr>
          <a:xfrm>
            <a:off x="-18016" y="4147563"/>
            <a:ext cx="9300677"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1265302" y="5832568"/>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1265302" y="6340619"/>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1062102" y="4303767"/>
            <a:ext cx="814849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chemeClr val="bg1"/>
              </a:solidFill>
              <a:latin typeface="Impact"/>
              <a:cs typeface="Impact"/>
            </a:endParaRPr>
          </a:p>
        </p:txBody>
      </p:sp>
      <p:sp>
        <p:nvSpPr>
          <p:cNvPr id="4" name="Title 3"/>
          <p:cNvSpPr>
            <a:spLocks noGrp="1"/>
          </p:cNvSpPr>
          <p:nvPr>
            <p:ph type="title" hasCustomPrompt="1"/>
          </p:nvPr>
        </p:nvSpPr>
        <p:spPr>
          <a:xfrm>
            <a:off x="1059043" y="4240780"/>
            <a:ext cx="8151556"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1059043" y="5799369"/>
            <a:ext cx="8151556"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9410075" y="-8411"/>
            <a:ext cx="2589891" cy="1021073"/>
          </a:xfrm>
          <a:prstGeom prst="rect">
            <a:avLst/>
          </a:prstGeom>
        </p:spPr>
      </p:pic>
      <p:sp>
        <p:nvSpPr>
          <p:cNvPr id="3" name="Picture Placeholder 2"/>
          <p:cNvSpPr>
            <a:spLocks noGrp="1"/>
          </p:cNvSpPr>
          <p:nvPr>
            <p:ph type="pic" sz="quarter" idx="15"/>
          </p:nvPr>
        </p:nvSpPr>
        <p:spPr>
          <a:xfrm>
            <a:off x="-18016" y="-8410"/>
            <a:ext cx="9301717"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609601" y="1608140"/>
            <a:ext cx="10981265"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7" name="Text Placeholder 6"/>
          <p:cNvSpPr>
            <a:spLocks noGrp="1"/>
          </p:cNvSpPr>
          <p:nvPr>
            <p:ph type="body" idx="12"/>
          </p:nvPr>
        </p:nvSpPr>
        <p:spPr>
          <a:xfrm>
            <a:off x="609601" y="1187117"/>
            <a:ext cx="10981265" cy="47474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218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6228806" y="1600373"/>
            <a:ext cx="5353593" cy="4342542"/>
          </a:xfrm>
        </p:spPr>
        <p:txBody>
          <a:bodyPr/>
          <a:lstStyle/>
          <a:p>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2651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6"/>
            <a:ext cx="5265184"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6"/>
            <a:ext cx="5389033"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12192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 y="6075633"/>
            <a:ext cx="2031832" cy="479171"/>
          </a:xfrm>
          <a:prstGeom prst="rect">
            <a:avLst/>
          </a:prstGeom>
        </p:spPr>
      </p:pic>
      <p:sp>
        <p:nvSpPr>
          <p:cNvPr id="19" name="Rectangle 18"/>
          <p:cNvSpPr/>
          <p:nvPr/>
        </p:nvSpPr>
        <p:spPr>
          <a:xfrm>
            <a:off x="0" y="0"/>
            <a:ext cx="12192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315431"/>
            <a:ext cx="10981267"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21492"/>
            <a:ext cx="10981267"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46067"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489507" y="1535528"/>
            <a:ext cx="11101360" cy="369332"/>
          </a:xfrm>
          <a:prstGeom prst="rect">
            <a:avLst/>
          </a:prstGeom>
          <a:noFill/>
        </p:spPr>
        <p:txBody>
          <a:bodyPr wrap="square" rtlCol="0">
            <a:spAutoFit/>
          </a:bodyPr>
          <a:lstStyle/>
          <a:p>
            <a:endParaRPr lang="en-US" sz="1800"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7" r:id="rId5"/>
    <p:sldLayoutId id="2147483652" r:id="rId6"/>
    <p:sldLayoutId id="2147483653" r:id="rId7"/>
    <p:sldLayoutId id="2147483654" r:id="rId8"/>
    <p:sldLayoutId id="2147483655" r:id="rId9"/>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QjGBEEiej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designrecycleinc.com/led%20comp%20chart.html" TargetMode="External"/><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pubs.acs.org/doi/pdf/10.1021/es025643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346" y="4388192"/>
            <a:ext cx="7426036" cy="1864086"/>
          </a:xfrm>
        </p:spPr>
        <p:txBody>
          <a:bodyPr/>
          <a:lstStyle/>
          <a:p>
            <a:r>
              <a:rPr lang="en-US" sz="4000" dirty="0"/>
              <a:t>Environmental  and</a:t>
            </a:r>
            <a:br>
              <a:rPr lang="en-US" sz="4000" dirty="0"/>
            </a:br>
            <a:r>
              <a:rPr lang="en-US" sz="4000" dirty="0"/>
              <a:t>sustainability  concerns</a:t>
            </a:r>
            <a:r>
              <a:rPr lang="en-US" sz="4800" dirty="0"/>
              <a:t/>
            </a:r>
            <a:br>
              <a:rPr lang="en-US" sz="4800" dirty="0"/>
            </a:br>
            <a:r>
              <a:rPr lang="en-US" sz="1400" cap="none" dirty="0">
                <a:solidFill>
                  <a:schemeClr val="tx1"/>
                </a:solidFill>
                <a:latin typeface="Arial" panose="020B0604020202020204" pitchFamily="34" charset="0"/>
                <a:cs typeface="Arial" panose="020B0604020202020204" pitchFamily="34" charset="0"/>
              </a:rPr>
              <a:t>George </a:t>
            </a:r>
            <a:r>
              <a:rPr lang="en-US" sz="1400" cap="none" dirty="0" smtClean="0">
                <a:solidFill>
                  <a:schemeClr val="tx1"/>
                </a:solidFill>
                <a:latin typeface="Arial" panose="020B0604020202020204" pitchFamily="34" charset="0"/>
                <a:cs typeface="Arial" panose="020B0604020202020204" pitchFamily="34" charset="0"/>
              </a:rPr>
              <a:t>E Hadley and David G Meyer </a:t>
            </a:r>
            <a:r>
              <a:rPr lang="en-US" sz="1400" cap="none" dirty="0">
                <a:solidFill>
                  <a:schemeClr val="tx1"/>
                </a:solidFill>
                <a:latin typeface="Arial" panose="020B0604020202020204" pitchFamily="34" charset="0"/>
                <a:cs typeface="Arial" panose="020B0604020202020204" pitchFamily="34" charset="0"/>
              </a:rPr>
              <a:t>©</a:t>
            </a:r>
            <a:r>
              <a:rPr lang="en-US" sz="1400" cap="none" dirty="0" smtClean="0">
                <a:solidFill>
                  <a:schemeClr val="tx1"/>
                </a:solidFill>
                <a:latin typeface="Arial" panose="020B0604020202020204" pitchFamily="34" charset="0"/>
                <a:cs typeface="Arial" panose="020B0604020202020204" pitchFamily="34" charset="0"/>
              </a:rPr>
              <a:t>2016, </a:t>
            </a:r>
            <a:r>
              <a:rPr lang="en-US" sz="1400" cap="none" dirty="0">
                <a:solidFill>
                  <a:schemeClr val="tx1"/>
                </a:solidFill>
                <a:latin typeface="Arial" panose="020B0604020202020204" pitchFamily="34" charset="0"/>
                <a:cs typeface="Arial" panose="020B0604020202020204" pitchFamily="34" charset="0"/>
              </a:rPr>
              <a:t>Images Property of their Respective Owners.</a:t>
            </a:r>
            <a:endParaRPr lang="en-US" sz="1400" dirty="0"/>
          </a:p>
        </p:txBody>
      </p:sp>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8187" b="8187"/>
          <a:stretch>
            <a:fillRect/>
          </a:stretch>
        </p:blipFill>
        <p:spPr/>
      </p:pic>
      <p:pic>
        <p:nvPicPr>
          <p:cNvPr id="9" name="Picture 8" descr="PU_sigtab.eps"/>
          <p:cNvPicPr>
            <a:picLocks noChangeAspect="1"/>
          </p:cNvPicPr>
          <p:nvPr/>
        </p:nvPicPr>
        <p:blipFill rotWithShape="1">
          <a:blip r:embed="rId4" cstate="print">
            <a:extLst>
              <a:ext uri="{28A0092B-C50C-407E-A947-70E740481C1C}">
                <a14:useLocalDpi xmlns:a14="http://schemas.microsoft.com/office/drawing/2010/main" val="0"/>
              </a:ext>
            </a:extLst>
          </a:blip>
          <a:srcRect t="-166" b="12554"/>
          <a:stretch/>
        </p:blipFill>
        <p:spPr>
          <a:xfrm>
            <a:off x="10249582" y="5836927"/>
            <a:ext cx="1942418" cy="1021073"/>
          </a:xfrm>
          <a:prstGeom prst="rect">
            <a:avLst/>
          </a:prstGeom>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20" y="2789821"/>
            <a:ext cx="7045384" cy="3934254"/>
          </a:xfrm>
          <a:prstGeom prst="rect">
            <a:avLst/>
          </a:prstGeom>
        </p:spPr>
      </p:pic>
      <p:sp>
        <p:nvSpPr>
          <p:cNvPr id="11" name="Title 10"/>
          <p:cNvSpPr>
            <a:spLocks noGrp="1"/>
          </p:cNvSpPr>
          <p:nvPr>
            <p:ph type="title"/>
          </p:nvPr>
        </p:nvSpPr>
        <p:spPr>
          <a:xfrm>
            <a:off x="609600" y="287723"/>
            <a:ext cx="10981267" cy="748782"/>
          </a:xfrm>
        </p:spPr>
        <p:txBody>
          <a:bodyPr/>
          <a:lstStyle/>
          <a:p>
            <a:r>
              <a:rPr lang="en-US" dirty="0" smtClean="0"/>
              <a:t>Consumer Lifecycle</a:t>
            </a:r>
            <a:endParaRPr lang="en-US" dirty="0"/>
          </a:p>
        </p:txBody>
      </p:sp>
      <p:sp>
        <p:nvSpPr>
          <p:cNvPr id="3" name="Text Placeholder 2"/>
          <p:cNvSpPr>
            <a:spLocks noGrp="1"/>
          </p:cNvSpPr>
          <p:nvPr>
            <p:ph type="body" idx="12"/>
          </p:nvPr>
        </p:nvSpPr>
        <p:spPr>
          <a:xfrm>
            <a:off x="678874" y="1036505"/>
            <a:ext cx="11208327" cy="5615796"/>
          </a:xfrm>
        </p:spPr>
        <p:txBody>
          <a:bodyPr>
            <a:normAutofit/>
          </a:bodyPr>
          <a:lstStyle/>
          <a:p>
            <a:pPr marL="233363" indent="-233363">
              <a:buFont typeface="Arial" panose="020B0604020202020204" pitchFamily="34" charset="0"/>
              <a:buChar char="•"/>
            </a:pPr>
            <a:r>
              <a:rPr lang="en-US" sz="2400" dirty="0"/>
              <a:t>Once products are manufactured and shipped, they are used by end users in their designed application. The primary environmental impact at this stage involves energy expenditure</a:t>
            </a:r>
          </a:p>
          <a:p>
            <a:pPr marL="233363" indent="-233363">
              <a:buFont typeface="Arial" panose="020B0604020202020204" pitchFamily="34" charset="0"/>
              <a:buChar char="•"/>
            </a:pPr>
            <a:r>
              <a:rPr lang="en-US" sz="2400" dirty="0"/>
              <a:t>In 2013, consumer electronics devices used an estimated 170.4 </a:t>
            </a:r>
            <a:r>
              <a:rPr lang="en-US" sz="2400" dirty="0" err="1"/>
              <a:t>TWh</a:t>
            </a:r>
            <a:r>
              <a:rPr lang="en-US" sz="2400" dirty="0"/>
              <a:t> of energy</a:t>
            </a:r>
          </a:p>
        </p:txBody>
      </p:sp>
    </p:spTree>
    <p:extLst>
      <p:ext uri="{BB962C8B-B14F-4D97-AF65-F5344CB8AC3E}">
        <p14:creationId xmlns:p14="http://schemas.microsoft.com/office/powerpoint/2010/main" val="23822574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smtClean="0"/>
              <a:t>E-waste and Recycling</a:t>
            </a:r>
            <a:endParaRPr lang="en-US" dirty="0"/>
          </a:p>
        </p:txBody>
      </p:sp>
      <p:sp>
        <p:nvSpPr>
          <p:cNvPr id="3" name="Text Placeholder 2"/>
          <p:cNvSpPr>
            <a:spLocks noGrp="1"/>
          </p:cNvSpPr>
          <p:nvPr>
            <p:ph type="body" idx="12"/>
          </p:nvPr>
        </p:nvSpPr>
        <p:spPr>
          <a:xfrm>
            <a:off x="609600" y="931652"/>
            <a:ext cx="10880436" cy="5615796"/>
          </a:xfrm>
        </p:spPr>
        <p:txBody>
          <a:bodyPr>
            <a:normAutofit/>
          </a:bodyPr>
          <a:lstStyle/>
          <a:p>
            <a:pPr marL="233363" indent="-233363">
              <a:buFont typeface="Arial" panose="020B0604020202020204" pitchFamily="34" charset="0"/>
              <a:buChar char="•"/>
            </a:pPr>
            <a:r>
              <a:rPr lang="en-US" sz="2400" dirty="0"/>
              <a:t>Increased consumption and demand for electronics in modern society has led to enormous amounts of electronic waste (E-waste)</a:t>
            </a:r>
          </a:p>
          <a:p>
            <a:pPr marL="233363" indent="-233363">
              <a:buFont typeface="Arial" panose="020B0604020202020204" pitchFamily="34" charset="0"/>
              <a:buChar char="•"/>
            </a:pPr>
            <a:r>
              <a:rPr lang="en-US" sz="2400" dirty="0"/>
              <a:t>In 2012, the United States alone generated an estimated 20 billion pounds of E-waste, much of it sent to landfills</a:t>
            </a:r>
          </a:p>
          <a:p>
            <a:pPr marL="233363" indent="-233363">
              <a:buFont typeface="Arial" panose="020B0604020202020204" pitchFamily="34" charset="0"/>
              <a:buChar char="•"/>
            </a:pPr>
            <a:r>
              <a:rPr lang="en-US" sz="2400" dirty="0"/>
              <a:t>Some E-waste is exported, largely from developed countries, to developing and poor countries, for </a:t>
            </a:r>
            <a:r>
              <a:rPr lang="en-US" sz="2400" dirty="0" smtClean="0"/>
              <a:t>recycling</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939" y="3244250"/>
            <a:ext cx="2674458" cy="2674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2"/>
          <p:cNvSpPr txBox="1">
            <a:spLocks/>
          </p:cNvSpPr>
          <p:nvPr/>
        </p:nvSpPr>
        <p:spPr>
          <a:xfrm>
            <a:off x="609600" y="3430979"/>
            <a:ext cx="7886700" cy="257929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Font typeface="Arial" panose="020B0604020202020204" pitchFamily="34" charset="0"/>
              <a:buChar char="•"/>
            </a:pPr>
            <a:r>
              <a:rPr lang="en-US" sz="2400" dirty="0" smtClean="0"/>
              <a:t>Recycling of E-waste involves large amounts of labor with numerous environmental and human hazards</a:t>
            </a:r>
          </a:p>
          <a:p>
            <a:pPr marL="233363" indent="-233363">
              <a:buFont typeface="Arial" panose="020B0604020202020204" pitchFamily="34" charset="0"/>
              <a:buChar char="•"/>
            </a:pPr>
            <a:r>
              <a:rPr lang="en-US" sz="2400" dirty="0" smtClean="0"/>
              <a:t>E-waste is often burned, producing byproducts such as lead fumes and metallic toxins, which are extremely dangerous to human health</a:t>
            </a:r>
            <a:endParaRPr lang="en-US" sz="2400" dirty="0"/>
          </a:p>
        </p:txBody>
      </p:sp>
    </p:spTree>
    <p:extLst>
      <p:ext uri="{BB962C8B-B14F-4D97-AF65-F5344CB8AC3E}">
        <p14:creationId xmlns:p14="http://schemas.microsoft.com/office/powerpoint/2010/main" val="3687233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698" y="3348018"/>
            <a:ext cx="3208127" cy="2931348"/>
          </a:xfrm>
          <a:prstGeom prst="rect">
            <a:avLst/>
          </a:prstGeom>
        </p:spPr>
      </p:pic>
      <p:sp>
        <p:nvSpPr>
          <p:cNvPr id="11" name="Title 10"/>
          <p:cNvSpPr>
            <a:spLocks noGrp="1"/>
          </p:cNvSpPr>
          <p:nvPr>
            <p:ph type="title"/>
          </p:nvPr>
        </p:nvSpPr>
        <p:spPr>
          <a:xfrm>
            <a:off x="609600" y="286856"/>
            <a:ext cx="10981267" cy="748782"/>
          </a:xfrm>
        </p:spPr>
        <p:txBody>
          <a:bodyPr/>
          <a:lstStyle/>
          <a:p>
            <a:r>
              <a:rPr lang="en-US" dirty="0" smtClean="0"/>
              <a:t>What can be done</a:t>
            </a:r>
            <a:endParaRPr lang="en-US" dirty="0"/>
          </a:p>
        </p:txBody>
      </p:sp>
      <p:sp>
        <p:nvSpPr>
          <p:cNvPr id="3" name="Text Placeholder 2"/>
          <p:cNvSpPr>
            <a:spLocks noGrp="1"/>
          </p:cNvSpPr>
          <p:nvPr>
            <p:ph type="body" idx="12"/>
          </p:nvPr>
        </p:nvSpPr>
        <p:spPr>
          <a:xfrm>
            <a:off x="638175" y="952769"/>
            <a:ext cx="10763249" cy="2971261"/>
          </a:xfrm>
        </p:spPr>
        <p:txBody>
          <a:bodyPr>
            <a:normAutofit/>
          </a:bodyPr>
          <a:lstStyle/>
          <a:p>
            <a:pPr marL="233363" indent="-233363">
              <a:buFont typeface="Arial" panose="020B0604020202020204" pitchFamily="34" charset="0"/>
              <a:buChar char="•"/>
            </a:pPr>
            <a:r>
              <a:rPr lang="en-US" sz="2400" dirty="0"/>
              <a:t>As engineers, resource depletion and electronic waste can be mitigated in the following steps:</a:t>
            </a:r>
          </a:p>
          <a:p>
            <a:pPr marL="233363" indent="-233363">
              <a:buFont typeface="Arial" panose="020B0604020202020204" pitchFamily="34" charset="0"/>
              <a:buChar char="•"/>
            </a:pPr>
            <a:r>
              <a:rPr lang="en-US" sz="2400" u="sng" dirty="0"/>
              <a:t>Eliminate:</a:t>
            </a:r>
            <a:r>
              <a:rPr lang="en-US" sz="2400" dirty="0"/>
              <a:t> New devices and designs which eliminate </a:t>
            </a:r>
            <a:r>
              <a:rPr lang="en-US" sz="2400" dirty="0" smtClean="0"/>
              <a:t>the need </a:t>
            </a:r>
            <a:r>
              <a:rPr lang="en-US" sz="2400" dirty="0"/>
              <a:t>for previously existing classes of products 	(example: smartphones eliminating </a:t>
            </a:r>
            <a:r>
              <a:rPr lang="en-US" sz="2400" dirty="0" smtClean="0"/>
              <a:t>need for </a:t>
            </a:r>
            <a:r>
              <a:rPr lang="en-US" sz="2400" dirty="0" smtClean="0"/>
              <a:t>a dedicated </a:t>
            </a:r>
            <a:r>
              <a:rPr lang="en-US" sz="2400" dirty="0" smtClean="0"/>
              <a:t>MP3 player)</a:t>
            </a:r>
            <a:endParaRPr lang="en-US" sz="2400" dirty="0"/>
          </a:p>
          <a:p>
            <a:pPr marL="233363" indent="-233363">
              <a:buFont typeface="Arial" panose="020B0604020202020204" pitchFamily="34" charset="0"/>
              <a:buChar char="•"/>
            </a:pPr>
            <a:r>
              <a:rPr lang="en-US" sz="2400" u="sng" dirty="0"/>
              <a:t>Reduce:</a:t>
            </a:r>
            <a:r>
              <a:rPr lang="en-US" sz="2400" dirty="0"/>
              <a:t> New devices and designs which use fewer 	resources and energy than their </a:t>
            </a:r>
            <a:r>
              <a:rPr lang="en-US" sz="2400" dirty="0" smtClean="0"/>
              <a:t>predecessors</a:t>
            </a:r>
            <a:endParaRPr lang="en-US" sz="2400" dirty="0"/>
          </a:p>
        </p:txBody>
      </p:sp>
      <p:sp>
        <p:nvSpPr>
          <p:cNvPr id="5" name="Text Placeholder 2"/>
          <p:cNvSpPr txBox="1">
            <a:spLocks/>
          </p:cNvSpPr>
          <p:nvPr/>
        </p:nvSpPr>
        <p:spPr>
          <a:xfrm>
            <a:off x="638174" y="3742606"/>
            <a:ext cx="6600826" cy="264938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Font typeface="Arial" panose="020B0604020202020204" pitchFamily="34" charset="0"/>
              <a:buChar char="•"/>
            </a:pPr>
            <a:r>
              <a:rPr lang="en-US" sz="2400" u="sng" dirty="0" smtClean="0"/>
              <a:t>Reuse:</a:t>
            </a:r>
            <a:r>
              <a:rPr lang="en-US" sz="2400" dirty="0" smtClean="0"/>
              <a:t> New devices and designs which are easily repairable, upgradeable, and multifunctional</a:t>
            </a:r>
          </a:p>
          <a:p>
            <a:pPr marL="233363" indent="-233363">
              <a:buFont typeface="Arial" panose="020B0604020202020204" pitchFamily="34" charset="0"/>
              <a:buChar char="•"/>
            </a:pPr>
            <a:r>
              <a:rPr lang="en-US" sz="2400" u="sng" dirty="0" smtClean="0"/>
              <a:t>Recycle:</a:t>
            </a:r>
            <a:r>
              <a:rPr lang="en-US" sz="2400" dirty="0" smtClean="0"/>
              <a:t> Send remaining salvage to recyclers to responsibly recycle old electronic materials</a:t>
            </a:r>
            <a:endParaRPr lang="en-US" sz="2400" u="sng" dirty="0"/>
          </a:p>
        </p:txBody>
      </p:sp>
    </p:spTree>
    <p:extLst>
      <p:ext uri="{BB962C8B-B14F-4D97-AF65-F5344CB8AC3E}">
        <p14:creationId xmlns:p14="http://schemas.microsoft.com/office/powerpoint/2010/main" val="1902574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err="1" smtClean="0"/>
              <a:t>Environmenal</a:t>
            </a:r>
            <a:r>
              <a:rPr lang="en-US" dirty="0" smtClean="0"/>
              <a:t> Case Studies</a:t>
            </a:r>
            <a:endParaRPr lang="en-US" dirty="0"/>
          </a:p>
        </p:txBody>
      </p:sp>
      <p:sp>
        <p:nvSpPr>
          <p:cNvPr id="4" name="Text Placeholder 3"/>
          <p:cNvSpPr>
            <a:spLocks noGrp="1"/>
          </p:cNvSpPr>
          <p:nvPr>
            <p:ph type="body" idx="11"/>
          </p:nvPr>
        </p:nvSpPr>
        <p:spPr/>
        <p:txBody>
          <a:bodyPr/>
          <a:lstStyle/>
          <a:p>
            <a:r>
              <a:rPr lang="en-US" sz="2400" cap="none" dirty="0"/>
              <a:t>Project </a:t>
            </a:r>
            <a:r>
              <a:rPr lang="en-US" sz="2400" cap="none" dirty="0" err="1"/>
              <a:t>Ara</a:t>
            </a:r>
            <a:endParaRPr lang="en-US" sz="2400" cap="none" dirty="0"/>
          </a:p>
        </p:txBody>
      </p:sp>
      <p:sp>
        <p:nvSpPr>
          <p:cNvPr id="5" name="Text Placeholder 4"/>
          <p:cNvSpPr>
            <a:spLocks noGrp="1"/>
          </p:cNvSpPr>
          <p:nvPr>
            <p:ph type="body" idx="12"/>
          </p:nvPr>
        </p:nvSpPr>
        <p:spPr>
          <a:xfrm>
            <a:off x="688110" y="1460828"/>
            <a:ext cx="10118435" cy="4649273"/>
          </a:xfrm>
        </p:spPr>
        <p:txBody>
          <a:bodyPr>
            <a:normAutofit/>
          </a:bodyPr>
          <a:lstStyle/>
          <a:p>
            <a:pPr marL="233363" indent="-233363">
              <a:buFont typeface="Arial" panose="020B0604020202020204" pitchFamily="34" charset="0"/>
              <a:buChar char="•"/>
            </a:pPr>
            <a:r>
              <a:rPr lang="en-US" sz="2400" dirty="0"/>
              <a:t>Google/Motorola initiative - modular smartphone design</a:t>
            </a:r>
          </a:p>
          <a:p>
            <a:pPr marL="233363" indent="-233363">
              <a:buFont typeface="Arial" panose="020B0604020202020204" pitchFamily="34" charset="0"/>
              <a:buChar char="•"/>
            </a:pPr>
            <a:r>
              <a:rPr lang="en-US" sz="2400" dirty="0"/>
              <a:t>End users can decide which components and functionality their phones need, and purchase modules on this basis</a:t>
            </a:r>
          </a:p>
          <a:p>
            <a:pPr marL="233363" indent="-233363">
              <a:buFont typeface="Arial" panose="020B0604020202020204" pitchFamily="34" charset="0"/>
              <a:buChar char="•"/>
            </a:pPr>
            <a:r>
              <a:rPr lang="en-US" sz="2400" dirty="0"/>
              <a:t>When an upgrade is desired or a repair needs to be made, the module can be replaced without needing to discard the entire device</a:t>
            </a:r>
          </a:p>
          <a:p>
            <a:pPr marL="233363" indent="-233363">
              <a:buFont typeface="Arial" panose="020B0604020202020204" pitchFamily="34" charset="0"/>
              <a:buChar char="•"/>
            </a:pPr>
            <a:r>
              <a:rPr lang="en-US" sz="2400" dirty="0"/>
              <a:t>Project </a:t>
            </a:r>
            <a:r>
              <a:rPr lang="en-US" sz="2400" dirty="0" err="1"/>
              <a:t>Ara</a:t>
            </a:r>
            <a:r>
              <a:rPr lang="en-US" sz="2400" dirty="0"/>
              <a:t> concept video: </a:t>
            </a:r>
            <a:r>
              <a:rPr lang="en-US" sz="2400" dirty="0">
                <a:hlinkClick r:id="rId3"/>
              </a:rPr>
              <a:t>https://www.youtube.com/watch?v=TQjGBEEiejU</a:t>
            </a:r>
            <a:r>
              <a:rPr lang="en-US" sz="2400" dirty="0"/>
              <a:t> </a:t>
            </a:r>
          </a:p>
        </p:txBody>
      </p:sp>
      <p:pic>
        <p:nvPicPr>
          <p:cNvPr id="4100" name="Picture 4" descr="https://i.imgur.com/S83tuB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465" y="3639128"/>
            <a:ext cx="4363535" cy="29090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dn1.vox-cdn.com/thumbor/UQa1s9TmHcuZGdVJbbWHKAe69yk=/0x51:1019x624/1600x900/cdn0.vox-cdn.com/uploads/chorus_image/image/46979400/project-ara-theverge-16_10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207" y="4690769"/>
            <a:ext cx="3130803" cy="176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46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err="1"/>
              <a:t>Environmenal</a:t>
            </a:r>
            <a:r>
              <a:rPr lang="en-US" dirty="0"/>
              <a:t> Case </a:t>
            </a:r>
            <a:r>
              <a:rPr lang="en-US" dirty="0" smtClean="0"/>
              <a:t>Studies</a:t>
            </a:r>
            <a:endParaRPr lang="en-US" dirty="0"/>
          </a:p>
        </p:txBody>
      </p:sp>
      <p:sp>
        <p:nvSpPr>
          <p:cNvPr id="4" name="Text Placeholder 3"/>
          <p:cNvSpPr>
            <a:spLocks noGrp="1"/>
          </p:cNvSpPr>
          <p:nvPr>
            <p:ph type="body" idx="11"/>
          </p:nvPr>
        </p:nvSpPr>
        <p:spPr/>
        <p:txBody>
          <a:bodyPr/>
          <a:lstStyle/>
          <a:p>
            <a:r>
              <a:rPr lang="en-US" sz="2400" cap="none" dirty="0"/>
              <a:t>Project </a:t>
            </a:r>
            <a:r>
              <a:rPr lang="en-US" sz="2400" cap="none" dirty="0" err="1"/>
              <a:t>Ara</a:t>
            </a:r>
            <a:endParaRPr lang="en-US" sz="2400" cap="none" dirty="0"/>
          </a:p>
        </p:txBody>
      </p:sp>
      <p:sp>
        <p:nvSpPr>
          <p:cNvPr id="3" name="Text Placeholder 2"/>
          <p:cNvSpPr>
            <a:spLocks noGrp="1"/>
          </p:cNvSpPr>
          <p:nvPr>
            <p:ph type="body" idx="12"/>
          </p:nvPr>
        </p:nvSpPr>
        <p:spPr>
          <a:xfrm>
            <a:off x="706582" y="1458699"/>
            <a:ext cx="10210799" cy="4549801"/>
          </a:xfrm>
        </p:spPr>
        <p:txBody>
          <a:bodyPr>
            <a:normAutofit/>
          </a:bodyPr>
          <a:lstStyle/>
          <a:p>
            <a:r>
              <a:rPr lang="en-US" sz="2800" dirty="0"/>
              <a:t>Relevant questions:</a:t>
            </a:r>
          </a:p>
          <a:p>
            <a:pPr marL="457200" indent="-233363">
              <a:buFont typeface="Arial" panose="020B0604020202020204" pitchFamily="34" charset="0"/>
              <a:buChar char="•"/>
            </a:pPr>
            <a:r>
              <a:rPr lang="en-US" sz="2800" dirty="0"/>
              <a:t>What are the positive environmental impacts of this project? Negative impacts?</a:t>
            </a:r>
          </a:p>
          <a:p>
            <a:pPr marL="457200" indent="-233363">
              <a:buFont typeface="Arial" panose="020B0604020202020204" pitchFamily="34" charset="0"/>
              <a:buChar char="•"/>
            </a:pPr>
            <a:r>
              <a:rPr lang="en-US" sz="2800" dirty="0"/>
              <a:t>Would you buy a device like this? What premium would you be willing to pay compared to a normal disposable device?</a:t>
            </a:r>
          </a:p>
        </p:txBody>
      </p:sp>
      <p:pic>
        <p:nvPicPr>
          <p:cNvPr id="5122" name="Picture 2" descr="http://mos.futurenet.com/techradar/art/mobile_phones/Google/Project%20Ara/ara-medium-front-and-back-with-modu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563" y="3874078"/>
            <a:ext cx="5107709" cy="28730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echnobuffalo.com/wp-content/uploads/2014/04/ara-vid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625" y="4015049"/>
            <a:ext cx="2895684" cy="178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384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290492"/>
            <a:ext cx="8235950" cy="748782"/>
          </a:xfrm>
        </p:spPr>
        <p:txBody>
          <a:bodyPr/>
          <a:lstStyle/>
          <a:p>
            <a:r>
              <a:rPr lang="en-US" dirty="0" err="1"/>
              <a:t>Environmenal</a:t>
            </a:r>
            <a:r>
              <a:rPr lang="en-US" dirty="0"/>
              <a:t>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51165" y="924643"/>
            <a:ext cx="8229600" cy="442912"/>
          </a:xfrm>
        </p:spPr>
        <p:txBody>
          <a:bodyPr/>
          <a:lstStyle/>
          <a:p>
            <a:r>
              <a:rPr lang="fr-FR" sz="2400" cap="none" dirty="0"/>
              <a:t> Light Bulbs</a:t>
            </a:r>
            <a:endParaRPr lang="en-US" sz="2400" dirty="0"/>
          </a:p>
        </p:txBody>
      </p:sp>
      <p:pic>
        <p:nvPicPr>
          <p:cNvPr id="3" name="Picture 2"/>
          <p:cNvPicPr>
            <a:picLocks noChangeAspect="1"/>
          </p:cNvPicPr>
          <p:nvPr/>
        </p:nvPicPr>
        <p:blipFill rotWithShape="1">
          <a:blip r:embed="rId2"/>
          <a:srcRect l="12939" t="5902" r="63485" b="46054"/>
          <a:stretch/>
        </p:blipFill>
        <p:spPr>
          <a:xfrm>
            <a:off x="2239617" y="1367555"/>
            <a:ext cx="8558290" cy="4621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257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18" y="279855"/>
            <a:ext cx="8235950" cy="748782"/>
          </a:xfrm>
        </p:spPr>
        <p:txBody>
          <a:bodyPr/>
          <a:lstStyle/>
          <a:p>
            <a:r>
              <a:rPr lang="en-US" dirty="0" err="1"/>
              <a:t>Environmenal</a:t>
            </a:r>
            <a:r>
              <a:rPr lang="en-US" dirty="0"/>
              <a:t>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20568" y="924643"/>
            <a:ext cx="8229600" cy="442912"/>
          </a:xfrm>
        </p:spPr>
        <p:txBody>
          <a:bodyPr/>
          <a:lstStyle/>
          <a:p>
            <a:r>
              <a:rPr lang="fr-FR" sz="2400" cap="none" dirty="0"/>
              <a:t> Light Bulbs</a:t>
            </a:r>
            <a:endParaRPr lang="en-US" sz="2400" dirty="0"/>
          </a:p>
        </p:txBody>
      </p:sp>
      <p:pic>
        <p:nvPicPr>
          <p:cNvPr id="3" name="Picture 2"/>
          <p:cNvPicPr>
            <a:picLocks noChangeAspect="1"/>
          </p:cNvPicPr>
          <p:nvPr/>
        </p:nvPicPr>
        <p:blipFill rotWithShape="1">
          <a:blip r:embed="rId2"/>
          <a:srcRect l="13003" t="54544" r="63543" b="11687"/>
          <a:stretch/>
        </p:blipFill>
        <p:spPr>
          <a:xfrm>
            <a:off x="1482550" y="1673424"/>
            <a:ext cx="9689536" cy="3923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727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91" y="279855"/>
            <a:ext cx="8235950" cy="748782"/>
          </a:xfrm>
        </p:spPr>
        <p:txBody>
          <a:bodyPr/>
          <a:lstStyle/>
          <a:p>
            <a:r>
              <a:rPr lang="en-US" dirty="0" err="1"/>
              <a:t>Environmenal</a:t>
            </a:r>
            <a:r>
              <a:rPr lang="en-US" dirty="0"/>
              <a:t>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39041" y="928757"/>
            <a:ext cx="8229600" cy="442912"/>
          </a:xfrm>
        </p:spPr>
        <p:txBody>
          <a:bodyPr/>
          <a:lstStyle/>
          <a:p>
            <a:r>
              <a:rPr lang="fr-FR" sz="2400" cap="none" dirty="0"/>
              <a:t> Light Bulbs</a:t>
            </a:r>
            <a:endParaRPr lang="en-US" sz="2400" dirty="0"/>
          </a:p>
        </p:txBody>
      </p:sp>
      <p:pic>
        <p:nvPicPr>
          <p:cNvPr id="4" name="Picture 3"/>
          <p:cNvPicPr>
            <a:picLocks noChangeAspect="1"/>
          </p:cNvPicPr>
          <p:nvPr/>
        </p:nvPicPr>
        <p:blipFill rotWithShape="1">
          <a:blip r:embed="rId2"/>
          <a:srcRect l="12917" t="6051" r="63422" b="36603"/>
          <a:stretch/>
        </p:blipFill>
        <p:spPr>
          <a:xfrm>
            <a:off x="2715985" y="1367554"/>
            <a:ext cx="7111505" cy="4847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03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44381"/>
            <a:ext cx="8235950" cy="748782"/>
          </a:xfrm>
        </p:spPr>
        <p:txBody>
          <a:bodyPr/>
          <a:lstStyle/>
          <a:p>
            <a:r>
              <a:rPr lang="en-US" dirty="0" err="1"/>
              <a:t>Environmenal</a:t>
            </a:r>
            <a:r>
              <a:rPr lang="en-US" dirty="0"/>
              <a:t>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66750" y="924643"/>
            <a:ext cx="8229600" cy="442912"/>
          </a:xfrm>
        </p:spPr>
        <p:txBody>
          <a:bodyPr/>
          <a:lstStyle/>
          <a:p>
            <a:r>
              <a:rPr lang="fr-FR" sz="2400" cap="none" dirty="0"/>
              <a:t> Light Bulbs</a:t>
            </a:r>
            <a:endParaRPr lang="en-US" sz="2400" dirty="0"/>
          </a:p>
        </p:txBody>
      </p:sp>
      <p:pic>
        <p:nvPicPr>
          <p:cNvPr id="4" name="Picture 3"/>
          <p:cNvPicPr>
            <a:picLocks noChangeAspect="1"/>
          </p:cNvPicPr>
          <p:nvPr/>
        </p:nvPicPr>
        <p:blipFill rotWithShape="1">
          <a:blip r:embed="rId2"/>
          <a:srcRect l="12917" t="63783" r="63422" b="2817"/>
          <a:stretch/>
        </p:blipFill>
        <p:spPr>
          <a:xfrm>
            <a:off x="823031" y="1556303"/>
            <a:ext cx="10521404" cy="417721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773906" y="6107907"/>
            <a:ext cx="7570529" cy="400110"/>
          </a:xfrm>
          <a:prstGeom prst="rect">
            <a:avLst/>
          </a:prstGeom>
          <a:noFill/>
        </p:spPr>
        <p:txBody>
          <a:bodyPr wrap="square" rtlCol="0">
            <a:spAutoFit/>
          </a:bodyPr>
          <a:lstStyle/>
          <a:p>
            <a:r>
              <a:rPr lang="en-US" sz="2000" dirty="0"/>
              <a:t>Source:  </a:t>
            </a:r>
            <a:r>
              <a:rPr lang="en-US" sz="2000" dirty="0">
                <a:hlinkClick r:id="rId3"/>
              </a:rPr>
              <a:t>http://www.designrecycleinc.com/led%20comp%20chart.html</a:t>
            </a:r>
            <a:endParaRPr lang="en-US" sz="2000" dirty="0"/>
          </a:p>
        </p:txBody>
      </p:sp>
    </p:spTree>
    <p:extLst>
      <p:ext uri="{BB962C8B-B14F-4D97-AF65-F5344CB8AC3E}">
        <p14:creationId xmlns:p14="http://schemas.microsoft.com/office/powerpoint/2010/main" val="348570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91" y="265685"/>
            <a:ext cx="8235950" cy="748782"/>
          </a:xfrm>
        </p:spPr>
        <p:txBody>
          <a:bodyPr/>
          <a:lstStyle/>
          <a:p>
            <a:r>
              <a:rPr lang="en-US" dirty="0" err="1"/>
              <a:t>Environmenal</a:t>
            </a:r>
            <a:r>
              <a:rPr lang="en-US" dirty="0"/>
              <a:t>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39041" y="915980"/>
            <a:ext cx="8229600" cy="442912"/>
          </a:xfrm>
        </p:spPr>
        <p:txBody>
          <a:bodyPr/>
          <a:lstStyle/>
          <a:p>
            <a:r>
              <a:rPr lang="fr-FR" sz="2400" cap="none" dirty="0"/>
              <a:t> </a:t>
            </a:r>
            <a:r>
              <a:rPr lang="fr-FR" sz="2400" cap="none" dirty="0" smtClean="0"/>
              <a:t>Tesla Model 3</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945" y="1358892"/>
            <a:ext cx="8844717" cy="4546608"/>
          </a:xfrm>
          <a:prstGeom prst="rect">
            <a:avLst/>
          </a:prstGeom>
        </p:spPr>
      </p:pic>
    </p:spTree>
    <p:extLst>
      <p:ext uri="{BB962C8B-B14F-4D97-AF65-F5344CB8AC3E}">
        <p14:creationId xmlns:p14="http://schemas.microsoft.com/office/powerpoint/2010/main" val="35401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smtClean="0"/>
              <a:t>Outline</a:t>
            </a:r>
            <a:endParaRPr lang="en-US" dirty="0"/>
          </a:p>
        </p:txBody>
      </p:sp>
      <p:sp>
        <p:nvSpPr>
          <p:cNvPr id="13" name="Text Placeholder 12"/>
          <p:cNvSpPr>
            <a:spLocks noGrp="1"/>
          </p:cNvSpPr>
          <p:nvPr>
            <p:ph type="body" idx="12"/>
          </p:nvPr>
        </p:nvSpPr>
        <p:spPr>
          <a:xfrm>
            <a:off x="725058" y="1069077"/>
            <a:ext cx="8235949" cy="4870396"/>
          </a:xfrm>
        </p:spPr>
        <p:txBody>
          <a:bodyPr>
            <a:normAutofit/>
          </a:bodyPr>
          <a:lstStyle/>
          <a:p>
            <a:pPr marL="233363" indent="-233363">
              <a:buFont typeface="Arial" panose="020B0604020202020204" pitchFamily="34" charset="0"/>
              <a:buChar char="•"/>
            </a:pPr>
            <a:r>
              <a:rPr lang="en-US" sz="2800" dirty="0"/>
              <a:t>Why study environmental concerns?</a:t>
            </a:r>
          </a:p>
          <a:p>
            <a:pPr marL="233363" indent="-233363">
              <a:buFont typeface="Arial" panose="020B0604020202020204" pitchFamily="34" charset="0"/>
              <a:buChar char="•"/>
            </a:pPr>
            <a:r>
              <a:rPr lang="en-US" sz="2800" dirty="0"/>
              <a:t>Basic environmental questions</a:t>
            </a:r>
          </a:p>
          <a:p>
            <a:pPr marL="233363" indent="-233363">
              <a:buFont typeface="Arial" panose="020B0604020202020204" pitchFamily="34" charset="0"/>
              <a:buChar char="•"/>
            </a:pPr>
            <a:r>
              <a:rPr lang="en-US" sz="2800" dirty="0"/>
              <a:t>Where do our raw materials come from?</a:t>
            </a:r>
          </a:p>
          <a:p>
            <a:pPr marL="233363" indent="-233363">
              <a:buFont typeface="Arial" panose="020B0604020202020204" pitchFamily="34" charset="0"/>
              <a:buChar char="•"/>
            </a:pPr>
            <a:r>
              <a:rPr lang="en-US" sz="2800" dirty="0"/>
              <a:t>Production and manufacturing costs</a:t>
            </a:r>
          </a:p>
          <a:p>
            <a:pPr marL="233363" indent="-233363">
              <a:buFont typeface="Arial" panose="020B0604020202020204" pitchFamily="34" charset="0"/>
              <a:buChar char="•"/>
            </a:pPr>
            <a:r>
              <a:rPr lang="en-US" sz="2800" dirty="0"/>
              <a:t>The consumer lifecycle</a:t>
            </a:r>
          </a:p>
          <a:p>
            <a:pPr marL="233363" indent="-233363">
              <a:buFont typeface="Arial" panose="020B0604020202020204" pitchFamily="34" charset="0"/>
              <a:buChar char="•"/>
            </a:pPr>
            <a:r>
              <a:rPr lang="en-US" sz="2800" dirty="0"/>
              <a:t>E-waste and electronics recycling</a:t>
            </a:r>
          </a:p>
          <a:p>
            <a:pPr marL="233363" indent="-233363">
              <a:buFont typeface="Arial" panose="020B0604020202020204" pitchFamily="34" charset="0"/>
              <a:buChar char="•"/>
            </a:pPr>
            <a:r>
              <a:rPr lang="en-US" sz="2800" dirty="0"/>
              <a:t>What can be done</a:t>
            </a:r>
          </a:p>
          <a:p>
            <a:pPr marL="233363" indent="-233363">
              <a:buFont typeface="Arial" panose="020B0604020202020204" pitchFamily="34" charset="0"/>
              <a:buChar char="•"/>
            </a:pPr>
            <a:r>
              <a:rPr lang="en-US" sz="2800" dirty="0"/>
              <a:t>Case studies</a:t>
            </a:r>
          </a:p>
          <a:p>
            <a:pPr marL="233363" indent="-233363">
              <a:buFont typeface="Arial" panose="020B0604020202020204" pitchFamily="34" charset="0"/>
              <a:buChar char="•"/>
            </a:pPr>
            <a:endParaRPr lang="en-US" sz="2400" dirty="0"/>
          </a:p>
        </p:txBody>
      </p:sp>
      <p:pic>
        <p:nvPicPr>
          <p:cNvPr id="1026" name="Picture 2" descr="http://gb.home-sewing.com/media/wysiwyg/Environment/LCA_570pxl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853" y="3393938"/>
            <a:ext cx="4707014" cy="299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10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260404"/>
            <a:ext cx="8235950" cy="748782"/>
          </a:xfrm>
        </p:spPr>
        <p:txBody>
          <a:bodyPr/>
          <a:lstStyle/>
          <a:p>
            <a:r>
              <a:rPr lang="en-US" dirty="0" smtClean="0">
                <a:effectLst>
                  <a:outerShdw blurRad="38100" dist="38100" dir="2700000" algn="tl">
                    <a:srgbClr val="000000">
                      <a:alpha val="43137"/>
                    </a:srgbClr>
                  </a:outerShdw>
                </a:effectLst>
              </a:rPr>
              <a:t>Environmental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35025" y="920598"/>
            <a:ext cx="8229600" cy="442912"/>
          </a:xfrm>
        </p:spPr>
        <p:txBody>
          <a:bodyPr/>
          <a:lstStyle/>
          <a:p>
            <a:r>
              <a:rPr lang="fr-FR" sz="2400" cap="none" dirty="0" smtClean="0"/>
              <a:t>Tesla Model 3</a:t>
            </a:r>
            <a:endParaRPr lang="en-US" sz="2400" dirty="0"/>
          </a:p>
        </p:txBody>
      </p:sp>
      <p:sp>
        <p:nvSpPr>
          <p:cNvPr id="6" name="Text Placeholder 12"/>
          <p:cNvSpPr txBox="1">
            <a:spLocks/>
          </p:cNvSpPr>
          <p:nvPr/>
        </p:nvSpPr>
        <p:spPr>
          <a:xfrm>
            <a:off x="966740" y="1363510"/>
            <a:ext cx="10548985" cy="455469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2800" dirty="0" smtClean="0">
                <a:solidFill>
                  <a:schemeClr val="tx1"/>
                </a:solidFill>
                <a:latin typeface="Arial" panose="020B0604020202020204" pitchFamily="34" charset="0"/>
                <a:cs typeface="Arial" panose="020B0604020202020204" pitchFamily="34" charset="0"/>
              </a:rPr>
              <a:t>Perspectives on electric cars:</a:t>
            </a:r>
          </a:p>
          <a:p>
            <a:pPr marL="457200" indent="-457200" algn="l">
              <a:buFont typeface="Arial" panose="020B0604020202020204" pitchFamily="34" charset="0"/>
              <a:buChar char="•"/>
              <a:defRPr/>
            </a:pPr>
            <a:r>
              <a:rPr lang="en-US" sz="2800" dirty="0" smtClean="0">
                <a:solidFill>
                  <a:srgbClr val="0070C0"/>
                </a:solidFill>
                <a:latin typeface="Arial" panose="020B0604020202020204" pitchFamily="34" charset="0"/>
                <a:cs typeface="Arial" panose="020B0604020202020204" pitchFamily="34" charset="0"/>
              </a:rPr>
              <a:t>As environmentally unfriendly as conventional cars, if powered by fossil fuels. (Climate change skeptic)</a:t>
            </a:r>
          </a:p>
          <a:p>
            <a:pPr marL="457200" indent="-457200" algn="l">
              <a:buFont typeface="Arial" panose="020B0604020202020204" pitchFamily="34" charset="0"/>
              <a:buChar char="•"/>
              <a:defRPr/>
            </a:pPr>
            <a:r>
              <a:rPr lang="en-US" sz="2800" dirty="0" smtClean="0">
                <a:solidFill>
                  <a:srgbClr val="00B050"/>
                </a:solidFill>
                <a:latin typeface="Arial" panose="020B0604020202020204" pitchFamily="34" charset="0"/>
                <a:cs typeface="Arial" panose="020B0604020202020204" pitchFamily="34" charset="0"/>
              </a:rPr>
              <a:t>A gateway to reducing fossil fuel dependence by making the burning of oil/coal/natural gas an optional way to get power. (Science advocates)</a:t>
            </a:r>
          </a:p>
          <a:p>
            <a:pPr marL="457200" indent="-457200" algn="l">
              <a:buFont typeface="Arial" panose="020B0604020202020204" pitchFamily="34" charset="0"/>
              <a:buChar char="•"/>
              <a:defRPr/>
            </a:pPr>
            <a:r>
              <a:rPr lang="en-US" sz="2800" dirty="0" smtClean="0">
                <a:solidFill>
                  <a:srgbClr val="7030A0"/>
                </a:solidFill>
                <a:latin typeface="Arial" panose="020B0604020202020204" pitchFamily="34" charset="0"/>
                <a:cs typeface="Arial" panose="020B0604020202020204" pitchFamily="34" charset="0"/>
              </a:rPr>
              <a:t>More efficient than conventional cars even with fossil fuels, as large generators are much more efficient than hood-sized internal combustion engines. (Electric vehicle industry advocates)</a:t>
            </a:r>
            <a:endParaRPr lang="en-US" sz="2800" dirty="0">
              <a:solidFill>
                <a:srgbClr val="7030A0"/>
              </a:solidFill>
              <a:latin typeface="Arial" panose="020B0604020202020204" pitchFamily="34" charset="0"/>
              <a:cs typeface="Arial" panose="020B0604020202020204" pitchFamily="34" charset="0"/>
            </a:endParaRPr>
          </a:p>
          <a:p>
            <a:pPr lvl="1"/>
            <a:endParaRPr lang="en-US" sz="2800" dirty="0"/>
          </a:p>
          <a:p>
            <a:pPr marL="285750" indent="-285750" algn="l">
              <a:buFont typeface="Arial" panose="020B0604020202020204" pitchFamily="34" charset="0"/>
              <a:buChar char="•"/>
            </a:pPr>
            <a:endParaRPr lang="en-US" sz="2400" dirty="0">
              <a:solidFill>
                <a:schemeClr val="tx1"/>
              </a:solidFill>
              <a:latin typeface="+mn-lt"/>
              <a:cs typeface="Arial" panose="020B0604020202020204" pitchFamily="34" charset="0"/>
            </a:endParaRPr>
          </a:p>
          <a:p>
            <a:pPr marL="800100" lvl="1" indent="-342900">
              <a:buFont typeface="Arial" panose="020B0604020202020204" pitchFamily="34" charset="0"/>
              <a:buChar char="•"/>
            </a:pPr>
            <a:endParaRPr lang="en-US" sz="2400" dirty="0">
              <a:cs typeface="Arial" panose="020B0604020202020204" pitchFamily="34" charset="0"/>
            </a:endParaRPr>
          </a:p>
        </p:txBody>
      </p:sp>
    </p:spTree>
    <p:extLst>
      <p:ext uri="{BB962C8B-B14F-4D97-AF65-F5344CB8AC3E}">
        <p14:creationId xmlns:p14="http://schemas.microsoft.com/office/powerpoint/2010/main" val="27373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91" y="265685"/>
            <a:ext cx="8235950" cy="748782"/>
          </a:xfrm>
        </p:spPr>
        <p:txBody>
          <a:bodyPr/>
          <a:lstStyle/>
          <a:p>
            <a:r>
              <a:rPr lang="en-US" dirty="0" err="1"/>
              <a:t>Environmenal</a:t>
            </a:r>
            <a:r>
              <a:rPr lang="en-US" dirty="0"/>
              <a:t>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39041" y="915980"/>
            <a:ext cx="8229600" cy="442912"/>
          </a:xfrm>
        </p:spPr>
        <p:txBody>
          <a:bodyPr/>
          <a:lstStyle/>
          <a:p>
            <a:r>
              <a:rPr lang="fr-FR" sz="2400" cap="none" dirty="0"/>
              <a:t> </a:t>
            </a:r>
            <a:r>
              <a:rPr lang="fr-FR" sz="2400" cap="none" dirty="0" err="1"/>
              <a:t>Hybrid</a:t>
            </a:r>
            <a:r>
              <a:rPr lang="fr-FR" sz="2400" cap="none" dirty="0"/>
              <a:t>/Electric </a:t>
            </a:r>
            <a:r>
              <a:rPr lang="fr-FR" sz="2400" cap="none" dirty="0" err="1"/>
              <a:t>Vehicles</a:t>
            </a:r>
            <a:endParaRPr lang="en-US" sz="2400" dirty="0"/>
          </a:p>
        </p:txBody>
      </p:sp>
      <p:pic>
        <p:nvPicPr>
          <p:cNvPr id="9" name="Picture 8"/>
          <p:cNvPicPr>
            <a:picLocks noChangeAspect="1"/>
          </p:cNvPicPr>
          <p:nvPr/>
        </p:nvPicPr>
        <p:blipFill>
          <a:blip r:embed="rId2"/>
          <a:stretch>
            <a:fillRect/>
          </a:stretch>
        </p:blipFill>
        <p:spPr>
          <a:xfrm>
            <a:off x="2105624" y="1490790"/>
            <a:ext cx="3878929" cy="449955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6419269" y="1454030"/>
            <a:ext cx="4034310" cy="4599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77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260404"/>
            <a:ext cx="8235950" cy="748782"/>
          </a:xfrm>
        </p:spPr>
        <p:txBody>
          <a:bodyPr/>
          <a:lstStyle/>
          <a:p>
            <a:r>
              <a:rPr lang="en-US" dirty="0" smtClean="0">
                <a:effectLst>
                  <a:outerShdw blurRad="38100" dist="38100" dir="2700000" algn="tl">
                    <a:srgbClr val="000000">
                      <a:alpha val="43137"/>
                    </a:srgbClr>
                  </a:outerShdw>
                </a:effectLst>
              </a:rPr>
              <a:t>Environmental </a:t>
            </a:r>
            <a:r>
              <a:rPr lang="en-US" dirty="0" smtClean="0">
                <a:effectLst>
                  <a:outerShdw blurRad="38100" dist="38100" dir="2700000" algn="tl">
                    <a:srgbClr val="000000">
                      <a:alpha val="43137"/>
                    </a:srgbClr>
                  </a:outerShdw>
                </a:effectLst>
              </a:rPr>
              <a:t>Case Studies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35025" y="920598"/>
            <a:ext cx="8229600" cy="442912"/>
          </a:xfrm>
        </p:spPr>
        <p:txBody>
          <a:bodyPr/>
          <a:lstStyle/>
          <a:p>
            <a:r>
              <a:rPr lang="fr-FR" sz="2400" cap="none" dirty="0" smtClean="0"/>
              <a:t>Tesla Model 3</a:t>
            </a:r>
            <a:endParaRPr lang="en-US" sz="2400" dirty="0"/>
          </a:p>
        </p:txBody>
      </p:sp>
      <p:sp>
        <p:nvSpPr>
          <p:cNvPr id="6" name="Text Placeholder 12"/>
          <p:cNvSpPr txBox="1">
            <a:spLocks/>
          </p:cNvSpPr>
          <p:nvPr/>
        </p:nvSpPr>
        <p:spPr>
          <a:xfrm>
            <a:off x="966740" y="1363510"/>
            <a:ext cx="10548985" cy="455469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2800" dirty="0" smtClean="0">
                <a:solidFill>
                  <a:schemeClr val="tx1"/>
                </a:solidFill>
                <a:latin typeface="Arial" panose="020B0604020202020204" pitchFamily="34" charset="0"/>
                <a:cs typeface="Arial" panose="020B0604020202020204" pitchFamily="34" charset="0"/>
              </a:rPr>
              <a:t>Relevant questions:</a:t>
            </a:r>
          </a:p>
          <a:p>
            <a:pPr marL="457200" indent="-228600" algn="l">
              <a:buFont typeface="Arial" panose="020B0604020202020204" pitchFamily="34" charset="0"/>
              <a:buChar char="•"/>
              <a:defRPr/>
            </a:pPr>
            <a:r>
              <a:rPr lang="en-US" sz="2800" dirty="0" smtClean="0">
                <a:solidFill>
                  <a:schemeClr val="tx1"/>
                </a:solidFill>
                <a:latin typeface="Arial" panose="020B0604020202020204" pitchFamily="34" charset="0"/>
                <a:cs typeface="Arial" panose="020B0604020202020204" pitchFamily="34" charset="0"/>
              </a:rPr>
              <a:t>What are the positive or negative environmental impacts of electric vehicles?</a:t>
            </a:r>
          </a:p>
          <a:p>
            <a:pPr marL="457200" indent="-228600" algn="l">
              <a:buFont typeface="Arial" panose="020B0604020202020204" pitchFamily="34" charset="0"/>
              <a:buChar char="•"/>
              <a:defRPr/>
            </a:pPr>
            <a:r>
              <a:rPr lang="en-US" sz="2800" dirty="0" smtClean="0">
                <a:solidFill>
                  <a:schemeClr val="tx1"/>
                </a:solidFill>
                <a:latin typeface="Arial" panose="020B0604020202020204" pitchFamily="34" charset="0"/>
                <a:cs typeface="Arial" panose="020B0604020202020204" pitchFamily="34" charset="0"/>
              </a:rPr>
              <a:t>What </a:t>
            </a:r>
            <a:r>
              <a:rPr lang="en-US" sz="2800" dirty="0" smtClean="0">
                <a:solidFill>
                  <a:schemeClr val="tx1"/>
                </a:solidFill>
                <a:latin typeface="Arial" panose="020B0604020202020204" pitchFamily="34" charset="0"/>
                <a:cs typeface="Arial" panose="020B0604020202020204" pitchFamily="34" charset="0"/>
              </a:rPr>
              <a:t>value do you, as a consumer, place on reduced carbon emissions when driving?</a:t>
            </a:r>
          </a:p>
          <a:p>
            <a:pPr marL="457200" indent="-228600" algn="l">
              <a:buFont typeface="Arial" panose="020B0604020202020204" pitchFamily="34" charset="0"/>
              <a:buChar char="•"/>
              <a:defRPr/>
            </a:pPr>
            <a:r>
              <a:rPr lang="en-US" sz="2800" dirty="0" smtClean="0">
                <a:solidFill>
                  <a:schemeClr val="tx1"/>
                </a:solidFill>
                <a:latin typeface="Arial" panose="020B0604020202020204" pitchFamily="34" charset="0"/>
                <a:cs typeface="Arial" panose="020B0604020202020204" pitchFamily="34" charset="0"/>
              </a:rPr>
              <a:t>What challenges, if any, still need to be overcome in electric cars before they are ready for mass-market adoption?</a:t>
            </a:r>
            <a:endParaRPr lang="en-US" sz="2800" dirty="0"/>
          </a:p>
          <a:p>
            <a:pPr marL="285750" indent="-285750" algn="l">
              <a:buFont typeface="Arial" panose="020B0604020202020204" pitchFamily="34" charset="0"/>
              <a:buChar char="•"/>
            </a:pPr>
            <a:endParaRPr lang="en-US" sz="2400" dirty="0">
              <a:solidFill>
                <a:schemeClr val="tx1"/>
              </a:solidFill>
              <a:latin typeface="+mn-lt"/>
              <a:cs typeface="Arial" panose="020B0604020202020204" pitchFamily="34" charset="0"/>
            </a:endParaRPr>
          </a:p>
          <a:p>
            <a:pPr marL="800100" lvl="1" indent="-342900">
              <a:buFont typeface="Arial" panose="020B0604020202020204" pitchFamily="34" charset="0"/>
              <a:buChar char="•"/>
            </a:pPr>
            <a:endParaRPr lang="en-US" sz="2400" dirty="0">
              <a:cs typeface="Arial" panose="020B0604020202020204" pitchFamily="34" charset="0"/>
            </a:endParaRPr>
          </a:p>
        </p:txBody>
      </p:sp>
    </p:spTree>
    <p:extLst>
      <p:ext uri="{BB962C8B-B14F-4D97-AF65-F5344CB8AC3E}">
        <p14:creationId xmlns:p14="http://schemas.microsoft.com/office/powerpoint/2010/main" val="13016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260404"/>
            <a:ext cx="8235950" cy="748782"/>
          </a:xfrm>
        </p:spPr>
        <p:txBody>
          <a:bodyPr/>
          <a:lstStyle/>
          <a:p>
            <a:r>
              <a:rPr lang="en-US" dirty="0" smtClean="0">
                <a:effectLst>
                  <a:outerShdw blurRad="38100" dist="38100" dir="2700000" algn="tl">
                    <a:srgbClr val="000000">
                      <a:alpha val="43137"/>
                    </a:srgbClr>
                  </a:outerShdw>
                </a:effectLst>
              </a:rPr>
              <a:t>Environmental Impact ANALYSIS</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35025" y="920598"/>
            <a:ext cx="8229600" cy="442912"/>
          </a:xfrm>
        </p:spPr>
        <p:txBody>
          <a:bodyPr/>
          <a:lstStyle/>
          <a:p>
            <a:r>
              <a:rPr lang="fr-FR" sz="2400" cap="none" dirty="0" err="1"/>
              <a:t>Homework</a:t>
            </a:r>
            <a:r>
              <a:rPr lang="fr-FR" sz="2400" cap="none" dirty="0"/>
              <a:t> </a:t>
            </a:r>
            <a:r>
              <a:rPr lang="fr-FR" sz="2400" cap="none" dirty="0" smtClean="0"/>
              <a:t> </a:t>
            </a:r>
            <a:r>
              <a:rPr lang="fr-FR" sz="2400" cap="none" dirty="0" err="1" smtClean="0"/>
              <a:t>Assignment</a:t>
            </a:r>
            <a:endParaRPr lang="en-US" sz="2400" dirty="0"/>
          </a:p>
        </p:txBody>
      </p:sp>
      <p:sp>
        <p:nvSpPr>
          <p:cNvPr id="6" name="Text Placeholder 12"/>
          <p:cNvSpPr txBox="1">
            <a:spLocks/>
          </p:cNvSpPr>
          <p:nvPr/>
        </p:nvSpPr>
        <p:spPr>
          <a:xfrm>
            <a:off x="966740" y="1363510"/>
            <a:ext cx="10548985"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Outline the environment impact of your product at various stages of its life-cycle </a:t>
            </a:r>
          </a:p>
          <a:p>
            <a:pPr marL="742950" lvl="1" indent="-285750">
              <a:buFont typeface="Arial" panose="020B0604020202020204" pitchFamily="34" charset="0"/>
              <a:buChar char="•"/>
              <a:defRPr/>
            </a:pPr>
            <a:r>
              <a:rPr lang="en-US" sz="2800" dirty="0">
                <a:latin typeface="Arial" panose="020B0604020202020204" pitchFamily="34" charset="0"/>
                <a:cs typeface="Arial" panose="020B0604020202020204" pitchFamily="34" charset="0"/>
              </a:rPr>
              <a:t>manufacture (natural resources, hazardous chemicals, energy)</a:t>
            </a:r>
          </a:p>
          <a:p>
            <a:pPr marL="742950" lvl="1" indent="-285750">
              <a:buFont typeface="Arial" panose="020B0604020202020204" pitchFamily="34" charset="0"/>
              <a:buChar char="•"/>
              <a:defRPr/>
            </a:pPr>
            <a:r>
              <a:rPr lang="en-US" sz="2800" dirty="0">
                <a:latin typeface="Arial" panose="020B0604020202020204" pitchFamily="34" charset="0"/>
                <a:cs typeface="Arial" panose="020B0604020202020204" pitchFamily="34" charset="0"/>
              </a:rPr>
              <a:t>normal use (expected product lifetime, EMI, energy consumed when both “on” and “off”)</a:t>
            </a:r>
          </a:p>
          <a:p>
            <a:pPr marL="742950" lvl="1" indent="-285750">
              <a:buFont typeface="Arial" panose="020B0604020202020204" pitchFamily="34" charset="0"/>
              <a:buChar char="•"/>
              <a:defRPr/>
            </a:pPr>
            <a:r>
              <a:rPr lang="en-US" sz="2800" dirty="0">
                <a:latin typeface="Arial" panose="020B0604020202020204" pitchFamily="34" charset="0"/>
                <a:cs typeface="Arial" panose="020B0604020202020204" pitchFamily="34" charset="0"/>
              </a:rPr>
              <a:t>disposal/recycling (instructions for hazardous waste handling and disassembly/recycling)</a:t>
            </a:r>
          </a:p>
          <a:p>
            <a:pPr marL="457200" indent="-457200" algn="l">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Discuss how you would address each of these environmental impact concerns</a:t>
            </a:r>
          </a:p>
          <a:p>
            <a:pPr lvl="1"/>
            <a:endParaRPr lang="en-US" sz="2800" dirty="0"/>
          </a:p>
          <a:p>
            <a:pPr marL="285750" indent="-285750" algn="l">
              <a:buFont typeface="Arial" panose="020B0604020202020204" pitchFamily="34" charset="0"/>
              <a:buChar char="•"/>
            </a:pPr>
            <a:endParaRPr lang="en-US" sz="2400" dirty="0">
              <a:solidFill>
                <a:schemeClr val="tx1"/>
              </a:solidFill>
              <a:latin typeface="+mn-lt"/>
              <a:cs typeface="Arial" panose="020B0604020202020204" pitchFamily="34" charset="0"/>
            </a:endParaRPr>
          </a:p>
          <a:p>
            <a:pPr marL="800100" lvl="1" indent="-342900">
              <a:buFont typeface="Arial" panose="020B0604020202020204" pitchFamily="34" charset="0"/>
              <a:buChar char="•"/>
            </a:pPr>
            <a:endParaRPr lang="en-US" sz="2400" dirty="0">
              <a:cs typeface="Arial" panose="020B0604020202020204" pitchFamily="34" charset="0"/>
            </a:endParaRPr>
          </a:p>
        </p:txBody>
      </p:sp>
    </p:spTree>
    <p:extLst>
      <p:ext uri="{BB962C8B-B14F-4D97-AF65-F5344CB8AC3E}">
        <p14:creationId xmlns:p14="http://schemas.microsoft.com/office/powerpoint/2010/main" val="9275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69251"/>
            <a:ext cx="10981267" cy="748782"/>
          </a:xfrm>
        </p:spPr>
        <p:txBody>
          <a:bodyPr/>
          <a:lstStyle/>
          <a:p>
            <a:r>
              <a:rPr lang="en-US" dirty="0" smtClean="0"/>
              <a:t>Why Study Environmental?</a:t>
            </a:r>
            <a:endParaRPr lang="en-US" dirty="0"/>
          </a:p>
        </p:txBody>
      </p:sp>
      <p:sp>
        <p:nvSpPr>
          <p:cNvPr id="13" name="Text Placeholder 12"/>
          <p:cNvSpPr>
            <a:spLocks noGrp="1"/>
          </p:cNvSpPr>
          <p:nvPr>
            <p:ph type="body" idx="12"/>
          </p:nvPr>
        </p:nvSpPr>
        <p:spPr>
          <a:xfrm>
            <a:off x="734292" y="1018033"/>
            <a:ext cx="10663381" cy="4870396"/>
          </a:xfrm>
        </p:spPr>
        <p:txBody>
          <a:bodyPr>
            <a:normAutofit/>
          </a:bodyPr>
          <a:lstStyle/>
          <a:p>
            <a:pPr marL="233363" indent="-233363">
              <a:buFont typeface="Arial" panose="020B0604020202020204" pitchFamily="34" charset="0"/>
              <a:buChar char="•"/>
            </a:pPr>
            <a:r>
              <a:rPr lang="en-US" sz="2400" dirty="0"/>
              <a:t>Accreditation agencies (ABET) deem it an important part of all engineering curricula, including EE and </a:t>
            </a:r>
            <a:r>
              <a:rPr lang="en-US" sz="2400" dirty="0" err="1"/>
              <a:t>CmpE</a:t>
            </a:r>
            <a:endParaRPr lang="en-US" sz="2400" dirty="0"/>
          </a:p>
          <a:p>
            <a:pPr marL="233363" indent="-233363">
              <a:buFont typeface="Arial" panose="020B0604020202020204" pitchFamily="34" charset="0"/>
              <a:buChar char="•"/>
            </a:pPr>
            <a:r>
              <a:rPr lang="en-US" sz="2400" dirty="0"/>
              <a:t>Idea of “best engineering practice” – environmental factors are an important element of this</a:t>
            </a:r>
          </a:p>
          <a:p>
            <a:pPr marL="233363" indent="-233363">
              <a:buFont typeface="Arial" panose="020B0604020202020204" pitchFamily="34" charset="0"/>
              <a:buChar char="•"/>
            </a:pPr>
            <a:r>
              <a:rPr lang="en-US" sz="2400" dirty="0"/>
              <a:t>Engineers have vast power to oversee the creation and development of designs and the environment, and thus have great responsibility to see to its care.</a:t>
            </a:r>
          </a:p>
          <a:p>
            <a:endParaRPr lang="en-US" sz="2400" dirty="0"/>
          </a:p>
          <a:p>
            <a:pPr marL="233363"/>
            <a:r>
              <a:rPr lang="en-US" sz="2400" b="1" i="1" dirty="0">
                <a:solidFill>
                  <a:srgbClr val="00B050"/>
                </a:solidFill>
              </a:rPr>
              <a:t>“It is expected that commonplace practice of sustainable development and business practice will evolve over time, either by choice or catastrophe.” </a:t>
            </a:r>
            <a:r>
              <a:rPr lang="en-US" sz="2400" b="1" i="1" dirty="0">
                <a:solidFill>
                  <a:srgbClr val="0070C0"/>
                </a:solidFill>
              </a:rPr>
              <a:t>F. </a:t>
            </a:r>
            <a:r>
              <a:rPr lang="en-US" sz="2400" b="1" i="1" dirty="0" err="1">
                <a:solidFill>
                  <a:srgbClr val="0070C0"/>
                </a:solidFill>
              </a:rPr>
              <a:t>Splitt</a:t>
            </a:r>
            <a:r>
              <a:rPr lang="en-US" sz="2400" b="1" i="1" dirty="0">
                <a:solidFill>
                  <a:srgbClr val="0070C0"/>
                </a:solidFill>
              </a:rPr>
              <a:t>, Northwestern University</a:t>
            </a:r>
            <a:endParaRPr lang="en-US" sz="2400" dirty="0">
              <a:solidFill>
                <a:srgbClr val="0070C0"/>
              </a:solidFill>
            </a:endParaRPr>
          </a:p>
        </p:txBody>
      </p:sp>
      <p:pic>
        <p:nvPicPr>
          <p:cNvPr id="1026" name="Picture 2" descr="http://www.uah.edu/images/Engineering/Accredited-EAC-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690" y="5355749"/>
            <a:ext cx="120967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1761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78487"/>
            <a:ext cx="10981267" cy="748782"/>
          </a:xfrm>
        </p:spPr>
        <p:txBody>
          <a:bodyPr/>
          <a:lstStyle/>
          <a:p>
            <a:r>
              <a:rPr lang="en-US" dirty="0" smtClean="0"/>
              <a:t>Basic Environmental questions</a:t>
            </a:r>
            <a:endParaRPr lang="en-US" dirty="0"/>
          </a:p>
        </p:txBody>
      </p:sp>
      <p:sp>
        <p:nvSpPr>
          <p:cNvPr id="13" name="Text Placeholder 12"/>
          <p:cNvSpPr>
            <a:spLocks noGrp="1"/>
          </p:cNvSpPr>
          <p:nvPr>
            <p:ph type="body" idx="12"/>
          </p:nvPr>
        </p:nvSpPr>
        <p:spPr>
          <a:xfrm>
            <a:off x="678873" y="1075481"/>
            <a:ext cx="10820400" cy="4870396"/>
          </a:xfrm>
        </p:spPr>
        <p:txBody>
          <a:bodyPr>
            <a:normAutofit/>
          </a:bodyPr>
          <a:lstStyle/>
          <a:p>
            <a:pPr marL="233363" indent="-233363">
              <a:buFont typeface="Arial" panose="020B0604020202020204" pitchFamily="34" charset="0"/>
              <a:buChar char="•"/>
            </a:pPr>
            <a:r>
              <a:rPr lang="en-US" sz="2800" dirty="0"/>
              <a:t>What are some of the environmental issues associated with the manufacture, use, and disposal of electronic devices?</a:t>
            </a:r>
          </a:p>
          <a:p>
            <a:pPr marL="233363" indent="-233363">
              <a:buFont typeface="Arial" panose="020B0604020202020204" pitchFamily="34" charset="0"/>
              <a:buChar char="•"/>
            </a:pPr>
            <a:r>
              <a:rPr lang="en-US" sz="2800" dirty="0"/>
              <a:t>What obligation is there to </a:t>
            </a:r>
            <a:r>
              <a:rPr lang="en-US" sz="2800" dirty="0" smtClean="0"/>
              <a:t>lengthen											 </a:t>
            </a:r>
            <a:r>
              <a:rPr lang="en-US" sz="2800" dirty="0"/>
              <a:t>the useful lifetime of a product to </a:t>
            </a:r>
            <a:r>
              <a:rPr lang="en-US" sz="2800" dirty="0" smtClean="0"/>
              <a:t>the										 </a:t>
            </a:r>
            <a:r>
              <a:rPr lang="en-US" sz="2800" dirty="0"/>
              <a:t>extent possible?</a:t>
            </a:r>
          </a:p>
          <a:p>
            <a:pPr marL="233363" indent="-233363">
              <a:buFont typeface="Arial" panose="020B0604020202020204" pitchFamily="34" charset="0"/>
              <a:buChar char="•"/>
            </a:pPr>
            <a:r>
              <a:rPr lang="en-US" sz="2800" dirty="0"/>
              <a:t>What obligation is there to reduce </a:t>
            </a:r>
            <a:r>
              <a:rPr lang="en-US" sz="2800" dirty="0" smtClean="0"/>
              <a:t>the										 </a:t>
            </a:r>
            <a:r>
              <a:rPr lang="en-US" sz="2800" dirty="0"/>
              <a:t>energy consumption of a product to </a:t>
            </a:r>
            <a:r>
              <a:rPr lang="en-US" sz="2800" dirty="0" smtClean="0"/>
              <a:t>								the </a:t>
            </a:r>
            <a:r>
              <a:rPr lang="en-US" sz="2800" dirty="0"/>
              <a:t>extent possible?</a:t>
            </a:r>
          </a:p>
        </p:txBody>
      </p:sp>
      <p:pic>
        <p:nvPicPr>
          <p:cNvPr id="2050" name="Picture 2" descr="https://upload.wikimedia.org/wikipedia/commons/d/d7/Product%E2%80%99s_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714" y="2109147"/>
            <a:ext cx="5016789" cy="44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422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100" y="3642303"/>
            <a:ext cx="2966315" cy="2966315"/>
          </a:xfrm>
          <a:prstGeom prst="rect">
            <a:avLst/>
          </a:prstGeom>
        </p:spPr>
      </p:pic>
      <p:sp>
        <p:nvSpPr>
          <p:cNvPr id="11" name="Title 10"/>
          <p:cNvSpPr>
            <a:spLocks noGrp="1"/>
          </p:cNvSpPr>
          <p:nvPr>
            <p:ph type="title"/>
          </p:nvPr>
        </p:nvSpPr>
        <p:spPr>
          <a:xfrm>
            <a:off x="609600" y="287723"/>
            <a:ext cx="10981267" cy="748782"/>
          </a:xfrm>
        </p:spPr>
        <p:txBody>
          <a:bodyPr/>
          <a:lstStyle/>
          <a:p>
            <a:r>
              <a:rPr lang="en-US" dirty="0" smtClean="0"/>
              <a:t>Raw Materials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a:t>Indium</a:t>
            </a:r>
          </a:p>
        </p:txBody>
      </p:sp>
      <p:sp>
        <p:nvSpPr>
          <p:cNvPr id="2" name="Text Placeholder 1"/>
          <p:cNvSpPr>
            <a:spLocks noGrp="1"/>
          </p:cNvSpPr>
          <p:nvPr>
            <p:ph type="body" idx="12"/>
          </p:nvPr>
        </p:nvSpPr>
        <p:spPr>
          <a:xfrm>
            <a:off x="646544" y="1384807"/>
            <a:ext cx="10261600" cy="4657899"/>
          </a:xfrm>
        </p:spPr>
        <p:txBody>
          <a:bodyPr>
            <a:normAutofit/>
          </a:bodyPr>
          <a:lstStyle/>
          <a:p>
            <a:pPr marL="233363" indent="-233363"/>
            <a:r>
              <a:rPr lang="en-US" sz="2600" u="sng" dirty="0"/>
              <a:t>What it’s used for:</a:t>
            </a:r>
            <a:r>
              <a:rPr lang="en-US" sz="2600" dirty="0"/>
              <a:t> Transparent conductive coating for LCD panels, semiconductor applications, LEDs, anti-corrosion agent in batteries</a:t>
            </a:r>
          </a:p>
          <a:p>
            <a:pPr marL="233363" indent="-233363"/>
            <a:r>
              <a:rPr lang="en-US" sz="2600" u="sng" dirty="0"/>
              <a:t>Where it can be found:</a:t>
            </a:r>
            <a:r>
              <a:rPr lang="en-US" sz="2600" dirty="0"/>
              <a:t> Extremely rare, occurs only in the form of indium mineral compounds, none of which are known to occur in significant deposits. Generally extracted from deposits of lead, tin,</a:t>
            </a:r>
            <a:br>
              <a:rPr lang="en-US" sz="2600" dirty="0"/>
            </a:br>
            <a:r>
              <a:rPr lang="en-US" sz="2600" dirty="0"/>
              <a:t>copper, iron, and zinc</a:t>
            </a:r>
          </a:p>
          <a:p>
            <a:pPr marL="233363" indent="-233363"/>
            <a:r>
              <a:rPr lang="en-US" sz="2600" u="sng" dirty="0"/>
              <a:t>Worldwide Production:</a:t>
            </a:r>
            <a:r>
              <a:rPr lang="en-US" sz="2600" dirty="0"/>
              <a:t> ~600 tons</a:t>
            </a:r>
          </a:p>
          <a:p>
            <a:pPr marL="233363" indent="-233363"/>
            <a:r>
              <a:rPr lang="en-US" sz="2600" u="sng" dirty="0"/>
              <a:t>EOL Recycling Rate:</a:t>
            </a:r>
            <a:r>
              <a:rPr lang="en-US" sz="2600" dirty="0"/>
              <a:t> &lt;1%</a:t>
            </a:r>
            <a:endParaRPr lang="en-US" sz="2600" u="sng" dirty="0"/>
          </a:p>
          <a:p>
            <a:pPr marL="233363" indent="-233363"/>
            <a:r>
              <a:rPr lang="en-US" sz="2600" u="sng" dirty="0"/>
              <a:t>Remaining known supplies:</a:t>
            </a:r>
            <a:r>
              <a:rPr lang="en-US" sz="2600" dirty="0"/>
              <a:t> ~14 years</a:t>
            </a:r>
          </a:p>
          <a:p>
            <a:pPr marL="233363" indent="-233363"/>
            <a:endParaRPr lang="en-US" sz="2400" u="sng" dirty="0"/>
          </a:p>
        </p:txBody>
      </p:sp>
    </p:spTree>
    <p:extLst>
      <p:ext uri="{BB962C8B-B14F-4D97-AF65-F5344CB8AC3E}">
        <p14:creationId xmlns:p14="http://schemas.microsoft.com/office/powerpoint/2010/main" val="3612973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649" y="3976777"/>
            <a:ext cx="2681302" cy="2681302"/>
          </a:xfrm>
          <a:prstGeom prst="rect">
            <a:avLst/>
          </a:prstGeom>
        </p:spPr>
      </p:pic>
      <p:sp>
        <p:nvSpPr>
          <p:cNvPr id="11" name="Title 10"/>
          <p:cNvSpPr>
            <a:spLocks noGrp="1"/>
          </p:cNvSpPr>
          <p:nvPr>
            <p:ph type="title"/>
          </p:nvPr>
        </p:nvSpPr>
        <p:spPr>
          <a:xfrm>
            <a:off x="609600" y="287723"/>
            <a:ext cx="10981267" cy="748782"/>
          </a:xfrm>
        </p:spPr>
        <p:txBody>
          <a:bodyPr/>
          <a:lstStyle/>
          <a:p>
            <a:r>
              <a:rPr lang="en-US" dirty="0" smtClean="0"/>
              <a:t>Raw Materials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a:t>Gallium</a:t>
            </a:r>
          </a:p>
        </p:txBody>
      </p:sp>
      <p:sp>
        <p:nvSpPr>
          <p:cNvPr id="2" name="Text Placeholder 1"/>
          <p:cNvSpPr>
            <a:spLocks noGrp="1"/>
          </p:cNvSpPr>
          <p:nvPr>
            <p:ph type="body" idx="12"/>
          </p:nvPr>
        </p:nvSpPr>
        <p:spPr>
          <a:xfrm>
            <a:off x="680133" y="1324982"/>
            <a:ext cx="10431212" cy="5210355"/>
          </a:xfrm>
        </p:spPr>
        <p:txBody>
          <a:bodyPr>
            <a:normAutofit/>
          </a:bodyPr>
          <a:lstStyle/>
          <a:p>
            <a:pPr marL="233363" indent="-233363"/>
            <a:r>
              <a:rPr lang="en-US" sz="2400" u="sng" dirty="0"/>
              <a:t>What it’s used for:</a:t>
            </a:r>
            <a:r>
              <a:rPr lang="en-US" sz="2400" dirty="0"/>
              <a:t> High-speed semiconductor devices, high-powered lasers. Gallium arsenide (</a:t>
            </a:r>
            <a:r>
              <a:rPr lang="en-US" sz="2400" dirty="0" err="1"/>
              <a:t>GaAs</a:t>
            </a:r>
            <a:r>
              <a:rPr lang="en-US" sz="2400" dirty="0"/>
              <a:t>) and gallium nitride (</a:t>
            </a:r>
            <a:r>
              <a:rPr lang="en-US" sz="2400" dirty="0" err="1"/>
              <a:t>GaN</a:t>
            </a:r>
            <a:r>
              <a:rPr lang="en-US" sz="2400" dirty="0"/>
              <a:t>) are most common variants, accounting for 98% of commercial use</a:t>
            </a:r>
          </a:p>
          <a:p>
            <a:pPr marL="233363" indent="-233363"/>
            <a:r>
              <a:rPr lang="en-US" sz="2400" u="sng" dirty="0"/>
              <a:t>Where it can be found:</a:t>
            </a:r>
            <a:r>
              <a:rPr lang="en-US" sz="2400" dirty="0"/>
              <a:t> Extremely rare, occurs only in the form of mineral compounds which are themselves too rare to mine. Extracted as a trace element from bauxite (aluminum ore) and </a:t>
            </a:r>
            <a:r>
              <a:rPr lang="en-US" sz="2400" dirty="0" err="1"/>
              <a:t>sphalerite</a:t>
            </a:r>
            <a:r>
              <a:rPr lang="en-US" sz="2400" dirty="0"/>
              <a:t> (zinc ore).</a:t>
            </a:r>
          </a:p>
          <a:p>
            <a:pPr marL="233363" indent="-233363"/>
            <a:r>
              <a:rPr lang="en-US" sz="2400" u="sng" dirty="0"/>
              <a:t>Worldwide Production:</a:t>
            </a:r>
            <a:r>
              <a:rPr lang="en-US" sz="2400" dirty="0"/>
              <a:t> ~300 tons</a:t>
            </a:r>
          </a:p>
          <a:p>
            <a:pPr marL="233363" indent="-233363"/>
            <a:r>
              <a:rPr lang="en-US" sz="2400" u="sng" dirty="0"/>
              <a:t>EOL Recycling Rate:</a:t>
            </a:r>
            <a:r>
              <a:rPr lang="en-US" sz="2400" dirty="0"/>
              <a:t> &lt;50%</a:t>
            </a:r>
            <a:endParaRPr lang="en-US" sz="2400" u="sng" dirty="0"/>
          </a:p>
          <a:p>
            <a:pPr marL="233363" indent="-233363"/>
            <a:r>
              <a:rPr lang="en-US" sz="2400" u="sng" dirty="0"/>
              <a:t>Remaining known supplies:</a:t>
            </a:r>
            <a:r>
              <a:rPr lang="en-US" sz="2400" dirty="0"/>
              <a:t> </a:t>
            </a:r>
            <a:r>
              <a:rPr lang="en-US" sz="2400" dirty="0" smtClean="0"/>
              <a:t>Significant, but 									require </a:t>
            </a:r>
            <a:r>
              <a:rPr lang="en-US" sz="2400" dirty="0"/>
              <a:t>substantial mining </a:t>
            </a:r>
            <a:r>
              <a:rPr lang="en-US" sz="2400" dirty="0" smtClean="0"/>
              <a:t>to </a:t>
            </a:r>
            <a:r>
              <a:rPr lang="en-US" sz="2400" dirty="0"/>
              <a:t>access</a:t>
            </a:r>
          </a:p>
          <a:p>
            <a:pPr marL="233363" indent="-233363"/>
            <a:endParaRPr lang="en-US" sz="2400" u="sng" dirty="0"/>
          </a:p>
        </p:txBody>
      </p:sp>
    </p:spTree>
    <p:extLst>
      <p:ext uri="{BB962C8B-B14F-4D97-AF65-F5344CB8AC3E}">
        <p14:creationId xmlns:p14="http://schemas.microsoft.com/office/powerpoint/2010/main" val="38073957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smtClean="0"/>
              <a:t>Raw Materials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a:t>Tantalum</a:t>
            </a:r>
          </a:p>
        </p:txBody>
      </p:sp>
      <p:sp>
        <p:nvSpPr>
          <p:cNvPr id="2" name="Text Placeholder 1"/>
          <p:cNvSpPr>
            <a:spLocks noGrp="1"/>
          </p:cNvSpPr>
          <p:nvPr>
            <p:ph type="body" idx="12"/>
          </p:nvPr>
        </p:nvSpPr>
        <p:spPr>
          <a:xfrm>
            <a:off x="688110" y="1306210"/>
            <a:ext cx="10691090" cy="5210355"/>
          </a:xfrm>
        </p:spPr>
        <p:txBody>
          <a:bodyPr>
            <a:normAutofit/>
          </a:bodyPr>
          <a:lstStyle/>
          <a:p>
            <a:pPr marL="233363" indent="-233363"/>
            <a:r>
              <a:rPr lang="en-US" sz="2600" u="sng" dirty="0"/>
              <a:t>What it’s used for:</a:t>
            </a:r>
            <a:r>
              <a:rPr lang="en-US" sz="2600" dirty="0"/>
              <a:t> High reliability tantalum capacitors, found in phones, computers, tablets, and other consumer electronics.</a:t>
            </a:r>
          </a:p>
          <a:p>
            <a:pPr marL="233363" indent="-233363"/>
            <a:r>
              <a:rPr lang="en-US" sz="2600" u="sng" dirty="0"/>
              <a:t>Where it can be found:</a:t>
            </a:r>
            <a:r>
              <a:rPr lang="en-US" sz="2600" dirty="0"/>
              <a:t> Extremely rare, occurs in an estimated </a:t>
            </a:r>
            <a:r>
              <a:rPr lang="en-US" sz="2600" dirty="0" smtClean="0"/>
              <a:t>1-2 ppm </a:t>
            </a:r>
            <a:r>
              <a:rPr lang="en-US" sz="2600" dirty="0"/>
              <a:t>in the earth’s crust. Primary sources include Australia, China, and central Africa. Tantalum mining is linked to warfare and thus Tantalum from these regions is considered a conflict mineral</a:t>
            </a:r>
          </a:p>
          <a:p>
            <a:pPr marL="233363" indent="-233363"/>
            <a:r>
              <a:rPr lang="en-US" sz="2600" u="sng" dirty="0"/>
              <a:t>Worldwide Production:</a:t>
            </a:r>
            <a:r>
              <a:rPr lang="en-US" sz="2600" dirty="0"/>
              <a:t> ~1,600 tons</a:t>
            </a:r>
          </a:p>
          <a:p>
            <a:pPr marL="233363" indent="-233363"/>
            <a:r>
              <a:rPr lang="en-US" sz="2600" u="sng" dirty="0"/>
              <a:t>EOL Recycling Rate:</a:t>
            </a:r>
            <a:r>
              <a:rPr lang="en-US" sz="2600" dirty="0"/>
              <a:t> ~25%</a:t>
            </a:r>
            <a:endParaRPr lang="en-US" sz="2600" u="sng" dirty="0"/>
          </a:p>
          <a:p>
            <a:pPr marL="233363" indent="-233363"/>
            <a:r>
              <a:rPr lang="en-US" sz="2600" u="sng" dirty="0"/>
              <a:t>Remaining known supplies:</a:t>
            </a:r>
            <a:r>
              <a:rPr lang="en-US" sz="2600" dirty="0"/>
              <a:t> &lt; 50 years</a:t>
            </a:r>
          </a:p>
          <a:p>
            <a:pPr marL="233363" indent="-233363"/>
            <a:endParaRPr lang="en-US" sz="2400"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210" y="3911387"/>
            <a:ext cx="2752517" cy="2752517"/>
          </a:xfrm>
          <a:prstGeom prst="rect">
            <a:avLst/>
          </a:prstGeom>
        </p:spPr>
      </p:pic>
    </p:spTree>
    <p:extLst>
      <p:ext uri="{BB962C8B-B14F-4D97-AF65-F5344CB8AC3E}">
        <p14:creationId xmlns:p14="http://schemas.microsoft.com/office/powerpoint/2010/main" val="7193275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smtClean="0"/>
              <a:t>Raw Materials</a:t>
            </a:r>
            <a:endParaRPr lang="en-US" dirty="0"/>
          </a:p>
        </p:txBody>
      </p:sp>
      <p:sp>
        <p:nvSpPr>
          <p:cNvPr id="13" name="Text Placeholder 12"/>
          <p:cNvSpPr>
            <a:spLocks noGrp="1"/>
          </p:cNvSpPr>
          <p:nvPr>
            <p:ph type="body" idx="11"/>
          </p:nvPr>
        </p:nvSpPr>
        <p:spPr/>
        <p:txBody>
          <a:bodyPr>
            <a:normAutofit lnSpcReduction="10000"/>
          </a:bodyPr>
          <a:lstStyle/>
          <a:p>
            <a:r>
              <a:rPr lang="en-US" sz="2400" cap="none" dirty="0"/>
              <a:t>Lithium</a:t>
            </a:r>
          </a:p>
        </p:txBody>
      </p:sp>
      <p:sp>
        <p:nvSpPr>
          <p:cNvPr id="2" name="Text Placeholder 1"/>
          <p:cNvSpPr>
            <a:spLocks noGrp="1"/>
          </p:cNvSpPr>
          <p:nvPr>
            <p:ph type="body" idx="12"/>
          </p:nvPr>
        </p:nvSpPr>
        <p:spPr>
          <a:xfrm>
            <a:off x="646544" y="1347818"/>
            <a:ext cx="10510982" cy="5210355"/>
          </a:xfrm>
        </p:spPr>
        <p:txBody>
          <a:bodyPr>
            <a:normAutofit/>
          </a:bodyPr>
          <a:lstStyle/>
          <a:p>
            <a:pPr marL="233363" indent="-233363"/>
            <a:r>
              <a:rPr lang="en-US" sz="2600" u="sng" dirty="0"/>
              <a:t>What it’s used for:</a:t>
            </a:r>
            <a:r>
              <a:rPr lang="en-US" sz="2600" dirty="0"/>
              <a:t> Primarily used in batteries due to its low weight and high energy storage capabilities</a:t>
            </a:r>
          </a:p>
          <a:p>
            <a:pPr marL="233363" indent="-233363"/>
            <a:r>
              <a:rPr lang="en-US" sz="2600" u="sng" dirty="0"/>
              <a:t>Where it can be found:</a:t>
            </a:r>
            <a:r>
              <a:rPr lang="en-US" sz="2600" dirty="0"/>
              <a:t> Rare, although can be extracted from seawater or mined from the crust in trace amounts (~20mg per kg of crust). Largest known source is the </a:t>
            </a:r>
            <a:r>
              <a:rPr lang="en-US" sz="2600" dirty="0" err="1"/>
              <a:t>Salar</a:t>
            </a:r>
            <a:r>
              <a:rPr lang="en-US" sz="2600" dirty="0"/>
              <a:t> de </a:t>
            </a:r>
            <a:r>
              <a:rPr lang="en-US" sz="2600" dirty="0" err="1"/>
              <a:t>Uyuni</a:t>
            </a:r>
            <a:r>
              <a:rPr lang="en-US" sz="2600" dirty="0"/>
              <a:t> (left) in Bolivia, containing 50-70% of known global lithium reserves</a:t>
            </a:r>
          </a:p>
          <a:p>
            <a:pPr marL="233363" indent="-233363"/>
            <a:r>
              <a:rPr lang="en-US" sz="2600" u="sng" dirty="0"/>
              <a:t>Worldwide Production:</a:t>
            </a:r>
            <a:r>
              <a:rPr lang="en-US" sz="2600" dirty="0"/>
              <a:t> ~20,000 tons</a:t>
            </a:r>
          </a:p>
          <a:p>
            <a:pPr marL="233363" indent="-233363"/>
            <a:r>
              <a:rPr lang="en-US" sz="2600" u="sng" dirty="0"/>
              <a:t>EOL Recycling Rate:</a:t>
            </a:r>
            <a:r>
              <a:rPr lang="en-US" sz="2600" dirty="0"/>
              <a:t> ~25%</a:t>
            </a:r>
            <a:endParaRPr lang="en-US" sz="2600" u="sng" dirty="0"/>
          </a:p>
          <a:p>
            <a:pPr marL="233363" indent="-233363"/>
            <a:r>
              <a:rPr lang="en-US" sz="2600" u="sng" dirty="0"/>
              <a:t>Remaining known supplies:</a:t>
            </a:r>
            <a:r>
              <a:rPr lang="en-US" sz="2600" dirty="0"/>
              <a:t> </a:t>
            </a:r>
          </a:p>
          <a:p>
            <a:pPr marL="233363" indent="-233363"/>
            <a:r>
              <a:rPr lang="en-US" sz="2600" dirty="0"/>
              <a:t>	&lt; 100 years</a:t>
            </a:r>
          </a:p>
          <a:p>
            <a:pPr marL="233363" indent="-233363"/>
            <a:endParaRPr lang="en-US" sz="2400"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284" y="4093286"/>
            <a:ext cx="3510444" cy="2326342"/>
          </a:xfrm>
          <a:prstGeom prst="rect">
            <a:avLst/>
          </a:prstGeom>
        </p:spPr>
      </p:pic>
    </p:spTree>
    <p:extLst>
      <p:ext uri="{BB962C8B-B14F-4D97-AF65-F5344CB8AC3E}">
        <p14:creationId xmlns:p14="http://schemas.microsoft.com/office/powerpoint/2010/main" val="28747802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287723"/>
            <a:ext cx="10981267" cy="748782"/>
          </a:xfrm>
        </p:spPr>
        <p:txBody>
          <a:bodyPr/>
          <a:lstStyle/>
          <a:p>
            <a:r>
              <a:rPr lang="en-US" dirty="0" smtClean="0"/>
              <a:t>Production and Manufacturing</a:t>
            </a:r>
            <a:endParaRPr lang="en-US" dirty="0"/>
          </a:p>
        </p:txBody>
      </p:sp>
      <p:sp>
        <p:nvSpPr>
          <p:cNvPr id="3" name="Text Placeholder 2"/>
          <p:cNvSpPr>
            <a:spLocks noGrp="1"/>
          </p:cNvSpPr>
          <p:nvPr>
            <p:ph type="body" idx="12"/>
          </p:nvPr>
        </p:nvSpPr>
        <p:spPr>
          <a:xfrm>
            <a:off x="706583" y="994564"/>
            <a:ext cx="10293926" cy="5615796"/>
          </a:xfrm>
        </p:spPr>
        <p:txBody>
          <a:bodyPr>
            <a:normAutofit/>
          </a:bodyPr>
          <a:lstStyle/>
          <a:p>
            <a:pPr marL="233363" indent="-233363">
              <a:buFont typeface="Arial" panose="020B0604020202020204" pitchFamily="34" charset="0"/>
              <a:buChar char="•"/>
            </a:pPr>
            <a:r>
              <a:rPr lang="en-US" sz="2400" dirty="0"/>
              <a:t>Modern electronics require highly purified base materials which are rare, scarce, and challenging to extract. Due to the complex designs involved in integrated circuits the cost and material usage of electronics is much higher than many other products</a:t>
            </a:r>
          </a:p>
          <a:p>
            <a:pPr marL="233363" indent="-233363">
              <a:buFont typeface="Arial" panose="020B0604020202020204" pitchFamily="34" charset="0"/>
              <a:buChar char="•"/>
            </a:pPr>
            <a:r>
              <a:rPr lang="en-US" sz="2400" dirty="0"/>
              <a:t>A single 2-gram </a:t>
            </a:r>
            <a:r>
              <a:rPr lang="en-US" sz="2400" dirty="0" smtClean="0"/>
              <a:t>DRAM chip </a:t>
            </a:r>
            <a:r>
              <a:rPr lang="en-US" sz="2400" dirty="0"/>
              <a:t>uses </a:t>
            </a:r>
            <a:r>
              <a:rPr lang="en-US" sz="2400" dirty="0" smtClean="0"/>
              <a:t>an estimated 1.6 kg </a:t>
            </a:r>
            <a:r>
              <a:rPr lang="en-US" sz="2400" dirty="0"/>
              <a:t>of fossil fuels and</a:t>
            </a:r>
            <a:br>
              <a:rPr lang="en-US" sz="2400" dirty="0"/>
            </a:br>
            <a:r>
              <a:rPr lang="en-US" sz="2400" dirty="0" smtClean="0"/>
              <a:t>72 g </a:t>
            </a:r>
            <a:r>
              <a:rPr lang="en-US" sz="2400" dirty="0"/>
              <a:t>of chemicals. </a:t>
            </a:r>
            <a:r>
              <a:rPr lang="en-US" sz="2400" dirty="0" smtClean="0"/>
              <a:t>Large amounts of </a:t>
            </a:r>
            <a:r>
              <a:rPr lang="en-US" sz="2400" dirty="0"/>
              <a:t>water (</a:t>
            </a:r>
            <a:r>
              <a:rPr lang="en-US" sz="2400" dirty="0" smtClean="0"/>
              <a:t>32 kg) are </a:t>
            </a:r>
            <a:r>
              <a:rPr lang="en-US" sz="2400" dirty="0"/>
              <a:t>required as well</a:t>
            </a:r>
            <a:br>
              <a:rPr lang="en-US" sz="2400" dirty="0"/>
            </a:br>
            <a:r>
              <a:rPr lang="en-US" sz="2400" dirty="0">
                <a:hlinkClick r:id="rId3"/>
              </a:rPr>
              <a:t>(Source: </a:t>
            </a:r>
            <a:r>
              <a:rPr lang="en-US" sz="2400" dirty="0" smtClean="0">
                <a:hlinkClick r:id="rId3"/>
              </a:rPr>
              <a:t>American </a:t>
            </a:r>
            <a:r>
              <a:rPr lang="en-US" sz="2400" dirty="0">
                <a:hlinkClick r:id="rId3"/>
              </a:rPr>
              <a:t>Chemical Society)</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529" y="3426691"/>
            <a:ext cx="5154592" cy="3251200"/>
          </a:xfrm>
          <a:prstGeom prst="rect">
            <a:avLst/>
          </a:prstGeom>
        </p:spPr>
      </p:pic>
      <p:pic>
        <p:nvPicPr>
          <p:cNvPr id="3074" name="Picture 2" descr="http://img.tomshardware.com/us/2006/12/27/mobile_dd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5958" y="3959125"/>
            <a:ext cx="3289589" cy="191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455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25041</TotalTime>
  <Words>1267</Words>
  <Application>Microsoft Office PowerPoint</Application>
  <PresentationFormat>Widescreen</PresentationFormat>
  <Paragraphs>138</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Impact</vt:lpstr>
      <vt:lpstr>Lucida Grande</vt:lpstr>
      <vt:lpstr>Office Theme</vt:lpstr>
      <vt:lpstr>Environmental  and sustainability  concerns George E Hadley and David G Meyer ©2016, Images Property of their Respective Owners.</vt:lpstr>
      <vt:lpstr>Outline</vt:lpstr>
      <vt:lpstr>Why Study Environmental?</vt:lpstr>
      <vt:lpstr>Basic Environmental questions</vt:lpstr>
      <vt:lpstr>Raw Materials</vt:lpstr>
      <vt:lpstr>Raw Materials</vt:lpstr>
      <vt:lpstr>Raw Materials</vt:lpstr>
      <vt:lpstr>Raw Materials</vt:lpstr>
      <vt:lpstr>Production and Manufacturing</vt:lpstr>
      <vt:lpstr>Consumer Lifecycle</vt:lpstr>
      <vt:lpstr>E-waste and Recycling</vt:lpstr>
      <vt:lpstr>What can be done</vt:lpstr>
      <vt:lpstr>Environmenal Case Studies</vt:lpstr>
      <vt:lpstr>Environmenal Case Studies</vt:lpstr>
      <vt:lpstr>Environmenal CASE STUDIES</vt:lpstr>
      <vt:lpstr>Environmenal CASE STUDIES</vt:lpstr>
      <vt:lpstr>Environmenal CASE STUDIES</vt:lpstr>
      <vt:lpstr>Environmenal CASE STUDIES</vt:lpstr>
      <vt:lpstr>Environmenal CASE STUDIES</vt:lpstr>
      <vt:lpstr>Environmental Case Studies</vt:lpstr>
      <vt:lpstr>Environmenal CASE STUDIES</vt:lpstr>
      <vt:lpstr>Environmental Case Studies</vt:lpstr>
      <vt:lpstr>Environmental Impact ANALYSIS</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George Hadley</dc:creator>
  <cp:lastModifiedBy>George Hadley</cp:lastModifiedBy>
  <cp:revision>293</cp:revision>
  <cp:lastPrinted>2012-02-14T22:31:46Z</cp:lastPrinted>
  <dcterms:created xsi:type="dcterms:W3CDTF">2011-09-20T15:44:26Z</dcterms:created>
  <dcterms:modified xsi:type="dcterms:W3CDTF">2016-04-07T11:04:35Z</dcterms:modified>
</cp:coreProperties>
</file>