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64" r:id="rId2"/>
    <p:sldId id="262" r:id="rId3"/>
    <p:sldId id="265" r:id="rId4"/>
    <p:sldId id="266" r:id="rId5"/>
    <p:sldId id="267" r:id="rId6"/>
    <p:sldId id="268" r:id="rId7"/>
    <p:sldId id="269" r:id="rId8"/>
    <p:sldId id="270" r:id="rId9"/>
    <p:sldId id="272" r:id="rId10"/>
    <p:sldId id="273" r:id="rId11"/>
    <p:sldId id="274" r:id="rId12"/>
    <p:sldId id="275" r:id="rId13"/>
    <p:sldId id="276" r:id="rId14"/>
    <p:sldId id="277" r:id="rId15"/>
    <p:sldId id="278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02">
          <p15:clr>
            <a:srgbClr val="A4A3A4"/>
          </p15:clr>
        </p15:guide>
        <p15:guide id="2" pos="55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7433"/>
    <a:srgbClr val="856024"/>
    <a:srgbClr val="E3AE24"/>
    <a:srgbClr val="A3792C"/>
    <a:srgbClr val="D19B23"/>
    <a:srgbClr val="756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11" d="100"/>
          <a:sy n="111" d="100"/>
        </p:scale>
        <p:origin x="816" y="114"/>
      </p:cViewPr>
      <p:guideLst>
        <p:guide orient="horz" pos="2702"/>
        <p:guide pos="552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2AE9AF-5B02-A343-87BA-BF97CE0E58AE}" type="datetimeFigureOut">
              <a:rPr lang="en-US" smtClean="0"/>
              <a:t>1/27/2015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696C59-4C62-F748-9189-0658811B1D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017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Cover Image Source: http://www.ethicaluniform.com/wp-content/uploads/2011/12/Ethics-Cropped.jpg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96C59-4C62-F748-9189-0658811B1DC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1227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96C59-4C62-F748-9189-0658811B1DC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8028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Prison Image Source: https://speakbluntly.files.wordpress.com/2015/01/prison-bars-1.jpg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96C59-4C62-F748-9189-0658811B1DC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8196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FTDI</a:t>
            </a:r>
            <a:r>
              <a:rPr lang="en-US" baseline="0" dirty="0" smtClean="0"/>
              <a:t> Scandal Background Information: http://arstechnica.com/information-technology/2014/10/ftdis-anti-counterfeiting-efforts-sit-between-a-rock-and-a-hard-place/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96C59-4C62-F748-9189-0658811B1DC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7724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96C59-4C62-F748-9189-0658811B1DC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4883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96C59-4C62-F748-9189-0658811B1DC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4478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Ford Pinto Image Source: http://assets.blog.hemmings.com/wp-content/uploads//2011/03/Pinto_1000.jpg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96C59-4C62-F748-9189-0658811B1DC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3362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96C59-4C62-F748-9189-0658811B1DC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0466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96C59-4C62-F748-9189-0658811B1DC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3304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96C59-4C62-F748-9189-0658811B1DC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6583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204260" y="5974797"/>
            <a:ext cx="2053467" cy="87029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-1" y="4390741"/>
            <a:ext cx="5853723" cy="1864375"/>
          </a:xfrm>
          <a:prstGeom prst="rect">
            <a:avLst/>
          </a:prstGeom>
          <a:solidFill>
            <a:srgbClr val="A3792C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0" y="0"/>
            <a:ext cx="9144000" cy="100350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14"/>
          <p:cNvSpPr>
            <a:spLocks noGrp="1"/>
          </p:cNvSpPr>
          <p:nvPr userDrawn="1">
            <p:ph type="title" hasCustomPrompt="1"/>
          </p:nvPr>
        </p:nvSpPr>
        <p:spPr>
          <a:xfrm>
            <a:off x="335475" y="4585792"/>
            <a:ext cx="4744901" cy="1655878"/>
          </a:xfrm>
        </p:spPr>
        <p:txBody>
          <a:bodyPr anchor="t">
            <a:noAutofit/>
          </a:bodyPr>
          <a:lstStyle>
            <a:lvl1pPr>
              <a:lnSpc>
                <a:spcPts val="6400"/>
              </a:lnSpc>
              <a:defRPr sz="7000" cap="all">
                <a:solidFill>
                  <a:srgbClr val="D19B23"/>
                </a:solidFill>
              </a:defRPr>
            </a:lvl1pPr>
          </a:lstStyle>
          <a:p>
            <a:r>
              <a:rPr lang="en-US" dirty="0" smtClean="0"/>
              <a:t>Document Title</a:t>
            </a:r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 userDrawn="1">
            <p:ph type="body" sz="quarter" idx="14"/>
          </p:nvPr>
        </p:nvSpPr>
        <p:spPr>
          <a:xfrm>
            <a:off x="5747499" y="5623128"/>
            <a:ext cx="3112338" cy="311740"/>
          </a:xfrm>
        </p:spPr>
        <p:txBody>
          <a:bodyPr>
            <a:normAutofit/>
          </a:bodyPr>
          <a:lstStyle>
            <a:lvl1pPr>
              <a:defRPr sz="1400" b="1">
                <a:solidFill>
                  <a:srgbClr val="A3792C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22" name="Text Placeholder 21"/>
          <p:cNvSpPr>
            <a:spLocks noGrp="1"/>
          </p:cNvSpPr>
          <p:nvPr userDrawn="1">
            <p:ph type="body" sz="quarter" idx="15"/>
          </p:nvPr>
        </p:nvSpPr>
        <p:spPr>
          <a:xfrm>
            <a:off x="5747500" y="5918450"/>
            <a:ext cx="3112338" cy="333828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 sz="1400">
                <a:solidFill>
                  <a:srgbClr val="A3792C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30" name="Date Placeholder 6"/>
          <p:cNvSpPr>
            <a:spLocks noGrp="1"/>
          </p:cNvSpPr>
          <p:nvPr userDrawn="1">
            <p:ph type="dt" sz="half" idx="10"/>
          </p:nvPr>
        </p:nvSpPr>
        <p:spPr>
          <a:xfrm>
            <a:off x="5747498" y="6277181"/>
            <a:ext cx="3112591" cy="365125"/>
          </a:xfrm>
          <a:prstGeom prst="rect">
            <a:avLst/>
          </a:prstGeom>
        </p:spPr>
        <p:txBody>
          <a:bodyPr/>
          <a:lstStyle>
            <a:lvl1pPr algn="l">
              <a:defRPr sz="1800"/>
            </a:lvl1pPr>
          </a:lstStyle>
          <a:p>
            <a:r>
              <a:rPr lang="en-US" b="1" smtClean="0">
                <a:solidFill>
                  <a:srgbClr val="856024"/>
                </a:solidFill>
                <a:latin typeface="Arial"/>
                <a:cs typeface="Arial"/>
              </a:rPr>
              <a:t>Month day, year</a:t>
            </a:r>
            <a:endParaRPr lang="en-US" b="1" dirty="0">
              <a:solidFill>
                <a:srgbClr val="856024"/>
              </a:solidFill>
              <a:latin typeface="Arial"/>
              <a:cs typeface="Arial"/>
            </a:endParaRPr>
          </a:p>
        </p:txBody>
      </p:sp>
      <p:sp>
        <p:nvSpPr>
          <p:cNvPr id="31" name="Text Placeholder 3"/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5745085" y="4457139"/>
            <a:ext cx="3115004" cy="1165989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200" cap="all">
                <a:solidFill>
                  <a:schemeClr val="tx1">
                    <a:lumMod val="65000"/>
                    <a:lumOff val="35000"/>
                  </a:schemeClr>
                </a:solidFill>
                <a:latin typeface="Impact"/>
              </a:defRPr>
            </a:lvl1pPr>
            <a:lvl2pPr marL="0" indent="0">
              <a:lnSpc>
                <a:spcPts val="8900"/>
              </a:lnSpc>
              <a:spcBef>
                <a:spcPts val="0"/>
              </a:spcBef>
              <a:buFontTx/>
              <a:buNone/>
              <a:defRPr sz="9800" cap="all" baseline="0">
                <a:solidFill>
                  <a:srgbClr val="A3792C"/>
                </a:solidFill>
                <a:latin typeface="Impact"/>
              </a:defRPr>
            </a:lvl2pPr>
            <a:lvl3pPr marL="0" indent="0">
              <a:lnSpc>
                <a:spcPts val="4000"/>
              </a:lnSpc>
              <a:spcBef>
                <a:spcPts val="0"/>
              </a:spcBef>
              <a:buFontTx/>
              <a:buNone/>
              <a:defRPr sz="4000" cap="all" baseline="0">
                <a:solidFill>
                  <a:schemeClr val="bg1">
                    <a:lumMod val="65000"/>
                  </a:schemeClr>
                </a:solidFill>
                <a:latin typeface="Impact"/>
              </a:defRPr>
            </a:lvl3pPr>
          </a:lstStyle>
          <a:p>
            <a:pPr lvl="0"/>
            <a:r>
              <a:rPr lang="en-US" dirty="0" smtClean="0"/>
              <a:t>Second Line</a:t>
            </a:r>
            <a:br>
              <a:rPr lang="en-US" dirty="0" smtClean="0"/>
            </a:br>
            <a:r>
              <a:rPr lang="en-US" dirty="0" smtClean="0"/>
              <a:t>Third Line</a:t>
            </a:r>
          </a:p>
        </p:txBody>
      </p:sp>
      <p:sp>
        <p:nvSpPr>
          <p:cNvPr id="10" name="Picture Placeholder 9"/>
          <p:cNvSpPr>
            <a:spLocks noGrp="1"/>
          </p:cNvSpPr>
          <p:nvPr userDrawn="1">
            <p:ph type="pic" sz="quarter" idx="17"/>
          </p:nvPr>
        </p:nvSpPr>
        <p:spPr>
          <a:xfrm>
            <a:off x="0" y="0"/>
            <a:ext cx="9144000" cy="43910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9827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-1"/>
            <a:ext cx="9144000" cy="95451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 userDrawn="1"/>
        </p:nvSpPr>
        <p:spPr>
          <a:xfrm>
            <a:off x="204260" y="5974797"/>
            <a:ext cx="2053467" cy="87029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/>
          <p:cNvGrpSpPr/>
          <p:nvPr userDrawn="1"/>
        </p:nvGrpSpPr>
        <p:grpSpPr>
          <a:xfrm>
            <a:off x="-13512" y="4147563"/>
            <a:ext cx="6975508" cy="2304038"/>
            <a:chOff x="-13512" y="4147563"/>
            <a:chExt cx="6975508" cy="2304038"/>
          </a:xfrm>
        </p:grpSpPr>
        <p:sp>
          <p:nvSpPr>
            <p:cNvPr id="20" name="Rectangle 19"/>
            <p:cNvSpPr/>
            <p:nvPr/>
          </p:nvSpPr>
          <p:spPr>
            <a:xfrm>
              <a:off x="-13511" y="4147563"/>
              <a:ext cx="6975507" cy="2304038"/>
            </a:xfrm>
            <a:prstGeom prst="rect">
              <a:avLst/>
            </a:prstGeom>
            <a:solidFill>
              <a:srgbClr val="D19B2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1" name="Picture 20" descr="Lines_30blk.pdf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25" t="22542" r="22190"/>
            <a:stretch/>
          </p:blipFill>
          <p:spPr>
            <a:xfrm>
              <a:off x="-13512" y="4147563"/>
              <a:ext cx="6975507" cy="2304038"/>
            </a:xfrm>
            <a:prstGeom prst="rect">
              <a:avLst/>
            </a:prstGeom>
          </p:spPr>
        </p:pic>
      </p:grpSp>
      <p:cxnSp>
        <p:nvCxnSpPr>
          <p:cNvPr id="22" name="Straight Connector 21"/>
          <p:cNvCxnSpPr/>
          <p:nvPr userDrawn="1"/>
        </p:nvCxnSpPr>
        <p:spPr>
          <a:xfrm>
            <a:off x="948976" y="5832568"/>
            <a:ext cx="5958973" cy="0"/>
          </a:xfrm>
          <a:prstGeom prst="line">
            <a:avLst/>
          </a:prstGeom>
          <a:ln>
            <a:solidFill>
              <a:srgbClr val="FFFFFF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 userDrawn="1"/>
        </p:nvCxnSpPr>
        <p:spPr>
          <a:xfrm>
            <a:off x="948976" y="6340619"/>
            <a:ext cx="5958973" cy="0"/>
          </a:xfrm>
          <a:prstGeom prst="line">
            <a:avLst/>
          </a:prstGeom>
          <a:ln>
            <a:solidFill>
              <a:srgbClr val="FFFFFF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Title 1"/>
          <p:cNvSpPr txBox="1">
            <a:spLocks/>
          </p:cNvSpPr>
          <p:nvPr userDrawn="1"/>
        </p:nvSpPr>
        <p:spPr>
          <a:xfrm>
            <a:off x="796576" y="4303767"/>
            <a:ext cx="6111373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dirty="0">
              <a:solidFill>
                <a:schemeClr val="bg1"/>
              </a:solidFill>
              <a:latin typeface="Impact"/>
              <a:cs typeface="Impact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794282" y="4240779"/>
            <a:ext cx="6113667" cy="1591789"/>
          </a:xfrm>
        </p:spPr>
        <p:txBody>
          <a:bodyPr/>
          <a:lstStyle>
            <a:lvl1pPr>
              <a:lnSpc>
                <a:spcPct val="80000"/>
              </a:lnSpc>
              <a:defRPr sz="6500">
                <a:solidFill>
                  <a:srgbClr val="756C66"/>
                </a:solidFill>
              </a:defRPr>
            </a:lvl1pPr>
          </a:lstStyle>
          <a:p>
            <a:r>
              <a:rPr lang="en-US" dirty="0" smtClean="0"/>
              <a:t>Section</a:t>
            </a:r>
            <a:br>
              <a:rPr lang="en-US" dirty="0" smtClean="0"/>
            </a:br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23" name="Content Placeholder 22"/>
          <p:cNvSpPr>
            <a:spLocks noGrp="1"/>
          </p:cNvSpPr>
          <p:nvPr>
            <p:ph sz="quarter" idx="14" hasCustomPrompt="1"/>
          </p:nvPr>
        </p:nvSpPr>
        <p:spPr>
          <a:xfrm>
            <a:off x="794282" y="5799368"/>
            <a:ext cx="6113667" cy="556817"/>
          </a:xfrm>
        </p:spPr>
        <p:txBody>
          <a:bodyPr anchor="t">
            <a:noAutofit/>
          </a:bodyPr>
          <a:lstStyle>
            <a:lvl1pPr algn="l">
              <a:defRPr sz="3200" cap="all">
                <a:solidFill>
                  <a:schemeClr val="bg1"/>
                </a:solidFill>
                <a:latin typeface="Impact"/>
                <a:cs typeface="Impact"/>
              </a:defRPr>
            </a:lvl1pPr>
            <a:lvl2pPr algn="l">
              <a:defRPr>
                <a:latin typeface="Impact"/>
                <a:cs typeface="Impact"/>
              </a:defRPr>
            </a:lvl2pPr>
            <a:lvl3pPr algn="l">
              <a:defRPr>
                <a:latin typeface="Impact"/>
                <a:cs typeface="Impact"/>
              </a:defRPr>
            </a:lvl3pPr>
            <a:lvl4pPr algn="l">
              <a:defRPr>
                <a:latin typeface="Impact"/>
                <a:cs typeface="Impact"/>
              </a:defRPr>
            </a:lvl4pPr>
            <a:lvl5pPr algn="l">
              <a:defRPr>
                <a:latin typeface="Impact"/>
                <a:cs typeface="Impact"/>
              </a:defRPr>
            </a:lvl5pPr>
          </a:lstStyle>
          <a:p>
            <a:pPr lvl="0"/>
            <a:r>
              <a:rPr lang="en-US" dirty="0" smtClean="0"/>
              <a:t>Second Line</a:t>
            </a:r>
            <a:endParaRPr lang="en-US" dirty="0"/>
          </a:p>
        </p:txBody>
      </p:sp>
      <p:pic>
        <p:nvPicPr>
          <p:cNvPr id="29" name="Picture 28" descr="PU_sigtab.eps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6" b="12554"/>
          <a:stretch/>
        </p:blipFill>
        <p:spPr>
          <a:xfrm>
            <a:off x="7057556" y="-8411"/>
            <a:ext cx="1942418" cy="1021073"/>
          </a:xfrm>
          <a:prstGeom prst="rect">
            <a:avLst/>
          </a:prstGeom>
        </p:spPr>
      </p:pic>
      <p:sp>
        <p:nvSpPr>
          <p:cNvPr id="3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-13512" y="-8411"/>
            <a:ext cx="6976288" cy="4156549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69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80C8F5-D920-BB4B-933F-7F3EB43C821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457200" y="941895"/>
            <a:ext cx="8229600" cy="442912"/>
          </a:xfrm>
        </p:spPr>
        <p:txBody>
          <a:bodyPr anchor="t">
            <a:noAutofit/>
          </a:bodyPr>
          <a:lstStyle>
            <a:lvl1pPr marL="0" indent="0">
              <a:buNone/>
              <a:defRPr sz="1800" b="1" cap="all">
                <a:solidFill>
                  <a:srgbClr val="E3AE24"/>
                </a:solidFill>
                <a:latin typeface="Impact"/>
                <a:cs typeface="Impac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Subtitle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2"/>
          </p:nvPr>
        </p:nvSpPr>
        <p:spPr>
          <a:xfrm>
            <a:off x="457200" y="1608139"/>
            <a:ext cx="8235949" cy="432646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 flipV="1">
            <a:off x="13137" y="1271265"/>
            <a:ext cx="9130863" cy="17985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0024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 No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80C8F5-D920-BB4B-933F-7F3EB43C821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2"/>
          </p:nvPr>
        </p:nvSpPr>
        <p:spPr>
          <a:xfrm>
            <a:off x="457200" y="1187117"/>
            <a:ext cx="8235949" cy="474749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21820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3948530" cy="434270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0C8F5-D920-BB4B-933F-7F3EB43C8215}" type="slidenum">
              <a:rPr lang="en-US" smtClean="0"/>
              <a:t>‹#›</a:t>
            </a:fld>
            <a:endParaRPr lang="en-US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4671604" y="1600373"/>
            <a:ext cx="4015195" cy="4342542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457200" y="941895"/>
            <a:ext cx="8229600" cy="442912"/>
          </a:xfrm>
        </p:spPr>
        <p:txBody>
          <a:bodyPr anchor="t">
            <a:noAutofit/>
          </a:bodyPr>
          <a:lstStyle>
            <a:lvl1pPr marL="0" indent="0">
              <a:buNone/>
              <a:defRPr sz="1800" b="1" cap="all">
                <a:solidFill>
                  <a:srgbClr val="E3AE24"/>
                </a:solidFill>
                <a:latin typeface="Impact"/>
                <a:cs typeface="Impac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 flipV="1">
            <a:off x="13137" y="1271265"/>
            <a:ext cx="9130863" cy="17985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7793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3948530" cy="433440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33440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0C8F5-D920-BB4B-933F-7F3EB43C821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457200" y="941895"/>
            <a:ext cx="8229600" cy="442912"/>
          </a:xfrm>
        </p:spPr>
        <p:txBody>
          <a:bodyPr anchor="t">
            <a:noAutofit/>
          </a:bodyPr>
          <a:lstStyle>
            <a:lvl1pPr marL="0" indent="0">
              <a:buNone/>
              <a:defRPr sz="1800" b="1" cap="all">
                <a:solidFill>
                  <a:srgbClr val="E3AE24"/>
                </a:solidFill>
                <a:latin typeface="Impact"/>
                <a:cs typeface="Impac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 flipV="1">
            <a:off x="13137" y="1271265"/>
            <a:ext cx="9130863" cy="17985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35355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948888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948888" cy="376803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76803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AB80C8F5-D920-BB4B-933F-7F3EB43C821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457200" y="941895"/>
            <a:ext cx="8229600" cy="442912"/>
          </a:xfrm>
        </p:spPr>
        <p:txBody>
          <a:bodyPr anchor="t">
            <a:noAutofit/>
          </a:bodyPr>
          <a:lstStyle>
            <a:lvl1pPr marL="0" indent="0">
              <a:buNone/>
              <a:defRPr sz="1800" b="1" cap="all">
                <a:solidFill>
                  <a:srgbClr val="E3AE24"/>
                </a:solidFill>
                <a:latin typeface="Impact"/>
                <a:cs typeface="Impac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 flipV="1">
            <a:off x="13137" y="1271265"/>
            <a:ext cx="9130863" cy="17985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37007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0C8F5-D920-BB4B-933F-7F3EB43C821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457200" y="941895"/>
            <a:ext cx="8229600" cy="442912"/>
          </a:xfrm>
        </p:spPr>
        <p:txBody>
          <a:bodyPr anchor="t">
            <a:noAutofit/>
          </a:bodyPr>
          <a:lstStyle>
            <a:lvl1pPr marL="0" indent="0">
              <a:buNone/>
              <a:defRPr sz="1800" b="1" cap="all">
                <a:solidFill>
                  <a:srgbClr val="E3AE24"/>
                </a:solidFill>
                <a:latin typeface="Impact"/>
                <a:cs typeface="Impac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 flipV="1">
            <a:off x="13137" y="1271265"/>
            <a:ext cx="9130863" cy="17985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00917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-1"/>
            <a:ext cx="9144000" cy="133169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847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ti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PU_sig132.tif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075632"/>
            <a:ext cx="1523874" cy="479171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0" y="0"/>
            <a:ext cx="9144000" cy="91510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15431"/>
            <a:ext cx="8235950" cy="74878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1492"/>
            <a:ext cx="8235950" cy="42214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955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AB80C8F5-D920-BB4B-933F-7F3EB43C821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367130" y="1535528"/>
            <a:ext cx="8326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2853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6" r:id="rId3"/>
    <p:sldLayoutId id="2147483658" r:id="rId4"/>
    <p:sldLayoutId id="2147483657" r:id="rId5"/>
    <p:sldLayoutId id="2147483652" r:id="rId6"/>
    <p:sldLayoutId id="2147483653" r:id="rId7"/>
    <p:sldLayoutId id="2147483654" r:id="rId8"/>
    <p:sldLayoutId id="2147483655" r:id="rId9"/>
  </p:sldLayoutIdLst>
  <p:txStyles>
    <p:titleStyle>
      <a:lvl1pPr algn="l" defTabSz="457200" rtl="0" eaLnBrk="1" latinLnBrk="0" hangingPunct="1">
        <a:spcBef>
          <a:spcPct val="0"/>
        </a:spcBef>
        <a:buNone/>
        <a:defRPr sz="4400" kern="1200" cap="all">
          <a:solidFill>
            <a:schemeClr val="bg1"/>
          </a:solidFill>
          <a:latin typeface="Impact"/>
          <a:ea typeface="+mj-ea"/>
          <a:cs typeface="Impact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Tx/>
        <a:buNone/>
        <a:defRPr sz="16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Lucida Grande"/>
        <a:buChar char="–"/>
        <a:defRPr sz="16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cm.org/about/code-of-ethics" TargetMode="External"/><Relationship Id="rId2" Type="http://schemas.openxmlformats.org/officeDocument/2006/relationships/hyperlink" Target="http://www.ieee.org/about/corporate/governance/p7-8.html" TargetMode="Externa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4388192"/>
            <a:ext cx="6608618" cy="1864086"/>
          </a:xfrm>
        </p:spPr>
        <p:txBody>
          <a:bodyPr/>
          <a:lstStyle/>
          <a:p>
            <a:r>
              <a:rPr lang="en-US" sz="4800" dirty="0" smtClean="0"/>
              <a:t>Ethical And Moral</a:t>
            </a:r>
            <a:br>
              <a:rPr lang="en-US" sz="4800" dirty="0" smtClean="0"/>
            </a:br>
            <a:r>
              <a:rPr lang="en-US" sz="4800" dirty="0" smtClean="0"/>
              <a:t>Considerations</a:t>
            </a:r>
            <a:br>
              <a:rPr lang="en-US" sz="4800" dirty="0" smtClean="0"/>
            </a:br>
            <a:r>
              <a:rPr lang="en-US" sz="1400" cap="non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George Hadley ©2014, Images Property of their Respective Owners.</a:t>
            </a:r>
            <a:endParaRPr lang="en-US" sz="1400" dirty="0"/>
          </a:p>
        </p:txBody>
      </p:sp>
      <p:pic>
        <p:nvPicPr>
          <p:cNvPr id="7" name="Picture 6" descr="PU_sigtab.eps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6" b="12554"/>
          <a:stretch/>
        </p:blipFill>
        <p:spPr>
          <a:xfrm>
            <a:off x="7057556" y="-8411"/>
            <a:ext cx="1942418" cy="1021073"/>
          </a:xfrm>
          <a:prstGeom prst="rect">
            <a:avLst/>
          </a:prstGeom>
        </p:spPr>
      </p:pic>
      <p:pic>
        <p:nvPicPr>
          <p:cNvPr id="9" name="Picture 8" descr="PU_sigtab.eps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6" b="12554"/>
          <a:stretch/>
        </p:blipFill>
        <p:spPr>
          <a:xfrm>
            <a:off x="7201582" y="5836927"/>
            <a:ext cx="1942418" cy="1021073"/>
          </a:xfrm>
          <a:prstGeom prst="rect">
            <a:avLst/>
          </a:prstGeom>
        </p:spPr>
      </p:pic>
      <p:pic>
        <p:nvPicPr>
          <p:cNvPr id="4" name="Picture Placeholder 3"/>
          <p:cNvPicPr>
            <a:picLocks noGrp="1" noChangeAspect="1"/>
          </p:cNvPicPr>
          <p:nvPr>
            <p:ph type="pic" sz="quarter" idx="17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33" b="573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38527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Ethics Case Studies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r>
              <a:rPr lang="en-US" sz="2400" cap="none" dirty="0" smtClean="0"/>
              <a:t>FTDI Counterfeit ICs Driver Scandal</a:t>
            </a:r>
            <a:endParaRPr lang="en-US" sz="2400" cap="non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2"/>
          </p:nvPr>
        </p:nvSpPr>
        <p:spPr>
          <a:xfrm>
            <a:off x="457200" y="1384807"/>
            <a:ext cx="8235949" cy="4774453"/>
          </a:xfrm>
        </p:spPr>
        <p:txBody>
          <a:bodyPr>
            <a:normAutofit/>
          </a:bodyPr>
          <a:lstStyle/>
          <a:p>
            <a:r>
              <a:rPr lang="en-US" sz="2400" u="sng" dirty="0" smtClean="0"/>
              <a:t>Ethical Questions to Ponder:</a:t>
            </a:r>
          </a:p>
          <a:p>
            <a:pPr marL="233363" indent="-233363">
              <a:buFont typeface="Arial" panose="020B0604020202020204" pitchFamily="34" charset="0"/>
              <a:buChar char="•"/>
            </a:pPr>
            <a:r>
              <a:rPr lang="en-US" sz="2400" dirty="0" smtClean="0"/>
              <a:t>Did FTDI’s actions constitute unethical behavior? If so, at what point, and why?</a:t>
            </a:r>
          </a:p>
          <a:p>
            <a:pPr marL="233363" indent="-233363">
              <a:buFont typeface="Arial" panose="020B0604020202020204" pitchFamily="34" charset="0"/>
              <a:buChar char="•"/>
            </a:pPr>
            <a:r>
              <a:rPr lang="en-US" sz="2400" dirty="0" smtClean="0"/>
              <a:t>As a customer who has purchased a gadget containing an FTDI chip, how did you know if the chip was legitimate or not?</a:t>
            </a:r>
          </a:p>
          <a:p>
            <a:pPr marL="233363" indent="-233363">
              <a:buFont typeface="Arial" panose="020B0604020202020204" pitchFamily="34" charset="0"/>
              <a:buChar char="•"/>
            </a:pPr>
            <a:r>
              <a:rPr lang="en-US" sz="2400" dirty="0" smtClean="0"/>
              <a:t>What sorts of devices could use a USB interface featuring an FTDI chip? What sorts of damage could be done if the devices became inoperable? </a:t>
            </a:r>
          </a:p>
          <a:p>
            <a:endParaRPr lang="en-US" sz="2400" u="sng" dirty="0"/>
          </a:p>
        </p:txBody>
      </p:sp>
    </p:spTree>
    <p:extLst>
      <p:ext uri="{BB962C8B-B14F-4D97-AF65-F5344CB8AC3E}">
        <p14:creationId xmlns:p14="http://schemas.microsoft.com/office/powerpoint/2010/main" val="1192558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Ethics Case Studies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r>
              <a:rPr lang="en-US" sz="2400" cap="none" dirty="0" smtClean="0"/>
              <a:t>The Ford Pinto</a:t>
            </a:r>
            <a:endParaRPr lang="en-US" sz="2400" cap="non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2"/>
          </p:nvPr>
        </p:nvSpPr>
        <p:spPr>
          <a:xfrm>
            <a:off x="450851" y="1246785"/>
            <a:ext cx="8235949" cy="4990114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</a:pPr>
            <a:r>
              <a:rPr lang="en-US" sz="2400" u="sng" dirty="0" smtClean="0"/>
              <a:t>The Setup:</a:t>
            </a:r>
          </a:p>
          <a:p>
            <a:pPr marL="233363" indent="-233363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 smtClean="0"/>
              <a:t>Early 1970s, gas prices are rising in the United States</a:t>
            </a:r>
          </a:p>
          <a:p>
            <a:pPr marL="233363" indent="-233363"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American customers are interested in smaller, more efficient cars (specialty of Japanese car manufacturers)</a:t>
            </a:r>
          </a:p>
          <a:p>
            <a:pPr marL="233363" indent="-233363"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Ford created a small car, the Pinto, to compete</a:t>
            </a:r>
          </a:p>
          <a:p>
            <a:pPr marL="233363" indent="-233363"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Due to the rushed design process, errors were made and the fuel tank was designed poorly. Ford was aware of this issue from internal studies and had a patent on a safer fuel tank design.</a:t>
            </a:r>
          </a:p>
          <a:p>
            <a:pPr marL="233363" indent="-233363"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US regulations only </a:t>
            </a:r>
            <a:br>
              <a:rPr lang="en-US" sz="2400" dirty="0" smtClean="0"/>
            </a:br>
            <a:r>
              <a:rPr lang="en-US" sz="2400" dirty="0" smtClean="0"/>
              <a:t>required frontend crash </a:t>
            </a:r>
            <a:br>
              <a:rPr lang="en-US" sz="2400" dirty="0" smtClean="0"/>
            </a:br>
            <a:r>
              <a:rPr lang="en-US" sz="2400" dirty="0" smtClean="0"/>
              <a:t>testing at speeds less </a:t>
            </a:r>
            <a:br>
              <a:rPr lang="en-US" sz="2400" dirty="0" smtClean="0"/>
            </a:br>
            <a:r>
              <a:rPr lang="en-US" sz="2400" dirty="0" smtClean="0"/>
              <a:t>than 20MPH at the time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6559" y="4613252"/>
            <a:ext cx="4545619" cy="1787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548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Ethics Case Studies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r>
              <a:rPr lang="en-US" sz="2400" cap="none" dirty="0" smtClean="0"/>
              <a:t>The Ford Pinto</a:t>
            </a:r>
            <a:endParaRPr lang="en-US" sz="2400" cap="non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2"/>
          </p:nvPr>
        </p:nvSpPr>
        <p:spPr>
          <a:xfrm>
            <a:off x="450851" y="1246785"/>
            <a:ext cx="8235949" cy="4990114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0"/>
              </a:spcBef>
            </a:pPr>
            <a:r>
              <a:rPr lang="en-US" sz="2400" u="sng" dirty="0" smtClean="0"/>
              <a:t>The Setup, continued:</a:t>
            </a:r>
          </a:p>
          <a:p>
            <a:pPr marL="233363" indent="-233363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 smtClean="0"/>
              <a:t>The cost of modifying a Pinto in 1970 was determined to be $11 (~$150 today)</a:t>
            </a:r>
          </a:p>
          <a:p>
            <a:pPr marL="233363" indent="-233363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 smtClean="0"/>
              <a:t>In order to determine whether or not the redesign was necessary, Ford performed an economic analysis. The following economic assumptions were used: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Cost of a human life: $200,000 (~$1.2 million today)</a:t>
            </a:r>
            <a:br>
              <a:rPr lang="en-US" sz="2400" dirty="0" smtClean="0"/>
            </a:br>
            <a:r>
              <a:rPr lang="en-US" sz="2400" dirty="0" smtClean="0"/>
              <a:t>Cost of a severe burn injury: $67,000 (~$415,000 today)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>Cost to replace destroyed vehicle: $700 ($4,327 today)</a:t>
            </a:r>
            <a:br>
              <a:rPr lang="en-US" sz="2400" dirty="0" smtClean="0"/>
            </a:br>
            <a:r>
              <a:rPr lang="en-US" sz="2400" dirty="0" smtClean="0"/>
              <a:t>Estimated deaths: 180</a:t>
            </a:r>
            <a:br>
              <a:rPr lang="en-US" sz="2400" dirty="0" smtClean="0"/>
            </a:br>
            <a:r>
              <a:rPr lang="en-US" sz="2400" dirty="0" smtClean="0"/>
              <a:t>Estimated burn injuries: 180</a:t>
            </a:r>
            <a:br>
              <a:rPr lang="en-US" sz="2400" dirty="0" smtClean="0"/>
            </a:br>
            <a:r>
              <a:rPr lang="en-US" sz="2400" dirty="0" smtClean="0"/>
              <a:t>Estimated vehicles destroyed: 2100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Estimated vehicles sold: 11 million</a:t>
            </a:r>
            <a:br>
              <a:rPr lang="en-US" sz="2400" dirty="0" smtClean="0"/>
            </a:br>
            <a:r>
              <a:rPr lang="en-US" sz="2400" dirty="0" smtClean="0"/>
              <a:t>Estimated light trucks sold: 1.5 million</a:t>
            </a:r>
          </a:p>
          <a:p>
            <a:pPr marL="233363" indent="-233363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646669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Ethics Case Studies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r>
              <a:rPr lang="en-US" sz="2400" cap="none" dirty="0" smtClean="0"/>
              <a:t>The Ford Pinto</a:t>
            </a:r>
            <a:endParaRPr lang="en-US" sz="2400" cap="non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2"/>
          </p:nvPr>
        </p:nvSpPr>
        <p:spPr>
          <a:xfrm>
            <a:off x="450851" y="1246785"/>
            <a:ext cx="8235949" cy="4990114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2400" u="sng" dirty="0" smtClean="0"/>
              <a:t>What Happened:</a:t>
            </a:r>
          </a:p>
          <a:p>
            <a:pPr marL="233363" indent="-233363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 smtClean="0"/>
              <a:t>The results of the economic analysis can be seen below:</a:t>
            </a:r>
          </a:p>
          <a:p>
            <a:pPr marL="233363" indent="-233363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233363" indent="-233363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 smtClean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6571730"/>
              </p:ext>
            </p:extLst>
          </p:nvPr>
        </p:nvGraphicFramePr>
        <p:xfrm>
          <a:off x="2015706" y="2052609"/>
          <a:ext cx="5411638" cy="18542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676400"/>
                <a:gridCol w="1457864"/>
                <a:gridCol w="1276710"/>
                <a:gridCol w="100066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Category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Cost</a:t>
                      </a:r>
                      <a:r>
                        <a:rPr lang="en-US" baseline="0" dirty="0" smtClean="0"/>
                        <a:t>/incident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# Incidents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Cost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Burn Deaths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$200,000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180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$36M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Burn</a:t>
                      </a:r>
                      <a:r>
                        <a:rPr lang="en-US" baseline="0" dirty="0" smtClean="0"/>
                        <a:t> Injuries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$67,000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180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$12M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Burned Vehicles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$700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2100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$1.5M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Total: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$48.5M</a:t>
                      </a:r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2620999"/>
              </p:ext>
            </p:extLst>
          </p:nvPr>
        </p:nvGraphicFramePr>
        <p:xfrm>
          <a:off x="2015706" y="4207741"/>
          <a:ext cx="5446143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00"/>
                <a:gridCol w="1457864"/>
                <a:gridCol w="1259456"/>
                <a:gridCol w="105242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Category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Cost/unit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#</a:t>
                      </a:r>
                      <a:r>
                        <a:rPr lang="en-US" baseline="0" dirty="0" smtClean="0"/>
                        <a:t> Units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Cost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Cars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$121M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Light Trucks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1.5M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$16.5M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Total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$137.5M</a:t>
                      </a:r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9162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Ethics Case Studies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r>
              <a:rPr lang="en-US" sz="2400" cap="none" dirty="0" smtClean="0"/>
              <a:t>The Ford Pinto</a:t>
            </a:r>
            <a:endParaRPr lang="en-US" sz="2400" cap="non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2"/>
          </p:nvPr>
        </p:nvSpPr>
        <p:spPr>
          <a:xfrm>
            <a:off x="450851" y="1246785"/>
            <a:ext cx="8235949" cy="4990114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2400" u="sng" dirty="0" smtClean="0"/>
              <a:t>What Happened:</a:t>
            </a:r>
          </a:p>
          <a:p>
            <a:pPr marL="233363" indent="-233363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 smtClean="0"/>
              <a:t>Ford Pinto was delivered to market</a:t>
            </a:r>
          </a:p>
          <a:p>
            <a:pPr marL="233363" indent="-233363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 smtClean="0"/>
              <a:t>Some cars were burned, some burn injuries occurred, and some deaths resulted from the previously mentioned problems</a:t>
            </a:r>
          </a:p>
          <a:p>
            <a:pPr marL="233363" indent="-233363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 smtClean="0"/>
              <a:t>Ford became engaged in a high-profile court case</a:t>
            </a:r>
          </a:p>
          <a:p>
            <a:pPr marL="233363"/>
            <a:r>
              <a:rPr lang="en-US" sz="2400" dirty="0" smtClean="0"/>
              <a:t>Incriminating Evidence:</a:t>
            </a:r>
            <a:br>
              <a:rPr lang="en-US" sz="2400" dirty="0" smtClean="0"/>
            </a:br>
            <a:r>
              <a:rPr lang="en-US" sz="2400" dirty="0" smtClean="0"/>
              <a:t>“</a:t>
            </a:r>
            <a:r>
              <a:rPr lang="en-US" sz="2400" dirty="0"/>
              <a:t>We’ll never go to a jury again. Not in a fire case. Juries are too sentimental. They see those charred remains and forget the evidence. No sir, we’ll settle.” Ford </a:t>
            </a:r>
            <a:r>
              <a:rPr lang="en-US" sz="2400" dirty="0" smtClean="0"/>
              <a:t>Employee</a:t>
            </a:r>
            <a:br>
              <a:rPr lang="en-US" sz="2400" dirty="0" smtClean="0"/>
            </a:br>
            <a:endParaRPr lang="en-US" sz="2400" dirty="0" smtClean="0"/>
          </a:p>
          <a:p>
            <a:pPr marL="233363" indent="-233363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 smtClean="0"/>
              <a:t>Ford was forced to recall the Pinto for a significant cost</a:t>
            </a:r>
          </a:p>
          <a:p>
            <a:pPr marL="233363" indent="-233363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4107551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Ethics Case Studies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r>
              <a:rPr lang="en-US" sz="2400" cap="none" dirty="0" smtClean="0"/>
              <a:t>Ethical Questions</a:t>
            </a:r>
            <a:endParaRPr lang="en-US" sz="2400" cap="non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2"/>
          </p:nvPr>
        </p:nvSpPr>
        <p:spPr>
          <a:xfrm>
            <a:off x="450851" y="1246785"/>
            <a:ext cx="8235949" cy="4990114"/>
          </a:xfrm>
        </p:spPr>
        <p:txBody>
          <a:bodyPr>
            <a:normAutofit/>
          </a:bodyPr>
          <a:lstStyle/>
          <a:p>
            <a:pPr marL="233363" indent="-233363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 smtClean="0"/>
              <a:t>Did Ford’s actions constitute unethical behavior? If so, at what point, and why?</a:t>
            </a:r>
          </a:p>
          <a:p>
            <a:pPr marL="233363" indent="-233363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 smtClean="0"/>
              <a:t>What is the monetary value of a human life?</a:t>
            </a:r>
          </a:p>
          <a:p>
            <a:pPr marL="233363" indent="-233363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 smtClean="0"/>
              <a:t>If you had the option to pay $150 to make your car 1% safer, would you do so? Why </a:t>
            </a:r>
            <a:r>
              <a:rPr lang="en-US" sz="2800" smtClean="0"/>
              <a:t>or why not?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347285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2"/>
          </p:nvPr>
        </p:nvSpPr>
        <p:spPr>
          <a:xfrm>
            <a:off x="457200" y="1064213"/>
            <a:ext cx="8235949" cy="4870396"/>
          </a:xfrm>
        </p:spPr>
        <p:txBody>
          <a:bodyPr>
            <a:normAutofit/>
          </a:bodyPr>
          <a:lstStyle/>
          <a:p>
            <a:pPr marL="233363" indent="-233363">
              <a:buFont typeface="Arial" panose="020B0604020202020204" pitchFamily="34" charset="0"/>
              <a:buChar char="•"/>
            </a:pPr>
            <a:r>
              <a:rPr lang="en-US" sz="2800" dirty="0" smtClean="0"/>
              <a:t>Why study ethics?</a:t>
            </a:r>
          </a:p>
          <a:p>
            <a:pPr marL="233363" indent="-233363">
              <a:buFont typeface="Arial" panose="020B0604020202020204" pitchFamily="34" charset="0"/>
              <a:buChar char="•"/>
            </a:pPr>
            <a:r>
              <a:rPr lang="en-US" sz="2800" dirty="0"/>
              <a:t>Code of </a:t>
            </a:r>
            <a:r>
              <a:rPr lang="en-US" sz="2800" dirty="0" smtClean="0"/>
              <a:t>ethics</a:t>
            </a:r>
          </a:p>
          <a:p>
            <a:pPr marL="233363" indent="-233363">
              <a:buFont typeface="Arial" panose="020B0604020202020204" pitchFamily="34" charset="0"/>
              <a:buChar char="•"/>
            </a:pPr>
            <a:r>
              <a:rPr lang="en-US" sz="2800" dirty="0" smtClean="0"/>
              <a:t>Basic ethics questions</a:t>
            </a:r>
          </a:p>
          <a:p>
            <a:pPr marL="233363" indent="-233363">
              <a:buFont typeface="Arial" panose="020B0604020202020204" pitchFamily="34" charset="0"/>
              <a:buChar char="•"/>
            </a:pPr>
            <a:r>
              <a:rPr lang="en-US" sz="2800" dirty="0" smtClean="0"/>
              <a:t>Ethical conflict</a:t>
            </a:r>
          </a:p>
          <a:p>
            <a:pPr marL="233363" indent="-233363">
              <a:buFont typeface="Arial" panose="020B0604020202020204" pitchFamily="34" charset="0"/>
              <a:buChar char="•"/>
            </a:pPr>
            <a:r>
              <a:rPr lang="en-US" sz="2800" dirty="0" smtClean="0"/>
              <a:t>Consequences of unethical practices</a:t>
            </a:r>
          </a:p>
          <a:p>
            <a:pPr marL="233363" indent="-233363">
              <a:buFont typeface="Arial" panose="020B0604020202020204" pitchFamily="34" charset="0"/>
              <a:buChar char="•"/>
            </a:pPr>
            <a:r>
              <a:rPr lang="en-US" sz="2800" dirty="0" smtClean="0"/>
              <a:t>Ethical case studies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39910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Study Ethics?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2"/>
          </p:nvPr>
        </p:nvSpPr>
        <p:spPr>
          <a:xfrm>
            <a:off x="457200" y="1064213"/>
            <a:ext cx="8235949" cy="4870396"/>
          </a:xfrm>
        </p:spPr>
        <p:txBody>
          <a:bodyPr>
            <a:normAutofit/>
          </a:bodyPr>
          <a:lstStyle/>
          <a:p>
            <a:pPr marL="233363" indent="-233363">
              <a:buFont typeface="Arial" panose="020B0604020202020204" pitchFamily="34" charset="0"/>
              <a:buChar char="•"/>
            </a:pPr>
            <a:r>
              <a:rPr lang="en-US" sz="2800" dirty="0" smtClean="0"/>
              <a:t>Accreditation agencies (ABET) deem it a critical part of all engineering curricula, including EE and </a:t>
            </a:r>
            <a:r>
              <a:rPr lang="en-US" sz="2800" dirty="0" err="1" smtClean="0"/>
              <a:t>CmpE</a:t>
            </a:r>
            <a:endParaRPr lang="en-US" sz="2800" dirty="0" smtClean="0"/>
          </a:p>
          <a:p>
            <a:pPr marL="233363" indent="-233363">
              <a:buFont typeface="Arial" panose="020B0604020202020204" pitchFamily="34" charset="0"/>
              <a:buChar char="•"/>
            </a:pPr>
            <a:r>
              <a:rPr lang="en-US" sz="2800" dirty="0" smtClean="0"/>
              <a:t>Virtually all professional societies have a code of ethics:</a:t>
            </a:r>
          </a:p>
          <a:p>
            <a:pPr marL="233363" indent="-233363">
              <a:buFont typeface="Arial" panose="020B0604020202020204" pitchFamily="34" charset="0"/>
              <a:buChar char="•"/>
            </a:pPr>
            <a:r>
              <a:rPr lang="en-US" sz="2800" dirty="0"/>
              <a:t>IEEE Code of Ethics: </a:t>
            </a:r>
            <a:r>
              <a:rPr lang="en-US" sz="2800" dirty="0">
                <a:hlinkClick r:id="rId2"/>
              </a:rPr>
              <a:t>http://</a:t>
            </a:r>
            <a:r>
              <a:rPr lang="en-US" sz="2800" dirty="0" smtClean="0">
                <a:hlinkClick r:id="rId2"/>
              </a:rPr>
              <a:t>www.ieee.org/about/corporate/governance/p7-8.html</a:t>
            </a:r>
            <a:endParaRPr lang="en-US" sz="2800" dirty="0" smtClean="0"/>
          </a:p>
          <a:p>
            <a:pPr marL="233363" indent="-233363">
              <a:buFont typeface="Arial" panose="020B0604020202020204" pitchFamily="34" charset="0"/>
              <a:buChar char="•"/>
            </a:pPr>
            <a:r>
              <a:rPr lang="en-US" sz="2800" dirty="0" smtClean="0"/>
              <a:t>ACM Code </a:t>
            </a:r>
            <a:r>
              <a:rPr lang="en-US" sz="2800" dirty="0"/>
              <a:t>of Ethics: </a:t>
            </a:r>
            <a:r>
              <a:rPr lang="en-US" sz="2800" dirty="0">
                <a:hlinkClick r:id="rId3"/>
              </a:rPr>
              <a:t>http://</a:t>
            </a:r>
            <a:r>
              <a:rPr lang="en-US" sz="2800" dirty="0" smtClean="0">
                <a:hlinkClick r:id="rId3"/>
              </a:rPr>
              <a:t>www.acm.org/about/code-of-ethics</a:t>
            </a:r>
            <a:r>
              <a:rPr lang="en-US" sz="28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25769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Code of Ethics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2"/>
          </p:nvPr>
        </p:nvSpPr>
        <p:spPr>
          <a:xfrm>
            <a:off x="457200" y="1064213"/>
            <a:ext cx="8235949" cy="4870396"/>
          </a:xfrm>
        </p:spPr>
        <p:txBody>
          <a:bodyPr>
            <a:normAutofit/>
          </a:bodyPr>
          <a:lstStyle/>
          <a:p>
            <a:pPr marL="233363" indent="-233363">
              <a:buFont typeface="Arial" panose="020B0604020202020204" pitchFamily="34" charset="0"/>
              <a:buChar char="•"/>
            </a:pPr>
            <a:r>
              <a:rPr lang="en-US" sz="2800" dirty="0" smtClean="0"/>
              <a:t>Highlights from the IEEE Code of Ethics:</a:t>
            </a:r>
          </a:p>
          <a:p>
            <a:pPr marL="457200" indent="-233363">
              <a:buFont typeface="Arial" panose="020B0604020202020204" pitchFamily="34" charset="0"/>
              <a:buChar char="•"/>
            </a:pPr>
            <a:r>
              <a:rPr lang="en-US" sz="2400" dirty="0" smtClean="0"/>
              <a:t>“To </a:t>
            </a:r>
            <a:r>
              <a:rPr lang="en-US" sz="2400" dirty="0"/>
              <a:t>accept responsibility in making decisions consistent with the safety, health, and welfare of the public, and to disclose promptly factors that might endanger the public or the </a:t>
            </a:r>
            <a:r>
              <a:rPr lang="en-US" sz="2400" dirty="0" smtClean="0"/>
              <a:t>environment”</a:t>
            </a:r>
          </a:p>
          <a:p>
            <a:pPr marL="457200" indent="-233363">
              <a:buFont typeface="Arial" panose="020B0604020202020204" pitchFamily="34" charset="0"/>
              <a:buChar char="•"/>
            </a:pPr>
            <a:r>
              <a:rPr lang="en-US" sz="2400" dirty="0" smtClean="0"/>
              <a:t>“To </a:t>
            </a:r>
            <a:r>
              <a:rPr lang="en-US" sz="2400" dirty="0"/>
              <a:t>avoid real or perceived conflicts of interest whenever possible, and to disclose them to affected parties when they do </a:t>
            </a:r>
            <a:r>
              <a:rPr lang="en-US" sz="2400" dirty="0" smtClean="0"/>
              <a:t>exist”</a:t>
            </a:r>
          </a:p>
          <a:p>
            <a:pPr marL="457200" indent="-233363">
              <a:buFont typeface="Arial" panose="020B0604020202020204" pitchFamily="34" charset="0"/>
              <a:buChar char="•"/>
            </a:pPr>
            <a:r>
              <a:rPr lang="en-US" sz="2400" dirty="0" smtClean="0"/>
              <a:t>“To </a:t>
            </a:r>
            <a:r>
              <a:rPr lang="en-US" sz="2400" dirty="0"/>
              <a:t>be honest and realistic in stating claims or estimates based on available </a:t>
            </a:r>
            <a:r>
              <a:rPr lang="en-US" sz="2400" dirty="0" smtClean="0"/>
              <a:t>data”</a:t>
            </a:r>
          </a:p>
          <a:p>
            <a:pPr marL="457200" indent="-233363">
              <a:buFont typeface="Arial" panose="020B0604020202020204" pitchFamily="34" charset="0"/>
              <a:buChar char="•"/>
            </a:pPr>
            <a:r>
              <a:rPr lang="en-US" sz="2400" dirty="0" smtClean="0"/>
              <a:t>“To </a:t>
            </a:r>
            <a:r>
              <a:rPr lang="en-US" sz="2400" dirty="0"/>
              <a:t>avoid injuring others, their property, reputation, or employment by false or malicious </a:t>
            </a:r>
            <a:r>
              <a:rPr lang="en-US" sz="2400" dirty="0" smtClean="0"/>
              <a:t>action”</a:t>
            </a:r>
          </a:p>
          <a:p>
            <a:pPr marL="457200" indent="-233363">
              <a:buFont typeface="Arial" panose="020B0604020202020204" pitchFamily="34" charset="0"/>
              <a:buChar char="•"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02195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Basic Ethics Questions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2"/>
          </p:nvPr>
        </p:nvSpPr>
        <p:spPr>
          <a:xfrm>
            <a:off x="457200" y="1064213"/>
            <a:ext cx="8235949" cy="4870396"/>
          </a:xfrm>
        </p:spPr>
        <p:txBody>
          <a:bodyPr>
            <a:normAutofit/>
          </a:bodyPr>
          <a:lstStyle/>
          <a:p>
            <a:pPr marL="233363" indent="-233363">
              <a:buFont typeface="Arial" panose="020B0604020202020204" pitchFamily="34" charset="0"/>
              <a:buChar char="•"/>
            </a:pPr>
            <a:r>
              <a:rPr lang="en-US" sz="2800" dirty="0" smtClean="0"/>
              <a:t>What forms the basis of our views and our understanding of ethics?</a:t>
            </a:r>
          </a:p>
          <a:p>
            <a:pPr marL="233363" indent="-233363">
              <a:buFont typeface="Arial" panose="020B0604020202020204" pitchFamily="34" charset="0"/>
              <a:buChar char="•"/>
            </a:pPr>
            <a:r>
              <a:rPr lang="en-US" sz="2800" dirty="0" smtClean="0"/>
              <a:t>Why is ethical behavior important to society? What could happen if the issue of ethics was completely disregarded?</a:t>
            </a:r>
          </a:p>
          <a:p>
            <a:pPr marL="233363" indent="-233363">
              <a:buFont typeface="Arial" panose="020B0604020202020204" pitchFamily="34" charset="0"/>
              <a:buChar char="•"/>
            </a:pPr>
            <a:r>
              <a:rPr lang="en-US" sz="2800" dirty="0" smtClean="0"/>
              <a:t>How can ethical practices best be learned, promoted, and ensured?</a:t>
            </a:r>
          </a:p>
        </p:txBody>
      </p:sp>
    </p:spTree>
    <p:extLst>
      <p:ext uri="{BB962C8B-B14F-4D97-AF65-F5344CB8AC3E}">
        <p14:creationId xmlns:p14="http://schemas.microsoft.com/office/powerpoint/2010/main" val="2441664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Ethical Conflict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2"/>
          </p:nvPr>
        </p:nvSpPr>
        <p:spPr>
          <a:xfrm>
            <a:off x="457200" y="1064213"/>
            <a:ext cx="8235949" cy="4870396"/>
          </a:xfrm>
        </p:spPr>
        <p:txBody>
          <a:bodyPr>
            <a:normAutofit/>
          </a:bodyPr>
          <a:lstStyle/>
          <a:p>
            <a:pPr marL="233363" indent="-233363">
              <a:buFont typeface="Arial" panose="020B0604020202020204" pitchFamily="34" charset="0"/>
              <a:buChar char="•"/>
            </a:pPr>
            <a:r>
              <a:rPr lang="en-US" sz="2800" dirty="0" smtClean="0"/>
              <a:t>Duty/Responsibility vs. Malice/Indifference</a:t>
            </a:r>
          </a:p>
          <a:p>
            <a:pPr marL="457200" indent="-233363">
              <a:buFont typeface="Arial" panose="020B0604020202020204" pitchFamily="34" charset="0"/>
              <a:buChar char="•"/>
            </a:pPr>
            <a:r>
              <a:rPr lang="en-US" sz="2400" dirty="0" smtClean="0"/>
              <a:t>Example: FTDI counterfeit IC driver issue</a:t>
            </a:r>
          </a:p>
          <a:p>
            <a:pPr marL="233363" indent="-233363">
              <a:buFont typeface="Arial" panose="020B0604020202020204" pitchFamily="34" charset="0"/>
              <a:buChar char="•"/>
            </a:pPr>
            <a:r>
              <a:rPr lang="en-US" sz="2800" dirty="0" smtClean="0"/>
              <a:t>Duty vs. Self-Interest (“Conflict of Interest”)</a:t>
            </a:r>
          </a:p>
          <a:p>
            <a:pPr marL="457200" indent="-233363">
              <a:buFont typeface="Arial" panose="020B0604020202020204" pitchFamily="34" charset="0"/>
              <a:buChar char="•"/>
            </a:pPr>
            <a:r>
              <a:rPr lang="en-US" sz="2400" dirty="0" smtClean="0"/>
              <a:t>Examples: Bribery, misuse of position, etc.</a:t>
            </a:r>
          </a:p>
          <a:p>
            <a:pPr marL="233363" indent="-233363">
              <a:buFont typeface="Arial" panose="020B0604020202020204" pitchFamily="34" charset="0"/>
              <a:buChar char="•"/>
            </a:pPr>
            <a:r>
              <a:rPr lang="en-US" sz="2800" dirty="0" smtClean="0"/>
              <a:t>Duty vs. Duty</a:t>
            </a:r>
          </a:p>
          <a:p>
            <a:pPr marL="457200" indent="-233363">
              <a:buFont typeface="Arial" panose="020B0604020202020204" pitchFamily="34" charset="0"/>
              <a:buChar char="•"/>
            </a:pPr>
            <a:r>
              <a:rPr lang="en-US" sz="2400" dirty="0" smtClean="0"/>
              <a:t>Maximize profit for employer vs. obligation to society</a:t>
            </a:r>
          </a:p>
          <a:p>
            <a:pPr marL="457200" indent="-233363">
              <a:buFont typeface="Arial" panose="020B0604020202020204" pitchFamily="34" charset="0"/>
              <a:buChar char="•"/>
            </a:pPr>
            <a:r>
              <a:rPr lang="en-US" sz="2400" dirty="0" smtClean="0"/>
              <a:t>Confidentiality vs. whistle-blowing (Edward Snowden)</a:t>
            </a:r>
          </a:p>
        </p:txBody>
      </p:sp>
    </p:spTree>
    <p:extLst>
      <p:ext uri="{BB962C8B-B14F-4D97-AF65-F5344CB8AC3E}">
        <p14:creationId xmlns:p14="http://schemas.microsoft.com/office/powerpoint/2010/main" val="5727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Consequences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2"/>
          </p:nvPr>
        </p:nvSpPr>
        <p:spPr>
          <a:xfrm>
            <a:off x="457200" y="1064213"/>
            <a:ext cx="8235949" cy="4870396"/>
          </a:xfrm>
        </p:spPr>
        <p:txBody>
          <a:bodyPr>
            <a:normAutofit/>
          </a:bodyPr>
          <a:lstStyle/>
          <a:p>
            <a:pPr marL="233363" indent="-233363">
              <a:buFont typeface="Arial" panose="020B0604020202020204" pitchFamily="34" charset="0"/>
              <a:buChar char="•"/>
            </a:pPr>
            <a:r>
              <a:rPr lang="en-US" sz="2800" dirty="0" smtClean="0"/>
              <a:t>Some consequences of unethical practices:</a:t>
            </a:r>
          </a:p>
          <a:p>
            <a:pPr marL="457200" indent="-233363">
              <a:buFont typeface="Arial" panose="020B0604020202020204" pitchFamily="34" charset="0"/>
              <a:buChar char="•"/>
            </a:pPr>
            <a:r>
              <a:rPr lang="en-US" sz="2400" dirty="0"/>
              <a:t>Injury or loss of human </a:t>
            </a:r>
            <a:r>
              <a:rPr lang="en-US" sz="2400" dirty="0" smtClean="0"/>
              <a:t>life</a:t>
            </a:r>
          </a:p>
          <a:p>
            <a:pPr marL="457200" indent="-233363">
              <a:buFont typeface="Arial" panose="020B0604020202020204" pitchFamily="34" charset="0"/>
              <a:buChar char="•"/>
            </a:pPr>
            <a:r>
              <a:rPr lang="en-US" sz="2400" dirty="0" smtClean="0"/>
              <a:t>Loss of business contracts or customers</a:t>
            </a:r>
          </a:p>
          <a:p>
            <a:pPr marL="457200" indent="-233363">
              <a:buFont typeface="Arial" panose="020B0604020202020204" pitchFamily="34" charset="0"/>
              <a:buChar char="•"/>
            </a:pPr>
            <a:r>
              <a:rPr lang="en-US" sz="2400" dirty="0" smtClean="0"/>
              <a:t>Damage to a business’s image or reputation</a:t>
            </a:r>
          </a:p>
          <a:p>
            <a:pPr marL="457200" indent="-233363">
              <a:buFont typeface="Arial" panose="020B0604020202020204" pitchFamily="34" charset="0"/>
              <a:buChar char="•"/>
            </a:pPr>
            <a:r>
              <a:rPr lang="en-US" sz="2400" dirty="0" smtClean="0"/>
              <a:t>Fines and penalties</a:t>
            </a:r>
          </a:p>
          <a:p>
            <a:pPr marL="457200" indent="-233363">
              <a:buFont typeface="Arial" panose="020B0604020202020204" pitchFamily="34" charset="0"/>
              <a:buChar char="•"/>
            </a:pPr>
            <a:r>
              <a:rPr lang="en-US" sz="2400" dirty="0" smtClean="0"/>
              <a:t>Jail time</a:t>
            </a:r>
          </a:p>
          <a:p>
            <a:pPr marL="233363" indent="-233363">
              <a:buFont typeface="Arial" panose="020B0604020202020204" pitchFamily="34" charset="0"/>
              <a:buChar char="•"/>
            </a:pPr>
            <a:r>
              <a:rPr lang="en-US" sz="2800" dirty="0" smtClean="0"/>
              <a:t>What other consequences </a:t>
            </a:r>
            <a:br>
              <a:rPr lang="en-US" sz="2800" dirty="0" smtClean="0"/>
            </a:br>
            <a:r>
              <a:rPr lang="en-US" sz="2800" dirty="0" smtClean="0"/>
              <a:t>can you think of?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7223" y="3155069"/>
            <a:ext cx="3434465" cy="321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275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Ethics Case Studies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r>
              <a:rPr lang="en-US" sz="2400" cap="none" dirty="0" smtClean="0"/>
              <a:t>FTDI Counterfeit ICs Driver Scandal</a:t>
            </a:r>
            <a:endParaRPr lang="en-US" sz="2400" cap="non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2"/>
          </p:nvPr>
        </p:nvSpPr>
        <p:spPr>
          <a:xfrm>
            <a:off x="457200" y="1384807"/>
            <a:ext cx="8235949" cy="4549801"/>
          </a:xfrm>
        </p:spPr>
        <p:txBody>
          <a:bodyPr>
            <a:normAutofit/>
          </a:bodyPr>
          <a:lstStyle/>
          <a:p>
            <a:r>
              <a:rPr lang="en-US" sz="2400" u="sng" dirty="0" smtClean="0"/>
              <a:t>The Setup:</a:t>
            </a:r>
            <a:r>
              <a:rPr lang="en-US" sz="2400" dirty="0" smtClean="0"/>
              <a:t> Future Technology Devices Incorporated (FTDI) 	is a leading manufacturer of USB to serial converter ICs 	popular among hobbyists. This popularity has lead to 	cloning and knockoffs, particularly in emerging markets. 	Both original and counterfeit ICs rely upon a driver 	produced by FTDI in order to function properly.</a:t>
            </a:r>
          </a:p>
          <a:p>
            <a:endParaRPr lang="en-US" sz="2400" dirty="0" smtClean="0"/>
          </a:p>
          <a:p>
            <a:endParaRPr lang="en-US" sz="2400" u="sng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2098" y="3670002"/>
            <a:ext cx="5814204" cy="2894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784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Ethics Case Studies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r>
              <a:rPr lang="en-US" sz="2400" cap="none" dirty="0" smtClean="0"/>
              <a:t>FTDI Counterfeit ICs Driver Scandal</a:t>
            </a:r>
            <a:endParaRPr lang="en-US" sz="2400" cap="non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2"/>
          </p:nvPr>
        </p:nvSpPr>
        <p:spPr>
          <a:xfrm>
            <a:off x="457200" y="1384807"/>
            <a:ext cx="8235949" cy="4774453"/>
          </a:xfrm>
        </p:spPr>
        <p:txBody>
          <a:bodyPr>
            <a:normAutofit/>
          </a:bodyPr>
          <a:lstStyle/>
          <a:p>
            <a:r>
              <a:rPr lang="en-US" sz="2400" u="sng" dirty="0" smtClean="0"/>
              <a:t>What Happened:</a:t>
            </a:r>
            <a:r>
              <a:rPr lang="en-US" sz="2400" dirty="0" smtClean="0"/>
              <a:t> FTDI released an updated driver for their 	USB-to-Serial devices on their website (9/29/2014). The 	updated driver would identify software-compatible FTDI 	clones and brick them by rewriting the USB Product ID 	to “0000”. The new driver was automatically added to 	Windows Update, whereupon it was automatically 	mass-installed to many, many devices.</a:t>
            </a:r>
          </a:p>
          <a:p>
            <a:r>
              <a:rPr lang="en-US" sz="2400" u="sng" dirty="0" smtClean="0"/>
              <a:t>Aftermath:</a:t>
            </a:r>
            <a:r>
              <a:rPr lang="en-US" sz="2400" dirty="0" smtClean="0"/>
              <a:t> The driver was quickly pulled from Windows 	Update and an emergency patch was committed the 	following week to work with bricked devices. The CEO 	was forced to issue a public apology. Substantial 	damage was done to the reputation of FTDI</a:t>
            </a:r>
            <a:endParaRPr lang="en-US" sz="2400" u="sng" dirty="0" smtClean="0"/>
          </a:p>
          <a:p>
            <a:endParaRPr lang="en-US" sz="2400" u="sng" dirty="0"/>
          </a:p>
        </p:txBody>
      </p:sp>
    </p:spTree>
    <p:extLst>
      <p:ext uri="{BB962C8B-B14F-4D97-AF65-F5344CB8AC3E}">
        <p14:creationId xmlns:p14="http://schemas.microsoft.com/office/powerpoint/2010/main" val="2508331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20687</TotalTime>
  <Words>792</Words>
  <Application>Microsoft Office PowerPoint</Application>
  <PresentationFormat>On-screen Show (4:3)</PresentationFormat>
  <Paragraphs>128</Paragraphs>
  <Slides>15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Impact</vt:lpstr>
      <vt:lpstr>Lucida Grande</vt:lpstr>
      <vt:lpstr>Office Theme</vt:lpstr>
      <vt:lpstr>Ethical And Moral Considerations George Hadley ©2014, Images Property of their Respective Owners.</vt:lpstr>
      <vt:lpstr>Outline</vt:lpstr>
      <vt:lpstr>Why Study Ethics?</vt:lpstr>
      <vt:lpstr>Code of Ethics</vt:lpstr>
      <vt:lpstr>Some Basic Ethics Questions</vt:lpstr>
      <vt:lpstr>Ethical Conflict</vt:lpstr>
      <vt:lpstr>Consequences</vt:lpstr>
      <vt:lpstr>Ethics Case Studies</vt:lpstr>
      <vt:lpstr>Ethics Case Studies</vt:lpstr>
      <vt:lpstr>Ethics Case Studies</vt:lpstr>
      <vt:lpstr>Ethics Case Studies</vt:lpstr>
      <vt:lpstr>Ethics Case Studies</vt:lpstr>
      <vt:lpstr>Ethics Case Studies</vt:lpstr>
      <vt:lpstr>Ethics Case Studies</vt:lpstr>
      <vt:lpstr>Ethics Case Studies</vt:lpstr>
    </vt:vector>
  </TitlesOfParts>
  <Company>Purdue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DOCUMENT TITLE SECOND LINE AND THIRD LINE</dc:title>
  <dc:creator>Purdue Marketing Communications</dc:creator>
  <cp:lastModifiedBy>George Hadley</cp:lastModifiedBy>
  <cp:revision>261</cp:revision>
  <cp:lastPrinted>2012-02-14T22:31:46Z</cp:lastPrinted>
  <dcterms:created xsi:type="dcterms:W3CDTF">2011-09-20T15:44:26Z</dcterms:created>
  <dcterms:modified xsi:type="dcterms:W3CDTF">2015-01-27T16:03:28Z</dcterms:modified>
</cp:coreProperties>
</file>