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64" r:id="rId2"/>
    <p:sldId id="262" r:id="rId3"/>
    <p:sldId id="293" r:id="rId4"/>
    <p:sldId id="294" r:id="rId5"/>
    <p:sldId id="295" r:id="rId6"/>
    <p:sldId id="296" r:id="rId7"/>
    <p:sldId id="297" r:id="rId8"/>
    <p:sldId id="298" r:id="rId9"/>
    <p:sldId id="299" r:id="rId10"/>
    <p:sldId id="340" r:id="rId11"/>
    <p:sldId id="377" r:id="rId12"/>
    <p:sldId id="303" r:id="rId13"/>
    <p:sldId id="304" r:id="rId14"/>
    <p:sldId id="305" r:id="rId15"/>
    <p:sldId id="366" r:id="rId16"/>
    <p:sldId id="367" r:id="rId17"/>
    <p:sldId id="368" r:id="rId18"/>
    <p:sldId id="307" r:id="rId19"/>
    <p:sldId id="315" r:id="rId20"/>
    <p:sldId id="316" r:id="rId21"/>
    <p:sldId id="319" r:id="rId22"/>
    <p:sldId id="345" r:id="rId23"/>
    <p:sldId id="346" r:id="rId24"/>
    <p:sldId id="347" r:id="rId25"/>
    <p:sldId id="343" r:id="rId26"/>
    <p:sldId id="359" r:id="rId27"/>
    <p:sldId id="361" r:id="rId28"/>
    <p:sldId id="352" r:id="rId29"/>
    <p:sldId id="362" r:id="rId30"/>
    <p:sldId id="365" r:id="rId31"/>
    <p:sldId id="363" r:id="rId32"/>
    <p:sldId id="364" r:id="rId33"/>
    <p:sldId id="357" r:id="rId34"/>
    <p:sldId id="370" r:id="rId35"/>
    <p:sldId id="378" r:id="rId36"/>
    <p:sldId id="380" r:id="rId37"/>
    <p:sldId id="374" r:id="rId38"/>
    <p:sldId id="371" r:id="rId39"/>
    <p:sldId id="376" r:id="rId40"/>
    <p:sldId id="375" r:id="rId41"/>
    <p:sldId id="379" r:id="rId42"/>
    <p:sldId id="314" r:id="rId43"/>
    <p:sldId id="342" r:id="rId44"/>
    <p:sldId id="372" r:id="rId45"/>
    <p:sldId id="37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7433"/>
    <a:srgbClr val="856024"/>
    <a:srgbClr val="E3AE24"/>
    <a:srgbClr val="A3792C"/>
    <a:srgbClr val="D19B23"/>
    <a:srgbClr val="756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1446" y="60"/>
      </p:cViewPr>
      <p:guideLst>
        <p:guide orient="horz" pos="2702"/>
        <p:guide pos="552"/>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2AE9AF-5B02-A343-87BA-BF97CE0E58AE}" type="datetimeFigureOut">
              <a:rPr lang="en-US" smtClean="0"/>
              <a:t>11/9/2015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PCB Cover Image Source: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a:t>
            </a:fld>
            <a:endParaRPr lang="en-US"/>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1-D</a:t>
            </a:r>
          </a:p>
        </p:txBody>
      </p:sp>
      <p:sp>
        <p:nvSpPr>
          <p:cNvPr id="593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7CF7F39C-E594-447B-AFD3-844E522C89E0}" type="slidenum">
              <a:rPr kumimoji="0" lang="en-US" altLang="en-US" sz="1200" b="0" smtClean="0">
                <a:solidFill>
                  <a:schemeClr val="tx1"/>
                </a:solidFill>
                <a:latin typeface="Times New Roman" pitchFamily="18" charset="0"/>
              </a:rPr>
              <a:pPr/>
              <a:t>9</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513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dirty="0" smtClean="0"/>
              <a:t>3-B, 4-B</a:t>
            </a:r>
          </a:p>
        </p:txBody>
      </p:sp>
      <p:sp>
        <p:nvSpPr>
          <p:cNvPr id="593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7CF7F39C-E594-447B-AFD3-844E522C89E0}" type="slidenum">
              <a:rPr kumimoji="0" lang="en-US" altLang="en-US" sz="1200" b="0" smtClean="0">
                <a:solidFill>
                  <a:schemeClr val="tx1"/>
                </a:solidFill>
                <a:latin typeface="Times New Roman" pitchFamily="18" charset="0"/>
              </a:rPr>
              <a:pPr/>
              <a:t>10</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5137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3-B, 4-B</a:t>
            </a:r>
            <a:endParaRPr lang="en-US" altLang="en-US" dirty="0" smtClean="0"/>
          </a:p>
        </p:txBody>
      </p:sp>
      <p:sp>
        <p:nvSpPr>
          <p:cNvPr id="593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7CF7F39C-E594-447B-AFD3-844E522C89E0}" type="slidenum">
              <a:rPr kumimoji="0" lang="en-US" altLang="en-US" sz="1200" b="0" smtClean="0">
                <a:solidFill>
                  <a:schemeClr val="tx1"/>
                </a:solidFill>
                <a:latin typeface="Times New Roman" pitchFamily="18" charset="0"/>
              </a:rPr>
              <a:pPr/>
              <a:t>11</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169342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14</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15</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16</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mtClean="0"/>
              <a:t>C1 - based on # of gates or # of transistors</a:t>
            </a:r>
          </a:p>
          <a:p>
            <a:endParaRPr lang="en-US" altLang="en-US" smtClean="0"/>
          </a:p>
        </p:txBody>
      </p:sp>
      <p:sp>
        <p:nvSpPr>
          <p:cNvPr id="634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68375">
              <a:defRPr kumimoji="1" sz="2000" b="1">
                <a:solidFill>
                  <a:schemeClr val="bg2"/>
                </a:solidFill>
                <a:latin typeface="Arial" charset="0"/>
              </a:defRPr>
            </a:lvl1pPr>
            <a:lvl2pPr marL="742950" indent="-285750" defTabSz="968375">
              <a:defRPr kumimoji="1" sz="2000" b="1">
                <a:solidFill>
                  <a:schemeClr val="bg2"/>
                </a:solidFill>
                <a:latin typeface="Arial" charset="0"/>
              </a:defRPr>
            </a:lvl2pPr>
            <a:lvl3pPr marL="1143000" indent="-228600" defTabSz="968375">
              <a:defRPr kumimoji="1" sz="2000" b="1">
                <a:solidFill>
                  <a:schemeClr val="bg2"/>
                </a:solidFill>
                <a:latin typeface="Arial" charset="0"/>
              </a:defRPr>
            </a:lvl3pPr>
            <a:lvl4pPr marL="1600200" indent="-228600" defTabSz="968375">
              <a:defRPr kumimoji="1" sz="2000" b="1">
                <a:solidFill>
                  <a:schemeClr val="bg2"/>
                </a:solidFill>
                <a:latin typeface="Arial" charset="0"/>
              </a:defRPr>
            </a:lvl4pPr>
            <a:lvl5pPr marL="2057400" indent="-228600" defTabSz="968375">
              <a:defRPr kumimoji="1" sz="2000" b="1">
                <a:solidFill>
                  <a:schemeClr val="bg2"/>
                </a:solidFill>
                <a:latin typeface="Arial" charset="0"/>
              </a:defRPr>
            </a:lvl5pPr>
            <a:lvl6pPr marL="25146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6pPr>
            <a:lvl7pPr marL="29718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7pPr>
            <a:lvl8pPr marL="34290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8pPr>
            <a:lvl9pPr marL="3886200" indent="-228600" algn="ctr" defTabSz="968375" eaLnBrk="0" fontAlgn="base" hangingPunct="0">
              <a:lnSpc>
                <a:spcPct val="85000"/>
              </a:lnSpc>
              <a:spcBef>
                <a:spcPct val="50000"/>
              </a:spcBef>
              <a:spcAft>
                <a:spcPct val="0"/>
              </a:spcAft>
              <a:buClr>
                <a:schemeClr val="accent2"/>
              </a:buClr>
              <a:buSzPct val="80000"/>
              <a:buFont typeface="Wingdings" pitchFamily="2" charset="2"/>
              <a:defRPr kumimoji="1" sz="2000" b="1">
                <a:solidFill>
                  <a:schemeClr val="bg2"/>
                </a:solidFill>
                <a:latin typeface="Arial" charset="0"/>
              </a:defRPr>
            </a:lvl9pPr>
          </a:lstStyle>
          <a:p>
            <a:fld id="{418EE940-AAC4-4B87-BAA5-D36721B7AE04}" type="slidenum">
              <a:rPr kumimoji="0" lang="en-US" altLang="en-US" sz="1200" b="0" smtClean="0">
                <a:solidFill>
                  <a:schemeClr val="tx1"/>
                </a:solidFill>
                <a:latin typeface="Times New Roman" pitchFamily="18" charset="0"/>
              </a:rPr>
              <a:pPr/>
              <a:t>17</a:t>
            </a:fld>
            <a:endParaRPr kumimoji="0" lang="en-US" altLang="en-US" sz="1200" b="0" smtClean="0">
              <a:solidFill>
                <a:schemeClr val="tx1"/>
              </a:solidFill>
              <a:latin typeface="Times New Roman" pitchFamily="18" charset="0"/>
            </a:endParaRPr>
          </a:p>
        </p:txBody>
      </p:sp>
    </p:spTree>
    <p:extLst>
      <p:ext uri="{BB962C8B-B14F-4D97-AF65-F5344CB8AC3E}">
        <p14:creationId xmlns:p14="http://schemas.microsoft.com/office/powerpoint/2010/main" val="3990189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p:nvPr userDrawn="1"/>
        </p:nvGrpSpPr>
        <p:grpSpPr>
          <a:xfrm>
            <a:off x="-1" y="4390739"/>
            <a:ext cx="5853723" cy="1864377"/>
            <a:chOff x="-1" y="4390739"/>
            <a:chExt cx="5853723" cy="1864377"/>
          </a:xfrm>
        </p:grpSpPr>
        <p:sp>
          <p:nvSpPr>
            <p:cNvPr id="33" name="Rectangle 32"/>
            <p:cNvSpPr/>
            <p:nvPr/>
          </p:nvSpPr>
          <p:spPr>
            <a:xfrm>
              <a:off x="-1" y="4390741"/>
              <a:ext cx="5853723" cy="1864375"/>
            </a:xfrm>
            <a:prstGeom prst="rect">
              <a:avLst/>
            </a:prstGeom>
            <a:solidFill>
              <a:srgbClr val="A3792C"/>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descr="Lines_7404.pdf"/>
            <p:cNvPicPr>
              <a:picLocks noChangeAspect="1"/>
            </p:cNvPicPr>
            <p:nvPr/>
          </p:nvPicPr>
          <p:blipFill rotWithShape="1">
            <a:blip r:embed="rId2" cstate="print">
              <a:extLst>
                <a:ext uri="{28A0092B-C50C-407E-A947-70E740481C1C}">
                  <a14:useLocalDpi xmlns:a14="http://schemas.microsoft.com/office/drawing/2010/main" val="0"/>
                </a:ext>
              </a:extLst>
            </a:blip>
            <a:srcRect t="64595" r="2920"/>
            <a:stretch/>
          </p:blipFill>
          <p:spPr>
            <a:xfrm>
              <a:off x="865" y="4390739"/>
              <a:ext cx="5852857" cy="1861539"/>
            </a:xfrm>
            <a:prstGeom prst="rect">
              <a:avLst/>
            </a:prstGeom>
            <a:solidFill>
              <a:srgbClr val="A3792C"/>
            </a:solidFill>
            <a:ln>
              <a:solidFill>
                <a:schemeClr val="accent1"/>
              </a:solidFill>
            </a:ln>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userDrawn="1">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smtClean="0"/>
              <a:t>Document Title</a:t>
            </a:r>
            <a:endParaRPr lang="en-US" dirty="0"/>
          </a:p>
        </p:txBody>
      </p:sp>
      <p:sp>
        <p:nvSpPr>
          <p:cNvPr id="20" name="Text Placeholder 19"/>
          <p:cNvSpPr>
            <a:spLocks noGrp="1"/>
          </p:cNvSpPr>
          <p:nvPr userDrawn="1">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smtClean="0"/>
              <a:t>Click to edit Master text styles</a:t>
            </a:r>
            <a:endParaRPr lang="en-US" dirty="0"/>
          </a:p>
        </p:txBody>
      </p:sp>
      <p:sp>
        <p:nvSpPr>
          <p:cNvPr id="22" name="Text Placeholder 21"/>
          <p:cNvSpPr>
            <a:spLocks noGrp="1"/>
          </p:cNvSpPr>
          <p:nvPr userDrawn="1">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smtClean="0"/>
              <a:t>Click to edit Master text styles</a:t>
            </a:r>
            <a:endParaRPr lang="en-US" dirty="0"/>
          </a:p>
        </p:txBody>
      </p:sp>
      <p:sp>
        <p:nvSpPr>
          <p:cNvPr id="30" name="Date Placeholder 6"/>
          <p:cNvSpPr>
            <a:spLocks noGrp="1"/>
          </p:cNvSpPr>
          <p:nvPr userDrawn="1">
            <p:ph type="dt" sz="half" idx="10"/>
          </p:nvPr>
        </p:nvSpPr>
        <p:spPr>
          <a:xfrm>
            <a:off x="5747498" y="6277181"/>
            <a:ext cx="3112591" cy="365125"/>
          </a:xfrm>
          <a:prstGeom prst="rect">
            <a:avLst/>
          </a:prstGeom>
        </p:spPr>
        <p:txBody>
          <a:bodyPr/>
          <a:lstStyle>
            <a:lvl1pPr algn="l">
              <a:defRPr sz="1800"/>
            </a:lvl1pPr>
          </a:lstStyle>
          <a:p>
            <a:r>
              <a:rPr lang="en-US" b="1" smtClean="0">
                <a:solidFill>
                  <a:srgbClr val="856024"/>
                </a:solidFill>
                <a:latin typeface="Arial"/>
                <a:cs typeface="Arial"/>
              </a:rPr>
              <a:t>Month day, year</a:t>
            </a:r>
            <a:endParaRPr lang="en-US" b="1" dirty="0">
              <a:solidFill>
                <a:srgbClr val="856024"/>
              </a:solidFill>
              <a:latin typeface="Arial"/>
              <a:cs typeface="Arial"/>
            </a:endParaRPr>
          </a:p>
        </p:txBody>
      </p:sp>
      <p:sp>
        <p:nvSpPr>
          <p:cNvPr id="31" name="Text Placeholder 3"/>
          <p:cNvSpPr>
            <a:spLocks noGrp="1"/>
          </p:cNvSpPr>
          <p:nvPr userDrawn="1">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smtClean="0"/>
              <a:t>Second Line</a:t>
            </a:r>
            <a:br>
              <a:rPr lang="en-US" dirty="0" smtClean="0"/>
            </a:br>
            <a:r>
              <a:rPr lang="en-US" dirty="0" smtClean="0"/>
              <a:t>Third Line</a:t>
            </a:r>
          </a:p>
        </p:txBody>
      </p:sp>
      <p:sp>
        <p:nvSpPr>
          <p:cNvPr id="10" name="Picture Placeholder 9"/>
          <p:cNvSpPr>
            <a:spLocks noGrp="1"/>
          </p:cNvSpPr>
          <p:nvPr userDrawn="1">
            <p:ph type="pic" sz="quarter" idx="17"/>
          </p:nvPr>
        </p:nvSpPr>
        <p:spPr>
          <a:xfrm>
            <a:off x="0" y="0"/>
            <a:ext cx="9144000" cy="4391025"/>
          </a:xfrm>
        </p:spPr>
        <p:txBody>
          <a:bodyPr/>
          <a:lstStyle/>
          <a:p>
            <a:endParaRPr lang="en-US"/>
          </a:p>
        </p:txBody>
      </p:sp>
    </p:spTree>
    <p:extLst>
      <p:ext uri="{BB962C8B-B14F-4D97-AF65-F5344CB8AC3E}">
        <p14:creationId xmlns:p14="http://schemas.microsoft.com/office/powerpoint/2010/main" val="196098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xfrm>
            <a:off x="685800" y="6172200"/>
            <a:ext cx="1905000" cy="457200"/>
          </a:xfrm>
          <a:prstGeom prst="rect">
            <a:avLst/>
          </a:prstGeom>
        </p:spPr>
        <p:txBody>
          <a:bodyPr/>
          <a:lstStyle>
            <a:lvl1pPr>
              <a:defRPr/>
            </a:lvl1pPr>
          </a:lstStyle>
          <a:p>
            <a:pPr>
              <a:defRPr/>
            </a:pPr>
            <a:r>
              <a:rPr lang="en-US"/>
              <a:t>3/29/2011</a:t>
            </a:r>
          </a:p>
        </p:txBody>
      </p:sp>
      <p:sp>
        <p:nvSpPr>
          <p:cNvPr id="5" name="Rectangle 9"/>
          <p:cNvSpPr>
            <a:spLocks noGrp="1" noChangeArrowheads="1"/>
          </p:cNvSpPr>
          <p:nvPr>
            <p:ph type="ftr" sz="quarter" idx="11"/>
          </p:nvPr>
        </p:nvSpPr>
        <p:spPr>
          <a:xfrm>
            <a:off x="3124200" y="6172200"/>
            <a:ext cx="2895600" cy="457200"/>
          </a:xfrm>
          <a:prstGeom prst="rect">
            <a:avLst/>
          </a:prstGeom>
        </p:spPr>
        <p:txBody>
          <a:bodyPr/>
          <a:lstStyle>
            <a:lvl1pPr>
              <a:defRPr/>
            </a:lvl1pPr>
          </a:lstStyle>
          <a:p>
            <a:pPr>
              <a:defRPr/>
            </a:pPr>
            <a:r>
              <a:rPr lang="en-US"/>
              <a:t>ECE477</a:t>
            </a:r>
          </a:p>
        </p:txBody>
      </p:sp>
      <p:sp>
        <p:nvSpPr>
          <p:cNvPr id="6" name="Rectangle 10"/>
          <p:cNvSpPr>
            <a:spLocks noGrp="1" noChangeArrowheads="1"/>
          </p:cNvSpPr>
          <p:nvPr>
            <p:ph type="sldNum" sz="quarter" idx="12"/>
          </p:nvPr>
        </p:nvSpPr>
        <p:spPr/>
        <p:txBody>
          <a:bodyPr/>
          <a:lstStyle>
            <a:lvl1pPr>
              <a:defRPr/>
            </a:lvl1pPr>
          </a:lstStyle>
          <a:p>
            <a:pPr>
              <a:defRPr/>
            </a:pPr>
            <a:fld id="{55400DBE-252B-4605-B3FE-846A1F465856}" type="slidenum">
              <a:rPr lang="en-US"/>
              <a:pPr>
                <a:defRPr/>
              </a:pPr>
              <a:t>‹#›</a:t>
            </a:fld>
            <a:endParaRPr lang="en-US" dirty="0"/>
          </a:p>
        </p:txBody>
      </p:sp>
    </p:spTree>
    <p:extLst>
      <p:ext uri="{BB962C8B-B14F-4D97-AF65-F5344CB8AC3E}">
        <p14:creationId xmlns:p14="http://schemas.microsoft.com/office/powerpoint/2010/main" val="340250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Lines_30blk.pdf"/>
            <p:cNvPicPr>
              <a:picLocks noChangeAspect="1"/>
            </p:cNvPicPr>
            <p:nvPr/>
          </p:nvPicPr>
          <p:blipFill rotWithShape="1">
            <a:blip r:embed="rId2" cstate="print">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smtClean="0"/>
              <a:t>Section</a:t>
            </a:r>
            <a:br>
              <a:rPr lang="en-US" dirty="0" smtClean="0"/>
            </a:br>
            <a:r>
              <a:rPr lang="en-US" dirty="0" smtClean="0"/>
              <a:t>Title</a:t>
            </a:r>
            <a:endParaRPr lang="en-US" dirty="0"/>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smtClean="0"/>
              <a:t>Second Line</a:t>
            </a:r>
            <a:endParaRPr lang="en-US" dirty="0"/>
          </a:p>
        </p:txBody>
      </p:sp>
      <p:pic>
        <p:nvPicPr>
          <p:cNvPr id="29" name="Picture 28" descr="PU_sigtab.eps"/>
          <p:cNvPicPr>
            <a:picLocks noChangeAspect="1"/>
          </p:cNvPicPr>
          <p:nvPr userDrawn="1"/>
        </p:nvPicPr>
        <p:blipFill rotWithShape="1">
          <a:blip r:embed="rId3" cstate="print">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No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7" name="Text Placeholder 6"/>
          <p:cNvSpPr>
            <a:spLocks noGrp="1"/>
          </p:cNvSpPr>
          <p:nvPr>
            <p:ph type="body" idx="12"/>
          </p:nvPr>
        </p:nvSpPr>
        <p:spPr>
          <a:xfrm>
            <a:off x="457200" y="1187117"/>
            <a:ext cx="8235949" cy="47474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218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6" name="Picture Placeholder 5"/>
          <p:cNvSpPr>
            <a:spLocks noGrp="1"/>
          </p:cNvSpPr>
          <p:nvPr>
            <p:ph type="pic" sz="quarter" idx="14"/>
          </p:nvPr>
        </p:nvSpPr>
        <p:spPr>
          <a:xfrm>
            <a:off x="4671604" y="1600373"/>
            <a:ext cx="4015195" cy="4342542"/>
          </a:xfrm>
        </p:spPr>
        <p:txBody>
          <a:bodyPr/>
          <a:lstStyle/>
          <a:p>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p:txBody>
          <a:bodyPr/>
          <a:lstStyle/>
          <a:p>
            <a:fld id="{AB80C8F5-D920-BB4B-933F-7F3EB43C8215}" type="slidenum">
              <a:rPr lang="en-US" smtClean="0"/>
              <a:t>‹#›</a:t>
            </a:fld>
            <a:endParaRPr lang="en-US"/>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AB80C8F5-D920-BB4B-933F-7F3EB43C8215}" type="slidenum">
              <a:rPr lang="en-US" smtClean="0"/>
              <a:t>‹#›</a:t>
            </a:fld>
            <a:endParaRPr lang="en-US"/>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t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h2_lines_white.pdf"/>
            <p:cNvPicPr>
              <a:picLocks noChangeAspect="1"/>
            </p:cNvPicPr>
            <p:nvPr/>
          </p:nvPicPr>
          <p:blipFill rotWithShape="1">
            <a:blip r:embed="rId13" cstate="print">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8" r:id="rId4"/>
    <p:sldLayoutId id="2147483657" r:id="rId5"/>
    <p:sldLayoutId id="2147483652" r:id="rId6"/>
    <p:sldLayoutId id="2147483653" r:id="rId7"/>
    <p:sldLayoutId id="2147483654" r:id="rId8"/>
    <p:sldLayoutId id="2147483655" r:id="rId9"/>
    <p:sldLayoutId id="2147483659" r:id="rId10"/>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hyperlink" Target="http://spectrum.ieee.org/semiconductors/processors/transistor-aging"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5thQRIX3Rio"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pectrum.ieee.org/semiconductors/processors/transistor-aging" TargetMode="External"/><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993914"/>
            <a:ext cx="6608618" cy="1864086"/>
          </a:xfrm>
        </p:spPr>
        <p:txBody>
          <a:bodyPr/>
          <a:lstStyle/>
          <a:p>
            <a:r>
              <a:rPr lang="en-US" sz="4800" dirty="0" smtClean="0">
                <a:effectLst>
                  <a:outerShdw blurRad="38100" dist="38100" dir="2700000" algn="tl">
                    <a:srgbClr val="000000">
                      <a:alpha val="43137"/>
                    </a:srgbClr>
                  </a:outerShdw>
                </a:effectLst>
              </a:rPr>
              <a:t>Reliability and Safety</a:t>
            </a:r>
            <a:r>
              <a:rPr lang="en-US" sz="4800" dirty="0" smtClean="0"/>
              <a:t/>
            </a:r>
            <a:br>
              <a:rPr lang="en-US" sz="4800" dirty="0" smtClean="0"/>
            </a:br>
            <a:r>
              <a:rPr lang="en-US" sz="1600" cap="none" dirty="0" smtClean="0">
                <a:solidFill>
                  <a:schemeClr val="tx1"/>
                </a:solidFill>
                <a:latin typeface="+mn-lt"/>
                <a:cs typeface="Arial" panose="020B0604020202020204" pitchFamily="34" charset="0"/>
              </a:rPr>
              <a:t>David G Meyer </a:t>
            </a:r>
            <a:r>
              <a:rPr lang="en-US" sz="1600" cap="none" dirty="0">
                <a:solidFill>
                  <a:schemeClr val="tx1"/>
                </a:solidFill>
                <a:latin typeface="+mn-lt"/>
                <a:cs typeface="Arial" panose="020B0604020202020204" pitchFamily="34" charset="0"/>
              </a:rPr>
              <a:t>©</a:t>
            </a:r>
            <a:r>
              <a:rPr lang="en-US" sz="1600" cap="none" dirty="0" smtClean="0">
                <a:solidFill>
                  <a:schemeClr val="tx1"/>
                </a:solidFill>
                <a:latin typeface="+mn-lt"/>
                <a:cs typeface="Arial" panose="020B0604020202020204" pitchFamily="34" charset="0"/>
              </a:rPr>
              <a:t>2015, </a:t>
            </a:r>
            <a:r>
              <a:rPr lang="en-US" sz="1600" cap="none" dirty="0">
                <a:solidFill>
                  <a:schemeClr val="tx1"/>
                </a:solidFill>
                <a:latin typeface="+mn-lt"/>
                <a:cs typeface="Arial" panose="020B0604020202020204" pitchFamily="34" charset="0"/>
              </a:rPr>
              <a:t>Images Property of their Respective </a:t>
            </a:r>
            <a:r>
              <a:rPr lang="en-US" sz="1600" cap="none" dirty="0" smtClean="0">
                <a:solidFill>
                  <a:schemeClr val="tx1"/>
                </a:solidFill>
                <a:latin typeface="+mn-lt"/>
                <a:cs typeface="Arial" panose="020B0604020202020204" pitchFamily="34" charset="0"/>
              </a:rPr>
              <a:t>Owners</a:t>
            </a:r>
            <a:endParaRPr lang="en-US" sz="1600" dirty="0">
              <a:latin typeface="+mn-lt"/>
            </a:endParaRPr>
          </a:p>
        </p:txBody>
      </p:sp>
      <p:pic>
        <p:nvPicPr>
          <p:cNvPr id="9" name="Picture 8" descr="PU_sigtab.eps"/>
          <p:cNvPicPr>
            <a:picLocks noChangeAspect="1"/>
          </p:cNvPicPr>
          <p:nvPr/>
        </p:nvPicPr>
        <p:blipFill rotWithShape="1">
          <a:blip r:embed="rId3" cstate="print">
            <a:extLst>
              <a:ext uri="{28A0092B-C50C-407E-A947-70E740481C1C}">
                <a14:useLocalDpi xmlns:a14="http://schemas.microsoft.com/office/drawing/2010/main" val="0"/>
              </a:ext>
            </a:extLst>
          </a:blip>
          <a:srcRect t="-166" b="12554"/>
          <a:stretch/>
        </p:blipFill>
        <p:spPr>
          <a:xfrm>
            <a:off x="7201582" y="5836927"/>
            <a:ext cx="1942418" cy="102107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746" t="17803" r="5966" b="29167"/>
          <a:stretch/>
        </p:blipFill>
        <p:spPr>
          <a:xfrm>
            <a:off x="252247" y="190931"/>
            <a:ext cx="5766880" cy="2627668"/>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8381" t="22831" r="10544" b="24620"/>
          <a:stretch/>
        </p:blipFill>
        <p:spPr>
          <a:xfrm>
            <a:off x="3405352" y="1387366"/>
            <a:ext cx="5738648" cy="2789576"/>
          </a:xfrm>
          <a:prstGeom prst="rect">
            <a:avLst/>
          </a:prstGeom>
        </p:spPr>
      </p:pic>
    </p:spTree>
    <p:extLst>
      <p:ext uri="{BB962C8B-B14F-4D97-AF65-F5344CB8AC3E}">
        <p14:creationId xmlns:p14="http://schemas.microsoft.com/office/powerpoint/2010/main" val="19385276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685800" y="1146999"/>
            <a:ext cx="7772400" cy="3643313"/>
          </a:xfrm>
        </p:spPr>
        <p:txBody>
          <a:bodyPr/>
          <a:lstStyle/>
          <a:p>
            <a:pPr marL="400050" lvl="1" indent="0">
              <a:buNone/>
            </a:pPr>
            <a:endParaRPr lang="en-US" altLang="en-US" dirty="0" smtClean="0"/>
          </a:p>
          <a:p>
            <a:pPr marL="914400" lvl="1" indent="-514350">
              <a:buFontTx/>
              <a:buNone/>
            </a:pPr>
            <a:endParaRPr lang="en-US" altLang="en-US" dirty="0" smtClean="0"/>
          </a:p>
        </p:txBody>
      </p:sp>
      <p:sp>
        <p:nvSpPr>
          <p:cNvPr id="3" name="Rectangle 2"/>
          <p:cNvSpPr>
            <a:spLocks noGrp="1" noChangeArrowheads="1"/>
          </p:cNvSpPr>
          <p:nvPr>
            <p:ph type="title"/>
          </p:nvPr>
        </p:nvSpPr>
        <p:spPr>
          <a:xfrm>
            <a:off x="685800" y="27055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Perspective</a:t>
            </a:r>
          </a:p>
        </p:txBody>
      </p:sp>
      <p:sp>
        <p:nvSpPr>
          <p:cNvPr id="2" name="Rectangle 1"/>
          <p:cNvSpPr/>
          <p:nvPr/>
        </p:nvSpPr>
        <p:spPr>
          <a:xfrm>
            <a:off x="803562" y="1140112"/>
            <a:ext cx="7654637" cy="4893647"/>
          </a:xfrm>
          <a:prstGeom prst="rect">
            <a:avLst/>
          </a:prstGeom>
        </p:spPr>
        <p:txBody>
          <a:bodyPr wrap="square">
            <a:spAutoFit/>
          </a:bodyPr>
          <a:lstStyle/>
          <a:p>
            <a:pPr marL="514350" indent="-514350">
              <a:buClr>
                <a:srgbClr val="FF0000"/>
              </a:buClr>
              <a:buFont typeface="+mj-lt"/>
              <a:buAutoNum type="arabicPeriod" startAt="3"/>
              <a:defRPr/>
            </a:pPr>
            <a:r>
              <a:rPr lang="en-US" sz="2400" dirty="0">
                <a:effectLst>
                  <a:outerShdw blurRad="38100" dist="38100" dir="2700000" algn="tl">
                    <a:srgbClr val="FFFFFF"/>
                  </a:outerShdw>
                </a:effectLst>
              </a:rPr>
              <a:t>How </a:t>
            </a:r>
            <a:r>
              <a:rPr lang="en-US" sz="2400" dirty="0">
                <a:solidFill>
                  <a:srgbClr val="FF0000"/>
                </a:solidFill>
                <a:effectLst>
                  <a:outerShdw blurRad="38100" dist="38100" dir="2700000" algn="tl">
                    <a:srgbClr val="FFFFFF"/>
                  </a:outerShdw>
                </a:effectLst>
              </a:rPr>
              <a:t>long</a:t>
            </a:r>
            <a:r>
              <a:rPr lang="en-US" sz="2400" dirty="0">
                <a:effectLst>
                  <a:outerShdw blurRad="38100" dist="38100" dir="2700000" algn="tl">
                    <a:srgbClr val="FFFFFF"/>
                  </a:outerShdw>
                </a:effectLst>
              </a:rPr>
              <a:t> </a:t>
            </a:r>
            <a:r>
              <a:rPr lang="en-US" sz="2400" dirty="0">
                <a:solidFill>
                  <a:srgbClr val="FF0000"/>
                </a:solidFill>
                <a:effectLst>
                  <a:outerShdw blurRad="38100" dist="38100" dir="2700000" algn="tl">
                    <a:srgbClr val="FFFFFF"/>
                  </a:outerShdw>
                </a:effectLst>
              </a:rPr>
              <a:t>between unit failures</a:t>
            </a:r>
            <a:r>
              <a:rPr lang="en-US" sz="2400" dirty="0">
                <a:effectLst>
                  <a:outerShdw blurRad="38100" dist="38100" dir="2700000" algn="tl">
                    <a:srgbClr val="FFFFFF"/>
                  </a:outerShdw>
                </a:effectLst>
              </a:rPr>
              <a:t> will it be if you have </a:t>
            </a:r>
            <a:r>
              <a:rPr lang="en-US" sz="2400" dirty="0" smtClean="0">
                <a:solidFill>
                  <a:srgbClr val="FF0000"/>
                </a:solidFill>
                <a:effectLst>
                  <a:outerShdw blurRad="38100" dist="38100" dir="2700000" algn="tl">
                    <a:srgbClr val="FFFFFF"/>
                  </a:outerShdw>
                </a:effectLst>
              </a:rPr>
              <a:t>one </a:t>
            </a:r>
            <a:r>
              <a:rPr lang="en-US" sz="2400" dirty="0">
                <a:solidFill>
                  <a:srgbClr val="FF0000"/>
                </a:solidFill>
                <a:effectLst>
                  <a:outerShdw blurRad="38100" dist="38100" dir="2700000" algn="tl">
                    <a:srgbClr val="FFFFFF"/>
                  </a:outerShdw>
                </a:effectLst>
              </a:rPr>
              <a:t>million units</a:t>
            </a:r>
            <a:r>
              <a:rPr lang="en-US" sz="2400" dirty="0">
                <a:effectLst>
                  <a:outerShdw blurRad="38100" dist="38100" dir="2700000" algn="tl">
                    <a:srgbClr val="FFFFFF"/>
                  </a:outerShdw>
                </a:effectLst>
              </a:rPr>
              <a:t> in use</a:t>
            </a:r>
            <a:r>
              <a:rPr lang="en-US" sz="2400" dirty="0"/>
              <a:t>?</a:t>
            </a:r>
          </a:p>
          <a:p>
            <a:pPr marL="914400" lvl="1" indent="-365760">
              <a:buClr>
                <a:srgbClr val="00B0F0"/>
              </a:buClr>
              <a:buFont typeface="+mj-lt"/>
              <a:buAutoNum type="alphaUcPeriod"/>
              <a:defRPr/>
            </a:pPr>
            <a:r>
              <a:rPr lang="en-US" sz="2400" dirty="0"/>
              <a:t>0.1 hour (6 minutes)</a:t>
            </a:r>
          </a:p>
          <a:p>
            <a:pPr marL="914400" lvl="1" indent="-365760">
              <a:buClr>
                <a:srgbClr val="00B0F0"/>
              </a:buClr>
              <a:buFont typeface="+mj-lt"/>
              <a:buAutoNum type="alphaUcPeriod"/>
              <a:defRPr/>
            </a:pPr>
            <a:r>
              <a:rPr lang="en-US" sz="2400" dirty="0"/>
              <a:t>1 hour</a:t>
            </a:r>
          </a:p>
          <a:p>
            <a:pPr marL="914400" lvl="1" indent="-365760">
              <a:buClr>
                <a:srgbClr val="00B0F0"/>
              </a:buClr>
              <a:buFont typeface="+mj-lt"/>
              <a:buAutoNum type="alphaUcPeriod"/>
              <a:defRPr/>
            </a:pPr>
            <a:r>
              <a:rPr lang="en-US" sz="2400" dirty="0"/>
              <a:t>10 hours</a:t>
            </a:r>
          </a:p>
          <a:p>
            <a:pPr marL="914400" lvl="1" indent="-365760">
              <a:buClr>
                <a:srgbClr val="00B0F0"/>
              </a:buClr>
              <a:buFont typeface="+mj-lt"/>
              <a:buAutoNum type="alphaUcPeriod"/>
              <a:defRPr/>
            </a:pPr>
            <a:r>
              <a:rPr lang="en-US" sz="2400" dirty="0"/>
              <a:t>1,000 hours</a:t>
            </a:r>
          </a:p>
          <a:p>
            <a:pPr marL="914400" lvl="1" indent="-365760">
              <a:buClr>
                <a:srgbClr val="00B0F0"/>
              </a:buClr>
              <a:buFont typeface="+mj-lt"/>
              <a:buAutoNum type="alphaUcPeriod"/>
              <a:defRPr/>
            </a:pPr>
            <a:r>
              <a:rPr lang="en-US" sz="2400" dirty="0"/>
              <a:t>1,000,000 </a:t>
            </a:r>
            <a:r>
              <a:rPr lang="en-US" sz="2400" dirty="0" smtClean="0"/>
              <a:t>hours</a:t>
            </a:r>
          </a:p>
          <a:p>
            <a:pPr marL="400050" lvl="1">
              <a:buClr>
                <a:srgbClr val="00B0F0"/>
              </a:buClr>
              <a:defRPr/>
            </a:pPr>
            <a:endParaRPr lang="en-US" sz="2400" dirty="0" smtClean="0"/>
          </a:p>
          <a:p>
            <a:pPr marL="514350" indent="-514350">
              <a:spcBef>
                <a:spcPts val="0"/>
              </a:spcBef>
              <a:buClr>
                <a:srgbClr val="FF0000"/>
              </a:buClr>
              <a:buFont typeface="+mj-lt"/>
              <a:buAutoNum type="arabicPeriod" startAt="4"/>
              <a:defRPr/>
            </a:pPr>
            <a:r>
              <a:rPr lang="en-US" sz="2400" dirty="0">
                <a:effectLst>
                  <a:outerShdw blurRad="38100" dist="38100" dir="2700000" algn="tl">
                    <a:srgbClr val="FFFFFF"/>
                  </a:outerShdw>
                </a:effectLst>
              </a:rPr>
              <a:t>Is this </a:t>
            </a:r>
            <a:r>
              <a:rPr lang="en-US" sz="2400" dirty="0">
                <a:solidFill>
                  <a:srgbClr val="FF0000"/>
                </a:solidFill>
                <a:effectLst>
                  <a:outerShdw blurRad="38100" dist="38100" dir="2700000" algn="tl">
                    <a:srgbClr val="FFFFFF"/>
                  </a:outerShdw>
                </a:effectLst>
              </a:rPr>
              <a:t>rate </a:t>
            </a:r>
            <a:r>
              <a:rPr lang="en-US" sz="2400" dirty="0" smtClean="0">
                <a:solidFill>
                  <a:srgbClr val="FF0000"/>
                </a:solidFill>
                <a:effectLst>
                  <a:outerShdw blurRad="38100" dist="38100" dir="2700000" algn="tl">
                    <a:srgbClr val="FFFFFF"/>
                  </a:outerShdw>
                </a:effectLst>
              </a:rPr>
              <a:t>acceptable*</a:t>
            </a:r>
            <a:r>
              <a:rPr lang="en-US" sz="2400" dirty="0" smtClean="0">
                <a:effectLst>
                  <a:outerShdw blurRad="38100" dist="38100" dir="2700000" algn="tl">
                    <a:srgbClr val="FFFFFF"/>
                  </a:outerShdw>
                </a:effectLst>
              </a:rPr>
              <a:t> </a:t>
            </a:r>
            <a:r>
              <a:rPr lang="en-US" sz="2400" dirty="0">
                <a:effectLst>
                  <a:outerShdw blurRad="38100" dist="38100" dir="2700000" algn="tl">
                    <a:srgbClr val="FFFFFF"/>
                  </a:outerShdw>
                </a:effectLst>
              </a:rPr>
              <a:t>if </a:t>
            </a:r>
            <a:r>
              <a:rPr lang="en-US" sz="2400" dirty="0" smtClean="0">
                <a:effectLst>
                  <a:outerShdw blurRad="38100" dist="38100" dir="2700000" algn="tl">
                    <a:srgbClr val="FFFFFF"/>
                  </a:outerShdw>
                </a:effectLst>
              </a:rPr>
              <a:t>said</a:t>
            </a:r>
            <a:r>
              <a:rPr lang="en-US" sz="2400" dirty="0" smtClean="0"/>
              <a:t> </a:t>
            </a:r>
            <a:r>
              <a:rPr lang="en-US" sz="2400" dirty="0"/>
              <a:t>failure causes </a:t>
            </a:r>
            <a:r>
              <a:rPr lang="en-US" sz="2400" dirty="0">
                <a:solidFill>
                  <a:srgbClr val="FF0000"/>
                </a:solidFill>
              </a:rPr>
              <a:t>serious </a:t>
            </a:r>
            <a:r>
              <a:rPr lang="en-US" sz="2400" dirty="0" smtClean="0">
                <a:solidFill>
                  <a:srgbClr val="FF0000"/>
                </a:solidFill>
              </a:rPr>
              <a:t>injury or property damage?</a:t>
            </a:r>
            <a:r>
              <a:rPr lang="en-US" sz="2400" dirty="0" smtClean="0"/>
              <a:t> </a:t>
            </a:r>
            <a:endParaRPr lang="en-US" sz="2400" dirty="0"/>
          </a:p>
          <a:p>
            <a:pPr marL="914400" lvl="1" indent="-365760">
              <a:buClr>
                <a:srgbClr val="00B0F0"/>
              </a:buClr>
              <a:buFont typeface="+mj-lt"/>
              <a:buAutoNum type="alphaUcPeriod"/>
              <a:defRPr/>
            </a:pPr>
            <a:r>
              <a:rPr lang="en-US" sz="2400" dirty="0"/>
              <a:t>yes</a:t>
            </a:r>
          </a:p>
          <a:p>
            <a:pPr marL="914400" lvl="1" indent="-365760">
              <a:buClr>
                <a:srgbClr val="00B0F0"/>
              </a:buClr>
              <a:buFont typeface="+mj-lt"/>
              <a:buAutoNum type="alphaUcPeriod"/>
              <a:defRPr/>
            </a:pPr>
            <a:r>
              <a:rPr lang="en-US" sz="2400" dirty="0"/>
              <a:t>no</a:t>
            </a:r>
          </a:p>
          <a:p>
            <a:pPr marL="914400" lvl="1" indent="-514350">
              <a:buClr>
                <a:srgbClr val="00B0F0"/>
              </a:buClr>
              <a:buFont typeface="+mj-lt"/>
              <a:buAutoNum type="alphaUcPeriod"/>
              <a:defRPr/>
            </a:pPr>
            <a:endParaRPr lang="en-US" sz="2400" dirty="0"/>
          </a:p>
        </p:txBody>
      </p:sp>
      <p:sp>
        <p:nvSpPr>
          <p:cNvPr id="4" name="TextBox 3"/>
          <p:cNvSpPr txBox="1"/>
          <p:nvPr/>
        </p:nvSpPr>
        <p:spPr>
          <a:xfrm>
            <a:off x="3439884" y="5597720"/>
            <a:ext cx="5018315" cy="830997"/>
          </a:xfrm>
          <a:prstGeom prst="rect">
            <a:avLst/>
          </a:prstGeom>
          <a:solidFill>
            <a:srgbClr val="FFFF00"/>
          </a:solidFill>
        </p:spPr>
        <p:txBody>
          <a:bodyPr wrap="square" rtlCol="0">
            <a:spAutoFit/>
          </a:bodyPr>
          <a:lstStyle/>
          <a:p>
            <a:r>
              <a:rPr lang="en-US" sz="2400" dirty="0" smtClean="0">
                <a:solidFill>
                  <a:srgbClr val="FF0000"/>
                </a:solidFill>
              </a:rPr>
              <a:t>*</a:t>
            </a:r>
            <a:r>
              <a:rPr lang="en-US" sz="2400" dirty="0">
                <a:solidFill>
                  <a:srgbClr val="FF0000"/>
                </a:solidFill>
              </a:rPr>
              <a:t> If not, what would be an acceptable </a:t>
            </a:r>
            <a:r>
              <a:rPr lang="en-US" sz="2400" dirty="0" smtClean="0">
                <a:solidFill>
                  <a:srgbClr val="FF0000"/>
                </a:solidFill>
              </a:rPr>
              <a:t>“high criticality” failure </a:t>
            </a:r>
            <a:r>
              <a:rPr lang="en-US" sz="2400" dirty="0">
                <a:solidFill>
                  <a:srgbClr val="FF0000"/>
                </a:solidFill>
              </a:rPr>
              <a:t>rate</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047178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685800" y="1146999"/>
            <a:ext cx="7772400" cy="3643313"/>
          </a:xfrm>
        </p:spPr>
        <p:txBody>
          <a:bodyPr/>
          <a:lstStyle/>
          <a:p>
            <a:pPr marL="400050" lvl="1" indent="0">
              <a:buNone/>
            </a:pPr>
            <a:endParaRPr lang="en-US" altLang="en-US" dirty="0" smtClean="0"/>
          </a:p>
          <a:p>
            <a:pPr marL="914400" lvl="1" indent="-514350">
              <a:buFontTx/>
              <a:buNone/>
            </a:pPr>
            <a:endParaRPr lang="en-US" altLang="en-US" dirty="0" smtClean="0"/>
          </a:p>
        </p:txBody>
      </p:sp>
      <p:sp>
        <p:nvSpPr>
          <p:cNvPr id="3" name="Rectangle 2"/>
          <p:cNvSpPr>
            <a:spLocks noGrp="1" noChangeArrowheads="1"/>
          </p:cNvSpPr>
          <p:nvPr>
            <p:ph type="title"/>
          </p:nvPr>
        </p:nvSpPr>
        <p:spPr>
          <a:xfrm>
            <a:off x="685800" y="27055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Perspective</a:t>
            </a:r>
          </a:p>
        </p:txBody>
      </p:sp>
      <p:sp>
        <p:nvSpPr>
          <p:cNvPr id="2" name="Rectangle 1"/>
          <p:cNvSpPr/>
          <p:nvPr/>
        </p:nvSpPr>
        <p:spPr>
          <a:xfrm>
            <a:off x="803562" y="1140112"/>
            <a:ext cx="7654637" cy="4893647"/>
          </a:xfrm>
          <a:prstGeom prst="rect">
            <a:avLst/>
          </a:prstGeom>
        </p:spPr>
        <p:txBody>
          <a:bodyPr wrap="square">
            <a:spAutoFit/>
          </a:bodyPr>
          <a:lstStyle/>
          <a:p>
            <a:pPr marL="514350" indent="-514350">
              <a:buClr>
                <a:srgbClr val="FF0000"/>
              </a:buClr>
              <a:buFont typeface="+mj-lt"/>
              <a:buAutoNum type="arabicPeriod" startAt="3"/>
              <a:defRPr/>
            </a:pPr>
            <a:r>
              <a:rPr lang="en-US" sz="2400" dirty="0">
                <a:effectLst>
                  <a:outerShdw blurRad="38100" dist="38100" dir="2700000" algn="tl">
                    <a:srgbClr val="FFFFFF"/>
                  </a:outerShdw>
                </a:effectLst>
              </a:rPr>
              <a:t>How </a:t>
            </a:r>
            <a:r>
              <a:rPr lang="en-US" sz="2400" dirty="0">
                <a:solidFill>
                  <a:srgbClr val="FF0000"/>
                </a:solidFill>
                <a:effectLst>
                  <a:outerShdw blurRad="38100" dist="38100" dir="2700000" algn="tl">
                    <a:srgbClr val="FFFFFF"/>
                  </a:outerShdw>
                </a:effectLst>
              </a:rPr>
              <a:t>long</a:t>
            </a:r>
            <a:r>
              <a:rPr lang="en-US" sz="2400" dirty="0">
                <a:effectLst>
                  <a:outerShdw blurRad="38100" dist="38100" dir="2700000" algn="tl">
                    <a:srgbClr val="FFFFFF"/>
                  </a:outerShdw>
                </a:effectLst>
              </a:rPr>
              <a:t> </a:t>
            </a:r>
            <a:r>
              <a:rPr lang="en-US" sz="2400" dirty="0">
                <a:solidFill>
                  <a:srgbClr val="FF0000"/>
                </a:solidFill>
                <a:effectLst>
                  <a:outerShdw blurRad="38100" dist="38100" dir="2700000" algn="tl">
                    <a:srgbClr val="FFFFFF"/>
                  </a:outerShdw>
                </a:effectLst>
              </a:rPr>
              <a:t>between unit failures</a:t>
            </a:r>
            <a:r>
              <a:rPr lang="en-US" sz="2400" dirty="0">
                <a:effectLst>
                  <a:outerShdw blurRad="38100" dist="38100" dir="2700000" algn="tl">
                    <a:srgbClr val="FFFFFF"/>
                  </a:outerShdw>
                </a:effectLst>
              </a:rPr>
              <a:t> will it be if you have </a:t>
            </a:r>
            <a:r>
              <a:rPr lang="en-US" sz="2400" dirty="0" smtClean="0">
                <a:solidFill>
                  <a:srgbClr val="FF0000"/>
                </a:solidFill>
                <a:effectLst>
                  <a:outerShdw blurRad="38100" dist="38100" dir="2700000" algn="tl">
                    <a:srgbClr val="FFFFFF"/>
                  </a:outerShdw>
                </a:effectLst>
              </a:rPr>
              <a:t>one </a:t>
            </a:r>
            <a:r>
              <a:rPr lang="en-US" sz="2400" dirty="0">
                <a:solidFill>
                  <a:srgbClr val="FF0000"/>
                </a:solidFill>
                <a:effectLst>
                  <a:outerShdw blurRad="38100" dist="38100" dir="2700000" algn="tl">
                    <a:srgbClr val="FFFFFF"/>
                  </a:outerShdw>
                </a:effectLst>
              </a:rPr>
              <a:t>million units</a:t>
            </a:r>
            <a:r>
              <a:rPr lang="en-US" sz="2400" dirty="0">
                <a:effectLst>
                  <a:outerShdw blurRad="38100" dist="38100" dir="2700000" algn="tl">
                    <a:srgbClr val="FFFFFF"/>
                  </a:outerShdw>
                </a:effectLst>
              </a:rPr>
              <a:t> in use</a:t>
            </a:r>
            <a:r>
              <a:rPr lang="en-US" sz="2400" dirty="0"/>
              <a:t>?</a:t>
            </a:r>
          </a:p>
          <a:p>
            <a:pPr marL="914400" lvl="1" indent="-365760">
              <a:buClr>
                <a:srgbClr val="00B0F0"/>
              </a:buClr>
              <a:buFont typeface="+mj-lt"/>
              <a:buAutoNum type="alphaUcPeriod"/>
              <a:defRPr/>
            </a:pPr>
            <a:r>
              <a:rPr lang="en-US" sz="2400" dirty="0"/>
              <a:t>0.1 hour (6 minutes)</a:t>
            </a:r>
          </a:p>
          <a:p>
            <a:pPr marL="914400" lvl="1" indent="-365760">
              <a:buClr>
                <a:srgbClr val="00B0F0"/>
              </a:buClr>
              <a:buFont typeface="+mj-lt"/>
              <a:buAutoNum type="alphaUcPeriod"/>
              <a:defRPr/>
            </a:pPr>
            <a:r>
              <a:rPr lang="en-US" sz="2400" dirty="0"/>
              <a:t>1 hour</a:t>
            </a:r>
          </a:p>
          <a:p>
            <a:pPr marL="914400" lvl="1" indent="-365760">
              <a:buClr>
                <a:srgbClr val="00B0F0"/>
              </a:buClr>
              <a:buFont typeface="+mj-lt"/>
              <a:buAutoNum type="alphaUcPeriod"/>
              <a:defRPr/>
            </a:pPr>
            <a:r>
              <a:rPr lang="en-US" sz="2400" dirty="0"/>
              <a:t>10 hours</a:t>
            </a:r>
          </a:p>
          <a:p>
            <a:pPr marL="914400" lvl="1" indent="-365760">
              <a:buClr>
                <a:srgbClr val="00B0F0"/>
              </a:buClr>
              <a:buFont typeface="+mj-lt"/>
              <a:buAutoNum type="alphaUcPeriod"/>
              <a:defRPr/>
            </a:pPr>
            <a:r>
              <a:rPr lang="en-US" sz="2400" dirty="0"/>
              <a:t>1,000 hours</a:t>
            </a:r>
          </a:p>
          <a:p>
            <a:pPr marL="914400" lvl="1" indent="-365760">
              <a:buClr>
                <a:srgbClr val="00B0F0"/>
              </a:buClr>
              <a:buFont typeface="+mj-lt"/>
              <a:buAutoNum type="alphaUcPeriod"/>
              <a:defRPr/>
            </a:pPr>
            <a:r>
              <a:rPr lang="en-US" sz="2400" dirty="0"/>
              <a:t>1,000,000 </a:t>
            </a:r>
            <a:r>
              <a:rPr lang="en-US" sz="2400" dirty="0" smtClean="0"/>
              <a:t>hours</a:t>
            </a:r>
          </a:p>
          <a:p>
            <a:pPr marL="400050" lvl="1">
              <a:buClr>
                <a:srgbClr val="00B0F0"/>
              </a:buClr>
              <a:defRPr/>
            </a:pPr>
            <a:endParaRPr lang="en-US" sz="2400" dirty="0" smtClean="0"/>
          </a:p>
          <a:p>
            <a:pPr marL="514350" indent="-514350">
              <a:spcBef>
                <a:spcPts val="0"/>
              </a:spcBef>
              <a:buClr>
                <a:srgbClr val="FF0000"/>
              </a:buClr>
              <a:buFont typeface="+mj-lt"/>
              <a:buAutoNum type="arabicPeriod" startAt="4"/>
              <a:defRPr/>
            </a:pPr>
            <a:r>
              <a:rPr lang="en-US" sz="2400" dirty="0">
                <a:effectLst>
                  <a:outerShdw blurRad="38100" dist="38100" dir="2700000" algn="tl">
                    <a:srgbClr val="FFFFFF"/>
                  </a:outerShdw>
                </a:effectLst>
              </a:rPr>
              <a:t>Is this </a:t>
            </a:r>
            <a:r>
              <a:rPr lang="en-US" sz="2400" dirty="0">
                <a:solidFill>
                  <a:srgbClr val="FF0000"/>
                </a:solidFill>
                <a:effectLst>
                  <a:outerShdw blurRad="38100" dist="38100" dir="2700000" algn="tl">
                    <a:srgbClr val="FFFFFF"/>
                  </a:outerShdw>
                </a:effectLst>
              </a:rPr>
              <a:t>rate </a:t>
            </a:r>
            <a:r>
              <a:rPr lang="en-US" sz="2400" dirty="0" smtClean="0">
                <a:solidFill>
                  <a:srgbClr val="FF0000"/>
                </a:solidFill>
                <a:effectLst>
                  <a:outerShdw blurRad="38100" dist="38100" dir="2700000" algn="tl">
                    <a:srgbClr val="FFFFFF"/>
                  </a:outerShdw>
                </a:effectLst>
              </a:rPr>
              <a:t>acceptable*</a:t>
            </a:r>
            <a:r>
              <a:rPr lang="en-US" sz="2400" dirty="0" smtClean="0">
                <a:effectLst>
                  <a:outerShdw blurRad="38100" dist="38100" dir="2700000" algn="tl">
                    <a:srgbClr val="FFFFFF"/>
                  </a:outerShdw>
                </a:effectLst>
              </a:rPr>
              <a:t> </a:t>
            </a:r>
            <a:r>
              <a:rPr lang="en-US" sz="2400" dirty="0">
                <a:effectLst>
                  <a:outerShdw blurRad="38100" dist="38100" dir="2700000" algn="tl">
                    <a:srgbClr val="FFFFFF"/>
                  </a:outerShdw>
                </a:effectLst>
              </a:rPr>
              <a:t>if </a:t>
            </a:r>
            <a:r>
              <a:rPr lang="en-US" sz="2400" dirty="0" smtClean="0">
                <a:effectLst>
                  <a:outerShdw blurRad="38100" dist="38100" dir="2700000" algn="tl">
                    <a:srgbClr val="FFFFFF"/>
                  </a:outerShdw>
                </a:effectLst>
              </a:rPr>
              <a:t>said</a:t>
            </a:r>
            <a:r>
              <a:rPr lang="en-US" sz="2400" dirty="0" smtClean="0"/>
              <a:t> </a:t>
            </a:r>
            <a:r>
              <a:rPr lang="en-US" sz="2400" dirty="0"/>
              <a:t>failure causes </a:t>
            </a:r>
            <a:r>
              <a:rPr lang="en-US" sz="2400" dirty="0">
                <a:solidFill>
                  <a:srgbClr val="FF0000"/>
                </a:solidFill>
              </a:rPr>
              <a:t>serious </a:t>
            </a:r>
            <a:r>
              <a:rPr lang="en-US" sz="2400" dirty="0" smtClean="0">
                <a:solidFill>
                  <a:srgbClr val="FF0000"/>
                </a:solidFill>
              </a:rPr>
              <a:t>injury or property damage?</a:t>
            </a:r>
            <a:r>
              <a:rPr lang="en-US" sz="2400" dirty="0" smtClean="0"/>
              <a:t> </a:t>
            </a:r>
            <a:endParaRPr lang="en-US" sz="2400" dirty="0"/>
          </a:p>
          <a:p>
            <a:pPr marL="914400" lvl="1" indent="-365760">
              <a:buClr>
                <a:srgbClr val="00B0F0"/>
              </a:buClr>
              <a:buFont typeface="+mj-lt"/>
              <a:buAutoNum type="alphaUcPeriod"/>
              <a:defRPr/>
            </a:pPr>
            <a:r>
              <a:rPr lang="en-US" sz="2400" dirty="0"/>
              <a:t>yes</a:t>
            </a:r>
          </a:p>
          <a:p>
            <a:pPr marL="914400" lvl="1" indent="-365760">
              <a:buClr>
                <a:srgbClr val="00B0F0"/>
              </a:buClr>
              <a:buFont typeface="+mj-lt"/>
              <a:buAutoNum type="alphaUcPeriod"/>
              <a:defRPr/>
            </a:pPr>
            <a:r>
              <a:rPr lang="en-US" sz="2400" dirty="0"/>
              <a:t>no</a:t>
            </a:r>
          </a:p>
          <a:p>
            <a:pPr marL="914400" lvl="1" indent="-514350">
              <a:buClr>
                <a:srgbClr val="00B0F0"/>
              </a:buClr>
              <a:buFont typeface="+mj-lt"/>
              <a:buAutoNum type="alphaUcPeriod"/>
              <a:defRPr/>
            </a:pPr>
            <a:endParaRPr lang="en-US" sz="2400" dirty="0"/>
          </a:p>
        </p:txBody>
      </p:sp>
      <p:sp>
        <p:nvSpPr>
          <p:cNvPr id="4" name="TextBox 3"/>
          <p:cNvSpPr txBox="1"/>
          <p:nvPr/>
        </p:nvSpPr>
        <p:spPr>
          <a:xfrm>
            <a:off x="3439884" y="5597720"/>
            <a:ext cx="5018315" cy="830997"/>
          </a:xfrm>
          <a:prstGeom prst="rect">
            <a:avLst/>
          </a:prstGeom>
          <a:solidFill>
            <a:srgbClr val="FFFF00"/>
          </a:solidFill>
        </p:spPr>
        <p:txBody>
          <a:bodyPr wrap="square" rtlCol="0">
            <a:spAutoFit/>
          </a:bodyPr>
          <a:lstStyle/>
          <a:p>
            <a:r>
              <a:rPr lang="en-US" sz="2400" dirty="0" smtClean="0">
                <a:solidFill>
                  <a:srgbClr val="FF0000"/>
                </a:solidFill>
              </a:rPr>
              <a:t>*</a:t>
            </a:r>
            <a:r>
              <a:rPr lang="en-US" sz="2400" dirty="0">
                <a:solidFill>
                  <a:srgbClr val="FF0000"/>
                </a:solidFill>
              </a:rPr>
              <a:t> If not, what would be an acceptable </a:t>
            </a:r>
            <a:r>
              <a:rPr lang="en-US" sz="2400" dirty="0" smtClean="0">
                <a:solidFill>
                  <a:srgbClr val="FF0000"/>
                </a:solidFill>
              </a:rPr>
              <a:t>“high criticality” failure </a:t>
            </a:r>
            <a:r>
              <a:rPr lang="en-US" sz="2400" dirty="0">
                <a:solidFill>
                  <a:srgbClr val="FF0000"/>
                </a:solidFill>
              </a:rPr>
              <a:t>rate</a:t>
            </a:r>
            <a:r>
              <a:rPr lang="en-US" sz="2400" dirty="0" smtClean="0">
                <a:solidFill>
                  <a:srgbClr val="FF0000"/>
                </a:solidFill>
              </a:rPr>
              <a:t>?  </a:t>
            </a:r>
            <a:r>
              <a:rPr lang="en-US" sz="2400" dirty="0" smtClean="0">
                <a:solidFill>
                  <a:srgbClr val="00B050"/>
                </a:solidFill>
              </a:rPr>
              <a:t>10</a:t>
            </a:r>
            <a:r>
              <a:rPr lang="en-US" sz="2400" baseline="30000" dirty="0" smtClean="0">
                <a:solidFill>
                  <a:srgbClr val="00B050"/>
                </a:solidFill>
              </a:rPr>
              <a:t>-9</a:t>
            </a:r>
            <a:endParaRPr lang="en-US" sz="2400" baseline="30000" dirty="0">
              <a:solidFill>
                <a:srgbClr val="00B050"/>
              </a:solidFill>
            </a:endParaRPr>
          </a:p>
        </p:txBody>
      </p:sp>
    </p:spTree>
    <p:extLst>
      <p:ext uri="{BB962C8B-B14F-4D97-AF65-F5344CB8AC3E}">
        <p14:creationId xmlns:p14="http://schemas.microsoft.com/office/powerpoint/2010/main" val="349204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37315" y="271660"/>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Component Wear</a:t>
            </a:r>
            <a:endParaRPr lang="en-US" altLang="en-US" dirty="0" smtClean="0">
              <a:solidFill>
                <a:srgbClr val="00B0F0"/>
              </a:solidFill>
              <a:effectLst>
                <a:outerShdw blurRad="38100" dist="38100" dir="2700000" algn="tl">
                  <a:srgbClr val="000000">
                    <a:alpha val="43137"/>
                  </a:srgbClr>
                </a:outerShdw>
              </a:effectLst>
            </a:endParaRPr>
          </a:p>
        </p:txBody>
      </p:sp>
      <p:sp>
        <p:nvSpPr>
          <p:cNvPr id="20483" name="Rectangle 3"/>
          <p:cNvSpPr>
            <a:spLocks noGrp="1" noChangeArrowheads="1"/>
          </p:cNvSpPr>
          <p:nvPr>
            <p:ph type="body" idx="1"/>
          </p:nvPr>
        </p:nvSpPr>
        <p:spPr>
          <a:xfrm>
            <a:off x="672240" y="1162050"/>
            <a:ext cx="8201025" cy="4562475"/>
          </a:xfrm>
        </p:spPr>
        <p:txBody>
          <a:bodyPr>
            <a:normAutofit lnSpcReduction="10000"/>
          </a:bodyPr>
          <a:lstStyle/>
          <a:p>
            <a:pPr marL="342900" indent="-342900">
              <a:buFont typeface="Arial" panose="020B0604020202020204" pitchFamily="34" charset="0"/>
              <a:buChar char="•"/>
            </a:pPr>
            <a:r>
              <a:rPr lang="en-US" altLang="en-US" sz="2600" dirty="0" smtClean="0">
                <a:latin typeface="+mn-lt"/>
              </a:rPr>
              <a:t>If, based on observation, failure rate </a:t>
            </a:r>
            <a:r>
              <a:rPr lang="en-US" altLang="en-US" sz="2600" u="sng" dirty="0" smtClean="0">
                <a:latin typeface="+mn-lt"/>
              </a:rPr>
              <a:t>does</a:t>
            </a:r>
            <a:r>
              <a:rPr lang="en-US" altLang="en-US" sz="2600" dirty="0" smtClean="0">
                <a:latin typeface="+mn-lt"/>
              </a:rPr>
              <a:t> depend on time used, it may be due to wear caused by </a:t>
            </a:r>
            <a:r>
              <a:rPr lang="en-US" altLang="en-US" sz="2600" i="1" dirty="0" smtClean="0">
                <a:latin typeface="+mn-lt"/>
              </a:rPr>
              <a:t>improper </a:t>
            </a:r>
            <a:r>
              <a:rPr lang="en-US" altLang="en-US" sz="2600" i="1" dirty="0" err="1" smtClean="0">
                <a:latin typeface="+mn-lt"/>
              </a:rPr>
              <a:t>derating</a:t>
            </a:r>
            <a:endParaRPr lang="en-US" altLang="en-US" sz="2600" i="1" dirty="0" smtClean="0">
              <a:latin typeface="+mn-lt"/>
            </a:endParaRPr>
          </a:p>
          <a:p>
            <a:pPr marL="342900" indent="-342900">
              <a:buFont typeface="Arial" panose="020B0604020202020204" pitchFamily="34" charset="0"/>
              <a:buChar char="•"/>
            </a:pPr>
            <a:r>
              <a:rPr lang="en-US" altLang="en-US" sz="2600" dirty="0" smtClean="0">
                <a:latin typeface="+mn-lt"/>
              </a:rPr>
              <a:t>Well-</a:t>
            </a:r>
            <a:r>
              <a:rPr lang="en-US" altLang="en-US" sz="2600" dirty="0" err="1" smtClean="0">
                <a:latin typeface="+mn-lt"/>
              </a:rPr>
              <a:t>derated</a:t>
            </a:r>
            <a:r>
              <a:rPr lang="en-US" altLang="en-US" sz="2600" dirty="0" smtClean="0">
                <a:latin typeface="+mn-lt"/>
              </a:rPr>
              <a:t> electronic systems seldom reach the point of wear-out failure</a:t>
            </a:r>
          </a:p>
          <a:p>
            <a:pPr marL="342900" indent="-342900">
              <a:buFont typeface="Arial" panose="020B0604020202020204" pitchFamily="34" charset="0"/>
              <a:buChar char="•"/>
            </a:pPr>
            <a:r>
              <a:rPr lang="en-US" altLang="en-US" sz="2600" dirty="0" smtClean="0">
                <a:latin typeface="+mn-lt"/>
              </a:rPr>
              <a:t>Well-</a:t>
            </a:r>
            <a:r>
              <a:rPr lang="en-US" altLang="en-US" sz="2600" dirty="0" err="1" smtClean="0">
                <a:latin typeface="+mn-lt"/>
              </a:rPr>
              <a:t>derated</a:t>
            </a:r>
            <a:r>
              <a:rPr lang="en-US" altLang="en-US" sz="2600" dirty="0" smtClean="0">
                <a:latin typeface="+mn-lt"/>
              </a:rPr>
              <a:t> = working at &lt; 30-40% of specified ratings</a:t>
            </a:r>
          </a:p>
          <a:p>
            <a:pPr marL="342900" indent="-342900">
              <a:buFont typeface="Arial" panose="020B0604020202020204" pitchFamily="34" charset="0"/>
              <a:buChar char="•"/>
            </a:pPr>
            <a:r>
              <a:rPr lang="en-US" altLang="en-US" sz="2600" dirty="0" smtClean="0">
                <a:latin typeface="+mn-lt"/>
              </a:rPr>
              <a:t>Heat is the main reliability killer – even a small reduction will have a significant effect</a:t>
            </a:r>
          </a:p>
          <a:p>
            <a:pPr marL="342900" indent="-342900">
              <a:buFont typeface="Arial" panose="020B0604020202020204" pitchFamily="34" charset="0"/>
              <a:buChar char="•"/>
            </a:pPr>
            <a:r>
              <a:rPr lang="en-US" altLang="en-US" sz="2600" dirty="0" smtClean="0">
                <a:latin typeface="+mn-lt"/>
              </a:rPr>
              <a:t>Components like electrolytic capacitors can “dry out” and deteriorate over time (and/or become “leaky”)</a:t>
            </a:r>
          </a:p>
          <a:p>
            <a:pPr marL="342900" indent="-342900">
              <a:buFont typeface="Arial" panose="020B0604020202020204" pitchFamily="34" charset="0"/>
              <a:buChar char="•"/>
            </a:pPr>
            <a:r>
              <a:rPr lang="en-US" altLang="en-US" sz="2400" dirty="0">
                <a:latin typeface="+mn-lt"/>
              </a:rPr>
              <a:t>See also “</a:t>
            </a:r>
            <a:r>
              <a:rPr lang="en-US" altLang="en-US" sz="2400" dirty="0">
                <a:latin typeface="+mn-lt"/>
                <a:hlinkClick r:id="rId2"/>
              </a:rPr>
              <a:t>An Odometer for CPUs</a:t>
            </a:r>
            <a:r>
              <a:rPr lang="en-US" altLang="en-US" sz="2400" dirty="0">
                <a:latin typeface="+mn-lt"/>
              </a:rPr>
              <a:t>,” </a:t>
            </a:r>
            <a:r>
              <a:rPr lang="en-US" altLang="en-US" sz="2400" i="1" dirty="0">
                <a:latin typeface="+mn-lt"/>
              </a:rPr>
              <a:t>IEEE Spectrum</a:t>
            </a:r>
            <a:r>
              <a:rPr lang="en-US" altLang="en-US" sz="2400" dirty="0">
                <a:latin typeface="+mn-lt"/>
              </a:rPr>
              <a:t>, May 2011</a:t>
            </a:r>
          </a:p>
          <a:p>
            <a:endParaRPr lang="en-US" altLang="en-US" sz="2600" dirty="0" smtClean="0">
              <a:latin typeface="+mn-l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70114" y="278279"/>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sp>
        <p:nvSpPr>
          <p:cNvPr id="21507" name="Rectangle 3"/>
          <p:cNvSpPr>
            <a:spLocks noGrp="1" noChangeArrowheads="1"/>
          </p:cNvSpPr>
          <p:nvPr>
            <p:ph type="body" idx="1"/>
          </p:nvPr>
        </p:nvSpPr>
        <p:spPr>
          <a:xfrm>
            <a:off x="483054" y="1031422"/>
            <a:ext cx="8096250" cy="4562475"/>
          </a:xfrm>
        </p:spPr>
        <p:txBody>
          <a:bodyPr>
            <a:normAutofit/>
          </a:bodyPr>
          <a:lstStyle/>
          <a:p>
            <a:pPr marL="342900" indent="-342900">
              <a:buFont typeface="Arial" panose="020B0604020202020204" pitchFamily="34" charset="0"/>
              <a:buChar char="•"/>
            </a:pPr>
            <a:r>
              <a:rPr lang="en-US" altLang="en-US" sz="2600" dirty="0" smtClean="0">
                <a:latin typeface="+mn-lt"/>
              </a:rPr>
              <a:t>Calculated value is </a:t>
            </a:r>
            <a:r>
              <a:rPr lang="en-US" altLang="en-US" sz="2600" dirty="0" smtClean="0">
                <a:latin typeface="+mn-lt"/>
                <a:sym typeface="Symbol" pitchFamily="18" charset="2"/>
              </a:rPr>
              <a:t></a:t>
            </a:r>
            <a:r>
              <a:rPr lang="en-US" altLang="en-US" sz="2600" baseline="-25000" dirty="0" smtClean="0">
                <a:latin typeface="+mn-lt"/>
                <a:sym typeface="Symbol" pitchFamily="18" charset="2"/>
              </a:rPr>
              <a:t>p</a:t>
            </a:r>
            <a:r>
              <a:rPr lang="en-US" altLang="en-US" sz="2600" dirty="0" smtClean="0">
                <a:latin typeface="+mn-lt"/>
                <a:sym typeface="Symbol" pitchFamily="18" charset="2"/>
              </a:rPr>
              <a:t>, the predicted number of failures per 10</a:t>
            </a:r>
            <a:r>
              <a:rPr lang="en-US" altLang="en-US" sz="2600" baseline="30000" dirty="0" smtClean="0">
                <a:latin typeface="+mn-lt"/>
                <a:sym typeface="Symbol" pitchFamily="18" charset="2"/>
              </a:rPr>
              <a:t>6</a:t>
            </a:r>
            <a:r>
              <a:rPr lang="en-US" altLang="en-US" sz="2600" dirty="0" smtClean="0">
                <a:latin typeface="+mn-lt"/>
                <a:sym typeface="Symbol" pitchFamily="18" charset="2"/>
              </a:rPr>
              <a:t> hours of operation</a:t>
            </a:r>
          </a:p>
          <a:p>
            <a:pPr marL="342900" indent="-342900">
              <a:buFont typeface="Arial" panose="020B0604020202020204" pitchFamily="34" charset="0"/>
              <a:buChar char="•"/>
            </a:pPr>
            <a:r>
              <a:rPr lang="en-US" altLang="en-US" sz="2600" dirty="0" smtClean="0">
                <a:latin typeface="+mn-lt"/>
                <a:sym typeface="Symbol" pitchFamily="18" charset="2"/>
              </a:rPr>
              <a:t>Examples (</a:t>
            </a:r>
            <a:r>
              <a:rPr lang="en-US" altLang="en-US" sz="2600" u="sng" dirty="0">
                <a:solidFill>
                  <a:srgbClr val="FF0000"/>
                </a:solidFill>
                <a:latin typeface="+mn-lt"/>
              </a:rPr>
              <a:t>MIL-HDBK-217F</a:t>
            </a:r>
            <a:r>
              <a:rPr lang="en-US" altLang="en-US" sz="2600" dirty="0" smtClean="0">
                <a:latin typeface="+mn-lt"/>
              </a:rPr>
              <a:t>):</a:t>
            </a:r>
            <a:endParaRPr lang="en-US" altLang="en-US" sz="2600" dirty="0" smtClean="0">
              <a:latin typeface="+mn-lt"/>
              <a:sym typeface="Symbol" pitchFamily="18" charset="2"/>
            </a:endParaRPr>
          </a:p>
        </p:txBody>
      </p:sp>
      <p:pic>
        <p:nvPicPr>
          <p:cNvPr id="21508" name="Picture 5" descr="rs_fig4a"/>
          <p:cNvPicPr>
            <a:picLocks noChangeAspect="1" noChangeArrowheads="1"/>
          </p:cNvPicPr>
          <p:nvPr/>
        </p:nvPicPr>
        <p:blipFill>
          <a:blip r:embed="rId2">
            <a:lum contrast="18000"/>
            <a:extLst>
              <a:ext uri="{28A0092B-C50C-407E-A947-70E740481C1C}">
                <a14:useLocalDpi xmlns:a14="http://schemas.microsoft.com/office/drawing/2010/main" val="0"/>
              </a:ext>
            </a:extLst>
          </a:blip>
          <a:srcRect b="46751"/>
          <a:stretch>
            <a:fillRect/>
          </a:stretch>
        </p:blipFill>
        <p:spPr bwMode="auto">
          <a:xfrm>
            <a:off x="4852988" y="2655888"/>
            <a:ext cx="4086225"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6"/>
          <p:cNvSpPr txBox="1">
            <a:spLocks noChangeArrowheads="1"/>
          </p:cNvSpPr>
          <p:nvPr/>
        </p:nvSpPr>
        <p:spPr bwMode="auto">
          <a:xfrm>
            <a:off x="4531179" y="2372914"/>
            <a:ext cx="2971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lIns="92075" tIns="46038" rIns="92075" bIns="46038">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lgn="ctr">
              <a:spcBef>
                <a:spcPct val="50000"/>
              </a:spcBef>
              <a:buFont typeface="Wingdings" pitchFamily="2" charset="2"/>
              <a:buNone/>
            </a:pPr>
            <a:r>
              <a:rPr lang="en-US" altLang="en-US" sz="1400" dirty="0">
                <a:solidFill>
                  <a:srgbClr val="F32359"/>
                </a:solidFill>
              </a:rPr>
              <a:t>Microelectronic Circuits</a:t>
            </a:r>
          </a:p>
        </p:txBody>
      </p:sp>
      <p:sp>
        <p:nvSpPr>
          <p:cNvPr id="21510" name="Text Box 7"/>
          <p:cNvSpPr txBox="1">
            <a:spLocks noChangeArrowheads="1"/>
          </p:cNvSpPr>
          <p:nvPr/>
        </p:nvSpPr>
        <p:spPr bwMode="auto">
          <a:xfrm>
            <a:off x="483054" y="2548963"/>
            <a:ext cx="1051832"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2075" tIns="46038" rIns="92075" bIns="46038">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ct val="50000"/>
              </a:spcBef>
              <a:buFont typeface="Wingdings" pitchFamily="2" charset="2"/>
              <a:buNone/>
            </a:pPr>
            <a:r>
              <a:rPr lang="en-US" altLang="en-US" sz="1400" dirty="0">
                <a:solidFill>
                  <a:srgbClr val="F32359"/>
                </a:solidFill>
              </a:rPr>
              <a:t>Diodes</a:t>
            </a:r>
          </a:p>
        </p:txBody>
      </p:sp>
      <p:pic>
        <p:nvPicPr>
          <p:cNvPr id="21511" name="Picture 8" descr="rs_fig4a"/>
          <p:cNvPicPr>
            <a:picLocks noChangeAspect="1" noChangeArrowheads="1"/>
          </p:cNvPicPr>
          <p:nvPr/>
        </p:nvPicPr>
        <p:blipFill>
          <a:blip r:embed="rId2">
            <a:lum contrast="12000"/>
            <a:extLst>
              <a:ext uri="{28A0092B-C50C-407E-A947-70E740481C1C}">
                <a14:useLocalDpi xmlns:a14="http://schemas.microsoft.com/office/drawing/2010/main" val="0"/>
              </a:ext>
            </a:extLst>
          </a:blip>
          <a:srcRect t="55516" b="5383"/>
          <a:stretch>
            <a:fillRect/>
          </a:stretch>
        </p:blipFill>
        <p:spPr bwMode="auto">
          <a:xfrm>
            <a:off x="431801" y="2760381"/>
            <a:ext cx="4421187"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214036" y="2283327"/>
            <a:ext cx="1687078" cy="954107"/>
          </a:xfrm>
          <a:prstGeom prst="rect">
            <a:avLst/>
          </a:prstGeom>
          <a:solidFill>
            <a:srgbClr val="FFFF00"/>
          </a:solidFill>
        </p:spPr>
        <p:txBody>
          <a:bodyPr wrap="square">
            <a:spAutoFit/>
          </a:bodyPr>
          <a:lstStyle/>
          <a:p>
            <a:pPr>
              <a:defRPr/>
            </a:pPr>
            <a:r>
              <a:rPr lang="en-US" sz="1400" b="0" dirty="0">
                <a:latin typeface="+mj-lt"/>
              </a:rPr>
              <a:t>(based on # of gates or transistors or on </a:t>
            </a:r>
            <a:r>
              <a:rPr lang="en-US" sz="1400" b="0" dirty="0" smtClean="0">
                <a:latin typeface="+mj-lt"/>
              </a:rPr>
              <a:t>“size” </a:t>
            </a:r>
            <a:r>
              <a:rPr lang="en-US" sz="1400" b="0" dirty="0">
                <a:latin typeface="+mj-lt"/>
              </a:rPr>
              <a:t>of micro, e.g</a:t>
            </a:r>
            <a:r>
              <a:rPr lang="en-US" sz="1400" b="0" dirty="0" smtClean="0">
                <a:latin typeface="+mj-lt"/>
              </a:rPr>
              <a:t>.,    8-bit</a:t>
            </a:r>
            <a:r>
              <a:rPr lang="en-US" sz="1400" b="0" dirty="0">
                <a:latin typeface="+mj-lt"/>
              </a:rPr>
              <a:t>, </a:t>
            </a:r>
            <a:r>
              <a:rPr lang="en-US" sz="1400" b="0" dirty="0" smtClean="0">
                <a:latin typeface="+mj-lt"/>
              </a:rPr>
              <a:t>16-bit</a:t>
            </a:r>
            <a:r>
              <a:rPr lang="en-US" sz="1400" b="0" dirty="0">
                <a:latin typeface="+mj-lt"/>
              </a:rPr>
              <a:t>, </a:t>
            </a:r>
            <a:r>
              <a:rPr lang="en-US" sz="1400" b="0" dirty="0" smtClean="0">
                <a:latin typeface="+mj-lt"/>
              </a:rPr>
              <a:t>etc.)</a:t>
            </a:r>
            <a:endParaRPr lang="en-US" sz="1400" b="0" dirty="0">
              <a:latin typeface="+mj-lt"/>
            </a:endParaRPr>
          </a:p>
        </p:txBody>
      </p:sp>
      <p:sp>
        <p:nvSpPr>
          <p:cNvPr id="2" name="Line Callout 1 1"/>
          <p:cNvSpPr/>
          <p:nvPr/>
        </p:nvSpPr>
        <p:spPr>
          <a:xfrm>
            <a:off x="5557157" y="1542596"/>
            <a:ext cx="2879272" cy="626313"/>
          </a:xfrm>
          <a:prstGeom prst="borderCallout1">
            <a:avLst>
              <a:gd name="adj1" fmla="val 18750"/>
              <a:gd name="adj2" fmla="val -8333"/>
              <a:gd name="adj3" fmla="val 79477"/>
              <a:gd name="adj4" fmla="val -3493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Somewhat dated, but publically available</a:t>
            </a:r>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70114" y="278279"/>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3497385793"/>
              </p:ext>
            </p:extLst>
          </p:nvPr>
        </p:nvGraphicFramePr>
        <p:xfrm>
          <a:off x="545910" y="1574420"/>
          <a:ext cx="8270544" cy="3566160"/>
        </p:xfrm>
        <a:graphic>
          <a:graphicData uri="http://schemas.openxmlformats.org/drawingml/2006/table">
            <a:tbl>
              <a:tblPr firstRow="1" bandRow="1">
                <a:tableStyleId>{5C22544A-7EE6-4342-B048-85BDC9FD1C3A}</a:tableStyleId>
              </a:tblPr>
              <a:tblGrid>
                <a:gridCol w="1608533"/>
                <a:gridCol w="3376452"/>
                <a:gridCol w="1047016"/>
                <a:gridCol w="2238543"/>
              </a:tblGrid>
              <a:tr h="370840">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D</a:t>
                      </a:r>
                      <a:endParaRPr lang="en-US" sz="2400" baseline="-25000" dirty="0"/>
                    </a:p>
                  </a:txBody>
                  <a:tcPr/>
                </a:tc>
                <a:tc>
                  <a:txBody>
                    <a:bodyPr/>
                    <a:lstStyle/>
                    <a:p>
                      <a:pPr algn="l"/>
                      <a:r>
                        <a:rPr lang="en-US" sz="2400" dirty="0" smtClean="0"/>
                        <a:t>Diode type/application</a:t>
                      </a:r>
                      <a:endParaRPr lang="en-US" sz="2400" dirty="0"/>
                    </a:p>
                  </a:txBody>
                  <a:tcPr/>
                </a:tc>
                <a:tc>
                  <a:txBody>
                    <a:bodyPr/>
                    <a:lstStyle/>
                    <a:p>
                      <a:pPr algn="ctr"/>
                      <a:r>
                        <a:rPr lang="en-US" sz="2400" dirty="0" smtClean="0"/>
                        <a:t>0.0030</a:t>
                      </a:r>
                      <a:endParaRPr lang="en-US" sz="2400" dirty="0"/>
                    </a:p>
                  </a:txBody>
                  <a:tcPr/>
                </a:tc>
                <a:tc>
                  <a:txBody>
                    <a:bodyPr/>
                    <a:lstStyle/>
                    <a:p>
                      <a:pPr algn="l"/>
                      <a:r>
                        <a:rPr lang="en-US" sz="2400" dirty="0" smtClean="0"/>
                        <a:t>Power rectifier</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T</a:t>
                      </a:r>
                      <a:r>
                        <a:rPr lang="en-US" sz="2400" baseline="-25000" dirty="0" smtClean="0"/>
                        <a:t>J</a:t>
                      </a:r>
                      <a:r>
                        <a:rPr lang="en-US" sz="2400" dirty="0" smtClean="0"/>
                        <a:t> = 25</a:t>
                      </a:r>
                      <a:r>
                        <a:rPr lang="en-US" sz="2400" dirty="0" smtClean="0">
                          <a:sym typeface="Symbol"/>
                        </a:rPr>
                        <a:t> C</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S</a:t>
                      </a:r>
                      <a:endParaRPr lang="en-US" sz="2400" baseline="-25000" dirty="0" smtClean="0"/>
                    </a:p>
                  </a:txBody>
                  <a:tcPr/>
                </a:tc>
                <a:tc>
                  <a:txBody>
                    <a:bodyPr/>
                    <a:lstStyle/>
                    <a:p>
                      <a:pPr algn="l"/>
                      <a:r>
                        <a:rPr lang="en-US" sz="2400" dirty="0" smtClean="0"/>
                        <a:t>Electrical stress factor</a:t>
                      </a:r>
                      <a:endParaRPr lang="en-US" sz="2400" dirty="0"/>
                    </a:p>
                  </a:txBody>
                  <a:tcPr/>
                </a:tc>
                <a:tc>
                  <a:txBody>
                    <a:bodyPr/>
                    <a:lstStyle/>
                    <a:p>
                      <a:pPr algn="ctr"/>
                      <a:r>
                        <a:rPr lang="en-US" sz="2400" dirty="0" smtClean="0"/>
                        <a:t>0.29</a:t>
                      </a:r>
                      <a:endParaRPr lang="en-US" sz="2400" dirty="0"/>
                    </a:p>
                  </a:txBody>
                  <a:tcPr/>
                </a:tc>
                <a:tc>
                  <a:txBody>
                    <a:bodyPr/>
                    <a:lstStyle/>
                    <a:p>
                      <a:pPr algn="l"/>
                      <a:r>
                        <a:rPr lang="en-US" sz="2400" dirty="0" smtClean="0"/>
                        <a:t>0.4 &lt; V</a:t>
                      </a:r>
                      <a:r>
                        <a:rPr lang="en-US" sz="2400" baseline="-25000" dirty="0" smtClean="0"/>
                        <a:t>S</a:t>
                      </a:r>
                      <a:r>
                        <a:rPr lang="en-US" sz="2400" dirty="0" smtClean="0"/>
                        <a:t> ≤ 0.5</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C</a:t>
                      </a:r>
                      <a:endParaRPr lang="en-US" sz="2400" baseline="-25000" dirty="0" smtClean="0"/>
                    </a:p>
                  </a:txBody>
                  <a:tcPr/>
                </a:tc>
                <a:tc>
                  <a:txBody>
                    <a:bodyPr/>
                    <a:lstStyle/>
                    <a:p>
                      <a:pPr algn="l"/>
                      <a:r>
                        <a:rPr lang="en-US" sz="2400" dirty="0" smtClean="0"/>
                        <a:t>Contact construction</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err="1" smtClean="0"/>
                        <a:t>Metallurgically</a:t>
                      </a:r>
                      <a:r>
                        <a:rPr lang="en-US" sz="2400" dirty="0" smtClean="0"/>
                        <a:t> bonded</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8.0</a:t>
                      </a:r>
                      <a:endParaRPr lang="en-US" sz="2400" dirty="0"/>
                    </a:p>
                  </a:txBody>
                  <a:tcPr/>
                </a:tc>
                <a:tc>
                  <a:txBody>
                    <a:bodyPr/>
                    <a:lstStyle/>
                    <a:p>
                      <a:pPr algn="l"/>
                      <a:r>
                        <a:rPr lang="en-US" sz="2400" dirty="0" smtClean="0"/>
                        <a:t>Plastic case</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bl>
          </a:graphicData>
        </a:graphic>
      </p:graphicFrame>
      <p:sp>
        <p:nvSpPr>
          <p:cNvPr id="8" name="Rectangle 2"/>
          <p:cNvSpPr txBox="1">
            <a:spLocks noChangeArrowheads="1"/>
          </p:cNvSpPr>
          <p:nvPr/>
        </p:nvSpPr>
        <p:spPr>
          <a:xfrm>
            <a:off x="370114" y="966717"/>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smtClean="0">
                <a:solidFill>
                  <a:srgbClr val="FFC000"/>
                </a:solidFill>
              </a:rPr>
              <a:t>PN Junction Diode (Power Rectifier Application)</a:t>
            </a:r>
          </a:p>
        </p:txBody>
      </p:sp>
      <p:sp>
        <p:nvSpPr>
          <p:cNvPr id="6" name="TextBox 5"/>
          <p:cNvSpPr txBox="1"/>
          <p:nvPr/>
        </p:nvSpPr>
        <p:spPr>
          <a:xfrm>
            <a:off x="545910" y="5252086"/>
            <a:ext cx="8270544" cy="523220"/>
          </a:xfrm>
          <a:prstGeom prst="rect">
            <a:avLst/>
          </a:prstGeom>
          <a:solidFill>
            <a:srgbClr val="FFFF00"/>
          </a:solidFill>
        </p:spPr>
        <p:txBody>
          <a:bodyPr wrap="square" rtlCol="0">
            <a:spAutoFit/>
          </a:bodyPr>
          <a:lstStyle/>
          <a:p>
            <a:pPr algn="ctr"/>
            <a:r>
              <a:rPr lang="en-US" sz="2800" dirty="0" smtClean="0">
                <a:sym typeface="Symbol"/>
              </a:rPr>
              <a:t></a:t>
            </a:r>
            <a:r>
              <a:rPr lang="en-US" sz="2800" baseline="-25000" dirty="0" smtClean="0">
                <a:sym typeface="Symbol"/>
              </a:rPr>
              <a:t>P</a:t>
            </a:r>
            <a:r>
              <a:rPr lang="en-US" sz="2800" dirty="0" smtClean="0">
                <a:sym typeface="Symbol"/>
              </a:rPr>
              <a:t> = </a:t>
            </a:r>
            <a:r>
              <a:rPr lang="en-US" sz="2800" baseline="-25000" dirty="0" smtClean="0">
                <a:sym typeface="Symbol"/>
              </a:rPr>
              <a:t>D</a:t>
            </a:r>
            <a:r>
              <a:rPr lang="en-US" sz="2800" dirty="0" smtClean="0">
                <a:sym typeface="Symbol"/>
              </a:rPr>
              <a:t> x </a:t>
            </a:r>
            <a:r>
              <a:rPr lang="en-US" sz="2800" dirty="0">
                <a:sym typeface="Symbol"/>
              </a:rPr>
              <a:t></a:t>
            </a:r>
            <a:r>
              <a:rPr lang="en-US" sz="2800" baseline="-25000" dirty="0" smtClean="0">
                <a:sym typeface="Symbol"/>
              </a:rPr>
              <a:t>T </a:t>
            </a:r>
            <a:r>
              <a:rPr lang="en-US" sz="2800" dirty="0" smtClean="0">
                <a:sym typeface="Symbol"/>
              </a:rPr>
              <a:t> x </a:t>
            </a:r>
            <a:r>
              <a:rPr lang="en-US" sz="2800" dirty="0">
                <a:sym typeface="Symbol"/>
              </a:rPr>
              <a:t></a:t>
            </a:r>
            <a:r>
              <a:rPr lang="en-US" sz="2800" baseline="-25000" dirty="0" smtClean="0">
                <a:sym typeface="Symbol"/>
              </a:rPr>
              <a:t>S</a:t>
            </a:r>
            <a:r>
              <a:rPr lang="en-US" sz="2800" dirty="0" smtClean="0">
                <a:sym typeface="Symbol"/>
              </a:rPr>
              <a:t> x </a:t>
            </a:r>
            <a:r>
              <a:rPr lang="en-US" sz="2800" dirty="0">
                <a:sym typeface="Symbol"/>
              </a:rPr>
              <a:t></a:t>
            </a:r>
            <a:r>
              <a:rPr lang="en-US" sz="2800" baseline="-25000" dirty="0">
                <a:sym typeface="Symbol"/>
              </a:rPr>
              <a:t>C</a:t>
            </a:r>
            <a:r>
              <a:rPr lang="en-US" sz="2800" dirty="0" smtClean="0">
                <a:sym typeface="Symbol"/>
              </a:rPr>
              <a:t> x </a:t>
            </a:r>
            <a:r>
              <a:rPr lang="en-US" sz="2800" dirty="0">
                <a:sym typeface="Symbol"/>
              </a:rPr>
              <a:t></a:t>
            </a:r>
            <a:r>
              <a:rPr lang="en-US" sz="2800" baseline="-25000" dirty="0">
                <a:sym typeface="Symbol"/>
              </a:rPr>
              <a:t>Q</a:t>
            </a:r>
            <a:r>
              <a:rPr lang="en-US" sz="2800" dirty="0" smtClean="0">
                <a:sym typeface="Symbol"/>
              </a:rPr>
              <a:t> x </a:t>
            </a:r>
            <a:r>
              <a:rPr lang="en-US" sz="2800" dirty="0">
                <a:sym typeface="Symbol"/>
              </a:rPr>
              <a:t></a:t>
            </a:r>
            <a:r>
              <a:rPr lang="en-US" sz="2800" baseline="-25000" dirty="0" smtClean="0">
                <a:sym typeface="Symbol"/>
              </a:rPr>
              <a:t>E</a:t>
            </a:r>
            <a:r>
              <a:rPr lang="en-US" sz="2800" dirty="0" smtClean="0">
                <a:sym typeface="Symbol"/>
              </a:rPr>
              <a:t> = 6.96 x 10</a:t>
            </a:r>
            <a:r>
              <a:rPr lang="en-US" sz="2800" baseline="30000" dirty="0" smtClean="0">
                <a:sym typeface="Symbol"/>
              </a:rPr>
              <a:t>-8</a:t>
            </a:r>
            <a:endParaRPr lang="en-US" sz="2800" baseline="30000" dirty="0"/>
          </a:p>
        </p:txBody>
      </p:sp>
      <p:sp>
        <p:nvSpPr>
          <p:cNvPr id="7" name="TextBox 6"/>
          <p:cNvSpPr txBox="1"/>
          <p:nvPr/>
        </p:nvSpPr>
        <p:spPr>
          <a:xfrm>
            <a:off x="3343701" y="6135091"/>
            <a:ext cx="5472753" cy="461665"/>
          </a:xfrm>
          <a:prstGeom prst="rect">
            <a:avLst/>
          </a:prstGeom>
          <a:noFill/>
        </p:spPr>
        <p:txBody>
          <a:bodyPr wrap="square" rtlCol="0">
            <a:spAutoFit/>
          </a:bodyPr>
          <a:lstStyle/>
          <a:p>
            <a:r>
              <a:rPr lang="en-US" sz="2400" dirty="0" smtClean="0"/>
              <a:t>Reference: </a:t>
            </a:r>
            <a:r>
              <a:rPr lang="en-US" altLang="en-US" sz="2400" u="sng" dirty="0" smtClean="0"/>
              <a:t>MIL-HDBK-217F</a:t>
            </a:r>
            <a:r>
              <a:rPr lang="en-US" altLang="en-US" sz="2400" dirty="0" smtClean="0"/>
              <a:t>,  pp. 6-2 – 6-3.</a:t>
            </a:r>
            <a:r>
              <a:rPr lang="en-US" sz="2400" dirty="0" smtClean="0"/>
              <a:t> </a:t>
            </a:r>
            <a:endParaRPr lang="en-US" sz="24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70114" y="278279"/>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2290046223"/>
              </p:ext>
            </p:extLst>
          </p:nvPr>
        </p:nvGraphicFramePr>
        <p:xfrm>
          <a:off x="545910" y="1574420"/>
          <a:ext cx="8270544" cy="2743200"/>
        </p:xfrm>
        <a:graphic>
          <a:graphicData uri="http://schemas.openxmlformats.org/drawingml/2006/table">
            <a:tbl>
              <a:tblPr firstRow="1" bandRow="1">
                <a:tableStyleId>{5C22544A-7EE6-4342-B048-85BDC9FD1C3A}</a:tableStyleId>
              </a:tblPr>
              <a:tblGrid>
                <a:gridCol w="1608533"/>
                <a:gridCol w="3376452"/>
                <a:gridCol w="1047016"/>
                <a:gridCol w="2238543"/>
              </a:tblGrid>
              <a:tr h="370840">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b</a:t>
                      </a:r>
                      <a:endParaRPr lang="en-US" sz="2400" baseline="-25000" dirty="0"/>
                    </a:p>
                  </a:txBody>
                  <a:tcPr/>
                </a:tc>
                <a:tc>
                  <a:txBody>
                    <a:bodyPr/>
                    <a:lstStyle/>
                    <a:p>
                      <a:pPr algn="l"/>
                      <a:r>
                        <a:rPr lang="en-US" sz="2400" dirty="0" smtClean="0"/>
                        <a:t>Base failure rate</a:t>
                      </a:r>
                      <a:endParaRPr lang="en-US" sz="2400" dirty="0"/>
                    </a:p>
                  </a:txBody>
                  <a:tcPr/>
                </a:tc>
                <a:tc>
                  <a:txBody>
                    <a:bodyPr/>
                    <a:lstStyle/>
                    <a:p>
                      <a:pPr algn="ctr"/>
                      <a:r>
                        <a:rPr lang="en-US" sz="2400" dirty="0" smtClean="0"/>
                        <a:t>0.012</a:t>
                      </a:r>
                      <a:endParaRPr lang="en-US" sz="2400" dirty="0"/>
                    </a:p>
                  </a:txBody>
                  <a:tcPr/>
                </a:tc>
                <a:tc>
                  <a:txBody>
                    <a:bodyPr/>
                    <a:lstStyle/>
                    <a:p>
                      <a:pPr algn="l"/>
                      <a:r>
                        <a:rPr lang="en-US" sz="2400" dirty="0" smtClean="0"/>
                        <a:t>MOSFET</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T</a:t>
                      </a:r>
                      <a:r>
                        <a:rPr lang="en-US" sz="2400" baseline="-25000" dirty="0" smtClean="0"/>
                        <a:t>J</a:t>
                      </a:r>
                      <a:r>
                        <a:rPr lang="en-US" sz="2400" dirty="0" smtClean="0"/>
                        <a:t> = 25</a:t>
                      </a:r>
                      <a:r>
                        <a:rPr lang="en-US" sz="2400" dirty="0" smtClean="0">
                          <a:sym typeface="Symbol"/>
                        </a:rPr>
                        <a:t> C</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A</a:t>
                      </a:r>
                      <a:endParaRPr lang="en-US" sz="2400" baseline="-25000" dirty="0" smtClean="0"/>
                    </a:p>
                  </a:txBody>
                  <a:tcPr/>
                </a:tc>
                <a:tc>
                  <a:txBody>
                    <a:bodyPr/>
                    <a:lstStyle/>
                    <a:p>
                      <a:pPr algn="l"/>
                      <a:r>
                        <a:rPr lang="en-US" sz="2400" dirty="0" smtClean="0"/>
                        <a:t>Application factor</a:t>
                      </a:r>
                      <a:endParaRPr lang="en-US" sz="2400" dirty="0"/>
                    </a:p>
                  </a:txBody>
                  <a:tcPr/>
                </a:tc>
                <a:tc>
                  <a:txBody>
                    <a:bodyPr/>
                    <a:lstStyle/>
                    <a:p>
                      <a:pPr algn="ctr"/>
                      <a:r>
                        <a:rPr lang="en-US" sz="2400" dirty="0" smtClean="0"/>
                        <a:t>2.0</a:t>
                      </a:r>
                      <a:endParaRPr lang="en-US" sz="2400" dirty="0"/>
                    </a:p>
                  </a:txBody>
                  <a:tcPr/>
                </a:tc>
                <a:tc>
                  <a:txBody>
                    <a:bodyPr/>
                    <a:lstStyle/>
                    <a:p>
                      <a:pPr algn="l"/>
                      <a:r>
                        <a:rPr lang="en-US" sz="2400" dirty="0" smtClean="0"/>
                        <a:t>Power FET</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8.0</a:t>
                      </a:r>
                      <a:endParaRPr lang="en-US" sz="2400" dirty="0"/>
                    </a:p>
                  </a:txBody>
                  <a:tcPr/>
                </a:tc>
                <a:tc>
                  <a:txBody>
                    <a:bodyPr/>
                    <a:lstStyle/>
                    <a:p>
                      <a:pPr algn="l"/>
                      <a:r>
                        <a:rPr lang="en-US" sz="2400" dirty="0" smtClean="0"/>
                        <a:t>Plastic case</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bl>
          </a:graphicData>
        </a:graphic>
      </p:graphicFrame>
      <p:sp>
        <p:nvSpPr>
          <p:cNvPr id="8" name="Rectangle 2"/>
          <p:cNvSpPr txBox="1">
            <a:spLocks noChangeArrowheads="1"/>
          </p:cNvSpPr>
          <p:nvPr/>
        </p:nvSpPr>
        <p:spPr>
          <a:xfrm>
            <a:off x="370114" y="966717"/>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smtClean="0">
                <a:solidFill>
                  <a:srgbClr val="FFC000"/>
                </a:solidFill>
              </a:rPr>
              <a:t>Silicon MOSFET (Power Switching Application) </a:t>
            </a:r>
          </a:p>
        </p:txBody>
      </p:sp>
      <p:sp>
        <p:nvSpPr>
          <p:cNvPr id="6" name="TextBox 5"/>
          <p:cNvSpPr txBox="1"/>
          <p:nvPr/>
        </p:nvSpPr>
        <p:spPr>
          <a:xfrm>
            <a:off x="545910" y="4728866"/>
            <a:ext cx="8270544" cy="523220"/>
          </a:xfrm>
          <a:prstGeom prst="rect">
            <a:avLst/>
          </a:prstGeom>
          <a:solidFill>
            <a:srgbClr val="FFFF00"/>
          </a:solidFill>
        </p:spPr>
        <p:txBody>
          <a:bodyPr wrap="square" rtlCol="0">
            <a:spAutoFit/>
          </a:bodyPr>
          <a:lstStyle/>
          <a:p>
            <a:pPr algn="ctr"/>
            <a:r>
              <a:rPr lang="en-US" sz="2800" dirty="0" smtClean="0">
                <a:sym typeface="Symbol"/>
              </a:rPr>
              <a:t></a:t>
            </a:r>
            <a:r>
              <a:rPr lang="en-US" sz="2800" baseline="-25000" dirty="0" smtClean="0">
                <a:sym typeface="Symbol"/>
              </a:rPr>
              <a:t>P</a:t>
            </a:r>
            <a:r>
              <a:rPr lang="en-US" sz="2800" dirty="0" smtClean="0">
                <a:sym typeface="Symbol"/>
              </a:rPr>
              <a:t> = </a:t>
            </a:r>
            <a:r>
              <a:rPr lang="en-US" sz="2800" baseline="-25000" dirty="0" smtClean="0">
                <a:sym typeface="Symbol"/>
              </a:rPr>
              <a:t>b</a:t>
            </a:r>
            <a:r>
              <a:rPr lang="en-US" sz="2800" dirty="0" smtClean="0">
                <a:sym typeface="Symbol"/>
              </a:rPr>
              <a:t> x </a:t>
            </a:r>
            <a:r>
              <a:rPr lang="en-US" sz="2800" dirty="0">
                <a:sym typeface="Symbol"/>
              </a:rPr>
              <a:t></a:t>
            </a:r>
            <a:r>
              <a:rPr lang="en-US" sz="2800" baseline="-25000" dirty="0" smtClean="0">
                <a:sym typeface="Symbol"/>
              </a:rPr>
              <a:t>T </a:t>
            </a:r>
            <a:r>
              <a:rPr lang="en-US" sz="2800" dirty="0" smtClean="0">
                <a:sym typeface="Symbol"/>
              </a:rPr>
              <a:t> x </a:t>
            </a:r>
            <a:r>
              <a:rPr lang="en-US" sz="2800" baseline="-25000" dirty="0" smtClean="0">
                <a:sym typeface="Symbol"/>
              </a:rPr>
              <a:t>A</a:t>
            </a:r>
            <a:r>
              <a:rPr lang="en-US" sz="2800" dirty="0" smtClean="0">
                <a:sym typeface="Symbol"/>
              </a:rPr>
              <a:t> x </a:t>
            </a:r>
            <a:r>
              <a:rPr lang="en-US" sz="2800" dirty="0">
                <a:sym typeface="Symbol"/>
              </a:rPr>
              <a:t></a:t>
            </a:r>
            <a:r>
              <a:rPr lang="en-US" sz="2800" baseline="-25000" dirty="0">
                <a:sym typeface="Symbol"/>
              </a:rPr>
              <a:t>Q</a:t>
            </a:r>
            <a:r>
              <a:rPr lang="en-US" sz="2800" dirty="0" smtClean="0">
                <a:sym typeface="Symbol"/>
              </a:rPr>
              <a:t> x </a:t>
            </a:r>
            <a:r>
              <a:rPr lang="en-US" sz="2800" dirty="0">
                <a:sym typeface="Symbol"/>
              </a:rPr>
              <a:t></a:t>
            </a:r>
            <a:r>
              <a:rPr lang="en-US" sz="2800" baseline="-25000" dirty="0" smtClean="0">
                <a:sym typeface="Symbol"/>
              </a:rPr>
              <a:t>E</a:t>
            </a:r>
            <a:r>
              <a:rPr lang="en-US" sz="2800" dirty="0" smtClean="0">
                <a:sym typeface="Symbol"/>
              </a:rPr>
              <a:t> = 1.92 x 10</a:t>
            </a:r>
            <a:r>
              <a:rPr lang="en-US" sz="2800" baseline="30000" dirty="0" smtClean="0">
                <a:sym typeface="Symbol"/>
              </a:rPr>
              <a:t>-7</a:t>
            </a:r>
            <a:endParaRPr lang="en-US" sz="2800" baseline="30000" dirty="0"/>
          </a:p>
        </p:txBody>
      </p:sp>
      <p:sp>
        <p:nvSpPr>
          <p:cNvPr id="7" name="TextBox 6"/>
          <p:cNvSpPr txBox="1"/>
          <p:nvPr/>
        </p:nvSpPr>
        <p:spPr>
          <a:xfrm>
            <a:off x="3998793" y="6155985"/>
            <a:ext cx="4681183" cy="461665"/>
          </a:xfrm>
          <a:prstGeom prst="rect">
            <a:avLst/>
          </a:prstGeom>
          <a:noFill/>
        </p:spPr>
        <p:txBody>
          <a:bodyPr wrap="square" rtlCol="0">
            <a:spAutoFit/>
          </a:bodyPr>
          <a:lstStyle/>
          <a:p>
            <a:r>
              <a:rPr lang="en-US" sz="2400" dirty="0" smtClean="0"/>
              <a:t>Reference: </a:t>
            </a:r>
            <a:r>
              <a:rPr lang="en-US" altLang="en-US" sz="2400" u="sng" dirty="0" smtClean="0"/>
              <a:t>MIL-HDBK-217F</a:t>
            </a:r>
            <a:r>
              <a:rPr lang="en-US" altLang="en-US" sz="2400" dirty="0" smtClean="0"/>
              <a:t>,  p. 6-8.</a:t>
            </a:r>
            <a:r>
              <a:rPr lang="en-US" sz="2400" dirty="0" smtClean="0"/>
              <a:t> </a:t>
            </a:r>
            <a:endParaRPr lang="en-US" sz="2400" dirty="0"/>
          </a:p>
        </p:txBody>
      </p:sp>
    </p:spTree>
    <p:extLst>
      <p:ext uri="{BB962C8B-B14F-4D97-AF65-F5344CB8AC3E}">
        <p14:creationId xmlns:p14="http://schemas.microsoft.com/office/powerpoint/2010/main" val="251650043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70114" y="278279"/>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3830839967"/>
              </p:ext>
            </p:extLst>
          </p:nvPr>
        </p:nvGraphicFramePr>
        <p:xfrm>
          <a:off x="545910" y="1574420"/>
          <a:ext cx="8270544" cy="3200400"/>
        </p:xfrm>
        <a:graphic>
          <a:graphicData uri="http://schemas.openxmlformats.org/drawingml/2006/table">
            <a:tbl>
              <a:tblPr firstRow="1" bandRow="1">
                <a:tableStyleId>{5C22544A-7EE6-4342-B048-85BDC9FD1C3A}</a:tableStyleId>
              </a:tblPr>
              <a:tblGrid>
                <a:gridCol w="1608533"/>
                <a:gridCol w="3376452"/>
                <a:gridCol w="979087"/>
                <a:gridCol w="2306472"/>
              </a:tblGrid>
              <a:tr h="370840">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370840">
                <a:tc>
                  <a:txBody>
                    <a:bodyPr/>
                    <a:lstStyle/>
                    <a:p>
                      <a:pPr algn="ctr"/>
                      <a:r>
                        <a:rPr lang="en-US" sz="2400" dirty="0" smtClean="0">
                          <a:sym typeface="Symbol"/>
                        </a:rPr>
                        <a:t>C</a:t>
                      </a:r>
                      <a:r>
                        <a:rPr lang="en-US" sz="2400" baseline="-25000" dirty="0" smtClean="0">
                          <a:sym typeface="Symbol"/>
                        </a:rPr>
                        <a:t>1</a:t>
                      </a:r>
                      <a:endParaRPr lang="en-US" sz="2400" baseline="-25000" dirty="0"/>
                    </a:p>
                  </a:txBody>
                  <a:tcPr/>
                </a:tc>
                <a:tc>
                  <a:txBody>
                    <a:bodyPr/>
                    <a:lstStyle/>
                    <a:p>
                      <a:pPr algn="l"/>
                      <a:r>
                        <a:rPr lang="en-US" sz="2400" dirty="0" smtClean="0"/>
                        <a:t>Number of transistors</a:t>
                      </a:r>
                      <a:endParaRPr lang="en-US" sz="2400" dirty="0"/>
                    </a:p>
                  </a:txBody>
                  <a:tcPr/>
                </a:tc>
                <a:tc>
                  <a:txBody>
                    <a:bodyPr/>
                    <a:lstStyle/>
                    <a:p>
                      <a:pPr algn="ctr"/>
                      <a:r>
                        <a:rPr lang="en-US" sz="2400" dirty="0" smtClean="0"/>
                        <a:t>0.040</a:t>
                      </a:r>
                      <a:endParaRPr lang="en-US" sz="2400" dirty="0"/>
                    </a:p>
                  </a:txBody>
                  <a:tcPr/>
                </a:tc>
                <a:tc>
                  <a:txBody>
                    <a:bodyPr/>
                    <a:lstStyle/>
                    <a:p>
                      <a:pPr algn="l"/>
                      <a:r>
                        <a:rPr lang="en-US" sz="2400" dirty="0" smtClean="0"/>
                        <a:t>300</a:t>
                      </a:r>
                      <a:r>
                        <a:rPr lang="en-US" sz="2400" baseline="0" dirty="0" smtClean="0"/>
                        <a:t> &lt; </a:t>
                      </a:r>
                      <a:r>
                        <a:rPr lang="en-US" sz="2400" dirty="0" smtClean="0"/>
                        <a:t>x &lt; 1000 </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0.1</a:t>
                      </a:r>
                      <a:endParaRPr lang="en-US" sz="2400" dirty="0"/>
                    </a:p>
                  </a:txBody>
                  <a:tcPr/>
                </a:tc>
                <a:tc>
                  <a:txBody>
                    <a:bodyPr/>
                    <a:lstStyle/>
                    <a:p>
                      <a:pPr algn="l"/>
                      <a:r>
                        <a:rPr lang="en-US" sz="2400" dirty="0" smtClean="0"/>
                        <a:t>CMOS, T</a:t>
                      </a:r>
                      <a:r>
                        <a:rPr lang="en-US" sz="2400" baseline="-25000" dirty="0" smtClean="0"/>
                        <a:t>J</a:t>
                      </a:r>
                      <a:r>
                        <a:rPr lang="en-US" sz="2400" dirty="0" smtClean="0"/>
                        <a:t> = 25</a:t>
                      </a:r>
                      <a:r>
                        <a:rPr lang="en-US" sz="2400" dirty="0" smtClean="0">
                          <a:sym typeface="Symbol"/>
                        </a:rPr>
                        <a:t> C</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C</a:t>
                      </a:r>
                      <a:r>
                        <a:rPr lang="en-US" sz="2400" baseline="-25000" dirty="0" smtClean="0">
                          <a:sym typeface="Symbol"/>
                        </a:rPr>
                        <a:t>2</a:t>
                      </a:r>
                      <a:endParaRPr lang="en-US" sz="2400" baseline="-25000" dirty="0"/>
                    </a:p>
                  </a:txBody>
                  <a:tcPr/>
                </a:tc>
                <a:tc>
                  <a:txBody>
                    <a:bodyPr/>
                    <a:lstStyle/>
                    <a:p>
                      <a:pPr algn="l"/>
                      <a:r>
                        <a:rPr lang="en-US" sz="2400" dirty="0" smtClean="0"/>
                        <a:t>Package failure rate</a:t>
                      </a:r>
                      <a:endParaRPr lang="en-US" sz="2400" dirty="0"/>
                    </a:p>
                  </a:txBody>
                  <a:tcPr/>
                </a:tc>
                <a:tc>
                  <a:txBody>
                    <a:bodyPr/>
                    <a:lstStyle/>
                    <a:p>
                      <a:pPr algn="ctr"/>
                      <a:r>
                        <a:rPr lang="en-US" sz="2400" dirty="0" smtClean="0"/>
                        <a:t>.0013</a:t>
                      </a:r>
                      <a:endParaRPr lang="en-US" sz="2400" dirty="0"/>
                    </a:p>
                  </a:txBody>
                  <a:tcPr/>
                </a:tc>
                <a:tc>
                  <a:txBody>
                    <a:bodyPr/>
                    <a:lstStyle/>
                    <a:p>
                      <a:pPr algn="l"/>
                      <a:r>
                        <a:rPr lang="en-US" sz="2400" dirty="0" smtClean="0"/>
                        <a:t>8-pin </a:t>
                      </a:r>
                      <a:r>
                        <a:rPr lang="en-US" sz="2400" dirty="0" err="1" smtClean="0"/>
                        <a:t>flatpack</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0.5</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2.0</a:t>
                      </a:r>
                      <a:endParaRPr lang="en-US" sz="2400" dirty="0"/>
                    </a:p>
                  </a:txBody>
                  <a:tcPr/>
                </a:tc>
                <a:tc>
                  <a:txBody>
                    <a:bodyPr/>
                    <a:lstStyle/>
                    <a:p>
                      <a:pPr algn="l"/>
                      <a:r>
                        <a:rPr lang="en-US" sz="2400" dirty="0" smtClean="0"/>
                        <a:t>Class B-1</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L</a:t>
                      </a:r>
                      <a:endParaRPr lang="en-US" sz="2400" baseline="-25000" dirty="0" smtClean="0"/>
                    </a:p>
                  </a:txBody>
                  <a:tcPr/>
                </a:tc>
                <a:tc>
                  <a:txBody>
                    <a:bodyPr/>
                    <a:lstStyle/>
                    <a:p>
                      <a:pPr algn="l"/>
                      <a:r>
                        <a:rPr lang="en-US" sz="2400" dirty="0" smtClean="0"/>
                        <a:t>Learning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baseline="0" dirty="0" smtClean="0"/>
                        <a:t>≥ 2 years</a:t>
                      </a:r>
                      <a:endParaRPr lang="en-US" sz="2400" baseline="-25000" dirty="0"/>
                    </a:p>
                  </a:txBody>
                  <a:tcPr/>
                </a:tc>
              </a:tr>
            </a:tbl>
          </a:graphicData>
        </a:graphic>
      </p:graphicFrame>
      <p:sp>
        <p:nvSpPr>
          <p:cNvPr id="8" name="Rectangle 2"/>
          <p:cNvSpPr txBox="1">
            <a:spLocks noChangeArrowheads="1"/>
          </p:cNvSpPr>
          <p:nvPr/>
        </p:nvSpPr>
        <p:spPr>
          <a:xfrm>
            <a:off x="370114" y="966717"/>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smtClean="0">
                <a:solidFill>
                  <a:srgbClr val="FFC000"/>
                </a:solidFill>
              </a:rPr>
              <a:t>CMOS Switch-Mode Regulator IC (8 pin)</a:t>
            </a:r>
          </a:p>
        </p:txBody>
      </p:sp>
      <p:sp>
        <p:nvSpPr>
          <p:cNvPr id="6" name="TextBox 5"/>
          <p:cNvSpPr txBox="1"/>
          <p:nvPr/>
        </p:nvSpPr>
        <p:spPr>
          <a:xfrm>
            <a:off x="545910" y="4990476"/>
            <a:ext cx="8270544" cy="523220"/>
          </a:xfrm>
          <a:prstGeom prst="rect">
            <a:avLst/>
          </a:prstGeom>
          <a:solidFill>
            <a:srgbClr val="FFFF00"/>
          </a:solidFill>
        </p:spPr>
        <p:txBody>
          <a:bodyPr wrap="square" rtlCol="0">
            <a:spAutoFit/>
          </a:bodyPr>
          <a:lstStyle/>
          <a:p>
            <a:pPr algn="ctr"/>
            <a:r>
              <a:rPr lang="en-US" sz="2800" dirty="0" smtClean="0">
                <a:sym typeface="Symbol"/>
              </a:rPr>
              <a:t></a:t>
            </a:r>
            <a:r>
              <a:rPr lang="en-US" sz="2800" baseline="-25000" dirty="0" smtClean="0">
                <a:sym typeface="Symbol"/>
              </a:rPr>
              <a:t>P</a:t>
            </a:r>
            <a:r>
              <a:rPr lang="en-US" sz="2800" dirty="0" smtClean="0">
                <a:sym typeface="Symbol"/>
              </a:rPr>
              <a:t> = (C</a:t>
            </a:r>
            <a:r>
              <a:rPr lang="en-US" sz="2800" baseline="-25000" dirty="0" smtClean="0">
                <a:sym typeface="Symbol"/>
              </a:rPr>
              <a:t>1</a:t>
            </a:r>
            <a:r>
              <a:rPr lang="en-US" sz="2800" dirty="0" smtClean="0">
                <a:sym typeface="Symbol"/>
              </a:rPr>
              <a:t> x </a:t>
            </a:r>
            <a:r>
              <a:rPr lang="en-US" sz="2800" dirty="0">
                <a:sym typeface="Symbol"/>
              </a:rPr>
              <a:t></a:t>
            </a:r>
            <a:r>
              <a:rPr lang="en-US" sz="2800" baseline="-25000" dirty="0" smtClean="0">
                <a:sym typeface="Symbol"/>
              </a:rPr>
              <a:t>T </a:t>
            </a:r>
            <a:r>
              <a:rPr lang="en-US" sz="2800" dirty="0" smtClean="0">
                <a:sym typeface="Symbol"/>
              </a:rPr>
              <a:t> + C</a:t>
            </a:r>
            <a:r>
              <a:rPr lang="en-US" sz="2800" baseline="-25000" dirty="0" smtClean="0">
                <a:sym typeface="Symbol"/>
              </a:rPr>
              <a:t>2</a:t>
            </a:r>
            <a:r>
              <a:rPr lang="en-US" sz="2800" dirty="0" smtClean="0">
                <a:sym typeface="Symbol"/>
              </a:rPr>
              <a:t> x </a:t>
            </a:r>
            <a:r>
              <a:rPr lang="en-US" sz="2800" baseline="-25000" dirty="0" smtClean="0">
                <a:sym typeface="Symbol"/>
              </a:rPr>
              <a:t>E</a:t>
            </a:r>
            <a:r>
              <a:rPr lang="en-US" sz="2800" dirty="0" smtClean="0">
                <a:sym typeface="Symbol"/>
              </a:rPr>
              <a:t>) x </a:t>
            </a:r>
            <a:r>
              <a:rPr lang="en-US" sz="2800" baseline="-25000" dirty="0" smtClean="0">
                <a:sym typeface="Symbol"/>
              </a:rPr>
              <a:t>Q</a:t>
            </a:r>
            <a:r>
              <a:rPr lang="en-US" sz="2800" dirty="0" smtClean="0">
                <a:sym typeface="Symbol"/>
              </a:rPr>
              <a:t> </a:t>
            </a:r>
            <a:r>
              <a:rPr lang="en-US" sz="2800" dirty="0">
                <a:sym typeface="Symbol"/>
              </a:rPr>
              <a:t>x </a:t>
            </a:r>
            <a:r>
              <a:rPr lang="en-US" sz="2800" dirty="0" smtClean="0">
                <a:sym typeface="Symbol"/>
              </a:rPr>
              <a:t></a:t>
            </a:r>
            <a:r>
              <a:rPr lang="en-US" sz="2800" baseline="-25000" dirty="0" smtClean="0">
                <a:sym typeface="Symbol"/>
              </a:rPr>
              <a:t>L </a:t>
            </a:r>
            <a:r>
              <a:rPr lang="en-US" sz="2800" dirty="0" smtClean="0">
                <a:sym typeface="Symbol"/>
              </a:rPr>
              <a:t>= 9.3 x 10</a:t>
            </a:r>
            <a:r>
              <a:rPr lang="en-US" sz="2800" baseline="30000" dirty="0" smtClean="0">
                <a:sym typeface="Symbol"/>
              </a:rPr>
              <a:t>-8</a:t>
            </a:r>
            <a:endParaRPr lang="en-US" sz="2800" baseline="30000" dirty="0"/>
          </a:p>
        </p:txBody>
      </p:sp>
      <p:sp>
        <p:nvSpPr>
          <p:cNvPr id="7" name="TextBox 6"/>
          <p:cNvSpPr txBox="1"/>
          <p:nvPr/>
        </p:nvSpPr>
        <p:spPr>
          <a:xfrm>
            <a:off x="3998793" y="6155985"/>
            <a:ext cx="4681183" cy="461665"/>
          </a:xfrm>
          <a:prstGeom prst="rect">
            <a:avLst/>
          </a:prstGeom>
          <a:noFill/>
        </p:spPr>
        <p:txBody>
          <a:bodyPr wrap="square" rtlCol="0">
            <a:spAutoFit/>
          </a:bodyPr>
          <a:lstStyle/>
          <a:p>
            <a:r>
              <a:rPr lang="en-US" sz="2400" dirty="0" smtClean="0"/>
              <a:t>Reference: </a:t>
            </a:r>
            <a:r>
              <a:rPr lang="en-US" altLang="en-US" sz="2400" u="sng" dirty="0" smtClean="0"/>
              <a:t>MIL-HDBK-217F</a:t>
            </a:r>
            <a:r>
              <a:rPr lang="en-US" altLang="en-US" sz="2400" dirty="0" smtClean="0"/>
              <a:t>,  p. 5-1.</a:t>
            </a:r>
            <a:r>
              <a:rPr lang="en-US" sz="2400" dirty="0" smtClean="0"/>
              <a:t> </a:t>
            </a:r>
            <a:endParaRPr lang="en-US" sz="2400" dirty="0"/>
          </a:p>
        </p:txBody>
      </p:sp>
    </p:spTree>
    <p:extLst>
      <p:ext uri="{BB962C8B-B14F-4D97-AF65-F5344CB8AC3E}">
        <p14:creationId xmlns:p14="http://schemas.microsoft.com/office/powerpoint/2010/main" val="356643883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370114" y="278279"/>
            <a:ext cx="8773886" cy="1143000"/>
          </a:xfrm>
        </p:spPr>
        <p:txBody>
          <a:bodyPr/>
          <a:lstStyle/>
          <a:p>
            <a:r>
              <a:rPr lang="en-US" altLang="en-US" dirty="0" smtClean="0">
                <a:solidFill>
                  <a:schemeClr val="bg1"/>
                </a:solidFill>
                <a:effectLst>
                  <a:outerShdw blurRad="38100" dist="38100" dir="2700000" algn="tl">
                    <a:srgbClr val="000000">
                      <a:alpha val="43137"/>
                    </a:srgbClr>
                  </a:outerShdw>
                </a:effectLst>
              </a:rPr>
              <a:t>Reliability Models for Components</a:t>
            </a:r>
          </a:p>
        </p:txBody>
      </p:sp>
      <p:graphicFrame>
        <p:nvGraphicFramePr>
          <p:cNvPr id="3" name="Table 2"/>
          <p:cNvGraphicFramePr>
            <a:graphicFrameLocks noGrp="1"/>
          </p:cNvGraphicFramePr>
          <p:nvPr>
            <p:extLst>
              <p:ext uri="{D42A27DB-BD31-4B8C-83A1-F6EECF244321}">
                <p14:modId xmlns:p14="http://schemas.microsoft.com/office/powerpoint/2010/main" val="186451556"/>
              </p:ext>
            </p:extLst>
          </p:nvPr>
        </p:nvGraphicFramePr>
        <p:xfrm>
          <a:off x="545910" y="1574420"/>
          <a:ext cx="8270544" cy="3200400"/>
        </p:xfrm>
        <a:graphic>
          <a:graphicData uri="http://schemas.openxmlformats.org/drawingml/2006/table">
            <a:tbl>
              <a:tblPr firstRow="1" bandRow="1">
                <a:tableStyleId>{5C22544A-7EE6-4342-B048-85BDC9FD1C3A}</a:tableStyleId>
              </a:tblPr>
              <a:tblGrid>
                <a:gridCol w="1608533"/>
                <a:gridCol w="3154536"/>
                <a:gridCol w="1201003"/>
                <a:gridCol w="2306472"/>
              </a:tblGrid>
              <a:tr h="370840">
                <a:tc>
                  <a:txBody>
                    <a:bodyPr/>
                    <a:lstStyle/>
                    <a:p>
                      <a:pPr algn="ctr"/>
                      <a:r>
                        <a:rPr lang="en-US" sz="2400" dirty="0" smtClean="0"/>
                        <a:t>Parameter</a:t>
                      </a:r>
                      <a:endParaRPr lang="en-US" sz="2400" dirty="0"/>
                    </a:p>
                  </a:txBody>
                  <a:tcPr/>
                </a:tc>
                <a:tc>
                  <a:txBody>
                    <a:bodyPr/>
                    <a:lstStyle/>
                    <a:p>
                      <a:pPr algn="ctr"/>
                      <a:r>
                        <a:rPr lang="en-US" sz="2400" dirty="0" smtClean="0"/>
                        <a:t>Description</a:t>
                      </a:r>
                      <a:endParaRPr lang="en-US" sz="2400" dirty="0"/>
                    </a:p>
                  </a:txBody>
                  <a:tcPr/>
                </a:tc>
                <a:tc>
                  <a:txBody>
                    <a:bodyPr/>
                    <a:lstStyle/>
                    <a:p>
                      <a:pPr algn="ctr"/>
                      <a:r>
                        <a:rPr lang="en-US" sz="2400" dirty="0" smtClean="0"/>
                        <a:t>Value</a:t>
                      </a:r>
                      <a:endParaRPr lang="en-US" sz="2400" dirty="0"/>
                    </a:p>
                  </a:txBody>
                  <a:tcPr/>
                </a:tc>
                <a:tc>
                  <a:txBody>
                    <a:bodyPr/>
                    <a:lstStyle/>
                    <a:p>
                      <a:pPr algn="ctr"/>
                      <a:r>
                        <a:rPr lang="en-US" sz="2400" dirty="0" smtClean="0"/>
                        <a:t>Comments</a:t>
                      </a:r>
                      <a:endParaRPr lang="en-US" sz="2400" dirty="0"/>
                    </a:p>
                  </a:txBody>
                  <a:tcPr/>
                </a:tc>
              </a:tr>
              <a:tr h="370840">
                <a:tc>
                  <a:txBody>
                    <a:bodyPr/>
                    <a:lstStyle/>
                    <a:p>
                      <a:pPr algn="ctr"/>
                      <a:r>
                        <a:rPr lang="en-US" sz="2400" dirty="0" smtClean="0">
                          <a:sym typeface="Symbol"/>
                        </a:rPr>
                        <a:t>C</a:t>
                      </a:r>
                      <a:r>
                        <a:rPr lang="en-US" sz="2400" baseline="-25000" dirty="0" smtClean="0">
                          <a:sym typeface="Symbol"/>
                        </a:rPr>
                        <a:t>1</a:t>
                      </a:r>
                      <a:endParaRPr lang="en-US" sz="2400" baseline="-25000" dirty="0"/>
                    </a:p>
                  </a:txBody>
                  <a:tcPr/>
                </a:tc>
                <a:tc>
                  <a:txBody>
                    <a:bodyPr/>
                    <a:lstStyle/>
                    <a:p>
                      <a:pPr algn="l"/>
                      <a:r>
                        <a:rPr lang="en-US" sz="2400" dirty="0" smtClean="0"/>
                        <a:t>Die complexity</a:t>
                      </a:r>
                      <a:endParaRPr lang="en-US" sz="2400" dirty="0"/>
                    </a:p>
                  </a:txBody>
                  <a:tcPr/>
                </a:tc>
                <a:tc>
                  <a:txBody>
                    <a:bodyPr/>
                    <a:lstStyle/>
                    <a:p>
                      <a:pPr algn="ctr"/>
                      <a:r>
                        <a:rPr lang="en-US" sz="2400" dirty="0" smtClean="0"/>
                        <a:t>0.28</a:t>
                      </a:r>
                      <a:endParaRPr lang="en-US" sz="2400" dirty="0"/>
                    </a:p>
                  </a:txBody>
                  <a:tcPr/>
                </a:tc>
                <a:tc>
                  <a:txBody>
                    <a:bodyPr/>
                    <a:lstStyle/>
                    <a:p>
                      <a:pPr algn="l"/>
                      <a:r>
                        <a:rPr lang="en-US" sz="2400" dirty="0" smtClean="0"/>
                        <a:t>16-bit</a:t>
                      </a:r>
                      <a:r>
                        <a:rPr lang="en-US" sz="2400" baseline="0" dirty="0" smtClean="0"/>
                        <a:t> CMOS</a:t>
                      </a:r>
                      <a:endParaRPr lang="en-US" sz="2400" dirty="0"/>
                    </a:p>
                  </a:txBody>
                  <a:tcPr/>
                </a:tc>
              </a:tr>
              <a:tr h="370840">
                <a:tc>
                  <a:txBody>
                    <a:bodyPr/>
                    <a:lstStyle/>
                    <a:p>
                      <a:pPr algn="ctr"/>
                      <a:r>
                        <a:rPr lang="en-US" sz="2400" dirty="0" smtClean="0">
                          <a:sym typeface="Symbol"/>
                        </a:rPr>
                        <a:t></a:t>
                      </a:r>
                      <a:r>
                        <a:rPr lang="en-US" sz="2400" baseline="-25000" dirty="0" smtClean="0">
                          <a:sym typeface="Symbol"/>
                        </a:rPr>
                        <a:t>T</a:t>
                      </a:r>
                      <a:endParaRPr lang="en-US" sz="2400" baseline="-25000" dirty="0"/>
                    </a:p>
                  </a:txBody>
                  <a:tcPr/>
                </a:tc>
                <a:tc>
                  <a:txBody>
                    <a:bodyPr/>
                    <a:lstStyle/>
                    <a:p>
                      <a:pPr algn="l"/>
                      <a:r>
                        <a:rPr lang="en-US" sz="2400" dirty="0" smtClean="0"/>
                        <a:t>Temperature factor</a:t>
                      </a:r>
                      <a:endParaRPr lang="en-US" sz="2400" dirty="0"/>
                    </a:p>
                  </a:txBody>
                  <a:tcPr/>
                </a:tc>
                <a:tc>
                  <a:txBody>
                    <a:bodyPr/>
                    <a:lstStyle/>
                    <a:p>
                      <a:pPr algn="ctr"/>
                      <a:r>
                        <a:rPr lang="en-US" sz="2400" dirty="0" smtClean="0"/>
                        <a:t>0.1</a:t>
                      </a:r>
                      <a:endParaRPr lang="en-US" sz="2400" dirty="0"/>
                    </a:p>
                  </a:txBody>
                  <a:tcPr/>
                </a:tc>
                <a:tc>
                  <a:txBody>
                    <a:bodyPr/>
                    <a:lstStyle/>
                    <a:p>
                      <a:pPr algn="l"/>
                      <a:r>
                        <a:rPr lang="en-US" sz="2400" dirty="0" smtClean="0"/>
                        <a:t>CMOS, T</a:t>
                      </a:r>
                      <a:r>
                        <a:rPr lang="en-US" sz="2400" baseline="-25000" dirty="0" smtClean="0"/>
                        <a:t>J</a:t>
                      </a:r>
                      <a:r>
                        <a:rPr lang="en-US" sz="2400" dirty="0" smtClean="0"/>
                        <a:t> = 25</a:t>
                      </a:r>
                      <a:r>
                        <a:rPr lang="en-US" sz="2400" dirty="0" smtClean="0">
                          <a:sym typeface="Symbol"/>
                        </a:rPr>
                        <a:t> C</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C</a:t>
                      </a:r>
                      <a:r>
                        <a:rPr lang="en-US" sz="2400" baseline="-25000" dirty="0" smtClean="0">
                          <a:sym typeface="Symbol"/>
                        </a:rPr>
                        <a:t>2</a:t>
                      </a:r>
                      <a:endParaRPr lang="en-US" sz="2400" baseline="-25000" dirty="0"/>
                    </a:p>
                  </a:txBody>
                  <a:tcPr/>
                </a:tc>
                <a:tc>
                  <a:txBody>
                    <a:bodyPr/>
                    <a:lstStyle/>
                    <a:p>
                      <a:pPr algn="l"/>
                      <a:r>
                        <a:rPr lang="en-US" sz="2400" dirty="0" smtClean="0"/>
                        <a:t>Package failure rate</a:t>
                      </a:r>
                      <a:endParaRPr lang="en-US" sz="2400" dirty="0"/>
                    </a:p>
                  </a:txBody>
                  <a:tcPr/>
                </a:tc>
                <a:tc>
                  <a:txBody>
                    <a:bodyPr/>
                    <a:lstStyle/>
                    <a:p>
                      <a:pPr algn="ctr"/>
                      <a:r>
                        <a:rPr lang="en-US" sz="2400" dirty="0" smtClean="0"/>
                        <a:t>.08724</a:t>
                      </a:r>
                      <a:r>
                        <a:rPr lang="en-US" sz="2400" dirty="0" smtClean="0">
                          <a:solidFill>
                            <a:srgbClr val="00B0F0"/>
                          </a:solidFill>
                        </a:rPr>
                        <a:t>*</a:t>
                      </a:r>
                      <a:endParaRPr lang="en-US" sz="2400" dirty="0">
                        <a:solidFill>
                          <a:srgbClr val="00B0F0"/>
                        </a:solidFill>
                      </a:endParaRPr>
                    </a:p>
                  </a:txBody>
                  <a:tcPr/>
                </a:tc>
                <a:tc>
                  <a:txBody>
                    <a:bodyPr/>
                    <a:lstStyle/>
                    <a:p>
                      <a:pPr algn="l"/>
                      <a:r>
                        <a:rPr lang="en-US" sz="2400" dirty="0" smtClean="0"/>
                        <a:t>80-pin </a:t>
                      </a:r>
                      <a:r>
                        <a:rPr lang="en-US" sz="2400" dirty="0" err="1" smtClean="0"/>
                        <a:t>flatpack</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E</a:t>
                      </a:r>
                      <a:endParaRPr lang="en-US" sz="2400" baseline="-25000" dirty="0" smtClean="0"/>
                    </a:p>
                  </a:txBody>
                  <a:tcPr/>
                </a:tc>
                <a:tc>
                  <a:txBody>
                    <a:bodyPr/>
                    <a:lstStyle/>
                    <a:p>
                      <a:pPr algn="l"/>
                      <a:r>
                        <a:rPr lang="en-US" sz="2400" dirty="0" smtClean="0"/>
                        <a:t>Environmental factor</a:t>
                      </a:r>
                      <a:endParaRPr lang="en-US" sz="2400" dirty="0"/>
                    </a:p>
                  </a:txBody>
                  <a:tcPr/>
                </a:tc>
                <a:tc>
                  <a:txBody>
                    <a:bodyPr/>
                    <a:lstStyle/>
                    <a:p>
                      <a:pPr algn="ctr"/>
                      <a:r>
                        <a:rPr lang="en-US" sz="2400" dirty="0" smtClean="0"/>
                        <a:t>0.5</a:t>
                      </a:r>
                      <a:endParaRPr lang="en-US" sz="2400" dirty="0"/>
                    </a:p>
                  </a:txBody>
                  <a:tcPr/>
                </a:tc>
                <a:tc>
                  <a:txBody>
                    <a:bodyPr/>
                    <a:lstStyle/>
                    <a:p>
                      <a:pPr algn="l"/>
                      <a:r>
                        <a:rPr lang="en-US" sz="2400" dirty="0" smtClean="0"/>
                        <a:t>G</a:t>
                      </a:r>
                      <a:r>
                        <a:rPr lang="en-US" sz="2400" baseline="-25000" dirty="0" smtClean="0"/>
                        <a:t>B</a:t>
                      </a:r>
                      <a:endParaRPr lang="en-US" sz="2400" baseline="-250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Q</a:t>
                      </a:r>
                      <a:endParaRPr lang="en-US" sz="2400" baseline="-25000" dirty="0" smtClean="0"/>
                    </a:p>
                  </a:txBody>
                  <a:tcPr/>
                </a:tc>
                <a:tc>
                  <a:txBody>
                    <a:bodyPr/>
                    <a:lstStyle/>
                    <a:p>
                      <a:pPr algn="l"/>
                      <a:r>
                        <a:rPr lang="en-US" sz="2400" dirty="0" smtClean="0"/>
                        <a:t>Quality factor</a:t>
                      </a:r>
                      <a:endParaRPr lang="en-US" sz="2400" dirty="0"/>
                    </a:p>
                  </a:txBody>
                  <a:tcPr/>
                </a:tc>
                <a:tc>
                  <a:txBody>
                    <a:bodyPr/>
                    <a:lstStyle/>
                    <a:p>
                      <a:pPr algn="ctr"/>
                      <a:r>
                        <a:rPr lang="en-US" sz="2400" dirty="0" smtClean="0"/>
                        <a:t>2.0</a:t>
                      </a:r>
                      <a:endParaRPr lang="en-US" sz="2400" dirty="0"/>
                    </a:p>
                  </a:txBody>
                  <a:tcPr/>
                </a:tc>
                <a:tc>
                  <a:txBody>
                    <a:bodyPr/>
                    <a:lstStyle/>
                    <a:p>
                      <a:pPr algn="l"/>
                      <a:r>
                        <a:rPr lang="en-US" sz="2400" dirty="0" smtClean="0"/>
                        <a:t>Class B-1</a:t>
                      </a:r>
                      <a:endParaRPr lang="en-US" sz="2400" dirty="0"/>
                    </a:p>
                  </a:txBody>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sym typeface="Symbol"/>
                        </a:rPr>
                        <a:t></a:t>
                      </a:r>
                      <a:r>
                        <a:rPr lang="en-US" sz="2400" baseline="-25000" dirty="0" smtClean="0">
                          <a:sym typeface="Symbol"/>
                        </a:rPr>
                        <a:t>L</a:t>
                      </a:r>
                      <a:endParaRPr lang="en-US" sz="2400" baseline="-25000" dirty="0" smtClean="0"/>
                    </a:p>
                  </a:txBody>
                  <a:tcPr/>
                </a:tc>
                <a:tc>
                  <a:txBody>
                    <a:bodyPr/>
                    <a:lstStyle/>
                    <a:p>
                      <a:pPr algn="l"/>
                      <a:r>
                        <a:rPr lang="en-US" sz="2400" dirty="0" smtClean="0"/>
                        <a:t>Learning factor</a:t>
                      </a:r>
                      <a:endParaRPr lang="en-US" sz="2400" dirty="0"/>
                    </a:p>
                  </a:txBody>
                  <a:tcPr/>
                </a:tc>
                <a:tc>
                  <a:txBody>
                    <a:bodyPr/>
                    <a:lstStyle/>
                    <a:p>
                      <a:pPr algn="ctr"/>
                      <a:r>
                        <a:rPr lang="en-US" sz="2400" dirty="0" smtClean="0"/>
                        <a:t>1.0</a:t>
                      </a:r>
                      <a:endParaRPr lang="en-US" sz="2400" dirty="0"/>
                    </a:p>
                  </a:txBody>
                  <a:tcPr/>
                </a:tc>
                <a:tc>
                  <a:txBody>
                    <a:bodyPr/>
                    <a:lstStyle/>
                    <a:p>
                      <a:pPr algn="l"/>
                      <a:r>
                        <a:rPr lang="en-US" sz="2400" baseline="0" dirty="0" smtClean="0"/>
                        <a:t>≥ 2 years</a:t>
                      </a:r>
                      <a:endParaRPr lang="en-US" sz="2400" baseline="-25000" dirty="0"/>
                    </a:p>
                  </a:txBody>
                  <a:tcPr/>
                </a:tc>
              </a:tr>
            </a:tbl>
          </a:graphicData>
        </a:graphic>
      </p:graphicFrame>
      <p:sp>
        <p:nvSpPr>
          <p:cNvPr id="8" name="Rectangle 2"/>
          <p:cNvSpPr txBox="1">
            <a:spLocks noChangeArrowheads="1"/>
          </p:cNvSpPr>
          <p:nvPr/>
        </p:nvSpPr>
        <p:spPr>
          <a:xfrm>
            <a:off x="370114" y="966717"/>
            <a:ext cx="9132937" cy="416636"/>
          </a:xfrm>
          <a:prstGeom prst="rect">
            <a:avLst/>
          </a:prstGeom>
        </p:spPr>
        <p:txBody>
          <a:bodyPr vert="horz" lIns="91440" tIns="45720" rIns="91440" bIns="45720" rtlCol="0" anchor="t">
            <a:noAutofit/>
          </a:bodyPr>
          <a:lstStyle>
            <a:lvl1pPr algn="l" defTabSz="457200" rtl="0" eaLnBrk="1" latinLnBrk="0" hangingPunct="1">
              <a:spcBef>
                <a:spcPct val="0"/>
              </a:spcBef>
              <a:buNone/>
              <a:defRPr sz="4400" kern="1200" cap="all">
                <a:solidFill>
                  <a:schemeClr val="bg1"/>
                </a:solidFill>
                <a:latin typeface="Impact"/>
                <a:ea typeface="+mj-ea"/>
                <a:cs typeface="Impact"/>
              </a:defRPr>
            </a:lvl1pPr>
          </a:lstStyle>
          <a:p>
            <a:pPr>
              <a:defRPr/>
            </a:pPr>
            <a:r>
              <a:rPr lang="en-US" sz="2000" cap="none" dirty="0" smtClean="0">
                <a:solidFill>
                  <a:srgbClr val="FFC000"/>
                </a:solidFill>
              </a:rPr>
              <a:t>CMOS 16-bit Microcontroller (TI MSP430, 80-pin QFP) </a:t>
            </a:r>
          </a:p>
        </p:txBody>
      </p:sp>
      <p:sp>
        <p:nvSpPr>
          <p:cNvPr id="6" name="TextBox 5"/>
          <p:cNvSpPr txBox="1"/>
          <p:nvPr/>
        </p:nvSpPr>
        <p:spPr>
          <a:xfrm>
            <a:off x="545910" y="5236485"/>
            <a:ext cx="8270544" cy="523220"/>
          </a:xfrm>
          <a:prstGeom prst="rect">
            <a:avLst/>
          </a:prstGeom>
          <a:solidFill>
            <a:srgbClr val="FFFF00"/>
          </a:solidFill>
        </p:spPr>
        <p:txBody>
          <a:bodyPr wrap="square" rtlCol="0">
            <a:spAutoFit/>
          </a:bodyPr>
          <a:lstStyle/>
          <a:p>
            <a:pPr algn="ctr"/>
            <a:r>
              <a:rPr lang="en-US" sz="2800" dirty="0" smtClean="0">
                <a:sym typeface="Symbol"/>
              </a:rPr>
              <a:t></a:t>
            </a:r>
            <a:r>
              <a:rPr lang="en-US" sz="2800" baseline="-25000" dirty="0" smtClean="0">
                <a:sym typeface="Symbol"/>
              </a:rPr>
              <a:t>P</a:t>
            </a:r>
            <a:r>
              <a:rPr lang="en-US" sz="2800" dirty="0" smtClean="0">
                <a:sym typeface="Symbol"/>
              </a:rPr>
              <a:t> = (C</a:t>
            </a:r>
            <a:r>
              <a:rPr lang="en-US" sz="2800" baseline="-25000" dirty="0" smtClean="0">
                <a:sym typeface="Symbol"/>
              </a:rPr>
              <a:t>1</a:t>
            </a:r>
            <a:r>
              <a:rPr lang="en-US" sz="2800" dirty="0" smtClean="0">
                <a:sym typeface="Symbol"/>
              </a:rPr>
              <a:t> x </a:t>
            </a:r>
            <a:r>
              <a:rPr lang="en-US" sz="2800" dirty="0">
                <a:sym typeface="Symbol"/>
              </a:rPr>
              <a:t></a:t>
            </a:r>
            <a:r>
              <a:rPr lang="en-US" sz="2800" baseline="-25000" dirty="0" smtClean="0">
                <a:sym typeface="Symbol"/>
              </a:rPr>
              <a:t>T </a:t>
            </a:r>
            <a:r>
              <a:rPr lang="en-US" sz="2800" dirty="0" smtClean="0">
                <a:sym typeface="Symbol"/>
              </a:rPr>
              <a:t> + C</a:t>
            </a:r>
            <a:r>
              <a:rPr lang="en-US" sz="2800" baseline="-25000" dirty="0" smtClean="0">
                <a:sym typeface="Symbol"/>
              </a:rPr>
              <a:t>2</a:t>
            </a:r>
            <a:r>
              <a:rPr lang="en-US" sz="2800" dirty="0" smtClean="0">
                <a:sym typeface="Symbol"/>
              </a:rPr>
              <a:t> x </a:t>
            </a:r>
            <a:r>
              <a:rPr lang="en-US" sz="2800" baseline="-25000" dirty="0" smtClean="0">
                <a:sym typeface="Symbol"/>
              </a:rPr>
              <a:t>E</a:t>
            </a:r>
            <a:r>
              <a:rPr lang="en-US" sz="2800" dirty="0" smtClean="0">
                <a:sym typeface="Symbol"/>
              </a:rPr>
              <a:t>) x </a:t>
            </a:r>
            <a:r>
              <a:rPr lang="en-US" sz="2800" baseline="-25000" dirty="0" smtClean="0">
                <a:sym typeface="Symbol"/>
              </a:rPr>
              <a:t>Q</a:t>
            </a:r>
            <a:r>
              <a:rPr lang="en-US" sz="2800" dirty="0" smtClean="0">
                <a:sym typeface="Symbol"/>
              </a:rPr>
              <a:t> </a:t>
            </a:r>
            <a:r>
              <a:rPr lang="en-US" sz="2800" dirty="0">
                <a:sym typeface="Symbol"/>
              </a:rPr>
              <a:t>x </a:t>
            </a:r>
            <a:r>
              <a:rPr lang="en-US" sz="2800" dirty="0" smtClean="0">
                <a:sym typeface="Symbol"/>
              </a:rPr>
              <a:t></a:t>
            </a:r>
            <a:r>
              <a:rPr lang="en-US" sz="2800" baseline="-25000" dirty="0" smtClean="0">
                <a:sym typeface="Symbol"/>
              </a:rPr>
              <a:t>L </a:t>
            </a:r>
            <a:r>
              <a:rPr lang="en-US" sz="2800" dirty="0" smtClean="0">
                <a:sym typeface="Symbol"/>
              </a:rPr>
              <a:t>= 1.4324 x 10</a:t>
            </a:r>
            <a:r>
              <a:rPr lang="en-US" sz="2800" baseline="30000" dirty="0" smtClean="0">
                <a:sym typeface="Symbol"/>
              </a:rPr>
              <a:t>-7</a:t>
            </a:r>
            <a:endParaRPr lang="en-US" sz="2800" baseline="30000" dirty="0"/>
          </a:p>
        </p:txBody>
      </p:sp>
      <p:sp>
        <p:nvSpPr>
          <p:cNvPr id="7" name="TextBox 6"/>
          <p:cNvSpPr txBox="1"/>
          <p:nvPr/>
        </p:nvSpPr>
        <p:spPr>
          <a:xfrm>
            <a:off x="3998793" y="6155985"/>
            <a:ext cx="4681183" cy="461665"/>
          </a:xfrm>
          <a:prstGeom prst="rect">
            <a:avLst/>
          </a:prstGeom>
          <a:noFill/>
        </p:spPr>
        <p:txBody>
          <a:bodyPr wrap="square" rtlCol="0">
            <a:spAutoFit/>
          </a:bodyPr>
          <a:lstStyle/>
          <a:p>
            <a:r>
              <a:rPr lang="en-US" sz="2400" dirty="0" smtClean="0"/>
              <a:t>Reference: </a:t>
            </a:r>
            <a:r>
              <a:rPr lang="en-US" altLang="en-US" sz="2400" u="sng" dirty="0" smtClean="0"/>
              <a:t>MIL-HDBK-217F</a:t>
            </a:r>
            <a:r>
              <a:rPr lang="en-US" altLang="en-US" sz="2400" dirty="0" smtClean="0"/>
              <a:t>,  p. 5-1.</a:t>
            </a:r>
            <a:r>
              <a:rPr lang="en-US" sz="2400" dirty="0" smtClean="0"/>
              <a:t> </a:t>
            </a:r>
            <a:endParaRPr lang="en-US" sz="2400" dirty="0"/>
          </a:p>
        </p:txBody>
      </p:sp>
      <p:sp>
        <p:nvSpPr>
          <p:cNvPr id="9" name="TextBox 8"/>
          <p:cNvSpPr txBox="1"/>
          <p:nvPr/>
        </p:nvSpPr>
        <p:spPr>
          <a:xfrm>
            <a:off x="5114002" y="4774820"/>
            <a:ext cx="3702452" cy="461665"/>
          </a:xfrm>
          <a:prstGeom prst="rect">
            <a:avLst/>
          </a:prstGeom>
          <a:noFill/>
        </p:spPr>
        <p:txBody>
          <a:bodyPr wrap="square" rtlCol="0">
            <a:spAutoFit/>
          </a:bodyPr>
          <a:lstStyle/>
          <a:p>
            <a:r>
              <a:rPr lang="en-US" sz="2400" dirty="0" smtClean="0">
                <a:solidFill>
                  <a:srgbClr val="00B0F0"/>
                </a:solidFill>
              </a:rPr>
              <a:t>*C</a:t>
            </a:r>
            <a:r>
              <a:rPr lang="en-US" sz="2400" baseline="-25000" dirty="0" smtClean="0">
                <a:solidFill>
                  <a:srgbClr val="00B0F0"/>
                </a:solidFill>
              </a:rPr>
              <a:t>2</a:t>
            </a:r>
            <a:r>
              <a:rPr lang="en-US" sz="2400" dirty="0" smtClean="0">
                <a:solidFill>
                  <a:srgbClr val="00B0F0"/>
                </a:solidFill>
              </a:rPr>
              <a:t> = 3 x 10</a:t>
            </a:r>
            <a:r>
              <a:rPr lang="en-US" sz="2400" baseline="30000" dirty="0" smtClean="0">
                <a:solidFill>
                  <a:srgbClr val="00B0F0"/>
                </a:solidFill>
              </a:rPr>
              <a:t>-5</a:t>
            </a:r>
            <a:r>
              <a:rPr lang="en-US" sz="2400" dirty="0" smtClean="0">
                <a:solidFill>
                  <a:srgbClr val="00B0F0"/>
                </a:solidFill>
              </a:rPr>
              <a:t> x (no. pins)</a:t>
            </a:r>
            <a:r>
              <a:rPr lang="en-US" sz="2400" baseline="30000" dirty="0" smtClean="0">
                <a:solidFill>
                  <a:srgbClr val="00B0F0"/>
                </a:solidFill>
              </a:rPr>
              <a:t>1.82</a:t>
            </a:r>
            <a:endParaRPr lang="en-US" sz="2400" baseline="30000" dirty="0">
              <a:solidFill>
                <a:srgbClr val="00B0F0"/>
              </a:solidFill>
            </a:endParaRPr>
          </a:p>
        </p:txBody>
      </p:sp>
    </p:spTree>
    <p:extLst>
      <p:ext uri="{BB962C8B-B14F-4D97-AF65-F5344CB8AC3E}">
        <p14:creationId xmlns:p14="http://schemas.microsoft.com/office/powerpoint/2010/main" val="307285072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98765" y="261004"/>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MTTF/MTBF</a:t>
            </a:r>
          </a:p>
        </p:txBody>
      </p:sp>
      <p:sp>
        <p:nvSpPr>
          <p:cNvPr id="24579" name="Rectangle 3"/>
          <p:cNvSpPr>
            <a:spLocks noGrp="1" noChangeArrowheads="1"/>
          </p:cNvSpPr>
          <p:nvPr>
            <p:ph type="body" idx="1"/>
          </p:nvPr>
        </p:nvSpPr>
        <p:spPr>
          <a:xfrm>
            <a:off x="492125" y="1183821"/>
            <a:ext cx="8201025" cy="4562475"/>
          </a:xfrm>
        </p:spPr>
        <p:txBody>
          <a:bodyPr>
            <a:noAutofit/>
          </a:bodyPr>
          <a:lstStyle/>
          <a:p>
            <a:pPr marL="457200" indent="-457200">
              <a:buFont typeface="Arial" panose="020B0604020202020204" pitchFamily="34" charset="0"/>
              <a:buChar char="•"/>
            </a:pPr>
            <a:r>
              <a:rPr lang="en-US" altLang="en-US" sz="2800" dirty="0" smtClean="0">
                <a:latin typeface="+mn-lt"/>
              </a:rPr>
              <a:t>For irreparable parts, use mean time to failure (MTTF) = 1/</a:t>
            </a:r>
            <a:r>
              <a:rPr lang="en-US" altLang="en-US" sz="2800" dirty="0" smtClean="0">
                <a:latin typeface="+mn-lt"/>
                <a:sym typeface="Symbol" pitchFamily="18" charset="2"/>
              </a:rPr>
              <a:t> for components with an exponential life distribution</a:t>
            </a:r>
          </a:p>
          <a:p>
            <a:pPr marL="457200" indent="-457200">
              <a:buFont typeface="Arial" panose="020B0604020202020204" pitchFamily="34" charset="0"/>
              <a:buChar char="•"/>
            </a:pPr>
            <a:r>
              <a:rPr lang="en-US" altLang="en-US" sz="2800" dirty="0" smtClean="0">
                <a:latin typeface="+mn-lt"/>
                <a:sym typeface="Symbol" pitchFamily="18" charset="2"/>
              </a:rPr>
              <a:t>For assemblies with repairable parts, mean time between failure (MTBF) is appropriate</a:t>
            </a:r>
          </a:p>
          <a:p>
            <a:pPr marL="457200" indent="-457200">
              <a:buFont typeface="Arial" panose="020B0604020202020204" pitchFamily="34" charset="0"/>
              <a:buChar char="•"/>
            </a:pPr>
            <a:r>
              <a:rPr lang="en-US" altLang="en-US" sz="2800" dirty="0" smtClean="0">
                <a:latin typeface="+mn-lt"/>
                <a:sym typeface="Symbol" pitchFamily="18" charset="2"/>
              </a:rPr>
              <a:t>Field returns are always a more powerful statement of performance than statistical predictions</a:t>
            </a:r>
          </a:p>
          <a:p>
            <a:pPr marL="457200" indent="-457200">
              <a:buFont typeface="Arial" panose="020B0604020202020204" pitchFamily="34" charset="0"/>
              <a:buChar char="•"/>
            </a:pPr>
            <a:r>
              <a:rPr lang="en-US" altLang="en-US" sz="2800" dirty="0" smtClean="0">
                <a:latin typeface="+mn-lt"/>
                <a:sym typeface="Symbol" pitchFamily="18" charset="2"/>
              </a:rPr>
              <a:t>Reliability models are conservative - equipment generally outperforms the statistics </a:t>
            </a:r>
            <a:r>
              <a:rPr lang="en-US" altLang="en-US" sz="2800" b="0" dirty="0" smtClean="0">
                <a:latin typeface="+mn-lt"/>
                <a:sym typeface="Symbol" pitchFamily="18" charset="2"/>
              </a:rPr>
              <a:t>(well designed equipment) </a:t>
            </a:r>
            <a:endParaRPr lang="en-US" altLang="en-US" sz="2800" dirty="0" smtClean="0">
              <a:latin typeface="+mn-l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60011"/>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FMEA</a:t>
            </a:r>
          </a:p>
        </p:txBody>
      </p:sp>
      <p:sp>
        <p:nvSpPr>
          <p:cNvPr id="32771" name="Rectangle 3"/>
          <p:cNvSpPr>
            <a:spLocks noGrp="1" noChangeArrowheads="1"/>
          </p:cNvSpPr>
          <p:nvPr>
            <p:ph type="body" idx="1"/>
          </p:nvPr>
        </p:nvSpPr>
        <p:spPr>
          <a:xfrm>
            <a:off x="457200" y="1217468"/>
            <a:ext cx="8486775" cy="4562475"/>
          </a:xfrm>
        </p:spPr>
        <p:txBody>
          <a:bodyPr/>
          <a:lstStyle/>
          <a:p>
            <a:pPr marL="457200" indent="-457200">
              <a:buFont typeface="Arial" panose="020B0604020202020204" pitchFamily="34" charset="0"/>
              <a:buChar char="•"/>
            </a:pPr>
            <a:r>
              <a:rPr lang="en-US" altLang="en-US" sz="2800" u="sng" dirty="0" smtClean="0">
                <a:latin typeface="+mn-lt"/>
              </a:rPr>
              <a:t>F</a:t>
            </a:r>
            <a:r>
              <a:rPr lang="en-US" altLang="en-US" sz="2800" dirty="0" smtClean="0">
                <a:latin typeface="+mn-lt"/>
              </a:rPr>
              <a:t>ailure </a:t>
            </a:r>
            <a:r>
              <a:rPr lang="en-US" altLang="en-US" sz="2800" u="sng" dirty="0" smtClean="0">
                <a:latin typeface="+mn-lt"/>
              </a:rPr>
              <a:t>M</a:t>
            </a:r>
            <a:r>
              <a:rPr lang="en-US" altLang="en-US" sz="2800" dirty="0" smtClean="0">
                <a:latin typeface="+mn-lt"/>
              </a:rPr>
              <a:t>ode </a:t>
            </a:r>
            <a:r>
              <a:rPr lang="en-US" altLang="en-US" sz="2800" u="sng" dirty="0" smtClean="0">
                <a:latin typeface="+mn-lt"/>
              </a:rPr>
              <a:t>E</a:t>
            </a:r>
            <a:r>
              <a:rPr lang="en-US" altLang="en-US" sz="2800" dirty="0" smtClean="0">
                <a:latin typeface="+mn-lt"/>
              </a:rPr>
              <a:t>ffects </a:t>
            </a:r>
            <a:r>
              <a:rPr lang="en-US" altLang="en-US" sz="2800" u="sng" dirty="0" smtClean="0">
                <a:latin typeface="+mn-lt"/>
              </a:rPr>
              <a:t>A</a:t>
            </a:r>
            <a:r>
              <a:rPr lang="en-US" altLang="en-US" sz="2800" dirty="0" smtClean="0">
                <a:latin typeface="+mn-lt"/>
              </a:rPr>
              <a:t>nalysis</a:t>
            </a:r>
          </a:p>
          <a:p>
            <a:pPr marL="457200" indent="-457200">
              <a:buFont typeface="Arial" panose="020B0604020202020204" pitchFamily="34" charset="0"/>
              <a:buChar char="•"/>
            </a:pPr>
            <a:r>
              <a:rPr lang="en-US" altLang="en-US" sz="2800" dirty="0" smtClean="0">
                <a:latin typeface="+mn-lt"/>
              </a:rPr>
              <a:t>Bottom-up review of a system</a:t>
            </a:r>
          </a:p>
          <a:p>
            <a:pPr marL="457200" indent="-457200">
              <a:buFont typeface="Arial" panose="020B0604020202020204" pitchFamily="34" charset="0"/>
              <a:buChar char="•"/>
            </a:pPr>
            <a:r>
              <a:rPr lang="en-US" altLang="en-US" sz="2800" dirty="0" smtClean="0">
                <a:latin typeface="+mn-lt"/>
              </a:rPr>
              <a:t>Examine components for failure modes</a:t>
            </a:r>
          </a:p>
          <a:p>
            <a:pPr marL="457200" indent="-457200">
              <a:buFont typeface="Arial" panose="020B0604020202020204" pitchFamily="34" charset="0"/>
              <a:buChar char="•"/>
            </a:pPr>
            <a:r>
              <a:rPr lang="en-US" altLang="en-US" sz="2800" dirty="0" smtClean="0">
                <a:latin typeface="+mn-lt"/>
              </a:rPr>
              <a:t>Note how failures propagate through system</a:t>
            </a:r>
          </a:p>
          <a:p>
            <a:pPr marL="457200" indent="-457200">
              <a:buFont typeface="Arial" panose="020B0604020202020204" pitchFamily="34" charset="0"/>
              <a:buChar char="•"/>
            </a:pPr>
            <a:r>
              <a:rPr lang="en-US" altLang="en-US" sz="2800" dirty="0" smtClean="0">
                <a:latin typeface="+mn-lt"/>
              </a:rPr>
              <a:t>Study effects on system behavior</a:t>
            </a:r>
          </a:p>
          <a:p>
            <a:pPr marL="457200" indent="-457200">
              <a:buFont typeface="Arial" panose="020B0604020202020204" pitchFamily="34" charset="0"/>
              <a:buChar char="•"/>
            </a:pPr>
            <a:r>
              <a:rPr lang="en-US" altLang="en-US" sz="2800" dirty="0" smtClean="0">
                <a:latin typeface="+mn-lt"/>
              </a:rPr>
              <a:t>Leads to design review and possibly changes to eliminate weaknesses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78880" y="271887"/>
            <a:ext cx="8235950" cy="748782"/>
          </a:xfrm>
        </p:spPr>
        <p:txBody>
          <a:bodyPr/>
          <a:lstStyle/>
          <a:p>
            <a:r>
              <a:rPr lang="en-US" dirty="0" smtClean="0">
                <a:effectLst>
                  <a:outerShdw blurRad="38100" dist="38100" dir="2700000" algn="tl">
                    <a:srgbClr val="000000">
                      <a:alpha val="43137"/>
                    </a:srgbClr>
                  </a:outerShdw>
                </a:effectLst>
              </a:rPr>
              <a:t>Outline</a:t>
            </a:r>
            <a:endParaRPr lang="en-US" dirty="0">
              <a:effectLst>
                <a:outerShdw blurRad="38100" dist="38100" dir="2700000" algn="tl">
                  <a:srgbClr val="000000">
                    <a:alpha val="43137"/>
                  </a:srgbClr>
                </a:outerShdw>
              </a:effectLst>
            </a:endParaRPr>
          </a:p>
        </p:txBody>
      </p:sp>
      <p:sp>
        <p:nvSpPr>
          <p:cNvPr id="13" name="Text Placeholder 12"/>
          <p:cNvSpPr>
            <a:spLocks noGrp="1"/>
          </p:cNvSpPr>
          <p:nvPr>
            <p:ph type="body" idx="12"/>
          </p:nvPr>
        </p:nvSpPr>
        <p:spPr>
          <a:xfrm>
            <a:off x="692735" y="1064213"/>
            <a:ext cx="8235949" cy="4870396"/>
          </a:xfrm>
        </p:spPr>
        <p:txBody>
          <a:bodyPr>
            <a:normAutofit/>
          </a:bodyPr>
          <a:lstStyle/>
          <a:p>
            <a:pPr marL="342900" indent="-342900">
              <a:lnSpc>
                <a:spcPct val="90000"/>
              </a:lnSpc>
              <a:spcBef>
                <a:spcPct val="10000"/>
              </a:spcBef>
              <a:buFont typeface="Arial" panose="020B0604020202020204" pitchFamily="34" charset="0"/>
              <a:buChar char="•"/>
              <a:defRPr/>
            </a:pPr>
            <a:r>
              <a:rPr lang="en-US" sz="2600" dirty="0">
                <a:latin typeface="+mn-lt"/>
              </a:rPr>
              <a:t>Introduction</a:t>
            </a:r>
          </a:p>
          <a:p>
            <a:pPr marL="342900" indent="-342900">
              <a:lnSpc>
                <a:spcPct val="90000"/>
              </a:lnSpc>
              <a:spcBef>
                <a:spcPct val="10000"/>
              </a:spcBef>
              <a:buFont typeface="Arial" panose="020B0604020202020204" pitchFamily="34" charset="0"/>
              <a:buChar char="•"/>
              <a:defRPr/>
            </a:pPr>
            <a:r>
              <a:rPr lang="en-US" sz="2600" dirty="0">
                <a:latin typeface="+mn-lt"/>
              </a:rPr>
              <a:t>Component Failures and </a:t>
            </a:r>
            <a:r>
              <a:rPr lang="en-US" sz="2600" dirty="0" smtClean="0">
                <a:latin typeface="+mn-lt"/>
              </a:rPr>
              <a:t>Wear</a:t>
            </a:r>
          </a:p>
          <a:p>
            <a:pPr marL="342900" indent="-342900">
              <a:lnSpc>
                <a:spcPct val="90000"/>
              </a:lnSpc>
              <a:spcBef>
                <a:spcPct val="10000"/>
              </a:spcBef>
              <a:buFont typeface="Arial" panose="020B0604020202020204" pitchFamily="34" charset="0"/>
              <a:buChar char="•"/>
              <a:defRPr/>
            </a:pPr>
            <a:r>
              <a:rPr lang="en-US" sz="2600" dirty="0" smtClean="0">
                <a:latin typeface="+mn-lt"/>
              </a:rPr>
              <a:t>Definition of Failure Rate</a:t>
            </a:r>
          </a:p>
          <a:p>
            <a:pPr marL="342900" indent="-342900">
              <a:lnSpc>
                <a:spcPct val="90000"/>
              </a:lnSpc>
              <a:spcBef>
                <a:spcPct val="10000"/>
              </a:spcBef>
              <a:buFont typeface="Arial" panose="020B0604020202020204" pitchFamily="34" charset="0"/>
              <a:buChar char="•"/>
              <a:defRPr/>
            </a:pPr>
            <a:r>
              <a:rPr lang="en-US" sz="2600" dirty="0" smtClean="0">
                <a:latin typeface="+mn-lt"/>
              </a:rPr>
              <a:t>Reliability Models for Components</a:t>
            </a:r>
            <a:endParaRPr lang="en-US" sz="2600" dirty="0">
              <a:latin typeface="+mn-lt"/>
            </a:endParaRPr>
          </a:p>
          <a:p>
            <a:pPr marL="342900" indent="-342900">
              <a:lnSpc>
                <a:spcPct val="90000"/>
              </a:lnSpc>
              <a:spcBef>
                <a:spcPct val="10000"/>
              </a:spcBef>
              <a:buFont typeface="Arial" panose="020B0604020202020204" pitchFamily="34" charset="0"/>
              <a:buChar char="•"/>
              <a:defRPr/>
            </a:pPr>
            <a:r>
              <a:rPr lang="en-US" sz="2600" dirty="0">
                <a:latin typeface="+mn-lt"/>
              </a:rPr>
              <a:t>Mean Time To/Before Failure (MTTF/MTBF)</a:t>
            </a:r>
          </a:p>
          <a:p>
            <a:pPr marL="342900" indent="-342900">
              <a:lnSpc>
                <a:spcPct val="90000"/>
              </a:lnSpc>
              <a:spcBef>
                <a:spcPct val="10000"/>
              </a:spcBef>
              <a:buFont typeface="Arial" panose="020B0604020202020204" pitchFamily="34" charset="0"/>
              <a:buChar char="•"/>
              <a:defRPr/>
            </a:pPr>
            <a:r>
              <a:rPr lang="en-US" sz="2600" dirty="0" smtClean="0">
                <a:latin typeface="+mn-lt"/>
              </a:rPr>
              <a:t>Failure </a:t>
            </a:r>
            <a:r>
              <a:rPr lang="en-US" sz="2600" dirty="0">
                <a:latin typeface="+mn-lt"/>
              </a:rPr>
              <a:t>Mode &amp; Effects Analysis (FMEA)</a:t>
            </a:r>
          </a:p>
          <a:p>
            <a:pPr marL="342900" indent="-342900">
              <a:lnSpc>
                <a:spcPct val="90000"/>
              </a:lnSpc>
              <a:spcBef>
                <a:spcPct val="10000"/>
              </a:spcBef>
              <a:buFont typeface="Arial" panose="020B0604020202020204" pitchFamily="34" charset="0"/>
              <a:buChar char="•"/>
              <a:defRPr/>
            </a:pPr>
            <a:r>
              <a:rPr lang="en-US" sz="2600" dirty="0">
                <a:latin typeface="+mn-lt"/>
              </a:rPr>
              <a:t>Criticality Analysis (FMECA</a:t>
            </a:r>
            <a:r>
              <a:rPr lang="en-US" sz="2600" dirty="0" smtClean="0">
                <a:latin typeface="+mn-lt"/>
              </a:rPr>
              <a:t>)</a:t>
            </a:r>
          </a:p>
          <a:p>
            <a:pPr marL="342900" indent="-342900">
              <a:lnSpc>
                <a:spcPct val="90000"/>
              </a:lnSpc>
              <a:spcBef>
                <a:spcPct val="10000"/>
              </a:spcBef>
              <a:buFont typeface="Arial" panose="020B0604020202020204" pitchFamily="34" charset="0"/>
              <a:buChar char="•"/>
              <a:defRPr/>
            </a:pPr>
            <a:r>
              <a:rPr lang="en-US" sz="2600" dirty="0" smtClean="0">
                <a:latin typeface="+mn-lt"/>
              </a:rPr>
              <a:t>Revisiting the Nest Case Study</a:t>
            </a:r>
          </a:p>
          <a:p>
            <a:pPr marL="342900" indent="-342900">
              <a:lnSpc>
                <a:spcPct val="90000"/>
              </a:lnSpc>
              <a:spcBef>
                <a:spcPct val="10000"/>
              </a:spcBef>
              <a:buFont typeface="Arial" panose="020B0604020202020204" pitchFamily="34" charset="0"/>
              <a:buChar char="•"/>
              <a:defRPr/>
            </a:pPr>
            <a:r>
              <a:rPr lang="en-US" sz="2600" dirty="0" smtClean="0">
                <a:latin typeface="+mn-lt"/>
              </a:rPr>
              <a:t>Software Reliability</a:t>
            </a:r>
            <a:endParaRPr lang="en-US" sz="2600" dirty="0">
              <a:latin typeface="+mn-lt"/>
            </a:endParaRPr>
          </a:p>
          <a:p>
            <a:pPr marL="342900" indent="-342900">
              <a:lnSpc>
                <a:spcPct val="90000"/>
              </a:lnSpc>
              <a:spcBef>
                <a:spcPct val="10000"/>
              </a:spcBef>
              <a:buFont typeface="Arial" panose="020B0604020202020204" pitchFamily="34" charset="0"/>
              <a:buChar char="•"/>
              <a:defRPr/>
            </a:pPr>
            <a:r>
              <a:rPr lang="en-US" sz="2600" dirty="0">
                <a:latin typeface="+mn-lt"/>
              </a:rPr>
              <a:t>Maintainability</a:t>
            </a:r>
          </a:p>
          <a:p>
            <a:pPr marL="342900" indent="-342900">
              <a:lnSpc>
                <a:spcPct val="90000"/>
              </a:lnSpc>
              <a:spcBef>
                <a:spcPct val="10000"/>
              </a:spcBef>
              <a:buFont typeface="Arial" panose="020B0604020202020204" pitchFamily="34" charset="0"/>
              <a:buChar char="•"/>
              <a:defRPr/>
            </a:pPr>
            <a:r>
              <a:rPr lang="en-US" sz="2600" dirty="0" smtClean="0">
                <a:latin typeface="+mn-lt"/>
              </a:rPr>
              <a:t>Standards </a:t>
            </a:r>
            <a:r>
              <a:rPr lang="en-US" sz="2600" dirty="0">
                <a:latin typeface="+mn-lt"/>
              </a:rPr>
              <a:t>and Compliance</a:t>
            </a:r>
          </a:p>
        </p:txBody>
      </p:sp>
      <p:sp>
        <p:nvSpPr>
          <p:cNvPr id="4" name="Text Box 8"/>
          <p:cNvSpPr txBox="1">
            <a:spLocks noChangeArrowheads="1"/>
          </p:cNvSpPr>
          <p:nvPr/>
        </p:nvSpPr>
        <p:spPr bwMode="auto">
          <a:xfrm>
            <a:off x="2210930" y="5660988"/>
            <a:ext cx="6864830" cy="1016305"/>
          </a:xfrm>
          <a:prstGeom prst="rect">
            <a:avLst/>
          </a:prstGeom>
          <a:solidFill>
            <a:srgbClr val="FFFF00"/>
          </a:solidFill>
          <a:ln>
            <a:noFill/>
          </a:ln>
          <a:extLst/>
        </p:spPr>
        <p:txBody>
          <a:bodyPr wrap="square" lIns="92075" tIns="46038" rIns="92075" bIns="46038">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ct val="50000"/>
              </a:spcBef>
              <a:buFont typeface="Wingdings" pitchFamily="2" charset="2"/>
              <a:buNone/>
            </a:pPr>
            <a:r>
              <a:rPr lang="en-US" altLang="en-US" sz="2000" b="0" dirty="0"/>
              <a:t>Reference: “Designing for Reliability, Maintainability, and Safety – Parts 1, 2, and 3”, </a:t>
            </a:r>
            <a:r>
              <a:rPr lang="en-US" altLang="en-US" sz="2000" b="0" u="sng" dirty="0"/>
              <a:t>Circuit Cellar</a:t>
            </a:r>
            <a:r>
              <a:rPr lang="en-US" altLang="en-US" sz="2000" b="0" dirty="0"/>
              <a:t>, December 2000, </a:t>
            </a:r>
            <a:r>
              <a:rPr lang="en-US" altLang="en-US" sz="2000" b="0" dirty="0" smtClean="0"/>
              <a:t>January </a:t>
            </a:r>
            <a:r>
              <a:rPr lang="en-US" altLang="en-US" sz="2000" b="0" dirty="0"/>
              <a:t>2001, April 2001.</a:t>
            </a:r>
          </a:p>
        </p:txBody>
      </p:sp>
    </p:spTree>
    <p:extLst>
      <p:ext uri="{BB962C8B-B14F-4D97-AF65-F5344CB8AC3E}">
        <p14:creationId xmlns:p14="http://schemas.microsoft.com/office/powerpoint/2010/main" val="2939910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60011"/>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FME</a:t>
            </a:r>
            <a:r>
              <a:rPr lang="en-US" altLang="en-US" dirty="0" smtClean="0">
                <a:solidFill>
                  <a:srgbClr val="FF0000"/>
                </a:solidFill>
                <a:effectLst>
                  <a:outerShdw blurRad="38100" dist="38100" dir="2700000" algn="tl">
                    <a:srgbClr val="000000">
                      <a:alpha val="43137"/>
                    </a:srgbClr>
                  </a:outerShdw>
                </a:effectLst>
              </a:rPr>
              <a:t>C</a:t>
            </a:r>
            <a:r>
              <a:rPr lang="en-US" altLang="en-US" dirty="0" smtClean="0">
                <a:solidFill>
                  <a:schemeClr val="bg1"/>
                </a:solidFill>
                <a:effectLst>
                  <a:outerShdw blurRad="38100" dist="38100" dir="2700000" algn="tl">
                    <a:srgbClr val="000000">
                      <a:alpha val="43137"/>
                    </a:srgbClr>
                  </a:outerShdw>
                </a:effectLst>
              </a:rPr>
              <a:t>A</a:t>
            </a:r>
          </a:p>
        </p:txBody>
      </p:sp>
      <p:sp>
        <p:nvSpPr>
          <p:cNvPr id="33795" name="Rectangle 3"/>
          <p:cNvSpPr>
            <a:spLocks noGrp="1" noChangeArrowheads="1"/>
          </p:cNvSpPr>
          <p:nvPr>
            <p:ph type="body" idx="1"/>
          </p:nvPr>
        </p:nvSpPr>
        <p:spPr>
          <a:xfrm>
            <a:off x="554182" y="1160319"/>
            <a:ext cx="8486775" cy="4562475"/>
          </a:xfrm>
        </p:spPr>
        <p:txBody>
          <a:bodyPr/>
          <a:lstStyle/>
          <a:p>
            <a:pPr marL="457200" indent="-457200">
              <a:buFont typeface="Arial" panose="020B0604020202020204" pitchFamily="34" charset="0"/>
              <a:buChar char="•"/>
            </a:pPr>
            <a:r>
              <a:rPr lang="en-US" altLang="en-US" sz="2800" dirty="0" smtClean="0">
                <a:latin typeface="+mn-lt"/>
              </a:rPr>
              <a:t>Addition of </a:t>
            </a:r>
            <a:r>
              <a:rPr lang="en-US" altLang="en-US" sz="2800" dirty="0" smtClean="0">
                <a:solidFill>
                  <a:srgbClr val="FF0000"/>
                </a:solidFill>
                <a:latin typeface="+mn-lt"/>
              </a:rPr>
              <a:t>criticality</a:t>
            </a:r>
            <a:r>
              <a:rPr lang="en-US" altLang="en-US" sz="2800" dirty="0" smtClean="0">
                <a:latin typeface="+mn-lt"/>
              </a:rPr>
              <a:t> analysis</a:t>
            </a:r>
          </a:p>
          <a:p>
            <a:pPr marL="457200" indent="-457200">
              <a:buFont typeface="Arial" panose="020B0604020202020204" pitchFamily="34" charset="0"/>
              <a:buChar char="•"/>
            </a:pPr>
            <a:r>
              <a:rPr lang="en-US" altLang="en-US" sz="2800" dirty="0" smtClean="0">
                <a:latin typeface="+mn-lt"/>
              </a:rPr>
              <a:t>Not necessary to examine every component</a:t>
            </a:r>
          </a:p>
          <a:p>
            <a:pPr lvl="1">
              <a:buFont typeface="Wingdings" panose="05000000000000000000" pitchFamily="2" charset="2"/>
              <a:buChar char="Ø"/>
            </a:pPr>
            <a:r>
              <a:rPr lang="en-US" altLang="en-US" sz="2800" dirty="0" smtClean="0">
                <a:latin typeface="+mn-lt"/>
              </a:rPr>
              <a:t>multiple components may have same failure effect</a:t>
            </a:r>
          </a:p>
          <a:p>
            <a:pPr marL="457200" indent="-457200">
              <a:buFont typeface="Arial" panose="020B0604020202020204" pitchFamily="34" charset="0"/>
              <a:buChar char="•"/>
            </a:pPr>
            <a:r>
              <a:rPr lang="en-US" altLang="en-US" sz="2800" dirty="0" smtClean="0">
                <a:latin typeface="+mn-lt"/>
              </a:rPr>
              <a:t>Rearrange design into functional blocks </a:t>
            </a:r>
          </a:p>
          <a:p>
            <a:pPr lvl="1">
              <a:buFont typeface="Wingdings" panose="05000000000000000000" pitchFamily="2" charset="2"/>
              <a:buChar char="Ø"/>
            </a:pPr>
            <a:r>
              <a:rPr lang="en-US" altLang="en-US" sz="2800" dirty="0" smtClean="0">
                <a:latin typeface="+mn-lt"/>
              </a:rPr>
              <a:t>consider component failures within those blocks that may be critical</a:t>
            </a:r>
          </a:p>
          <a:p>
            <a:pPr marL="457200" indent="-457200">
              <a:buFont typeface="Arial" panose="020B0604020202020204" pitchFamily="34" charset="0"/>
              <a:buChar char="•"/>
            </a:pPr>
            <a:r>
              <a:rPr lang="en-US" altLang="en-US" sz="2800" dirty="0" smtClean="0">
                <a:latin typeface="+mn-lt"/>
              </a:rPr>
              <a:t>Create chart listing possible failures </a:t>
            </a:r>
          </a:p>
          <a:p>
            <a:pPr lvl="1">
              <a:buFont typeface="Wingdings" panose="05000000000000000000" pitchFamily="2" charset="2"/>
              <a:buChar char="Ø"/>
            </a:pPr>
            <a:r>
              <a:rPr lang="en-US" altLang="en-US" sz="2800" dirty="0" smtClean="0">
                <a:latin typeface="+mn-lt"/>
              </a:rPr>
              <a:t>block, failure mode, possible cause, failure effects, method of detection, criticality, and probability*</a:t>
            </a:r>
          </a:p>
          <a:p>
            <a:pPr>
              <a:buFont typeface="Wingdings" pitchFamily="2" charset="2"/>
              <a:buNone/>
            </a:pPr>
            <a:endParaRPr lang="en-US" altLang="en-US" sz="2800" dirty="0" smtClean="0"/>
          </a:p>
        </p:txBody>
      </p:sp>
      <p:sp>
        <p:nvSpPr>
          <p:cNvPr id="792580" name="Text Box 4"/>
          <p:cNvSpPr txBox="1">
            <a:spLocks noChangeArrowheads="1"/>
          </p:cNvSpPr>
          <p:nvPr/>
        </p:nvSpPr>
        <p:spPr bwMode="auto">
          <a:xfrm>
            <a:off x="2859665" y="6073993"/>
            <a:ext cx="5586081" cy="400752"/>
          </a:xfrm>
          <a:prstGeom prst="rect">
            <a:avLst/>
          </a:prstGeom>
          <a:noFill/>
          <a:ln w="38100">
            <a:noFill/>
            <a:miter lim="800000"/>
            <a:headEnd/>
            <a:tailEnd/>
          </a:ln>
          <a:effectLst/>
        </p:spPr>
        <p:txBody>
          <a:bodyPr wrap="none" lIns="92075" tIns="46038" rIns="92075" bIns="46038">
            <a:spAutoFit/>
          </a:bodyPr>
          <a:lstStyle/>
          <a:p>
            <a:pPr algn="l">
              <a:defRPr/>
            </a:pPr>
            <a:r>
              <a:rPr lang="en-US" sz="2000" dirty="0"/>
              <a:t>* probability calculation not required for homework</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Grp="1" noChangeArrowheads="1"/>
          </p:cNvSpPr>
          <p:nvPr>
            <p:ph type="title"/>
          </p:nvPr>
        </p:nvSpPr>
        <p:spPr>
          <a:xfrm>
            <a:off x="284018" y="279400"/>
            <a:ext cx="8956964" cy="1143000"/>
          </a:xfrm>
        </p:spPr>
        <p:txBody>
          <a:bodyPr/>
          <a:lstStyle/>
          <a:p>
            <a:pPr>
              <a:defRPr/>
            </a:pPr>
            <a:r>
              <a:rPr lang="en-US" sz="4000" dirty="0" smtClean="0">
                <a:effectLst>
                  <a:outerShdw blurRad="38100" dist="38100" dir="2700000" algn="tl">
                    <a:srgbClr val="000000">
                      <a:alpha val="43137"/>
                    </a:srgbClr>
                  </a:outerShdw>
                </a:effectLst>
              </a:rPr>
              <a:t>Failure Cause/Mode/Effect/Criticality</a:t>
            </a:r>
            <a:r>
              <a:rPr lang="en-US" sz="4000" dirty="0" smtClean="0">
                <a:solidFill>
                  <a:schemeClr val="bg2"/>
                </a:solidFill>
              </a:rPr>
              <a:t/>
            </a:r>
            <a:br>
              <a:rPr lang="en-US" sz="4000" dirty="0" smtClean="0">
                <a:solidFill>
                  <a:schemeClr val="bg2"/>
                </a:solidFill>
              </a:rPr>
            </a:br>
            <a:r>
              <a:rPr lang="en-US" sz="2000" dirty="0" smtClean="0">
                <a:solidFill>
                  <a:srgbClr val="FFC000"/>
                </a:solidFill>
              </a:rPr>
              <a:t>(use Circuit Cellar article for examples, but these are the course definitions)</a:t>
            </a:r>
          </a:p>
        </p:txBody>
      </p:sp>
      <p:sp>
        <p:nvSpPr>
          <p:cNvPr id="36867" name="Rectangle 3"/>
          <p:cNvSpPr>
            <a:spLocks noGrp="1" noChangeArrowheads="1"/>
          </p:cNvSpPr>
          <p:nvPr>
            <p:ph type="body" idx="1"/>
          </p:nvPr>
        </p:nvSpPr>
        <p:spPr>
          <a:xfrm>
            <a:off x="421987" y="1256146"/>
            <a:ext cx="7935913" cy="4953000"/>
          </a:xfrm>
        </p:spPr>
        <p:txBody>
          <a:bodyPr>
            <a:noAutofit/>
          </a:bodyPr>
          <a:lstStyle/>
          <a:p>
            <a:pPr marL="342900" indent="-342900">
              <a:lnSpc>
                <a:spcPct val="80000"/>
              </a:lnSpc>
              <a:spcBef>
                <a:spcPts val="0"/>
              </a:spcBef>
              <a:buFont typeface="Arial" panose="020B0604020202020204" pitchFamily="34" charset="0"/>
              <a:buChar char="•"/>
            </a:pPr>
            <a:r>
              <a:rPr lang="en-US" altLang="en-US" sz="2800" dirty="0" smtClean="0">
                <a:latin typeface="+mn-lt"/>
              </a:rPr>
              <a:t>Cause – failure of a device</a:t>
            </a:r>
          </a:p>
          <a:p>
            <a:pPr lvl="1">
              <a:lnSpc>
                <a:spcPct val="80000"/>
              </a:lnSpc>
              <a:spcBef>
                <a:spcPts val="0"/>
              </a:spcBef>
            </a:pPr>
            <a:r>
              <a:rPr lang="en-US" altLang="en-US" sz="2000" b="0" dirty="0" smtClean="0">
                <a:latin typeface="+mn-lt"/>
              </a:rPr>
              <a:t>open circuit, short circuit, or change in device behavior</a:t>
            </a:r>
          </a:p>
          <a:p>
            <a:pPr lvl="1">
              <a:lnSpc>
                <a:spcPct val="80000"/>
              </a:lnSpc>
              <a:spcBef>
                <a:spcPts val="0"/>
              </a:spcBef>
            </a:pPr>
            <a:r>
              <a:rPr lang="en-US" altLang="en-US" sz="2000" b="0" dirty="0" smtClean="0">
                <a:latin typeface="+mn-lt"/>
              </a:rPr>
              <a:t>for complex devices, could be failure of a particular feature         (e.g., caused by “stuck at” fault of microcontroller port pin)</a:t>
            </a:r>
          </a:p>
          <a:p>
            <a:pPr lvl="1">
              <a:lnSpc>
                <a:spcPct val="80000"/>
              </a:lnSpc>
              <a:spcBef>
                <a:spcPts val="0"/>
              </a:spcBef>
            </a:pPr>
            <a:r>
              <a:rPr lang="en-US" altLang="en-US" sz="2000" b="0" dirty="0" smtClean="0">
                <a:latin typeface="+mn-lt"/>
              </a:rPr>
              <a:t>list all components that could produce this failure mode</a:t>
            </a:r>
          </a:p>
          <a:p>
            <a:pPr marL="342900" indent="-342900">
              <a:lnSpc>
                <a:spcPct val="80000"/>
              </a:lnSpc>
              <a:spcBef>
                <a:spcPts val="0"/>
              </a:spcBef>
              <a:buFont typeface="Arial" panose="020B0604020202020204" pitchFamily="34" charset="0"/>
              <a:buChar char="•"/>
            </a:pPr>
            <a:r>
              <a:rPr lang="en-US" altLang="en-US" sz="2800" dirty="0" smtClean="0">
                <a:latin typeface="+mn-lt"/>
              </a:rPr>
              <a:t>Mode – related to method of diagnosis</a:t>
            </a:r>
          </a:p>
          <a:p>
            <a:pPr lvl="1">
              <a:lnSpc>
                <a:spcPct val="80000"/>
              </a:lnSpc>
              <a:spcBef>
                <a:spcPts val="0"/>
              </a:spcBef>
            </a:pPr>
            <a:r>
              <a:rPr lang="en-US" altLang="en-US" sz="2000" b="0" dirty="0" smtClean="0">
                <a:latin typeface="+mn-lt"/>
              </a:rPr>
              <a:t>observable or measurable behavior of component or sub-circuit resulting from a device failure. </a:t>
            </a:r>
          </a:p>
          <a:p>
            <a:pPr lvl="1">
              <a:lnSpc>
                <a:spcPct val="80000"/>
              </a:lnSpc>
              <a:spcBef>
                <a:spcPts val="0"/>
              </a:spcBef>
            </a:pPr>
            <a:r>
              <a:rPr lang="en-US" altLang="en-US" sz="2000" b="0" dirty="0" smtClean="0">
                <a:latin typeface="+mn-lt"/>
              </a:rPr>
              <a:t>something you might observe when probing internals of the system with a multi-meter, scope, or logic analyzer.</a:t>
            </a:r>
          </a:p>
          <a:p>
            <a:pPr marL="342900" indent="-342900">
              <a:lnSpc>
                <a:spcPct val="80000"/>
              </a:lnSpc>
              <a:spcBef>
                <a:spcPts val="0"/>
              </a:spcBef>
              <a:buFont typeface="Arial" panose="020B0604020202020204" pitchFamily="34" charset="0"/>
              <a:buChar char="•"/>
            </a:pPr>
            <a:r>
              <a:rPr lang="en-US" altLang="en-US" sz="2800" dirty="0" smtClean="0">
                <a:latin typeface="+mn-lt"/>
              </a:rPr>
              <a:t>Effect – external behavior of entire system</a:t>
            </a:r>
          </a:p>
          <a:p>
            <a:pPr lvl="1">
              <a:lnSpc>
                <a:spcPct val="80000"/>
              </a:lnSpc>
              <a:spcBef>
                <a:spcPts val="0"/>
              </a:spcBef>
            </a:pPr>
            <a:r>
              <a:rPr lang="en-US" altLang="en-US" sz="2000" b="0" dirty="0" smtClean="0">
                <a:latin typeface="+mn-lt"/>
              </a:rPr>
              <a:t>for thermostat, it either overheats or under-heats the residence</a:t>
            </a:r>
          </a:p>
          <a:p>
            <a:pPr lvl="1">
              <a:lnSpc>
                <a:spcPct val="80000"/>
              </a:lnSpc>
              <a:spcBef>
                <a:spcPts val="0"/>
              </a:spcBef>
            </a:pPr>
            <a:r>
              <a:rPr lang="en-US" altLang="en-US" sz="2000" b="0" dirty="0" smtClean="0">
                <a:latin typeface="+mn-lt"/>
              </a:rPr>
              <a:t>for most systems – possibility of fire or damage to other components, external or internal</a:t>
            </a:r>
          </a:p>
          <a:p>
            <a:pPr marL="342900" indent="-342900">
              <a:lnSpc>
                <a:spcPct val="80000"/>
              </a:lnSpc>
              <a:spcBef>
                <a:spcPts val="0"/>
              </a:spcBef>
              <a:buFont typeface="Arial" panose="020B0604020202020204" pitchFamily="34" charset="0"/>
              <a:buChar char="•"/>
            </a:pPr>
            <a:r>
              <a:rPr lang="en-US" altLang="en-US" sz="2800" dirty="0" smtClean="0">
                <a:latin typeface="+mn-lt"/>
              </a:rPr>
              <a:t>Criticality – how serious are the consequences</a:t>
            </a:r>
          </a:p>
          <a:p>
            <a:pPr lvl="1">
              <a:lnSpc>
                <a:spcPct val="80000"/>
              </a:lnSpc>
              <a:spcBef>
                <a:spcPts val="0"/>
              </a:spcBef>
            </a:pPr>
            <a:r>
              <a:rPr lang="en-US" altLang="en-US" sz="2000" b="0" dirty="0" smtClean="0">
                <a:solidFill>
                  <a:srgbClr val="FF0000"/>
                </a:solidFill>
                <a:latin typeface="+mn-lt"/>
              </a:rPr>
              <a:t>HIGH: </a:t>
            </a:r>
            <a:r>
              <a:rPr lang="en-US" altLang="en-US" sz="2000" dirty="0" smtClean="0">
                <a:solidFill>
                  <a:srgbClr val="FF0000"/>
                </a:solidFill>
                <a:latin typeface="+mn-lt"/>
              </a:rPr>
              <a:t>involves potential injury</a:t>
            </a:r>
            <a:r>
              <a:rPr lang="en-US" altLang="en-US" sz="2000" b="0" dirty="0" smtClean="0">
                <a:solidFill>
                  <a:srgbClr val="FF0000"/>
                </a:solidFill>
                <a:latin typeface="+mn-lt"/>
              </a:rPr>
              <a:t>, requires rate </a:t>
            </a:r>
            <a:r>
              <a:rPr lang="en-US" altLang="en-US" sz="2000" b="0" dirty="0" smtClean="0">
                <a:solidFill>
                  <a:srgbClr val="FF0000"/>
                </a:solidFill>
                <a:latin typeface="+mn-lt"/>
                <a:cs typeface="Arial" charset="0"/>
              </a:rPr>
              <a:t>≤ </a:t>
            </a:r>
            <a:r>
              <a:rPr lang="en-US" altLang="en-US" sz="2000" b="0" dirty="0" smtClean="0">
                <a:solidFill>
                  <a:srgbClr val="FF0000"/>
                </a:solidFill>
                <a:latin typeface="+mn-lt"/>
              </a:rPr>
              <a:t>10</a:t>
            </a:r>
            <a:r>
              <a:rPr lang="en-US" altLang="en-US" sz="2000" b="0" baseline="30000" dirty="0" smtClean="0">
                <a:solidFill>
                  <a:srgbClr val="FF0000"/>
                </a:solidFill>
                <a:latin typeface="+mn-lt"/>
              </a:rPr>
              <a:t>-9</a:t>
            </a:r>
            <a:endParaRPr lang="en-US" altLang="en-US" sz="2000" b="0" dirty="0" smtClean="0">
              <a:solidFill>
                <a:srgbClr val="FF0000"/>
              </a:solidFill>
              <a:latin typeface="+mn-lt"/>
            </a:endParaRPr>
          </a:p>
          <a:p>
            <a:pPr lvl="1">
              <a:lnSpc>
                <a:spcPct val="80000"/>
              </a:lnSpc>
              <a:spcBef>
                <a:spcPts val="0"/>
              </a:spcBef>
            </a:pPr>
            <a:r>
              <a:rPr lang="en-US" altLang="en-US" sz="2000" b="0" dirty="0" smtClean="0">
                <a:solidFill>
                  <a:srgbClr val="3399FF"/>
                </a:solidFill>
                <a:latin typeface="+mn-lt"/>
              </a:rPr>
              <a:t>MEDIUM (optional): renders system unrepairable</a:t>
            </a:r>
          </a:p>
          <a:p>
            <a:pPr lvl="1">
              <a:lnSpc>
                <a:spcPct val="80000"/>
              </a:lnSpc>
              <a:spcBef>
                <a:spcPts val="0"/>
              </a:spcBef>
            </a:pPr>
            <a:r>
              <a:rPr lang="en-US" altLang="en-US" sz="2000" b="0" dirty="0" smtClean="0">
                <a:solidFill>
                  <a:srgbClr val="00B050"/>
                </a:solidFill>
                <a:latin typeface="+mn-lt"/>
              </a:rPr>
              <a:t>LOW:  inconvenience to user, required rate typically &gt; 10</a:t>
            </a:r>
            <a:r>
              <a:rPr lang="en-US" altLang="en-US" sz="2000" b="0" baseline="30000" dirty="0" smtClean="0">
                <a:solidFill>
                  <a:srgbClr val="00B050"/>
                </a:solidFill>
                <a:latin typeface="+mn-lt"/>
              </a:rPr>
              <a:t>-6</a:t>
            </a:r>
            <a:endParaRPr lang="en-US" altLang="en-US" sz="2000" b="0" dirty="0" smtClean="0">
              <a:solidFill>
                <a:srgbClr val="00B050"/>
              </a:solidFill>
              <a:latin typeface="+mn-lt"/>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What’s Inside</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85" y="1367555"/>
            <a:ext cx="5715000" cy="42767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099" y="4143215"/>
            <a:ext cx="3009901" cy="261359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099" y="1367555"/>
            <a:ext cx="3025913" cy="2627502"/>
          </a:xfrm>
          <a:prstGeom prst="rect">
            <a:avLst/>
          </a:prstGeom>
        </p:spPr>
      </p:pic>
      <p:sp>
        <p:nvSpPr>
          <p:cNvPr id="12"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91098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Conceptual Block Diagram</a:t>
            </a:r>
            <a:endParaRPr lang="en-US" sz="2400" dirty="0"/>
          </a:p>
        </p:txBody>
      </p:sp>
      <p:pic>
        <p:nvPicPr>
          <p:cNvPr id="4" name="Picture 3"/>
          <p:cNvPicPr>
            <a:picLocks noChangeAspect="1"/>
          </p:cNvPicPr>
          <p:nvPr/>
        </p:nvPicPr>
        <p:blipFill>
          <a:blip r:embed="rId2"/>
          <a:stretch>
            <a:fillRect/>
          </a:stretch>
        </p:blipFill>
        <p:spPr>
          <a:xfrm>
            <a:off x="2052417" y="1367555"/>
            <a:ext cx="6917412" cy="5190613"/>
          </a:xfrm>
          <a:prstGeom prst="rect">
            <a:avLst/>
          </a:prstGeom>
        </p:spPr>
      </p:pic>
      <p:sp>
        <p:nvSpPr>
          <p:cNvPr id="6"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7626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Block Diagram</a:t>
            </a:r>
            <a:endParaRPr lang="en-US" sz="2400" dirty="0"/>
          </a:p>
        </p:txBody>
      </p:sp>
      <p:pic>
        <p:nvPicPr>
          <p:cNvPr id="2" name="Picture 1"/>
          <p:cNvPicPr>
            <a:picLocks noChangeAspect="1"/>
          </p:cNvPicPr>
          <p:nvPr/>
        </p:nvPicPr>
        <p:blipFill>
          <a:blip r:embed="rId2"/>
          <a:stretch>
            <a:fillRect/>
          </a:stretch>
        </p:blipFill>
        <p:spPr>
          <a:xfrm>
            <a:off x="3473770" y="1367555"/>
            <a:ext cx="5380085" cy="5268554"/>
          </a:xfrm>
          <a:prstGeom prst="rect">
            <a:avLst/>
          </a:prstGeom>
        </p:spPr>
      </p:pic>
      <p:pic>
        <p:nvPicPr>
          <p:cNvPr id="3" name="Picture 2"/>
          <p:cNvPicPr>
            <a:picLocks noChangeAspect="1"/>
          </p:cNvPicPr>
          <p:nvPr/>
        </p:nvPicPr>
        <p:blipFill rotWithShape="1">
          <a:blip r:embed="rId3"/>
          <a:srcRect t="7978" r="11930" b="3404"/>
          <a:stretch/>
        </p:blipFill>
        <p:spPr>
          <a:xfrm>
            <a:off x="72901" y="3024554"/>
            <a:ext cx="3710293" cy="1661746"/>
          </a:xfrm>
          <a:prstGeom prst="rect">
            <a:avLst/>
          </a:prstGeom>
        </p:spPr>
      </p:pic>
      <p:sp>
        <p:nvSpPr>
          <p:cNvPr id="7"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97474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22662" y="1367555"/>
            <a:ext cx="8181704" cy="4658776"/>
          </a:xfrm>
          <a:prstGeom prst="roundRect">
            <a:avLst/>
          </a:prstGeom>
          <a:solidFill>
            <a:srgbClr val="00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Revisiting The nest case study</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457200" y="924643"/>
            <a:ext cx="8229600" cy="442912"/>
          </a:xfrm>
        </p:spPr>
        <p:txBody>
          <a:bodyPr/>
          <a:lstStyle/>
          <a:p>
            <a:r>
              <a:rPr lang="en-US" sz="2400" cap="none" dirty="0" smtClean="0"/>
              <a:t>Basic 4-Wire Circuit Thermostat Circuit</a:t>
            </a:r>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2754"/>
          <a:stretch/>
        </p:blipFill>
        <p:spPr>
          <a:xfrm>
            <a:off x="984070" y="1476111"/>
            <a:ext cx="4391495" cy="4441663"/>
          </a:xfrm>
          <a:prstGeom prst="rect">
            <a:avLst/>
          </a:prstGeom>
        </p:spPr>
      </p:pic>
      <p:sp>
        <p:nvSpPr>
          <p:cNvPr id="3" name="TextBox 2"/>
          <p:cNvSpPr txBox="1"/>
          <p:nvPr/>
        </p:nvSpPr>
        <p:spPr>
          <a:xfrm>
            <a:off x="5375565" y="1387039"/>
            <a:ext cx="3428802" cy="4893647"/>
          </a:xfrm>
          <a:prstGeom prst="rect">
            <a:avLst/>
          </a:prstGeom>
          <a:noFill/>
        </p:spPr>
        <p:txBody>
          <a:bodyPr wrap="square" rtlCol="0">
            <a:spAutoFit/>
          </a:bodyPr>
          <a:lstStyle/>
          <a:p>
            <a:r>
              <a:rPr lang="en-US" sz="2400" dirty="0" smtClean="0">
                <a:solidFill>
                  <a:srgbClr val="FF0000"/>
                </a:solidFill>
              </a:rPr>
              <a:t>What can go wrong:</a:t>
            </a:r>
          </a:p>
          <a:p>
            <a:pPr marL="342900" indent="-342900">
              <a:buFont typeface="+mj-lt"/>
              <a:buAutoNum type="arabicPeriod"/>
            </a:pPr>
            <a:r>
              <a:rPr lang="en-US" dirty="0">
                <a:solidFill>
                  <a:srgbClr val="FF0000"/>
                </a:solidFill>
              </a:rPr>
              <a:t>LCD/backlight fails</a:t>
            </a:r>
          </a:p>
          <a:p>
            <a:pPr marL="800100" lvl="1" indent="-342900">
              <a:buFont typeface="Arial" panose="020B0604020202020204" pitchFamily="34" charset="0"/>
              <a:buChar char="•"/>
            </a:pPr>
            <a:r>
              <a:rPr lang="en-US" dirty="0" smtClean="0">
                <a:solidFill>
                  <a:srgbClr val="FF0000"/>
                </a:solidFill>
              </a:rPr>
              <a:t>thermostat </a:t>
            </a:r>
            <a:r>
              <a:rPr lang="en-US" dirty="0">
                <a:solidFill>
                  <a:srgbClr val="FF0000"/>
                </a:solidFill>
              </a:rPr>
              <a:t>continues to function, but nothing </a:t>
            </a:r>
            <a:r>
              <a:rPr lang="en-US" dirty="0" smtClean="0">
                <a:solidFill>
                  <a:srgbClr val="FF0000"/>
                </a:solidFill>
              </a:rPr>
              <a:t>is displayed </a:t>
            </a:r>
            <a:r>
              <a:rPr lang="en-US" dirty="0">
                <a:solidFill>
                  <a:srgbClr val="FF0000"/>
                </a:solidFill>
              </a:rPr>
              <a:t>on </a:t>
            </a:r>
            <a:r>
              <a:rPr lang="en-US" dirty="0" smtClean="0">
                <a:solidFill>
                  <a:srgbClr val="FF0000"/>
                </a:solidFill>
              </a:rPr>
              <a:t>LCD screen</a:t>
            </a:r>
            <a:endParaRPr lang="en-US" dirty="0">
              <a:solidFill>
                <a:srgbClr val="FF0000"/>
              </a:solidFill>
            </a:endParaRPr>
          </a:p>
          <a:p>
            <a:pPr marL="800100" lvl="1" indent="-342900">
              <a:buFont typeface="Arial" panose="020B0604020202020204" pitchFamily="34" charset="0"/>
              <a:buChar char="•"/>
            </a:pPr>
            <a:r>
              <a:rPr lang="en-US" dirty="0" smtClean="0">
                <a:solidFill>
                  <a:srgbClr val="FF0000"/>
                </a:solidFill>
              </a:rPr>
              <a:t>LOW </a:t>
            </a:r>
            <a:r>
              <a:rPr lang="en-US" dirty="0">
                <a:solidFill>
                  <a:srgbClr val="FF0000"/>
                </a:solidFill>
              </a:rPr>
              <a:t>criticality</a:t>
            </a:r>
          </a:p>
          <a:p>
            <a:pPr marL="342900" indent="-342900">
              <a:buFont typeface="+mj-lt"/>
              <a:buAutoNum type="arabicPeriod"/>
            </a:pPr>
            <a:r>
              <a:rPr lang="en-US" dirty="0" smtClean="0">
                <a:solidFill>
                  <a:srgbClr val="FF0000"/>
                </a:solidFill>
              </a:rPr>
              <a:t>Failure to close control contact </a:t>
            </a:r>
          </a:p>
          <a:p>
            <a:pPr marL="800100" lvl="1" indent="-342900">
              <a:buFont typeface="Arial" panose="020B0604020202020204" pitchFamily="34" charset="0"/>
              <a:buChar char="•"/>
            </a:pPr>
            <a:r>
              <a:rPr lang="en-US" dirty="0" smtClean="0">
                <a:solidFill>
                  <a:srgbClr val="FF0000"/>
                </a:solidFill>
              </a:rPr>
              <a:t>no heating/cooling </a:t>
            </a:r>
          </a:p>
          <a:p>
            <a:pPr marL="800100" lvl="1" indent="-342900">
              <a:buFont typeface="Arial" panose="020B0604020202020204" pitchFamily="34" charset="0"/>
              <a:buChar char="•"/>
            </a:pPr>
            <a:r>
              <a:rPr lang="en-US" dirty="0" smtClean="0">
                <a:solidFill>
                  <a:srgbClr val="FF0000"/>
                </a:solidFill>
              </a:rPr>
              <a:t>MEDIUM criticality</a:t>
            </a:r>
          </a:p>
          <a:p>
            <a:pPr marL="342900" indent="-342900">
              <a:buFont typeface="+mj-lt"/>
              <a:buAutoNum type="arabicPeriod"/>
            </a:pPr>
            <a:r>
              <a:rPr lang="en-US" dirty="0" smtClean="0">
                <a:solidFill>
                  <a:srgbClr val="FF0000"/>
                </a:solidFill>
              </a:rPr>
              <a:t>Control contact stuck closed</a:t>
            </a:r>
          </a:p>
          <a:p>
            <a:pPr marL="800100" lvl="1" indent="-342900">
              <a:buFont typeface="Arial" panose="020B0604020202020204" pitchFamily="34" charset="0"/>
              <a:buChar char="•"/>
            </a:pPr>
            <a:r>
              <a:rPr lang="en-US" dirty="0" smtClean="0">
                <a:solidFill>
                  <a:srgbClr val="FF0000"/>
                </a:solidFill>
              </a:rPr>
              <a:t>continuous heating or cooling (will not shut off)</a:t>
            </a:r>
          </a:p>
          <a:p>
            <a:pPr marL="800100" lvl="1" indent="-342900">
              <a:buFont typeface="Arial" panose="020B0604020202020204" pitchFamily="34" charset="0"/>
              <a:buChar char="•"/>
            </a:pPr>
            <a:r>
              <a:rPr lang="en-US" dirty="0" smtClean="0">
                <a:solidFill>
                  <a:srgbClr val="FF0000"/>
                </a:solidFill>
              </a:rPr>
              <a:t>HIGH criticality (damage to HVAC system and/or personal property, potential health risk)</a:t>
            </a:r>
          </a:p>
          <a:p>
            <a:pPr lvl="1"/>
            <a:endParaRPr lang="en-US" dirty="0">
              <a:solidFill>
                <a:srgbClr val="FF0000"/>
              </a:solidFill>
            </a:endParaRPr>
          </a:p>
        </p:txBody>
      </p:sp>
    </p:spTree>
    <p:extLst>
      <p:ext uri="{BB962C8B-B14F-4D97-AF65-F5344CB8AC3E}">
        <p14:creationId xmlns:p14="http://schemas.microsoft.com/office/powerpoint/2010/main" val="1288773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457200" y="924643"/>
            <a:ext cx="8229600" cy="442912"/>
          </a:xfrm>
        </p:spPr>
        <p:txBody>
          <a:bodyPr/>
          <a:lstStyle/>
          <a:p>
            <a:r>
              <a:rPr lang="en-US" sz="2400" cap="none" dirty="0" smtClean="0"/>
              <a:t>Identify Potential Failure Modes and  Criticality Level</a:t>
            </a:r>
            <a:endParaRPr lang="en-US" sz="2400" dirty="0"/>
          </a:p>
        </p:txBody>
      </p:sp>
      <p:pic>
        <p:nvPicPr>
          <p:cNvPr id="3" name="Picture 2"/>
          <p:cNvPicPr>
            <a:picLocks noChangeAspect="1"/>
          </p:cNvPicPr>
          <p:nvPr/>
        </p:nvPicPr>
        <p:blipFill rotWithShape="1">
          <a:blip r:embed="rId2"/>
          <a:srcRect r="566"/>
          <a:stretch/>
        </p:blipFill>
        <p:spPr>
          <a:xfrm rot="5400000">
            <a:off x="2370184" y="-466298"/>
            <a:ext cx="4676194" cy="8343900"/>
          </a:xfrm>
          <a:prstGeom prst="rect">
            <a:avLst/>
          </a:prstGeom>
        </p:spPr>
      </p:pic>
    </p:spTree>
    <p:extLst>
      <p:ext uri="{BB962C8B-B14F-4D97-AF65-F5344CB8AC3E}">
        <p14:creationId xmlns:p14="http://schemas.microsoft.com/office/powerpoint/2010/main" val="21305645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457200" y="924643"/>
            <a:ext cx="8229600" cy="442912"/>
          </a:xfrm>
        </p:spPr>
        <p:txBody>
          <a:bodyPr/>
          <a:lstStyle/>
          <a:p>
            <a:r>
              <a:rPr lang="en-US" sz="2400" cap="none" dirty="0" smtClean="0"/>
              <a:t>Identify Potential Failure Modes and  Criticality Levels</a:t>
            </a:r>
            <a:endParaRPr lang="en-US" sz="2400" dirty="0"/>
          </a:p>
        </p:txBody>
      </p:sp>
      <p:pic>
        <p:nvPicPr>
          <p:cNvPr id="3" name="Picture 2"/>
          <p:cNvPicPr>
            <a:picLocks noChangeAspect="1"/>
          </p:cNvPicPr>
          <p:nvPr/>
        </p:nvPicPr>
        <p:blipFill rotWithShape="1">
          <a:blip r:embed="rId2"/>
          <a:srcRect r="566"/>
          <a:stretch/>
        </p:blipFill>
        <p:spPr>
          <a:xfrm rot="5400000">
            <a:off x="2370184" y="-466298"/>
            <a:ext cx="4676194" cy="8343900"/>
          </a:xfrm>
          <a:prstGeom prst="rect">
            <a:avLst/>
          </a:prstGeom>
        </p:spPr>
      </p:pic>
      <p:sp>
        <p:nvSpPr>
          <p:cNvPr id="2" name="Rectangle 1"/>
          <p:cNvSpPr/>
          <p:nvPr/>
        </p:nvSpPr>
        <p:spPr>
          <a:xfrm>
            <a:off x="3990109" y="1634836"/>
            <a:ext cx="2867891" cy="1385455"/>
          </a:xfrm>
          <a:prstGeom prst="rect">
            <a:avLst/>
          </a:prstGeom>
          <a:solidFill>
            <a:srgbClr val="FFFF00">
              <a:alpha val="1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8508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024299" y="-116424"/>
            <a:ext cx="4401234" cy="7369195"/>
          </a:xfrm>
          <a:prstGeom prst="rect">
            <a:avLst/>
          </a:prstGeom>
        </p:spPr>
      </p:pic>
      <p:sp>
        <p:nvSpPr>
          <p:cNvPr id="7"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1787236" y="1524000"/>
            <a:ext cx="1136073" cy="1399309"/>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55273" y="5005470"/>
            <a:ext cx="6788728" cy="1846659"/>
          </a:xfrm>
          <a:prstGeom prst="rect">
            <a:avLst/>
          </a:prstGeom>
          <a:noFill/>
        </p:spPr>
        <p:txBody>
          <a:bodyPr wrap="square" rtlCol="0">
            <a:spAutoFit/>
          </a:bodyPr>
          <a:lstStyle/>
          <a:p>
            <a:r>
              <a:rPr lang="en-US" sz="2400" dirty="0" smtClean="0">
                <a:solidFill>
                  <a:srgbClr val="FF0000"/>
                </a:solidFill>
              </a:rPr>
              <a:t>Potential failure modes and effects:</a:t>
            </a:r>
          </a:p>
          <a:p>
            <a:pPr marL="342900" indent="-342900">
              <a:buFont typeface="+mj-lt"/>
              <a:buAutoNum type="arabicPeriod"/>
            </a:pPr>
            <a:r>
              <a:rPr lang="en-US" dirty="0" smtClean="0">
                <a:solidFill>
                  <a:srgbClr val="FF0000"/>
                </a:solidFill>
              </a:rPr>
              <a:t>PN diode fails open </a:t>
            </a:r>
            <a:r>
              <a:rPr lang="en-US" dirty="0" smtClean="0">
                <a:solidFill>
                  <a:srgbClr val="FF0000"/>
                </a:solidFill>
                <a:sym typeface="Symbol"/>
              </a:rPr>
              <a:t> no power, device inoperative</a:t>
            </a:r>
          </a:p>
          <a:p>
            <a:pPr marL="342900" indent="-342900">
              <a:buFont typeface="+mj-lt"/>
              <a:buAutoNum type="arabicPeriod"/>
            </a:pPr>
            <a:r>
              <a:rPr lang="en-US" dirty="0" smtClean="0">
                <a:solidFill>
                  <a:srgbClr val="FF0000"/>
                </a:solidFill>
                <a:sym typeface="Symbol"/>
              </a:rPr>
              <a:t>PN diode fails shorted</a:t>
            </a:r>
          </a:p>
          <a:p>
            <a:pPr marL="800100" lvl="1" indent="-342900">
              <a:buFont typeface="Arial" panose="020B0604020202020204" pitchFamily="34" charset="0"/>
              <a:buChar char="•"/>
            </a:pPr>
            <a:r>
              <a:rPr lang="en-US" dirty="0" smtClean="0">
                <a:solidFill>
                  <a:srgbClr val="FF0000"/>
                </a:solidFill>
                <a:sym typeface="Symbol"/>
              </a:rPr>
              <a:t>No power, device inoperative</a:t>
            </a:r>
          </a:p>
          <a:p>
            <a:pPr marL="800100" lvl="1" indent="-342900">
              <a:buFont typeface="Arial" panose="020B0604020202020204" pitchFamily="34" charset="0"/>
              <a:buChar char="•"/>
            </a:pPr>
            <a:r>
              <a:rPr lang="en-US" dirty="0" smtClean="0">
                <a:solidFill>
                  <a:srgbClr val="FF0000"/>
                </a:solidFill>
                <a:sym typeface="Symbol"/>
              </a:rPr>
              <a:t>AC potentially across capacitors  short circuit/damage</a:t>
            </a:r>
          </a:p>
          <a:p>
            <a:pPr marL="800100" lvl="1" indent="-342900">
              <a:buFont typeface="Arial" panose="020B0604020202020204" pitchFamily="34" charset="0"/>
              <a:buChar char="•"/>
            </a:pPr>
            <a:r>
              <a:rPr lang="en-US" dirty="0" smtClean="0">
                <a:solidFill>
                  <a:srgbClr val="FF0000"/>
                </a:solidFill>
                <a:sym typeface="Symbol"/>
              </a:rPr>
              <a:t>HVAC control contact stuck closed  continuous heat/cool</a:t>
            </a:r>
            <a:endParaRPr lang="en-US" dirty="0">
              <a:solidFill>
                <a:srgbClr val="FF0000"/>
              </a:solidFill>
            </a:endParaRPr>
          </a:p>
        </p:txBody>
      </p:sp>
      <p:sp>
        <p:nvSpPr>
          <p:cNvPr id="2" name="TextBox 1"/>
          <p:cNvSpPr txBox="1"/>
          <p:nvPr/>
        </p:nvSpPr>
        <p:spPr>
          <a:xfrm>
            <a:off x="4524706" y="3037490"/>
            <a:ext cx="1166648" cy="369332"/>
          </a:xfrm>
          <a:prstGeom prst="rect">
            <a:avLst/>
          </a:prstGeom>
          <a:noFill/>
        </p:spPr>
        <p:txBody>
          <a:bodyPr wrap="square" rtlCol="0">
            <a:spAutoFit/>
          </a:bodyPr>
          <a:lstStyle/>
          <a:p>
            <a:r>
              <a:rPr lang="en-US" dirty="0" smtClean="0"/>
              <a:t>LTC3631</a:t>
            </a:r>
            <a:endParaRPr lang="en-US" dirty="0"/>
          </a:p>
        </p:txBody>
      </p:sp>
    </p:spTree>
    <p:extLst>
      <p:ext uri="{BB962C8B-B14F-4D97-AF65-F5344CB8AC3E}">
        <p14:creationId xmlns:p14="http://schemas.microsoft.com/office/powerpoint/2010/main" val="32408709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024299" y="-116424"/>
            <a:ext cx="4401234" cy="7369195"/>
          </a:xfrm>
          <a:prstGeom prst="rect">
            <a:avLst/>
          </a:prstGeom>
        </p:spPr>
      </p:pic>
      <p:sp>
        <p:nvSpPr>
          <p:cNvPr id="7"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2217679" y="3471188"/>
            <a:ext cx="320570" cy="1190869"/>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55273" y="4991615"/>
            <a:ext cx="6788728" cy="1846659"/>
          </a:xfrm>
          <a:prstGeom prst="rect">
            <a:avLst/>
          </a:prstGeom>
          <a:noFill/>
        </p:spPr>
        <p:txBody>
          <a:bodyPr wrap="square" rtlCol="0">
            <a:spAutoFit/>
          </a:bodyPr>
          <a:lstStyle/>
          <a:p>
            <a:r>
              <a:rPr lang="en-US" sz="2400" dirty="0" smtClean="0">
                <a:solidFill>
                  <a:srgbClr val="FF0000"/>
                </a:solidFill>
              </a:rPr>
              <a:t>Potential failure modes and effects:</a:t>
            </a:r>
          </a:p>
          <a:p>
            <a:pPr marL="342900" indent="-342900">
              <a:buFont typeface="+mj-lt"/>
              <a:buAutoNum type="arabicPeriod"/>
            </a:pPr>
            <a:r>
              <a:rPr lang="en-US" dirty="0" err="1" smtClean="0">
                <a:solidFill>
                  <a:srgbClr val="FF0000"/>
                </a:solidFill>
              </a:rPr>
              <a:t>Zener</a:t>
            </a:r>
            <a:r>
              <a:rPr lang="en-US" dirty="0" smtClean="0">
                <a:solidFill>
                  <a:srgbClr val="FF0000"/>
                </a:solidFill>
              </a:rPr>
              <a:t> diode fails open </a:t>
            </a:r>
            <a:r>
              <a:rPr lang="en-US" dirty="0" smtClean="0">
                <a:solidFill>
                  <a:srgbClr val="FF0000"/>
                </a:solidFill>
                <a:sym typeface="Symbol"/>
              </a:rPr>
              <a:t> </a:t>
            </a:r>
            <a:r>
              <a:rPr lang="en-US" dirty="0">
                <a:solidFill>
                  <a:srgbClr val="FF0000"/>
                </a:solidFill>
                <a:sym typeface="Symbol"/>
              </a:rPr>
              <a:t>(limited effect, may be undetected</a:t>
            </a:r>
            <a:r>
              <a:rPr lang="en-US" dirty="0" smtClean="0">
                <a:solidFill>
                  <a:srgbClr val="FF0000"/>
                </a:solidFill>
                <a:sym typeface="Symbol"/>
              </a:rPr>
              <a:t>)</a:t>
            </a:r>
          </a:p>
          <a:p>
            <a:pPr marL="342900" indent="-342900">
              <a:buFont typeface="+mj-lt"/>
              <a:buAutoNum type="arabicPeriod"/>
            </a:pPr>
            <a:r>
              <a:rPr lang="en-US" dirty="0" err="1" smtClean="0">
                <a:solidFill>
                  <a:srgbClr val="FF0000"/>
                </a:solidFill>
                <a:sym typeface="Symbol"/>
              </a:rPr>
              <a:t>Zener</a:t>
            </a:r>
            <a:r>
              <a:rPr lang="en-US" dirty="0" smtClean="0">
                <a:solidFill>
                  <a:srgbClr val="FF0000"/>
                </a:solidFill>
                <a:sym typeface="Symbol"/>
              </a:rPr>
              <a:t> diode fails shorted</a:t>
            </a:r>
          </a:p>
          <a:p>
            <a:pPr marL="800100" lvl="1" indent="-342900">
              <a:buFont typeface="Arial" panose="020B0604020202020204" pitchFamily="34" charset="0"/>
              <a:buChar char="•"/>
            </a:pPr>
            <a:r>
              <a:rPr lang="en-US" dirty="0" smtClean="0">
                <a:solidFill>
                  <a:srgbClr val="FF0000"/>
                </a:solidFill>
                <a:sym typeface="Symbol"/>
              </a:rPr>
              <a:t>No power, device inoperative</a:t>
            </a:r>
          </a:p>
          <a:p>
            <a:pPr marL="800100" lvl="1" indent="-342900">
              <a:buFont typeface="Arial" panose="020B0604020202020204" pitchFamily="34" charset="0"/>
              <a:buChar char="•"/>
            </a:pPr>
            <a:r>
              <a:rPr lang="en-US" dirty="0" smtClean="0">
                <a:solidFill>
                  <a:srgbClr val="FF0000"/>
                </a:solidFill>
                <a:sym typeface="Symbol"/>
              </a:rPr>
              <a:t>HVAC control contact stuck closed (circuit draws excessive current)  continuous heat/cool</a:t>
            </a:r>
            <a:endParaRPr lang="en-US" dirty="0">
              <a:solidFill>
                <a:srgbClr val="FF0000"/>
              </a:solidFill>
            </a:endParaRPr>
          </a:p>
        </p:txBody>
      </p:sp>
      <p:sp>
        <p:nvSpPr>
          <p:cNvPr id="10" name="TextBox 9"/>
          <p:cNvSpPr txBox="1"/>
          <p:nvPr/>
        </p:nvSpPr>
        <p:spPr>
          <a:xfrm>
            <a:off x="4524706" y="3037490"/>
            <a:ext cx="1166648" cy="369332"/>
          </a:xfrm>
          <a:prstGeom prst="rect">
            <a:avLst/>
          </a:prstGeom>
          <a:noFill/>
        </p:spPr>
        <p:txBody>
          <a:bodyPr wrap="square" rtlCol="0">
            <a:spAutoFit/>
          </a:bodyPr>
          <a:lstStyle/>
          <a:p>
            <a:r>
              <a:rPr lang="en-US" dirty="0" smtClean="0"/>
              <a:t>LTC3631</a:t>
            </a:r>
            <a:endParaRPr lang="en-US" dirty="0"/>
          </a:p>
        </p:txBody>
      </p:sp>
    </p:spTree>
    <p:extLst>
      <p:ext uri="{BB962C8B-B14F-4D97-AF65-F5344CB8AC3E}">
        <p14:creationId xmlns:p14="http://schemas.microsoft.com/office/powerpoint/2010/main" val="12559914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270555"/>
            <a:ext cx="7772400" cy="762000"/>
          </a:xfrm>
        </p:spPr>
        <p:txBody>
          <a:bodyPr/>
          <a:lstStyle/>
          <a:p>
            <a:r>
              <a:rPr lang="en-US" altLang="en-US" dirty="0" smtClean="0">
                <a:solidFill>
                  <a:schemeClr val="bg1"/>
                </a:solidFill>
                <a:effectLst>
                  <a:outerShdw blurRad="38100" dist="38100" dir="2700000" algn="tl">
                    <a:srgbClr val="000000">
                      <a:alpha val="43137"/>
                    </a:srgbClr>
                  </a:outerShdw>
                </a:effectLst>
              </a:rPr>
              <a:t>Introduction</a:t>
            </a:r>
          </a:p>
        </p:txBody>
      </p:sp>
      <p:sp>
        <p:nvSpPr>
          <p:cNvPr id="7171" name="Rectangle 3"/>
          <p:cNvSpPr>
            <a:spLocks noGrp="1" noChangeArrowheads="1"/>
          </p:cNvSpPr>
          <p:nvPr>
            <p:ph type="body" idx="1"/>
          </p:nvPr>
        </p:nvSpPr>
        <p:spPr>
          <a:xfrm>
            <a:off x="657225" y="1100138"/>
            <a:ext cx="8202613" cy="4776787"/>
          </a:xfrm>
        </p:spPr>
        <p:txBody>
          <a:bodyPr>
            <a:normAutofit/>
          </a:bodyPr>
          <a:lstStyle/>
          <a:p>
            <a:pPr marL="342900" indent="-342900">
              <a:buFont typeface="Arial" panose="020B0604020202020204" pitchFamily="34" charset="0"/>
              <a:buChar char="•"/>
              <a:defRPr/>
            </a:pPr>
            <a:r>
              <a:rPr lang="en-US" sz="2800" dirty="0" smtClean="0">
                <a:latin typeface="+mn-lt"/>
              </a:rPr>
              <a:t>Reliability, maintainability, and safety integral to product development</a:t>
            </a:r>
          </a:p>
          <a:p>
            <a:pPr marL="342900" indent="-342900">
              <a:buFont typeface="Arial" panose="020B0604020202020204" pitchFamily="34" charset="0"/>
              <a:buChar char="•"/>
              <a:defRPr/>
            </a:pPr>
            <a:r>
              <a:rPr lang="en-US" sz="2800" dirty="0" smtClean="0">
                <a:latin typeface="+mn-lt"/>
              </a:rPr>
              <a:t>Tradeoffs between requirements and cost</a:t>
            </a:r>
          </a:p>
          <a:p>
            <a:pPr marL="342900" indent="-342900">
              <a:buFont typeface="Arial" panose="020B0604020202020204" pitchFamily="34" charset="0"/>
              <a:buChar char="•"/>
              <a:defRPr/>
            </a:pPr>
            <a:r>
              <a:rPr lang="en-US" sz="2800" dirty="0" smtClean="0">
                <a:latin typeface="+mn-lt"/>
              </a:rPr>
              <a:t>Reducing probability of failure is expensive</a:t>
            </a:r>
          </a:p>
          <a:p>
            <a:pPr marL="342900" indent="-342900">
              <a:buFont typeface="Arial" panose="020B0604020202020204" pitchFamily="34" charset="0"/>
              <a:buChar char="•"/>
              <a:defRPr/>
            </a:pPr>
            <a:r>
              <a:rPr lang="en-US" sz="2800" dirty="0" smtClean="0">
                <a:latin typeface="+mn-lt"/>
              </a:rPr>
              <a:t>Given little potential for personal injury, the primary consideration is manufacturing cost vs. potential customer unhappiness</a:t>
            </a:r>
          </a:p>
          <a:p>
            <a:pPr marL="342900" indent="-342900">
              <a:buFont typeface="Arial" panose="020B0604020202020204" pitchFamily="34" charset="0"/>
              <a:buChar char="•"/>
              <a:defRPr/>
            </a:pPr>
            <a:r>
              <a:rPr lang="en-US" sz="2800" dirty="0" smtClean="0">
                <a:latin typeface="+mn-lt"/>
              </a:rPr>
              <a:t>There are UL, CE, IEC, FCC standards (possibly others) to be met</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024299" y="-116424"/>
            <a:ext cx="4401234" cy="7369195"/>
          </a:xfrm>
          <a:prstGeom prst="rect">
            <a:avLst/>
          </a:prstGeom>
        </p:spPr>
      </p:pic>
      <p:sp>
        <p:nvSpPr>
          <p:cNvPr id="7"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2438395" y="3471188"/>
            <a:ext cx="900545" cy="1190869"/>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55273" y="4991615"/>
            <a:ext cx="6788728" cy="1846659"/>
          </a:xfrm>
          <a:prstGeom prst="rect">
            <a:avLst/>
          </a:prstGeom>
          <a:noFill/>
        </p:spPr>
        <p:txBody>
          <a:bodyPr wrap="square" rtlCol="0">
            <a:spAutoFit/>
          </a:bodyPr>
          <a:lstStyle/>
          <a:p>
            <a:r>
              <a:rPr lang="en-US" sz="2400" dirty="0" smtClean="0">
                <a:solidFill>
                  <a:srgbClr val="FF0000"/>
                </a:solidFill>
              </a:rPr>
              <a:t>Potential failure modes and effects:</a:t>
            </a:r>
          </a:p>
          <a:p>
            <a:pPr marL="342900" indent="-342900">
              <a:buFont typeface="+mj-lt"/>
              <a:buAutoNum type="arabicPeriod"/>
            </a:pPr>
            <a:r>
              <a:rPr lang="en-US" dirty="0" smtClean="0">
                <a:solidFill>
                  <a:srgbClr val="FF0000"/>
                </a:solidFill>
              </a:rPr>
              <a:t>Capacitor fails open </a:t>
            </a:r>
            <a:r>
              <a:rPr lang="en-US" dirty="0" smtClean="0">
                <a:solidFill>
                  <a:srgbClr val="FF0000"/>
                </a:solidFill>
                <a:sym typeface="Symbol"/>
              </a:rPr>
              <a:t> (limited effect, may be undetected)</a:t>
            </a:r>
          </a:p>
          <a:p>
            <a:pPr marL="342900" indent="-342900">
              <a:buFont typeface="+mj-lt"/>
              <a:buAutoNum type="arabicPeriod"/>
            </a:pPr>
            <a:r>
              <a:rPr lang="en-US" dirty="0" smtClean="0">
                <a:solidFill>
                  <a:srgbClr val="FF0000"/>
                </a:solidFill>
                <a:sym typeface="Symbol"/>
              </a:rPr>
              <a:t>Capacitor fails shorted</a:t>
            </a:r>
          </a:p>
          <a:p>
            <a:pPr marL="800100" lvl="1" indent="-342900">
              <a:buFont typeface="Arial" panose="020B0604020202020204" pitchFamily="34" charset="0"/>
              <a:buChar char="•"/>
            </a:pPr>
            <a:r>
              <a:rPr lang="en-US" dirty="0" smtClean="0">
                <a:solidFill>
                  <a:srgbClr val="FF0000"/>
                </a:solidFill>
                <a:sym typeface="Symbol"/>
              </a:rPr>
              <a:t>No power, device inoperative</a:t>
            </a:r>
          </a:p>
          <a:p>
            <a:pPr marL="800100" lvl="1" indent="-342900">
              <a:buFont typeface="Arial" panose="020B0604020202020204" pitchFamily="34" charset="0"/>
              <a:buChar char="•"/>
            </a:pPr>
            <a:r>
              <a:rPr lang="en-US" dirty="0" smtClean="0">
                <a:solidFill>
                  <a:srgbClr val="FF0000"/>
                </a:solidFill>
                <a:sym typeface="Symbol"/>
              </a:rPr>
              <a:t>HVAC control contact stuck closed (circuit draws excessive current)  continuous heat/cool</a:t>
            </a:r>
            <a:endParaRPr lang="en-US" dirty="0">
              <a:solidFill>
                <a:srgbClr val="FF0000"/>
              </a:solidFill>
            </a:endParaRPr>
          </a:p>
        </p:txBody>
      </p:sp>
      <p:sp>
        <p:nvSpPr>
          <p:cNvPr id="10" name="TextBox 9"/>
          <p:cNvSpPr txBox="1"/>
          <p:nvPr/>
        </p:nvSpPr>
        <p:spPr>
          <a:xfrm>
            <a:off x="4524706" y="3037490"/>
            <a:ext cx="1166648" cy="369332"/>
          </a:xfrm>
          <a:prstGeom prst="rect">
            <a:avLst/>
          </a:prstGeom>
          <a:noFill/>
        </p:spPr>
        <p:txBody>
          <a:bodyPr wrap="square" rtlCol="0">
            <a:spAutoFit/>
          </a:bodyPr>
          <a:lstStyle/>
          <a:p>
            <a:r>
              <a:rPr lang="en-US" dirty="0" smtClean="0"/>
              <a:t>LTC3631</a:t>
            </a:r>
            <a:endParaRPr lang="en-US" dirty="0"/>
          </a:p>
        </p:txBody>
      </p:sp>
    </p:spTree>
    <p:extLst>
      <p:ext uri="{BB962C8B-B14F-4D97-AF65-F5344CB8AC3E}">
        <p14:creationId xmlns:p14="http://schemas.microsoft.com/office/powerpoint/2010/main" val="41166191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High Voltage Buck Converter</a:t>
            </a:r>
            <a:endParaRPr lang="en-US" sz="2400" dirty="0"/>
          </a:p>
        </p:txBody>
      </p:sp>
      <p:pic>
        <p:nvPicPr>
          <p:cNvPr id="4" name="Picture 3"/>
          <p:cNvPicPr>
            <a:picLocks noChangeAspect="1"/>
          </p:cNvPicPr>
          <p:nvPr/>
        </p:nvPicPr>
        <p:blipFill rotWithShape="1">
          <a:blip r:embed="rId2"/>
          <a:srcRect l="6892"/>
          <a:stretch/>
        </p:blipFill>
        <p:spPr>
          <a:xfrm rot="5400000">
            <a:off x="2024299" y="-116424"/>
            <a:ext cx="4401234" cy="7369195"/>
          </a:xfrm>
          <a:prstGeom prst="rect">
            <a:avLst/>
          </a:prstGeom>
        </p:spPr>
      </p:pic>
      <p:sp>
        <p:nvSpPr>
          <p:cNvPr id="7"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sp>
        <p:nvSpPr>
          <p:cNvPr id="3" name="Rounded Rectangle 2"/>
          <p:cNvSpPr/>
          <p:nvPr/>
        </p:nvSpPr>
        <p:spPr>
          <a:xfrm>
            <a:off x="4501287" y="3269673"/>
            <a:ext cx="985114" cy="1080970"/>
          </a:xfrm>
          <a:prstGeom prst="roundRect">
            <a:avLst/>
          </a:prstGeom>
          <a:solidFill>
            <a:srgbClr val="FFFF00">
              <a:alpha val="2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355273" y="5060890"/>
            <a:ext cx="6788728" cy="1569660"/>
          </a:xfrm>
          <a:prstGeom prst="rect">
            <a:avLst/>
          </a:prstGeom>
          <a:noFill/>
        </p:spPr>
        <p:txBody>
          <a:bodyPr wrap="square" rtlCol="0">
            <a:spAutoFit/>
          </a:bodyPr>
          <a:lstStyle/>
          <a:p>
            <a:r>
              <a:rPr lang="en-US" sz="2400" dirty="0" smtClean="0">
                <a:solidFill>
                  <a:srgbClr val="FF0000"/>
                </a:solidFill>
              </a:rPr>
              <a:t>Potential failure modes and effects:</a:t>
            </a:r>
          </a:p>
          <a:p>
            <a:pPr marL="342900" indent="-342900">
              <a:buFont typeface="+mj-lt"/>
              <a:buAutoNum type="arabicPeriod"/>
            </a:pPr>
            <a:r>
              <a:rPr lang="en-US" dirty="0" smtClean="0">
                <a:solidFill>
                  <a:srgbClr val="FF0000"/>
                </a:solidFill>
              </a:rPr>
              <a:t>Buck regulator fails with </a:t>
            </a:r>
            <a:r>
              <a:rPr lang="en-US" dirty="0" err="1" smtClean="0">
                <a:solidFill>
                  <a:srgbClr val="FF0000"/>
                </a:solidFill>
              </a:rPr>
              <a:t>Vout</a:t>
            </a:r>
            <a:r>
              <a:rPr lang="en-US" dirty="0" smtClean="0">
                <a:solidFill>
                  <a:srgbClr val="FF0000"/>
                </a:solidFill>
              </a:rPr>
              <a:t> = 0 </a:t>
            </a:r>
            <a:r>
              <a:rPr lang="en-US" dirty="0" smtClean="0">
                <a:solidFill>
                  <a:srgbClr val="FF0000"/>
                </a:solidFill>
                <a:sym typeface="Symbol"/>
              </a:rPr>
              <a:t> thermostat inoperative</a:t>
            </a:r>
          </a:p>
          <a:p>
            <a:pPr marL="342900" indent="-342900">
              <a:buFont typeface="+mj-lt"/>
              <a:buAutoNum type="arabicPeriod"/>
            </a:pPr>
            <a:r>
              <a:rPr lang="en-US" dirty="0" smtClean="0">
                <a:solidFill>
                  <a:srgbClr val="FF0000"/>
                </a:solidFill>
                <a:sym typeface="Symbol"/>
              </a:rPr>
              <a:t>Buck regulator fails with </a:t>
            </a:r>
            <a:r>
              <a:rPr lang="en-US" dirty="0" err="1" smtClean="0">
                <a:solidFill>
                  <a:srgbClr val="FF0000"/>
                </a:solidFill>
                <a:sym typeface="Symbol"/>
              </a:rPr>
              <a:t>Vout</a:t>
            </a:r>
            <a:r>
              <a:rPr lang="en-US" dirty="0" smtClean="0">
                <a:solidFill>
                  <a:srgbClr val="FF0000"/>
                </a:solidFill>
                <a:sym typeface="Symbol"/>
              </a:rPr>
              <a:t> = Vin</a:t>
            </a:r>
          </a:p>
          <a:p>
            <a:pPr marL="800100" lvl="1" indent="-342900">
              <a:buFont typeface="Arial" panose="020B0604020202020204" pitchFamily="34" charset="0"/>
              <a:buChar char="•"/>
            </a:pPr>
            <a:r>
              <a:rPr lang="en-US" dirty="0" smtClean="0">
                <a:solidFill>
                  <a:srgbClr val="FF0000"/>
                </a:solidFill>
                <a:sym typeface="Symbol"/>
              </a:rPr>
              <a:t>Overvoltage to </a:t>
            </a:r>
            <a:r>
              <a:rPr lang="en-US" dirty="0" err="1" smtClean="0">
                <a:solidFill>
                  <a:srgbClr val="FF0000"/>
                </a:solidFill>
                <a:sym typeface="Symbol"/>
              </a:rPr>
              <a:t>backplate</a:t>
            </a:r>
            <a:r>
              <a:rPr lang="en-US" dirty="0" smtClean="0">
                <a:solidFill>
                  <a:srgbClr val="FF0000"/>
                </a:solidFill>
                <a:sym typeface="Symbol"/>
              </a:rPr>
              <a:t>, fry most active components</a:t>
            </a:r>
          </a:p>
          <a:p>
            <a:pPr marL="800100" lvl="1" indent="-342900">
              <a:buFont typeface="Arial" panose="020B0604020202020204" pitchFamily="34" charset="0"/>
              <a:buChar char="•"/>
            </a:pPr>
            <a:r>
              <a:rPr lang="en-US" dirty="0" smtClean="0">
                <a:solidFill>
                  <a:srgbClr val="FF0000"/>
                </a:solidFill>
                <a:sym typeface="Symbol"/>
              </a:rPr>
              <a:t>Unpredictable effect on thermostat control contacts</a:t>
            </a:r>
            <a:endParaRPr lang="en-US" dirty="0">
              <a:solidFill>
                <a:srgbClr val="FF0000"/>
              </a:solidFill>
            </a:endParaRPr>
          </a:p>
        </p:txBody>
      </p:sp>
      <p:sp>
        <p:nvSpPr>
          <p:cNvPr id="10" name="TextBox 9"/>
          <p:cNvSpPr txBox="1"/>
          <p:nvPr/>
        </p:nvSpPr>
        <p:spPr>
          <a:xfrm>
            <a:off x="4524706" y="3037490"/>
            <a:ext cx="1166648" cy="369332"/>
          </a:xfrm>
          <a:prstGeom prst="rect">
            <a:avLst/>
          </a:prstGeom>
          <a:noFill/>
        </p:spPr>
        <p:txBody>
          <a:bodyPr wrap="square" rtlCol="0">
            <a:spAutoFit/>
          </a:bodyPr>
          <a:lstStyle/>
          <a:p>
            <a:r>
              <a:rPr lang="en-US" dirty="0" smtClean="0"/>
              <a:t>LTC3631</a:t>
            </a:r>
            <a:endParaRPr lang="en-US" dirty="0"/>
          </a:p>
        </p:txBody>
      </p:sp>
    </p:spTree>
    <p:extLst>
      <p:ext uri="{BB962C8B-B14F-4D97-AF65-F5344CB8AC3E}">
        <p14:creationId xmlns:p14="http://schemas.microsoft.com/office/powerpoint/2010/main" val="2651077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a:spLocks noGrp="1"/>
          </p:cNvSpPr>
          <p:nvPr>
            <p:ph type="body" idx="11"/>
          </p:nvPr>
        </p:nvSpPr>
        <p:spPr>
          <a:xfrm>
            <a:off x="457200" y="924643"/>
            <a:ext cx="8229600" cy="442912"/>
          </a:xfrm>
        </p:spPr>
        <p:txBody>
          <a:bodyPr/>
          <a:lstStyle/>
          <a:p>
            <a:r>
              <a:rPr lang="en-US" sz="2400" cap="none" dirty="0" smtClean="0"/>
              <a:t>High Voltage Buck Converter</a:t>
            </a:r>
            <a:endParaRPr lang="en-US" sz="2400" dirty="0"/>
          </a:p>
        </p:txBody>
      </p:sp>
      <p:sp>
        <p:nvSpPr>
          <p:cNvPr id="7" name="Title 10"/>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FMECA Analysis</a:t>
            </a:r>
            <a:endParaRPr lang="en-US" dirty="0">
              <a:effectLst>
                <a:outerShdw blurRad="38100" dist="38100" dir="2700000" algn="tl">
                  <a:srgbClr val="000000">
                    <a:alpha val="43137"/>
                  </a:srgbClr>
                </a:outerShdw>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1714540939"/>
              </p:ext>
            </p:extLst>
          </p:nvPr>
        </p:nvGraphicFramePr>
        <p:xfrm>
          <a:off x="609600" y="1521691"/>
          <a:ext cx="7972716" cy="3825010"/>
        </p:xfrm>
        <a:graphic>
          <a:graphicData uri="http://schemas.openxmlformats.org/drawingml/2006/table">
            <a:tbl>
              <a:tblPr firstRow="1" bandRow="1">
                <a:tableStyleId>{93296810-A885-4BE3-A3E7-6D5BEEA58F35}</a:tableStyleId>
              </a:tblPr>
              <a:tblGrid>
                <a:gridCol w="572814"/>
                <a:gridCol w="1103586"/>
                <a:gridCol w="1870364"/>
                <a:gridCol w="1768380"/>
                <a:gridCol w="1556711"/>
                <a:gridCol w="1100861"/>
              </a:tblGrid>
              <a:tr h="845705">
                <a:tc>
                  <a:txBody>
                    <a:bodyPr/>
                    <a:lstStyle/>
                    <a:p>
                      <a:pPr algn="ctr"/>
                      <a:r>
                        <a:rPr lang="en-US" dirty="0" smtClean="0"/>
                        <a:t>No.</a:t>
                      </a:r>
                      <a:endParaRPr lang="en-US" dirty="0"/>
                    </a:p>
                  </a:txBody>
                  <a:tcPr anchor="ctr"/>
                </a:tc>
                <a:tc>
                  <a:txBody>
                    <a:bodyPr/>
                    <a:lstStyle/>
                    <a:p>
                      <a:pPr algn="ctr"/>
                      <a:r>
                        <a:rPr lang="en-US" dirty="0" smtClean="0"/>
                        <a:t>Failure</a:t>
                      </a:r>
                      <a:r>
                        <a:rPr lang="en-US" baseline="0" dirty="0" smtClean="0"/>
                        <a:t> Mode</a:t>
                      </a:r>
                      <a:endParaRPr lang="en-US" dirty="0"/>
                    </a:p>
                  </a:txBody>
                  <a:tcPr anchor="ctr"/>
                </a:tc>
                <a:tc>
                  <a:txBody>
                    <a:bodyPr/>
                    <a:lstStyle/>
                    <a:p>
                      <a:pPr algn="ctr"/>
                      <a:r>
                        <a:rPr lang="en-US" dirty="0" smtClean="0"/>
                        <a:t>Possible Causes</a:t>
                      </a:r>
                      <a:endParaRPr lang="en-US" dirty="0"/>
                    </a:p>
                  </a:txBody>
                  <a:tcPr anchor="ctr"/>
                </a:tc>
                <a:tc>
                  <a:txBody>
                    <a:bodyPr/>
                    <a:lstStyle/>
                    <a:p>
                      <a:pPr algn="ctr"/>
                      <a:r>
                        <a:rPr lang="en-US" dirty="0" smtClean="0"/>
                        <a:t>Failure Effects</a:t>
                      </a:r>
                      <a:endParaRPr lang="en-US" dirty="0"/>
                    </a:p>
                  </a:txBody>
                  <a:tcPr anchor="ctr"/>
                </a:tc>
                <a:tc>
                  <a:txBody>
                    <a:bodyPr/>
                    <a:lstStyle/>
                    <a:p>
                      <a:pPr algn="ctr"/>
                      <a:r>
                        <a:rPr lang="en-US" dirty="0" smtClean="0"/>
                        <a:t>Detection Method</a:t>
                      </a:r>
                      <a:endParaRPr lang="en-US" dirty="0"/>
                    </a:p>
                  </a:txBody>
                  <a:tcPr anchor="ctr"/>
                </a:tc>
                <a:tc>
                  <a:txBody>
                    <a:bodyPr/>
                    <a:lstStyle/>
                    <a:p>
                      <a:pPr algn="ctr"/>
                      <a:r>
                        <a:rPr lang="en-US" dirty="0" smtClean="0"/>
                        <a:t>Criticality</a:t>
                      </a:r>
                      <a:endParaRPr lang="en-US" dirty="0"/>
                    </a:p>
                  </a:txBody>
                  <a:tcPr anchor="ctr"/>
                </a:tc>
              </a:tr>
              <a:tr h="845705">
                <a:tc>
                  <a:txBody>
                    <a:bodyPr/>
                    <a:lstStyle/>
                    <a:p>
                      <a:pPr algn="ctr"/>
                      <a:r>
                        <a:rPr lang="en-US" sz="1600" dirty="0" smtClean="0"/>
                        <a:t>1</a:t>
                      </a:r>
                      <a:endParaRPr lang="en-US" sz="1600" dirty="0"/>
                    </a:p>
                  </a:txBody>
                  <a:tcPr anchor="ctr"/>
                </a:tc>
                <a:tc>
                  <a:txBody>
                    <a:bodyPr/>
                    <a:lstStyle/>
                    <a:p>
                      <a:pPr algn="ctr"/>
                      <a:r>
                        <a:rPr lang="en-US" sz="1600" dirty="0" err="1" smtClean="0"/>
                        <a:t>Vout</a:t>
                      </a:r>
                      <a:r>
                        <a:rPr lang="en-US" sz="1600" dirty="0" smtClean="0"/>
                        <a:t> = 0</a:t>
                      </a:r>
                      <a:endParaRPr lang="en-US" sz="1600" dirty="0"/>
                    </a:p>
                  </a:txBody>
                  <a:tcPr anchor="ctr"/>
                </a:tc>
                <a:tc>
                  <a:txBody>
                    <a:bodyPr/>
                    <a:lstStyle/>
                    <a:p>
                      <a:pPr algn="l"/>
                      <a:r>
                        <a:rPr lang="en-US" sz="1600" dirty="0" smtClean="0"/>
                        <a:t>open PN diode</a:t>
                      </a:r>
                    </a:p>
                    <a:p>
                      <a:pPr algn="l"/>
                      <a:r>
                        <a:rPr lang="en-US" sz="1600" dirty="0" smtClean="0"/>
                        <a:t>failed regulator</a:t>
                      </a:r>
                      <a:endParaRPr lang="en-US" sz="1600" dirty="0"/>
                    </a:p>
                  </a:txBody>
                  <a:tcPr anchor="ctr"/>
                </a:tc>
                <a:tc>
                  <a:txBody>
                    <a:bodyPr/>
                    <a:lstStyle/>
                    <a:p>
                      <a:pPr algn="l"/>
                      <a:r>
                        <a:rPr lang="en-US" sz="1600" dirty="0" smtClean="0"/>
                        <a:t>unable to operate HVAC </a:t>
                      </a:r>
                      <a:r>
                        <a:rPr lang="en-US" sz="1600" baseline="0" dirty="0" smtClean="0"/>
                        <a:t>or charge battery</a:t>
                      </a:r>
                      <a:endParaRPr lang="en-US" sz="1600" dirty="0"/>
                    </a:p>
                  </a:txBody>
                  <a:tcPr anchor="ctr"/>
                </a:tc>
                <a:tc>
                  <a:txBody>
                    <a:bodyPr/>
                    <a:lstStyle/>
                    <a:p>
                      <a:pPr algn="l"/>
                      <a:r>
                        <a:rPr lang="en-US" sz="1600" dirty="0" smtClean="0"/>
                        <a:t>no current drawn from </a:t>
                      </a:r>
                      <a:r>
                        <a:rPr lang="en-US" sz="1600" baseline="0" dirty="0" smtClean="0"/>
                        <a:t>control contact</a:t>
                      </a:r>
                      <a:endParaRPr lang="en-US" sz="1600" dirty="0" smtClean="0"/>
                    </a:p>
                  </a:txBody>
                  <a:tcPr anchor="ctr"/>
                </a:tc>
                <a:tc>
                  <a:txBody>
                    <a:bodyPr/>
                    <a:lstStyle/>
                    <a:p>
                      <a:pPr algn="ctr"/>
                      <a:r>
                        <a:rPr lang="en-US" sz="1600" dirty="0" smtClean="0"/>
                        <a:t>MEDIUM</a:t>
                      </a:r>
                      <a:endParaRPr lang="en-US" sz="1600" dirty="0"/>
                    </a:p>
                  </a:txBody>
                  <a:tcPr anchor="ctr"/>
                </a:tc>
              </a:tr>
              <a:tr h="845705">
                <a:tc>
                  <a:txBody>
                    <a:bodyPr/>
                    <a:lstStyle/>
                    <a:p>
                      <a:pPr algn="ctr"/>
                      <a:r>
                        <a:rPr lang="en-US" sz="1600" dirty="0" smtClean="0"/>
                        <a:t>2</a:t>
                      </a:r>
                      <a:endParaRPr lang="en-US" sz="1600" dirty="0"/>
                    </a:p>
                  </a:txBody>
                  <a:tcPr anchor="ctr"/>
                </a:tc>
                <a:tc>
                  <a:txBody>
                    <a:bodyPr/>
                    <a:lstStyle/>
                    <a:p>
                      <a:pPr algn="ctr"/>
                      <a:r>
                        <a:rPr lang="en-US" sz="1600" dirty="0" err="1" smtClean="0"/>
                        <a:t>Vout</a:t>
                      </a:r>
                      <a:r>
                        <a:rPr lang="en-US" sz="1600" dirty="0" smtClean="0"/>
                        <a:t>=0</a:t>
                      </a:r>
                      <a:endParaRPr lang="en-US" sz="1600" dirty="0"/>
                    </a:p>
                  </a:txBody>
                  <a:tcPr anchor="ctr"/>
                </a:tc>
                <a:tc>
                  <a:txBody>
                    <a:bodyPr/>
                    <a:lstStyle/>
                    <a:p>
                      <a:pPr algn="l"/>
                      <a:r>
                        <a:rPr lang="en-US" sz="1600" dirty="0" smtClean="0"/>
                        <a:t>shorted PN diode</a:t>
                      </a:r>
                    </a:p>
                    <a:p>
                      <a:pPr algn="l"/>
                      <a:r>
                        <a:rPr lang="en-US" sz="1600" dirty="0" smtClean="0"/>
                        <a:t>shorted capacitor</a:t>
                      </a:r>
                    </a:p>
                    <a:p>
                      <a:pPr algn="l"/>
                      <a:r>
                        <a:rPr lang="en-US" sz="1600" dirty="0" smtClean="0"/>
                        <a:t>shorted </a:t>
                      </a:r>
                      <a:r>
                        <a:rPr lang="en-US" sz="1600" dirty="0" err="1" smtClean="0"/>
                        <a:t>zener</a:t>
                      </a:r>
                      <a:r>
                        <a:rPr lang="en-US" sz="1600" dirty="0" smtClean="0"/>
                        <a:t> diode</a:t>
                      </a:r>
                      <a:endParaRPr lang="en-US" sz="1600" dirty="0"/>
                    </a:p>
                  </a:txBody>
                  <a:tcPr anchor="ctr"/>
                </a:tc>
                <a:tc>
                  <a:txBody>
                    <a:bodyPr/>
                    <a:lstStyle/>
                    <a:p>
                      <a:pPr algn="l"/>
                      <a:r>
                        <a:rPr lang="en-US" sz="1600" dirty="0" smtClean="0"/>
                        <a:t>HVAC stuck on, unable</a:t>
                      </a:r>
                      <a:r>
                        <a:rPr lang="en-US" sz="1600" baseline="0" dirty="0" smtClean="0"/>
                        <a:t> to charge battery</a:t>
                      </a:r>
                      <a:endParaRPr lang="en-US" sz="1600" dirty="0"/>
                    </a:p>
                  </a:txBody>
                  <a:tcPr anchor="ctr"/>
                </a:tc>
                <a:tc>
                  <a:txBody>
                    <a:bodyPr/>
                    <a:lstStyle/>
                    <a:p>
                      <a:pPr algn="l"/>
                      <a:r>
                        <a:rPr lang="en-US" sz="1600" dirty="0" smtClean="0"/>
                        <a:t>excessive current drawn from control contact</a:t>
                      </a:r>
                      <a:endParaRPr lang="en-US" sz="1600" dirty="0"/>
                    </a:p>
                  </a:txBody>
                  <a:tcPr anchor="ctr"/>
                </a:tc>
                <a:tc>
                  <a:txBody>
                    <a:bodyPr/>
                    <a:lstStyle/>
                    <a:p>
                      <a:pPr algn="ctr"/>
                      <a:r>
                        <a:rPr lang="en-US" sz="1600" dirty="0" smtClean="0"/>
                        <a:t>HIGH</a:t>
                      </a:r>
                      <a:endParaRPr lang="en-US" sz="1600" dirty="0"/>
                    </a:p>
                  </a:txBody>
                  <a:tcPr anchor="ctr"/>
                </a:tc>
              </a:tr>
              <a:tr h="845705">
                <a:tc>
                  <a:txBody>
                    <a:bodyPr/>
                    <a:lstStyle/>
                    <a:p>
                      <a:pPr algn="ctr"/>
                      <a:r>
                        <a:rPr lang="en-US" sz="1600" dirty="0" smtClean="0"/>
                        <a:t>3</a:t>
                      </a:r>
                      <a:endParaRPr lang="en-US" sz="1600" dirty="0"/>
                    </a:p>
                  </a:txBody>
                  <a:tcPr anchor="ctr"/>
                </a:tc>
                <a:tc>
                  <a:txBody>
                    <a:bodyPr/>
                    <a:lstStyle/>
                    <a:p>
                      <a:pPr algn="ctr"/>
                      <a:r>
                        <a:rPr lang="en-US" sz="1600" dirty="0" err="1" smtClean="0"/>
                        <a:t>Vout</a:t>
                      </a:r>
                      <a:r>
                        <a:rPr lang="en-US" sz="1600" baseline="0" dirty="0" smtClean="0"/>
                        <a:t> &gt; 4.5</a:t>
                      </a:r>
                      <a:endParaRPr lang="en-US" sz="1600" dirty="0"/>
                    </a:p>
                  </a:txBody>
                  <a:tcPr anchor="ctr"/>
                </a:tc>
                <a:tc>
                  <a:txBody>
                    <a:bodyPr/>
                    <a:lstStyle/>
                    <a:p>
                      <a:pPr algn="l"/>
                      <a:r>
                        <a:rPr lang="en-US" sz="1600" dirty="0" smtClean="0"/>
                        <a:t>failed regulator</a:t>
                      </a:r>
                    </a:p>
                  </a:txBody>
                  <a:tcPr anchor="ctr"/>
                </a:tc>
                <a:tc>
                  <a:txBody>
                    <a:bodyPr/>
                    <a:lstStyle/>
                    <a:p>
                      <a:pPr algn="l"/>
                      <a:r>
                        <a:rPr lang="en-US" sz="1600" dirty="0" smtClean="0"/>
                        <a:t>Unpredictable effect, potential</a:t>
                      </a:r>
                      <a:r>
                        <a:rPr lang="en-US" sz="1600" baseline="0" dirty="0" smtClean="0"/>
                        <a:t> for component damage</a:t>
                      </a:r>
                      <a:endParaRPr lang="en-US" sz="1600" dirty="0"/>
                    </a:p>
                  </a:txBody>
                  <a:tcPr anchor="ctr"/>
                </a:tc>
                <a:tc>
                  <a:txBody>
                    <a:bodyPr/>
                    <a:lstStyle/>
                    <a:p>
                      <a:pPr algn="l"/>
                      <a:r>
                        <a:rPr lang="en-US" sz="1600" dirty="0" err="1" smtClean="0"/>
                        <a:t>backplate</a:t>
                      </a:r>
                      <a:r>
                        <a:rPr lang="en-US" sz="1600" dirty="0" smtClean="0"/>
                        <a:t>  supply voltage  &gt; 4.5 V</a:t>
                      </a:r>
                      <a:endParaRPr lang="en-US" sz="1600" dirty="0"/>
                    </a:p>
                  </a:txBody>
                  <a:tcPr anchor="ctr"/>
                </a:tc>
                <a:tc>
                  <a:txBody>
                    <a:bodyPr/>
                    <a:lstStyle/>
                    <a:p>
                      <a:pPr algn="ctr"/>
                      <a:r>
                        <a:rPr lang="en-US" sz="1600" dirty="0" smtClean="0"/>
                        <a:t>HIGH</a:t>
                      </a:r>
                      <a:endParaRPr lang="en-US" sz="1600" dirty="0"/>
                    </a:p>
                  </a:txBody>
                  <a:tcPr anchor="ctr"/>
                </a:tc>
              </a:tr>
            </a:tbl>
          </a:graphicData>
        </a:graphic>
      </p:graphicFrame>
    </p:spTree>
    <p:extLst>
      <p:ext uri="{BB962C8B-B14F-4D97-AF65-F5344CB8AC3E}">
        <p14:creationId xmlns:p14="http://schemas.microsoft.com/office/powerpoint/2010/main" val="7132340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FAILURE REPORTS</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457200" y="924643"/>
            <a:ext cx="8229600" cy="442912"/>
          </a:xfrm>
        </p:spPr>
        <p:txBody>
          <a:bodyPr/>
          <a:lstStyle/>
          <a:p>
            <a:r>
              <a:rPr lang="en-US" sz="2400" cap="none" dirty="0" smtClean="0"/>
              <a:t>Customer Complaints</a:t>
            </a:r>
            <a:endParaRPr lang="en-US" sz="2400" dirty="0"/>
          </a:p>
        </p:txBody>
      </p:sp>
      <p:sp>
        <p:nvSpPr>
          <p:cNvPr id="6" name="Text Placeholder 12"/>
          <p:cNvSpPr txBox="1">
            <a:spLocks/>
          </p:cNvSpPr>
          <p:nvPr/>
        </p:nvSpPr>
        <p:spPr>
          <a:xfrm>
            <a:off x="450850" y="1353849"/>
            <a:ext cx="8407763" cy="5306971"/>
          </a:xfrm>
          <a:prstGeom prst="rect">
            <a:avLst/>
          </a:prstGeom>
        </p:spPr>
        <p:txBody>
          <a:bodyPr vert="horz" lIns="91440" tIns="45720" rIns="91440" bIns="45720" rtlCol="0" anchor="t">
            <a:noAutofit/>
          </a:bodyP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i="1" dirty="0" smtClean="0">
                <a:solidFill>
                  <a:srgbClr val="0070C0"/>
                </a:solidFill>
              </a:rPr>
              <a:t>I </a:t>
            </a:r>
            <a:r>
              <a:rPr lang="en-US" sz="1600" i="1" dirty="0">
                <a:solidFill>
                  <a:srgbClr val="0070C0"/>
                </a:solidFill>
              </a:rPr>
              <a:t>can't even begin to say how upset I am to have to title the Nest Learning Thermostat as "The Worst Thermostat EVER." For the "cool" factor and appearance it was in "A" in my book. I installed it in November 2014 and it worked like a charm... for 4 weeks. </a:t>
            </a:r>
            <a:r>
              <a:rPr lang="en-US" sz="1600" i="1" dirty="0" smtClean="0">
                <a:solidFill>
                  <a:srgbClr val="0070C0"/>
                </a:solidFill>
              </a:rPr>
              <a:t>Then </a:t>
            </a:r>
            <a:r>
              <a:rPr lang="en-US" sz="1600" i="1" dirty="0">
                <a:solidFill>
                  <a:srgbClr val="0070C0"/>
                </a:solidFill>
              </a:rPr>
              <a:t>we came home to a house that was </a:t>
            </a:r>
            <a:r>
              <a:rPr lang="en-US" sz="1600" i="1" dirty="0">
                <a:solidFill>
                  <a:srgbClr val="FF0000"/>
                </a:solidFill>
              </a:rPr>
              <a:t>80+ degrees in winter</a:t>
            </a:r>
            <a:r>
              <a:rPr lang="en-US" sz="1600" i="1" dirty="0">
                <a:solidFill>
                  <a:srgbClr val="0070C0"/>
                </a:solidFill>
              </a:rPr>
              <a:t> (in Buffalo no less) and found </a:t>
            </a:r>
            <a:r>
              <a:rPr lang="en-US" sz="1600" i="1" dirty="0">
                <a:solidFill>
                  <a:srgbClr val="FF0000"/>
                </a:solidFill>
              </a:rPr>
              <a:t>"the base unit was malfunctioning" preventing the nest from shutting off</a:t>
            </a:r>
            <a:r>
              <a:rPr lang="en-US" sz="1600" i="1" dirty="0">
                <a:solidFill>
                  <a:srgbClr val="0070C0"/>
                </a:solidFill>
              </a:rPr>
              <a:t>. The "overnight" Fed-Ex replacement arrived in 2 days which meant I had to manually turn on and off the furnace from the circuit breaker. The new nest worked great... for 3 weeks before it did the same thing. Another call to nest with their crazy long wait customer service stated this was a known issue and another unit would be sent... "overnight." Four (4) days later FedEx showed with my third unit in the same number of months and it worked again...well. Yesterday, after only 2 1/2 weeks from install, the Nest again malfunctioned and my phone call to their customer support agent and "senior" agent finally concluded my energy </a:t>
            </a:r>
            <a:r>
              <a:rPr lang="en-US" sz="1600" i="1" dirty="0" err="1">
                <a:solidFill>
                  <a:srgbClr val="0070C0"/>
                </a:solidFill>
              </a:rPr>
              <a:t>effecient</a:t>
            </a:r>
            <a:r>
              <a:rPr lang="en-US" sz="1600" i="1" dirty="0">
                <a:solidFill>
                  <a:srgbClr val="0070C0"/>
                </a:solidFill>
              </a:rPr>
              <a:t> </a:t>
            </a:r>
            <a:r>
              <a:rPr lang="en-US" sz="1600" i="1" dirty="0" err="1">
                <a:solidFill>
                  <a:srgbClr val="0070C0"/>
                </a:solidFill>
              </a:rPr>
              <a:t>Heil</a:t>
            </a:r>
            <a:r>
              <a:rPr lang="en-US" sz="1600" i="1" dirty="0">
                <a:solidFill>
                  <a:srgbClr val="0070C0"/>
                </a:solidFill>
              </a:rPr>
              <a:t> forced air gas furnace was "</a:t>
            </a:r>
            <a:r>
              <a:rPr lang="en-US" sz="1600" i="1" dirty="0" err="1">
                <a:solidFill>
                  <a:srgbClr val="0070C0"/>
                </a:solidFill>
              </a:rPr>
              <a:t>incompatable</a:t>
            </a:r>
            <a:r>
              <a:rPr lang="en-US" sz="1600" i="1" dirty="0">
                <a:solidFill>
                  <a:srgbClr val="0070C0"/>
                </a:solidFill>
              </a:rPr>
              <a:t>" to the nest. What?!?!? I have finally had it and went straight to Home Depot and purchased a Honeywell </a:t>
            </a:r>
            <a:r>
              <a:rPr lang="en-US" sz="1600" i="1" dirty="0" smtClean="0">
                <a:solidFill>
                  <a:srgbClr val="0070C0"/>
                </a:solidFill>
              </a:rPr>
              <a:t>Smart </a:t>
            </a:r>
            <a:r>
              <a:rPr lang="en-US" sz="1600" i="1" dirty="0">
                <a:solidFill>
                  <a:srgbClr val="0070C0"/>
                </a:solidFill>
              </a:rPr>
              <a:t>Thermostat as a replacement. My last </a:t>
            </a:r>
            <a:r>
              <a:rPr lang="en-US" sz="1600" i="1" dirty="0" smtClean="0">
                <a:solidFill>
                  <a:srgbClr val="0070C0"/>
                </a:solidFill>
              </a:rPr>
              <a:t>Honeywell </a:t>
            </a:r>
            <a:r>
              <a:rPr lang="en-US" sz="1600" i="1" dirty="0">
                <a:solidFill>
                  <a:srgbClr val="0070C0"/>
                </a:solidFill>
              </a:rPr>
              <a:t>thermostat lasted over 20 years and I'm just hopeful this one will last longer then the Nest's</a:t>
            </a:r>
            <a:r>
              <a:rPr lang="en-US" sz="1600" i="1" dirty="0" smtClean="0">
                <a:solidFill>
                  <a:srgbClr val="0070C0"/>
                </a:solidFill>
              </a:rPr>
              <a:t>.</a:t>
            </a:r>
            <a:endParaRPr lang="en-US" sz="1600" i="1" dirty="0">
              <a:solidFill>
                <a:srgbClr val="0070C0"/>
              </a:solidFill>
            </a:endParaRPr>
          </a:p>
          <a:p>
            <a:pPr algn="l"/>
            <a:endParaRPr lang="en-US" sz="16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41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457200" y="924643"/>
            <a:ext cx="8229600" cy="442912"/>
          </a:xfrm>
        </p:spPr>
        <p:txBody>
          <a:bodyPr/>
          <a:lstStyle/>
          <a:p>
            <a:r>
              <a:rPr lang="en-US" sz="2400" cap="none" dirty="0" smtClean="0"/>
              <a:t>Watchdog Timer</a:t>
            </a:r>
            <a:endParaRPr lang="en-US" sz="2400" dirty="0"/>
          </a:p>
        </p:txBody>
      </p:sp>
      <p:sp>
        <p:nvSpPr>
          <p:cNvPr id="7" name="Rectangle 3"/>
          <p:cNvSpPr txBox="1">
            <a:spLocks noChangeArrowheads="1"/>
          </p:cNvSpPr>
          <p:nvPr/>
        </p:nvSpPr>
        <p:spPr>
          <a:xfrm>
            <a:off x="540330" y="1367555"/>
            <a:ext cx="8239125" cy="4562475"/>
          </a:xfrm>
          <a:prstGeom prst="rect">
            <a:avLst/>
          </a:prstGeom>
        </p:spPr>
        <p:txBody>
          <a:bodyPr>
            <a:normAutofit lnSpcReduction="10000"/>
          </a:bodyPr>
          <a:lst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dirty="0" smtClean="0">
                <a:latin typeface="+mn-lt"/>
              </a:rPr>
              <a:t>Role of watchdog timer is to reset processor if “strobe timeout” occurs</a:t>
            </a:r>
          </a:p>
          <a:p>
            <a:pPr marL="457200" indent="-457200">
              <a:buFont typeface="Arial" panose="020B0604020202020204" pitchFamily="34" charset="0"/>
              <a:buChar char="•"/>
            </a:pPr>
            <a:r>
              <a:rPr lang="en-US" altLang="en-US" sz="2800" u="sng" dirty="0" smtClean="0">
                <a:latin typeface="+mn-lt"/>
              </a:rPr>
              <a:t>Problem</a:t>
            </a:r>
            <a:r>
              <a:rPr lang="en-US" altLang="en-US" sz="2800" dirty="0" smtClean="0">
                <a:latin typeface="+mn-lt"/>
              </a:rPr>
              <a:t>: watchdogs integral to microcontroller are no more reliable than microcontroller itself</a:t>
            </a:r>
          </a:p>
          <a:p>
            <a:pPr marL="457200" indent="-457200">
              <a:buFont typeface="Arial" panose="020B0604020202020204" pitchFamily="34" charset="0"/>
              <a:buChar char="•"/>
            </a:pPr>
            <a:r>
              <a:rPr lang="en-US" altLang="en-US" sz="2800" dirty="0" smtClean="0">
                <a:latin typeface="+mn-lt"/>
              </a:rPr>
              <a:t>External watchdogs “better”, but have to make sure that it is prevented from being strobed in the event of failures/bugs</a:t>
            </a:r>
          </a:p>
          <a:p>
            <a:pPr marL="457200" indent="-457200">
              <a:buFont typeface="Arial" panose="020B0604020202020204" pitchFamily="34" charset="0"/>
              <a:buChar char="•"/>
            </a:pPr>
            <a:r>
              <a:rPr lang="en-US" altLang="en-US" sz="2800" u="sng" dirty="0" smtClean="0">
                <a:latin typeface="+mn-lt"/>
              </a:rPr>
              <a:t>Possible solution</a:t>
            </a:r>
            <a:r>
              <a:rPr lang="en-US" altLang="en-US" sz="2800" dirty="0" smtClean="0">
                <a:latin typeface="+mn-lt"/>
              </a:rPr>
              <a:t>: make watchdog respond to a “key” (that would be difficult for failed software/bug to generate)</a:t>
            </a:r>
          </a:p>
          <a:p>
            <a:pPr>
              <a:buFont typeface="Wingdings" pitchFamily="2" charset="2"/>
              <a:buNone/>
            </a:pPr>
            <a:endParaRPr lang="en-US" altLang="en-US" sz="2800" dirty="0" smtClean="0"/>
          </a:p>
        </p:txBody>
      </p:sp>
    </p:spTree>
    <p:extLst>
      <p:ext uri="{BB962C8B-B14F-4D97-AF65-F5344CB8AC3E}">
        <p14:creationId xmlns:p14="http://schemas.microsoft.com/office/powerpoint/2010/main" val="2624229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a:t>
            </a:r>
            <a:endParaRPr lang="en-US" dirty="0"/>
          </a:p>
        </p:txBody>
      </p:sp>
      <p:sp>
        <p:nvSpPr>
          <p:cNvPr id="3" name="Text Placeholder 2"/>
          <p:cNvSpPr>
            <a:spLocks noGrp="1"/>
          </p:cNvSpPr>
          <p:nvPr>
            <p:ph type="body" idx="11"/>
          </p:nvPr>
        </p:nvSpPr>
        <p:spPr/>
        <p:txBody>
          <a:bodyPr/>
          <a:lstStyle/>
          <a:p>
            <a:r>
              <a:rPr lang="en-US" dirty="0" smtClean="0"/>
              <a:t>Clementine spacecraft 1994</a:t>
            </a:r>
            <a:endParaRPr lang="en-US" dirty="0"/>
          </a:p>
        </p:txBody>
      </p:sp>
      <p:sp>
        <p:nvSpPr>
          <p:cNvPr id="4" name="Rectangle 3"/>
          <p:cNvSpPr txBox="1">
            <a:spLocks noChangeArrowheads="1"/>
          </p:cNvSpPr>
          <p:nvPr/>
        </p:nvSpPr>
        <p:spPr>
          <a:xfrm>
            <a:off x="540330" y="1367555"/>
            <a:ext cx="8239125" cy="4562475"/>
          </a:xfrm>
          <a:prstGeom prst="rect">
            <a:avLst/>
          </a:prstGeom>
        </p:spPr>
        <p:txBody>
          <a:bodyPr>
            <a:normAutofit/>
          </a:bodyPr>
          <a:lst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dirty="0" smtClean="0">
                <a:latin typeface="+mn-lt"/>
              </a:rPr>
              <a:t>FP exception</a:t>
            </a:r>
          </a:p>
          <a:p>
            <a:pPr marL="457200" indent="-457200">
              <a:buFont typeface="Arial" panose="020B0604020202020204" pitchFamily="34" charset="0"/>
              <a:buChar char="•"/>
            </a:pPr>
            <a:r>
              <a:rPr lang="en-US" altLang="en-US" sz="2800" dirty="0" smtClean="0">
                <a:latin typeface="+mn-lt"/>
              </a:rPr>
              <a:t>Spacecraft non-responsive to ground-based resets</a:t>
            </a:r>
          </a:p>
          <a:p>
            <a:pPr marL="457200" indent="-457200">
              <a:buFont typeface="Arial" panose="020B0604020202020204" pitchFamily="34" charset="0"/>
              <a:buChar char="•"/>
            </a:pPr>
            <a:r>
              <a:rPr lang="en-US" altLang="en-US" sz="2800" dirty="0" smtClean="0">
                <a:latin typeface="+mn-lt"/>
              </a:rPr>
              <a:t>Hardware reset works</a:t>
            </a:r>
          </a:p>
          <a:p>
            <a:pPr marL="457200" indent="-457200">
              <a:buFont typeface="Arial" panose="020B0604020202020204" pitchFamily="34" charset="0"/>
              <a:buChar char="•"/>
            </a:pPr>
            <a:r>
              <a:rPr lang="en-US" altLang="en-US" sz="2800" dirty="0" smtClean="0">
                <a:latin typeface="+mn-lt"/>
              </a:rPr>
              <a:t>Spacecraft had no fuel remaining</a:t>
            </a:r>
          </a:p>
          <a:p>
            <a:pPr marL="1200150" lvl="1" indent="-457200">
              <a:buFont typeface="Arial" panose="020B0604020202020204" pitchFamily="34" charset="0"/>
              <a:buChar char="•"/>
            </a:pPr>
            <a:r>
              <a:rPr lang="en-US" altLang="en-US" sz="2800" dirty="0" smtClean="0">
                <a:latin typeface="+mn-lt"/>
              </a:rPr>
              <a:t>Honeywell 1750 dual processor system fired </a:t>
            </a:r>
            <a:r>
              <a:rPr lang="en-US" altLang="en-US" sz="2800" dirty="0" smtClean="0">
                <a:latin typeface="+mn-lt"/>
              </a:rPr>
              <a:t>thrusters </a:t>
            </a:r>
            <a:r>
              <a:rPr lang="en-US" altLang="en-US" sz="2800" dirty="0" smtClean="0">
                <a:latin typeface="+mn-lt"/>
              </a:rPr>
              <a:t>during “lockup”</a:t>
            </a:r>
          </a:p>
          <a:p>
            <a:pPr marL="1200150" lvl="1" indent="-457200">
              <a:buFont typeface="Arial" panose="020B0604020202020204" pitchFamily="34" charset="0"/>
              <a:buChar char="•"/>
            </a:pPr>
            <a:r>
              <a:rPr lang="en-US" altLang="en-US" sz="2800" dirty="0" smtClean="0">
                <a:latin typeface="+mn-lt"/>
              </a:rPr>
              <a:t>Software defense mechanism did not </a:t>
            </a:r>
            <a:r>
              <a:rPr lang="en-US" altLang="en-US" sz="2800" dirty="0" smtClean="0">
                <a:latin typeface="+mn-lt"/>
              </a:rPr>
              <a:t>work</a:t>
            </a:r>
          </a:p>
          <a:p>
            <a:pPr marL="1600200" lvl="2" indent="-457200">
              <a:buFont typeface="Arial" panose="020B0604020202020204" pitchFamily="34" charset="0"/>
              <a:buChar char="•"/>
            </a:pPr>
            <a:r>
              <a:rPr lang="en-US" altLang="en-US" sz="2800" dirty="0" smtClean="0">
                <a:latin typeface="+mn-lt"/>
              </a:rPr>
              <a:t>“Duh!”</a:t>
            </a:r>
            <a:endParaRPr lang="en-US" altLang="en-US" sz="2800" dirty="0" smtClean="0">
              <a:latin typeface="+mn-lt"/>
            </a:endParaRPr>
          </a:p>
          <a:p>
            <a:pPr marL="1200150" lvl="1" indent="-457200">
              <a:buFont typeface="Arial" panose="020B0604020202020204" pitchFamily="34" charset="0"/>
              <a:buChar char="•"/>
            </a:pPr>
            <a:r>
              <a:rPr lang="en-US" altLang="en-US" sz="2800" dirty="0" smtClean="0">
                <a:latin typeface="+mn-lt"/>
              </a:rPr>
              <a:t>WDT not </a:t>
            </a:r>
            <a:r>
              <a:rPr lang="en-US" altLang="en-US" sz="2800" dirty="0" smtClean="0">
                <a:latin typeface="+mn-lt"/>
              </a:rPr>
              <a:t>used (against an engineer’s advise)</a:t>
            </a:r>
            <a:endParaRPr lang="en-US" altLang="en-US" sz="2800" dirty="0" smtClean="0">
              <a:latin typeface="+mn-lt"/>
            </a:endParaRPr>
          </a:p>
          <a:p>
            <a:pPr>
              <a:buFont typeface="Wingdings" pitchFamily="2" charset="2"/>
              <a:buNone/>
            </a:pPr>
            <a:endParaRPr lang="en-US" altLang="en-US" sz="2800" dirty="0" smtClean="0"/>
          </a:p>
        </p:txBody>
      </p:sp>
    </p:spTree>
    <p:extLst>
      <p:ext uri="{BB962C8B-B14F-4D97-AF65-F5344CB8AC3E}">
        <p14:creationId xmlns:p14="http://schemas.microsoft.com/office/powerpoint/2010/main" val="912231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 time</a:t>
            </a:r>
            <a:endParaRPr lang="en-US" dirty="0"/>
          </a:p>
        </p:txBody>
      </p:sp>
      <p:sp>
        <p:nvSpPr>
          <p:cNvPr id="3" name="Text Placeholder 2"/>
          <p:cNvSpPr>
            <a:spLocks noGrp="1"/>
          </p:cNvSpPr>
          <p:nvPr>
            <p:ph type="body" idx="11"/>
          </p:nvPr>
        </p:nvSpPr>
        <p:spPr/>
        <p:txBody>
          <a:bodyPr/>
          <a:lstStyle/>
          <a:p>
            <a:r>
              <a:rPr lang="en-US" dirty="0" smtClean="0"/>
              <a:t>Too many to tell</a:t>
            </a:r>
            <a:endParaRPr lang="en-US" dirty="0"/>
          </a:p>
        </p:txBody>
      </p:sp>
      <p:sp>
        <p:nvSpPr>
          <p:cNvPr id="4" name="Rectangle 3"/>
          <p:cNvSpPr txBox="1">
            <a:spLocks noChangeArrowheads="1"/>
          </p:cNvSpPr>
          <p:nvPr/>
        </p:nvSpPr>
        <p:spPr>
          <a:xfrm>
            <a:off x="540330" y="1367555"/>
            <a:ext cx="8239125" cy="4562475"/>
          </a:xfrm>
          <a:prstGeom prst="rect">
            <a:avLst/>
          </a:prstGeom>
        </p:spPr>
        <p:txBody>
          <a:bodyPr>
            <a:normAutofit/>
          </a:bodyPr>
          <a:lst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dirty="0" smtClean="0">
                <a:latin typeface="+mn-lt"/>
              </a:rPr>
              <a:t>From the news</a:t>
            </a:r>
          </a:p>
          <a:p>
            <a:pPr marL="1200150" lvl="1" indent="-457200">
              <a:buFont typeface="Arial" panose="020B0604020202020204" pitchFamily="34" charset="0"/>
              <a:buChar char="•"/>
            </a:pPr>
            <a:r>
              <a:rPr lang="en-US" altLang="en-US" sz="2800" dirty="0" smtClean="0">
                <a:latin typeface="+mn-lt"/>
              </a:rPr>
              <a:t>Floating point</a:t>
            </a:r>
            <a:endParaRPr lang="en-US" altLang="en-US" sz="2800" dirty="0" smtClean="0">
              <a:latin typeface="+mn-lt"/>
            </a:endParaRPr>
          </a:p>
          <a:p>
            <a:pPr marL="1600200" lvl="2" indent="-457200">
              <a:buFont typeface="Arial" panose="020B0604020202020204" pitchFamily="34" charset="0"/>
              <a:buChar char="•"/>
            </a:pPr>
            <a:r>
              <a:rPr lang="en-US" altLang="en-US" sz="2800" dirty="0" smtClean="0">
                <a:latin typeface="+mn-lt"/>
              </a:rPr>
              <a:t>Patriot missile’s become less accurate with time (error accumulation over time)</a:t>
            </a:r>
          </a:p>
          <a:p>
            <a:pPr marL="1600200" lvl="2" indent="-457200">
              <a:buFont typeface="Arial" panose="020B0604020202020204" pitchFamily="34" charset="0"/>
              <a:buChar char="•"/>
            </a:pPr>
            <a:r>
              <a:rPr lang="en-US" altLang="en-US" sz="2800" dirty="0" smtClean="0">
                <a:latin typeface="+mn-lt"/>
              </a:rPr>
              <a:t>Ariane (64-bit FP downcast to 16-bit signed integer)</a:t>
            </a:r>
            <a:endParaRPr lang="en-US" altLang="en-US" sz="2800" dirty="0"/>
          </a:p>
          <a:p>
            <a:pPr marL="1200150" lvl="1" indent="-457200">
              <a:buFont typeface="Arial" panose="020B0604020202020204" pitchFamily="34" charset="0"/>
              <a:buChar char="•"/>
            </a:pPr>
            <a:r>
              <a:rPr lang="en-US" altLang="en-US" sz="2800" dirty="0" smtClean="0">
                <a:latin typeface="+mn-lt"/>
              </a:rPr>
              <a:t>Therac-25 radiation therapy machine</a:t>
            </a:r>
          </a:p>
          <a:p>
            <a:pPr marL="1600200" lvl="2" indent="-457200">
              <a:buFont typeface="Arial" panose="020B0604020202020204" pitchFamily="34" charset="0"/>
              <a:buChar char="•"/>
            </a:pPr>
            <a:r>
              <a:rPr lang="en-US" altLang="en-US" sz="2800" dirty="0" smtClean="0">
                <a:latin typeface="+mn-lt"/>
              </a:rPr>
              <a:t>Software race condition (key-press at the point of counter-overflow)</a:t>
            </a:r>
            <a:endParaRPr lang="en-US" altLang="en-US" sz="2800" dirty="0" smtClean="0">
              <a:latin typeface="+mn-lt"/>
            </a:endParaRPr>
          </a:p>
        </p:txBody>
      </p:sp>
    </p:spTree>
    <p:extLst>
      <p:ext uri="{BB962C8B-B14F-4D97-AF65-F5344CB8AC3E}">
        <p14:creationId xmlns:p14="http://schemas.microsoft.com/office/powerpoint/2010/main" val="3526792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457200" y="924643"/>
            <a:ext cx="8229600" cy="442912"/>
          </a:xfrm>
        </p:spPr>
        <p:txBody>
          <a:bodyPr/>
          <a:lstStyle/>
          <a:p>
            <a:r>
              <a:rPr lang="en-US" sz="2400" cap="none" dirty="0" smtClean="0"/>
              <a:t>Revisiting How Nest Learns</a:t>
            </a:r>
            <a:endParaRPr lang="en-US" sz="2400" dirty="0"/>
          </a:p>
        </p:txBody>
      </p:sp>
      <p:pic>
        <p:nvPicPr>
          <p:cNvPr id="3" name="Picture 2">
            <a:hlinkClick r:id="rId2"/>
          </p:cNvPr>
          <p:cNvPicPr>
            <a:picLocks noChangeAspect="1"/>
          </p:cNvPicPr>
          <p:nvPr/>
        </p:nvPicPr>
        <p:blipFill rotWithShape="1">
          <a:blip r:embed="rId3"/>
          <a:srcRect l="9724" t="24157" r="64134" b="18421"/>
          <a:stretch/>
        </p:blipFill>
        <p:spPr>
          <a:xfrm>
            <a:off x="1063105" y="1507961"/>
            <a:ext cx="7017790" cy="4335489"/>
          </a:xfrm>
          <a:prstGeom prst="rect">
            <a:avLst/>
          </a:prstGeom>
        </p:spPr>
      </p:pic>
    </p:spTree>
    <p:extLst>
      <p:ext uri="{BB962C8B-B14F-4D97-AF65-F5344CB8AC3E}">
        <p14:creationId xmlns:p14="http://schemas.microsoft.com/office/powerpoint/2010/main" val="50335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525440" y="924643"/>
            <a:ext cx="8229600" cy="442912"/>
          </a:xfrm>
        </p:spPr>
        <p:txBody>
          <a:bodyPr/>
          <a:lstStyle/>
          <a:p>
            <a:r>
              <a:rPr lang="en-US" sz="2400" cap="none" dirty="0" smtClean="0"/>
              <a:t>Discussion</a:t>
            </a:r>
            <a:endParaRPr lang="en-US" sz="2400" dirty="0"/>
          </a:p>
        </p:txBody>
      </p:sp>
      <p:sp>
        <p:nvSpPr>
          <p:cNvPr id="6" name="Rectangle 3"/>
          <p:cNvSpPr txBox="1">
            <a:spLocks noChangeArrowheads="1"/>
          </p:cNvSpPr>
          <p:nvPr/>
        </p:nvSpPr>
        <p:spPr>
          <a:xfrm>
            <a:off x="525440" y="1546462"/>
            <a:ext cx="8113309" cy="4562475"/>
          </a:xfrm>
          <a:prstGeom prst="rect">
            <a:avLst/>
          </a:prstGeom>
        </p:spPr>
        <p:txBody>
          <a:bodyPr>
            <a:normAutofit/>
          </a:bodyPr>
          <a:lst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altLang="en-US" sz="2800" dirty="0" smtClean="0">
                <a:latin typeface="+mn-lt"/>
              </a:rPr>
              <a:t>Potential non-determinism associated with “machine learning” software</a:t>
            </a:r>
          </a:p>
          <a:p>
            <a:pPr lvl="1">
              <a:buFont typeface="Wingdings" panose="05000000000000000000" pitchFamily="2" charset="2"/>
              <a:buChar char="Ø"/>
            </a:pPr>
            <a:r>
              <a:rPr lang="en-US" altLang="en-US" sz="2400" dirty="0" smtClean="0">
                <a:latin typeface="+mn-lt"/>
              </a:rPr>
              <a:t>Large set of input variables (sensors) and states</a:t>
            </a:r>
          </a:p>
          <a:p>
            <a:pPr lvl="1">
              <a:buFont typeface="Wingdings" panose="05000000000000000000" pitchFamily="2" charset="2"/>
              <a:buChar char="Ø"/>
            </a:pPr>
            <a:r>
              <a:rPr lang="en-US" altLang="en-US" sz="2400" dirty="0" smtClean="0">
                <a:latin typeface="+mn-lt"/>
              </a:rPr>
              <a:t>Effect of sensor malfunction on learning ability</a:t>
            </a:r>
          </a:p>
          <a:p>
            <a:pPr lvl="2">
              <a:buFont typeface="Wingdings" panose="05000000000000000000" pitchFamily="2" charset="2"/>
              <a:buChar char="§"/>
            </a:pPr>
            <a:r>
              <a:rPr lang="en-US" altLang="en-US" sz="2400" dirty="0" smtClean="0">
                <a:latin typeface="+mn-lt"/>
              </a:rPr>
              <a:t>potential to learn “bad habits”?</a:t>
            </a:r>
          </a:p>
          <a:p>
            <a:pPr lvl="2">
              <a:buFont typeface="Wingdings" panose="05000000000000000000" pitchFamily="2" charset="2"/>
              <a:buChar char="§"/>
            </a:pPr>
            <a:r>
              <a:rPr lang="en-US" altLang="en-US" sz="2400" dirty="0" smtClean="0">
                <a:latin typeface="+mn-lt"/>
              </a:rPr>
              <a:t>ability to “clear” incorrectly learned behavior?</a:t>
            </a:r>
          </a:p>
          <a:p>
            <a:pPr lvl="1">
              <a:buFont typeface="Wingdings" panose="05000000000000000000" pitchFamily="2" charset="2"/>
              <a:buChar char="Ø"/>
            </a:pPr>
            <a:r>
              <a:rPr lang="en-US" altLang="en-US" sz="2400" dirty="0" smtClean="0">
                <a:latin typeface="+mn-lt"/>
              </a:rPr>
              <a:t>Difficult to test and verify all possible cases</a:t>
            </a:r>
          </a:p>
          <a:p>
            <a:pPr>
              <a:buFont typeface="Wingdings" panose="05000000000000000000" pitchFamily="2" charset="2"/>
              <a:buChar char="Ø"/>
            </a:pPr>
            <a:r>
              <a:rPr lang="en-US" altLang="en-US" sz="2400" dirty="0" smtClean="0">
                <a:latin typeface="+mn-lt"/>
              </a:rPr>
              <a:t>Challenging? Yes. Impossible? Maybe not. </a:t>
            </a:r>
            <a:endParaRPr lang="en-US" altLang="en-US" sz="2400" dirty="0">
              <a:latin typeface="+mn-lt"/>
            </a:endParaRPr>
          </a:p>
          <a:p>
            <a:pPr lvl="1">
              <a:buFont typeface="Wingdings" panose="05000000000000000000" pitchFamily="2" charset="2"/>
              <a:buChar char="Ø"/>
            </a:pPr>
            <a:r>
              <a:rPr lang="en-US" altLang="en-US" sz="2400" dirty="0" smtClean="0">
                <a:latin typeface="+mn-lt"/>
              </a:rPr>
              <a:t>What is the solution? Avoiding technology or fixing it?</a:t>
            </a:r>
          </a:p>
          <a:p>
            <a:pPr>
              <a:buFont typeface="Wingdings" pitchFamily="2" charset="2"/>
              <a:buNone/>
            </a:pPr>
            <a:endParaRPr lang="en-US" altLang="en-US" sz="2800" dirty="0" smtClean="0">
              <a:latin typeface="+mn-lt"/>
            </a:endParaRPr>
          </a:p>
        </p:txBody>
      </p:sp>
    </p:spTree>
    <p:extLst>
      <p:ext uri="{BB962C8B-B14F-4D97-AF65-F5344CB8AC3E}">
        <p14:creationId xmlns:p14="http://schemas.microsoft.com/office/powerpoint/2010/main" val="1408118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smtClean="0">
                <a:effectLst>
                  <a:outerShdw blurRad="38100" dist="38100" dir="2700000" algn="tl">
                    <a:srgbClr val="000000">
                      <a:alpha val="43137"/>
                    </a:srgbClr>
                  </a:outerShdw>
                </a:effectLst>
              </a:rPr>
              <a:t>FAILURE REPORTS</a:t>
            </a:r>
            <a:endParaRPr lang="en-US" dirty="0">
              <a:effectLst>
                <a:outerShdw blurRad="38100" dist="38100" dir="2700000" algn="tl">
                  <a:srgbClr val="000000">
                    <a:alpha val="43137"/>
                  </a:srgbClr>
                </a:outerShdw>
              </a:effectLst>
            </a:endParaRPr>
          </a:p>
        </p:txBody>
      </p:sp>
      <p:sp>
        <p:nvSpPr>
          <p:cNvPr id="5" name="Text Placeholder 2"/>
          <p:cNvSpPr>
            <a:spLocks noGrp="1"/>
          </p:cNvSpPr>
          <p:nvPr>
            <p:ph type="body" idx="11"/>
          </p:nvPr>
        </p:nvSpPr>
        <p:spPr>
          <a:xfrm>
            <a:off x="457200" y="924643"/>
            <a:ext cx="8229600" cy="442912"/>
          </a:xfrm>
        </p:spPr>
        <p:txBody>
          <a:bodyPr/>
          <a:lstStyle/>
          <a:p>
            <a:r>
              <a:rPr lang="en-US" sz="2400" cap="none" dirty="0" smtClean="0"/>
              <a:t>Customer Complaints</a:t>
            </a:r>
            <a:endParaRPr lang="en-US" sz="2400" dirty="0"/>
          </a:p>
        </p:txBody>
      </p:sp>
      <p:sp>
        <p:nvSpPr>
          <p:cNvPr id="6" name="Text Placeholder 12"/>
          <p:cNvSpPr txBox="1">
            <a:spLocks/>
          </p:cNvSpPr>
          <p:nvPr/>
        </p:nvSpPr>
        <p:spPr>
          <a:xfrm>
            <a:off x="450850" y="1353849"/>
            <a:ext cx="8407763" cy="5306971"/>
          </a:xfrm>
          <a:prstGeom prst="rect">
            <a:avLst/>
          </a:prstGeom>
        </p:spPr>
        <p:txBody>
          <a:bodyPr vert="horz" lIns="91440" tIns="45720" rIns="91440" bIns="45720" rtlCol="0" anchor="t">
            <a:noAutofit/>
          </a:bodyPr>
          <a:lstStyle>
            <a:defPPr>
              <a:defRPr lang="en-US"/>
            </a:defPPr>
            <a:lvl1pPr marL="0" algn="r" defTabSz="457200" rtl="0" eaLnBrk="1" latinLnBrk="0" hangingPunct="1">
              <a:defRPr sz="12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600" i="1" dirty="0">
                <a:solidFill>
                  <a:srgbClr val="0070C0"/>
                </a:solidFill>
              </a:rPr>
              <a:t>“The NEST product was an interesting and fun gadget for a year and a half ... </a:t>
            </a:r>
            <a:r>
              <a:rPr lang="en-US" sz="1600" i="1" dirty="0">
                <a:solidFill>
                  <a:srgbClr val="FF0000"/>
                </a:solidFill>
              </a:rPr>
              <a:t>until control of it was taken away by someone during one of the coldest days of the year.</a:t>
            </a:r>
            <a:r>
              <a:rPr lang="en-US" sz="1600" i="1" dirty="0">
                <a:solidFill>
                  <a:srgbClr val="0070C0"/>
                </a:solidFill>
              </a:rPr>
              <a:t> As the house got colder and colder I worked through the NEST website looking for tech support to no avail. Finally Googling "NEST help" got me a contact number. During three hours of troubleshooting I found out that this thermostat was part of an energy savings program. </a:t>
            </a:r>
            <a:r>
              <a:rPr lang="en-US" sz="1600" i="1" dirty="0">
                <a:solidFill>
                  <a:srgbClr val="FF0000"/>
                </a:solidFill>
              </a:rPr>
              <a:t>NEST thought the thermostat was controlled by my local utility. I contract my local utility and they had no idea what I was talking about.</a:t>
            </a:r>
            <a:r>
              <a:rPr lang="en-US" sz="1600" i="1" dirty="0">
                <a:solidFill>
                  <a:srgbClr val="0070C0"/>
                </a:solidFill>
              </a:rPr>
              <a:t> I then went back to NEST and they still had no idea who was controlling the thermostat or how low the "Controller" whoever that was would let the temp fall. I worked with them a little longer in an attempt to opt out of this energy saving program and after three hours I told them thank you very much, but your time is up. I then replaced this thermostat with a conventional programmable thermostat. The NEST product is not ready for prime time</a:t>
            </a:r>
            <a:r>
              <a:rPr lang="en-US" sz="1600" i="1" dirty="0" smtClean="0">
                <a:solidFill>
                  <a:srgbClr val="0070C0"/>
                </a:solidFill>
              </a:rPr>
              <a:t>.”</a:t>
            </a:r>
          </a:p>
          <a:p>
            <a:pPr marL="285750" indent="-285750" algn="l">
              <a:buFont typeface="Arial" panose="020B0604020202020204" pitchFamily="34" charset="0"/>
              <a:buChar char="•"/>
            </a:pPr>
            <a:r>
              <a:rPr lang="en-US" sz="1600" i="1" dirty="0">
                <a:solidFill>
                  <a:srgbClr val="0070C0"/>
                </a:solidFill>
              </a:rPr>
              <a:t>WOWWW The coldest day of the year, this is the second time NEST shut down heating system and said it wanted us to call nest service to come fix heating system. I had to reconnect old thermostat which corrected the issue. what a scam .;.; </a:t>
            </a:r>
            <a:r>
              <a:rPr lang="en-US" sz="1600" i="1" dirty="0" err="1">
                <a:solidFill>
                  <a:srgbClr val="FF0000"/>
                </a:solidFill>
              </a:rPr>
              <a:t>im</a:t>
            </a:r>
            <a:r>
              <a:rPr lang="en-US" sz="1600" i="1" dirty="0">
                <a:solidFill>
                  <a:srgbClr val="FF0000"/>
                </a:solidFill>
              </a:rPr>
              <a:t> wondering who had control of my house</a:t>
            </a:r>
            <a:r>
              <a:rPr lang="en-US" sz="1600" i="1" dirty="0">
                <a:solidFill>
                  <a:srgbClr val="0070C0"/>
                </a:solidFill>
              </a:rPr>
              <a:t> </a:t>
            </a:r>
            <a:r>
              <a:rPr lang="en-US" sz="1600" i="1" dirty="0" smtClean="0">
                <a:solidFill>
                  <a:srgbClr val="0070C0"/>
                </a:solidFill>
              </a:rPr>
              <a:t>???</a:t>
            </a:r>
          </a:p>
          <a:p>
            <a:pPr marL="285750" indent="-285750" algn="l">
              <a:buFont typeface="Arial" panose="020B0604020202020204" pitchFamily="34" charset="0"/>
              <a:buChar char="•"/>
            </a:pPr>
            <a:endParaRPr lang="en-US" sz="1600" i="1" dirty="0">
              <a:solidFill>
                <a:srgbClr val="0070C0"/>
              </a:solidFill>
            </a:endParaRPr>
          </a:p>
          <a:p>
            <a:pPr algn="l"/>
            <a:r>
              <a:rPr lang="en-US" sz="1400" i="1" u="sng" dirty="0" smtClean="0">
                <a:solidFill>
                  <a:srgbClr val="0070C0"/>
                </a:solidFill>
              </a:rPr>
              <a:t>OPT-in program</a:t>
            </a:r>
            <a:endParaRPr lang="en-US" sz="1400" i="1" u="sng" dirty="0">
              <a:solidFill>
                <a:srgbClr val="0070C0"/>
              </a:solidFill>
            </a:endParaRPr>
          </a:p>
          <a:p>
            <a:pPr algn="l"/>
            <a:endParaRPr lang="en-US" sz="1600" dirty="0" smtClean="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65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95750" y="271887"/>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Component Failures And Wear</a:t>
            </a:r>
          </a:p>
        </p:txBody>
      </p:sp>
      <p:sp>
        <p:nvSpPr>
          <p:cNvPr id="10243" name="Rectangle 3"/>
          <p:cNvSpPr>
            <a:spLocks noGrp="1" noChangeArrowheads="1"/>
          </p:cNvSpPr>
          <p:nvPr>
            <p:ph type="body" idx="1"/>
          </p:nvPr>
        </p:nvSpPr>
        <p:spPr>
          <a:xfrm>
            <a:off x="657225" y="1028833"/>
            <a:ext cx="8201025" cy="4562475"/>
          </a:xfrm>
        </p:spPr>
        <p:txBody>
          <a:bodyPr>
            <a:normAutofit/>
          </a:bodyPr>
          <a:lstStyle/>
          <a:p>
            <a:pPr marL="342900" indent="-342900">
              <a:buFont typeface="Arial" panose="020B0604020202020204" pitchFamily="34" charset="0"/>
              <a:buChar char="•"/>
            </a:pPr>
            <a:r>
              <a:rPr lang="en-US" altLang="en-US" sz="2600" dirty="0" smtClean="0">
                <a:latin typeface="+mn-lt"/>
              </a:rPr>
              <a:t>Electronic components can most often be modeled by constant failure rate (</a:t>
            </a:r>
            <a:r>
              <a:rPr lang="en-US" altLang="en-US" sz="2600" dirty="0" smtClean="0">
                <a:latin typeface="+mn-lt"/>
                <a:sym typeface="Symbol" pitchFamily="18" charset="2"/>
              </a:rPr>
              <a:t>)*</a:t>
            </a:r>
          </a:p>
          <a:p>
            <a:pPr marL="342900" indent="-342900">
              <a:buFont typeface="Arial" panose="020B0604020202020204" pitchFamily="34" charset="0"/>
              <a:buChar char="•"/>
            </a:pPr>
            <a:r>
              <a:rPr lang="en-US" altLang="en-US" sz="2600" dirty="0" smtClean="0">
                <a:latin typeface="+mn-lt"/>
                <a:sym typeface="Symbol" pitchFamily="18" charset="2"/>
              </a:rPr>
              <a:t>Leads to exponential failure distribution</a:t>
            </a:r>
            <a:endParaRPr lang="en-US" altLang="en-US" sz="2600" dirty="0" smtClean="0">
              <a:latin typeface="+mn-lt"/>
            </a:endParaRPr>
          </a:p>
          <a:p>
            <a:pPr marL="342900" indent="-342900">
              <a:buFont typeface="Arial" panose="020B0604020202020204" pitchFamily="34" charset="0"/>
              <a:buChar char="•"/>
            </a:pPr>
            <a:r>
              <a:rPr lang="en-US" altLang="en-US" sz="2600" dirty="0" smtClean="0">
                <a:latin typeface="+mn-lt"/>
              </a:rPr>
              <a:t>Same probability of failure in the next hour regardless of whether it is new or used – result is a “bathtub curve”</a:t>
            </a:r>
          </a:p>
        </p:txBody>
      </p:sp>
      <p:pic>
        <p:nvPicPr>
          <p:cNvPr id="10244" name="Picture 5" descr="rs_fig2"/>
          <p:cNvPicPr>
            <a:picLocks noChangeAspect="1" noChangeArrowheads="1"/>
          </p:cNvPicPr>
          <p:nvPr/>
        </p:nvPicPr>
        <p:blipFill>
          <a:blip r:embed="rId2">
            <a:extLst>
              <a:ext uri="{28A0092B-C50C-407E-A947-70E740481C1C}">
                <a14:useLocalDpi xmlns:a14="http://schemas.microsoft.com/office/drawing/2010/main" val="0"/>
              </a:ext>
            </a:extLst>
          </a:blip>
          <a:srcRect l="5516" t="10081" r="7758" b="5707"/>
          <a:stretch>
            <a:fillRect/>
          </a:stretch>
        </p:blipFill>
        <p:spPr bwMode="auto">
          <a:xfrm>
            <a:off x="3131128" y="3522657"/>
            <a:ext cx="5567362"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p:cNvSpPr txBox="1">
            <a:spLocks noChangeArrowheads="1"/>
          </p:cNvSpPr>
          <p:nvPr/>
        </p:nvSpPr>
        <p:spPr bwMode="auto">
          <a:xfrm>
            <a:off x="247074" y="3917708"/>
            <a:ext cx="2717800" cy="156966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ct val="50000"/>
              </a:spcBef>
              <a:buFont typeface="Wingdings" pitchFamily="2" charset="2"/>
              <a:buNone/>
            </a:pPr>
            <a:r>
              <a:rPr lang="en-US" altLang="en-US" sz="2400" dirty="0" smtClean="0">
                <a:latin typeface="+mn-lt"/>
              </a:rPr>
              <a:t>*but…see also May </a:t>
            </a:r>
            <a:r>
              <a:rPr lang="en-US" altLang="en-US" sz="2400" dirty="0">
                <a:latin typeface="+mn-lt"/>
              </a:rPr>
              <a:t>2011 </a:t>
            </a:r>
            <a:r>
              <a:rPr lang="en-US" altLang="en-US" sz="2400" i="1" dirty="0">
                <a:latin typeface="+mn-lt"/>
              </a:rPr>
              <a:t>IEEE Spectrum </a:t>
            </a:r>
            <a:r>
              <a:rPr lang="en-US" altLang="en-US" sz="2400" dirty="0">
                <a:latin typeface="+mn-lt"/>
              </a:rPr>
              <a:t>feature article on “</a:t>
            </a:r>
            <a:r>
              <a:rPr lang="en-US" altLang="en-US" sz="2400" dirty="0">
                <a:latin typeface="+mn-lt"/>
                <a:hlinkClick r:id="rId3"/>
              </a:rPr>
              <a:t>Transistor Aging</a:t>
            </a:r>
            <a:r>
              <a:rPr lang="en-US" altLang="en-US" sz="2400" dirty="0">
                <a:latin typeface="+mn-lt"/>
              </a:rPr>
              <a:t>”</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93659"/>
            <a:ext cx="8235950" cy="748782"/>
          </a:xfrm>
        </p:spPr>
        <p:txBody>
          <a:bodyPr/>
          <a:lstStyle/>
          <a:p>
            <a:r>
              <a:rPr lang="en-US" dirty="0" smtClean="0">
                <a:effectLst>
                  <a:outerShdw blurRad="38100" dist="38100" dir="2700000" algn="tl">
                    <a:srgbClr val="000000">
                      <a:alpha val="43137"/>
                    </a:srgbClr>
                  </a:outerShdw>
                </a:effectLst>
              </a:rPr>
              <a:t>SOFTWARE RELIABILITY</a:t>
            </a:r>
            <a:endParaRPr lang="en-US" dirty="0">
              <a:effectLst>
                <a:outerShdw blurRad="38100" dist="38100" dir="2700000" algn="tl">
                  <a:srgbClr val="000000">
                    <a:alpha val="43137"/>
                  </a:srgbClr>
                </a:outerShdw>
              </a:effectLst>
            </a:endParaRPr>
          </a:p>
        </p:txBody>
      </p:sp>
      <p:sp>
        <p:nvSpPr>
          <p:cNvPr id="8" name="Text Placeholder 2"/>
          <p:cNvSpPr>
            <a:spLocks noGrp="1"/>
          </p:cNvSpPr>
          <p:nvPr>
            <p:ph type="body" idx="11"/>
          </p:nvPr>
        </p:nvSpPr>
        <p:spPr>
          <a:xfrm>
            <a:off x="457200" y="924643"/>
            <a:ext cx="8229600" cy="442912"/>
          </a:xfrm>
        </p:spPr>
        <p:txBody>
          <a:bodyPr/>
          <a:lstStyle/>
          <a:p>
            <a:r>
              <a:rPr lang="en-US" sz="2400" cap="none" dirty="0" smtClean="0"/>
              <a:t>Hacking Vulnerability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268" y="1517197"/>
            <a:ext cx="4552950" cy="5086350"/>
          </a:xfrm>
          <a:prstGeom prst="rect">
            <a:avLst/>
          </a:prstGeom>
        </p:spPr>
      </p:pic>
      <p:sp>
        <p:nvSpPr>
          <p:cNvPr id="5" name="TextBox 4"/>
          <p:cNvSpPr txBox="1"/>
          <p:nvPr/>
        </p:nvSpPr>
        <p:spPr>
          <a:xfrm>
            <a:off x="6074229" y="4680857"/>
            <a:ext cx="3069771" cy="2062103"/>
          </a:xfrm>
          <a:prstGeom prst="rect">
            <a:avLst/>
          </a:prstGeom>
          <a:solidFill>
            <a:schemeClr val="tx2">
              <a:lumMod val="20000"/>
              <a:lumOff val="80000"/>
            </a:schemeClr>
          </a:solidFill>
        </p:spPr>
        <p:txBody>
          <a:bodyPr wrap="square" rtlCol="0">
            <a:spAutoFit/>
          </a:bodyPr>
          <a:lstStyle/>
          <a:p>
            <a:r>
              <a:rPr lang="en-US" sz="1600" dirty="0"/>
              <a:t>"While the Nest Learning Thermostat has relatively robust security compared to most </a:t>
            </a:r>
            <a:r>
              <a:rPr lang="en-US" sz="1600" dirty="0" err="1"/>
              <a:t>IoT</a:t>
            </a:r>
            <a:r>
              <a:rPr lang="en-US" sz="1600" dirty="0"/>
              <a:t> devices, the attack vectors presented at Black Hat enabled our lab to completely compromise the device within our Advanced Test Bed Facility (ATBF</a:t>
            </a:r>
            <a:r>
              <a:rPr lang="en-US" sz="1600" dirty="0" smtClean="0"/>
              <a:t>)…"</a:t>
            </a:r>
            <a:r>
              <a:rPr lang="en-US" sz="1600" dirty="0"/>
              <a:t> </a:t>
            </a:r>
          </a:p>
        </p:txBody>
      </p:sp>
      <p:sp>
        <p:nvSpPr>
          <p:cNvPr id="9" name="TextBox 8"/>
          <p:cNvSpPr txBox="1"/>
          <p:nvPr/>
        </p:nvSpPr>
        <p:spPr>
          <a:xfrm>
            <a:off x="140154" y="1506311"/>
            <a:ext cx="2623457" cy="2554545"/>
          </a:xfrm>
          <a:prstGeom prst="rect">
            <a:avLst/>
          </a:prstGeom>
          <a:solidFill>
            <a:srgbClr val="FFFF00"/>
          </a:solidFill>
        </p:spPr>
        <p:txBody>
          <a:bodyPr wrap="square" rtlCol="0">
            <a:spAutoFit/>
          </a:bodyPr>
          <a:lstStyle/>
          <a:p>
            <a:r>
              <a:rPr lang="en-US" sz="1600" dirty="0" err="1"/>
              <a:t>TrapX</a:t>
            </a:r>
            <a:r>
              <a:rPr lang="en-US" sz="1600" dirty="0"/>
              <a:t> confirmed the design flaws discovered in the Nest Learning Thermostat. They validated the attack vector presented at the Black Hat 2014 </a:t>
            </a:r>
            <a:r>
              <a:rPr lang="en-US" sz="1600" dirty="0" smtClean="0"/>
              <a:t>Conference </a:t>
            </a:r>
            <a:r>
              <a:rPr lang="en-US" sz="1600" dirty="0"/>
              <a:t>by compromising the device and an entire home network</a:t>
            </a:r>
            <a:r>
              <a:rPr lang="en-US" sz="1600" dirty="0" smtClean="0"/>
              <a:t>.</a:t>
            </a:r>
          </a:p>
          <a:p>
            <a:endParaRPr lang="en-US" sz="1600" dirty="0"/>
          </a:p>
          <a:p>
            <a:r>
              <a:rPr lang="en-US" sz="1600" dirty="0" smtClean="0"/>
              <a:t>Requires Physical access</a:t>
            </a:r>
            <a:endParaRPr lang="en-US" sz="1600" dirty="0"/>
          </a:p>
        </p:txBody>
      </p:sp>
    </p:spTree>
    <p:extLst>
      <p:ext uri="{BB962C8B-B14F-4D97-AF65-F5344CB8AC3E}">
        <p14:creationId xmlns:p14="http://schemas.microsoft.com/office/powerpoint/2010/main" val="18040844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does it all mean</a:t>
            </a:r>
            <a:endParaRPr lang="en-US" dirty="0"/>
          </a:p>
        </p:txBody>
      </p:sp>
      <p:sp>
        <p:nvSpPr>
          <p:cNvPr id="3" name="Text Placeholder 2"/>
          <p:cNvSpPr>
            <a:spLocks noGrp="1"/>
          </p:cNvSpPr>
          <p:nvPr>
            <p:ph type="body" idx="11"/>
          </p:nvPr>
        </p:nvSpPr>
        <p:spPr/>
        <p:txBody>
          <a:bodyPr/>
          <a:lstStyle/>
          <a:p>
            <a:endParaRPr lang="en-US" dirty="0"/>
          </a:p>
        </p:txBody>
      </p:sp>
      <p:sp>
        <p:nvSpPr>
          <p:cNvPr id="4" name="Text Placeholder 3"/>
          <p:cNvSpPr>
            <a:spLocks noGrp="1"/>
          </p:cNvSpPr>
          <p:nvPr>
            <p:ph type="body" idx="12"/>
          </p:nvPr>
        </p:nvSpPr>
        <p:spPr/>
        <p:txBody>
          <a:bodyPr>
            <a:normAutofit/>
          </a:bodyPr>
          <a:lstStyle/>
          <a:p>
            <a:pPr marL="285750" indent="-285750">
              <a:buFont typeface="Arial" panose="020B0604020202020204" pitchFamily="34" charset="0"/>
              <a:buChar char="•"/>
            </a:pPr>
            <a:r>
              <a:rPr lang="en-US" sz="2400" dirty="0" smtClean="0"/>
              <a:t>Everything is hackable</a:t>
            </a:r>
          </a:p>
          <a:p>
            <a:pPr marL="1028700" lvl="1">
              <a:buFont typeface="Arial" panose="020B0604020202020204" pitchFamily="34" charset="0"/>
              <a:buChar char="•"/>
            </a:pPr>
            <a:r>
              <a:rPr lang="en-US" sz="2400" dirty="0" smtClean="0"/>
              <a:t>Especially by teams that present at </a:t>
            </a:r>
            <a:r>
              <a:rPr lang="en-US" sz="2400" dirty="0" err="1" smtClean="0"/>
              <a:t>Blackhat</a:t>
            </a:r>
            <a:r>
              <a:rPr lang="en-US" sz="2400" dirty="0" smtClean="0"/>
              <a:t> conference </a:t>
            </a:r>
            <a:endParaRPr lang="en-US" sz="2400" dirty="0" smtClean="0"/>
          </a:p>
          <a:p>
            <a:pPr marL="1028700" lvl="1">
              <a:buFont typeface="Arial" panose="020B0604020202020204" pitchFamily="34" charset="0"/>
              <a:buChar char="•"/>
            </a:pPr>
            <a:r>
              <a:rPr lang="en-US" sz="2400" dirty="0" smtClean="0"/>
              <a:t>Had to upload new firmware</a:t>
            </a:r>
            <a:r>
              <a:rPr lang="en-US" sz="2400" dirty="0"/>
              <a:t> </a:t>
            </a:r>
            <a:r>
              <a:rPr lang="en-US" sz="2400" dirty="0" smtClean="0"/>
              <a:t>(“jailbreak”)</a:t>
            </a:r>
          </a:p>
          <a:p>
            <a:pPr marL="1028700" lvl="1">
              <a:buFont typeface="Arial" panose="020B0604020202020204" pitchFamily="34" charset="0"/>
              <a:buChar char="•"/>
            </a:pPr>
            <a:endParaRPr lang="en-US" sz="2400" dirty="0" smtClean="0"/>
          </a:p>
          <a:p>
            <a:pPr marL="285750">
              <a:buFont typeface="Arial" panose="020B0604020202020204" pitchFamily="34" charset="0"/>
              <a:buChar char="•"/>
            </a:pPr>
            <a:r>
              <a:rPr lang="en-US" sz="2400" dirty="0"/>
              <a:t> </a:t>
            </a:r>
            <a:r>
              <a:rPr lang="en-US" sz="2400" dirty="0" smtClean="0"/>
              <a:t>Does it communicate with the outside world (even easier if it is over TCP)</a:t>
            </a:r>
          </a:p>
          <a:p>
            <a:pPr marL="285750">
              <a:buFont typeface="Arial" panose="020B0604020202020204" pitchFamily="34" charset="0"/>
              <a:buChar char="•"/>
            </a:pPr>
            <a:r>
              <a:rPr lang="en-US" sz="2400" dirty="0" smtClean="0"/>
              <a:t> Does it run software</a:t>
            </a:r>
            <a:r>
              <a:rPr lang="en-US" sz="2400" dirty="0" smtClean="0"/>
              <a:t>?</a:t>
            </a:r>
            <a:endParaRPr lang="en-US" sz="2400" dirty="0"/>
          </a:p>
          <a:p>
            <a:pPr marL="285750">
              <a:buFont typeface="Arial" panose="020B0604020202020204" pitchFamily="34" charset="0"/>
              <a:buChar char="•"/>
            </a:pPr>
            <a:r>
              <a:rPr lang="en-US" sz="2400" dirty="0" smtClean="0"/>
              <a:t> Cars, </a:t>
            </a:r>
            <a:r>
              <a:rPr lang="en-US" sz="2400" dirty="0" err="1" smtClean="0"/>
              <a:t>Smartlocks</a:t>
            </a:r>
            <a:r>
              <a:rPr lang="en-US" sz="2400" dirty="0" smtClean="0"/>
              <a:t>, Thermostats, Refrigerators</a:t>
            </a:r>
          </a:p>
          <a:p>
            <a:pPr marL="1028700" lvl="1">
              <a:buFont typeface="Arial" panose="020B0604020202020204" pitchFamily="34" charset="0"/>
              <a:buChar char="•"/>
            </a:pPr>
            <a:r>
              <a:rPr lang="en-US" sz="2400" dirty="0" smtClean="0"/>
              <a:t>Known holes (e.g., validating SSL certificates)</a:t>
            </a:r>
            <a:endParaRPr lang="en-US" sz="2400" dirty="0"/>
          </a:p>
        </p:txBody>
      </p:sp>
    </p:spTree>
    <p:extLst>
      <p:ext uri="{BB962C8B-B14F-4D97-AF65-F5344CB8AC3E}">
        <p14:creationId xmlns:p14="http://schemas.microsoft.com/office/powerpoint/2010/main" val="919297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60011"/>
            <a:ext cx="8235950" cy="748782"/>
          </a:xfrm>
        </p:spPr>
        <p:txBody>
          <a:bodyPr/>
          <a:lstStyle/>
          <a:p>
            <a:r>
              <a:rPr lang="en-US" altLang="en-US" dirty="0" smtClean="0">
                <a:solidFill>
                  <a:schemeClr val="bg1"/>
                </a:solidFill>
                <a:effectLst>
                  <a:outerShdw blurRad="38100" dist="38100" dir="2700000" algn="tl">
                    <a:srgbClr val="000000">
                      <a:alpha val="43137"/>
                    </a:srgbClr>
                  </a:outerShdw>
                </a:effectLst>
              </a:rPr>
              <a:t>The Rest of the Story…</a:t>
            </a:r>
          </a:p>
        </p:txBody>
      </p:sp>
      <p:sp>
        <p:nvSpPr>
          <p:cNvPr id="31747" name="Rectangle 3"/>
          <p:cNvSpPr>
            <a:spLocks noGrp="1" noChangeArrowheads="1"/>
          </p:cNvSpPr>
          <p:nvPr>
            <p:ph type="body" idx="1"/>
          </p:nvPr>
        </p:nvSpPr>
        <p:spPr>
          <a:xfrm>
            <a:off x="547376" y="1020916"/>
            <a:ext cx="8181974" cy="5267325"/>
          </a:xfrm>
        </p:spPr>
        <p:txBody>
          <a:bodyPr/>
          <a:lstStyle/>
          <a:p>
            <a:pPr marL="457200" indent="-457200">
              <a:buFont typeface="Arial" panose="020B0604020202020204" pitchFamily="34" charset="0"/>
              <a:buChar char="•"/>
            </a:pPr>
            <a:r>
              <a:rPr lang="en-US" altLang="en-US" sz="2800" dirty="0" smtClean="0">
                <a:latin typeface="+mn-lt"/>
              </a:rPr>
              <a:t>Designing a </a:t>
            </a:r>
            <a:r>
              <a:rPr lang="en-US" altLang="en-US" sz="2800" dirty="0" smtClean="0">
                <a:solidFill>
                  <a:srgbClr val="33CC33"/>
                </a:solidFill>
                <a:latin typeface="+mn-lt"/>
              </a:rPr>
              <a:t>functional </a:t>
            </a:r>
            <a:r>
              <a:rPr lang="en-US" altLang="en-US" sz="2800" dirty="0" smtClean="0">
                <a:latin typeface="+mn-lt"/>
              </a:rPr>
              <a:t>product </a:t>
            </a:r>
            <a:r>
              <a:rPr lang="en-US" altLang="en-US" sz="2800" b="0" i="1" dirty="0" smtClean="0">
                <a:latin typeface="+mn-lt"/>
              </a:rPr>
              <a:t>represents about </a:t>
            </a:r>
            <a:r>
              <a:rPr lang="en-US" altLang="en-US" sz="2800" b="0" i="1" dirty="0" smtClean="0">
                <a:solidFill>
                  <a:srgbClr val="33CC33"/>
                </a:solidFill>
                <a:latin typeface="+mn-lt"/>
              </a:rPr>
              <a:t>30% </a:t>
            </a:r>
            <a:r>
              <a:rPr lang="en-US" altLang="en-US" sz="2800" b="0" i="1" dirty="0" smtClean="0">
                <a:latin typeface="+mn-lt"/>
              </a:rPr>
              <a:t>of the design effort</a:t>
            </a:r>
          </a:p>
          <a:p>
            <a:pPr marL="457200" indent="-457200">
              <a:buFont typeface="Arial" panose="020B0604020202020204" pitchFamily="34" charset="0"/>
              <a:buChar char="•"/>
            </a:pPr>
            <a:r>
              <a:rPr lang="en-US" altLang="en-US" sz="2800" dirty="0" smtClean="0">
                <a:latin typeface="+mn-lt"/>
              </a:rPr>
              <a:t>Making sure a product </a:t>
            </a:r>
            <a:r>
              <a:rPr lang="en-US" altLang="en-US" sz="2800" dirty="0" smtClean="0">
                <a:solidFill>
                  <a:srgbClr val="F32359"/>
                </a:solidFill>
                <a:latin typeface="+mn-lt"/>
              </a:rPr>
              <a:t>always fails</a:t>
            </a:r>
            <a:r>
              <a:rPr lang="en-US" altLang="en-US" sz="2800" dirty="0" smtClean="0">
                <a:latin typeface="+mn-lt"/>
              </a:rPr>
              <a:t> in a </a:t>
            </a:r>
            <a:r>
              <a:rPr lang="en-US" altLang="en-US" sz="2800" dirty="0" smtClean="0">
                <a:solidFill>
                  <a:srgbClr val="F32359"/>
                </a:solidFill>
                <a:latin typeface="+mn-lt"/>
              </a:rPr>
              <a:t>safe, predictable manner</a:t>
            </a:r>
            <a:r>
              <a:rPr lang="en-US" altLang="en-US" sz="2800" dirty="0" smtClean="0">
                <a:latin typeface="+mn-lt"/>
              </a:rPr>
              <a:t> </a:t>
            </a:r>
            <a:r>
              <a:rPr lang="en-US" altLang="en-US" sz="2800" b="0" i="1" dirty="0" smtClean="0">
                <a:latin typeface="+mn-lt"/>
              </a:rPr>
              <a:t>takes the remaining </a:t>
            </a:r>
            <a:r>
              <a:rPr lang="en-US" altLang="en-US" sz="2800" b="0" i="1" dirty="0" smtClean="0">
                <a:solidFill>
                  <a:srgbClr val="F32359"/>
                </a:solidFill>
                <a:latin typeface="+mn-lt"/>
              </a:rPr>
              <a:t>70%</a:t>
            </a:r>
          </a:p>
          <a:p>
            <a:pPr marL="457200" indent="-457200">
              <a:buFont typeface="Arial" panose="020B0604020202020204" pitchFamily="34" charset="0"/>
              <a:buChar char="•"/>
            </a:pPr>
            <a:r>
              <a:rPr lang="en-US" altLang="en-US" sz="2800" dirty="0" smtClean="0">
                <a:latin typeface="+mn-lt"/>
              </a:rPr>
              <a:t>Law of diminishing returns: </a:t>
            </a:r>
            <a:r>
              <a:rPr lang="en-US" altLang="en-US" sz="2800" b="0" dirty="0" smtClean="0">
                <a:latin typeface="+mn-lt"/>
              </a:rPr>
              <a:t>exercise good judgment in adding safety features</a:t>
            </a:r>
          </a:p>
          <a:p>
            <a:pPr marL="457200" indent="-457200">
              <a:buFont typeface="Arial" panose="020B0604020202020204" pitchFamily="34" charset="0"/>
              <a:buChar char="•"/>
            </a:pPr>
            <a:r>
              <a:rPr lang="en-US" altLang="en-US" sz="2800" dirty="0" smtClean="0">
                <a:latin typeface="+mn-lt"/>
              </a:rPr>
              <a:t>Keep in balance: safety features and possibility of “nuisance alarms” </a:t>
            </a:r>
            <a:r>
              <a:rPr lang="en-US" altLang="en-US" sz="2800" b="0" dirty="0" smtClean="0">
                <a:latin typeface="+mn-lt"/>
              </a:rPr>
              <a:t>(failures resulting from added complexity)</a:t>
            </a:r>
          </a:p>
          <a:p>
            <a:pPr marL="457200" indent="-457200">
              <a:buFont typeface="Arial" panose="020B0604020202020204" pitchFamily="34" charset="0"/>
              <a:buChar char="•"/>
            </a:pPr>
            <a:r>
              <a:rPr lang="en-US" altLang="en-US" sz="2800" dirty="0" smtClean="0">
                <a:latin typeface="+mn-lt"/>
              </a:rPr>
              <a:t>Utilize built-in self-test (BIST)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46063"/>
            <a:ext cx="7772400" cy="1143000"/>
          </a:xfrm>
        </p:spPr>
        <p:txBody>
          <a:bodyPr/>
          <a:lstStyle/>
          <a:p>
            <a:r>
              <a:rPr lang="en-US" altLang="en-US" dirty="0" smtClean="0">
                <a:solidFill>
                  <a:schemeClr val="bg1"/>
                </a:solidFill>
                <a:effectLst>
                  <a:outerShdw blurRad="38100" dist="38100" dir="2700000" algn="tl">
                    <a:srgbClr val="000000">
                      <a:alpha val="43137"/>
                    </a:srgbClr>
                  </a:outerShdw>
                </a:effectLst>
              </a:rPr>
              <a:t>Maintainability</a:t>
            </a:r>
          </a:p>
        </p:txBody>
      </p:sp>
      <p:sp>
        <p:nvSpPr>
          <p:cNvPr id="55299" name="Rectangle 3"/>
          <p:cNvSpPr>
            <a:spLocks noGrp="1" noChangeArrowheads="1"/>
          </p:cNvSpPr>
          <p:nvPr>
            <p:ph type="body" idx="1"/>
          </p:nvPr>
        </p:nvSpPr>
        <p:spPr>
          <a:xfrm>
            <a:off x="712645" y="1114425"/>
            <a:ext cx="8239125" cy="4562475"/>
          </a:xfrm>
        </p:spPr>
        <p:txBody>
          <a:bodyPr>
            <a:noAutofit/>
          </a:bodyPr>
          <a:lstStyle/>
          <a:p>
            <a:pPr marL="457200" indent="-457200">
              <a:buFont typeface="Arial" panose="020B0604020202020204" pitchFamily="34" charset="0"/>
              <a:buChar char="•"/>
            </a:pPr>
            <a:r>
              <a:rPr lang="en-US" altLang="en-US" sz="2600" dirty="0" smtClean="0">
                <a:latin typeface="+mn-lt"/>
              </a:rPr>
              <a:t>Reliability predication indicates how many problems per day will need to be serviced after, say, 10,000 units have been shipped</a:t>
            </a:r>
          </a:p>
          <a:p>
            <a:pPr marL="457200" indent="-457200">
              <a:buFont typeface="Arial" panose="020B0604020202020204" pitchFamily="34" charset="0"/>
              <a:buChar char="•"/>
            </a:pPr>
            <a:r>
              <a:rPr lang="en-US" altLang="en-US" sz="2600" dirty="0" smtClean="0">
                <a:latin typeface="+mn-lt"/>
              </a:rPr>
              <a:t>Keep customers happy with quick repair turn-around time (TAT)</a:t>
            </a:r>
          </a:p>
          <a:p>
            <a:pPr marL="457200" indent="-457200">
              <a:buFont typeface="Arial" panose="020B0604020202020204" pitchFamily="34" charset="0"/>
              <a:buChar char="•"/>
            </a:pPr>
            <a:r>
              <a:rPr lang="en-US" altLang="en-US" sz="2600" dirty="0" smtClean="0">
                <a:latin typeface="+mn-lt"/>
              </a:rPr>
              <a:t>Repair will most likely be by replacement (“line replaceable units” – LRU)</a:t>
            </a:r>
          </a:p>
          <a:p>
            <a:pPr marL="457200" indent="-457200">
              <a:buFont typeface="Arial" panose="020B0604020202020204" pitchFamily="34" charset="0"/>
              <a:buChar char="•"/>
            </a:pPr>
            <a:r>
              <a:rPr lang="en-US" altLang="en-US" sz="2600" dirty="0" smtClean="0">
                <a:latin typeface="+mn-lt"/>
              </a:rPr>
              <a:t>Maintainability analysis generates data showing the time needed to identify the faulty LRU, the time to replace it, and the time to re-test the system</a:t>
            </a:r>
          </a:p>
          <a:p>
            <a:pPr marL="457200" indent="-457200">
              <a:buFont typeface="Arial" panose="020B0604020202020204" pitchFamily="34" charset="0"/>
              <a:buChar char="•"/>
            </a:pPr>
            <a:r>
              <a:rPr lang="en-US" altLang="en-US" sz="2600" dirty="0" smtClean="0">
                <a:latin typeface="+mn-lt"/>
              </a:rPr>
              <a:t>Mean-time-to-repair (MTTR)</a:t>
            </a:r>
          </a:p>
        </p:txBody>
      </p:sp>
    </p:spTree>
    <p:extLst>
      <p:ext uri="{BB962C8B-B14F-4D97-AF65-F5344CB8AC3E}">
        <p14:creationId xmlns:p14="http://schemas.microsoft.com/office/powerpoint/2010/main" val="420718310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a:effectLst>
                  <a:outerShdw blurRad="38100" dist="38100" dir="2700000" algn="tl">
                    <a:srgbClr val="000000">
                      <a:alpha val="43137"/>
                    </a:srgbClr>
                  </a:outerShdw>
                </a:effectLst>
              </a:rPr>
              <a:t>Standards and Compliance</a:t>
            </a:r>
          </a:p>
        </p:txBody>
      </p:sp>
      <p:sp>
        <p:nvSpPr>
          <p:cNvPr id="5" name="Text Placeholder 2"/>
          <p:cNvSpPr>
            <a:spLocks noGrp="1"/>
          </p:cNvSpPr>
          <p:nvPr>
            <p:ph type="body" idx="11"/>
          </p:nvPr>
        </p:nvSpPr>
        <p:spPr>
          <a:xfrm>
            <a:off x="525440" y="924643"/>
            <a:ext cx="8229600" cy="442912"/>
          </a:xfrm>
        </p:spPr>
        <p:txBody>
          <a:bodyPr/>
          <a:lstStyle/>
          <a:p>
            <a:r>
              <a:rPr lang="en-US" sz="2400" cap="none" dirty="0" smtClean="0"/>
              <a:t>Example Category Relevant to ECE 477 Projects</a:t>
            </a:r>
            <a:endParaRPr lang="en-US" sz="2400" dirty="0"/>
          </a:p>
        </p:txBody>
      </p:sp>
      <p:sp>
        <p:nvSpPr>
          <p:cNvPr id="7" name="Rectangle 3"/>
          <p:cNvSpPr>
            <a:spLocks noChangeArrowheads="1"/>
          </p:cNvSpPr>
          <p:nvPr/>
        </p:nvSpPr>
        <p:spPr bwMode="auto">
          <a:xfrm>
            <a:off x="675566" y="1625365"/>
            <a:ext cx="7731456" cy="1200329"/>
          </a:xfrm>
          <a:prstGeom prst="rect">
            <a:avLst/>
          </a:prstGeom>
          <a:solidFill>
            <a:srgbClr val="FFC000"/>
          </a:solidFill>
          <a:ln>
            <a:noFill/>
          </a:ln>
          <a:extLst/>
        </p:spPr>
        <p:txBody>
          <a:bodyPr wrap="square">
            <a:spAutoFit/>
          </a:bodyPr>
          <a:lstStyle>
            <a:lvl1pPr algn="l">
              <a:spcBef>
                <a:spcPct val="20000"/>
              </a:spcBef>
              <a:buChar char="l"/>
              <a:defRPr kumimoji="1" sz="3200" b="1">
                <a:solidFill>
                  <a:schemeClr val="tx1"/>
                </a:solidFill>
                <a:latin typeface="Arial" charset="0"/>
              </a:defRPr>
            </a:lvl1pPr>
            <a:lvl2pPr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marL="0" lvl="1">
              <a:spcBef>
                <a:spcPct val="50000"/>
              </a:spcBef>
              <a:buFont typeface="Wingdings" pitchFamily="2" charset="2"/>
              <a:buNone/>
            </a:pPr>
            <a:r>
              <a:rPr lang="en-US" altLang="en-US" sz="2400" dirty="0" smtClean="0">
                <a:latin typeface="+mn-lt"/>
              </a:rPr>
              <a:t>IEC </a:t>
            </a:r>
            <a:r>
              <a:rPr lang="en-US" altLang="en-US" sz="2400" dirty="0">
                <a:latin typeface="+mn-lt"/>
              </a:rPr>
              <a:t>62368-1 Audio/Video, Information and Communication Technology Equipment – Safety Requirements. Published Jan. 2010, UL &amp; CSA versions, Feb. 2011</a:t>
            </a:r>
          </a:p>
        </p:txBody>
      </p:sp>
      <p:sp>
        <p:nvSpPr>
          <p:cNvPr id="8" name="TextBox 2"/>
          <p:cNvSpPr txBox="1">
            <a:spLocks noChangeArrowheads="1"/>
          </p:cNvSpPr>
          <p:nvPr/>
        </p:nvSpPr>
        <p:spPr bwMode="auto">
          <a:xfrm>
            <a:off x="723582" y="3012162"/>
            <a:ext cx="763542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a:spcBef>
                <a:spcPct val="20000"/>
              </a:spcBef>
              <a:buChar char="l"/>
              <a:defRPr kumimoji="1" sz="3200" b="1">
                <a:solidFill>
                  <a:schemeClr val="tx1"/>
                </a:solidFill>
                <a:latin typeface="Arial" charset="0"/>
              </a:defRPr>
            </a:lvl1pPr>
            <a:lvl2pPr marL="742950" indent="-285750"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lnSpc>
                <a:spcPct val="100000"/>
              </a:lnSpc>
              <a:spcBef>
                <a:spcPct val="50000"/>
              </a:spcBef>
              <a:buFont typeface="Wingdings" pitchFamily="2" charset="2"/>
              <a:buNone/>
            </a:pPr>
            <a:r>
              <a:rPr lang="en-US" altLang="en-US" sz="2400" b="0" dirty="0">
                <a:latin typeface="+mn-lt"/>
              </a:rPr>
              <a:t>Arcade, Amusement and Gaming </a:t>
            </a:r>
            <a:r>
              <a:rPr lang="en-US" altLang="en-US" sz="2400" b="0" dirty="0" smtClean="0">
                <a:latin typeface="+mn-lt"/>
              </a:rPr>
              <a:t>Machines </a:t>
            </a:r>
            <a:r>
              <a:rPr lang="en-US" altLang="en-US" sz="2400" b="0" dirty="0" smtClean="0">
                <a:latin typeface="+mn-lt"/>
                <a:sym typeface="Symbol"/>
              </a:rPr>
              <a:t> </a:t>
            </a:r>
            <a:r>
              <a:rPr lang="en-US" altLang="en-US" sz="2400" b="0" dirty="0" smtClean="0">
                <a:latin typeface="+mn-lt"/>
              </a:rPr>
              <a:t>Bowling </a:t>
            </a:r>
            <a:r>
              <a:rPr lang="en-US" altLang="en-US" sz="2400" b="0" dirty="0">
                <a:latin typeface="+mn-lt"/>
              </a:rPr>
              <a:t>and Billiard </a:t>
            </a:r>
            <a:r>
              <a:rPr lang="en-US" altLang="en-US" sz="2400" b="0" dirty="0" smtClean="0">
                <a:latin typeface="+mn-lt"/>
              </a:rPr>
              <a:t>Equipment  </a:t>
            </a:r>
            <a:r>
              <a:rPr lang="en-US" altLang="en-US" sz="2400" b="0" dirty="0">
                <a:sym typeface="Symbol"/>
              </a:rPr>
              <a:t></a:t>
            </a:r>
            <a:r>
              <a:rPr lang="en-US" altLang="en-US" sz="2400" b="0" dirty="0" smtClean="0">
                <a:latin typeface="+mn-lt"/>
              </a:rPr>
              <a:t> Cable </a:t>
            </a:r>
            <a:r>
              <a:rPr lang="en-US" altLang="en-US" sz="2400" b="0" dirty="0">
                <a:latin typeface="+mn-lt"/>
              </a:rPr>
              <a:t>and Satellite Communication Equipment </a:t>
            </a:r>
            <a:r>
              <a:rPr lang="en-US" altLang="en-US" sz="2400" b="0" dirty="0">
                <a:sym typeface="Symbol"/>
              </a:rPr>
              <a:t></a:t>
            </a:r>
            <a:r>
              <a:rPr lang="en-US" altLang="en-US" sz="2400" b="0" dirty="0" smtClean="0">
                <a:latin typeface="+mn-lt"/>
              </a:rPr>
              <a:t> Circuit </a:t>
            </a:r>
            <a:r>
              <a:rPr lang="en-US" altLang="en-US" sz="2400" b="0" dirty="0">
                <a:latin typeface="+mn-lt"/>
              </a:rPr>
              <a:t>Components for Use in Audio/Video Equipment </a:t>
            </a:r>
            <a:r>
              <a:rPr lang="en-US" altLang="en-US" sz="2400" b="0" dirty="0">
                <a:sym typeface="Symbol"/>
              </a:rPr>
              <a:t></a:t>
            </a:r>
            <a:r>
              <a:rPr lang="en-US" altLang="en-US" sz="2400" b="0" dirty="0" smtClean="0">
                <a:latin typeface="+mn-lt"/>
              </a:rPr>
              <a:t> Commercial </a:t>
            </a:r>
            <a:r>
              <a:rPr lang="en-US" altLang="en-US" sz="2400" b="0" dirty="0">
                <a:latin typeface="+mn-lt"/>
              </a:rPr>
              <a:t>Audio and Radio Equipment, Systems and Accessories </a:t>
            </a:r>
            <a:r>
              <a:rPr lang="en-US" altLang="en-US" sz="2400" b="0" dirty="0">
                <a:sym typeface="Symbol"/>
              </a:rPr>
              <a:t></a:t>
            </a:r>
            <a:r>
              <a:rPr lang="en-US" altLang="en-US" sz="2400" b="0" dirty="0" smtClean="0">
                <a:latin typeface="+mn-lt"/>
              </a:rPr>
              <a:t> Low </a:t>
            </a:r>
            <a:r>
              <a:rPr lang="en-US" altLang="en-US" sz="2400" b="0" dirty="0">
                <a:latin typeface="+mn-lt"/>
              </a:rPr>
              <a:t>Voltage Portable Electronics; Household Audio and Video Equipment </a:t>
            </a:r>
            <a:r>
              <a:rPr lang="en-US" altLang="en-US" sz="2400" b="0" dirty="0">
                <a:sym typeface="Symbol"/>
              </a:rPr>
              <a:t></a:t>
            </a:r>
            <a:r>
              <a:rPr lang="en-US" altLang="en-US" sz="2400" b="0" dirty="0" smtClean="0">
                <a:latin typeface="+mn-lt"/>
              </a:rPr>
              <a:t> Musical Instruments  </a:t>
            </a:r>
            <a:r>
              <a:rPr lang="en-US" altLang="en-US" sz="2400" b="0" dirty="0" smtClean="0">
                <a:sym typeface="Symbol"/>
              </a:rPr>
              <a:t></a:t>
            </a:r>
            <a:r>
              <a:rPr lang="en-US" altLang="en-US" sz="2400" b="0" dirty="0">
                <a:latin typeface="+mn-lt"/>
                <a:sym typeface="Symbol"/>
              </a:rPr>
              <a:t> </a:t>
            </a:r>
            <a:r>
              <a:rPr lang="en-US" altLang="en-US" sz="2400" b="0" dirty="0" smtClean="0">
                <a:latin typeface="+mn-lt"/>
              </a:rPr>
              <a:t>Professional</a:t>
            </a:r>
            <a:r>
              <a:rPr lang="en-US" altLang="en-US" sz="2400" b="0" dirty="0">
                <a:latin typeface="+mn-lt"/>
              </a:rPr>
              <a:t>, Commercial and Household Use Equipment.</a:t>
            </a:r>
          </a:p>
        </p:txBody>
      </p:sp>
    </p:spTree>
    <p:extLst>
      <p:ext uri="{BB962C8B-B14F-4D97-AF65-F5344CB8AC3E}">
        <p14:creationId xmlns:p14="http://schemas.microsoft.com/office/powerpoint/2010/main" val="2594948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2773"/>
            <a:ext cx="8235950" cy="748782"/>
          </a:xfrm>
        </p:spPr>
        <p:txBody>
          <a:bodyPr/>
          <a:lstStyle/>
          <a:p>
            <a:r>
              <a:rPr lang="en-US" dirty="0">
                <a:effectLst>
                  <a:outerShdw blurRad="38100" dist="38100" dir="2700000" algn="tl">
                    <a:srgbClr val="000000">
                      <a:alpha val="43137"/>
                    </a:srgbClr>
                  </a:outerShdw>
                </a:effectLst>
              </a:rPr>
              <a:t>Standards and Compliance</a:t>
            </a:r>
          </a:p>
        </p:txBody>
      </p:sp>
      <p:sp>
        <p:nvSpPr>
          <p:cNvPr id="5" name="Text Placeholder 2"/>
          <p:cNvSpPr>
            <a:spLocks noGrp="1"/>
          </p:cNvSpPr>
          <p:nvPr>
            <p:ph type="body" idx="11"/>
          </p:nvPr>
        </p:nvSpPr>
        <p:spPr>
          <a:xfrm>
            <a:off x="525440" y="924643"/>
            <a:ext cx="8229600" cy="442912"/>
          </a:xfrm>
        </p:spPr>
        <p:txBody>
          <a:bodyPr/>
          <a:lstStyle/>
          <a:p>
            <a:r>
              <a:rPr lang="en-US" sz="2400" cap="none" dirty="0" smtClean="0"/>
              <a:t>From ElectronicsDesign.com</a:t>
            </a:r>
            <a:endParaRPr lang="en-US" sz="2400" dirty="0"/>
          </a:p>
        </p:txBody>
      </p:sp>
      <p:sp>
        <p:nvSpPr>
          <p:cNvPr id="7" name="Rectangle 3"/>
          <p:cNvSpPr>
            <a:spLocks noChangeArrowheads="1"/>
          </p:cNvSpPr>
          <p:nvPr/>
        </p:nvSpPr>
        <p:spPr bwMode="auto">
          <a:xfrm>
            <a:off x="603109" y="1396132"/>
            <a:ext cx="7731456" cy="830997"/>
          </a:xfrm>
          <a:prstGeom prst="rect">
            <a:avLst/>
          </a:prstGeom>
          <a:solidFill>
            <a:srgbClr val="FFC000"/>
          </a:solidFill>
          <a:ln>
            <a:noFill/>
          </a:ln>
          <a:extLst/>
        </p:spPr>
        <p:txBody>
          <a:bodyPr wrap="square">
            <a:spAutoFit/>
          </a:bodyPr>
          <a:lstStyle>
            <a:lvl1pPr algn="l">
              <a:spcBef>
                <a:spcPct val="20000"/>
              </a:spcBef>
              <a:buChar char="l"/>
              <a:defRPr kumimoji="1" sz="3200" b="1">
                <a:solidFill>
                  <a:schemeClr val="tx1"/>
                </a:solidFill>
                <a:latin typeface="Arial" charset="0"/>
              </a:defRPr>
            </a:lvl1pPr>
            <a:lvl2pPr algn="l">
              <a:spcBef>
                <a:spcPct val="20000"/>
              </a:spcBef>
              <a:buChar char="–"/>
              <a:defRPr kumimoji="1" sz="2800" b="1">
                <a:solidFill>
                  <a:schemeClr val="tx1"/>
                </a:solidFill>
                <a:latin typeface="Arial" charset="0"/>
              </a:defRPr>
            </a:lvl2pPr>
            <a:lvl3pPr marL="1143000" indent="-228600" algn="l">
              <a:spcBef>
                <a:spcPct val="20000"/>
              </a:spcBef>
              <a:buChar char="•"/>
              <a:defRPr kumimoji="1" sz="2400" b="1">
                <a:solidFill>
                  <a:schemeClr val="tx1"/>
                </a:solidFill>
                <a:latin typeface="Arial" charset="0"/>
              </a:defRPr>
            </a:lvl3pPr>
            <a:lvl4pPr marL="1600200" indent="-228600" algn="l">
              <a:spcBef>
                <a:spcPct val="20000"/>
              </a:spcBef>
              <a:buChar char="–"/>
              <a:defRPr kumimoji="1" sz="2000" b="1">
                <a:solidFill>
                  <a:schemeClr val="tx1"/>
                </a:solidFill>
                <a:latin typeface="Arial" charset="0"/>
              </a:defRPr>
            </a:lvl4pPr>
            <a:lvl5pPr marL="2057400" indent="-228600" algn="l">
              <a:spcBef>
                <a:spcPct val="20000"/>
              </a:spcBef>
              <a:buChar char="•"/>
              <a:defRPr kumimoji="1" sz="2000" b="1">
                <a:solidFill>
                  <a:schemeClr val="tx1"/>
                </a:solidFill>
                <a:latin typeface="Arial" charset="0"/>
              </a:defRPr>
            </a:lvl5pPr>
            <a:lvl6pPr marL="2514600" indent="-228600" eaLnBrk="0" fontAlgn="base" hangingPunct="0">
              <a:spcBef>
                <a:spcPct val="20000"/>
              </a:spcBef>
              <a:spcAft>
                <a:spcPct val="0"/>
              </a:spcAft>
              <a:buClr>
                <a:schemeClr val="accent2"/>
              </a:buClr>
              <a:buChar char="•"/>
              <a:defRPr kumimoji="1" sz="2000" b="1">
                <a:solidFill>
                  <a:schemeClr val="tx1"/>
                </a:solidFill>
                <a:latin typeface="Arial" charset="0"/>
              </a:defRPr>
            </a:lvl6pPr>
            <a:lvl7pPr marL="2971800" indent="-228600" eaLnBrk="0" fontAlgn="base" hangingPunct="0">
              <a:spcBef>
                <a:spcPct val="20000"/>
              </a:spcBef>
              <a:spcAft>
                <a:spcPct val="0"/>
              </a:spcAft>
              <a:buClr>
                <a:schemeClr val="accent2"/>
              </a:buClr>
              <a:buChar char="•"/>
              <a:defRPr kumimoji="1" sz="2000" b="1">
                <a:solidFill>
                  <a:schemeClr val="tx1"/>
                </a:solidFill>
                <a:latin typeface="Arial" charset="0"/>
              </a:defRPr>
            </a:lvl7pPr>
            <a:lvl8pPr marL="3429000" indent="-228600" eaLnBrk="0" fontAlgn="base" hangingPunct="0">
              <a:spcBef>
                <a:spcPct val="20000"/>
              </a:spcBef>
              <a:spcAft>
                <a:spcPct val="0"/>
              </a:spcAft>
              <a:buClr>
                <a:schemeClr val="accent2"/>
              </a:buClr>
              <a:buChar char="•"/>
              <a:defRPr kumimoji="1" sz="2000" b="1">
                <a:solidFill>
                  <a:schemeClr val="tx1"/>
                </a:solidFill>
                <a:latin typeface="Arial" charset="0"/>
              </a:defRPr>
            </a:lvl8pPr>
            <a:lvl9pPr marL="3886200" indent="-228600" eaLnBrk="0" fontAlgn="base" hangingPunct="0">
              <a:spcBef>
                <a:spcPct val="20000"/>
              </a:spcBef>
              <a:spcAft>
                <a:spcPct val="0"/>
              </a:spcAft>
              <a:buClr>
                <a:schemeClr val="accent2"/>
              </a:buClr>
              <a:buChar char="•"/>
              <a:defRPr kumimoji="1" sz="2000" b="1">
                <a:solidFill>
                  <a:schemeClr val="tx1"/>
                </a:solidFill>
                <a:latin typeface="Arial" charset="0"/>
              </a:defRPr>
            </a:lvl9pPr>
          </a:lstStyle>
          <a:p>
            <a:pPr>
              <a:spcBef>
                <a:spcPts val="0"/>
              </a:spcBef>
              <a:buFont typeface="Wingdings" pitchFamily="2" charset="2"/>
              <a:buNone/>
            </a:pPr>
            <a:r>
              <a:rPr lang="en-US" altLang="en-US" sz="2400" dirty="0">
                <a:latin typeface="+mn-lt"/>
              </a:rPr>
              <a:t>The ABCs of IEC 62368-1, An Emerging Safety Standard</a:t>
            </a:r>
          </a:p>
          <a:p>
            <a:pPr>
              <a:spcBef>
                <a:spcPts val="0"/>
              </a:spcBef>
              <a:buFont typeface="Wingdings" pitchFamily="2" charset="2"/>
              <a:buNone/>
            </a:pPr>
            <a:r>
              <a:rPr lang="en-US" altLang="en-US" sz="2400" dirty="0">
                <a:latin typeface="+mn-lt"/>
              </a:rPr>
              <a:t>Date Posted: October 22, 2010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b="45992"/>
          <a:stretch>
            <a:fillRect/>
          </a:stretch>
        </p:blipFill>
        <p:spPr bwMode="auto">
          <a:xfrm>
            <a:off x="1472015" y="2365112"/>
            <a:ext cx="53340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pic>
      <p:sp>
        <p:nvSpPr>
          <p:cNvPr id="3" name="TextBox 2"/>
          <p:cNvSpPr txBox="1"/>
          <p:nvPr/>
        </p:nvSpPr>
        <p:spPr>
          <a:xfrm>
            <a:off x="657701" y="3671670"/>
            <a:ext cx="7731456" cy="2385268"/>
          </a:xfrm>
          <a:prstGeom prst="rect">
            <a:avLst/>
          </a:prstGeom>
          <a:noFill/>
        </p:spPr>
        <p:txBody>
          <a:bodyPr wrap="square" rtlCol="0">
            <a:spAutoFit/>
          </a:bodyPr>
          <a:lstStyle/>
          <a:p>
            <a:pPr>
              <a:buFont typeface="Wingdings" pitchFamily="2" charset="2"/>
              <a:buNone/>
            </a:pPr>
            <a:r>
              <a:rPr lang="en-US" altLang="en-US" sz="2400" b="1" dirty="0">
                <a:solidFill>
                  <a:srgbClr val="FF0000"/>
                </a:solidFill>
              </a:rPr>
              <a:t>Hazard Based Safety </a:t>
            </a:r>
            <a:r>
              <a:rPr lang="en-US" altLang="en-US" sz="2400" b="1" dirty="0" smtClean="0">
                <a:solidFill>
                  <a:srgbClr val="FF0000"/>
                </a:solidFill>
              </a:rPr>
              <a:t>Engineering</a:t>
            </a:r>
          </a:p>
          <a:p>
            <a:pPr>
              <a:buFont typeface="Wingdings" pitchFamily="2" charset="2"/>
              <a:buNone/>
            </a:pPr>
            <a:r>
              <a:rPr lang="en-US" altLang="en-US" sz="2400" b="1" dirty="0" smtClean="0">
                <a:solidFill>
                  <a:srgbClr val="00B0F0"/>
                </a:solidFill>
              </a:rPr>
              <a:t>Energy </a:t>
            </a:r>
            <a:r>
              <a:rPr lang="en-US" altLang="en-US" sz="2400" b="1" dirty="0">
                <a:solidFill>
                  <a:srgbClr val="00B0F0"/>
                </a:solidFill>
              </a:rPr>
              <a:t>sources: electrical, thermal, kinetic, and radiated </a:t>
            </a:r>
          </a:p>
          <a:p>
            <a:pPr>
              <a:spcBef>
                <a:spcPts val="600"/>
              </a:spcBef>
              <a:buFont typeface="Wingdings" pitchFamily="2" charset="2"/>
              <a:buNone/>
            </a:pPr>
            <a:r>
              <a:rPr lang="en-US" altLang="en-US" sz="2400" b="1" dirty="0"/>
              <a:t>To prevent pain or injury, either the energy source can be designed to levels incapable of causing pain or injury, or safeguards such as insulation can be designed into the product to prevent </a:t>
            </a:r>
            <a:r>
              <a:rPr lang="en-US" altLang="en-US" sz="2400" b="1" dirty="0" smtClean="0"/>
              <a:t>energy </a:t>
            </a:r>
            <a:r>
              <a:rPr lang="en-US" altLang="en-US" sz="2400" b="1" dirty="0"/>
              <a:t>transfer to the body </a:t>
            </a:r>
            <a:r>
              <a:rPr lang="en-US" altLang="en-US" sz="2400" b="1" dirty="0" smtClean="0"/>
              <a:t>part.</a:t>
            </a:r>
            <a:endParaRPr lang="en-US" sz="2400" b="1" dirty="0"/>
          </a:p>
        </p:txBody>
      </p:sp>
    </p:spTree>
    <p:extLst>
      <p:ext uri="{BB962C8B-B14F-4D97-AF65-F5344CB8AC3E}">
        <p14:creationId xmlns:p14="http://schemas.microsoft.com/office/powerpoint/2010/main" val="2474341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281441"/>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Component Failures And Wear</a:t>
            </a:r>
          </a:p>
        </p:txBody>
      </p:sp>
      <p:sp>
        <p:nvSpPr>
          <p:cNvPr id="9219" name="Rectangle 3"/>
          <p:cNvSpPr>
            <a:spLocks noGrp="1" noChangeArrowheads="1"/>
          </p:cNvSpPr>
          <p:nvPr>
            <p:ph type="body" idx="1"/>
          </p:nvPr>
        </p:nvSpPr>
        <p:spPr>
          <a:xfrm>
            <a:off x="647700" y="1198563"/>
            <a:ext cx="8047038" cy="4562475"/>
          </a:xfrm>
        </p:spPr>
        <p:txBody>
          <a:bodyPr>
            <a:normAutofit/>
          </a:bodyPr>
          <a:lstStyle/>
          <a:p>
            <a:pPr marL="342900" indent="-342900">
              <a:buFont typeface="Arial" panose="020B0604020202020204" pitchFamily="34" charset="0"/>
              <a:buChar char="•"/>
              <a:defRPr/>
            </a:pPr>
            <a:r>
              <a:rPr lang="en-US" sz="2600" dirty="0" smtClean="0">
                <a:solidFill>
                  <a:srgbClr val="00B0F0"/>
                </a:solidFill>
                <a:latin typeface="+mn-lt"/>
              </a:rPr>
              <a:t>Components do not “age” or “degrade” with use – constant failure rate unrelated to hours of use</a:t>
            </a:r>
            <a:r>
              <a:rPr lang="en-US" sz="2600" dirty="0" smtClean="0">
                <a:latin typeface="+mn-lt"/>
              </a:rPr>
              <a:t> </a:t>
            </a:r>
            <a:r>
              <a:rPr lang="en-US" sz="2600" b="0" i="1" dirty="0" smtClean="0">
                <a:solidFill>
                  <a:srgbClr val="FF0000"/>
                </a:solidFill>
                <a:latin typeface="+mn-lt"/>
              </a:rPr>
              <a:t>(under certain conditions)</a:t>
            </a:r>
          </a:p>
          <a:p>
            <a:pPr marL="342900" indent="-342900">
              <a:buFont typeface="Arial" panose="020B0604020202020204" pitchFamily="34" charset="0"/>
              <a:buChar char="•"/>
              <a:defRPr/>
            </a:pPr>
            <a:r>
              <a:rPr lang="en-US" sz="2600" dirty="0" smtClean="0">
                <a:latin typeface="+mn-lt"/>
              </a:rPr>
              <a:t>Equivalent information is gained testing </a:t>
            </a:r>
            <a:r>
              <a:rPr lang="en-US" sz="2600" dirty="0" smtClean="0">
                <a:solidFill>
                  <a:srgbClr val="00B050"/>
                </a:solidFill>
                <a:latin typeface="+mn-lt"/>
              </a:rPr>
              <a:t>10 units for 10,000 hours</a:t>
            </a:r>
            <a:r>
              <a:rPr lang="en-US" sz="2600" dirty="0" smtClean="0">
                <a:latin typeface="+mn-lt"/>
              </a:rPr>
              <a:t> vs. testing </a:t>
            </a:r>
            <a:r>
              <a:rPr lang="en-US" sz="2600" dirty="0" smtClean="0">
                <a:solidFill>
                  <a:srgbClr val="00B050"/>
                </a:solidFill>
                <a:latin typeface="+mn-lt"/>
              </a:rPr>
              <a:t>1000 units for 100 hours</a:t>
            </a:r>
          </a:p>
          <a:p>
            <a:pPr marL="342900" indent="-342900">
              <a:buFont typeface="Arial" panose="020B0604020202020204" pitchFamily="34" charset="0"/>
              <a:buChar char="•"/>
              <a:defRPr/>
            </a:pPr>
            <a:r>
              <a:rPr lang="en-US" sz="2600" dirty="0" smtClean="0">
                <a:solidFill>
                  <a:srgbClr val="FF0000"/>
                </a:solidFill>
                <a:latin typeface="+mn-lt"/>
              </a:rPr>
              <a:t>“Impossible” 10</a:t>
            </a:r>
            <a:r>
              <a:rPr lang="en-US" sz="2600" baseline="30000" dirty="0" smtClean="0">
                <a:solidFill>
                  <a:srgbClr val="FF0000"/>
                </a:solidFill>
                <a:latin typeface="+mn-lt"/>
              </a:rPr>
              <a:t>-9</a:t>
            </a:r>
            <a:r>
              <a:rPr lang="en-US" sz="2600" dirty="0" smtClean="0">
                <a:latin typeface="+mn-lt"/>
              </a:rPr>
              <a:t> failure as likely to happen in the </a:t>
            </a:r>
            <a:r>
              <a:rPr lang="en-US" sz="2600" dirty="0" smtClean="0">
                <a:solidFill>
                  <a:srgbClr val="00B0F0"/>
                </a:solidFill>
                <a:latin typeface="+mn-lt"/>
              </a:rPr>
              <a:t>first five minutes of operation as 114,000 years from now</a:t>
            </a:r>
          </a:p>
          <a:p>
            <a:pPr marL="342900" indent="-342900">
              <a:buFont typeface="Arial" panose="020B0604020202020204" pitchFamily="34" charset="0"/>
              <a:buChar char="•"/>
              <a:defRPr/>
            </a:pPr>
            <a:r>
              <a:rPr lang="en-US" sz="2600" dirty="0" smtClean="0">
                <a:latin typeface="+mn-lt"/>
              </a:rPr>
              <a:t>Infant mortality reduced by robust designs, manufacturing process control, and “shake and bake”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a:xfrm>
            <a:off x="665163" y="1233488"/>
            <a:ext cx="8201025" cy="4562475"/>
          </a:xfrm>
        </p:spPr>
        <p:txBody>
          <a:bodyPr>
            <a:normAutofit/>
          </a:bodyPr>
          <a:lstStyle/>
          <a:p>
            <a:pPr marL="342900" indent="-342900">
              <a:buFont typeface="Arial" panose="020B0604020202020204" pitchFamily="34" charset="0"/>
              <a:buChar char="•"/>
            </a:pPr>
            <a:r>
              <a:rPr lang="en-US" sz="2800" dirty="0" smtClean="0">
                <a:solidFill>
                  <a:srgbClr val="00B0F0"/>
                </a:solidFill>
                <a:latin typeface="+mn-lt"/>
              </a:rPr>
              <a:t>Units:</a:t>
            </a:r>
            <a:r>
              <a:rPr lang="en-US" sz="2800" dirty="0">
                <a:solidFill>
                  <a:srgbClr val="00B0F0"/>
                </a:solidFill>
                <a:latin typeface="+mn-lt"/>
              </a:rPr>
              <a:t> usually given in terms of failures per hour, normalized for a </a:t>
            </a:r>
            <a:r>
              <a:rPr lang="en-US" sz="2800" dirty="0" smtClean="0">
                <a:solidFill>
                  <a:srgbClr val="00B0F0"/>
                </a:solidFill>
                <a:latin typeface="+mn-lt"/>
              </a:rPr>
              <a:t>single</a:t>
            </a:r>
            <a:r>
              <a:rPr lang="en-US" sz="2800" dirty="0">
                <a:solidFill>
                  <a:srgbClr val="00B0F0"/>
                </a:solidFill>
                <a:latin typeface="+mn-lt"/>
              </a:rPr>
              <a:t> </a:t>
            </a:r>
            <a:r>
              <a:rPr lang="en-US" sz="2800" dirty="0" smtClean="0">
                <a:solidFill>
                  <a:srgbClr val="00B0F0"/>
                </a:solidFill>
                <a:latin typeface="+mn-lt"/>
              </a:rPr>
              <a:t>unit</a:t>
            </a:r>
            <a:endParaRPr lang="en-US" altLang="en-US" sz="2600" dirty="0" smtClean="0">
              <a:solidFill>
                <a:srgbClr val="00B0F0"/>
              </a:solidFill>
              <a:latin typeface="+mn-lt"/>
            </a:endParaRPr>
          </a:p>
          <a:p>
            <a:pPr marL="342900" indent="-342900">
              <a:buFont typeface="Arial" panose="020B0604020202020204" pitchFamily="34" charset="0"/>
              <a:buChar char="•"/>
            </a:pPr>
            <a:r>
              <a:rPr lang="en-US" altLang="en-US" sz="2600" dirty="0" smtClean="0">
                <a:latin typeface="+mn-lt"/>
              </a:rPr>
              <a:t>Not really a probability, but rather an “expected value”</a:t>
            </a:r>
          </a:p>
          <a:p>
            <a:pPr marL="342900" indent="-342900">
              <a:buFont typeface="Arial" panose="020B0604020202020204" pitchFamily="34" charset="0"/>
              <a:buChar char="•"/>
            </a:pPr>
            <a:r>
              <a:rPr lang="en-US" altLang="en-US" sz="2600" dirty="0" smtClean="0">
                <a:latin typeface="+mn-lt"/>
              </a:rPr>
              <a:t>More intuitive way to describe: “unit failures per million hours per unit”, i.e. [fails/(10</a:t>
            </a:r>
            <a:r>
              <a:rPr lang="en-US" altLang="en-US" sz="2600" baseline="30000" dirty="0" smtClean="0">
                <a:latin typeface="+mn-lt"/>
              </a:rPr>
              <a:t>6</a:t>
            </a:r>
            <a:r>
              <a:rPr lang="en-US" altLang="en-US" sz="2600" dirty="0" smtClean="0">
                <a:latin typeface="+mn-lt"/>
              </a:rPr>
              <a:t> hour </a:t>
            </a:r>
            <a:r>
              <a:rPr lang="en-US" altLang="en-US" sz="2600" dirty="0" smtClean="0">
                <a:latin typeface="+mn-lt"/>
                <a:sym typeface="Symbol" pitchFamily="18" charset="2"/>
              </a:rPr>
              <a:t></a:t>
            </a:r>
            <a:r>
              <a:rPr lang="en-US" altLang="en-US" sz="2600" dirty="0" smtClean="0">
                <a:latin typeface="+mn-lt"/>
              </a:rPr>
              <a:t> unit)]</a:t>
            </a:r>
          </a:p>
          <a:p>
            <a:pPr marL="342900" indent="-342900">
              <a:buFont typeface="Arial" panose="020B0604020202020204" pitchFamily="34" charset="0"/>
              <a:buChar char="•"/>
            </a:pPr>
            <a:r>
              <a:rPr lang="en-US" altLang="en-US" sz="2600" dirty="0" smtClean="0">
                <a:latin typeface="+mn-lt"/>
              </a:rPr>
              <a:t>Equivalent to:</a:t>
            </a:r>
          </a:p>
          <a:p>
            <a:pPr lvl="1"/>
            <a:r>
              <a:rPr lang="en-US" altLang="en-US" sz="2600" dirty="0" smtClean="0">
                <a:latin typeface="+mn-lt"/>
              </a:rPr>
              <a:t>number of failures per unit per million hours</a:t>
            </a:r>
          </a:p>
          <a:p>
            <a:pPr lvl="1"/>
            <a:r>
              <a:rPr lang="en-US" altLang="en-US" sz="2600" dirty="0" smtClean="0">
                <a:latin typeface="+mn-lt"/>
              </a:rPr>
              <a:t>number of failures/hour given one million units in field (assuming failed units are replaced)</a:t>
            </a:r>
          </a:p>
        </p:txBody>
      </p:sp>
      <p:sp>
        <p:nvSpPr>
          <p:cNvPr id="12291" name="Rectangle 2"/>
          <p:cNvSpPr>
            <a:spLocks noGrp="1" noChangeArrowheads="1"/>
          </p:cNvSpPr>
          <p:nvPr>
            <p:ph type="title"/>
          </p:nvPr>
        </p:nvSpPr>
        <p:spPr>
          <a:xfrm>
            <a:off x="685800" y="27055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Definition of Failure Rate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a:xfrm>
            <a:off x="657225" y="1073150"/>
            <a:ext cx="8486775" cy="4562475"/>
          </a:xfrm>
        </p:spPr>
        <p:txBody>
          <a:bodyPr>
            <a:noAutofit/>
          </a:bodyPr>
          <a:lstStyle/>
          <a:p>
            <a:pPr marL="342900" indent="-342900">
              <a:buFont typeface="Arial" panose="020B0604020202020204" pitchFamily="34" charset="0"/>
              <a:buChar char="•"/>
            </a:pPr>
            <a:r>
              <a:rPr lang="en-US" altLang="en-US" sz="2600" dirty="0" smtClean="0">
                <a:latin typeface="+mn-lt"/>
              </a:rPr>
              <a:t>Given </a:t>
            </a:r>
            <a:r>
              <a:rPr lang="en-US" altLang="en-US" sz="2600" dirty="0" smtClean="0">
                <a:latin typeface="+mn-lt"/>
                <a:sym typeface="Symbol" pitchFamily="18" charset="2"/>
              </a:rPr>
              <a:t></a:t>
            </a:r>
            <a:r>
              <a:rPr lang="en-US" altLang="en-US" sz="2600" baseline="-25000" dirty="0" smtClean="0">
                <a:latin typeface="+mn-lt"/>
              </a:rPr>
              <a:t>p</a:t>
            </a:r>
            <a:r>
              <a:rPr lang="en-US" altLang="en-US" sz="2600" dirty="0" smtClean="0">
                <a:latin typeface="+mn-lt"/>
              </a:rPr>
              <a:t> </a:t>
            </a:r>
            <a:r>
              <a:rPr lang="en-US" altLang="en-US" sz="2600" dirty="0" smtClean="0">
                <a:latin typeface="+mn-lt"/>
                <a:sym typeface="Symbol" pitchFamily="18" charset="2"/>
              </a:rPr>
              <a:t></a:t>
            </a:r>
            <a:r>
              <a:rPr lang="en-US" altLang="en-US" sz="2600" dirty="0" smtClean="0">
                <a:latin typeface="+mn-lt"/>
              </a:rPr>
              <a:t> 10</a:t>
            </a:r>
            <a:r>
              <a:rPr lang="en-US" altLang="en-US" sz="2600" baseline="30000" dirty="0" smtClean="0">
                <a:latin typeface="+mn-lt"/>
              </a:rPr>
              <a:t>-6</a:t>
            </a:r>
            <a:r>
              <a:rPr lang="en-US" altLang="en-US" sz="2600" dirty="0" smtClean="0">
                <a:latin typeface="+mn-lt"/>
              </a:rPr>
              <a:t> [fails/(</a:t>
            </a:r>
            <a:r>
              <a:rPr lang="en-US" altLang="en-US" sz="2600" dirty="0" err="1" smtClean="0">
                <a:latin typeface="+mn-lt"/>
              </a:rPr>
              <a:t>hr</a:t>
            </a:r>
            <a:r>
              <a:rPr lang="en-US" altLang="en-US" sz="2600" dirty="0" smtClean="0">
                <a:latin typeface="+mn-lt"/>
              </a:rPr>
              <a:t> </a:t>
            </a:r>
            <a:r>
              <a:rPr lang="en-US" altLang="en-US" sz="2600" dirty="0" smtClean="0">
                <a:latin typeface="+mn-lt"/>
                <a:sym typeface="Symbol" pitchFamily="18" charset="2"/>
              </a:rPr>
              <a:t></a:t>
            </a:r>
            <a:r>
              <a:rPr lang="en-US" altLang="en-US" sz="2600" dirty="0" smtClean="0">
                <a:latin typeface="+mn-lt"/>
              </a:rPr>
              <a:t> unit)], N [units] in the field      and T [hours]</a:t>
            </a:r>
          </a:p>
          <a:p>
            <a:pPr lvl="1"/>
            <a:r>
              <a:rPr lang="en-US" altLang="en-US" sz="2600" dirty="0" smtClean="0">
                <a:latin typeface="+mn-lt"/>
              </a:rPr>
              <a:t>expected number of failures in T hours </a:t>
            </a:r>
          </a:p>
          <a:p>
            <a:pPr lvl="2">
              <a:buFont typeface="Wingdings" panose="05000000000000000000" pitchFamily="2" charset="2"/>
              <a:buChar char="Ø"/>
            </a:pPr>
            <a:r>
              <a:rPr lang="en-US" altLang="en-US" sz="2200" dirty="0" smtClean="0">
                <a:latin typeface="+mn-lt"/>
              </a:rPr>
              <a:t>F (no. of failures) = </a:t>
            </a:r>
            <a:r>
              <a:rPr lang="en-US" altLang="en-US" sz="2200" dirty="0" smtClean="0">
                <a:latin typeface="+mn-lt"/>
                <a:sym typeface="Symbol" pitchFamily="18" charset="2"/>
              </a:rPr>
              <a:t></a:t>
            </a:r>
            <a:r>
              <a:rPr lang="en-US" altLang="en-US" sz="2200" baseline="-25000" dirty="0" smtClean="0">
                <a:latin typeface="+mn-lt"/>
              </a:rPr>
              <a:t>p</a:t>
            </a:r>
            <a:r>
              <a:rPr lang="en-US" altLang="en-US" sz="2200" dirty="0" smtClean="0">
                <a:latin typeface="+mn-lt"/>
              </a:rPr>
              <a:t> </a:t>
            </a:r>
            <a:r>
              <a:rPr lang="en-US" altLang="en-US" sz="2200" dirty="0" smtClean="0">
                <a:latin typeface="+mn-lt"/>
                <a:sym typeface="Symbol" pitchFamily="18" charset="2"/>
              </a:rPr>
              <a:t></a:t>
            </a:r>
            <a:r>
              <a:rPr lang="en-US" altLang="en-US" sz="2200" dirty="0" smtClean="0">
                <a:latin typeface="+mn-lt"/>
              </a:rPr>
              <a:t> 10</a:t>
            </a:r>
            <a:r>
              <a:rPr lang="en-US" altLang="en-US" sz="2200" baseline="30000" dirty="0" smtClean="0">
                <a:latin typeface="+mn-lt"/>
              </a:rPr>
              <a:t>-6</a:t>
            </a:r>
            <a:r>
              <a:rPr lang="en-US" altLang="en-US" sz="2200" dirty="0" smtClean="0">
                <a:latin typeface="+mn-lt"/>
              </a:rPr>
              <a:t> fails/(</a:t>
            </a:r>
            <a:r>
              <a:rPr lang="en-US" altLang="en-US" sz="2200" dirty="0" err="1" smtClean="0">
                <a:latin typeface="+mn-lt"/>
              </a:rPr>
              <a:t>hr</a:t>
            </a:r>
            <a:r>
              <a:rPr lang="en-US" altLang="en-US" sz="2200" dirty="0" smtClean="0">
                <a:latin typeface="+mn-lt"/>
              </a:rPr>
              <a:t> </a:t>
            </a:r>
            <a:r>
              <a:rPr lang="en-US" altLang="en-US" sz="2200" dirty="0" smtClean="0">
                <a:latin typeface="+mn-lt"/>
                <a:sym typeface="Symbol" pitchFamily="18" charset="2"/>
              </a:rPr>
              <a:t></a:t>
            </a:r>
            <a:r>
              <a:rPr lang="en-US" altLang="en-US" sz="2200" dirty="0" smtClean="0">
                <a:latin typeface="+mn-lt"/>
              </a:rPr>
              <a:t> unit) </a:t>
            </a:r>
            <a:r>
              <a:rPr lang="en-US" altLang="en-US" sz="2200" dirty="0" smtClean="0">
                <a:latin typeface="+mn-lt"/>
                <a:sym typeface="Symbol" pitchFamily="18" charset="2"/>
              </a:rPr>
              <a:t></a:t>
            </a:r>
            <a:r>
              <a:rPr lang="en-US" altLang="en-US" sz="2200" dirty="0" smtClean="0">
                <a:latin typeface="+mn-lt"/>
              </a:rPr>
              <a:t> N units </a:t>
            </a:r>
            <a:r>
              <a:rPr lang="en-US" altLang="en-US" sz="2200" dirty="0" smtClean="0">
                <a:latin typeface="+mn-lt"/>
                <a:sym typeface="Symbol" pitchFamily="18" charset="2"/>
              </a:rPr>
              <a:t></a:t>
            </a:r>
            <a:r>
              <a:rPr lang="en-US" altLang="en-US" sz="2200" dirty="0" smtClean="0">
                <a:latin typeface="+mn-lt"/>
              </a:rPr>
              <a:t> T hours</a:t>
            </a:r>
          </a:p>
          <a:p>
            <a:pPr lvl="2">
              <a:buFont typeface="Wingdings" panose="05000000000000000000" pitchFamily="2" charset="2"/>
              <a:buChar char="Ø"/>
            </a:pPr>
            <a:r>
              <a:rPr lang="en-US" altLang="en-US" sz="2200" dirty="0" smtClean="0">
                <a:latin typeface="+mn-lt"/>
              </a:rPr>
              <a:t>F = </a:t>
            </a:r>
            <a:r>
              <a:rPr lang="en-US" altLang="en-US" sz="2200" dirty="0" smtClean="0">
                <a:latin typeface="+mn-lt"/>
                <a:sym typeface="Symbol" pitchFamily="18" charset="2"/>
              </a:rPr>
              <a:t></a:t>
            </a:r>
            <a:r>
              <a:rPr lang="en-US" altLang="en-US" sz="2200" baseline="-25000" dirty="0" smtClean="0">
                <a:latin typeface="+mn-lt"/>
              </a:rPr>
              <a:t>p</a:t>
            </a:r>
            <a:r>
              <a:rPr lang="en-US" altLang="en-US" sz="2200" dirty="0" smtClean="0">
                <a:latin typeface="+mn-lt"/>
              </a:rPr>
              <a:t> </a:t>
            </a:r>
            <a:r>
              <a:rPr lang="en-US" altLang="en-US" sz="2200" dirty="0" smtClean="0">
                <a:latin typeface="+mn-lt"/>
                <a:sym typeface="Symbol" pitchFamily="18" charset="2"/>
              </a:rPr>
              <a:t></a:t>
            </a:r>
            <a:r>
              <a:rPr lang="en-US" altLang="en-US" sz="2200" dirty="0" smtClean="0">
                <a:latin typeface="+mn-lt"/>
              </a:rPr>
              <a:t> 10</a:t>
            </a:r>
            <a:r>
              <a:rPr lang="en-US" altLang="en-US" sz="2200" baseline="30000" dirty="0" smtClean="0">
                <a:latin typeface="+mn-lt"/>
              </a:rPr>
              <a:t>-6</a:t>
            </a:r>
            <a:r>
              <a:rPr lang="en-US" altLang="en-US" sz="2200" dirty="0" smtClean="0">
                <a:latin typeface="+mn-lt"/>
              </a:rPr>
              <a:t> </a:t>
            </a:r>
            <a:r>
              <a:rPr lang="en-US" altLang="en-US" sz="2200" dirty="0" smtClean="0">
                <a:latin typeface="+mn-lt"/>
                <a:sym typeface="Symbol" pitchFamily="18" charset="2"/>
              </a:rPr>
              <a:t></a:t>
            </a:r>
            <a:r>
              <a:rPr lang="en-US" altLang="en-US" sz="2200" dirty="0" smtClean="0">
                <a:latin typeface="+mn-lt"/>
              </a:rPr>
              <a:t> N </a:t>
            </a:r>
            <a:r>
              <a:rPr lang="en-US" altLang="en-US" sz="2200" dirty="0" smtClean="0">
                <a:latin typeface="+mn-lt"/>
                <a:sym typeface="Symbol" pitchFamily="18" charset="2"/>
              </a:rPr>
              <a:t></a:t>
            </a:r>
            <a:r>
              <a:rPr lang="en-US" altLang="en-US" sz="2200" dirty="0" smtClean="0">
                <a:latin typeface="+mn-lt"/>
              </a:rPr>
              <a:t> T failures (all other units cancel out)</a:t>
            </a:r>
          </a:p>
          <a:p>
            <a:pPr lvl="1"/>
            <a:r>
              <a:rPr lang="en-US" altLang="en-US" sz="2600" dirty="0" smtClean="0">
                <a:latin typeface="+mn-lt"/>
              </a:rPr>
              <a:t>example: given 1000 units in the field (at all times),    and </a:t>
            </a:r>
            <a:r>
              <a:rPr lang="en-US" altLang="en-US" sz="2600" dirty="0" smtClean="0">
                <a:latin typeface="+mn-lt"/>
                <a:sym typeface="Symbol" pitchFamily="18" charset="2"/>
              </a:rPr>
              <a:t></a:t>
            </a:r>
            <a:r>
              <a:rPr lang="en-US" altLang="en-US" sz="2600" baseline="-25000" dirty="0" smtClean="0">
                <a:latin typeface="+mn-lt"/>
              </a:rPr>
              <a:t>p</a:t>
            </a:r>
            <a:r>
              <a:rPr lang="en-US" altLang="en-US" sz="2600" dirty="0" smtClean="0">
                <a:latin typeface="+mn-lt"/>
              </a:rPr>
              <a:t> = 2 </a:t>
            </a:r>
            <a:r>
              <a:rPr lang="en-US" altLang="en-US" sz="2600" dirty="0" smtClean="0">
                <a:latin typeface="+mn-lt"/>
                <a:sym typeface="Symbol" pitchFamily="18" charset="2"/>
              </a:rPr>
              <a:t></a:t>
            </a:r>
            <a:r>
              <a:rPr lang="en-US" altLang="en-US" sz="2600" dirty="0" smtClean="0">
                <a:latin typeface="+mn-lt"/>
              </a:rPr>
              <a:t> 10</a:t>
            </a:r>
            <a:r>
              <a:rPr lang="en-US" altLang="en-US" sz="2600" baseline="30000" dirty="0" smtClean="0">
                <a:latin typeface="+mn-lt"/>
              </a:rPr>
              <a:t>-6</a:t>
            </a:r>
            <a:r>
              <a:rPr lang="en-US" altLang="en-US" sz="2600" dirty="0" smtClean="0">
                <a:latin typeface="+mn-lt"/>
              </a:rPr>
              <a:t>, how many failures would you expect in one year?</a:t>
            </a:r>
          </a:p>
          <a:p>
            <a:pPr lvl="2">
              <a:buFont typeface="Wingdings" panose="05000000000000000000" pitchFamily="2" charset="2"/>
              <a:buChar char="Ø"/>
            </a:pPr>
            <a:r>
              <a:rPr lang="en-US" altLang="en-US" sz="2000" dirty="0" smtClean="0">
                <a:latin typeface="+mn-lt"/>
              </a:rPr>
              <a:t>F = 2 </a:t>
            </a:r>
            <a:r>
              <a:rPr lang="en-US" altLang="en-US" sz="2000" dirty="0" smtClean="0">
                <a:latin typeface="+mn-lt"/>
                <a:sym typeface="Symbol" pitchFamily="18" charset="2"/>
              </a:rPr>
              <a:t></a:t>
            </a:r>
            <a:r>
              <a:rPr lang="en-US" altLang="en-US" sz="2000" dirty="0" smtClean="0">
                <a:latin typeface="+mn-lt"/>
              </a:rPr>
              <a:t> 10</a:t>
            </a:r>
            <a:r>
              <a:rPr lang="en-US" altLang="en-US" sz="2000" baseline="30000" dirty="0" smtClean="0">
                <a:latin typeface="+mn-lt"/>
              </a:rPr>
              <a:t>-6 </a:t>
            </a:r>
            <a:r>
              <a:rPr lang="en-US" altLang="en-US" sz="2000" dirty="0" smtClean="0">
                <a:latin typeface="+mn-lt"/>
              </a:rPr>
              <a:t>fails/(</a:t>
            </a:r>
            <a:r>
              <a:rPr lang="en-US" altLang="en-US" sz="2000" dirty="0" err="1" smtClean="0">
                <a:latin typeface="+mn-lt"/>
              </a:rPr>
              <a:t>hr</a:t>
            </a:r>
            <a:r>
              <a:rPr lang="en-US" altLang="en-US" sz="2000" dirty="0" smtClean="0">
                <a:latin typeface="+mn-lt"/>
              </a:rPr>
              <a:t> </a:t>
            </a:r>
            <a:r>
              <a:rPr lang="en-US" altLang="en-US" sz="2000" dirty="0" smtClean="0">
                <a:latin typeface="+mn-lt"/>
                <a:sym typeface="Symbol" pitchFamily="18" charset="2"/>
              </a:rPr>
              <a:t></a:t>
            </a:r>
            <a:r>
              <a:rPr lang="en-US" altLang="en-US" sz="2000" dirty="0" smtClean="0">
                <a:latin typeface="+mn-lt"/>
              </a:rPr>
              <a:t> unit) </a:t>
            </a:r>
            <a:r>
              <a:rPr lang="en-US" altLang="en-US" sz="2000" dirty="0" smtClean="0">
                <a:latin typeface="+mn-lt"/>
                <a:sym typeface="Symbol" pitchFamily="18" charset="2"/>
              </a:rPr>
              <a:t></a:t>
            </a:r>
            <a:r>
              <a:rPr lang="en-US" altLang="en-US" sz="2000" dirty="0" smtClean="0">
                <a:latin typeface="+mn-lt"/>
              </a:rPr>
              <a:t> 1000 units </a:t>
            </a:r>
            <a:r>
              <a:rPr lang="en-US" altLang="en-US" sz="2000" dirty="0" smtClean="0">
                <a:latin typeface="+mn-lt"/>
                <a:sym typeface="Symbol" pitchFamily="18" charset="2"/>
              </a:rPr>
              <a:t></a:t>
            </a:r>
            <a:r>
              <a:rPr lang="en-US" altLang="en-US" sz="2000" dirty="0" smtClean="0">
                <a:latin typeface="+mn-lt"/>
              </a:rPr>
              <a:t> (365 </a:t>
            </a:r>
            <a:r>
              <a:rPr lang="en-US" altLang="en-US" sz="2000" dirty="0" smtClean="0">
                <a:latin typeface="+mn-lt"/>
                <a:sym typeface="Symbol" pitchFamily="18" charset="2"/>
              </a:rPr>
              <a:t></a:t>
            </a:r>
            <a:r>
              <a:rPr lang="en-US" altLang="en-US" sz="2000" dirty="0" smtClean="0">
                <a:latin typeface="+mn-lt"/>
              </a:rPr>
              <a:t> 24) hours = 17.52</a:t>
            </a:r>
          </a:p>
        </p:txBody>
      </p:sp>
      <p:sp>
        <p:nvSpPr>
          <p:cNvPr id="13315" name="Rectangle 2"/>
          <p:cNvSpPr>
            <a:spLocks noGrp="1" noChangeArrowheads="1"/>
          </p:cNvSpPr>
          <p:nvPr>
            <p:ph type="title"/>
          </p:nvPr>
        </p:nvSpPr>
        <p:spPr>
          <a:xfrm>
            <a:off x="685800" y="27055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Definition of Failure Rate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7055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Definition of Failure Rate</a:t>
            </a:r>
          </a:p>
        </p:txBody>
      </p:sp>
      <p:sp>
        <p:nvSpPr>
          <p:cNvPr id="9219" name="Rectangle 3"/>
          <p:cNvSpPr>
            <a:spLocks noGrp="1" noChangeArrowheads="1"/>
          </p:cNvSpPr>
          <p:nvPr>
            <p:ph type="body" idx="1"/>
          </p:nvPr>
        </p:nvSpPr>
        <p:spPr>
          <a:xfrm>
            <a:off x="657225" y="1073150"/>
            <a:ext cx="8486775" cy="4562475"/>
          </a:xfrm>
        </p:spPr>
        <p:txBody>
          <a:bodyPr>
            <a:noAutofit/>
          </a:bodyPr>
          <a:lstStyle/>
          <a:p>
            <a:pPr marL="342900" indent="-342900">
              <a:buFont typeface="Arial" panose="020B0604020202020204" pitchFamily="34" charset="0"/>
              <a:buChar char="•"/>
              <a:defRPr/>
            </a:pPr>
            <a:r>
              <a:rPr lang="en-US" sz="2600" dirty="0" smtClean="0">
                <a:solidFill>
                  <a:schemeClr val="bg1">
                    <a:lumMod val="65000"/>
                  </a:schemeClr>
                </a:solidFill>
                <a:latin typeface="+mn-lt"/>
              </a:rPr>
              <a:t>Given </a:t>
            </a:r>
            <a:r>
              <a:rPr lang="en-US" sz="2600" dirty="0" smtClean="0">
                <a:solidFill>
                  <a:schemeClr val="bg1">
                    <a:lumMod val="65000"/>
                  </a:schemeClr>
                </a:solidFill>
                <a:latin typeface="+mn-lt"/>
                <a:sym typeface="Symbol"/>
              </a:rPr>
              <a:t></a:t>
            </a:r>
            <a:r>
              <a:rPr lang="en-US" sz="2600" baseline="-25000" dirty="0" smtClean="0">
                <a:solidFill>
                  <a:schemeClr val="bg1">
                    <a:lumMod val="65000"/>
                  </a:schemeClr>
                </a:solidFill>
                <a:latin typeface="+mn-lt"/>
              </a:rPr>
              <a:t>p</a:t>
            </a:r>
            <a:r>
              <a:rPr lang="en-US" sz="2600" dirty="0" smtClean="0">
                <a:solidFill>
                  <a:schemeClr val="bg1">
                    <a:lumMod val="65000"/>
                  </a:schemeClr>
                </a:solidFill>
                <a:latin typeface="+mn-lt"/>
              </a:rPr>
              <a:t> </a:t>
            </a:r>
            <a:r>
              <a:rPr lang="en-US" sz="2600" dirty="0" smtClean="0">
                <a:solidFill>
                  <a:schemeClr val="bg1">
                    <a:lumMod val="65000"/>
                  </a:schemeClr>
                </a:solidFill>
                <a:latin typeface="+mn-lt"/>
                <a:sym typeface="Symbol"/>
              </a:rPr>
              <a:t></a:t>
            </a:r>
            <a:r>
              <a:rPr lang="en-US" sz="2600" dirty="0" smtClean="0">
                <a:solidFill>
                  <a:schemeClr val="bg1">
                    <a:lumMod val="65000"/>
                  </a:schemeClr>
                </a:solidFill>
                <a:latin typeface="+mn-lt"/>
              </a:rPr>
              <a:t> 10</a:t>
            </a:r>
            <a:r>
              <a:rPr lang="en-US" sz="2600" baseline="30000" dirty="0" smtClean="0">
                <a:solidFill>
                  <a:schemeClr val="bg1">
                    <a:lumMod val="65000"/>
                  </a:schemeClr>
                </a:solidFill>
                <a:latin typeface="+mn-lt"/>
              </a:rPr>
              <a:t>-6</a:t>
            </a:r>
            <a:r>
              <a:rPr lang="en-US" sz="2600" dirty="0" smtClean="0">
                <a:solidFill>
                  <a:schemeClr val="bg1">
                    <a:lumMod val="65000"/>
                  </a:schemeClr>
                </a:solidFill>
                <a:latin typeface="+mn-lt"/>
              </a:rPr>
              <a:t> [fails/(hr </a:t>
            </a:r>
            <a:r>
              <a:rPr lang="en-US" sz="2600" dirty="0" smtClean="0">
                <a:solidFill>
                  <a:schemeClr val="bg1">
                    <a:lumMod val="65000"/>
                  </a:schemeClr>
                </a:solidFill>
                <a:latin typeface="+mn-lt"/>
                <a:sym typeface="Symbol"/>
              </a:rPr>
              <a:t></a:t>
            </a:r>
            <a:r>
              <a:rPr lang="en-US" sz="2600" dirty="0" smtClean="0">
                <a:solidFill>
                  <a:schemeClr val="bg1">
                    <a:lumMod val="65000"/>
                  </a:schemeClr>
                </a:solidFill>
                <a:latin typeface="+mn-lt"/>
              </a:rPr>
              <a:t> unit)], N [units] in the field      and T [hours]</a:t>
            </a:r>
          </a:p>
          <a:p>
            <a:pPr lvl="1">
              <a:defRPr/>
            </a:pPr>
            <a:r>
              <a:rPr lang="en-US" sz="2600" dirty="0" smtClean="0">
                <a:solidFill>
                  <a:schemeClr val="bg1">
                    <a:lumMod val="65000"/>
                  </a:schemeClr>
                </a:solidFill>
                <a:latin typeface="+mn-lt"/>
              </a:rPr>
              <a:t>expected number of failures in T hours </a:t>
            </a:r>
          </a:p>
          <a:p>
            <a:pPr lvl="2">
              <a:buFont typeface="Wingdings" panose="05000000000000000000" pitchFamily="2" charset="2"/>
              <a:buChar char="Ø"/>
              <a:defRPr/>
            </a:pPr>
            <a:r>
              <a:rPr lang="en-US" sz="2200" dirty="0" smtClean="0">
                <a:solidFill>
                  <a:schemeClr val="bg1">
                    <a:lumMod val="65000"/>
                  </a:schemeClr>
                </a:solidFill>
                <a:latin typeface="+mn-lt"/>
              </a:rPr>
              <a:t>F (no. of failures) = </a:t>
            </a:r>
            <a:r>
              <a:rPr lang="en-US" sz="2200" dirty="0" smtClean="0">
                <a:solidFill>
                  <a:schemeClr val="bg1">
                    <a:lumMod val="65000"/>
                  </a:schemeClr>
                </a:solidFill>
                <a:latin typeface="+mn-lt"/>
                <a:sym typeface="Symbol"/>
              </a:rPr>
              <a:t></a:t>
            </a:r>
            <a:r>
              <a:rPr lang="en-US" sz="2200" baseline="-25000" dirty="0" smtClean="0">
                <a:solidFill>
                  <a:schemeClr val="bg1">
                    <a:lumMod val="65000"/>
                  </a:schemeClr>
                </a:solidFill>
                <a:latin typeface="+mn-lt"/>
              </a:rPr>
              <a:t>p</a:t>
            </a:r>
            <a:r>
              <a:rPr lang="en-US" sz="2200" dirty="0" smtClean="0">
                <a:solidFill>
                  <a:schemeClr val="bg1">
                    <a:lumMod val="65000"/>
                  </a:schemeClr>
                </a:solidFill>
                <a:latin typeface="+mn-lt"/>
              </a:rPr>
              <a:t>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10</a:t>
            </a:r>
            <a:r>
              <a:rPr lang="en-US" sz="2200" baseline="30000" dirty="0" smtClean="0">
                <a:solidFill>
                  <a:schemeClr val="bg1">
                    <a:lumMod val="65000"/>
                  </a:schemeClr>
                </a:solidFill>
                <a:latin typeface="+mn-lt"/>
              </a:rPr>
              <a:t>-6</a:t>
            </a:r>
            <a:r>
              <a:rPr lang="en-US" sz="2200" dirty="0" smtClean="0">
                <a:solidFill>
                  <a:schemeClr val="bg1">
                    <a:lumMod val="65000"/>
                  </a:schemeClr>
                </a:solidFill>
                <a:latin typeface="+mn-lt"/>
              </a:rPr>
              <a:t> fails/(hr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unit)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N units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T hours</a:t>
            </a:r>
          </a:p>
          <a:p>
            <a:pPr lvl="2">
              <a:buFont typeface="Wingdings" panose="05000000000000000000" pitchFamily="2" charset="2"/>
              <a:buChar char="Ø"/>
              <a:defRPr/>
            </a:pPr>
            <a:r>
              <a:rPr lang="en-US" sz="2200" dirty="0" smtClean="0">
                <a:solidFill>
                  <a:schemeClr val="bg1">
                    <a:lumMod val="65000"/>
                  </a:schemeClr>
                </a:solidFill>
                <a:latin typeface="+mn-lt"/>
              </a:rPr>
              <a:t>F = </a:t>
            </a:r>
            <a:r>
              <a:rPr lang="en-US" sz="2200" dirty="0" smtClean="0">
                <a:solidFill>
                  <a:schemeClr val="bg1">
                    <a:lumMod val="65000"/>
                  </a:schemeClr>
                </a:solidFill>
                <a:latin typeface="+mn-lt"/>
                <a:sym typeface="Symbol"/>
              </a:rPr>
              <a:t></a:t>
            </a:r>
            <a:r>
              <a:rPr lang="en-US" sz="2200" baseline="-25000" dirty="0" smtClean="0">
                <a:solidFill>
                  <a:schemeClr val="bg1">
                    <a:lumMod val="65000"/>
                  </a:schemeClr>
                </a:solidFill>
                <a:latin typeface="+mn-lt"/>
              </a:rPr>
              <a:t>p</a:t>
            </a:r>
            <a:r>
              <a:rPr lang="en-US" sz="2200" dirty="0" smtClean="0">
                <a:solidFill>
                  <a:schemeClr val="bg1">
                    <a:lumMod val="65000"/>
                  </a:schemeClr>
                </a:solidFill>
                <a:latin typeface="+mn-lt"/>
              </a:rPr>
              <a:t>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10</a:t>
            </a:r>
            <a:r>
              <a:rPr lang="en-US" sz="2200" baseline="30000" dirty="0" smtClean="0">
                <a:solidFill>
                  <a:schemeClr val="bg1">
                    <a:lumMod val="65000"/>
                  </a:schemeClr>
                </a:solidFill>
                <a:latin typeface="+mn-lt"/>
              </a:rPr>
              <a:t>-6</a:t>
            </a:r>
            <a:r>
              <a:rPr lang="en-US" sz="2200" dirty="0" smtClean="0">
                <a:solidFill>
                  <a:schemeClr val="bg1">
                    <a:lumMod val="65000"/>
                  </a:schemeClr>
                </a:solidFill>
                <a:latin typeface="+mn-lt"/>
              </a:rPr>
              <a:t>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N </a:t>
            </a:r>
            <a:r>
              <a:rPr lang="en-US" sz="2200" dirty="0" smtClean="0">
                <a:solidFill>
                  <a:schemeClr val="bg1">
                    <a:lumMod val="65000"/>
                  </a:schemeClr>
                </a:solidFill>
                <a:latin typeface="+mn-lt"/>
                <a:sym typeface="Symbol"/>
              </a:rPr>
              <a:t></a:t>
            </a:r>
            <a:r>
              <a:rPr lang="en-US" sz="2200" dirty="0" smtClean="0">
                <a:solidFill>
                  <a:schemeClr val="bg1">
                    <a:lumMod val="65000"/>
                  </a:schemeClr>
                </a:solidFill>
                <a:latin typeface="+mn-lt"/>
              </a:rPr>
              <a:t> T failures (all other units cancel out)</a:t>
            </a:r>
          </a:p>
          <a:p>
            <a:pPr lvl="1">
              <a:defRPr/>
            </a:pPr>
            <a:r>
              <a:rPr lang="en-US" sz="2600" dirty="0" smtClean="0">
                <a:latin typeface="+mn-lt"/>
              </a:rPr>
              <a:t>suppose you are aiming for no more than one unit failure per week with 10,000 units in the field – what is an acceptable failure rate?</a:t>
            </a:r>
          </a:p>
          <a:p>
            <a:pPr lvl="2">
              <a:buFont typeface="Wingdings" panose="05000000000000000000" pitchFamily="2" charset="2"/>
              <a:buChar char="Ø"/>
              <a:defRPr/>
            </a:pPr>
            <a:r>
              <a:rPr lang="en-US" sz="2200" dirty="0" smtClean="0">
                <a:latin typeface="+mn-lt"/>
              </a:rPr>
              <a:t>F = </a:t>
            </a:r>
            <a:r>
              <a:rPr lang="en-US" sz="2200" dirty="0" smtClean="0">
                <a:latin typeface="+mn-lt"/>
                <a:sym typeface="Symbol"/>
              </a:rPr>
              <a:t></a:t>
            </a:r>
            <a:r>
              <a:rPr lang="en-US" sz="2200" baseline="-25000" dirty="0" smtClean="0">
                <a:latin typeface="+mn-lt"/>
              </a:rPr>
              <a:t>p</a:t>
            </a:r>
            <a:r>
              <a:rPr lang="en-US" sz="2200" dirty="0" smtClean="0">
                <a:latin typeface="+mn-lt"/>
              </a:rPr>
              <a:t> </a:t>
            </a:r>
            <a:r>
              <a:rPr lang="en-US" sz="2200" dirty="0" smtClean="0">
                <a:latin typeface="+mn-lt"/>
                <a:sym typeface="Symbol"/>
              </a:rPr>
              <a:t></a:t>
            </a:r>
            <a:r>
              <a:rPr lang="en-US" sz="2200" dirty="0" smtClean="0">
                <a:latin typeface="+mn-lt"/>
              </a:rPr>
              <a:t> 10</a:t>
            </a:r>
            <a:r>
              <a:rPr lang="en-US" sz="2200" baseline="30000" dirty="0" smtClean="0">
                <a:latin typeface="+mn-lt"/>
              </a:rPr>
              <a:t>-6</a:t>
            </a:r>
            <a:r>
              <a:rPr lang="en-US" sz="2200" dirty="0" smtClean="0">
                <a:latin typeface="+mn-lt"/>
              </a:rPr>
              <a:t> </a:t>
            </a:r>
            <a:r>
              <a:rPr lang="en-US" sz="2200" dirty="0" smtClean="0">
                <a:latin typeface="+mn-lt"/>
                <a:sym typeface="Symbol"/>
              </a:rPr>
              <a:t></a:t>
            </a:r>
            <a:r>
              <a:rPr lang="en-US" sz="2200" dirty="0" smtClean="0">
                <a:latin typeface="+mn-lt"/>
              </a:rPr>
              <a:t> N </a:t>
            </a:r>
            <a:r>
              <a:rPr lang="en-US" sz="2200" dirty="0" smtClean="0">
                <a:latin typeface="+mn-lt"/>
                <a:sym typeface="Symbol"/>
              </a:rPr>
              <a:t></a:t>
            </a:r>
            <a:r>
              <a:rPr lang="en-US" sz="2200" dirty="0" smtClean="0">
                <a:latin typeface="+mn-lt"/>
              </a:rPr>
              <a:t> T failures</a:t>
            </a:r>
          </a:p>
          <a:p>
            <a:pPr lvl="2">
              <a:buFont typeface="Wingdings" panose="05000000000000000000" pitchFamily="2" charset="2"/>
              <a:buChar char="Ø"/>
              <a:defRPr/>
            </a:pPr>
            <a:r>
              <a:rPr lang="en-US" sz="2200" dirty="0" smtClean="0">
                <a:latin typeface="+mn-lt"/>
                <a:sym typeface="Symbol"/>
              </a:rPr>
              <a:t></a:t>
            </a:r>
            <a:r>
              <a:rPr lang="en-US" sz="2200" baseline="-25000" dirty="0" smtClean="0">
                <a:latin typeface="+mn-lt"/>
              </a:rPr>
              <a:t>p</a:t>
            </a:r>
            <a:r>
              <a:rPr lang="en-US" sz="2200" dirty="0" smtClean="0">
                <a:latin typeface="+mn-lt"/>
              </a:rPr>
              <a:t> </a:t>
            </a:r>
            <a:r>
              <a:rPr lang="en-US" sz="2200" dirty="0" smtClean="0">
                <a:latin typeface="+mn-lt"/>
                <a:sym typeface="Symbol"/>
              </a:rPr>
              <a:t></a:t>
            </a:r>
            <a:r>
              <a:rPr lang="en-US" sz="2200" dirty="0" smtClean="0">
                <a:latin typeface="+mn-lt"/>
              </a:rPr>
              <a:t> 10</a:t>
            </a:r>
            <a:r>
              <a:rPr lang="en-US" sz="2200" baseline="30000" dirty="0" smtClean="0">
                <a:latin typeface="+mn-lt"/>
              </a:rPr>
              <a:t>-6 </a:t>
            </a:r>
            <a:r>
              <a:rPr lang="en-US" sz="2200" dirty="0" smtClean="0">
                <a:latin typeface="+mn-lt"/>
              </a:rPr>
              <a:t>= F/(N </a:t>
            </a:r>
            <a:r>
              <a:rPr lang="en-US" sz="2200" dirty="0" smtClean="0">
                <a:latin typeface="+mn-lt"/>
                <a:sym typeface="Symbol"/>
              </a:rPr>
              <a:t></a:t>
            </a:r>
            <a:r>
              <a:rPr lang="en-US" sz="2200" dirty="0" smtClean="0">
                <a:latin typeface="+mn-lt"/>
              </a:rPr>
              <a:t> T) = 1 failure / (10,000 </a:t>
            </a:r>
            <a:r>
              <a:rPr lang="en-US" sz="2200" dirty="0" smtClean="0">
                <a:latin typeface="+mn-lt"/>
                <a:sym typeface="Symbol"/>
              </a:rPr>
              <a:t></a:t>
            </a:r>
            <a:r>
              <a:rPr lang="en-US" sz="2200" dirty="0" smtClean="0">
                <a:latin typeface="+mn-lt"/>
              </a:rPr>
              <a:t> 7 </a:t>
            </a:r>
            <a:r>
              <a:rPr lang="en-US" sz="2200" dirty="0" smtClean="0">
                <a:latin typeface="+mn-lt"/>
                <a:sym typeface="Symbol"/>
              </a:rPr>
              <a:t></a:t>
            </a:r>
            <a:r>
              <a:rPr lang="en-US" sz="2200" dirty="0" smtClean="0">
                <a:latin typeface="+mn-lt"/>
              </a:rPr>
              <a:t> 24 hrs) = 0.595</a:t>
            </a:r>
            <a:r>
              <a:rPr lang="en-US" sz="2200" dirty="0" smtClean="0">
                <a:latin typeface="+mn-lt"/>
                <a:sym typeface="Symbol"/>
              </a:rPr>
              <a:t></a:t>
            </a:r>
            <a:r>
              <a:rPr lang="en-US" sz="2200" dirty="0" smtClean="0">
                <a:latin typeface="+mn-lt"/>
              </a:rPr>
              <a:t>10</a:t>
            </a:r>
            <a:r>
              <a:rPr lang="en-US" sz="2200" baseline="30000" dirty="0" smtClean="0">
                <a:latin typeface="+mn-lt"/>
              </a:rPr>
              <a:t>-6</a:t>
            </a:r>
            <a:r>
              <a:rPr lang="en-US" sz="2200" dirty="0" smtClean="0">
                <a:latin typeface="+mn-lt"/>
              </a:rPr>
              <a:t> failures per unit per hour</a:t>
            </a:r>
            <a:endParaRPr lang="en-US" sz="2200" dirty="0">
              <a:latin typeface="+mn-l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796637" y="1067480"/>
            <a:ext cx="7772400" cy="4782994"/>
          </a:xfrm>
        </p:spPr>
        <p:txBody>
          <a:bodyPr>
            <a:normAutofit fontScale="92500" lnSpcReduction="10000"/>
          </a:bodyPr>
          <a:lstStyle/>
          <a:p>
            <a:pPr marL="514350" indent="-514350">
              <a:buClr>
                <a:srgbClr val="FF0000"/>
              </a:buClr>
              <a:buFont typeface="Times New Roman" pitchFamily="18" charset="0"/>
              <a:buAutoNum type="arabicPeriod"/>
            </a:pPr>
            <a:r>
              <a:rPr lang="en-US" altLang="en-US" sz="2600" b="0" dirty="0" smtClean="0">
                <a:latin typeface="+mn-lt"/>
              </a:rPr>
              <a:t>How long is 10</a:t>
            </a:r>
            <a:r>
              <a:rPr lang="en-US" altLang="en-US" sz="2600" b="0" baseline="30000" dirty="0" smtClean="0">
                <a:latin typeface="+mn-lt"/>
              </a:rPr>
              <a:t>6</a:t>
            </a:r>
            <a:r>
              <a:rPr lang="en-US" altLang="en-US" sz="2600" b="0" dirty="0" smtClean="0">
                <a:latin typeface="+mn-lt"/>
              </a:rPr>
              <a:t> hours?</a:t>
            </a:r>
          </a:p>
          <a:p>
            <a:pPr marL="914400" lvl="1" indent="-365760">
              <a:buClr>
                <a:srgbClr val="00B0F0"/>
              </a:buClr>
              <a:buFont typeface="Times New Roman" pitchFamily="18" charset="0"/>
              <a:buAutoNum type="alphaUcPeriod"/>
            </a:pPr>
            <a:r>
              <a:rPr lang="en-US" altLang="en-US" sz="2600" b="0" dirty="0" smtClean="0">
                <a:latin typeface="+mn-lt"/>
              </a:rPr>
              <a:t>41,667 days</a:t>
            </a:r>
          </a:p>
          <a:p>
            <a:pPr marL="914400" lvl="1" indent="-365760">
              <a:buClr>
                <a:srgbClr val="00B0F0"/>
              </a:buClr>
              <a:buFont typeface="Times New Roman" pitchFamily="18" charset="0"/>
              <a:buAutoNum type="alphaUcPeriod"/>
            </a:pPr>
            <a:r>
              <a:rPr lang="en-US" altLang="en-US" sz="2600" b="0" dirty="0" smtClean="0">
                <a:latin typeface="+mn-lt"/>
              </a:rPr>
              <a:t>1370 months</a:t>
            </a:r>
          </a:p>
          <a:p>
            <a:pPr marL="914400" lvl="1" indent="-365760">
              <a:buClr>
                <a:srgbClr val="00B0F0"/>
              </a:buClr>
              <a:buFont typeface="Times New Roman" pitchFamily="18" charset="0"/>
              <a:buAutoNum type="alphaUcPeriod"/>
            </a:pPr>
            <a:r>
              <a:rPr lang="en-US" altLang="en-US" sz="2600" b="0" dirty="0" smtClean="0">
                <a:latin typeface="+mn-lt"/>
              </a:rPr>
              <a:t>114 years</a:t>
            </a:r>
          </a:p>
          <a:p>
            <a:pPr marL="914400" lvl="1" indent="-365760">
              <a:buClr>
                <a:srgbClr val="00B0F0"/>
              </a:buClr>
              <a:buFont typeface="Times New Roman" pitchFamily="18" charset="0"/>
              <a:buAutoNum type="alphaUcPeriod"/>
            </a:pPr>
            <a:r>
              <a:rPr lang="en-US" altLang="en-US" sz="2600" b="0" dirty="0" smtClean="0">
                <a:latin typeface="+mn-lt"/>
              </a:rPr>
              <a:t>all of the above</a:t>
            </a:r>
          </a:p>
          <a:p>
            <a:pPr marL="914400" lvl="1" indent="-365760">
              <a:buClr>
                <a:srgbClr val="00B0F0"/>
              </a:buClr>
              <a:buFont typeface="Times New Roman" pitchFamily="18" charset="0"/>
              <a:buAutoNum type="alphaUcPeriod"/>
            </a:pPr>
            <a:r>
              <a:rPr lang="en-US" altLang="en-US" sz="2600" b="0" dirty="0" smtClean="0">
                <a:latin typeface="+mn-lt"/>
              </a:rPr>
              <a:t>none of the above</a:t>
            </a:r>
          </a:p>
          <a:p>
            <a:pPr marL="400050" lvl="1" indent="0">
              <a:buClr>
                <a:srgbClr val="00B0F0"/>
              </a:buClr>
              <a:buNone/>
            </a:pPr>
            <a:endParaRPr lang="en-US" altLang="en-US" sz="2600" b="0" dirty="0" smtClean="0">
              <a:latin typeface="+mn-lt"/>
            </a:endParaRPr>
          </a:p>
          <a:p>
            <a:pPr marL="514350" indent="-514350">
              <a:spcBef>
                <a:spcPts val="0"/>
              </a:spcBef>
              <a:buClr>
                <a:srgbClr val="FF0000"/>
              </a:buClr>
              <a:buFont typeface="+mj-lt"/>
              <a:buAutoNum type="arabicPeriod" startAt="2"/>
              <a:defRPr/>
            </a:pPr>
            <a:r>
              <a:rPr lang="en-US" sz="2600" dirty="0">
                <a:effectLst>
                  <a:outerShdw blurRad="38100" dist="38100" dir="2700000" algn="tl">
                    <a:srgbClr val="FFFFFF"/>
                  </a:outerShdw>
                </a:effectLst>
                <a:latin typeface="+mn-lt"/>
              </a:rPr>
              <a:t>Given a failure rate of 1 x 10</a:t>
            </a:r>
            <a:r>
              <a:rPr lang="en-US" sz="2600" baseline="30000" dirty="0">
                <a:effectLst>
                  <a:outerShdw blurRad="38100" dist="38100" dir="2700000" algn="tl">
                    <a:srgbClr val="FFFFFF"/>
                  </a:outerShdw>
                </a:effectLst>
                <a:latin typeface="+mn-lt"/>
              </a:rPr>
              <a:t>-6 </a:t>
            </a:r>
            <a:r>
              <a:rPr lang="en-US" sz="2600" dirty="0" smtClean="0">
                <a:effectLst>
                  <a:outerShdw blurRad="38100" dist="38100" dir="2700000" algn="tl">
                    <a:srgbClr val="FFFFFF"/>
                  </a:outerShdw>
                </a:effectLst>
                <a:latin typeface="+mn-lt"/>
              </a:rPr>
              <a:t>units/hour</a:t>
            </a:r>
            <a:r>
              <a:rPr lang="en-US" sz="2600" dirty="0">
                <a:effectLst>
                  <a:outerShdw blurRad="38100" dist="38100" dir="2700000" algn="tl">
                    <a:srgbClr val="FFFFFF"/>
                  </a:outerShdw>
                </a:effectLst>
                <a:latin typeface="+mn-lt"/>
              </a:rPr>
              <a:t>, </a:t>
            </a:r>
            <a:r>
              <a:rPr lang="en-US" sz="2600" dirty="0">
                <a:latin typeface="+mn-lt"/>
              </a:rPr>
              <a:t>should you be </a:t>
            </a:r>
            <a:r>
              <a:rPr lang="en-US" sz="2600" dirty="0">
                <a:solidFill>
                  <a:srgbClr val="00B050"/>
                </a:solidFill>
                <a:latin typeface="+mn-lt"/>
              </a:rPr>
              <a:t>“</a:t>
            </a:r>
            <a:r>
              <a:rPr lang="en-US" sz="2600" dirty="0" smtClean="0">
                <a:solidFill>
                  <a:srgbClr val="00B050"/>
                </a:solidFill>
                <a:latin typeface="+mn-lt"/>
              </a:rPr>
              <a:t>happy*”</a:t>
            </a:r>
            <a:r>
              <a:rPr lang="en-US" sz="2600" dirty="0" smtClean="0">
                <a:latin typeface="+mn-lt"/>
              </a:rPr>
              <a:t> </a:t>
            </a:r>
            <a:r>
              <a:rPr lang="en-US" sz="2600" dirty="0">
                <a:latin typeface="+mn-lt"/>
              </a:rPr>
              <a:t>if a</a:t>
            </a:r>
            <a:r>
              <a:rPr lang="en-US" sz="2600" dirty="0">
                <a:effectLst>
                  <a:outerShdw blurRad="38100" dist="38100" dir="2700000" algn="tl">
                    <a:srgbClr val="FFFFFF"/>
                  </a:outerShdw>
                </a:effectLst>
                <a:latin typeface="+mn-lt"/>
              </a:rPr>
              <a:t> </a:t>
            </a:r>
            <a:r>
              <a:rPr lang="en-US" sz="2600" dirty="0" smtClean="0">
                <a:effectLst>
                  <a:outerShdw blurRad="38100" dist="38100" dir="2700000" algn="tl">
                    <a:srgbClr val="FFFFFF"/>
                  </a:outerShdw>
                </a:effectLst>
                <a:latin typeface="+mn-lt"/>
              </a:rPr>
              <a:t>typical </a:t>
            </a:r>
            <a:r>
              <a:rPr lang="en-US" sz="2600" dirty="0">
                <a:effectLst>
                  <a:outerShdw blurRad="38100" dist="38100" dir="2700000" algn="tl">
                    <a:srgbClr val="FFFFFF"/>
                  </a:outerShdw>
                </a:effectLst>
                <a:latin typeface="+mn-lt"/>
              </a:rPr>
              <a:t>single unit only fails once in 114 years on </a:t>
            </a:r>
            <a:r>
              <a:rPr lang="en-US" sz="2600" dirty="0" smtClean="0">
                <a:effectLst>
                  <a:outerShdw blurRad="38100" dist="38100" dir="2700000" algn="tl">
                    <a:srgbClr val="FFFFFF"/>
                  </a:outerShdw>
                </a:effectLst>
                <a:latin typeface="+mn-lt"/>
              </a:rPr>
              <a:t>average</a:t>
            </a:r>
            <a:r>
              <a:rPr lang="en-US" sz="2600" dirty="0" smtClean="0">
                <a:latin typeface="+mn-lt"/>
              </a:rPr>
              <a:t>?</a:t>
            </a:r>
            <a:endParaRPr lang="en-US" sz="2600" dirty="0">
              <a:latin typeface="+mn-lt"/>
            </a:endParaRPr>
          </a:p>
          <a:p>
            <a:pPr marL="914400" lvl="1" indent="-365760">
              <a:buClr>
                <a:srgbClr val="00B0F0"/>
              </a:buClr>
              <a:buFont typeface="+mj-lt"/>
              <a:buAutoNum type="alphaUcPeriod"/>
              <a:defRPr/>
            </a:pPr>
            <a:r>
              <a:rPr lang="en-US" sz="2600" dirty="0">
                <a:latin typeface="+mn-lt"/>
              </a:rPr>
              <a:t>yes</a:t>
            </a:r>
          </a:p>
          <a:p>
            <a:pPr marL="914400" lvl="1" indent="-365760">
              <a:buClr>
                <a:srgbClr val="00B0F0"/>
              </a:buClr>
              <a:buFont typeface="+mj-lt"/>
              <a:buAutoNum type="alphaUcPeriod"/>
              <a:defRPr/>
            </a:pPr>
            <a:r>
              <a:rPr lang="en-US" sz="2600" dirty="0">
                <a:latin typeface="+mn-lt"/>
              </a:rPr>
              <a:t>no</a:t>
            </a:r>
          </a:p>
          <a:p>
            <a:pPr marL="914400" lvl="1" indent="-514350">
              <a:buClr>
                <a:srgbClr val="00B0F0"/>
              </a:buClr>
              <a:buFont typeface="Times New Roman" pitchFamily="18" charset="0"/>
              <a:buAutoNum type="alphaUcPeriod"/>
            </a:pPr>
            <a:endParaRPr lang="en-US" altLang="en-US" sz="2400" b="0" dirty="0" smtClean="0">
              <a:latin typeface="+mn-lt"/>
            </a:endParaRPr>
          </a:p>
          <a:p>
            <a:pPr marL="914400" lvl="1" indent="-514350">
              <a:buFont typeface="Times New Roman" pitchFamily="18" charset="0"/>
              <a:buAutoNum type="alphaUcPeriod"/>
            </a:pPr>
            <a:endParaRPr lang="en-US" altLang="en-US" dirty="0" smtClean="0"/>
          </a:p>
          <a:p>
            <a:pPr marL="914400" lvl="1" indent="-514350">
              <a:buFontTx/>
              <a:buNone/>
            </a:pPr>
            <a:endParaRPr lang="en-US" altLang="en-US" dirty="0" smtClean="0"/>
          </a:p>
        </p:txBody>
      </p:sp>
      <p:sp>
        <p:nvSpPr>
          <p:cNvPr id="3" name="Rectangle 2"/>
          <p:cNvSpPr>
            <a:spLocks noGrp="1" noChangeArrowheads="1"/>
          </p:cNvSpPr>
          <p:nvPr>
            <p:ph type="title"/>
          </p:nvPr>
        </p:nvSpPr>
        <p:spPr>
          <a:xfrm>
            <a:off x="685800" y="270555"/>
            <a:ext cx="7772400" cy="796925"/>
          </a:xfrm>
        </p:spPr>
        <p:txBody>
          <a:bodyPr/>
          <a:lstStyle/>
          <a:p>
            <a:r>
              <a:rPr lang="en-US" altLang="en-US" dirty="0" smtClean="0">
                <a:solidFill>
                  <a:schemeClr val="bg1"/>
                </a:solidFill>
                <a:effectLst>
                  <a:outerShdw blurRad="38100" dist="38100" dir="2700000" algn="tl">
                    <a:srgbClr val="000000">
                      <a:alpha val="43137"/>
                    </a:srgbClr>
                  </a:outerShdw>
                </a:effectLst>
              </a:rPr>
              <a:t>Perspective</a:t>
            </a:r>
          </a:p>
        </p:txBody>
      </p:sp>
      <p:sp>
        <p:nvSpPr>
          <p:cNvPr id="4" name="TextBox 3"/>
          <p:cNvSpPr txBox="1"/>
          <p:nvPr/>
        </p:nvSpPr>
        <p:spPr>
          <a:xfrm>
            <a:off x="3048000" y="5597720"/>
            <a:ext cx="5214257" cy="830997"/>
          </a:xfrm>
          <a:prstGeom prst="rect">
            <a:avLst/>
          </a:prstGeom>
          <a:solidFill>
            <a:srgbClr val="FFFF00"/>
          </a:solidFill>
        </p:spPr>
        <p:txBody>
          <a:bodyPr wrap="square" rtlCol="0">
            <a:spAutoFit/>
          </a:bodyPr>
          <a:lstStyle/>
          <a:p>
            <a:r>
              <a:rPr lang="en-US" sz="2400" dirty="0" smtClean="0">
                <a:solidFill>
                  <a:srgbClr val="00B050"/>
                </a:solidFill>
              </a:rPr>
              <a:t>*</a:t>
            </a:r>
            <a:r>
              <a:rPr lang="en-US" sz="2400" dirty="0">
                <a:solidFill>
                  <a:srgbClr val="00B050"/>
                </a:solidFill>
              </a:rPr>
              <a:t> </a:t>
            </a:r>
            <a:r>
              <a:rPr lang="en-US" sz="2400" dirty="0" smtClean="0">
                <a:solidFill>
                  <a:srgbClr val="00B050"/>
                </a:solidFill>
              </a:rPr>
              <a:t>What regulations or standards should determine your degree of “happiness”?</a:t>
            </a:r>
            <a:endParaRPr lang="en-US" sz="2400" dirty="0">
              <a:solidFill>
                <a:srgbClr val="00B05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19612</TotalTime>
  <Words>3355</Words>
  <Application>Microsoft Office PowerPoint</Application>
  <PresentationFormat>On-screen Show (4:3)</PresentationFormat>
  <Paragraphs>447</Paragraphs>
  <Slides>45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Calibri</vt:lpstr>
      <vt:lpstr>Impact</vt:lpstr>
      <vt:lpstr>Lucida Grande</vt:lpstr>
      <vt:lpstr>Symbol</vt:lpstr>
      <vt:lpstr>Times New Roman</vt:lpstr>
      <vt:lpstr>Wingdings</vt:lpstr>
      <vt:lpstr>Office Theme</vt:lpstr>
      <vt:lpstr>Reliability and Safety David G Meyer ©2015, Images Property of their Respective Owners</vt:lpstr>
      <vt:lpstr>Outline</vt:lpstr>
      <vt:lpstr>Introduction</vt:lpstr>
      <vt:lpstr>Component Failures And Wear</vt:lpstr>
      <vt:lpstr>Component Failures And Wear</vt:lpstr>
      <vt:lpstr>Definition of Failure Rate</vt:lpstr>
      <vt:lpstr>Definition of Failure Rate</vt:lpstr>
      <vt:lpstr>Definition of Failure Rate</vt:lpstr>
      <vt:lpstr>Perspective</vt:lpstr>
      <vt:lpstr>Perspective</vt:lpstr>
      <vt:lpstr>Perspective</vt:lpstr>
      <vt:lpstr>Component Wear</vt:lpstr>
      <vt:lpstr>Reliability Models for Components</vt:lpstr>
      <vt:lpstr>Reliability Models for Components</vt:lpstr>
      <vt:lpstr>Reliability Models for Components</vt:lpstr>
      <vt:lpstr>Reliability Models for Components</vt:lpstr>
      <vt:lpstr>Reliability Models for Components</vt:lpstr>
      <vt:lpstr>MTTF/MTBF</vt:lpstr>
      <vt:lpstr>FMEA</vt:lpstr>
      <vt:lpstr>FMECA</vt:lpstr>
      <vt:lpstr>Failure Cause/Mode/Effect/Criticality (use Circuit Cellar article for examples, but these are the course definitions)</vt:lpstr>
      <vt:lpstr>Revisiting the nest case study</vt:lpstr>
      <vt:lpstr>Revisiting the nest case study</vt:lpstr>
      <vt:lpstr>Revisiting the nest case study</vt:lpstr>
      <vt:lpstr>Revisiting The nest case study</vt:lpstr>
      <vt:lpstr>FMECA Analysis</vt:lpstr>
      <vt:lpstr>FMECA Analysis</vt:lpstr>
      <vt:lpstr>FMECA Analysis</vt:lpstr>
      <vt:lpstr>FMECA Analysis</vt:lpstr>
      <vt:lpstr>FMECA Analysis</vt:lpstr>
      <vt:lpstr>FMECA Analysis</vt:lpstr>
      <vt:lpstr>FMECA Analysis</vt:lpstr>
      <vt:lpstr>FAILURE REPORTS</vt:lpstr>
      <vt:lpstr>Software Reliability</vt:lpstr>
      <vt:lpstr>Case study</vt:lpstr>
      <vt:lpstr>Story time</vt:lpstr>
      <vt:lpstr>Software Reliability</vt:lpstr>
      <vt:lpstr>Software Reliability</vt:lpstr>
      <vt:lpstr>FAILURE REPORTS</vt:lpstr>
      <vt:lpstr>SOFTWARE RELIABILITY</vt:lpstr>
      <vt:lpstr>What does it all mean</vt:lpstr>
      <vt:lpstr>The Rest of the Story…</vt:lpstr>
      <vt:lpstr>Maintainability</vt:lpstr>
      <vt:lpstr>Standards and Compliance</vt:lpstr>
      <vt:lpstr>Standards and Compliance</vt:lpstr>
    </vt:vector>
  </TitlesOfParts>
  <Company>Purdue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Thottethodi, Mithuna S</cp:lastModifiedBy>
  <cp:revision>300</cp:revision>
  <cp:lastPrinted>2012-02-14T22:31:46Z</cp:lastPrinted>
  <dcterms:created xsi:type="dcterms:W3CDTF">2011-09-20T15:44:26Z</dcterms:created>
  <dcterms:modified xsi:type="dcterms:W3CDTF">2015-11-09T20:23:10Z</dcterms:modified>
</cp:coreProperties>
</file>