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5"/>
  </p:notesMasterIdLst>
  <p:handoutMasterIdLst>
    <p:handoutMasterId r:id="rId36"/>
  </p:handoutMasterIdLst>
  <p:sldIdLst>
    <p:sldId id="275" r:id="rId2"/>
    <p:sldId id="317" r:id="rId3"/>
    <p:sldId id="318" r:id="rId4"/>
    <p:sldId id="319" r:id="rId5"/>
    <p:sldId id="324" r:id="rId6"/>
    <p:sldId id="321" r:id="rId7"/>
    <p:sldId id="320" r:id="rId8"/>
    <p:sldId id="322" r:id="rId9"/>
    <p:sldId id="327" r:id="rId10"/>
    <p:sldId id="328" r:id="rId11"/>
    <p:sldId id="331" r:id="rId12"/>
    <p:sldId id="332" r:id="rId13"/>
    <p:sldId id="323" r:id="rId14"/>
    <p:sldId id="326" r:id="rId15"/>
    <p:sldId id="304" r:id="rId16"/>
    <p:sldId id="305" r:id="rId17"/>
    <p:sldId id="333" r:id="rId18"/>
    <p:sldId id="335" r:id="rId19"/>
    <p:sldId id="336" r:id="rId20"/>
    <p:sldId id="337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25" r:id="rId33"/>
    <p:sldId id="338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FFCC00"/>
    <a:srgbClr val="FFFF00"/>
    <a:srgbClr val="33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82" autoAdjust="0"/>
  </p:normalViewPr>
  <p:slideViewPr>
    <p:cSldViewPr>
      <p:cViewPr varScale="1">
        <p:scale>
          <a:sx n="122" d="100"/>
          <a:sy n="122" d="100"/>
        </p:scale>
        <p:origin x="-12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44"/>
    </p:cViewPr>
  </p:sorterViewPr>
  <p:notesViewPr>
    <p:cSldViewPr>
      <p:cViewPr>
        <p:scale>
          <a:sx n="100" d="100"/>
          <a:sy n="100" d="100"/>
        </p:scale>
        <p:origin x="-1812" y="45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6576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t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15:  Ethically and Environmentally Astute Product Engineering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3850" y="0"/>
            <a:ext cx="31623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Lecture Workbook - Page 15-</a:t>
            </a:r>
            <a:fld id="{32477A22-267D-4093-A9E0-DDF0592406E5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1138"/>
            <a:ext cx="31607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b" anchorCtr="0" compatLnSpc="1">
            <a:prstTxWarp prst="textNoShape">
              <a:avLst/>
            </a:prstTxWarp>
          </a:bodyPr>
          <a:lstStyle>
            <a:lvl1pPr defTabSz="965200">
              <a:defRPr sz="12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Digital Systems Senior Design Project</a:t>
            </a:r>
          </a:p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3850" y="9101138"/>
            <a:ext cx="31623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6" tIns="48282" rIns="96566" bIns="48282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</a:t>
            </a:r>
            <a:r>
              <a:rPr lang="en-US" smtClean="0"/>
              <a:t>2011 </a:t>
            </a:r>
            <a:r>
              <a:rPr lang="en-US"/>
              <a:t>by  D. G. Meyer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82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b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7" tIns="48394" rIns="96787" bIns="4839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67958AF-7B99-4836-B441-E7B9603A9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43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17475"/>
            <a:ext cx="9142413" cy="6738938"/>
            <a:chOff x="0" y="74"/>
            <a:chExt cx="5759" cy="424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432" y="4113"/>
              <a:ext cx="2208" cy="20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invGray">
            <a:xfrm>
              <a:off x="432" y="1536"/>
              <a:ext cx="5327" cy="480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invGray">
            <a:xfrm>
              <a:off x="555" y="7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invGray">
            <a:xfrm>
              <a:off x="555" y="21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invGray">
            <a:xfrm>
              <a:off x="555" y="36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invGray">
            <a:xfrm>
              <a:off x="555" y="65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invGray">
            <a:xfrm>
              <a:off x="555" y="794"/>
              <a:ext cx="42" cy="42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invGray">
            <a:xfrm>
              <a:off x="555" y="939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invGray">
            <a:xfrm>
              <a:off x="555" y="1082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invGray">
            <a:xfrm>
              <a:off x="555" y="122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invGray">
            <a:xfrm>
              <a:off x="555" y="1371"/>
              <a:ext cx="42" cy="41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2859" y="4202"/>
              <a:ext cx="2729" cy="41"/>
              <a:chOff x="2859" y="4202"/>
              <a:chExt cx="2729" cy="41"/>
            </a:xfrm>
          </p:grpSpPr>
          <p:sp>
            <p:nvSpPr>
              <p:cNvPr id="22" name="Oval 15"/>
              <p:cNvSpPr>
                <a:spLocks noChangeArrowheads="1"/>
              </p:cNvSpPr>
              <p:nvPr/>
            </p:nvSpPr>
            <p:spPr bwMode="invGray">
              <a:xfrm>
                <a:off x="285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Oval 16"/>
              <p:cNvSpPr>
                <a:spLocks noChangeArrowheads="1"/>
              </p:cNvSpPr>
              <p:nvPr/>
            </p:nvSpPr>
            <p:spPr bwMode="invGray">
              <a:xfrm>
                <a:off x="324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Oval 17"/>
              <p:cNvSpPr>
                <a:spLocks noChangeArrowheads="1"/>
              </p:cNvSpPr>
              <p:nvPr/>
            </p:nvSpPr>
            <p:spPr bwMode="invGray">
              <a:xfrm>
                <a:off x="362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Oval 18"/>
              <p:cNvSpPr>
                <a:spLocks noChangeArrowheads="1"/>
              </p:cNvSpPr>
              <p:nvPr/>
            </p:nvSpPr>
            <p:spPr bwMode="invGray">
              <a:xfrm>
                <a:off x="4011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Oval 19"/>
              <p:cNvSpPr>
                <a:spLocks noChangeArrowheads="1"/>
              </p:cNvSpPr>
              <p:nvPr/>
            </p:nvSpPr>
            <p:spPr bwMode="invGray">
              <a:xfrm>
                <a:off x="4395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Oval 20"/>
              <p:cNvSpPr>
                <a:spLocks noChangeArrowheads="1"/>
              </p:cNvSpPr>
              <p:nvPr/>
            </p:nvSpPr>
            <p:spPr bwMode="invGray">
              <a:xfrm>
                <a:off x="4779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Oval 21"/>
              <p:cNvSpPr>
                <a:spLocks noChangeArrowheads="1"/>
              </p:cNvSpPr>
              <p:nvPr/>
            </p:nvSpPr>
            <p:spPr bwMode="invGray">
              <a:xfrm>
                <a:off x="5163" y="4202"/>
                <a:ext cx="42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Oval 22"/>
              <p:cNvSpPr>
                <a:spLocks noChangeArrowheads="1"/>
              </p:cNvSpPr>
              <p:nvPr/>
            </p:nvSpPr>
            <p:spPr bwMode="invGray">
              <a:xfrm>
                <a:off x="5547" y="4202"/>
                <a:ext cx="41" cy="41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7" name="Oval 23"/>
            <p:cNvSpPr>
              <a:spLocks noChangeArrowheads="1"/>
            </p:cNvSpPr>
            <p:nvPr/>
          </p:nvSpPr>
          <p:spPr bwMode="invGray">
            <a:xfrm>
              <a:off x="555" y="507"/>
              <a:ext cx="42" cy="4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0" y="2327"/>
              <a:ext cx="1203" cy="1203"/>
              <a:chOff x="0" y="2327"/>
              <a:chExt cx="1203" cy="1203"/>
            </a:xfrm>
          </p:grpSpPr>
          <p:sp>
            <p:nvSpPr>
              <p:cNvPr id="19" name="Freeform 25"/>
              <p:cNvSpPr>
                <a:spLocks/>
              </p:cNvSpPr>
              <p:nvPr/>
            </p:nvSpPr>
            <p:spPr bwMode="invGray">
              <a:xfrm>
                <a:off x="0" y="2394"/>
                <a:ext cx="443" cy="1033"/>
              </a:xfrm>
              <a:custGeom>
                <a:avLst/>
                <a:gdLst/>
                <a:ahLst/>
                <a:cxnLst>
                  <a:cxn ang="0">
                    <a:pos x="290" y="1016"/>
                  </a:cxn>
                  <a:cxn ang="0">
                    <a:pos x="316" y="974"/>
                  </a:cxn>
                  <a:cxn ang="0">
                    <a:pos x="354" y="920"/>
                  </a:cxn>
                  <a:cxn ang="0">
                    <a:pos x="384" y="884"/>
                  </a:cxn>
                  <a:cxn ang="0">
                    <a:pos x="381" y="832"/>
                  </a:cxn>
                  <a:cxn ang="0">
                    <a:pos x="370" y="794"/>
                  </a:cxn>
                  <a:cxn ang="0">
                    <a:pos x="361" y="760"/>
                  </a:cxn>
                  <a:cxn ang="0">
                    <a:pos x="361" y="734"/>
                  </a:cxn>
                  <a:cxn ang="0">
                    <a:pos x="359" y="707"/>
                  </a:cxn>
                  <a:cxn ang="0">
                    <a:pos x="373" y="691"/>
                  </a:cxn>
                  <a:cxn ang="0">
                    <a:pos x="391" y="686"/>
                  </a:cxn>
                  <a:cxn ang="0">
                    <a:pos x="395" y="680"/>
                  </a:cxn>
                  <a:cxn ang="0">
                    <a:pos x="390" y="671"/>
                  </a:cxn>
                  <a:cxn ang="0">
                    <a:pos x="386" y="660"/>
                  </a:cxn>
                  <a:cxn ang="0">
                    <a:pos x="437" y="635"/>
                  </a:cxn>
                  <a:cxn ang="0">
                    <a:pos x="442" y="619"/>
                  </a:cxn>
                  <a:cxn ang="0">
                    <a:pos x="438" y="604"/>
                  </a:cxn>
                  <a:cxn ang="0">
                    <a:pos x="400" y="543"/>
                  </a:cxn>
                  <a:cxn ang="0">
                    <a:pos x="384" y="474"/>
                  </a:cxn>
                  <a:cxn ang="0">
                    <a:pos x="354" y="455"/>
                  </a:cxn>
                  <a:cxn ang="0">
                    <a:pos x="326" y="433"/>
                  </a:cxn>
                  <a:cxn ang="0">
                    <a:pos x="312" y="411"/>
                  </a:cxn>
                  <a:cxn ang="0">
                    <a:pos x="307" y="391"/>
                  </a:cxn>
                  <a:cxn ang="0">
                    <a:pos x="290" y="339"/>
                  </a:cxn>
                  <a:cxn ang="0">
                    <a:pos x="308" y="289"/>
                  </a:cxn>
                  <a:cxn ang="0">
                    <a:pos x="298" y="278"/>
                  </a:cxn>
                  <a:cxn ang="0">
                    <a:pos x="280" y="307"/>
                  </a:cxn>
                  <a:cxn ang="0">
                    <a:pos x="269" y="283"/>
                  </a:cxn>
                  <a:cxn ang="0">
                    <a:pos x="272" y="224"/>
                  </a:cxn>
                  <a:cxn ang="0">
                    <a:pos x="280" y="177"/>
                  </a:cxn>
                  <a:cxn ang="0">
                    <a:pos x="280" y="146"/>
                  </a:cxn>
                  <a:cxn ang="0">
                    <a:pos x="281" y="123"/>
                  </a:cxn>
                  <a:cxn ang="0">
                    <a:pos x="290" y="104"/>
                  </a:cxn>
                  <a:cxn ang="0">
                    <a:pos x="296" y="97"/>
                  </a:cxn>
                  <a:cxn ang="0">
                    <a:pos x="298" y="94"/>
                  </a:cxn>
                  <a:cxn ang="0">
                    <a:pos x="301" y="92"/>
                  </a:cxn>
                  <a:cxn ang="0">
                    <a:pos x="307" y="83"/>
                  </a:cxn>
                  <a:cxn ang="0">
                    <a:pos x="317" y="79"/>
                  </a:cxn>
                  <a:cxn ang="0">
                    <a:pos x="328" y="77"/>
                  </a:cxn>
                  <a:cxn ang="0">
                    <a:pos x="337" y="74"/>
                  </a:cxn>
                  <a:cxn ang="0">
                    <a:pos x="345" y="67"/>
                  </a:cxn>
                  <a:cxn ang="0">
                    <a:pos x="337" y="50"/>
                  </a:cxn>
                  <a:cxn ang="0">
                    <a:pos x="337" y="47"/>
                  </a:cxn>
                  <a:cxn ang="0">
                    <a:pos x="337" y="43"/>
                  </a:cxn>
                  <a:cxn ang="0">
                    <a:pos x="337" y="41"/>
                  </a:cxn>
                  <a:cxn ang="0">
                    <a:pos x="334" y="38"/>
                  </a:cxn>
                  <a:cxn ang="0">
                    <a:pos x="321" y="21"/>
                  </a:cxn>
                  <a:cxn ang="0">
                    <a:pos x="316" y="0"/>
                  </a:cxn>
                  <a:cxn ang="0">
                    <a:pos x="188" y="94"/>
                  </a:cxn>
                  <a:cxn ang="0">
                    <a:pos x="88" y="218"/>
                  </a:cxn>
                  <a:cxn ang="0">
                    <a:pos x="21" y="366"/>
                  </a:cxn>
                  <a:cxn ang="0">
                    <a:pos x="0" y="530"/>
                  </a:cxn>
                  <a:cxn ang="0">
                    <a:pos x="20" y="680"/>
                  </a:cxn>
                  <a:cxn ang="0">
                    <a:pos x="74" y="819"/>
                  </a:cxn>
                  <a:cxn ang="0">
                    <a:pos x="160" y="938"/>
                  </a:cxn>
                  <a:cxn ang="0">
                    <a:pos x="272" y="1032"/>
                  </a:cxn>
                </a:cxnLst>
                <a:rect l="0" t="0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26"/>
              <p:cNvSpPr>
                <a:spLocks/>
              </p:cNvSpPr>
              <p:nvPr/>
            </p:nvSpPr>
            <p:spPr bwMode="invGray">
              <a:xfrm>
                <a:off x="379" y="2327"/>
                <a:ext cx="824" cy="1203"/>
              </a:xfrm>
              <a:custGeom>
                <a:avLst/>
                <a:gdLst/>
                <a:ahLst/>
                <a:cxnLst>
                  <a:cxn ang="0">
                    <a:pos x="796" y="688"/>
                  </a:cxn>
                  <a:cxn ang="0">
                    <a:pos x="756" y="641"/>
                  </a:cxn>
                  <a:cxn ang="0">
                    <a:pos x="812" y="615"/>
                  </a:cxn>
                  <a:cxn ang="0">
                    <a:pos x="814" y="502"/>
                  </a:cxn>
                  <a:cxn ang="0">
                    <a:pos x="705" y="247"/>
                  </a:cxn>
                  <a:cxn ang="0">
                    <a:pos x="651" y="262"/>
                  </a:cxn>
                  <a:cxn ang="0">
                    <a:pos x="574" y="289"/>
                  </a:cxn>
                  <a:cxn ang="0">
                    <a:pos x="536" y="258"/>
                  </a:cxn>
                  <a:cxn ang="0">
                    <a:pos x="563" y="170"/>
                  </a:cxn>
                  <a:cxn ang="0">
                    <a:pos x="532" y="81"/>
                  </a:cxn>
                  <a:cxn ang="0">
                    <a:pos x="455" y="56"/>
                  </a:cxn>
                  <a:cxn ang="0">
                    <a:pos x="484" y="150"/>
                  </a:cxn>
                  <a:cxn ang="0">
                    <a:pos x="465" y="190"/>
                  </a:cxn>
                  <a:cxn ang="0">
                    <a:pos x="442" y="200"/>
                  </a:cxn>
                  <a:cxn ang="0">
                    <a:pos x="419" y="164"/>
                  </a:cxn>
                  <a:cxn ang="0">
                    <a:pos x="381" y="108"/>
                  </a:cxn>
                  <a:cxn ang="0">
                    <a:pos x="406" y="108"/>
                  </a:cxn>
                  <a:cxn ang="0">
                    <a:pos x="424" y="72"/>
                  </a:cxn>
                  <a:cxn ang="0">
                    <a:pos x="325" y="0"/>
                  </a:cxn>
                  <a:cxn ang="0">
                    <a:pos x="281" y="27"/>
                  </a:cxn>
                  <a:cxn ang="0">
                    <a:pos x="240" y="72"/>
                  </a:cxn>
                  <a:cxn ang="0">
                    <a:pos x="209" y="114"/>
                  </a:cxn>
                  <a:cxn ang="0">
                    <a:pos x="209" y="150"/>
                  </a:cxn>
                  <a:cxn ang="0">
                    <a:pos x="240" y="164"/>
                  </a:cxn>
                  <a:cxn ang="0">
                    <a:pos x="209" y="222"/>
                  </a:cxn>
                  <a:cxn ang="0">
                    <a:pos x="213" y="242"/>
                  </a:cxn>
                  <a:cxn ang="0">
                    <a:pos x="267" y="222"/>
                  </a:cxn>
                  <a:cxn ang="0">
                    <a:pos x="303" y="170"/>
                  </a:cxn>
                  <a:cxn ang="0">
                    <a:pos x="354" y="231"/>
                  </a:cxn>
                  <a:cxn ang="0">
                    <a:pos x="372" y="291"/>
                  </a:cxn>
                  <a:cxn ang="0">
                    <a:pos x="348" y="294"/>
                  </a:cxn>
                  <a:cxn ang="0">
                    <a:pos x="298" y="309"/>
                  </a:cxn>
                  <a:cxn ang="0">
                    <a:pos x="323" y="330"/>
                  </a:cxn>
                  <a:cxn ang="0">
                    <a:pos x="260" y="339"/>
                  </a:cxn>
                  <a:cxn ang="0">
                    <a:pos x="189" y="411"/>
                  </a:cxn>
                  <a:cxn ang="0">
                    <a:pos x="184" y="469"/>
                  </a:cxn>
                  <a:cxn ang="0">
                    <a:pos x="148" y="435"/>
                  </a:cxn>
                  <a:cxn ang="0">
                    <a:pos x="83" y="402"/>
                  </a:cxn>
                  <a:cxn ang="0">
                    <a:pos x="0" y="455"/>
                  </a:cxn>
                  <a:cxn ang="0">
                    <a:pos x="54" y="496"/>
                  </a:cxn>
                  <a:cxn ang="0">
                    <a:pos x="74" y="485"/>
                  </a:cxn>
                  <a:cxn ang="0">
                    <a:pos x="54" y="608"/>
                  </a:cxn>
                  <a:cxn ang="0">
                    <a:pos x="132" y="641"/>
                  </a:cxn>
                  <a:cxn ang="0">
                    <a:pos x="195" y="661"/>
                  </a:cxn>
                  <a:cxn ang="0">
                    <a:pos x="249" y="744"/>
                  </a:cxn>
                  <a:cxn ang="0">
                    <a:pos x="334" y="886"/>
                  </a:cxn>
                  <a:cxn ang="0">
                    <a:pos x="391" y="1007"/>
                  </a:cxn>
                  <a:cxn ang="0">
                    <a:pos x="292" y="1052"/>
                  </a:cxn>
                  <a:cxn ang="0">
                    <a:pos x="182" y="1105"/>
                  </a:cxn>
                  <a:cxn ang="0">
                    <a:pos x="68" y="1180"/>
                  </a:cxn>
                  <a:cxn ang="0">
                    <a:pos x="200" y="1202"/>
                  </a:cxn>
                  <a:cxn ang="0">
                    <a:pos x="417" y="1168"/>
                  </a:cxn>
                  <a:cxn ang="0">
                    <a:pos x="613" y="1052"/>
                  </a:cxn>
                  <a:cxn ang="0">
                    <a:pos x="610" y="929"/>
                  </a:cxn>
                  <a:cxn ang="0">
                    <a:pos x="543" y="888"/>
                  </a:cxn>
                  <a:cxn ang="0">
                    <a:pos x="567" y="791"/>
                  </a:cxn>
                  <a:cxn ang="0">
                    <a:pos x="655" y="738"/>
                  </a:cxn>
                  <a:cxn ang="0">
                    <a:pos x="725" y="713"/>
                  </a:cxn>
                  <a:cxn ang="0">
                    <a:pos x="792" y="729"/>
                  </a:cxn>
                </a:cxnLst>
                <a:rect l="0" t="0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27"/>
              <p:cNvSpPr>
                <a:spLocks/>
              </p:cNvSpPr>
              <p:nvPr/>
            </p:nvSpPr>
            <p:spPr bwMode="invGray">
              <a:xfrm>
                <a:off x="530" y="2834"/>
                <a:ext cx="63" cy="73"/>
              </a:xfrm>
              <a:custGeom>
                <a:avLst/>
                <a:gdLst/>
                <a:ahLst/>
                <a:cxnLst>
                  <a:cxn ang="0">
                    <a:pos x="42" y="65"/>
                  </a:cxn>
                  <a:cxn ang="0">
                    <a:pos x="58" y="72"/>
                  </a:cxn>
                  <a:cxn ang="0">
                    <a:pos x="62" y="72"/>
                  </a:cxn>
                  <a:cxn ang="0">
                    <a:pos x="62" y="67"/>
                  </a:cxn>
                  <a:cxn ang="0">
                    <a:pos x="58" y="65"/>
                  </a:cxn>
                  <a:cxn ang="0">
                    <a:pos x="58" y="62"/>
                  </a:cxn>
                  <a:cxn ang="0">
                    <a:pos x="44" y="56"/>
                  </a:cxn>
                  <a:cxn ang="0">
                    <a:pos x="37" y="45"/>
                  </a:cxn>
                  <a:cxn ang="0">
                    <a:pos x="31" y="34"/>
                  </a:cxn>
                  <a:cxn ang="0">
                    <a:pos x="26" y="20"/>
                  </a:cxn>
                  <a:cxn ang="0">
                    <a:pos x="9" y="0"/>
                  </a:cxn>
                  <a:cxn ang="0">
                    <a:pos x="6" y="4"/>
                  </a:cxn>
                  <a:cxn ang="0">
                    <a:pos x="2" y="9"/>
                  </a:cxn>
                  <a:cxn ang="0">
                    <a:pos x="0" y="11"/>
                  </a:cxn>
                  <a:cxn ang="0">
                    <a:pos x="0" y="18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0" y="20"/>
                  </a:cxn>
                  <a:cxn ang="0">
                    <a:pos x="9" y="31"/>
                  </a:cxn>
                  <a:cxn ang="0">
                    <a:pos x="20" y="45"/>
                  </a:cxn>
                  <a:cxn ang="0">
                    <a:pos x="31" y="56"/>
                  </a:cxn>
                  <a:cxn ang="0">
                    <a:pos x="42" y="65"/>
                  </a:cxn>
                </a:cxnLst>
                <a:rect l="0" t="0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5158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158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" name="Footer Placeholder 30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" name="Slide Number Placeholder 31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 w="12700" cap="sq"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38EB96-205B-46D9-A5E5-FDCCC3A40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458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600200"/>
          </a:xfrm>
          <a:prstGeom prst="rect">
            <a:avLst/>
          </a:prstGeom>
          <a:solidFill>
            <a:schemeClr val="hlink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2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6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c.org/stories/2011/06/21/more-bad-news-chevy-volt" TargetMode="Externa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.org/about/corporate/governance/p7-8.html" TargetMode="External"/><Relationship Id="rId4" Type="http://schemas.openxmlformats.org/officeDocument/2006/relationships/hyperlink" Target="http://www.ieee.org/committee/ethics" TargetMode="External"/><Relationship Id="rId5" Type="http://schemas.openxmlformats.org/officeDocument/2006/relationships/hyperlink" Target="http://www.acm.org/constitution/code.html" TargetMode="External"/><Relationship Id="rId1" Type="http://schemas.openxmlformats.org/officeDocument/2006/relationships/themeOverride" Target="../theme/themeOverride3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5.x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6.x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7.x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8.x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9.xml"/><Relationship Id="rId2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0.x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1.x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2.x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3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4.x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5.xml"/><Relationship Id="rId2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c.org/stories/2011/06/21/more-bad-news-chevy-volt" TargetMode="External"/><Relationship Id="rId3" Type="http://schemas.openxmlformats.org/officeDocument/2006/relationships/hyperlink" Target="http://www.theaustralian.com.au/news/health-science/electric-cars-may-not-be-so-green-after-all-says-british-study/story-e6frg8y6-122607310357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1447800"/>
            <a:ext cx="6172200" cy="1676400"/>
          </a:xfrm>
          <a:solidFill>
            <a:srgbClr val="FFCC00"/>
          </a:solidFill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z="2800" b="0" smtClean="0"/>
              <a:t>  </a:t>
            </a:r>
            <a: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  <a:t>ECE 477  Digital Systems</a:t>
            </a:r>
            <a:b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</a:br>
            <a:r>
              <a:rPr lang="en-US" smtClean="0">
                <a:solidFill>
                  <a:schemeClr val="bg2"/>
                </a:solidFill>
                <a:effectLst/>
                <a:latin typeface="Times New Roman" pitchFamily="18" charset="0"/>
              </a:rPr>
              <a:t>Senior Design Project</a:t>
            </a:r>
            <a:endParaRPr lang="en-US" smtClean="0">
              <a:effectLst/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46588"/>
            <a:ext cx="9144000" cy="1878012"/>
          </a:xfrm>
          <a:solidFill>
            <a:srgbClr val="FFCC00"/>
          </a:solidFill>
        </p:spPr>
        <p:txBody>
          <a:bodyPr/>
          <a:lstStyle/>
          <a:p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Module 13</a:t>
            </a:r>
          </a:p>
          <a:p>
            <a:pPr>
              <a:spcBef>
                <a:spcPts val="600"/>
              </a:spcBef>
            </a:pPr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Environmental Impact Lifecycle Analysis</a:t>
            </a:r>
          </a:p>
          <a:p>
            <a:pPr>
              <a:spcBef>
                <a:spcPts val="600"/>
              </a:spcBef>
            </a:pPr>
            <a:r>
              <a:rPr lang="en-US" sz="3600" b="1" dirty="0" smtClean="0">
                <a:solidFill>
                  <a:schemeClr val="bg2"/>
                </a:solidFill>
                <a:effectLst/>
                <a:latin typeface="Times New Roman" pitchFamily="18" charset="0"/>
              </a:rPr>
              <a:t>and Ethical Challenges</a:t>
            </a:r>
            <a:endParaRPr lang="en-US" sz="3600" dirty="0" smtClean="0">
              <a:solidFill>
                <a:schemeClr val="bg2"/>
              </a:solidFill>
              <a:effectLst/>
            </a:endParaRPr>
          </a:p>
        </p:txBody>
      </p:sp>
      <p:pic>
        <p:nvPicPr>
          <p:cNvPr id="63493" name="Picture 5" descr="X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300" y="990600"/>
            <a:ext cx="215265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035800" y="0"/>
            <a:ext cx="2108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© </a:t>
            </a:r>
            <a:r>
              <a:rPr lang="en-US" sz="1400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2014 </a:t>
            </a:r>
            <a:r>
              <a:rPr lang="en-US" sz="1400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by D. G. Meyer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smtClean="0"/>
              <a:t>Over its entire product lifecycle (assume 200,000 miles) – including manufacture, regular use, repair/maintenance, and disposal/recycling - the following vehicle will have the </a:t>
            </a:r>
            <a:r>
              <a:rPr lang="en-US" sz="2400" smtClean="0">
                <a:solidFill>
                  <a:srgbClr val="00B050"/>
                </a:solidFill>
              </a:rPr>
              <a:t>smallest</a:t>
            </a:r>
            <a:r>
              <a:rPr lang="en-US" sz="2400" smtClean="0"/>
              <a:t> overall environmental impact: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>
                <a:hlinkClick r:id="rId2"/>
              </a:rPr>
              <a:t>Chevy Volt</a:t>
            </a:r>
            <a:r>
              <a:rPr lang="en-US" sz="2400" smtClean="0"/>
              <a:t> (Electric)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/>
              <a:t>Toyota Prius (Hybrid)</a:t>
            </a:r>
          </a:p>
          <a:p>
            <a:pPr indent="0">
              <a:buFontTx/>
              <a:buAutoNum type="alphaUcPeriod"/>
              <a:defRPr/>
            </a:pPr>
            <a:r>
              <a:rPr lang="en-US" sz="2400" smtClean="0"/>
              <a:t>Honda Civic (Conventional) </a:t>
            </a:r>
          </a:p>
          <a:p>
            <a:pPr indent="0">
              <a:buFontTx/>
              <a:buNone/>
              <a:defRPr/>
            </a:pPr>
            <a:endParaRPr lang="en-US" sz="2400" smtClean="0"/>
          </a:p>
          <a:p>
            <a:pPr indent="0">
              <a:buFontTx/>
              <a:buNone/>
              <a:defRPr/>
            </a:pPr>
            <a:endParaRPr lang="en-US" sz="2400" smtClean="0"/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4343400" y="4826000"/>
            <a:ext cx="4800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“The presented results show, that </a:t>
            </a:r>
            <a:r>
              <a:rPr lang="en-US" dirty="0">
                <a:solidFill>
                  <a:srgbClr val="00B050"/>
                </a:solidFill>
              </a:rPr>
              <a:t>electric vehicles charged with additional renewable energies lead to a significant improvement in the greenhouse gas balance,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whereas other electricity sources lead to no substantial improvement or even higher life cycle emissions.”</a:t>
            </a:r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181600"/>
            <a:ext cx="41148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900" y="0"/>
            <a:ext cx="59120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01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0"/>
            <a:ext cx="60157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639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Environmental Lifecycle Impact Analysis</a:t>
            </a:r>
            <a:endParaRPr lang="en-US" dirty="0" smtClean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05800" cy="44196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Outline the environment impact of your product at various stages of its life-cycle </a:t>
            </a:r>
          </a:p>
          <a:p>
            <a:pPr lvl="1">
              <a:defRPr/>
            </a:pPr>
            <a:r>
              <a:rPr lang="en-US" dirty="0" smtClean="0"/>
              <a:t>manufacture (natural resources, hazardous chemicals, energy)</a:t>
            </a:r>
          </a:p>
          <a:p>
            <a:pPr lvl="1">
              <a:defRPr/>
            </a:pPr>
            <a:r>
              <a:rPr lang="en-US" dirty="0" smtClean="0"/>
              <a:t>normal use (expected product lifetime, EMI, energy consumed when both “on” and “off”)</a:t>
            </a:r>
          </a:p>
          <a:p>
            <a:pPr lvl="1">
              <a:defRPr/>
            </a:pPr>
            <a:r>
              <a:rPr lang="en-US" dirty="0" smtClean="0"/>
              <a:t>disposal/recycling (instructions for hazardous waste handling and disassembly/recycling)</a:t>
            </a:r>
          </a:p>
          <a:p>
            <a:pPr>
              <a:defRPr/>
            </a:pPr>
            <a:r>
              <a:rPr lang="en-US" sz="2800" dirty="0" smtClean="0"/>
              <a:t>Discuss how you would address each of these environmental impact concerns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Team Exercise – Part 1</a:t>
            </a:r>
            <a:endParaRPr lang="en-US" dirty="0" smtClean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Over the life-cycle of the product you are designing, cite a potential environmental impact and describe how you would address it.</a:t>
            </a:r>
            <a:endParaRPr lang="en-US" sz="2800" dirty="0" smtClean="0"/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Ethics in Electrical and Computer Engineering?</a:t>
            </a:r>
            <a:endParaRPr lang="en-US" smtClean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Accreditation agencies (ABET) deem it an important part of all engineering curricula, including EE and </a:t>
            </a:r>
            <a:r>
              <a:rPr lang="en-US" dirty="0" err="1" smtClean="0"/>
              <a:t>CmpE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Virtually all professional societies have a code of ethics</a:t>
            </a:r>
          </a:p>
          <a:p>
            <a:pPr lvl="1">
              <a:defRPr/>
            </a:pPr>
            <a:r>
              <a:rPr lang="en-US" dirty="0" smtClean="0">
                <a:hlinkClick r:id="rId3"/>
              </a:rPr>
              <a:t>IEEE</a:t>
            </a:r>
            <a:endParaRPr lang="en-US" dirty="0" smtClean="0">
              <a:hlinkClick r:id="rId4"/>
            </a:endParaRPr>
          </a:p>
          <a:p>
            <a:pPr lvl="1">
              <a:defRPr/>
            </a:pPr>
            <a:r>
              <a:rPr lang="en-US" dirty="0" smtClean="0">
                <a:hlinkClick r:id="rId5"/>
              </a:rPr>
              <a:t>ACM</a:t>
            </a:r>
            <a:endParaRPr lang="en-US" dirty="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Basic Questions...</a:t>
            </a:r>
            <a:endParaRPr lang="en-US" smtClean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What forms the basis of our views and our understanding of ethics?</a:t>
            </a:r>
          </a:p>
          <a:p>
            <a:pPr>
              <a:defRPr/>
            </a:pPr>
            <a:r>
              <a:rPr lang="en-US" smtClean="0"/>
              <a:t>Why is ethical behavior important to society (or, what would happen if the issue of ethics was completely disregarded)?</a:t>
            </a:r>
          </a:p>
          <a:p>
            <a:pPr>
              <a:defRPr/>
            </a:pPr>
            <a:r>
              <a:rPr lang="en-US" smtClean="0"/>
              <a:t>How can ethical practices best be learned, promoted, and ensured?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Nature of Ethical 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r>
              <a:rPr lang="en-US" sz="2800" dirty="0" smtClean="0"/>
              <a:t>Duty/Responsibility </a:t>
            </a:r>
            <a:r>
              <a:rPr lang="en-US" sz="2800" dirty="0" err="1" smtClean="0"/>
              <a:t>vs</a:t>
            </a:r>
            <a:r>
              <a:rPr lang="en-US" sz="2800" dirty="0" smtClean="0"/>
              <a:t> Malice/Indifference</a:t>
            </a:r>
          </a:p>
          <a:p>
            <a:pPr lvl="1"/>
            <a:r>
              <a:rPr lang="en-US" sz="2400" dirty="0" smtClean="0"/>
              <a:t>Caregivers</a:t>
            </a:r>
          </a:p>
          <a:p>
            <a:pPr lvl="2"/>
            <a:r>
              <a:rPr lang="en-US" sz="2000" dirty="0" smtClean="0"/>
              <a:t>Do not abuse</a:t>
            </a:r>
          </a:p>
          <a:p>
            <a:pPr lvl="1"/>
            <a:r>
              <a:rPr lang="en-US" dirty="0" smtClean="0"/>
              <a:t>Put out campfires</a:t>
            </a:r>
          </a:p>
          <a:p>
            <a:r>
              <a:rPr lang="en-US" sz="2800" dirty="0" smtClean="0"/>
              <a:t>Duty vs. self-interest</a:t>
            </a:r>
          </a:p>
          <a:p>
            <a:pPr lvl="1"/>
            <a:r>
              <a:rPr lang="en-US" sz="2400" dirty="0" smtClean="0"/>
              <a:t>Bonus/promotion vs. </a:t>
            </a:r>
          </a:p>
          <a:p>
            <a:r>
              <a:rPr lang="en-US" sz="2800" dirty="0" smtClean="0"/>
              <a:t>Duty vs. Duty</a:t>
            </a:r>
          </a:p>
          <a:p>
            <a:pPr lvl="1"/>
            <a:r>
              <a:rPr lang="en-US" sz="2400" dirty="0" smtClean="0"/>
              <a:t>Maximize profit for employer vs. Obligation to society</a:t>
            </a:r>
          </a:p>
          <a:p>
            <a:pPr lvl="1"/>
            <a:r>
              <a:rPr lang="en-US" sz="2400" dirty="0" smtClean="0"/>
              <a:t>Confidentiality vs. whistle-blowing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902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Ford Pinto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Small car market</a:t>
            </a:r>
          </a:p>
          <a:p>
            <a:r>
              <a:rPr lang="en-US" sz="2800" dirty="0" smtClean="0"/>
              <a:t>Facts: </a:t>
            </a:r>
          </a:p>
          <a:p>
            <a:pPr lvl="1"/>
            <a:r>
              <a:rPr lang="en-US" sz="2400" dirty="0" smtClean="0"/>
              <a:t>Ford’s own crash tests showed fuel tank would explode on rear-impact</a:t>
            </a:r>
          </a:p>
          <a:p>
            <a:pPr lvl="1"/>
            <a:r>
              <a:rPr lang="en-US" sz="2400" dirty="0" smtClean="0"/>
              <a:t>Ford had a patent on a safer fuel tank design</a:t>
            </a:r>
          </a:p>
          <a:p>
            <a:pPr lvl="1"/>
            <a:r>
              <a:rPr lang="en-US" sz="2400" dirty="0" smtClean="0"/>
              <a:t>Ford had internal study</a:t>
            </a:r>
          </a:p>
          <a:p>
            <a:pPr lvl="2"/>
            <a:r>
              <a:rPr lang="en-US" sz="2000" dirty="0" smtClean="0"/>
              <a:t>“Fatalities Associated with Crash-Induced Fuel Leakage and Fires” Director of Automotive Safety (Ford)</a:t>
            </a:r>
          </a:p>
          <a:p>
            <a:pPr lvl="2"/>
            <a:r>
              <a:rPr lang="en-US" sz="2000" dirty="0" smtClean="0"/>
              <a:t>Source: Case Study in “Corporate Obligations and </a:t>
            </a:r>
            <a:r>
              <a:rPr lang="en-US" sz="2000" dirty="0" err="1" smtClean="0"/>
              <a:t>Rsponsibilities</a:t>
            </a:r>
            <a:r>
              <a:rPr lang="en-US" sz="2000" dirty="0" smtClean="0"/>
              <a:t>: Everything old is New Again” Michael Hoffman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292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Cost/Benefit analysis from report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48042"/>
              </p:ext>
            </p:extLst>
          </p:nvPr>
        </p:nvGraphicFramePr>
        <p:xfrm>
          <a:off x="381000" y="1981200"/>
          <a:ext cx="84582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/>
                <a:gridCol w="2114550"/>
                <a:gridCol w="2114550"/>
                <a:gridCol w="21145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 incident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</a:t>
                      </a:r>
                      <a:r>
                        <a:rPr lang="en-US" baseline="0" dirty="0" smtClean="0"/>
                        <a:t> incidents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Burn</a:t>
                      </a:r>
                      <a:r>
                        <a:rPr lang="en-US" baseline="0" dirty="0" smtClean="0"/>
                        <a:t> Deaths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$200,000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$36M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Serious Burn Inj.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$67,000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$12M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Burned Vehicles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$1.5M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Grand</a:t>
                      </a:r>
                      <a:r>
                        <a:rPr lang="en-US" b="1" baseline="0" dirty="0" smtClean="0"/>
                        <a:t> Total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$48.5M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731517"/>
              </p:ext>
            </p:extLst>
          </p:nvPr>
        </p:nvGraphicFramePr>
        <p:xfrm>
          <a:off x="1752600" y="434340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per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$121M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Light Trucks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1.5M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$16.5M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Grand Total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/>
                        <a:t>$137.5M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731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Outline</a:t>
            </a:r>
            <a:endParaRPr lang="en-US" smtClean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Environmental Impact Lifecycle Analysis</a:t>
            </a:r>
          </a:p>
          <a:p>
            <a:pPr>
              <a:defRPr/>
            </a:pPr>
            <a:r>
              <a:rPr lang="en-US" dirty="0" smtClean="0"/>
              <a:t>Ethical Challenges </a:t>
            </a:r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Incriminating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“We’ll never go to a jury again. Not in a fire case. Juries are too sentimental. They see those charred remains and forget the evidence. No sir, we’ll settle.” Ford Employee</a:t>
            </a:r>
          </a:p>
          <a:p>
            <a:r>
              <a:rPr lang="en-US" dirty="0" smtClean="0"/>
              <a:t>No option to buy added safety feature.</a:t>
            </a:r>
          </a:p>
          <a:p>
            <a:r>
              <a:rPr lang="en-US" dirty="0" smtClean="0"/>
              <a:t>Cost was actually lower in internal docs.</a:t>
            </a:r>
          </a:p>
          <a:p>
            <a:pPr lvl="1"/>
            <a:r>
              <a:rPr lang="en-US" dirty="0" smtClean="0"/>
              <a:t>$5.08 per unit (about $150 in today’s dollars)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8858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Where in the Computer Engineering Curriculum Should Ethics be Addressed?</a:t>
            </a:r>
            <a:endParaRPr lang="en-US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 multi-dimensional issue</a:t>
            </a:r>
          </a:p>
          <a:p>
            <a:pPr lvl="1">
              <a:defRPr/>
            </a:pPr>
            <a:r>
              <a:rPr lang="en-US" smtClean="0"/>
              <a:t>computer hardware (CPU, peripherals)</a:t>
            </a:r>
          </a:p>
          <a:p>
            <a:pPr lvl="1">
              <a:defRPr/>
            </a:pPr>
            <a:r>
              <a:rPr lang="en-US" smtClean="0"/>
              <a:t>computer software (embedded code)</a:t>
            </a:r>
          </a:p>
          <a:p>
            <a:pPr lvl="1">
              <a:defRPr/>
            </a:pPr>
            <a:r>
              <a:rPr lang="en-US" smtClean="0"/>
              <a:t>computer system (hardware-software synergy)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533400" y="4343400"/>
            <a:ext cx="8229600" cy="2041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 digital systems senior design project course encompasses all the above, and thus serves as a good context for including ethics in a computer engineering degree program</a:t>
            </a: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What Are Some Consequences of Unethical Practices?</a:t>
            </a:r>
            <a:endParaRPr lang="en-US" smtClean="0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“Obvious” ones…</a:t>
            </a:r>
          </a:p>
          <a:p>
            <a:pPr lvl="1">
              <a:defRPr/>
            </a:pPr>
            <a:r>
              <a:rPr lang="en-US" dirty="0" smtClean="0"/>
              <a:t>creating and deploying malware</a:t>
            </a:r>
          </a:p>
          <a:p>
            <a:pPr lvl="1">
              <a:defRPr/>
            </a:pPr>
            <a:r>
              <a:rPr lang="en-US" dirty="0" smtClean="0"/>
              <a:t>hacking, breaking into systems, sniffing packets</a:t>
            </a:r>
          </a:p>
          <a:p>
            <a:pPr lvl="1">
              <a:defRPr/>
            </a:pPr>
            <a:r>
              <a:rPr lang="en-US" dirty="0" smtClean="0"/>
              <a:t>stealing passwords or credit card numbers</a:t>
            </a:r>
          </a:p>
          <a:p>
            <a:pPr lvl="1">
              <a:defRPr/>
            </a:pPr>
            <a:r>
              <a:rPr lang="en-US" dirty="0" smtClean="0"/>
              <a:t>sending “fake” E-mail messages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914400" y="4724400"/>
            <a:ext cx="7543800" cy="17399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Are these “harmless pranks”?  What are the </a:t>
            </a:r>
            <a:r>
              <a:rPr lang="en-US" sz="3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implications</a:t>
            </a: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for computer hardware/software engineers?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What Are Some Consequences of Unethical Practices?</a:t>
            </a:r>
            <a:endParaRPr lang="en-US" smtClean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“Not-so-obvious” ones…</a:t>
            </a:r>
          </a:p>
          <a:p>
            <a:pPr lvl="1">
              <a:defRPr/>
            </a:pPr>
            <a:r>
              <a:rPr lang="en-US" smtClean="0"/>
              <a:t>shipping hardware or software with known bugs</a:t>
            </a:r>
          </a:p>
          <a:p>
            <a:pPr lvl="1">
              <a:defRPr/>
            </a:pPr>
            <a:r>
              <a:rPr lang="en-US" smtClean="0"/>
              <a:t>shipping systems that have not been thoroughly tested (certified) for product safety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990600" y="4343400"/>
            <a:ext cx="7543800" cy="11906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are some potential consequences of design flaws such as these?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Focus on Product Safety Issues</a:t>
            </a:r>
            <a:endParaRPr lang="en-US" smtClean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When</a:t>
            </a:r>
            <a:r>
              <a:rPr lang="en-US" sz="2800" smtClean="0"/>
              <a:t> has a product been “tested enough” to ensure operator safety under various operating conditions and failure modes?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How long</a:t>
            </a:r>
            <a:r>
              <a:rPr lang="en-US" sz="2800" smtClean="0"/>
              <a:t> is a company liable for injuries resulting from safety-related product failures?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Who</a:t>
            </a:r>
            <a:r>
              <a:rPr lang="en-US" sz="2800" smtClean="0"/>
              <a:t>, in a given company, is responsible for ensuring that a product has been “adequately” and/or “reasonably” designed and tested to ensure operator safety?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Specific Example - A Computer Numerically Controlled Lathe</a:t>
            </a:r>
            <a:endParaRPr lang="en-US" smtClean="0"/>
          </a:p>
        </p:txBody>
      </p:sp>
      <p:sp>
        <p:nvSpPr>
          <p:cNvPr id="143363" name="AutoShape 3"/>
          <p:cNvSpPr>
            <a:spLocks/>
          </p:cNvSpPr>
          <p:nvPr/>
        </p:nvSpPr>
        <p:spPr bwMode="auto">
          <a:xfrm>
            <a:off x="2708275" y="3586163"/>
            <a:ext cx="1089025" cy="469900"/>
          </a:xfrm>
          <a:prstGeom prst="borderCallout2">
            <a:avLst>
              <a:gd name="adj1" fmla="val 24324"/>
              <a:gd name="adj2" fmla="val -6995"/>
              <a:gd name="adj3" fmla="val 24324"/>
              <a:gd name="adj4" fmla="val -14139"/>
              <a:gd name="adj5" fmla="val 180745"/>
              <a:gd name="adj6" fmla="val -4591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chuck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4" name="AutoShape 4"/>
          <p:cNvSpPr>
            <a:spLocks/>
          </p:cNvSpPr>
          <p:nvPr/>
        </p:nvSpPr>
        <p:spPr bwMode="auto">
          <a:xfrm>
            <a:off x="1284288" y="2670175"/>
            <a:ext cx="3140075" cy="469900"/>
          </a:xfrm>
          <a:prstGeom prst="borderCallout1">
            <a:avLst>
              <a:gd name="adj1" fmla="val 24324"/>
              <a:gd name="adj2" fmla="val -2426"/>
              <a:gd name="adj3" fmla="val 298310"/>
              <a:gd name="adj4" fmla="val -7986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variable speed motor</a:t>
            </a:r>
          </a:p>
        </p:txBody>
      </p:sp>
      <p:sp>
        <p:nvSpPr>
          <p:cNvPr id="143365" name="AutoShape 5"/>
          <p:cNvSpPr>
            <a:spLocks/>
          </p:cNvSpPr>
          <p:nvPr/>
        </p:nvSpPr>
        <p:spPr bwMode="auto">
          <a:xfrm flipV="1">
            <a:off x="4360863" y="5141913"/>
            <a:ext cx="1855787" cy="469900"/>
          </a:xfrm>
          <a:prstGeom prst="borderCallout2">
            <a:avLst>
              <a:gd name="adj1" fmla="val 75671"/>
              <a:gd name="adj2" fmla="val -4106"/>
              <a:gd name="adj3" fmla="val 75671"/>
              <a:gd name="adj4" fmla="val -6847"/>
              <a:gd name="adj5" fmla="val 186148"/>
              <a:gd name="adj6" fmla="val -1676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r>
              <a:rPr lang="en-US" sz="2400">
                <a:latin typeface="Arial" charset="0"/>
              </a:rPr>
              <a:t>metal stock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6" name="AutoShape 6"/>
          <p:cNvSpPr>
            <a:spLocks/>
          </p:cNvSpPr>
          <p:nvPr/>
        </p:nvSpPr>
        <p:spPr bwMode="auto">
          <a:xfrm>
            <a:off x="5886450" y="2628900"/>
            <a:ext cx="1841500" cy="469900"/>
          </a:xfrm>
          <a:prstGeom prst="borderCallout2">
            <a:avLst>
              <a:gd name="adj1" fmla="val 24324"/>
              <a:gd name="adj2" fmla="val -4139"/>
              <a:gd name="adj3" fmla="val 24324"/>
              <a:gd name="adj4" fmla="val -8880"/>
              <a:gd name="adj5" fmla="val 156083"/>
              <a:gd name="adj6" fmla="val -2577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cutting tool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5367338" y="3278188"/>
            <a:ext cx="666750" cy="60642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8" name="AutoShape 8"/>
          <p:cNvSpPr>
            <a:spLocks noChangeArrowheads="1"/>
          </p:cNvSpPr>
          <p:nvPr/>
        </p:nvSpPr>
        <p:spPr bwMode="auto">
          <a:xfrm flipV="1">
            <a:off x="5392738" y="3921125"/>
            <a:ext cx="365125" cy="29527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69" name="AutoShape 9"/>
          <p:cNvSpPr>
            <a:spLocks noChangeArrowheads="1"/>
          </p:cNvSpPr>
          <p:nvPr/>
        </p:nvSpPr>
        <p:spPr bwMode="auto">
          <a:xfrm rot="5373474">
            <a:off x="584201" y="4025900"/>
            <a:ext cx="1244600" cy="1349375"/>
          </a:xfrm>
          <a:prstGeom prst="can">
            <a:avLst>
              <a:gd name="adj" fmla="val 27105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AutoShape 10"/>
          <p:cNvSpPr>
            <a:spLocks noChangeArrowheads="1"/>
          </p:cNvSpPr>
          <p:nvPr/>
        </p:nvSpPr>
        <p:spPr bwMode="auto">
          <a:xfrm rot="5328834">
            <a:off x="1769269" y="4344194"/>
            <a:ext cx="469900" cy="706438"/>
          </a:xfrm>
          <a:prstGeom prst="can">
            <a:avLst>
              <a:gd name="adj" fmla="val 37584"/>
            </a:avLst>
          </a:prstGeom>
          <a:solidFill>
            <a:srgbClr val="D60093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1" name="Line 11"/>
          <p:cNvSpPr>
            <a:spLocks noChangeShapeType="1"/>
          </p:cNvSpPr>
          <p:nvPr/>
        </p:nvSpPr>
        <p:spPr bwMode="auto">
          <a:xfrm>
            <a:off x="2300288" y="4700588"/>
            <a:ext cx="3316287" cy="7937"/>
          </a:xfrm>
          <a:prstGeom prst="line">
            <a:avLst/>
          </a:prstGeom>
          <a:noFill/>
          <a:ln w="76200" cap="sq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2" name="Line 12"/>
          <p:cNvSpPr>
            <a:spLocks noChangeShapeType="1"/>
          </p:cNvSpPr>
          <p:nvPr/>
        </p:nvSpPr>
        <p:spPr bwMode="auto">
          <a:xfrm>
            <a:off x="6061075" y="3613150"/>
            <a:ext cx="1781175" cy="0"/>
          </a:xfrm>
          <a:prstGeom prst="line">
            <a:avLst/>
          </a:prstGeom>
          <a:noFill/>
          <a:ln w="76200" cap="sq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73" name="AutoShape 13"/>
          <p:cNvSpPr>
            <a:spLocks/>
          </p:cNvSpPr>
          <p:nvPr/>
        </p:nvSpPr>
        <p:spPr bwMode="auto">
          <a:xfrm flipV="1">
            <a:off x="7394575" y="3978275"/>
            <a:ext cx="974725" cy="835025"/>
          </a:xfrm>
          <a:prstGeom prst="borderCallout1">
            <a:avLst>
              <a:gd name="adj1" fmla="val 86310"/>
              <a:gd name="adj2" fmla="val -7819"/>
              <a:gd name="adj3" fmla="val 140111"/>
              <a:gd name="adj4" fmla="val -33389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>
            <a:spAutoFit/>
          </a:bodyPr>
          <a:lstStyle/>
          <a:p>
            <a:r>
              <a:rPr lang="en-US" sz="2400">
                <a:latin typeface="Arial" charset="0"/>
              </a:rPr>
              <a:t>robot arm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utoUpdateAnimBg="0"/>
      <p:bldP spid="143363" grpId="0" animBg="1" autoUpdateAnimBg="0"/>
      <p:bldP spid="143364" grpId="0" animBg="1" autoUpdateAnimBg="0"/>
      <p:bldP spid="143365" grpId="0" animBg="1" autoUpdateAnimBg="0"/>
      <p:bldP spid="143366" grpId="0" animBg="1" autoUpdateAnimBg="0"/>
      <p:bldP spid="143367" grpId="0" animBg="1"/>
      <p:bldP spid="143368" grpId="0" animBg="1"/>
      <p:bldP spid="143369" grpId="0" animBg="1"/>
      <p:bldP spid="143370" grpId="0" animBg="1"/>
      <p:bldP spid="143371" grpId="0" animBg="1"/>
      <p:bldP spid="143372" grpId="0" animBg="1"/>
      <p:bldP spid="143373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CNC Lathe Characteristics</a:t>
            </a:r>
            <a:endParaRPr lang="en-US" smtClean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Mechanical system with large inertial forces</a:t>
            </a:r>
          </a:p>
          <a:p>
            <a:pPr>
              <a:defRPr/>
            </a:pPr>
            <a:r>
              <a:rPr lang="en-US" smtClean="0"/>
              <a:t>Flying metal debris generated as part of the milling process must be safely contained</a:t>
            </a:r>
          </a:p>
          <a:p>
            <a:pPr>
              <a:defRPr/>
            </a:pPr>
            <a:r>
              <a:rPr lang="en-US" smtClean="0"/>
              <a:t>Multiple embedded microprocessors</a:t>
            </a:r>
          </a:p>
          <a:p>
            <a:pPr>
              <a:defRPr/>
            </a:pPr>
            <a:r>
              <a:rPr lang="en-US" smtClean="0"/>
              <a:t>Embedded control software (firmware)</a:t>
            </a:r>
          </a:p>
          <a:p>
            <a:pPr>
              <a:defRPr/>
            </a:pPr>
            <a:r>
              <a:rPr lang="en-US" smtClean="0"/>
              <a:t>Operator programs written in a special language designed for milling parts (production mode)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b="0" smtClean="0"/>
              <a:t>Question: What Mechanisms or Design Features Should Be Employed in a CNC Lathe to Ensure Operator Safety?</a:t>
            </a:r>
            <a:endParaRPr lang="en-US" smtClean="0"/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Mechanical</a:t>
            </a:r>
          </a:p>
          <a:p>
            <a:pPr lvl="1">
              <a:defRPr/>
            </a:pPr>
            <a:r>
              <a:rPr lang="en-US" smtClean="0"/>
              <a:t>safety shields to prevent flying debris from hitting the operator</a:t>
            </a:r>
          </a:p>
          <a:p>
            <a:pPr lvl="1">
              <a:defRPr/>
            </a:pPr>
            <a:r>
              <a:rPr lang="en-US" smtClean="0"/>
              <a:t>mechanical limit switches that shut entire system down if “robot arm” out-of-range</a:t>
            </a:r>
          </a:p>
          <a:p>
            <a:pPr>
              <a:defRPr/>
            </a:pPr>
            <a:r>
              <a:rPr lang="en-US" smtClean="0"/>
              <a:t>Computer control hardware</a:t>
            </a:r>
          </a:p>
          <a:p>
            <a:pPr lvl="1">
              <a:defRPr/>
            </a:pPr>
            <a:r>
              <a:rPr lang="en-US" smtClean="0"/>
              <a:t>feedback sensors to monitor position, motor speed, operating temperature, etc.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447800"/>
          </a:xfrm>
        </p:spPr>
        <p:txBody>
          <a:bodyPr/>
          <a:lstStyle/>
          <a:p>
            <a:pPr>
              <a:lnSpc>
                <a:spcPct val="85000"/>
              </a:lnSpc>
              <a:defRPr/>
            </a:pPr>
            <a:r>
              <a:rPr lang="en-US" b="0" smtClean="0"/>
              <a:t>Question: What Mechanisms or Design Features Should Be Employed in a CNC Lathe to Ensure Operator Safety?</a:t>
            </a:r>
            <a:endParaRPr lang="en-US" smtClean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863" y="1968500"/>
            <a:ext cx="8763000" cy="4419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Embedded software (firmware)</a:t>
            </a:r>
          </a:p>
          <a:p>
            <a:pPr lvl="1">
              <a:defRPr/>
            </a:pPr>
            <a:r>
              <a:rPr lang="en-US" dirty="0" smtClean="0"/>
              <a:t>code to monitor feedback sensors, report status, and shut down system if dangerous operating conditions develop</a:t>
            </a:r>
          </a:p>
          <a:p>
            <a:pPr lvl="1">
              <a:defRPr/>
            </a:pPr>
            <a:r>
              <a:rPr lang="en-US" dirty="0" smtClean="0"/>
              <a:t>mechanism to reset processor/shut down system if software execution disrupted (“watchdog”)</a:t>
            </a:r>
          </a:p>
          <a:p>
            <a:pPr>
              <a:defRPr/>
            </a:pPr>
            <a:r>
              <a:rPr lang="en-US" dirty="0" smtClean="0"/>
              <a:t>User “milling” programs</a:t>
            </a:r>
          </a:p>
          <a:p>
            <a:pPr lvl="1">
              <a:defRPr/>
            </a:pPr>
            <a:r>
              <a:rPr lang="en-US" dirty="0" smtClean="0"/>
              <a:t>automatic identification of commands/parameters that might cause dangerous operating conditions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3038" y="304800"/>
            <a:ext cx="8796337" cy="14478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Question: How Should a Product Be Tested to Ensure It Performs Safely?</a:t>
            </a:r>
            <a:endParaRPr lang="en-US" smtClean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1450" y="1981200"/>
            <a:ext cx="8747125" cy="4419600"/>
          </a:xfrm>
        </p:spPr>
        <p:txBody>
          <a:bodyPr/>
          <a:lstStyle/>
          <a:p>
            <a:pPr>
              <a:defRPr/>
            </a:pPr>
            <a:r>
              <a:rPr lang="en-US" smtClean="0"/>
              <a:t>Two aspects of operational safety</a:t>
            </a:r>
          </a:p>
          <a:p>
            <a:pPr lvl="1">
              <a:defRPr/>
            </a:pPr>
            <a:r>
              <a:rPr lang="en-US" smtClean="0"/>
              <a:t>safety under “normal” operating conditions</a:t>
            </a:r>
          </a:p>
          <a:p>
            <a:pPr lvl="1">
              <a:defRPr/>
            </a:pPr>
            <a:r>
              <a:rPr lang="en-US" smtClean="0"/>
              <a:t>safety in the event of malfunction</a:t>
            </a:r>
          </a:p>
          <a:p>
            <a:pPr lvl="2">
              <a:defRPr/>
            </a:pPr>
            <a:r>
              <a:rPr lang="en-US" b="1" smtClean="0"/>
              <a:t>hardware failures</a:t>
            </a:r>
          </a:p>
          <a:p>
            <a:pPr lvl="3">
              <a:defRPr/>
            </a:pPr>
            <a:r>
              <a:rPr lang="en-US" sz="2400" b="1" smtClean="0"/>
              <a:t>components (integrated circuits, discrete parts)</a:t>
            </a:r>
          </a:p>
          <a:p>
            <a:pPr lvl="3">
              <a:defRPr/>
            </a:pPr>
            <a:r>
              <a:rPr lang="en-US" sz="2400" b="1" smtClean="0"/>
              <a:t>sensors, cables</a:t>
            </a:r>
          </a:p>
          <a:p>
            <a:pPr lvl="2">
              <a:defRPr/>
            </a:pPr>
            <a:r>
              <a:rPr lang="en-US" b="1" smtClean="0"/>
              <a:t>software failures</a:t>
            </a:r>
          </a:p>
          <a:p>
            <a:pPr lvl="3">
              <a:defRPr/>
            </a:pPr>
            <a:r>
              <a:rPr lang="en-US" sz="2400" b="1" smtClean="0"/>
              <a:t>control code bug</a:t>
            </a:r>
          </a:p>
          <a:p>
            <a:pPr lvl="3">
              <a:defRPr/>
            </a:pPr>
            <a:r>
              <a:rPr lang="en-US" sz="2400" b="1" smtClean="0"/>
              <a:t>transient execution error (due to power glitch/noise)</a:t>
            </a:r>
            <a:endParaRPr lang="en-US" sz="2400" smtClean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Accreditation agencies (ABET) deem it an important part of all engineering curricula, including EE and CmpE</a:t>
            </a:r>
          </a:p>
          <a:p>
            <a:pPr>
              <a:defRPr/>
            </a:pPr>
            <a:endParaRPr lang="en-US" smtClean="0"/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838200" y="3733800"/>
            <a:ext cx="8001000" cy="2528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“Environmental issues have become central to much engineering design and practice.  Yet environmental questions remain peripheral, and sometimes absent from, most engineering education.”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R. A. Frosch, Harvard University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Back to Focus on Product Safety Issues</a:t>
            </a:r>
            <a:endParaRPr lang="en-US" smtClean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Who</a:t>
            </a:r>
            <a:r>
              <a:rPr lang="en-US" sz="2800" smtClean="0"/>
              <a:t>, in a given company, is responsible for ensuring that a product has been “adequately” and/or “reasonably” designed and tested to ensure operator safety?</a:t>
            </a:r>
            <a:endParaRPr lang="en-US" sz="2800" u="sng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How</a:t>
            </a:r>
            <a:r>
              <a:rPr lang="en-US" sz="2800" smtClean="0">
                <a:solidFill>
                  <a:srgbClr val="FFFF00"/>
                </a:solidFill>
              </a:rPr>
              <a:t> </a:t>
            </a:r>
            <a:r>
              <a:rPr lang="en-US" sz="2800" smtClean="0"/>
              <a:t>should a product be tested to ensure operator safety under all possible conditions?</a:t>
            </a: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What</a:t>
            </a:r>
            <a:r>
              <a:rPr lang="en-US" sz="2800" smtClean="0"/>
              <a:t> kinds of tests should be performed to “simulate” various failure modes?</a:t>
            </a:r>
            <a:endParaRPr lang="en-US" sz="2800" u="sng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2800" u="sng" smtClean="0">
                <a:solidFill>
                  <a:srgbClr val="FFFF00"/>
                </a:solidFill>
              </a:rPr>
              <a:t>When</a:t>
            </a:r>
            <a:r>
              <a:rPr lang="en-US" sz="2800" smtClean="0"/>
              <a:t> has a product been “tested enough” to verify “graceful shutdown” in the event of failure?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smtClean="0"/>
              <a:t>Ethical Impact Analysis</a:t>
            </a:r>
            <a:endParaRPr lang="en-US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458200" cy="46482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Outline the ethical challenges your team would have to resolve in the process of bringing your design to market </a:t>
            </a:r>
          </a:p>
          <a:p>
            <a:pPr lvl="1">
              <a:defRPr/>
            </a:pPr>
            <a:r>
              <a:rPr lang="en-US" dirty="0" smtClean="0"/>
              <a:t>testing under a variety of operating conditions</a:t>
            </a:r>
          </a:p>
          <a:p>
            <a:pPr lvl="1">
              <a:defRPr/>
            </a:pPr>
            <a:r>
              <a:rPr lang="en-US" dirty="0" smtClean="0"/>
              <a:t>placement of warning labels</a:t>
            </a:r>
          </a:p>
          <a:p>
            <a:pPr lvl="1">
              <a:defRPr/>
            </a:pPr>
            <a:r>
              <a:rPr lang="en-US" dirty="0" smtClean="0"/>
              <a:t>providing cautions in user documentation</a:t>
            </a:r>
          </a:p>
          <a:p>
            <a:pPr lvl="1">
              <a:defRPr/>
            </a:pPr>
            <a:r>
              <a:rPr lang="en-US" dirty="0" smtClean="0"/>
              <a:t>adding safety mechanisms</a:t>
            </a:r>
          </a:p>
          <a:p>
            <a:pPr>
              <a:defRPr/>
            </a:pPr>
            <a:r>
              <a:rPr lang="en-US" dirty="0" smtClean="0"/>
              <a:t>Discuss how </a:t>
            </a:r>
            <a:r>
              <a:rPr lang="en-US" smtClean="0"/>
              <a:t>you would </a:t>
            </a:r>
            <a:r>
              <a:rPr lang="en-US" dirty="0" smtClean="0"/>
              <a:t>address each of these challenges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/>
              <a:t>Team Exercise – Part 2</a:t>
            </a:r>
            <a:endParaRPr lang="en-US" dirty="0" smtClean="0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In the process of bringing your design to market, cite a potential ethical challenge and describe how you would address it.</a:t>
            </a:r>
            <a:endParaRPr lang="en-US" sz="2800" dirty="0" smtClean="0"/>
          </a:p>
          <a:p>
            <a:pPr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1Z3585750148762214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6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Idea of “best engineering practice” – environmental factors are an important element of this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54629" name="Text Box 5"/>
          <p:cNvSpPr txBox="1">
            <a:spLocks noChangeArrowheads="1"/>
          </p:cNvSpPr>
          <p:nvPr/>
        </p:nvSpPr>
        <p:spPr bwMode="auto">
          <a:xfrm>
            <a:off x="838200" y="3810000"/>
            <a:ext cx="8001000" cy="2041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“The university can and must play a central role in developing the concept of industrial ecology and institutionalizing its practice”   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J. Ehrenfeld, MIT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Ideas of “environmentally smart engineering education”, “green engineering”, and “sustainable development”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762000" y="3886200"/>
            <a:ext cx="8001000" cy="2528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“It is expected that commonplace practice of sustainable development and business practice will evolve over time, either by choice or catastrophe.”    </a:t>
            </a:r>
            <a:r>
              <a:rPr lang="en-US" sz="32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F. Splitt, Northwestern University</a:t>
            </a:r>
            <a:endParaRPr lang="en-US" sz="32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Why Study Environmental Impact in Electrical and Computer Engineering?</a:t>
            </a:r>
            <a:endParaRPr lang="en-US" smtClean="0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Potential impact</a:t>
            </a:r>
          </a:p>
          <a:p>
            <a:pPr>
              <a:buFontTx/>
              <a:buNone/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8001000" cy="39354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“Engineers have a greater potential impact on our environmental inheritance than members of any other profession and we, therefore, have a greater obligation and responsibility to see to its care.  It is a daunting responsibility, replete with ethical and professional pitfalls.  Engineering universities and colleges have a duty to make their graduates aware of these responsibilities.”     </a:t>
            </a:r>
            <a:r>
              <a:rPr lang="en-US" sz="2800" b="1" i="1">
                <a:solidFill>
                  <a:srgbClr val="33C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M. McPherson, Virginia Polytechnic Institute</a:t>
            </a:r>
            <a:endParaRPr lang="en-US" sz="2800">
              <a:solidFill>
                <a:srgbClr val="33CC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Basic Questions...</a:t>
            </a:r>
            <a:endParaRPr lang="en-US" smtClean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What are some of the environmental product lifecycle issues associated with the manufacture, use, and disposal of electronic devices?</a:t>
            </a:r>
          </a:p>
          <a:p>
            <a:pPr>
              <a:defRPr/>
            </a:pPr>
            <a:r>
              <a:rPr lang="en-US" sz="2800" dirty="0" smtClean="0"/>
              <a:t>What obligation is there to lengthen the useful lifetime of a product to the extent possible?</a:t>
            </a:r>
          </a:p>
          <a:p>
            <a:pPr>
              <a:defRPr/>
            </a:pPr>
            <a:r>
              <a:rPr lang="en-US" sz="2800" dirty="0" smtClean="0"/>
              <a:t>What obligation is there to reduce the energy consumption of a product to the extent possible?</a:t>
            </a:r>
          </a:p>
          <a:p>
            <a:pPr>
              <a:defRPr/>
            </a:pPr>
            <a:r>
              <a:rPr lang="en-US" sz="2800" dirty="0" smtClean="0"/>
              <a:t>What would be an effective means for addressing these issues, and what role should government regulation (vs. the “free market”) play?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b="0" smtClean="0"/>
              <a:t>Some Examples...</a:t>
            </a:r>
            <a:endParaRPr lang="en-US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534400" cy="4419600"/>
          </a:xfrm>
        </p:spPr>
        <p:txBody>
          <a:bodyPr/>
          <a:lstStyle/>
          <a:p>
            <a:pPr>
              <a:defRPr/>
            </a:pPr>
            <a:r>
              <a:rPr lang="en-US" sz="2400" dirty="0" smtClean="0"/>
              <a:t>Most electronic products are not inherently biodegradable, resulting in disposal/recycling issues </a:t>
            </a:r>
          </a:p>
          <a:p>
            <a:pPr>
              <a:defRPr/>
            </a:pPr>
            <a:r>
              <a:rPr lang="en-US" sz="2400" dirty="0" smtClean="0"/>
              <a:t>Hazardous chemicals are used in the manufacture of integrated circuits and printed circuit boards</a:t>
            </a:r>
          </a:p>
          <a:p>
            <a:pPr>
              <a:defRPr/>
            </a:pPr>
            <a:r>
              <a:rPr lang="en-US" sz="2400" dirty="0" smtClean="0"/>
              <a:t>Manufacture of LCD panels requires sulfur hexafluoride (key greenhouse gas), and the lamps contain mercury</a:t>
            </a:r>
          </a:p>
          <a:p>
            <a:pPr>
              <a:defRPr/>
            </a:pPr>
            <a:r>
              <a:rPr lang="en-US" sz="2400" dirty="0" smtClean="0"/>
              <a:t>Compact fluorescent lamps (</a:t>
            </a:r>
            <a:r>
              <a:rPr lang="en-US" sz="2400" dirty="0" err="1" smtClean="0"/>
              <a:t>CFLs</a:t>
            </a:r>
            <a:r>
              <a:rPr lang="en-US" sz="2400" dirty="0" smtClean="0"/>
              <a:t>) contain mercury</a:t>
            </a:r>
          </a:p>
          <a:p>
            <a:pPr>
              <a:defRPr/>
            </a:pPr>
            <a:r>
              <a:rPr lang="en-US" sz="2400" dirty="0" smtClean="0"/>
              <a:t>Manufacture of touch screens currently requires raw materials in short known supply (Indium tin oxide)</a:t>
            </a:r>
          </a:p>
          <a:p>
            <a:pPr>
              <a:defRPr/>
            </a:pPr>
            <a:r>
              <a:rPr lang="en-US" sz="2400" dirty="0" smtClean="0"/>
              <a:t>Some products that use rechargeable batteries (lead acid, </a:t>
            </a:r>
            <a:r>
              <a:rPr lang="en-US" sz="2400" dirty="0" err="1" smtClean="0"/>
              <a:t>NiCd</a:t>
            </a:r>
            <a:r>
              <a:rPr lang="en-US" sz="2400" dirty="0" smtClean="0"/>
              <a:t>) are potentially environmentally hazardous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/>
          <a:lstStyle/>
          <a:p>
            <a:pPr>
              <a:defRPr/>
            </a:pPr>
            <a:r>
              <a:rPr lang="en-US" sz="4400" b="0" dirty="0" smtClean="0"/>
              <a:t>Clicker Quiz</a:t>
            </a:r>
            <a:endParaRPr lang="en-US" sz="4400" dirty="0" smtClean="0"/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19600"/>
          </a:xfrm>
        </p:spPr>
        <p:txBody>
          <a:bodyPr/>
          <a:lstStyle/>
          <a:p>
            <a:pPr indent="0">
              <a:buFontTx/>
              <a:buNone/>
              <a:defRPr/>
            </a:pPr>
            <a:r>
              <a:rPr lang="en-US" sz="2400" dirty="0" smtClean="0"/>
              <a:t>Over its entire product lifecycle (assume 200,000 miles) – including manufacture, regular use, repair/maintenance, and disposal/recycling - the following vehicle will have the </a:t>
            </a:r>
            <a:r>
              <a:rPr lang="en-US" sz="2400" dirty="0" smtClean="0">
                <a:solidFill>
                  <a:srgbClr val="00B050"/>
                </a:solidFill>
              </a:rPr>
              <a:t>smallest</a:t>
            </a:r>
            <a:r>
              <a:rPr lang="en-US" sz="2400" dirty="0" smtClean="0"/>
              <a:t> overall environmental impact: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>
                <a:hlinkClick r:id="rId2"/>
              </a:rPr>
              <a:t>Chevy Volt</a:t>
            </a:r>
            <a:r>
              <a:rPr lang="en-US" sz="2400" dirty="0" smtClean="0"/>
              <a:t> (Electric)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Toyota </a:t>
            </a:r>
            <a:r>
              <a:rPr lang="en-US" sz="2400" dirty="0" err="1" smtClean="0"/>
              <a:t>Prius</a:t>
            </a:r>
            <a:r>
              <a:rPr lang="en-US" sz="2400" dirty="0" smtClean="0"/>
              <a:t> (Hybrid)</a:t>
            </a:r>
          </a:p>
          <a:p>
            <a:pPr indent="0">
              <a:buFontTx/>
              <a:buAutoNum type="alphaUcPeriod"/>
              <a:defRPr/>
            </a:pPr>
            <a:r>
              <a:rPr lang="en-US" sz="2400" dirty="0" smtClean="0"/>
              <a:t>Honda Civic (Conventional) </a:t>
            </a:r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endParaRPr lang="en-US" sz="2400" dirty="0" smtClean="0"/>
          </a:p>
          <a:p>
            <a:pPr indent="0">
              <a:buFontTx/>
              <a:buNone/>
              <a:defRPr/>
            </a:pPr>
            <a:r>
              <a:rPr lang="en-US" sz="2400" dirty="0" smtClean="0">
                <a:hlinkClick r:id="rId3"/>
              </a:rPr>
              <a:t>Reference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">
  <a:themeElements>
    <a:clrScheme name="">
      <a:dk1>
        <a:srgbClr val="000000"/>
      </a:dk1>
      <a:lt1>
        <a:srgbClr val="FFFFFF"/>
      </a:lt1>
      <a:dk2>
        <a:srgbClr val="0066CC"/>
      </a:dk2>
      <a:lt2>
        <a:srgbClr val="CBCBCB"/>
      </a:lt2>
      <a:accent1>
        <a:srgbClr val="009999"/>
      </a:accent1>
      <a:accent2>
        <a:srgbClr val="FF9933"/>
      </a:accent2>
      <a:accent3>
        <a:srgbClr val="AAB8E2"/>
      </a:accent3>
      <a:accent4>
        <a:srgbClr val="DADADA"/>
      </a:accent4>
      <a:accent5>
        <a:srgbClr val="AACACA"/>
      </a:accent5>
      <a:accent6>
        <a:srgbClr val="E78A2D"/>
      </a:accent6>
      <a:hlink>
        <a:srgbClr val="BE0838"/>
      </a:hlink>
      <a:folHlink>
        <a:srgbClr val="CBCBCB"/>
      </a:folHlink>
    </a:clrScheme>
    <a:fontScheme name="Contempora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66CC"/>
    </a:dk2>
    <a:lt2>
      <a:srgbClr val="CBCBCB"/>
    </a:lt2>
    <a:accent1>
      <a:srgbClr val="009999"/>
    </a:accent1>
    <a:accent2>
      <a:srgbClr val="FF9933"/>
    </a:accent2>
    <a:accent3>
      <a:srgbClr val="AAB8E2"/>
    </a:accent3>
    <a:accent4>
      <a:srgbClr val="DADADA"/>
    </a:accent4>
    <a:accent5>
      <a:srgbClr val="AACACA"/>
    </a:accent5>
    <a:accent6>
      <a:srgbClr val="E78A2D"/>
    </a:accent6>
    <a:hlink>
      <a:srgbClr val="BE0838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2172</TotalTime>
  <Words>1765</Words>
  <Application>Microsoft Macintosh PowerPoint</Application>
  <PresentationFormat>On-screen Show (4:3)</PresentationFormat>
  <Paragraphs>190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Contemporary</vt:lpstr>
      <vt:lpstr>  ECE 477  Digital Systems Senior Design Project</vt:lpstr>
      <vt:lpstr>Outline</vt:lpstr>
      <vt:lpstr>Why Study Environmental Impact in Electrical and Computer Engineering?</vt:lpstr>
      <vt:lpstr>Why Study Environmental Impact in Electrical and Computer Engineering?</vt:lpstr>
      <vt:lpstr>Why Study Environmental Impact in Electrical and Computer Engineering?</vt:lpstr>
      <vt:lpstr>Why Study Environmental Impact in Electrical and Computer Engineering?</vt:lpstr>
      <vt:lpstr>Some Basic Questions...</vt:lpstr>
      <vt:lpstr>Some Examples...</vt:lpstr>
      <vt:lpstr>Clicker Quiz</vt:lpstr>
      <vt:lpstr>Clicker Quiz</vt:lpstr>
      <vt:lpstr>PowerPoint Presentation</vt:lpstr>
      <vt:lpstr>PowerPoint Presentation</vt:lpstr>
      <vt:lpstr>Environmental Lifecycle Impact Analysis</vt:lpstr>
      <vt:lpstr>Team Exercise – Part 1</vt:lpstr>
      <vt:lpstr>Why Study Ethics in Electrical and Computer Engineering?</vt:lpstr>
      <vt:lpstr>Some Basic Questions...</vt:lpstr>
      <vt:lpstr>The Nature of Ethical Conflict</vt:lpstr>
      <vt:lpstr>Ford Pinto</vt:lpstr>
      <vt:lpstr>Cost/Benefit analysis from report</vt:lpstr>
      <vt:lpstr>Other Incriminating Evidence</vt:lpstr>
      <vt:lpstr>Where in the Computer Engineering Curriculum Should Ethics be Addressed?</vt:lpstr>
      <vt:lpstr>What Are Some Consequences of Unethical Practices?</vt:lpstr>
      <vt:lpstr>What Are Some Consequences of Unethical Practices?</vt:lpstr>
      <vt:lpstr>Focus on Product Safety Issues</vt:lpstr>
      <vt:lpstr>Specific Example - A Computer Numerically Controlled Lathe</vt:lpstr>
      <vt:lpstr>CNC Lathe Characteristics</vt:lpstr>
      <vt:lpstr>Question: What Mechanisms or Design Features Should Be Employed in a CNC Lathe to Ensure Operator Safety?</vt:lpstr>
      <vt:lpstr>Question: What Mechanisms or Design Features Should Be Employed in a CNC Lathe to Ensure Operator Safety?</vt:lpstr>
      <vt:lpstr>Question: How Should a Product Be Tested to Ensure It Performs Safely?</vt:lpstr>
      <vt:lpstr>Back to Focus on Product Safety Issues</vt:lpstr>
      <vt:lpstr>Ethical Impact Analysis</vt:lpstr>
      <vt:lpstr>Team Exercise – Part 2</vt:lpstr>
      <vt:lpstr>1Z3585750148762214</vt:lpstr>
    </vt:vector>
  </TitlesOfParts>
  <Company> 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477 - Module 13</dc:title>
  <dc:subject>Ethics/Environmental Considerations</dc:subject>
  <dc:creator>D. G. Meyer</dc:creator>
  <dc:description>(c) 2004 by D. G. Meyer</dc:description>
  <cp:lastModifiedBy>Mithuna Thottethodi</cp:lastModifiedBy>
  <cp:revision>94</cp:revision>
  <cp:lastPrinted>2001-10-21T20:55:22Z</cp:lastPrinted>
  <dcterms:created xsi:type="dcterms:W3CDTF">2001-03-19T15:24:08Z</dcterms:created>
  <dcterms:modified xsi:type="dcterms:W3CDTF">2014-11-13T15:19:18Z</dcterms:modified>
</cp:coreProperties>
</file>