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1" r:id="rId6"/>
    <p:sldId id="262" r:id="rId7"/>
    <p:sldId id="272" r:id="rId8"/>
    <p:sldId id="263" r:id="rId9"/>
    <p:sldId id="266" r:id="rId10"/>
    <p:sldId id="267" r:id="rId11"/>
    <p:sldId id="264" r:id="rId12"/>
    <p:sldId id="265" r:id="rId13"/>
    <p:sldId id="269" r:id="rId14"/>
    <p:sldId id="270" r:id="rId15"/>
    <p:sldId id="271" r:id="rId16"/>
    <p:sldId id="277" r:id="rId17"/>
    <p:sldId id="278" r:id="rId18"/>
    <p:sldId id="273" r:id="rId19"/>
    <p:sldId id="275" r:id="rId20"/>
    <p:sldId id="274" r:id="rId21"/>
    <p:sldId id="279" r:id="rId22"/>
    <p:sldId id="280" r:id="rId23"/>
    <p:sldId id="281" r:id="rId24"/>
    <p:sldId id="282" r:id="rId25"/>
    <p:sldId id="283" r:id="rId26"/>
    <p:sldId id="284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30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646D-10F4-40C6-8386-F68719DE49F8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55AD-7333-44BC-BF97-2F686EC8F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28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646D-10F4-40C6-8386-F68719DE49F8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55AD-7333-44BC-BF97-2F686EC8F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2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646D-10F4-40C6-8386-F68719DE49F8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55AD-7333-44BC-BF97-2F686EC8F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72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646D-10F4-40C6-8386-F68719DE49F8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55AD-7333-44BC-BF97-2F686EC8F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637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646D-10F4-40C6-8386-F68719DE49F8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55AD-7333-44BC-BF97-2F686EC8F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73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646D-10F4-40C6-8386-F68719DE49F8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55AD-7333-44BC-BF97-2F686EC8F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539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646D-10F4-40C6-8386-F68719DE49F8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55AD-7333-44BC-BF97-2F686EC8F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43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646D-10F4-40C6-8386-F68719DE49F8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55AD-7333-44BC-BF97-2F686EC8F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1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646D-10F4-40C6-8386-F68719DE49F8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55AD-7333-44BC-BF97-2F686EC8F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32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646D-10F4-40C6-8386-F68719DE49F8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55AD-7333-44BC-BF97-2F686EC8F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70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646D-10F4-40C6-8386-F68719DE49F8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755AD-7333-44BC-BF97-2F686EC8F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626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B646D-10F4-40C6-8386-F68719DE49F8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755AD-7333-44BC-BF97-2F686EC8F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00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Understanding Patents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504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Startup View of Patents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Informal view: </a:t>
            </a:r>
          </a:p>
          <a:p>
            <a:pPr lvl="1"/>
            <a:r>
              <a:rPr lang="en-US" dirty="0" smtClean="0"/>
              <a:t>Really old tech: dropdown menus, search boxes, shopping carts, live tech help on chat, cookies, streaming content, social graphs, news-feed (FB-like)</a:t>
            </a:r>
          </a:p>
          <a:p>
            <a:r>
              <a:rPr lang="en-US" dirty="0" smtClean="0"/>
              <a:t>Surprise! Many not older than 20 years</a:t>
            </a:r>
          </a:p>
          <a:p>
            <a:endParaRPr lang="en-US" dirty="0"/>
          </a:p>
          <a:p>
            <a:r>
              <a:rPr lang="en-US" dirty="0" smtClean="0"/>
              <a:t>Incumbents hold large patent portfolios (Swords)</a:t>
            </a:r>
          </a:p>
          <a:p>
            <a:r>
              <a:rPr lang="en-US" dirty="0" smtClean="0"/>
              <a:t>Startups (typically) have no significant portfolios that can hurt incumbents (No Shield)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Broadening view beyond web startups</a:t>
            </a:r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727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Startup View of Patents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Strategy A: Stay poor</a:t>
            </a:r>
          </a:p>
          <a:p>
            <a:pPr lvl="1"/>
            <a:r>
              <a:rPr lang="en-US" dirty="0" smtClean="0"/>
              <a:t>It is cheaper for incumbents to ignore you than to pay a lawyer to shut you down</a:t>
            </a:r>
          </a:p>
          <a:p>
            <a:r>
              <a:rPr lang="en-US" dirty="0" smtClean="0"/>
              <a:t>Strategy B: Contest patents of adversary</a:t>
            </a:r>
          </a:p>
          <a:p>
            <a:pPr lvl="1"/>
            <a:r>
              <a:rPr lang="en-US" dirty="0" smtClean="0"/>
              <a:t>“Incumbent’s sword was not properly obtained.”</a:t>
            </a:r>
            <a:endParaRPr lang="en-US" dirty="0"/>
          </a:p>
          <a:p>
            <a:r>
              <a:rPr lang="en-US" dirty="0" smtClean="0"/>
              <a:t>Strategy C: Get a strong ally and/or buy help</a:t>
            </a:r>
          </a:p>
          <a:p>
            <a:pPr lvl="1"/>
            <a:r>
              <a:rPr lang="en-US" dirty="0" smtClean="0"/>
              <a:t>License a large (and relevant) portfolio of patents</a:t>
            </a:r>
          </a:p>
          <a:p>
            <a:pPr lvl="2"/>
            <a:r>
              <a:rPr lang="en-US" dirty="0" smtClean="0"/>
              <a:t>Sell startup stake to investors </a:t>
            </a:r>
          </a:p>
          <a:p>
            <a:pPr lvl="1"/>
            <a:r>
              <a:rPr lang="en-US" dirty="0" smtClean="0"/>
              <a:t>“Say hello to my little friend”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Revisiting case study : Nest learning thermostat</a:t>
            </a:r>
          </a:p>
          <a:p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772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 of large corporation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Incentives to protect IP of company</a:t>
            </a:r>
          </a:p>
          <a:p>
            <a:pPr lvl="1"/>
            <a:r>
              <a:rPr lang="en-US" dirty="0" smtClean="0"/>
              <a:t>Lots of so-so patents and some high-quality patents </a:t>
            </a:r>
          </a:p>
          <a:p>
            <a:r>
              <a:rPr lang="en-US" dirty="0" smtClean="0"/>
              <a:t>Training to avoid willful infringement</a:t>
            </a:r>
          </a:p>
          <a:p>
            <a:pPr lvl="1"/>
            <a:r>
              <a:rPr lang="en-US" dirty="0" smtClean="0"/>
              <a:t>Reveal what you know about closely related work</a:t>
            </a:r>
          </a:p>
          <a:p>
            <a:pPr lvl="1"/>
            <a:r>
              <a:rPr lang="en-US" dirty="0" smtClean="0"/>
              <a:t>Do not actively look for patents</a:t>
            </a:r>
          </a:p>
          <a:p>
            <a:pPr lvl="2"/>
            <a:r>
              <a:rPr lang="en-US" dirty="0" smtClean="0"/>
              <a:t>Does not mean ordinary infringement is okay</a:t>
            </a:r>
          </a:p>
          <a:p>
            <a:pPr lvl="2"/>
            <a:r>
              <a:rPr lang="en-US" dirty="0" smtClean="0"/>
              <a:t>Lawyers will look for infringement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759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University/ University Employee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University does not directly monetize inventions</a:t>
            </a:r>
          </a:p>
          <a:p>
            <a:pPr lvl="1"/>
            <a:r>
              <a:rPr lang="en-US" dirty="0" smtClean="0"/>
              <a:t>License technology to commercial entities</a:t>
            </a:r>
          </a:p>
          <a:p>
            <a:pPr lvl="1"/>
            <a:r>
              <a:rPr lang="en-US" dirty="0" smtClean="0"/>
              <a:t>Sue infringers</a:t>
            </a:r>
          </a:p>
          <a:p>
            <a:r>
              <a:rPr lang="en-US" dirty="0" smtClean="0"/>
              <a:t>Key observation: MAD doesn’t apply</a:t>
            </a:r>
          </a:p>
          <a:p>
            <a:pPr lvl="1"/>
            <a:r>
              <a:rPr lang="en-US" dirty="0" smtClean="0"/>
              <a:t>E.g., PRF/OTC does not make and sell stuff; Cannot infringe</a:t>
            </a:r>
          </a:p>
          <a:p>
            <a:pPr lvl="1"/>
            <a:r>
              <a:rPr lang="en-US" dirty="0" smtClean="0"/>
              <a:t>PRF/OTC does not need a shield </a:t>
            </a:r>
            <a:endParaRPr lang="en-US" dirty="0"/>
          </a:p>
          <a:p>
            <a:r>
              <a:rPr lang="en-US" dirty="0" smtClean="0"/>
              <a:t>Patents valuable if they can bring in future revenues</a:t>
            </a:r>
          </a:p>
          <a:p>
            <a:pPr lvl="1"/>
            <a:r>
              <a:rPr lang="en-US" dirty="0" smtClean="0"/>
              <a:t>No crystal ball</a:t>
            </a:r>
          </a:p>
          <a:p>
            <a:pPr lvl="1"/>
            <a:r>
              <a:rPr lang="en-US" dirty="0" smtClean="0"/>
              <a:t>Evaluate patent applications for future revenue potential</a:t>
            </a:r>
          </a:p>
          <a:p>
            <a:pPr lvl="1"/>
            <a:r>
              <a:rPr lang="en-US" dirty="0" smtClean="0"/>
              <a:t>Worst case: spend a lot on patent portfolio, cannot recoup</a:t>
            </a:r>
          </a:p>
          <a:p>
            <a:pPr lvl="1"/>
            <a:r>
              <a:rPr lang="en-US" dirty="0" smtClean="0"/>
              <a:t>Best case:  </a:t>
            </a:r>
            <a:r>
              <a:rPr lang="en-US" dirty="0"/>
              <a:t>L</a:t>
            </a:r>
            <a:r>
              <a:rPr lang="en-US" dirty="0" smtClean="0"/>
              <a:t>icense fees </a:t>
            </a:r>
          </a:p>
          <a:p>
            <a:pPr lvl="2"/>
            <a:r>
              <a:rPr lang="en-US" dirty="0" smtClean="0"/>
              <a:t>Credible threat of lawsuit is sometimes necessary</a:t>
            </a:r>
          </a:p>
        </p:txBody>
      </p:sp>
    </p:spTree>
    <p:extLst>
      <p:ext uri="{BB962C8B-B14F-4D97-AF65-F5344CB8AC3E}">
        <p14:creationId xmlns:p14="http://schemas.microsoft.com/office/powerpoint/2010/main" val="3036026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Investor/litigator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Goal: IP is property. </a:t>
            </a:r>
          </a:p>
          <a:p>
            <a:pPr lvl="1"/>
            <a:r>
              <a:rPr lang="en-US" dirty="0" smtClean="0"/>
              <a:t>Invest, and aggressively monetize property to maximize ROI</a:t>
            </a:r>
          </a:p>
          <a:p>
            <a:r>
              <a:rPr lang="en-US" dirty="0" smtClean="0"/>
              <a:t>No interest in making anything</a:t>
            </a:r>
          </a:p>
          <a:p>
            <a:pPr lvl="1"/>
            <a:r>
              <a:rPr lang="en-US" dirty="0" smtClean="0"/>
              <a:t>Does not infringe; cannot be sued; no MAD</a:t>
            </a:r>
          </a:p>
          <a:p>
            <a:r>
              <a:rPr lang="en-US" dirty="0" smtClean="0"/>
              <a:t>Strategy: </a:t>
            </a:r>
          </a:p>
          <a:p>
            <a:pPr lvl="1"/>
            <a:r>
              <a:rPr lang="en-US" dirty="0" smtClean="0"/>
              <a:t>Buy broad patents from distressed companies</a:t>
            </a:r>
          </a:p>
          <a:p>
            <a:pPr lvl="1"/>
            <a:r>
              <a:rPr lang="en-US" dirty="0" smtClean="0"/>
              <a:t>Sue everyone.</a:t>
            </a:r>
          </a:p>
          <a:p>
            <a:r>
              <a:rPr lang="en-US" dirty="0" smtClean="0"/>
              <a:t>Spin</a:t>
            </a:r>
          </a:p>
          <a:p>
            <a:pPr lvl="1"/>
            <a:r>
              <a:rPr lang="en-US" dirty="0" smtClean="0"/>
              <a:t>Patent trolls, hurting real businesses (portray as sword)</a:t>
            </a:r>
          </a:p>
          <a:p>
            <a:pPr lvl="1"/>
            <a:r>
              <a:rPr lang="en-US" dirty="0" smtClean="0"/>
              <a:t>Defending their property (portray as shield)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29312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business owner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own </a:t>
            </a:r>
            <a:r>
              <a:rPr lang="en-US" dirty="0" err="1" smtClean="0"/>
              <a:t>youtube</a:t>
            </a:r>
            <a:r>
              <a:rPr lang="en-US" dirty="0" smtClean="0"/>
              <a:t> channel or podcast?</a:t>
            </a:r>
          </a:p>
          <a:p>
            <a:pPr lvl="1"/>
            <a:r>
              <a:rPr lang="en-US" dirty="0" smtClean="0"/>
              <a:t>Lawsuit; patent #8,112,504</a:t>
            </a:r>
          </a:p>
          <a:p>
            <a:pPr lvl="1"/>
            <a:endParaRPr lang="en-US" dirty="0"/>
          </a:p>
          <a:p>
            <a:r>
              <a:rPr lang="en-US" dirty="0" smtClean="0"/>
              <a:t>Use a network attached printer at your business?</a:t>
            </a:r>
          </a:p>
          <a:p>
            <a:r>
              <a:rPr lang="en-US" dirty="0" smtClean="0"/>
              <a:t>Use a scanner to send scanned documents over web?</a:t>
            </a:r>
          </a:p>
          <a:p>
            <a:endParaRPr lang="en-US" dirty="0" smtClean="0"/>
          </a:p>
          <a:p>
            <a:r>
              <a:rPr lang="en-US" dirty="0" smtClean="0"/>
              <a:t>Business could be using web-based services or commercially bought equipment that is used as intended</a:t>
            </a:r>
          </a:p>
          <a:p>
            <a:pPr lvl="1"/>
            <a:r>
              <a:rPr lang="en-US" dirty="0" smtClean="0"/>
              <a:t>Not immune</a:t>
            </a:r>
          </a:p>
        </p:txBody>
      </p:sp>
    </p:spTree>
    <p:extLst>
      <p:ext uri="{BB962C8B-B14F-4D97-AF65-F5344CB8AC3E}">
        <p14:creationId xmlns:p14="http://schemas.microsoft.com/office/powerpoint/2010/main" val="23218950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Food and </a:t>
            </a:r>
            <a:r>
              <a:rPr lang="en-US" dirty="0"/>
              <a:t>D</a:t>
            </a:r>
            <a:r>
              <a:rPr lang="en-US" dirty="0" smtClean="0"/>
              <a:t>rug Administration (FDA)</a:t>
            </a:r>
          </a:p>
          <a:p>
            <a:pPr lvl="1"/>
            <a:r>
              <a:rPr lang="en-US" dirty="0" smtClean="0"/>
              <a:t>Medical devices, implantable devices </a:t>
            </a:r>
          </a:p>
          <a:p>
            <a:pPr lvl="2"/>
            <a:r>
              <a:rPr lang="en-US" dirty="0" smtClean="0"/>
              <a:t>Everything from tongue-depressors to pacemakers</a:t>
            </a:r>
          </a:p>
          <a:p>
            <a:pPr lvl="1"/>
            <a:r>
              <a:rPr lang="en-US" dirty="0" smtClean="0"/>
              <a:t>Class 1: Low risk</a:t>
            </a:r>
          </a:p>
          <a:p>
            <a:pPr lvl="1"/>
            <a:r>
              <a:rPr lang="en-US" dirty="0" smtClean="0"/>
              <a:t>Class 2: Medium (Pre-notification, but not pre-approval)</a:t>
            </a:r>
          </a:p>
          <a:p>
            <a:pPr lvl="1"/>
            <a:r>
              <a:rPr lang="en-US" dirty="0" smtClean="0"/>
              <a:t>Class 3: Preapproval (high barrier to show low risk of harm)</a:t>
            </a:r>
          </a:p>
          <a:p>
            <a:r>
              <a:rPr lang="en-US" dirty="0" smtClean="0"/>
              <a:t>Federal Communications Commission (FCC)</a:t>
            </a:r>
          </a:p>
          <a:p>
            <a:pPr lvl="1"/>
            <a:r>
              <a:rPr lang="en-US" dirty="0" smtClean="0"/>
              <a:t>Electromagnetic interference (EMI)</a:t>
            </a:r>
            <a:endParaRPr lang="en-US" dirty="0"/>
          </a:p>
          <a:p>
            <a:pPr lvl="1"/>
            <a:r>
              <a:rPr lang="en-US" dirty="0" smtClean="0"/>
              <a:t>Any </a:t>
            </a:r>
            <a:r>
              <a:rPr lang="en-US" dirty="0" smtClean="0"/>
              <a:t>electronic circuit </a:t>
            </a:r>
            <a:r>
              <a:rPr lang="en-US" dirty="0" smtClean="0"/>
              <a:t>with clock can be a source of EMI</a:t>
            </a:r>
          </a:p>
          <a:p>
            <a:pPr lvl="1"/>
            <a:r>
              <a:rPr lang="en-US" dirty="0" smtClean="0"/>
              <a:t>Anything that emits EMI complicates spectrum management</a:t>
            </a:r>
          </a:p>
          <a:p>
            <a:r>
              <a:rPr lang="en-US" dirty="0" smtClean="0"/>
              <a:t>Federal Aviation Authority (FAA)</a:t>
            </a:r>
          </a:p>
          <a:p>
            <a:pPr lvl="1"/>
            <a:r>
              <a:rPr lang="en-US" dirty="0" smtClean="0"/>
              <a:t>Interfering with flight paths</a:t>
            </a:r>
          </a:p>
          <a:p>
            <a:pPr lvl="1"/>
            <a:r>
              <a:rPr lang="en-US" dirty="0" smtClean="0"/>
              <a:t>Commercial operations</a:t>
            </a:r>
          </a:p>
          <a:p>
            <a:pPr lvl="1"/>
            <a:r>
              <a:rPr lang="en-US" dirty="0" smtClean="0"/>
              <a:t>Drone/RC aircraft regulations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661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regulations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Lasers</a:t>
            </a:r>
          </a:p>
          <a:p>
            <a:pPr lvl="1"/>
            <a:r>
              <a:rPr lang="en-US" dirty="0" smtClean="0"/>
              <a:t>Multiple agencies </a:t>
            </a:r>
          </a:p>
          <a:p>
            <a:pPr lvl="1"/>
            <a:r>
              <a:rPr lang="en-US" dirty="0" smtClean="0"/>
              <a:t>FAA, FDA, OSHA, Export control, overlap</a:t>
            </a:r>
          </a:p>
          <a:p>
            <a:r>
              <a:rPr lang="en-US" dirty="0" smtClean="0"/>
              <a:t>National Transportation Safety Board (NTSB)</a:t>
            </a:r>
          </a:p>
          <a:p>
            <a:pPr lvl="1"/>
            <a:r>
              <a:rPr lang="en-US" dirty="0" smtClean="0"/>
              <a:t>Air bags</a:t>
            </a:r>
            <a:endParaRPr lang="en-US" dirty="0"/>
          </a:p>
          <a:p>
            <a:pPr lvl="1"/>
            <a:r>
              <a:rPr lang="en-US" dirty="0" smtClean="0"/>
              <a:t>Braking systems, cruise control</a:t>
            </a:r>
          </a:p>
          <a:p>
            <a:r>
              <a:rPr lang="en-US" dirty="0" smtClean="0"/>
              <a:t>Occupational Safety and Health Administration (OSHA)</a:t>
            </a:r>
          </a:p>
          <a:p>
            <a:pPr lvl="1"/>
            <a:r>
              <a:rPr lang="en-US" dirty="0" smtClean="0"/>
              <a:t>Meant to be used in the workplace?</a:t>
            </a:r>
          </a:p>
          <a:p>
            <a:r>
              <a:rPr lang="en-US" dirty="0" smtClean="0"/>
              <a:t>Selling in Europe?</a:t>
            </a:r>
          </a:p>
          <a:p>
            <a:pPr lvl="1"/>
            <a:r>
              <a:rPr lang="en-US" dirty="0" smtClean="0"/>
              <a:t>ROHS (no lead-based solder)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56626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1: Do you even want a patent? (or should you be looking for a trademark/copyright/trade secret etc.)</a:t>
            </a:r>
          </a:p>
          <a:p>
            <a:endParaRPr lang="en-US" dirty="0" smtClean="0"/>
          </a:p>
          <a:p>
            <a:r>
              <a:rPr lang="en-US" dirty="0" smtClean="0"/>
              <a:t>You have an innovation</a:t>
            </a:r>
          </a:p>
          <a:p>
            <a:pPr lvl="1"/>
            <a:r>
              <a:rPr lang="en-US" dirty="0" smtClean="0"/>
              <a:t>Novel*, not obvious*, useful*</a:t>
            </a:r>
          </a:p>
          <a:p>
            <a:r>
              <a:rPr lang="en-US" dirty="0" smtClean="0"/>
              <a:t>Understand scope: Patent mechanisms not abstract actions that are independent of mechanisms</a:t>
            </a:r>
          </a:p>
          <a:p>
            <a:pPr lvl="2"/>
            <a:r>
              <a:rPr lang="en-US" dirty="0" smtClean="0"/>
              <a:t>Decouple the “what” from the “how”</a:t>
            </a:r>
          </a:p>
          <a:p>
            <a:pPr lvl="2"/>
            <a:r>
              <a:rPr lang="en-US" dirty="0" smtClean="0"/>
              <a:t>You cannot patent “putting out fires”</a:t>
            </a:r>
          </a:p>
          <a:p>
            <a:pPr lvl="2"/>
            <a:r>
              <a:rPr lang="en-US" dirty="0" smtClean="0"/>
              <a:t>You can patent a specific fire extinguisher mechanism</a:t>
            </a:r>
          </a:p>
        </p:txBody>
      </p:sp>
    </p:spTree>
    <p:extLst>
      <p:ext uri="{BB962C8B-B14F-4D97-AF65-F5344CB8AC3E}">
        <p14:creationId xmlns:p14="http://schemas.microsoft.com/office/powerpoint/2010/main" val="27785461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Aside: Patents and Design Patents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Apple had a patent on a rounded rectangular box shape for phones</a:t>
            </a:r>
          </a:p>
          <a:p>
            <a:pPr lvl="1"/>
            <a:r>
              <a:rPr lang="en-US" dirty="0" smtClean="0"/>
              <a:t>How is that useful, non-obvious, novel?</a:t>
            </a:r>
          </a:p>
          <a:p>
            <a:pPr lvl="1"/>
            <a:endParaRPr lang="en-US" dirty="0"/>
          </a:p>
          <a:p>
            <a:r>
              <a:rPr lang="en-US" dirty="0" smtClean="0"/>
              <a:t>Common confusion: Design patents vs. patents.</a:t>
            </a:r>
          </a:p>
          <a:p>
            <a:pPr lvl="1"/>
            <a:r>
              <a:rPr lang="en-US" dirty="0" smtClean="0"/>
              <a:t>Apple v Samsung : </a:t>
            </a: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dirty="0"/>
              <a:t>558,757</a:t>
            </a:r>
          </a:p>
          <a:p>
            <a:r>
              <a:rPr lang="en-US" dirty="0" smtClean="0"/>
              <a:t>Einstein patented a blouse (Yes, </a:t>
            </a:r>
            <a:r>
              <a:rPr lang="en-US" i="1" dirty="0" smtClean="0"/>
              <a:t>that</a:t>
            </a:r>
            <a:r>
              <a:rPr lang="en-US" dirty="0" smtClean="0"/>
              <a:t> Einstein.)</a:t>
            </a:r>
          </a:p>
          <a:p>
            <a:pPr lvl="1"/>
            <a:r>
              <a:rPr lang="en-US" dirty="0"/>
              <a:t>US</a:t>
            </a: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dirty="0"/>
              <a:t>101756 </a:t>
            </a:r>
            <a:r>
              <a:rPr lang="en-US" dirty="0" smtClean="0"/>
              <a:t>S</a:t>
            </a:r>
          </a:p>
          <a:p>
            <a:pPr lvl="1"/>
            <a:endParaRPr lang="en-US" dirty="0"/>
          </a:p>
          <a:p>
            <a:r>
              <a:rPr lang="en-US" dirty="0" smtClean="0"/>
              <a:t>This is a whole separate problem. Not focus of 477.</a:t>
            </a:r>
          </a:p>
          <a:p>
            <a:pPr lvl="1"/>
            <a:r>
              <a:rPr lang="en-US" dirty="0" smtClean="0"/>
              <a:t>We focus on regular patents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029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it is</a:t>
            </a:r>
          </a:p>
          <a:p>
            <a:r>
              <a:rPr lang="en-US" dirty="0" smtClean="0"/>
              <a:t>What it feels like</a:t>
            </a:r>
          </a:p>
          <a:p>
            <a:pPr lvl="1"/>
            <a:r>
              <a:rPr lang="en-US" dirty="0" smtClean="0"/>
              <a:t>Depends on context</a:t>
            </a:r>
          </a:p>
          <a:p>
            <a:r>
              <a:rPr lang="en-US" dirty="0" smtClean="0"/>
              <a:t>Process</a:t>
            </a:r>
          </a:p>
          <a:p>
            <a:pPr lvl="1"/>
            <a:r>
              <a:rPr lang="en-US" dirty="0" smtClean="0"/>
              <a:t>How do you get one?</a:t>
            </a:r>
          </a:p>
          <a:p>
            <a:pPr lvl="1"/>
            <a:r>
              <a:rPr lang="en-US" dirty="0" smtClean="0"/>
              <a:t>What can you do once you have it?</a:t>
            </a:r>
          </a:p>
          <a:p>
            <a:pPr lvl="1"/>
            <a:r>
              <a:rPr lang="en-US" dirty="0" smtClean="0"/>
              <a:t>What if you feel some patents were incorrectly awarded?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8092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Ok, the idea passes all tests. Now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Application: Three </a:t>
            </a:r>
            <a:r>
              <a:rPr lang="en-US" dirty="0"/>
              <a:t>parts</a:t>
            </a:r>
          </a:p>
          <a:p>
            <a:pPr lvl="1"/>
            <a:r>
              <a:rPr lang="en-US" dirty="0"/>
              <a:t>Explanatory (text + drawings)</a:t>
            </a:r>
          </a:p>
          <a:p>
            <a:pPr lvl="1"/>
            <a:r>
              <a:rPr lang="en-US" dirty="0"/>
              <a:t>Claims (what is actually protected)</a:t>
            </a:r>
          </a:p>
          <a:p>
            <a:r>
              <a:rPr lang="en-US" dirty="0" smtClean="0"/>
              <a:t>Patent office conducts a search of prior art</a:t>
            </a:r>
          </a:p>
          <a:p>
            <a:pPr lvl="1"/>
            <a:r>
              <a:rPr lang="en-US" dirty="0" smtClean="0"/>
              <a:t>Rejection/office action if there is overlap with prior art</a:t>
            </a:r>
          </a:p>
          <a:p>
            <a:pPr lvl="1"/>
            <a:r>
              <a:rPr lang="en-US" dirty="0" smtClean="0"/>
              <a:t>Implication: Due diligence before application submission</a:t>
            </a:r>
          </a:p>
          <a:p>
            <a:pPr lvl="1"/>
            <a:r>
              <a:rPr lang="en-US" dirty="0" smtClean="0"/>
              <a:t>Iterative process: Patent office can get back to you to</a:t>
            </a:r>
          </a:p>
          <a:p>
            <a:pPr lvl="2"/>
            <a:r>
              <a:rPr lang="en-US" dirty="0" smtClean="0"/>
              <a:t>Explain overlaps</a:t>
            </a:r>
          </a:p>
          <a:p>
            <a:pPr lvl="2"/>
            <a:r>
              <a:rPr lang="en-US" dirty="0" smtClean="0"/>
              <a:t>Trim claims</a:t>
            </a:r>
          </a:p>
          <a:p>
            <a:pPr lvl="1"/>
            <a:r>
              <a:rPr lang="en-US" dirty="0" smtClean="0"/>
              <a:t>Reject/accept</a:t>
            </a:r>
          </a:p>
          <a:p>
            <a:r>
              <a:rPr lang="en-US" dirty="0" smtClean="0"/>
              <a:t>Wait: Years of process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8000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Revisiting Nest v Honeywell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Startup vs. Incumbent</a:t>
            </a:r>
          </a:p>
          <a:p>
            <a:pPr lvl="1"/>
            <a:r>
              <a:rPr lang="en-US" dirty="0" smtClean="0"/>
              <a:t>Almost predictable from our Shield/Sword game theory</a:t>
            </a:r>
          </a:p>
          <a:p>
            <a:pPr lvl="1"/>
            <a:r>
              <a:rPr lang="en-US" dirty="0" smtClean="0"/>
              <a:t>Startup has no shield; Incumbent has both sword and shield</a:t>
            </a:r>
          </a:p>
          <a:p>
            <a:pPr lvl="1"/>
            <a:r>
              <a:rPr lang="en-US" dirty="0" smtClean="0"/>
              <a:t>Incentives </a:t>
            </a:r>
            <a:r>
              <a:rPr lang="en-US" dirty="0" smtClean="0">
                <a:sym typeface="Wingdings" panose="05000000000000000000" pitchFamily="2" charset="2"/>
              </a:rPr>
              <a:t> Incumbent attacks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But remember the game theoretical view does not matter in the courtroom</a:t>
            </a:r>
          </a:p>
        </p:txBody>
      </p:sp>
    </p:spTree>
    <p:extLst>
      <p:ext uri="{BB962C8B-B14F-4D97-AF65-F5344CB8AC3E}">
        <p14:creationId xmlns:p14="http://schemas.microsoft.com/office/powerpoint/2010/main" val="1319002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Claim/Counter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u="sng" dirty="0" smtClean="0"/>
              <a:t>Round appearance/outer controller/inner display</a:t>
            </a:r>
          </a:p>
          <a:p>
            <a:pPr lvl="1"/>
            <a:r>
              <a:rPr lang="en-US" u="sng" dirty="0" smtClean="0"/>
              <a:t>Honeywell patent #7,159,790</a:t>
            </a:r>
            <a:r>
              <a:rPr lang="en-US" dirty="0" smtClean="0"/>
              <a:t> : Rotating ring with offset axis</a:t>
            </a:r>
          </a:p>
          <a:p>
            <a:pPr lvl="2"/>
            <a:r>
              <a:rPr lang="en-US" dirty="0" smtClean="0"/>
              <a:t>Nest: Honeywell’s own prior ~20 year-old patent; not disclosed </a:t>
            </a:r>
            <a:r>
              <a:rPr lang="en-US" dirty="0"/>
              <a:t>by Honeywell (</a:t>
            </a:r>
            <a:r>
              <a:rPr lang="en-US" dirty="0" smtClean="0"/>
              <a:t>4,405,080)</a:t>
            </a:r>
          </a:p>
          <a:p>
            <a:pPr lvl="1"/>
            <a:r>
              <a:rPr lang="en-US" dirty="0"/>
              <a:t>Honeywell patent </a:t>
            </a:r>
            <a:r>
              <a:rPr lang="en-US" dirty="0" smtClean="0"/>
              <a:t>#7,584,899: Round rotating outer ring.</a:t>
            </a:r>
          </a:p>
          <a:p>
            <a:pPr lvl="2"/>
            <a:r>
              <a:rPr lang="en-US" dirty="0" smtClean="0"/>
              <a:t>Nest: Proof of prior art from Volkswagen and old European patents </a:t>
            </a:r>
          </a:p>
          <a:p>
            <a:r>
              <a:rPr lang="en-US" dirty="0" smtClean="0"/>
              <a:t>Very similar story for </a:t>
            </a:r>
          </a:p>
          <a:p>
            <a:pPr lvl="1"/>
            <a:r>
              <a:rPr lang="en-US" dirty="0" smtClean="0"/>
              <a:t>User interface</a:t>
            </a:r>
          </a:p>
          <a:p>
            <a:pPr lvl="2"/>
            <a:r>
              <a:rPr lang="en-US" dirty="0" smtClean="0"/>
              <a:t>Retread</a:t>
            </a:r>
          </a:p>
          <a:p>
            <a:pPr lvl="1"/>
            <a:r>
              <a:rPr lang="en-US" dirty="0" smtClean="0"/>
              <a:t>Internet connectivity</a:t>
            </a:r>
          </a:p>
          <a:p>
            <a:pPr lvl="2"/>
            <a:r>
              <a:rPr lang="en-US" dirty="0" smtClean="0"/>
              <a:t>Retread</a:t>
            </a:r>
          </a:p>
          <a:p>
            <a:pPr lvl="1"/>
            <a:r>
              <a:rPr lang="en-US" dirty="0" smtClean="0"/>
              <a:t>Power stealing</a:t>
            </a:r>
          </a:p>
          <a:p>
            <a:pPr lvl="2"/>
            <a:r>
              <a:rPr lang="en-US" dirty="0" smtClean="0"/>
              <a:t>Retread</a:t>
            </a:r>
          </a:p>
          <a:p>
            <a:r>
              <a:rPr lang="en-US" dirty="0" smtClean="0"/>
              <a:t>Key to Nest’s counter arguments: </a:t>
            </a:r>
          </a:p>
          <a:p>
            <a:pPr lvl="1"/>
            <a:r>
              <a:rPr lang="en-US" dirty="0" smtClean="0"/>
              <a:t>Not just the existence of prior art</a:t>
            </a:r>
          </a:p>
          <a:p>
            <a:pPr lvl="1"/>
            <a:r>
              <a:rPr lang="en-US" dirty="0" smtClean="0"/>
              <a:t>The lack of disclosure in Honeywell’s patent applications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1380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e-examination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7 patents being re-examined</a:t>
            </a:r>
          </a:p>
          <a:p>
            <a:pPr lvl="1"/>
            <a:r>
              <a:rPr lang="en-US" dirty="0" smtClean="0"/>
              <a:t>Best case outcome (from Honeywell’s </a:t>
            </a:r>
            <a:r>
              <a:rPr lang="en-US" dirty="0" err="1" smtClean="0"/>
              <a:t>PoV</a:t>
            </a:r>
            <a:r>
              <a:rPr lang="en-US" dirty="0" smtClean="0"/>
              <a:t>): Upheld in its entirety</a:t>
            </a:r>
          </a:p>
          <a:p>
            <a:pPr lvl="1"/>
            <a:r>
              <a:rPr lang="en-US" dirty="0" smtClean="0"/>
              <a:t>Worst case outcome: patent dismissed</a:t>
            </a:r>
          </a:p>
          <a:p>
            <a:pPr lvl="1"/>
            <a:r>
              <a:rPr lang="en-US" dirty="0" smtClean="0"/>
              <a:t>More common: Rephrased, qualified claim</a:t>
            </a:r>
          </a:p>
          <a:p>
            <a:pPr lvl="1"/>
            <a:endParaRPr lang="en-US" dirty="0"/>
          </a:p>
          <a:p>
            <a:r>
              <a:rPr lang="en-US" dirty="0" smtClean="0"/>
              <a:t>Pro: Stronger patent claims; more likely to survive future challenges</a:t>
            </a:r>
          </a:p>
          <a:p>
            <a:r>
              <a:rPr lang="en-US" dirty="0" smtClean="0"/>
              <a:t>Con: Qualified (i.e., narrower) claims may be easier to circumvent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3988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Player 3 has entered the game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Nest/Google subscribes to IP for Defense</a:t>
            </a:r>
          </a:p>
          <a:p>
            <a:pPr lvl="1"/>
            <a:r>
              <a:rPr lang="en-US" dirty="0" smtClean="0"/>
              <a:t>From the press release announcing the deal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“The </a:t>
            </a:r>
            <a:r>
              <a:rPr lang="en-US" dirty="0">
                <a:solidFill>
                  <a:srgbClr val="0070C0"/>
                </a:solidFill>
              </a:rPr>
              <a:t>agreement provides Nest access to Intellectual Ventures' IP For Defense (IPFD™) program, a strategic defense tool enabling participants to access IV's massive patent portfolio of over 40,000 active patents, and acquire patent rights to protect their innovations</a:t>
            </a:r>
            <a:r>
              <a:rPr lang="en-US" dirty="0" smtClean="0">
                <a:solidFill>
                  <a:srgbClr val="0070C0"/>
                </a:solidFill>
              </a:rPr>
              <a:t>.”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“</a:t>
            </a:r>
            <a:r>
              <a:rPr lang="en-US" dirty="0">
                <a:solidFill>
                  <a:srgbClr val="0070C0"/>
                </a:solidFill>
              </a:rPr>
              <a:t>Businesses of all sizes – </a:t>
            </a:r>
            <a:r>
              <a:rPr lang="en-US" dirty="0">
                <a:solidFill>
                  <a:srgbClr val="FF0000"/>
                </a:solidFill>
              </a:rPr>
              <a:t>especially startups </a:t>
            </a:r>
            <a:r>
              <a:rPr lang="en-US" dirty="0">
                <a:solidFill>
                  <a:srgbClr val="0070C0"/>
                </a:solidFill>
              </a:rPr>
              <a:t>in competitive markets -- can benefit from access to Intellectual Ventures' extensive </a:t>
            </a:r>
            <a:r>
              <a:rPr lang="en-US" dirty="0" smtClean="0">
                <a:solidFill>
                  <a:srgbClr val="0070C0"/>
                </a:solidFill>
              </a:rPr>
              <a:t>portfolio…”</a:t>
            </a:r>
          </a:p>
          <a:p>
            <a:r>
              <a:rPr lang="en-US" dirty="0" smtClean="0"/>
              <a:t>Emergence of new business in real-time before our eyes</a:t>
            </a:r>
          </a:p>
          <a:p>
            <a:pPr lvl="1"/>
            <a:r>
              <a:rPr lang="en-US" dirty="0" smtClean="0"/>
              <a:t>Startups need shields; Options limited to buying (High capital expenditure)</a:t>
            </a:r>
          </a:p>
          <a:p>
            <a:pPr lvl="1"/>
            <a:r>
              <a:rPr lang="en-US" dirty="0" smtClean="0"/>
              <a:t>Shields R Us: Shield rental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nti-troll Investor Model</a:t>
            </a:r>
          </a:p>
          <a:p>
            <a:r>
              <a:rPr lang="en-US" dirty="0"/>
              <a:t>Google buys Nest for $3.2 Billion</a:t>
            </a:r>
          </a:p>
          <a:p>
            <a:pPr lvl="1"/>
            <a:r>
              <a:rPr lang="en-US" dirty="0"/>
              <a:t>Even with the potential patent lawsuit liability (because MAD is in play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5575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game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Submarining</a:t>
            </a:r>
          </a:p>
          <a:p>
            <a:pPr lvl="1"/>
            <a:r>
              <a:rPr lang="en-US" dirty="0" smtClean="0"/>
              <a:t>Exploit bureaucratic delays for a long time; and then ambush companies</a:t>
            </a:r>
          </a:p>
          <a:p>
            <a:r>
              <a:rPr lang="en-US" dirty="0" smtClean="0"/>
              <a:t>Leveraging standards</a:t>
            </a:r>
          </a:p>
          <a:p>
            <a:pPr lvl="1"/>
            <a:r>
              <a:rPr lang="en-US" dirty="0" smtClean="0"/>
              <a:t>Do not disclose a patent that does X</a:t>
            </a:r>
          </a:p>
          <a:p>
            <a:pPr lvl="1"/>
            <a:r>
              <a:rPr lang="en-US" dirty="0" smtClean="0"/>
              <a:t>Participate in standards making body</a:t>
            </a:r>
          </a:p>
          <a:p>
            <a:pPr lvl="2"/>
            <a:r>
              <a:rPr lang="en-US" dirty="0" smtClean="0"/>
              <a:t>Push for standards that infringe on X (Essential patent)</a:t>
            </a:r>
          </a:p>
          <a:p>
            <a:pPr lvl="1"/>
            <a:r>
              <a:rPr lang="en-US" dirty="0" smtClean="0"/>
              <a:t>If standard gets approved</a:t>
            </a:r>
          </a:p>
          <a:p>
            <a:pPr lvl="2"/>
            <a:r>
              <a:rPr lang="en-US" dirty="0" smtClean="0"/>
              <a:t>Ask for high license fees </a:t>
            </a:r>
          </a:p>
          <a:p>
            <a:pPr lvl="2"/>
            <a:r>
              <a:rPr lang="en-US" dirty="0" smtClean="0"/>
              <a:t>Discriminatory licensing (violates openness required of standards)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6004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Perspective of Expert Witness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Judges are from Mars/Engineers are from Venus</a:t>
            </a:r>
          </a:p>
          <a:p>
            <a:pPr lvl="1"/>
            <a:r>
              <a:rPr lang="en-US" dirty="0" smtClean="0"/>
              <a:t>Different languages/ different training</a:t>
            </a:r>
          </a:p>
          <a:p>
            <a:r>
              <a:rPr lang="en-US" dirty="0" smtClean="0"/>
              <a:t>Experts to help court understand/appreciate the nature of claims/infringement</a:t>
            </a:r>
          </a:p>
          <a:p>
            <a:r>
              <a:rPr lang="en-US" dirty="0" smtClean="0"/>
              <a:t>Prof. Meyer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03996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it 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Shield or sword?</a:t>
            </a:r>
          </a:p>
          <a:p>
            <a:r>
              <a:rPr lang="en-US" dirty="0" smtClean="0"/>
              <a:t>Semantics: Means to protect/shield intellectual property</a:t>
            </a:r>
          </a:p>
          <a:p>
            <a:pPr lvl="1"/>
            <a:r>
              <a:rPr lang="en-US" dirty="0" smtClean="0"/>
              <a:t>Stop others from using your innovation/intellectual property</a:t>
            </a:r>
            <a:endParaRPr lang="en-US" dirty="0"/>
          </a:p>
          <a:p>
            <a:r>
              <a:rPr lang="en-US" dirty="0" smtClean="0"/>
              <a:t>Operationally, a sword</a:t>
            </a:r>
          </a:p>
          <a:p>
            <a:pPr lvl="1"/>
            <a:r>
              <a:rPr lang="en-US" dirty="0" smtClean="0"/>
              <a:t>Stop other businesses</a:t>
            </a:r>
          </a:p>
          <a:p>
            <a:pPr lvl="1"/>
            <a:r>
              <a:rPr lang="en-US" dirty="0" smtClean="0"/>
              <a:t>Extract revenue (license fees) from other businesses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28442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 patent feels like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are the CEO of a big corporation</a:t>
            </a:r>
          </a:p>
          <a:p>
            <a:r>
              <a:rPr lang="en-US" dirty="0" smtClean="0"/>
              <a:t>If you are a </a:t>
            </a:r>
            <a:r>
              <a:rPr lang="en-US" dirty="0" smtClean="0">
                <a:solidFill>
                  <a:srgbClr val="FF0000"/>
                </a:solidFill>
              </a:rPr>
              <a:t>start-up</a:t>
            </a:r>
          </a:p>
          <a:p>
            <a:r>
              <a:rPr lang="en-US" dirty="0" smtClean="0"/>
              <a:t>If you are an </a:t>
            </a:r>
            <a:r>
              <a:rPr lang="en-US" dirty="0" smtClean="0">
                <a:solidFill>
                  <a:srgbClr val="FF0000"/>
                </a:solidFill>
              </a:rPr>
              <a:t>employee of a big corporation</a:t>
            </a:r>
          </a:p>
          <a:p>
            <a:r>
              <a:rPr lang="en-US" dirty="0" smtClean="0"/>
              <a:t>If you are a litigator/investor</a:t>
            </a:r>
          </a:p>
          <a:p>
            <a:r>
              <a:rPr lang="en-US" dirty="0" smtClean="0"/>
              <a:t>If you are a small business doing what you don’t think of as being subject to patent litigation</a:t>
            </a:r>
          </a:p>
          <a:p>
            <a:r>
              <a:rPr lang="en-US" dirty="0" smtClean="0"/>
              <a:t>If you are a university or </a:t>
            </a:r>
            <a:r>
              <a:rPr lang="en-US" dirty="0" smtClean="0">
                <a:solidFill>
                  <a:srgbClr val="FF0000"/>
                </a:solidFill>
              </a:rPr>
              <a:t>university employee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972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CEO of big corporation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Your job: 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aximize revenues (</a:t>
            </a:r>
            <a:r>
              <a:rPr lang="en-US" dirty="0" smtClean="0">
                <a:solidFill>
                  <a:srgbClr val="0530BB"/>
                </a:solidFill>
              </a:rPr>
              <a:t>Sword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Shut down competitors</a:t>
            </a:r>
          </a:p>
          <a:p>
            <a:pPr lvl="2"/>
            <a:r>
              <a:rPr lang="en-US" dirty="0" smtClean="0"/>
              <a:t>Extract license fees </a:t>
            </a:r>
          </a:p>
          <a:p>
            <a:pPr lvl="1"/>
            <a:r>
              <a:rPr lang="en-US" dirty="0" smtClean="0"/>
              <a:t>Minimize liabilities (</a:t>
            </a:r>
            <a:r>
              <a:rPr lang="en-US" dirty="0" smtClean="0">
                <a:solidFill>
                  <a:srgbClr val="0530BB"/>
                </a:solidFill>
              </a:rPr>
              <a:t>Shield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Minimize license fees</a:t>
            </a:r>
          </a:p>
          <a:p>
            <a:pPr lvl="2"/>
            <a:r>
              <a:rPr lang="en-US" dirty="0" smtClean="0"/>
              <a:t>Prevent infringement penalties</a:t>
            </a:r>
          </a:p>
          <a:p>
            <a:pPr lvl="3"/>
            <a:r>
              <a:rPr lang="en-US" dirty="0" smtClean="0"/>
              <a:t>Willful infringement </a:t>
            </a:r>
            <a:r>
              <a:rPr lang="en-US" dirty="0" smtClean="0">
                <a:sym typeface="Wingdings" panose="05000000000000000000" pitchFamily="2" charset="2"/>
              </a:rPr>
              <a:t> 3X damages</a:t>
            </a:r>
            <a:endParaRPr lang="en-US" dirty="0" smtClean="0"/>
          </a:p>
          <a:p>
            <a:pPr lvl="2"/>
            <a:r>
              <a:rPr lang="en-US" dirty="0" smtClean="0"/>
              <a:t>Prevent catastrophic shutdown (because of infringement)</a:t>
            </a:r>
          </a:p>
          <a:p>
            <a:r>
              <a:rPr lang="en-US" dirty="0" smtClean="0"/>
              <a:t>How? </a:t>
            </a:r>
          </a:p>
        </p:txBody>
      </p:sp>
    </p:spTree>
    <p:extLst>
      <p:ext uri="{BB962C8B-B14F-4D97-AF65-F5344CB8AC3E}">
        <p14:creationId xmlns:p14="http://schemas.microsoft.com/office/powerpoint/2010/main" val="1384176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CEO of major corporation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Strategy: Possess a big patent portfolio</a:t>
            </a:r>
          </a:p>
          <a:p>
            <a:pPr lvl="1"/>
            <a:r>
              <a:rPr lang="en-US" dirty="0" smtClean="0"/>
              <a:t>Not necessarily limited to core business activity</a:t>
            </a:r>
          </a:p>
          <a:p>
            <a:pPr lvl="1"/>
            <a:r>
              <a:rPr lang="en-US" dirty="0" smtClean="0"/>
              <a:t>Offense is the best defense </a:t>
            </a:r>
          </a:p>
          <a:p>
            <a:r>
              <a:rPr lang="en-US" dirty="0" smtClean="0"/>
              <a:t>Tactics: </a:t>
            </a:r>
          </a:p>
          <a:p>
            <a:pPr lvl="1"/>
            <a:r>
              <a:rPr lang="en-US" dirty="0" smtClean="0"/>
              <a:t>Towards employees</a:t>
            </a:r>
          </a:p>
          <a:p>
            <a:pPr lvl="2"/>
            <a:r>
              <a:rPr lang="en-US" dirty="0" smtClean="0"/>
              <a:t>Incentivize patent applications/awards</a:t>
            </a:r>
          </a:p>
          <a:p>
            <a:pPr lvl="2"/>
            <a:r>
              <a:rPr lang="en-US" dirty="0" smtClean="0"/>
              <a:t>Support processes that maximize yield</a:t>
            </a:r>
          </a:p>
          <a:p>
            <a:pPr lvl="3"/>
            <a:r>
              <a:rPr lang="en-US" dirty="0" smtClean="0"/>
              <a:t>Internal reviews</a:t>
            </a:r>
          </a:p>
          <a:p>
            <a:pPr lvl="2"/>
            <a:r>
              <a:rPr lang="en-US" dirty="0" smtClean="0"/>
              <a:t>Training to avoid willful infringement</a:t>
            </a:r>
          </a:p>
          <a:p>
            <a:pPr lvl="1"/>
            <a:r>
              <a:rPr lang="en-US" dirty="0" smtClean="0"/>
              <a:t>Towards competitors</a:t>
            </a:r>
          </a:p>
          <a:p>
            <a:pPr lvl="2"/>
            <a:r>
              <a:rPr lang="en-US" dirty="0" smtClean="0"/>
              <a:t>Keep large enough sword (to act as shield: </a:t>
            </a:r>
            <a:r>
              <a:rPr lang="en-US" dirty="0" smtClean="0">
                <a:solidFill>
                  <a:srgbClr val="0530BB"/>
                </a:solidFill>
              </a:rPr>
              <a:t>Mutually assured destruction (MAD) </a:t>
            </a:r>
            <a:r>
              <a:rPr lang="en-US" dirty="0" smtClean="0"/>
              <a:t>) </a:t>
            </a:r>
          </a:p>
          <a:p>
            <a:pPr lvl="2"/>
            <a:r>
              <a:rPr lang="en-US" dirty="0" smtClean="0"/>
              <a:t>Negotiate truce where possible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129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Company A has a stack of N patents</a:t>
            </a:r>
          </a:p>
          <a:p>
            <a:r>
              <a:rPr lang="en-US" dirty="0" smtClean="0"/>
              <a:t>Company B has a stack of M patents</a:t>
            </a:r>
          </a:p>
          <a:p>
            <a:endParaRPr lang="en-US" dirty="0"/>
          </a:p>
          <a:p>
            <a:r>
              <a:rPr lang="en-US" dirty="0" smtClean="0"/>
              <a:t>Calculate the real numbers N’ and M’ </a:t>
            </a:r>
          </a:p>
          <a:p>
            <a:pPr lvl="1"/>
            <a:r>
              <a:rPr lang="en-US" dirty="0" smtClean="0"/>
              <a:t>M’ and N’ are quality/impact filtered numbers</a:t>
            </a:r>
          </a:p>
          <a:p>
            <a:pPr lvl="1"/>
            <a:r>
              <a:rPr lang="en-US" dirty="0" smtClean="0"/>
              <a:t>If similar, walk away</a:t>
            </a:r>
          </a:p>
          <a:p>
            <a:pPr lvl="1"/>
            <a:r>
              <a:rPr lang="en-US" dirty="0" smtClean="0"/>
              <a:t>If M’ &gt;&gt; N’, B gets money from A (or sues A)</a:t>
            </a:r>
          </a:p>
          <a:p>
            <a:pPr lvl="1"/>
            <a:r>
              <a:rPr lang="en-US" dirty="0" smtClean="0"/>
              <a:t>Else if N’ &gt;&gt; M’, A gets money from B (or sues B)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432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Truce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AMD Inc. and Intel Corp. cross licensing agreement</a:t>
            </a:r>
          </a:p>
          <a:p>
            <a:r>
              <a:rPr lang="en-US" dirty="0" smtClean="0"/>
              <a:t>Two largest vendors of x86 processors</a:t>
            </a:r>
          </a:p>
          <a:p>
            <a:pPr lvl="1"/>
            <a:r>
              <a:rPr lang="en-US" dirty="0" smtClean="0"/>
              <a:t>Each acquits other of liability for ongoing infringements that may exist</a:t>
            </a:r>
          </a:p>
          <a:p>
            <a:pPr lvl="1"/>
            <a:r>
              <a:rPr lang="en-US" dirty="0" smtClean="0"/>
              <a:t>Each grants non-exclusive, non transferable license to the other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834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Patent duration</a:t>
            </a:r>
          </a:p>
          <a:p>
            <a:pPr lvl="1"/>
            <a:r>
              <a:rPr lang="en-US" dirty="0" smtClean="0"/>
              <a:t>20 years from filing date</a:t>
            </a:r>
          </a:p>
          <a:p>
            <a:r>
              <a:rPr lang="en-US" dirty="0" smtClean="0"/>
              <a:t>Blistering Pace of Innovation</a:t>
            </a:r>
          </a:p>
          <a:p>
            <a:pPr lvl="1"/>
            <a:r>
              <a:rPr lang="en-US" dirty="0" smtClean="0"/>
              <a:t>2014 – 20 = 1994</a:t>
            </a:r>
          </a:p>
          <a:p>
            <a:pPr lvl="1"/>
            <a:r>
              <a:rPr lang="en-US" dirty="0" smtClean="0"/>
              <a:t>Amazon/Yahoo founded in 1994</a:t>
            </a:r>
          </a:p>
          <a:p>
            <a:pPr lvl="1"/>
            <a:r>
              <a:rPr lang="en-US" dirty="0" smtClean="0"/>
              <a:t>Internet Explorer did not exist (v1.0 in 1995)</a:t>
            </a:r>
          </a:p>
          <a:p>
            <a:pPr lvl="1"/>
            <a:r>
              <a:rPr lang="en-US" dirty="0" err="1" smtClean="0"/>
              <a:t>Brin</a:t>
            </a:r>
            <a:r>
              <a:rPr lang="en-US" dirty="0" smtClean="0"/>
              <a:t> and Page were in grad school</a:t>
            </a:r>
          </a:p>
          <a:p>
            <a:r>
              <a:rPr lang="en-US" dirty="0" smtClean="0"/>
              <a:t>Narrow question: What does this mean for a startup in the web/mobile sphere?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26866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1595</Words>
  <Application>Microsoft Office PowerPoint</Application>
  <PresentationFormat>Widescreen</PresentationFormat>
  <Paragraphs>249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Wingdings</vt:lpstr>
      <vt:lpstr>Office Theme</vt:lpstr>
      <vt:lpstr>Understanding Patents</vt:lpstr>
      <vt:lpstr>Outline</vt:lpstr>
      <vt:lpstr>What it is?</vt:lpstr>
      <vt:lpstr>What a patent feels like</vt:lpstr>
      <vt:lpstr>CEO of big corporation</vt:lpstr>
      <vt:lpstr>CEO of major corporation </vt:lpstr>
      <vt:lpstr>Litigation</vt:lpstr>
      <vt:lpstr>Truce Example</vt:lpstr>
      <vt:lpstr>Start-up</vt:lpstr>
      <vt:lpstr>Startup View of Patents</vt:lpstr>
      <vt:lpstr>Startup View of Patents</vt:lpstr>
      <vt:lpstr>Employee of large corporation</vt:lpstr>
      <vt:lpstr>University/ University Employee</vt:lpstr>
      <vt:lpstr>Investor/litigator Perspective</vt:lpstr>
      <vt:lpstr>Small business owner</vt:lpstr>
      <vt:lpstr>Regulations</vt:lpstr>
      <vt:lpstr>More on regulations</vt:lpstr>
      <vt:lpstr>Understanding the process</vt:lpstr>
      <vt:lpstr>Aside: Patents and Design Patents</vt:lpstr>
      <vt:lpstr>Ok, the idea passes all tests. Now what?</vt:lpstr>
      <vt:lpstr> Revisiting Nest v Honeywell</vt:lpstr>
      <vt:lpstr>Claim/Counter</vt:lpstr>
      <vt:lpstr>Re-examination</vt:lpstr>
      <vt:lpstr>Player 3 has entered the game</vt:lpstr>
      <vt:lpstr>Other game scenarios</vt:lpstr>
      <vt:lpstr>Perspective of Expert Witness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Patents</dc:title>
  <dc:creator>Mithuna Thottethodi</dc:creator>
  <cp:lastModifiedBy>Mithuna Thottethodi</cp:lastModifiedBy>
  <cp:revision>56</cp:revision>
  <dcterms:created xsi:type="dcterms:W3CDTF">2014-10-27T23:33:46Z</dcterms:created>
  <dcterms:modified xsi:type="dcterms:W3CDTF">2014-10-30T13:01:13Z</dcterms:modified>
</cp:coreProperties>
</file>