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64" r:id="rId2"/>
    <p:sldId id="297" r:id="rId3"/>
    <p:sldId id="296" r:id="rId4"/>
    <p:sldId id="301" r:id="rId5"/>
    <p:sldId id="293" r:id="rId6"/>
    <p:sldId id="294" r:id="rId7"/>
    <p:sldId id="298" r:id="rId8"/>
    <p:sldId id="275" r:id="rId9"/>
    <p:sldId id="299" r:id="rId10"/>
    <p:sldId id="324" r:id="rId11"/>
    <p:sldId id="323" r:id="rId12"/>
    <p:sldId id="300" r:id="rId13"/>
    <p:sldId id="325" r:id="rId14"/>
    <p:sldId id="346" r:id="rId15"/>
    <p:sldId id="327" r:id="rId16"/>
    <p:sldId id="356" r:id="rId17"/>
    <p:sldId id="326" r:id="rId18"/>
    <p:sldId id="349" r:id="rId19"/>
    <p:sldId id="350" r:id="rId20"/>
    <p:sldId id="351" r:id="rId21"/>
    <p:sldId id="352" r:id="rId22"/>
    <p:sldId id="353" r:id="rId23"/>
    <p:sldId id="354"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58" r:id="rId43"/>
    <p:sldId id="355" r:id="rId44"/>
    <p:sldId id="347" r:id="rId45"/>
    <p:sldId id="357" r:id="rId46"/>
    <p:sldId id="34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2">
          <p15:clr>
            <a:srgbClr val="A4A3A4"/>
          </p15:clr>
        </p15:guide>
        <p15:guide id="2" pos="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E24"/>
    <a:srgbClr val="00FFFF"/>
    <a:srgbClr val="5BDDEB"/>
    <a:srgbClr val="27D3E5"/>
    <a:srgbClr val="267433"/>
    <a:srgbClr val="856024"/>
    <a:srgbClr val="A3792C"/>
    <a:srgbClr val="D19B23"/>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108"/>
      </p:cViewPr>
      <p:guideLst>
        <p:guide orient="horz" pos="2702"/>
        <p:guide pos="556"/>
      </p:guideLst>
    </p:cSldViewPr>
  </p:slideViewPr>
  <p:notesTextViewPr>
    <p:cViewPr>
      <p:scale>
        <a:sx n="3" d="2"/>
        <a:sy n="3" d="2"/>
      </p:scale>
      <p:origin x="0" y="0"/>
    </p:cViewPr>
  </p:notesTextViewPr>
  <p:sorterViewPr>
    <p:cViewPr>
      <p:scale>
        <a:sx n="140" d="100"/>
        <a:sy n="140" d="100"/>
      </p:scale>
      <p:origin x="0" y="-113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AE9AF-5B02-A343-87BA-BF97CE0E58AE}" type="datetimeFigureOut">
              <a:rPr lang="en-US" smtClean="0"/>
              <a:t>3/25/2015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a:t>
            </a:fld>
            <a:endParaRPr lang="en-US"/>
          </a:p>
        </p:txBody>
      </p:sp>
    </p:spTree>
    <p:extLst>
      <p:ext uri="{BB962C8B-B14F-4D97-AF65-F5344CB8AC3E}">
        <p14:creationId xmlns:p14="http://schemas.microsoft.com/office/powerpoint/2010/main" val="680122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204260" y="5974797"/>
            <a:ext cx="2053467"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1" y="4390739"/>
            <a:ext cx="7366001" cy="1864377"/>
            <a:chOff x="-1" y="4390739"/>
            <a:chExt cx="5853723" cy="1864377"/>
          </a:xfrm>
        </p:grpSpPr>
        <p:sp>
          <p:nvSpPr>
            <p:cNvPr id="33" name="Rectangle 32"/>
            <p:cNvSpPr/>
            <p:nvPr/>
          </p:nvSpPr>
          <p:spPr>
            <a:xfrm>
              <a:off x="-1" y="4390741"/>
              <a:ext cx="5853723" cy="1864375"/>
            </a:xfrm>
            <a:prstGeom prst="rect">
              <a:avLst/>
            </a:prstGeom>
            <a:solidFill>
              <a:srgbClr val="A3792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Lines_7404.pdf"/>
            <p:cNvPicPr>
              <a:picLocks noChangeAspect="1"/>
            </p:cNvPicPr>
            <p:nvPr/>
          </p:nvPicPr>
          <p:blipFill rotWithShape="1">
            <a:blip r:embed="rId2" cstate="print">
              <a:extLst>
                <a:ext uri="{28A0092B-C50C-407E-A947-70E740481C1C}">
                  <a14:useLocalDpi xmlns:a14="http://schemas.microsoft.com/office/drawing/2010/main" val="0"/>
                </a:ext>
              </a:extLst>
            </a:blip>
            <a:srcRect t="64595" r="2920"/>
            <a:stretch/>
          </p:blipFill>
          <p:spPr>
            <a:xfrm>
              <a:off x="865" y="4390739"/>
              <a:ext cx="5852857" cy="1861539"/>
            </a:xfrm>
            <a:prstGeom prst="rect">
              <a:avLst/>
            </a:prstGeom>
            <a:solidFill>
              <a:srgbClr val="A3792C"/>
            </a:solidFill>
            <a:ln>
              <a:solidFill>
                <a:schemeClr val="accent1"/>
              </a:solidFill>
            </a:ln>
          </p:spPr>
        </p:pic>
      </p:grpSp>
      <p:sp>
        <p:nvSpPr>
          <p:cNvPr id="14" name="Rectangle 13"/>
          <p:cNvSpPr/>
          <p:nvPr userDrawn="1"/>
        </p:nvSpPr>
        <p:spPr>
          <a:xfrm>
            <a:off x="0" y="0"/>
            <a:ext cx="9144000" cy="100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hasCustomPrompt="1"/>
          </p:nvPr>
        </p:nvSpPr>
        <p:spPr>
          <a:xfrm>
            <a:off x="335475" y="4585792"/>
            <a:ext cx="4744901" cy="1655878"/>
          </a:xfrm>
        </p:spPr>
        <p:txBody>
          <a:bodyPr anchor="t">
            <a:noAutofit/>
          </a:bodyPr>
          <a:lstStyle>
            <a:lvl1pPr>
              <a:lnSpc>
                <a:spcPts val="6400"/>
              </a:lnSpc>
              <a:defRPr sz="7000" cap="all">
                <a:solidFill>
                  <a:srgbClr val="D19B23"/>
                </a:solidFill>
              </a:defRPr>
            </a:lvl1pPr>
          </a:lstStyle>
          <a:p>
            <a:r>
              <a:rPr lang="en-US" dirty="0" smtClean="0"/>
              <a:t>Document Title</a:t>
            </a:r>
            <a:endParaRPr lang="en-US" dirty="0"/>
          </a:p>
        </p:txBody>
      </p:sp>
      <p:sp>
        <p:nvSpPr>
          <p:cNvPr id="20" name="Text Placeholder 19"/>
          <p:cNvSpPr>
            <a:spLocks noGrp="1"/>
          </p:cNvSpPr>
          <p:nvPr userDrawn="1">
            <p:ph type="body" sz="quarter" idx="14"/>
          </p:nvPr>
        </p:nvSpPr>
        <p:spPr>
          <a:xfrm>
            <a:off x="5747499" y="5623128"/>
            <a:ext cx="3112338" cy="311740"/>
          </a:xfrm>
        </p:spPr>
        <p:txBody>
          <a:bodyPr>
            <a:normAutofit/>
          </a:bodyPr>
          <a:lstStyle>
            <a:lvl1pPr>
              <a:defRPr sz="1400" b="1">
                <a:solidFill>
                  <a:srgbClr val="A3792C"/>
                </a:solidFill>
              </a:defRPr>
            </a:lvl1pPr>
          </a:lstStyle>
          <a:p>
            <a:pPr lvl="0"/>
            <a:r>
              <a:rPr lang="en-US" dirty="0" smtClean="0"/>
              <a:t>Click to edit Master text styles</a:t>
            </a:r>
            <a:endParaRPr lang="en-US" dirty="0"/>
          </a:p>
        </p:txBody>
      </p:sp>
      <p:sp>
        <p:nvSpPr>
          <p:cNvPr id="22" name="Text Placeholder 21"/>
          <p:cNvSpPr>
            <a:spLocks noGrp="1"/>
          </p:cNvSpPr>
          <p:nvPr userDrawn="1">
            <p:ph type="body" sz="quarter" idx="15"/>
          </p:nvPr>
        </p:nvSpPr>
        <p:spPr>
          <a:xfrm>
            <a:off x="5747500" y="5918450"/>
            <a:ext cx="3112338" cy="333828"/>
          </a:xfrm>
        </p:spPr>
        <p:txBody>
          <a:bodyPr anchor="t">
            <a:noAutofit/>
          </a:bodyPr>
          <a:lstStyle>
            <a:lvl1pPr>
              <a:lnSpc>
                <a:spcPct val="90000"/>
              </a:lnSpc>
              <a:defRPr sz="1400">
                <a:solidFill>
                  <a:srgbClr val="A3792C"/>
                </a:solidFill>
              </a:defRPr>
            </a:lvl1pPr>
          </a:lstStyle>
          <a:p>
            <a:pPr lvl="0"/>
            <a:r>
              <a:rPr lang="en-US" dirty="0" smtClean="0"/>
              <a:t>Click to edit Master text styles</a:t>
            </a:r>
            <a:endParaRPr lang="en-US" dirty="0"/>
          </a:p>
        </p:txBody>
      </p:sp>
      <p:sp>
        <p:nvSpPr>
          <p:cNvPr id="30" name="Date Placeholder 6"/>
          <p:cNvSpPr>
            <a:spLocks noGrp="1"/>
          </p:cNvSpPr>
          <p:nvPr userDrawn="1">
            <p:ph type="dt" sz="half" idx="10"/>
          </p:nvPr>
        </p:nvSpPr>
        <p:spPr>
          <a:xfrm>
            <a:off x="5747498" y="6277181"/>
            <a:ext cx="3112591" cy="365125"/>
          </a:xfrm>
          <a:prstGeom prst="rect">
            <a:avLst/>
          </a:prstGeom>
        </p:spPr>
        <p:txBody>
          <a:bodyPr/>
          <a:lstStyle>
            <a:lvl1pPr algn="l">
              <a:defRPr sz="1800"/>
            </a:lvl1pPr>
          </a:lstStyle>
          <a:p>
            <a:r>
              <a:rPr lang="en-US" b="1" smtClean="0">
                <a:solidFill>
                  <a:srgbClr val="856024"/>
                </a:solidFill>
                <a:latin typeface="Arial"/>
                <a:cs typeface="Arial"/>
              </a:rPr>
              <a:t>Month day, year</a:t>
            </a:r>
            <a:endParaRPr lang="en-US" b="1" dirty="0">
              <a:solidFill>
                <a:srgbClr val="856024"/>
              </a:solidFill>
              <a:latin typeface="Arial"/>
              <a:cs typeface="Arial"/>
            </a:endParaRPr>
          </a:p>
        </p:txBody>
      </p:sp>
      <p:sp>
        <p:nvSpPr>
          <p:cNvPr id="31" name="Text Placeholder 3"/>
          <p:cNvSpPr>
            <a:spLocks noGrp="1"/>
          </p:cNvSpPr>
          <p:nvPr userDrawn="1">
            <p:ph type="body" sz="quarter" idx="16" hasCustomPrompt="1"/>
          </p:nvPr>
        </p:nvSpPr>
        <p:spPr>
          <a:xfrm>
            <a:off x="5745085" y="4457139"/>
            <a:ext cx="3115004" cy="1165989"/>
          </a:xfrm>
        </p:spPr>
        <p:txBody>
          <a:bodyPr>
            <a:noAutofit/>
          </a:bodyPr>
          <a:lstStyle>
            <a:lvl1pPr>
              <a:lnSpc>
                <a:spcPct val="100000"/>
              </a:lnSpc>
              <a:spcBef>
                <a:spcPts val="0"/>
              </a:spcBef>
              <a:defRPr sz="3200" cap="all">
                <a:solidFill>
                  <a:schemeClr val="tx1">
                    <a:lumMod val="65000"/>
                    <a:lumOff val="35000"/>
                  </a:schemeClr>
                </a:solidFill>
                <a:latin typeface="Impact"/>
              </a:defRPr>
            </a:lvl1pPr>
            <a:lvl2pPr marL="0" indent="0">
              <a:lnSpc>
                <a:spcPts val="8900"/>
              </a:lnSpc>
              <a:spcBef>
                <a:spcPts val="0"/>
              </a:spcBef>
              <a:buFontTx/>
              <a:buNone/>
              <a:defRPr sz="9800" cap="all" baseline="0">
                <a:solidFill>
                  <a:srgbClr val="A3792C"/>
                </a:solidFill>
                <a:latin typeface="Impact"/>
              </a:defRPr>
            </a:lvl2pPr>
            <a:lvl3pPr marL="0" indent="0">
              <a:lnSpc>
                <a:spcPts val="4000"/>
              </a:lnSpc>
              <a:spcBef>
                <a:spcPts val="0"/>
              </a:spcBef>
              <a:buFontTx/>
              <a:buNone/>
              <a:defRPr sz="4000" cap="all" baseline="0">
                <a:solidFill>
                  <a:schemeClr val="bg1">
                    <a:lumMod val="65000"/>
                  </a:schemeClr>
                </a:solidFill>
                <a:latin typeface="Impact"/>
              </a:defRPr>
            </a:lvl3pPr>
          </a:lstStyle>
          <a:p>
            <a:pPr lvl="0"/>
            <a:r>
              <a:rPr lang="en-US" dirty="0" smtClean="0"/>
              <a:t>Second Line</a:t>
            </a:r>
            <a:br>
              <a:rPr lang="en-US" dirty="0" smtClean="0"/>
            </a:br>
            <a:r>
              <a:rPr lang="en-US" dirty="0" smtClean="0"/>
              <a:t>Third Line</a:t>
            </a:r>
          </a:p>
        </p:txBody>
      </p:sp>
      <p:sp>
        <p:nvSpPr>
          <p:cNvPr id="10" name="Picture Placeholder 9"/>
          <p:cNvSpPr>
            <a:spLocks noGrp="1"/>
          </p:cNvSpPr>
          <p:nvPr userDrawn="1">
            <p:ph type="pic" sz="quarter" idx="17"/>
          </p:nvPr>
        </p:nvSpPr>
        <p:spPr>
          <a:xfrm>
            <a:off x="0" y="0"/>
            <a:ext cx="9144000" cy="4391025"/>
          </a:xfrm>
        </p:spPr>
        <p:txBody>
          <a:bodyPr/>
          <a:lstStyle/>
          <a:p>
            <a:endParaRPr lang="en-US"/>
          </a:p>
        </p:txBody>
      </p:sp>
    </p:spTree>
    <p:extLst>
      <p:ext uri="{BB962C8B-B14F-4D97-AF65-F5344CB8AC3E}">
        <p14:creationId xmlns:p14="http://schemas.microsoft.com/office/powerpoint/2010/main" val="196098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
            <a:ext cx="9144000" cy="9545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204260" y="5974797"/>
            <a:ext cx="2053467"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512" y="4147563"/>
            <a:ext cx="6975508" cy="2304038"/>
            <a:chOff x="-13512" y="4147563"/>
            <a:chExt cx="6975508" cy="2304038"/>
          </a:xfrm>
        </p:grpSpPr>
        <p:sp>
          <p:nvSpPr>
            <p:cNvPr id="20" name="Rectangle 19"/>
            <p:cNvSpPr/>
            <p:nvPr/>
          </p:nvSpPr>
          <p:spPr>
            <a:xfrm>
              <a:off x="-13511" y="4147563"/>
              <a:ext cx="6975507" cy="2304038"/>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Lines_30blk.pdf"/>
            <p:cNvPicPr>
              <a:picLocks noChangeAspect="1"/>
            </p:cNvPicPr>
            <p:nvPr/>
          </p:nvPicPr>
          <p:blipFill rotWithShape="1">
            <a:blip r:embed="rId2" cstate="print">
              <a:extLst>
                <a:ext uri="{28A0092B-C50C-407E-A947-70E740481C1C}">
                  <a14:useLocalDpi xmlns:a14="http://schemas.microsoft.com/office/drawing/2010/main" val="0"/>
                </a:ext>
              </a:extLst>
            </a:blip>
            <a:srcRect l="1525" t="22542" r="22190"/>
            <a:stretch/>
          </p:blipFill>
          <p:spPr>
            <a:xfrm>
              <a:off x="-13512" y="4147563"/>
              <a:ext cx="6975507" cy="2304038"/>
            </a:xfrm>
            <a:prstGeom prst="rect">
              <a:avLst/>
            </a:prstGeom>
          </p:spPr>
        </p:pic>
      </p:grpSp>
      <p:cxnSp>
        <p:nvCxnSpPr>
          <p:cNvPr id="22" name="Straight Connector 21"/>
          <p:cNvCxnSpPr/>
          <p:nvPr userDrawn="1"/>
        </p:nvCxnSpPr>
        <p:spPr>
          <a:xfrm>
            <a:off x="948976" y="5832568"/>
            <a:ext cx="5958973"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userDrawn="1"/>
        </p:nvCxnSpPr>
        <p:spPr>
          <a:xfrm>
            <a:off x="948976" y="6340619"/>
            <a:ext cx="5958973"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sp>
        <p:nvSpPr>
          <p:cNvPr id="26" name="Title 1"/>
          <p:cNvSpPr txBox="1">
            <a:spLocks/>
          </p:cNvSpPr>
          <p:nvPr userDrawn="1"/>
        </p:nvSpPr>
        <p:spPr>
          <a:xfrm>
            <a:off x="796576" y="4303767"/>
            <a:ext cx="611137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bg1"/>
              </a:solidFill>
              <a:latin typeface="Impact"/>
              <a:cs typeface="Impact"/>
            </a:endParaRPr>
          </a:p>
        </p:txBody>
      </p:sp>
      <p:sp>
        <p:nvSpPr>
          <p:cNvPr id="4" name="Title 3"/>
          <p:cNvSpPr>
            <a:spLocks noGrp="1"/>
          </p:cNvSpPr>
          <p:nvPr>
            <p:ph type="title" hasCustomPrompt="1"/>
          </p:nvPr>
        </p:nvSpPr>
        <p:spPr>
          <a:xfrm>
            <a:off x="794282" y="4240779"/>
            <a:ext cx="6113667" cy="1591789"/>
          </a:xfrm>
        </p:spPr>
        <p:txBody>
          <a:bodyPr/>
          <a:lstStyle>
            <a:lvl1pPr>
              <a:lnSpc>
                <a:spcPct val="80000"/>
              </a:lnSpc>
              <a:defRPr sz="6500">
                <a:solidFill>
                  <a:srgbClr val="756C66"/>
                </a:solidFill>
              </a:defRPr>
            </a:lvl1pPr>
          </a:lstStyle>
          <a:p>
            <a:r>
              <a:rPr lang="en-US" dirty="0" smtClean="0"/>
              <a:t>Section</a:t>
            </a:r>
            <a:br>
              <a:rPr lang="en-US" dirty="0" smtClean="0"/>
            </a:br>
            <a:r>
              <a:rPr lang="en-US" dirty="0" smtClean="0"/>
              <a:t>Title</a:t>
            </a:r>
            <a:endParaRPr lang="en-US" dirty="0"/>
          </a:p>
        </p:txBody>
      </p:sp>
      <p:sp>
        <p:nvSpPr>
          <p:cNvPr id="23" name="Content Placeholder 22"/>
          <p:cNvSpPr>
            <a:spLocks noGrp="1"/>
          </p:cNvSpPr>
          <p:nvPr>
            <p:ph sz="quarter" idx="14" hasCustomPrompt="1"/>
          </p:nvPr>
        </p:nvSpPr>
        <p:spPr>
          <a:xfrm>
            <a:off x="794282" y="5799368"/>
            <a:ext cx="6113667" cy="556817"/>
          </a:xfrm>
        </p:spPr>
        <p:txBody>
          <a:bodyPr anchor="t">
            <a:noAutofit/>
          </a:bodyPr>
          <a:lstStyle>
            <a:lvl1pPr algn="l">
              <a:defRPr sz="3200" cap="all">
                <a:solidFill>
                  <a:schemeClr val="bg1"/>
                </a:solidFill>
                <a:latin typeface="Impact"/>
                <a:cs typeface="Impact"/>
              </a:defRPr>
            </a:lvl1pPr>
            <a:lvl2pPr algn="l">
              <a:defRPr>
                <a:latin typeface="Impact"/>
                <a:cs typeface="Impact"/>
              </a:defRPr>
            </a:lvl2pPr>
            <a:lvl3pPr algn="l">
              <a:defRPr>
                <a:latin typeface="Impact"/>
                <a:cs typeface="Impact"/>
              </a:defRPr>
            </a:lvl3pPr>
            <a:lvl4pPr algn="l">
              <a:defRPr>
                <a:latin typeface="Impact"/>
                <a:cs typeface="Impact"/>
              </a:defRPr>
            </a:lvl4pPr>
            <a:lvl5pPr algn="l">
              <a:defRPr>
                <a:latin typeface="Impact"/>
                <a:cs typeface="Impact"/>
              </a:defRPr>
            </a:lvl5pPr>
          </a:lstStyle>
          <a:p>
            <a:pPr lvl="0"/>
            <a:r>
              <a:rPr lang="en-US" dirty="0" smtClean="0"/>
              <a:t>Second Line</a:t>
            </a:r>
            <a:endParaRPr lang="en-US" dirty="0"/>
          </a:p>
        </p:txBody>
      </p:sp>
      <p:pic>
        <p:nvPicPr>
          <p:cNvPr id="29" name="Picture 28" descr="PU_sigtab.eps"/>
          <p:cNvPicPr>
            <a:picLocks noChangeAspect="1"/>
          </p:cNvPicPr>
          <p:nvPr userDrawn="1"/>
        </p:nvPicPr>
        <p:blipFill rotWithShape="1">
          <a:blip r:embed="rId3" cstate="print">
            <a:extLst>
              <a:ext uri="{28A0092B-C50C-407E-A947-70E740481C1C}">
                <a14:useLocalDpi xmlns:a14="http://schemas.microsoft.com/office/drawing/2010/main" val="0"/>
              </a:ext>
            </a:extLst>
          </a:blip>
          <a:srcRect t="-166" b="12554"/>
          <a:stretch/>
        </p:blipFill>
        <p:spPr>
          <a:xfrm>
            <a:off x="7057556" y="-8411"/>
            <a:ext cx="1942418" cy="1021073"/>
          </a:xfrm>
          <a:prstGeom prst="rect">
            <a:avLst/>
          </a:prstGeom>
        </p:spPr>
      </p:pic>
      <p:sp>
        <p:nvSpPr>
          <p:cNvPr id="3" name="Picture Placeholder 2"/>
          <p:cNvSpPr>
            <a:spLocks noGrp="1"/>
          </p:cNvSpPr>
          <p:nvPr>
            <p:ph type="pic" sz="quarter" idx="15"/>
          </p:nvPr>
        </p:nvSpPr>
        <p:spPr>
          <a:xfrm>
            <a:off x="-13512" y="-8411"/>
            <a:ext cx="6976288" cy="4156549"/>
          </a:xfrm>
        </p:spPr>
        <p:txBody>
          <a:bodyPr/>
          <a:lstStyle/>
          <a:p>
            <a:endParaRPr lang="en-US"/>
          </a:p>
        </p:txBody>
      </p:sp>
    </p:spTree>
    <p:extLst>
      <p:ext uri="{BB962C8B-B14F-4D97-AF65-F5344CB8AC3E}">
        <p14:creationId xmlns:p14="http://schemas.microsoft.com/office/powerpoint/2010/main" val="16506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5"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7" name="Text Placeholder 6"/>
          <p:cNvSpPr>
            <a:spLocks noGrp="1"/>
          </p:cNvSpPr>
          <p:nvPr>
            <p:ph type="body" idx="12"/>
          </p:nvPr>
        </p:nvSpPr>
        <p:spPr>
          <a:xfrm>
            <a:off x="457200" y="1608139"/>
            <a:ext cx="8235949" cy="43264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00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3948530" cy="43427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6" name="Picture Placeholder 5"/>
          <p:cNvSpPr>
            <a:spLocks noGrp="1"/>
          </p:cNvSpPr>
          <p:nvPr>
            <p:ph type="pic" sz="quarter" idx="14"/>
          </p:nvPr>
        </p:nvSpPr>
        <p:spPr>
          <a:xfrm>
            <a:off x="4671604" y="1600373"/>
            <a:ext cx="4015195" cy="4342542"/>
          </a:xfrm>
        </p:spPr>
        <p:txBody>
          <a:bodyPr/>
          <a:lstStyle/>
          <a:p>
            <a:endParaRPr lang="en-US"/>
          </a:p>
        </p:txBody>
      </p:sp>
      <p:sp>
        <p:nvSpPr>
          <p:cNvPr id="11"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779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394853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11"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353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39488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948888"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2"/>
          </p:nvPr>
        </p:nvSpPr>
        <p:spPr/>
        <p:txBody>
          <a:bodyPr/>
          <a:lstStyle>
            <a:lvl1pPr>
              <a:defRPr>
                <a:latin typeface="Arial"/>
                <a:cs typeface="Arial"/>
              </a:defRPr>
            </a:lvl1pPr>
          </a:lstStyle>
          <a:p>
            <a:fld id="{AB80C8F5-D920-BB4B-933F-7F3EB43C8215}" type="slidenum">
              <a:rPr lang="en-US" smtClean="0"/>
              <a:pPr/>
              <a:t>‹#›</a:t>
            </a:fld>
            <a:endParaRPr lang="en-US" dirty="0"/>
          </a:p>
        </p:txBody>
      </p:sp>
      <p:sp>
        <p:nvSpPr>
          <p:cNvPr id="13"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4" name="Straight Connector 13"/>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370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B80C8F5-D920-BB4B-933F-7F3EB43C8215}" type="slidenum">
              <a:rPr lang="en-US" smtClean="0"/>
              <a:t>‹#›</a:t>
            </a:fld>
            <a:endParaRPr lang="en-US"/>
          </a:p>
        </p:txBody>
      </p:sp>
      <p:sp>
        <p:nvSpPr>
          <p:cNvPr id="8"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9" name="Straight Connector 8"/>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009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84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ti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p:cNvGrpSpPr/>
          <p:nvPr userDrawn="1"/>
        </p:nvGrpSpPr>
        <p:grpSpPr>
          <a:xfrm>
            <a:off x="0" y="0"/>
            <a:ext cx="9157137" cy="915109"/>
            <a:chOff x="0" y="0"/>
            <a:chExt cx="9157137" cy="915109"/>
          </a:xfrm>
        </p:grpSpPr>
        <p:sp>
          <p:nvSpPr>
            <p:cNvPr id="19" name="Rectangle 18"/>
            <p:cNvSpPr/>
            <p:nvPr/>
          </p:nvSpPr>
          <p:spPr>
            <a:xfrm>
              <a:off x="0" y="0"/>
              <a:ext cx="9144000" cy="91510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h2_lines_white.pdf"/>
            <p:cNvPicPr>
              <a:picLocks noChangeAspect="1"/>
            </p:cNvPicPr>
            <p:nvPr/>
          </p:nvPicPr>
          <p:blipFill rotWithShape="1">
            <a:blip r:embed="rId10" cstate="print">
              <a:extLst>
                <a:ext uri="{28A0092B-C50C-407E-A947-70E740481C1C}">
                  <a14:useLocalDpi xmlns:a14="http://schemas.microsoft.com/office/drawing/2010/main" val="0"/>
                </a:ext>
              </a:extLst>
            </a:blip>
            <a:srcRect l="22582" t="22582" r="22582" b="48017"/>
            <a:stretch/>
          </p:blipFill>
          <p:spPr>
            <a:xfrm>
              <a:off x="13137" y="1"/>
              <a:ext cx="9144000" cy="915108"/>
            </a:xfrm>
            <a:prstGeom prst="rect">
              <a:avLst/>
            </a:prstGeom>
          </p:spPr>
        </p:pic>
      </p:grpSp>
      <p:sp>
        <p:nvSpPr>
          <p:cNvPr id="2" name="Title Placeholder 1"/>
          <p:cNvSpPr>
            <a:spLocks noGrp="1"/>
          </p:cNvSpPr>
          <p:nvPr>
            <p:ph type="title"/>
          </p:nvPr>
        </p:nvSpPr>
        <p:spPr>
          <a:xfrm>
            <a:off x="457200" y="315431"/>
            <a:ext cx="8235950" cy="748782"/>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21492"/>
            <a:ext cx="8235950" cy="4221416"/>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955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B80C8F5-D920-BB4B-933F-7F3EB43C8215}" type="slidenum">
              <a:rPr lang="en-US" smtClean="0"/>
              <a:pPr/>
              <a:t>‹#›</a:t>
            </a:fld>
            <a:endParaRPr lang="en-US" dirty="0"/>
          </a:p>
        </p:txBody>
      </p:sp>
      <p:sp>
        <p:nvSpPr>
          <p:cNvPr id="16" name="TextBox 15"/>
          <p:cNvSpPr txBox="1"/>
          <p:nvPr userDrawn="1"/>
        </p:nvSpPr>
        <p:spPr>
          <a:xfrm>
            <a:off x="367130" y="1535528"/>
            <a:ext cx="8326020" cy="369332"/>
          </a:xfrm>
          <a:prstGeom prst="rect">
            <a:avLst/>
          </a:prstGeom>
          <a:noFill/>
        </p:spPr>
        <p:txBody>
          <a:bodyPr wrap="square" rtlCol="0">
            <a:spAutoFit/>
          </a:bodyPr>
          <a:lstStyle/>
          <a:p>
            <a:endParaRPr lang="en-US" dirty="0"/>
          </a:p>
        </p:txBody>
      </p:sp>
      <p:pic>
        <p:nvPicPr>
          <p:cNvPr id="14" name="Picture 13" descr="PU_sig132.t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57200" y="6075632"/>
            <a:ext cx="1523874" cy="479171"/>
          </a:xfrm>
          <a:prstGeom prst="rect">
            <a:avLst/>
          </a:prstGeom>
        </p:spPr>
      </p:pic>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2" r:id="rId5"/>
    <p:sldLayoutId id="2147483653" r:id="rId6"/>
    <p:sldLayoutId id="2147483654" r:id="rId7"/>
    <p:sldLayoutId id="2147483655" r:id="rId8"/>
  </p:sldLayoutIdLst>
  <p:txStyles>
    <p:titleStyle>
      <a:lvl1pPr algn="l" defTabSz="457200" rtl="0" eaLnBrk="1" latinLnBrk="0" hangingPunct="1">
        <a:spcBef>
          <a:spcPct val="0"/>
        </a:spcBef>
        <a:buNone/>
        <a:defRPr sz="4400" kern="1200" cap="all">
          <a:solidFill>
            <a:schemeClr val="bg1"/>
          </a:solidFill>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google.com/patents" TargetMode="External"/><Relationship Id="rId2" Type="http://schemas.openxmlformats.org/officeDocument/2006/relationships/hyperlink" Target="http://www.freepatentsonline.com/" TargetMode="External"/><Relationship Id="rId1" Type="http://schemas.openxmlformats.org/officeDocument/2006/relationships/slideLayout" Target="../slideLayouts/slideLayout7.xml"/><Relationship Id="rId4" Type="http://schemas.openxmlformats.org/officeDocument/2006/relationships/hyperlink" Target="http://www.uspto.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youtube.com/watch?v=H2PWdzYuiqc"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4433095"/>
            <a:ext cx="7383439" cy="1864086"/>
          </a:xfrm>
        </p:spPr>
        <p:txBody>
          <a:bodyPr/>
          <a:lstStyle/>
          <a:p>
            <a:r>
              <a:rPr lang="en-US" sz="3600" dirty="0" smtClean="0">
                <a:effectLst>
                  <a:outerShdw blurRad="38100" dist="38100" dir="2700000" algn="tl">
                    <a:srgbClr val="000000">
                      <a:alpha val="43137"/>
                    </a:srgbClr>
                  </a:outerShdw>
                </a:effectLst>
              </a:rPr>
              <a:t>Legal &amp; Regulatory Hurdles with bringing your product to market</a:t>
            </a:r>
            <a:endParaRPr lang="en-US" sz="3600" dirty="0"/>
          </a:p>
        </p:txBody>
      </p:sp>
      <p:pic>
        <p:nvPicPr>
          <p:cNvPr id="9" name="Picture 8" descr="PU_sigtab.eps"/>
          <p:cNvPicPr>
            <a:picLocks noChangeAspect="1"/>
          </p:cNvPicPr>
          <p:nvPr/>
        </p:nvPicPr>
        <p:blipFill rotWithShape="1">
          <a:blip r:embed="rId3" cstate="print">
            <a:extLst>
              <a:ext uri="{28A0092B-C50C-407E-A947-70E740481C1C}">
                <a14:useLocalDpi xmlns:a14="http://schemas.microsoft.com/office/drawing/2010/main" val="0"/>
              </a:ext>
            </a:extLst>
          </a:blip>
          <a:srcRect t="-166" b="12554"/>
          <a:stretch/>
        </p:blipFill>
        <p:spPr>
          <a:xfrm>
            <a:off x="7201582" y="5836927"/>
            <a:ext cx="1942418" cy="1021073"/>
          </a:xfrm>
          <a:prstGeom prst="rect">
            <a:avLst/>
          </a:prstGeom>
        </p:spPr>
      </p:pic>
      <p:sp>
        <p:nvSpPr>
          <p:cNvPr id="4" name="Rectangle 3"/>
          <p:cNvSpPr/>
          <p:nvPr/>
        </p:nvSpPr>
        <p:spPr>
          <a:xfrm>
            <a:off x="0" y="6338574"/>
            <a:ext cx="6836229" cy="369332"/>
          </a:xfrm>
          <a:prstGeom prst="rect">
            <a:avLst/>
          </a:prstGeom>
        </p:spPr>
        <p:txBody>
          <a:bodyPr wrap="square">
            <a:spAutoFit/>
          </a:bodyPr>
          <a:lstStyle/>
          <a:p>
            <a:r>
              <a:rPr lang="en-US" dirty="0" smtClean="0">
                <a:cs typeface="Arial" panose="020B0604020202020204" pitchFamily="34" charset="0"/>
              </a:rPr>
              <a:t>D. G. Meyer ©2015, </a:t>
            </a:r>
            <a:r>
              <a:rPr lang="en-US" dirty="0">
                <a:cs typeface="Arial" panose="020B0604020202020204" pitchFamily="34" charset="0"/>
              </a:rPr>
              <a:t>Images Property of their </a:t>
            </a:r>
            <a:r>
              <a:rPr lang="en-US" dirty="0" smtClean="0">
                <a:cs typeface="Arial" panose="020B0604020202020204" pitchFamily="34" charset="0"/>
              </a:rPr>
              <a:t>Respective Owners</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220" y="3880710"/>
            <a:ext cx="1104769" cy="110476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577" y="357050"/>
            <a:ext cx="1389229" cy="1389229"/>
          </a:xfrm>
          <a:prstGeom prst="rect">
            <a:avLst/>
          </a:prstGeom>
        </p:spPr>
      </p:pic>
      <p:pic>
        <p:nvPicPr>
          <p:cNvPr id="7" name="Picture 11" descr="dogbert_guard"/>
          <p:cNvPicPr>
            <a:picLocks noChangeAspect="1" noChangeArrowheads="1"/>
          </p:cNvPicPr>
          <p:nvPr/>
        </p:nvPicPr>
        <p:blipFill>
          <a:blip r:embed="rId6" cstate="print">
            <a:clrChange>
              <a:clrFrom>
                <a:srgbClr val="A5C5D7"/>
              </a:clrFrom>
              <a:clrTo>
                <a:srgbClr val="A5C5D7">
                  <a:alpha val="0"/>
                </a:srgbClr>
              </a:clrTo>
            </a:clrChange>
          </a:blip>
          <a:srcRect/>
          <a:stretch>
            <a:fillRect/>
          </a:stretch>
        </p:blipFill>
        <p:spPr bwMode="auto">
          <a:xfrm>
            <a:off x="2763612" y="212992"/>
            <a:ext cx="3505200" cy="3895524"/>
          </a:xfrm>
          <a:prstGeom prst="rect">
            <a:avLst/>
          </a:prstGeom>
          <a:noFill/>
          <a:ln w="9525">
            <a:noFill/>
            <a:miter lim="800000"/>
            <a:headEnd/>
            <a:tailEnd/>
          </a:ln>
        </p:spPr>
      </p:pic>
    </p:spTree>
    <p:extLst>
      <p:ext uri="{BB962C8B-B14F-4D97-AF65-F5344CB8AC3E}">
        <p14:creationId xmlns:p14="http://schemas.microsoft.com/office/powerpoint/2010/main" val="1938527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fr-FR" sz="2400" cap="none" dirty="0" smtClean="0"/>
              <a:t>International </a:t>
            </a:r>
            <a:r>
              <a:rPr lang="fr-FR" sz="2400" cap="none" dirty="0" err="1" smtClean="0"/>
              <a:t>Electrotechnical</a:t>
            </a:r>
            <a:r>
              <a:rPr lang="fr-FR" sz="2400" cap="none" dirty="0" smtClean="0"/>
              <a:t> Commission (IEC)</a:t>
            </a:r>
            <a:endParaRPr lang="en-US" sz="2400" dirty="0"/>
          </a:p>
        </p:txBody>
      </p:sp>
      <p:sp>
        <p:nvSpPr>
          <p:cNvPr id="6" name="Text Placeholder 12"/>
          <p:cNvSpPr txBox="1">
            <a:spLocks/>
          </p:cNvSpPr>
          <p:nvPr/>
        </p:nvSpPr>
        <p:spPr>
          <a:xfrm>
            <a:off x="450850" y="1353849"/>
            <a:ext cx="8475436" cy="2162237"/>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smtClean="0">
                <a:solidFill>
                  <a:schemeClr val="tx1"/>
                </a:solidFill>
                <a:latin typeface="+mn-lt"/>
              </a:rPr>
              <a:t>World’s </a:t>
            </a:r>
            <a:r>
              <a:rPr lang="en-US" sz="2400" dirty="0">
                <a:solidFill>
                  <a:schemeClr val="tx1"/>
                </a:solidFill>
                <a:latin typeface="+mn-lt"/>
              </a:rPr>
              <a:t>leading organization for the preparation and publication of International Standards for all electrical, electronic and related </a:t>
            </a:r>
            <a:r>
              <a:rPr lang="en-US" sz="2400" dirty="0" smtClean="0">
                <a:solidFill>
                  <a:schemeClr val="tx1"/>
                </a:solidFill>
                <a:latin typeface="+mn-lt"/>
              </a:rPr>
              <a:t>technologies (“</a:t>
            </a:r>
            <a:r>
              <a:rPr lang="en-US" sz="2400" dirty="0" err="1" smtClean="0">
                <a:solidFill>
                  <a:schemeClr val="tx1"/>
                </a:solidFill>
                <a:latin typeface="+mn-lt"/>
              </a:rPr>
              <a:t>electrotechnology</a:t>
            </a:r>
            <a:r>
              <a:rPr lang="en-US" sz="2400" dirty="0" smtClean="0">
                <a:solidFill>
                  <a:schemeClr val="tx1"/>
                </a:solidFill>
                <a:latin typeface="+mn-lt"/>
              </a:rPr>
              <a:t>”)</a:t>
            </a:r>
          </a:p>
          <a:p>
            <a:pPr marL="342900" indent="-342900" algn="l">
              <a:buFont typeface="Wingdings" panose="05000000000000000000" pitchFamily="2" charset="2"/>
              <a:buChar char="§"/>
            </a:pPr>
            <a:r>
              <a:rPr lang="en-US" sz="2400" dirty="0" smtClean="0">
                <a:solidFill>
                  <a:schemeClr val="tx1"/>
                </a:solidFill>
                <a:latin typeface="+mn-lt"/>
              </a:rPr>
              <a:t>Provides </a:t>
            </a:r>
            <a:r>
              <a:rPr lang="en-US" sz="2400" dirty="0">
                <a:solidFill>
                  <a:schemeClr val="tx1"/>
                </a:solidFill>
                <a:latin typeface="+mn-lt"/>
              </a:rPr>
              <a:t>a platform to companies, industries and governments for meeting, discussing and developing the International Standards they require</a:t>
            </a:r>
            <a:endParaRPr lang="en-US" sz="2400" dirty="0" smtClean="0">
              <a:solidFill>
                <a:schemeClr val="tx1"/>
              </a:solidFill>
              <a:latin typeface="+mn-lt"/>
            </a:endParaRP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999" y="3838380"/>
            <a:ext cx="3410630" cy="2517665"/>
          </a:xfrm>
          <a:prstGeom prst="rect">
            <a:avLst/>
          </a:prstGeom>
        </p:spPr>
      </p:pic>
      <p:sp>
        <p:nvSpPr>
          <p:cNvPr id="10" name="TextBox 9"/>
          <p:cNvSpPr txBox="1"/>
          <p:nvPr/>
        </p:nvSpPr>
        <p:spPr>
          <a:xfrm>
            <a:off x="655182" y="4302030"/>
            <a:ext cx="4188961" cy="1200329"/>
          </a:xfrm>
          <a:prstGeom prst="rect">
            <a:avLst/>
          </a:prstGeom>
          <a:solidFill>
            <a:srgbClr val="FFFF00"/>
          </a:solidFill>
          <a:ln>
            <a:solidFill>
              <a:schemeClr val="accent1"/>
            </a:solidFill>
          </a:ln>
        </p:spPr>
        <p:txBody>
          <a:bodyPr wrap="square" rtlCol="0">
            <a:spAutoFit/>
          </a:bodyPr>
          <a:lstStyle/>
          <a:p>
            <a:r>
              <a:rPr lang="en-US" dirty="0"/>
              <a:t>Over </a:t>
            </a:r>
            <a:r>
              <a:rPr lang="en-US" dirty="0" smtClean="0"/>
              <a:t>10,000 </a:t>
            </a:r>
            <a:r>
              <a:rPr lang="en-US" dirty="0"/>
              <a:t>experts from industry, commerce, government, test and research labs, academia and consumer groups participate in IEC Standardization work.</a:t>
            </a:r>
          </a:p>
        </p:txBody>
      </p:sp>
    </p:spTree>
    <p:extLst>
      <p:ext uri="{BB962C8B-B14F-4D97-AF65-F5344CB8AC3E}">
        <p14:creationId xmlns:p14="http://schemas.microsoft.com/office/powerpoint/2010/main" val="1954296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PATENT LIABILITY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fr-FR" sz="2400" cap="none" dirty="0" smtClean="0"/>
              <a:t>Protection of </a:t>
            </a:r>
            <a:r>
              <a:rPr lang="fr-FR" sz="2400" cap="none" dirty="0" err="1" smtClean="0"/>
              <a:t>Intellectual</a:t>
            </a:r>
            <a:r>
              <a:rPr lang="fr-FR" sz="2400" cap="none" dirty="0" smtClean="0"/>
              <a:t> </a:t>
            </a:r>
            <a:r>
              <a:rPr lang="fr-FR" sz="2400" cap="none" dirty="0" err="1" smtClean="0"/>
              <a:t>Property</a:t>
            </a:r>
            <a:endParaRPr lang="en-US" sz="2400" dirty="0"/>
          </a:p>
        </p:txBody>
      </p:sp>
      <p:sp>
        <p:nvSpPr>
          <p:cNvPr id="10" name="TextBox 9"/>
          <p:cNvSpPr txBox="1"/>
          <p:nvPr/>
        </p:nvSpPr>
        <p:spPr>
          <a:xfrm>
            <a:off x="668827" y="2094075"/>
            <a:ext cx="7738191" cy="2677656"/>
          </a:xfrm>
          <a:prstGeom prst="rect">
            <a:avLst/>
          </a:prstGeom>
          <a:solidFill>
            <a:srgbClr val="FFFF00"/>
          </a:solidFill>
          <a:ln>
            <a:solidFill>
              <a:schemeClr val="accent1"/>
            </a:solidFill>
          </a:ln>
        </p:spPr>
        <p:txBody>
          <a:bodyPr wrap="square" rtlCol="0">
            <a:spAutoFit/>
          </a:bodyPr>
          <a:lstStyle/>
          <a:p>
            <a:pPr algn="just">
              <a:buFont typeface="Wingdings" pitchFamily="2" charset="2"/>
              <a:buNone/>
            </a:pPr>
            <a:r>
              <a:rPr lang="en-US" sz="2800" i="1" dirty="0">
                <a:solidFill>
                  <a:schemeClr val="hlink"/>
                </a:solidFill>
              </a:rPr>
              <a:t>Congress shall have the power . . . to promote the progress of science and useful arts, by securing for limited times to authors and inventors the exclusive right to their respective writings and discoveries.</a:t>
            </a:r>
          </a:p>
          <a:p>
            <a:endParaRPr lang="en-US" sz="2800" dirty="0">
              <a:solidFill>
                <a:schemeClr val="bg2"/>
              </a:solidFill>
            </a:endParaRPr>
          </a:p>
          <a:p>
            <a:pPr lvl="4">
              <a:buFontTx/>
              <a:buNone/>
            </a:pPr>
            <a:r>
              <a:rPr lang="en-US" sz="2800" dirty="0" smtClean="0">
                <a:solidFill>
                  <a:srgbClr val="0033CC"/>
                </a:solidFill>
              </a:rPr>
              <a:t>U.S</a:t>
            </a:r>
            <a:r>
              <a:rPr lang="en-US" sz="2800" dirty="0">
                <a:solidFill>
                  <a:srgbClr val="0033CC"/>
                </a:solidFill>
              </a:rPr>
              <a:t>. Constitution - Article 1, Section 8</a:t>
            </a:r>
          </a:p>
        </p:txBody>
      </p:sp>
    </p:spTree>
    <p:extLst>
      <p:ext uri="{BB962C8B-B14F-4D97-AF65-F5344CB8AC3E}">
        <p14:creationId xmlns:p14="http://schemas.microsoft.com/office/powerpoint/2010/main" val="3507825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a:latin typeface="Impact" panose="020B0806030902050204" pitchFamily="34" charset="0"/>
              </a:rPr>
              <a:t>Patent = Right to Exclude</a:t>
            </a:r>
          </a:p>
        </p:txBody>
      </p:sp>
      <p:sp>
        <p:nvSpPr>
          <p:cNvPr id="6" name="Text Placeholder 12"/>
          <p:cNvSpPr txBox="1">
            <a:spLocks/>
          </p:cNvSpPr>
          <p:nvPr/>
        </p:nvSpPr>
        <p:spPr>
          <a:xfrm>
            <a:off x="560032" y="1585861"/>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Prevent others from making, using or selling your invention</a:t>
            </a:r>
          </a:p>
          <a:p>
            <a:pPr marL="457200" indent="-457200" algn="l">
              <a:buFont typeface="Wingdings" panose="05000000000000000000" pitchFamily="2" charset="2"/>
              <a:buChar char="§"/>
            </a:pPr>
            <a:r>
              <a:rPr lang="en-US" sz="2800" dirty="0">
                <a:solidFill>
                  <a:schemeClr val="tx1"/>
                </a:solidFill>
                <a:latin typeface="+mn-lt"/>
              </a:rPr>
              <a:t>Right to exclude </a:t>
            </a:r>
            <a:r>
              <a:rPr lang="en-US" sz="2800" dirty="0">
                <a:solidFill>
                  <a:schemeClr val="tx1"/>
                </a:solidFill>
                <a:latin typeface="+mn-lt"/>
                <a:cs typeface="Arial" charset="0"/>
              </a:rPr>
              <a:t>≠</a:t>
            </a:r>
            <a:r>
              <a:rPr lang="en-US" sz="2800" dirty="0">
                <a:solidFill>
                  <a:schemeClr val="tx1"/>
                </a:solidFill>
                <a:latin typeface="+mn-lt"/>
              </a:rPr>
              <a:t> Right to make</a:t>
            </a:r>
          </a:p>
          <a:p>
            <a:pPr lvl="1">
              <a:buFont typeface="Wingdings" panose="05000000000000000000" pitchFamily="2" charset="2"/>
              <a:buChar char="Ø"/>
            </a:pPr>
            <a:r>
              <a:rPr lang="en-US" sz="2800" dirty="0"/>
              <a:t>may not own all required components</a:t>
            </a:r>
          </a:p>
          <a:p>
            <a:pPr lvl="1">
              <a:buFont typeface="Wingdings" panose="05000000000000000000" pitchFamily="2" charset="2"/>
              <a:buChar char="Ø"/>
            </a:pPr>
            <a:r>
              <a:rPr lang="en-US" sz="2800" dirty="0"/>
              <a:t>need for licensing</a:t>
            </a:r>
          </a:p>
          <a:p>
            <a:pPr marL="457200" indent="-457200" algn="l">
              <a:buFont typeface="Wingdings" panose="05000000000000000000" pitchFamily="2" charset="2"/>
              <a:buChar char="§"/>
            </a:pPr>
            <a:r>
              <a:rPr lang="en-US" sz="2800" dirty="0">
                <a:solidFill>
                  <a:schemeClr val="tx1"/>
                </a:solidFill>
                <a:latin typeface="+mn-lt"/>
              </a:rPr>
              <a:t>Patent is </a:t>
            </a:r>
            <a:r>
              <a:rPr lang="en-US" sz="2800" i="1" dirty="0">
                <a:solidFill>
                  <a:schemeClr val="tx1"/>
                </a:solidFill>
                <a:latin typeface="+mn-lt"/>
              </a:rPr>
              <a:t>not</a:t>
            </a:r>
            <a:r>
              <a:rPr lang="en-US" sz="2800" dirty="0">
                <a:solidFill>
                  <a:schemeClr val="tx1"/>
                </a:solidFill>
                <a:latin typeface="+mn-lt"/>
              </a:rPr>
              <a:t> needed to manufacture a product</a:t>
            </a:r>
          </a:p>
          <a:p>
            <a:pPr marL="457200" indent="-457200" algn="l">
              <a:buFont typeface="Wingdings" panose="05000000000000000000" pitchFamily="2" charset="2"/>
              <a:buChar char="§"/>
            </a:pPr>
            <a:r>
              <a:rPr lang="en-US" sz="2800" dirty="0">
                <a:solidFill>
                  <a:schemeClr val="tx1"/>
                </a:solidFill>
                <a:latin typeface="+mn-lt"/>
              </a:rPr>
              <a:t>Duration = 20 years from </a:t>
            </a:r>
            <a:r>
              <a:rPr lang="en-US" sz="2800" u="sng" dirty="0">
                <a:solidFill>
                  <a:schemeClr val="tx1"/>
                </a:solidFill>
                <a:latin typeface="+mn-lt"/>
              </a:rPr>
              <a:t>filing</a:t>
            </a:r>
            <a:r>
              <a:rPr lang="en-US" sz="2800" dirty="0">
                <a:solidFill>
                  <a:schemeClr val="tx1"/>
                </a:solidFill>
                <a:latin typeface="+mn-lt"/>
              </a:rPr>
              <a:t> date</a:t>
            </a: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393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a:latin typeface="Impact" panose="020B0806030902050204" pitchFamily="34" charset="0"/>
              </a:rPr>
              <a:t>Patent </a:t>
            </a:r>
            <a:r>
              <a:rPr lang="en-US" sz="2400" cap="none" dirty="0" smtClean="0">
                <a:latin typeface="Impact" panose="020B0806030902050204" pitchFamily="34" charset="0"/>
              </a:rPr>
              <a:t>Requirements</a:t>
            </a:r>
            <a:endParaRPr lang="en-US" sz="2400" cap="none" dirty="0">
              <a:latin typeface="Impact" panose="020B0806030902050204" pitchFamily="34" charset="0"/>
            </a:endParaRPr>
          </a:p>
        </p:txBody>
      </p:sp>
      <p:sp>
        <p:nvSpPr>
          <p:cNvPr id="6" name="Text Placeholder 12"/>
          <p:cNvSpPr txBox="1">
            <a:spLocks/>
          </p:cNvSpPr>
          <p:nvPr/>
        </p:nvSpPr>
        <p:spPr>
          <a:xfrm>
            <a:off x="560032" y="1547696"/>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smtClean="0">
                <a:solidFill>
                  <a:schemeClr val="tx1"/>
                </a:solidFill>
                <a:latin typeface="+mn-lt"/>
              </a:rPr>
              <a:t>Useful</a:t>
            </a:r>
          </a:p>
          <a:p>
            <a:pPr marL="457200" indent="-457200" algn="l">
              <a:buFont typeface="Wingdings" panose="05000000000000000000" pitchFamily="2" charset="2"/>
              <a:buChar char="§"/>
            </a:pPr>
            <a:r>
              <a:rPr lang="en-US" sz="2800" dirty="0" smtClean="0">
                <a:solidFill>
                  <a:schemeClr val="tx1"/>
                </a:solidFill>
                <a:latin typeface="+mn-lt"/>
              </a:rPr>
              <a:t>Novel</a:t>
            </a:r>
          </a:p>
          <a:p>
            <a:pPr marL="457200" indent="-457200" algn="l">
              <a:buFont typeface="Wingdings" panose="05000000000000000000" pitchFamily="2" charset="2"/>
              <a:buChar char="§"/>
            </a:pPr>
            <a:r>
              <a:rPr lang="en-US" sz="2800" dirty="0" smtClean="0">
                <a:solidFill>
                  <a:schemeClr val="tx1"/>
                </a:solidFill>
                <a:latin typeface="+mn-lt"/>
              </a:rPr>
              <a:t>Non-obvious (to someone “skilled in the art”)</a:t>
            </a:r>
            <a:endParaRPr lang="en-US" sz="2800" dirty="0">
              <a:solidFill>
                <a:schemeClr val="tx1"/>
              </a:solidFill>
              <a:latin typeface="+mn-lt"/>
            </a:endParaRP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2579042" y="5328598"/>
            <a:ext cx="5923039" cy="1200329"/>
          </a:xfrm>
          <a:prstGeom prst="rect">
            <a:avLst/>
          </a:prstGeom>
          <a:solidFill>
            <a:srgbClr val="FFFF00"/>
          </a:solidFill>
          <a:ln>
            <a:solidFill>
              <a:schemeClr val="accent1"/>
            </a:solidFill>
          </a:ln>
        </p:spPr>
        <p:txBody>
          <a:bodyPr wrap="square" rtlCol="0">
            <a:spAutoFit/>
          </a:bodyPr>
          <a:lstStyle/>
          <a:p>
            <a:r>
              <a:rPr lang="en-US" sz="2400" i="1" dirty="0" smtClean="0"/>
              <a:t>“Trade secrets” can not be patented – patents must be fully disclosed </a:t>
            </a:r>
            <a:r>
              <a:rPr lang="en-US" sz="2400" i="1" u="sng" dirty="0" smtClean="0"/>
              <a:t>and</a:t>
            </a:r>
            <a:r>
              <a:rPr lang="en-US" sz="2400" i="1" dirty="0" smtClean="0"/>
              <a:t> include a preferred embodiment</a:t>
            </a:r>
            <a:endParaRPr lang="en-US" sz="2400" i="1" dirty="0"/>
          </a:p>
        </p:txBody>
      </p:sp>
    </p:spTree>
    <p:extLst>
      <p:ext uri="{BB962C8B-B14F-4D97-AF65-F5344CB8AC3E}">
        <p14:creationId xmlns:p14="http://schemas.microsoft.com/office/powerpoint/2010/main" val="1832491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a:latin typeface="Impact" panose="020B0806030902050204" pitchFamily="34" charset="0"/>
              </a:rPr>
              <a:t>Patent </a:t>
            </a:r>
            <a:r>
              <a:rPr lang="en-US" sz="2400" cap="none" dirty="0" smtClean="0">
                <a:latin typeface="Impact" panose="020B0806030902050204" pitchFamily="34" charset="0"/>
              </a:rPr>
              <a:t>Contents</a:t>
            </a:r>
            <a:endParaRPr lang="en-US" sz="2400" cap="none" dirty="0">
              <a:latin typeface="Impact" panose="020B0806030902050204" pitchFamily="34" charset="0"/>
            </a:endParaRPr>
          </a:p>
        </p:txBody>
      </p:sp>
      <p:sp>
        <p:nvSpPr>
          <p:cNvPr id="6" name="Text Placeholder 12"/>
          <p:cNvSpPr txBox="1">
            <a:spLocks/>
          </p:cNvSpPr>
          <p:nvPr/>
        </p:nvSpPr>
        <p:spPr>
          <a:xfrm>
            <a:off x="560032" y="1547696"/>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smtClean="0">
                <a:solidFill>
                  <a:schemeClr val="tx1"/>
                </a:solidFill>
                <a:latin typeface="+mn-lt"/>
              </a:rPr>
              <a:t>Written description</a:t>
            </a:r>
          </a:p>
          <a:p>
            <a:pPr marL="457200" indent="-457200" algn="l">
              <a:buFont typeface="Wingdings" panose="05000000000000000000" pitchFamily="2" charset="2"/>
              <a:buChar char="§"/>
            </a:pPr>
            <a:r>
              <a:rPr lang="en-US" sz="2800" dirty="0" smtClean="0">
                <a:solidFill>
                  <a:schemeClr val="tx1"/>
                </a:solidFill>
                <a:latin typeface="+mn-lt"/>
              </a:rPr>
              <a:t>Drawings/schematics</a:t>
            </a:r>
          </a:p>
          <a:p>
            <a:pPr marL="457200" indent="-457200" algn="l">
              <a:buFont typeface="Wingdings" panose="05000000000000000000" pitchFamily="2" charset="2"/>
              <a:buChar char="§"/>
            </a:pPr>
            <a:r>
              <a:rPr lang="en-US" sz="2800" dirty="0" smtClean="0">
                <a:solidFill>
                  <a:schemeClr val="tx1"/>
                </a:solidFill>
                <a:latin typeface="+mn-lt"/>
              </a:rPr>
              <a:t>Claims</a:t>
            </a:r>
          </a:p>
          <a:p>
            <a:pPr marL="914400" lvl="1" indent="-457200">
              <a:buFont typeface="Wingdings" panose="05000000000000000000" pitchFamily="2" charset="2"/>
              <a:buChar char="Ø"/>
            </a:pPr>
            <a:r>
              <a:rPr lang="en-US" sz="2800" dirty="0" smtClean="0"/>
              <a:t>independent</a:t>
            </a:r>
          </a:p>
          <a:p>
            <a:pPr marL="914400" lvl="1" indent="-457200">
              <a:buFont typeface="Wingdings" panose="05000000000000000000" pitchFamily="2" charset="2"/>
              <a:buChar char="Ø"/>
            </a:pPr>
            <a:r>
              <a:rPr lang="en-US" sz="2800" dirty="0" smtClean="0">
                <a:solidFill>
                  <a:schemeClr val="tx1"/>
                </a:solidFill>
              </a:rPr>
              <a:t>dependent</a:t>
            </a: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10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Types of Patents – Regular and Design</a:t>
            </a:r>
            <a:endParaRPr lang="en-US" sz="2400" cap="none" dirty="0">
              <a:latin typeface="Impact" panose="020B0806030902050204" pitchFamily="34" charset="0"/>
            </a:endParaRPr>
          </a:p>
        </p:txBody>
      </p:sp>
      <p:pic>
        <p:nvPicPr>
          <p:cNvPr id="3" name="Picture 2"/>
          <p:cNvPicPr>
            <a:picLocks noChangeAspect="1"/>
          </p:cNvPicPr>
          <p:nvPr/>
        </p:nvPicPr>
        <p:blipFill rotWithShape="1">
          <a:blip r:embed="rId2"/>
          <a:srcRect t="5776"/>
          <a:stretch/>
        </p:blipFill>
        <p:spPr>
          <a:xfrm>
            <a:off x="579120" y="1525835"/>
            <a:ext cx="3331029" cy="4381626"/>
          </a:xfrm>
          <a:prstGeom prst="rect">
            <a:avLst/>
          </a:prstGeom>
        </p:spPr>
      </p:pic>
      <p:pic>
        <p:nvPicPr>
          <p:cNvPr id="8" name="Picture 7"/>
          <p:cNvPicPr>
            <a:picLocks noChangeAspect="1"/>
          </p:cNvPicPr>
          <p:nvPr/>
        </p:nvPicPr>
        <p:blipFill rotWithShape="1">
          <a:blip r:embed="rId3"/>
          <a:srcRect l="6844" t="4242" r="-6844" b="-1372"/>
          <a:stretch/>
        </p:blipFill>
        <p:spPr>
          <a:xfrm>
            <a:off x="5155548" y="1525835"/>
            <a:ext cx="3344237" cy="4201039"/>
          </a:xfrm>
          <a:prstGeom prst="rect">
            <a:avLst/>
          </a:prstGeom>
        </p:spPr>
      </p:pic>
      <p:sp>
        <p:nvSpPr>
          <p:cNvPr id="9" name="Rounded Rectangle 8"/>
          <p:cNvSpPr/>
          <p:nvPr/>
        </p:nvSpPr>
        <p:spPr>
          <a:xfrm>
            <a:off x="5930538" y="1525835"/>
            <a:ext cx="365760" cy="147590"/>
          </a:xfrm>
          <a:prstGeom prst="round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7541697" y="1525835"/>
            <a:ext cx="113175" cy="147590"/>
          </a:xfrm>
          <a:prstGeom prst="round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411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Patent Applications (Pending Patents)</a:t>
            </a:r>
            <a:endParaRPr lang="en-US" sz="2400" cap="none" dirty="0">
              <a:latin typeface="Impact" panose="020B0806030902050204" pitchFamily="34" charset="0"/>
            </a:endParaRPr>
          </a:p>
        </p:txBody>
      </p:sp>
      <p:pic>
        <p:nvPicPr>
          <p:cNvPr id="4" name="Picture 3"/>
          <p:cNvPicPr>
            <a:picLocks noChangeAspect="1"/>
          </p:cNvPicPr>
          <p:nvPr/>
        </p:nvPicPr>
        <p:blipFill>
          <a:blip r:embed="rId2"/>
          <a:stretch>
            <a:fillRect/>
          </a:stretch>
        </p:blipFill>
        <p:spPr>
          <a:xfrm>
            <a:off x="2576571" y="1452167"/>
            <a:ext cx="3824230" cy="5405833"/>
          </a:xfrm>
          <a:prstGeom prst="rect">
            <a:avLst/>
          </a:prstGeom>
        </p:spPr>
      </p:pic>
      <p:sp>
        <p:nvSpPr>
          <p:cNvPr id="9" name="Rounded Rectangle 8"/>
          <p:cNvSpPr/>
          <p:nvPr/>
        </p:nvSpPr>
        <p:spPr>
          <a:xfrm>
            <a:off x="2827500" y="1608519"/>
            <a:ext cx="1657035" cy="204378"/>
          </a:xfrm>
          <a:prstGeom prst="round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4735464" y="1571236"/>
            <a:ext cx="1355235" cy="204378"/>
          </a:xfrm>
          <a:prstGeom prst="round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76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How Patents Are Used</a:t>
            </a:r>
            <a:endParaRPr lang="en-US" sz="2400" cap="none" dirty="0">
              <a:latin typeface="Impact" panose="020B0806030902050204" pitchFamily="34" charset="0"/>
            </a:endParaRPr>
          </a:p>
        </p:txBody>
      </p:sp>
      <p:sp>
        <p:nvSpPr>
          <p:cNvPr id="6" name="Text Placeholder 12"/>
          <p:cNvSpPr txBox="1">
            <a:spLocks/>
          </p:cNvSpPr>
          <p:nvPr/>
        </p:nvSpPr>
        <p:spPr>
          <a:xfrm>
            <a:off x="560032" y="1547696"/>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smtClean="0">
                <a:solidFill>
                  <a:schemeClr val="tx1"/>
                </a:solidFill>
                <a:latin typeface="+mn-lt"/>
              </a:rPr>
              <a:t>Shield – protect/shield IP, stop others from using it</a:t>
            </a:r>
          </a:p>
          <a:p>
            <a:pPr marL="457200" indent="-457200" algn="l">
              <a:buFont typeface="Wingdings" panose="05000000000000000000" pitchFamily="2" charset="2"/>
              <a:buChar char="§"/>
            </a:pPr>
            <a:r>
              <a:rPr lang="en-US" sz="2800" dirty="0" smtClean="0">
                <a:solidFill>
                  <a:schemeClr val="tx1"/>
                </a:solidFill>
                <a:latin typeface="+mn-lt"/>
              </a:rPr>
              <a:t>Sword – stop other businesses, extract revenue (license fees) from other businesses</a:t>
            </a:r>
            <a:endParaRPr lang="en-US" sz="2800" dirty="0" smtClean="0">
              <a:solidFill>
                <a:schemeClr val="tx1"/>
              </a:solidFill>
            </a:endParaRP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499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Patent Perspectives</a:t>
            </a:r>
            <a:endParaRPr lang="en-US" sz="2400" cap="none" dirty="0">
              <a:latin typeface="Impact" panose="020B0806030902050204" pitchFamily="34" charset="0"/>
            </a:endParaRPr>
          </a:p>
        </p:txBody>
      </p:sp>
      <p:sp>
        <p:nvSpPr>
          <p:cNvPr id="6" name="Text Placeholder 12"/>
          <p:cNvSpPr txBox="1">
            <a:spLocks/>
          </p:cNvSpPr>
          <p:nvPr/>
        </p:nvSpPr>
        <p:spPr>
          <a:xfrm>
            <a:off x="560032" y="1547696"/>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smtClean="0">
                <a:solidFill>
                  <a:schemeClr val="tx1"/>
                </a:solidFill>
                <a:latin typeface="+mn-lt"/>
              </a:rPr>
              <a:t>CEO of large corporation</a:t>
            </a:r>
          </a:p>
          <a:p>
            <a:pPr marL="457200" indent="-457200" algn="l">
              <a:buFont typeface="Wingdings" panose="05000000000000000000" pitchFamily="2" charset="2"/>
              <a:buChar char="§"/>
            </a:pPr>
            <a:r>
              <a:rPr lang="en-US" sz="2800" dirty="0" smtClean="0">
                <a:solidFill>
                  <a:schemeClr val="tx1"/>
                </a:solidFill>
                <a:latin typeface="+mn-lt"/>
              </a:rPr>
              <a:t>Start-up</a:t>
            </a:r>
          </a:p>
          <a:p>
            <a:pPr marL="457200" indent="-457200" algn="l">
              <a:buFont typeface="Wingdings" panose="05000000000000000000" pitchFamily="2" charset="2"/>
              <a:buChar char="§"/>
            </a:pPr>
            <a:r>
              <a:rPr lang="en-US" sz="2800" dirty="0" smtClean="0">
                <a:solidFill>
                  <a:schemeClr val="tx1"/>
                </a:solidFill>
                <a:latin typeface="+mn-lt"/>
              </a:rPr>
              <a:t>Employee of large corporation</a:t>
            </a:r>
          </a:p>
          <a:p>
            <a:pPr marL="457200" indent="-457200" algn="l">
              <a:buFont typeface="Wingdings" panose="05000000000000000000" pitchFamily="2" charset="2"/>
              <a:buChar char="§"/>
            </a:pPr>
            <a:r>
              <a:rPr lang="en-US" sz="2800" dirty="0" smtClean="0">
                <a:solidFill>
                  <a:schemeClr val="tx1"/>
                </a:solidFill>
                <a:latin typeface="+mn-lt"/>
              </a:rPr>
              <a:t>Litigator/investor</a:t>
            </a: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15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CEO Perspective</a:t>
            </a:r>
            <a:endParaRPr lang="en-US" sz="2400" cap="none" dirty="0">
              <a:latin typeface="Impact" panose="020B0806030902050204" pitchFamily="34" charset="0"/>
            </a:endParaRPr>
          </a:p>
        </p:txBody>
      </p:sp>
      <p:sp>
        <p:nvSpPr>
          <p:cNvPr id="6" name="Text Placeholder 12"/>
          <p:cNvSpPr txBox="1">
            <a:spLocks/>
          </p:cNvSpPr>
          <p:nvPr/>
        </p:nvSpPr>
        <p:spPr>
          <a:xfrm>
            <a:off x="560032" y="1547696"/>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smtClean="0">
                <a:solidFill>
                  <a:schemeClr val="tx1"/>
                </a:solidFill>
                <a:latin typeface="+mn-lt"/>
              </a:rPr>
              <a:t>Maximize revenues (“sword”)</a:t>
            </a:r>
          </a:p>
          <a:p>
            <a:pPr marL="914400" lvl="1" indent="-457200">
              <a:buFont typeface="Wingdings" panose="05000000000000000000" pitchFamily="2" charset="2"/>
              <a:buChar char="Ø"/>
            </a:pPr>
            <a:r>
              <a:rPr lang="en-US" sz="2400" dirty="0"/>
              <a:t>Shut down competitors</a:t>
            </a:r>
          </a:p>
          <a:p>
            <a:pPr marL="914400" lvl="1" indent="-457200">
              <a:buFont typeface="Wingdings" panose="05000000000000000000" pitchFamily="2" charset="2"/>
              <a:buChar char="Ø"/>
            </a:pPr>
            <a:r>
              <a:rPr lang="en-US" sz="2400" dirty="0"/>
              <a:t>Extract license </a:t>
            </a:r>
            <a:r>
              <a:rPr lang="en-US" sz="2400" dirty="0" smtClean="0"/>
              <a:t>fees</a:t>
            </a:r>
            <a:endParaRPr lang="en-US" sz="2400" dirty="0" smtClean="0">
              <a:solidFill>
                <a:schemeClr val="tx1"/>
              </a:solidFill>
            </a:endParaRPr>
          </a:p>
          <a:p>
            <a:pPr marL="457200" indent="-457200" algn="l">
              <a:buFont typeface="Wingdings" panose="05000000000000000000" pitchFamily="2" charset="2"/>
              <a:buChar char="§"/>
            </a:pPr>
            <a:r>
              <a:rPr lang="en-US" sz="2400" dirty="0" smtClean="0">
                <a:solidFill>
                  <a:schemeClr val="tx1"/>
                </a:solidFill>
                <a:latin typeface="+mn-lt"/>
              </a:rPr>
              <a:t>Minimize liabilities (“shield”)</a:t>
            </a:r>
          </a:p>
          <a:p>
            <a:pPr marL="914400" lvl="1" indent="-457200">
              <a:buFont typeface="Wingdings" panose="05000000000000000000" pitchFamily="2" charset="2"/>
              <a:buChar char="Ø"/>
            </a:pPr>
            <a:r>
              <a:rPr lang="en-US" sz="2400" dirty="0"/>
              <a:t>Minimize license fees</a:t>
            </a:r>
          </a:p>
          <a:p>
            <a:pPr marL="914400" lvl="1" indent="-457200">
              <a:buFont typeface="Wingdings" panose="05000000000000000000" pitchFamily="2" charset="2"/>
              <a:buChar char="Ø"/>
            </a:pPr>
            <a:r>
              <a:rPr lang="en-US" sz="2400" dirty="0"/>
              <a:t>Prevent infringement penalties</a:t>
            </a:r>
          </a:p>
          <a:p>
            <a:pPr marL="914400" lvl="1" indent="-457200">
              <a:buFont typeface="Wingdings" panose="05000000000000000000" pitchFamily="2" charset="2"/>
              <a:buChar char="Ø"/>
            </a:pPr>
            <a:r>
              <a:rPr lang="en-US" sz="2400" dirty="0"/>
              <a:t>Prevent catastrophic </a:t>
            </a:r>
            <a:r>
              <a:rPr lang="en-US" sz="2400" dirty="0" smtClean="0"/>
              <a:t>shutdown</a:t>
            </a:r>
            <a:endParaRPr lang="en-US" sz="2400" dirty="0" smtClean="0">
              <a:solidFill>
                <a:schemeClr val="tx1"/>
              </a:solidFill>
              <a:latin typeface="+mn-lt"/>
            </a:endParaRPr>
          </a:p>
          <a:p>
            <a:pPr marL="457200" indent="-457200" algn="l">
              <a:buFont typeface="Wingdings" panose="05000000000000000000" pitchFamily="2" charset="2"/>
              <a:buChar char="§"/>
            </a:pPr>
            <a:r>
              <a:rPr lang="en-US" sz="2400" dirty="0" smtClean="0">
                <a:solidFill>
                  <a:schemeClr val="tx1"/>
                </a:solidFill>
                <a:latin typeface="+mn-lt"/>
              </a:rPr>
              <a:t>Strategy: assemble a large patent portfolio</a:t>
            </a:r>
          </a:p>
          <a:p>
            <a:pPr marL="914400" lvl="1" indent="-457200">
              <a:buFont typeface="Wingdings" panose="05000000000000000000" pitchFamily="2" charset="2"/>
              <a:buChar char="Ø"/>
            </a:pPr>
            <a:r>
              <a:rPr lang="en-US" sz="2400" dirty="0" smtClean="0">
                <a:solidFill>
                  <a:schemeClr val="tx1"/>
                </a:solidFill>
              </a:rPr>
              <a:t>Not necessarily limited to core business</a:t>
            </a:r>
          </a:p>
          <a:p>
            <a:pPr marL="914400" lvl="1" indent="-457200">
              <a:buFont typeface="Wingdings" panose="05000000000000000000" pitchFamily="2" charset="2"/>
              <a:buChar char="Ø"/>
            </a:pPr>
            <a:r>
              <a:rPr lang="en-US" sz="2400" dirty="0" smtClean="0">
                <a:solidFill>
                  <a:schemeClr val="tx1"/>
                </a:solidFill>
              </a:rPr>
              <a:t>“Offense is the best defense”</a:t>
            </a:r>
          </a:p>
          <a:p>
            <a:pPr marL="800100" lvl="1" indent="-342900">
              <a:buFont typeface="Wingdings" panose="05000000000000000000" pitchFamily="2" charset="2"/>
              <a:buChar char="Ø"/>
            </a:pPr>
            <a:endParaRPr lang="en-US" sz="2400"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3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Regulatory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fr-FR" sz="2400" cap="none" dirty="0" err="1" smtClean="0"/>
              <a:t>Underwriters</a:t>
            </a:r>
            <a:r>
              <a:rPr lang="fr-FR" sz="2400" cap="none" dirty="0" smtClean="0"/>
              <a:t> </a:t>
            </a:r>
            <a:r>
              <a:rPr lang="fr-FR" sz="2400" cap="none" dirty="0" err="1" smtClean="0"/>
              <a:t>Laboratory</a:t>
            </a:r>
            <a:r>
              <a:rPr lang="fr-FR" sz="2400" cap="none" dirty="0" smtClean="0"/>
              <a:t> (UL)</a:t>
            </a:r>
            <a:endParaRPr lang="en-US" sz="2400" dirty="0"/>
          </a:p>
        </p:txBody>
      </p:sp>
      <p:sp>
        <p:nvSpPr>
          <p:cNvPr id="6" name="Text Placeholder 12"/>
          <p:cNvSpPr txBox="1">
            <a:spLocks/>
          </p:cNvSpPr>
          <p:nvPr/>
        </p:nvSpPr>
        <p:spPr>
          <a:xfrm>
            <a:off x="450850" y="1353849"/>
            <a:ext cx="8475436" cy="382775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smtClean="0">
                <a:solidFill>
                  <a:schemeClr val="tx1"/>
                </a:solidFill>
                <a:latin typeface="+mn-lt"/>
              </a:rPr>
              <a:t>Global </a:t>
            </a:r>
            <a:r>
              <a:rPr lang="en-US" sz="2400" dirty="0">
                <a:solidFill>
                  <a:schemeClr val="tx1"/>
                </a:solidFill>
                <a:latin typeface="+mn-lt"/>
              </a:rPr>
              <a:t>safety science </a:t>
            </a:r>
            <a:r>
              <a:rPr lang="en-US" sz="2400" dirty="0" smtClean="0">
                <a:solidFill>
                  <a:schemeClr val="tx1"/>
                </a:solidFill>
                <a:latin typeface="+mn-lt"/>
              </a:rPr>
              <a:t>company - largest </a:t>
            </a:r>
            <a:r>
              <a:rPr lang="en-US" sz="2400" dirty="0">
                <a:solidFill>
                  <a:schemeClr val="tx1"/>
                </a:solidFill>
                <a:latin typeface="+mn-lt"/>
              </a:rPr>
              <a:t>and oldest independent testing laboratory in the United </a:t>
            </a:r>
            <a:r>
              <a:rPr lang="en-US" sz="2400" dirty="0" smtClean="0">
                <a:solidFill>
                  <a:schemeClr val="tx1"/>
                </a:solidFill>
                <a:latin typeface="+mn-lt"/>
              </a:rPr>
              <a:t>States</a:t>
            </a:r>
          </a:p>
          <a:p>
            <a:pPr marL="342900" indent="-342900" algn="l">
              <a:buFont typeface="Wingdings" panose="05000000000000000000" pitchFamily="2" charset="2"/>
              <a:buChar char="§"/>
            </a:pPr>
            <a:r>
              <a:rPr lang="en-US" sz="2400" dirty="0" smtClean="0">
                <a:solidFill>
                  <a:schemeClr val="tx1"/>
                </a:solidFill>
                <a:latin typeface="+mn-lt"/>
              </a:rPr>
              <a:t>Tests </a:t>
            </a:r>
            <a:r>
              <a:rPr lang="en-US" sz="2400" dirty="0">
                <a:solidFill>
                  <a:schemeClr val="tx1"/>
                </a:solidFill>
                <a:latin typeface="+mn-lt"/>
              </a:rPr>
              <a:t>the latest products and technologies for safety before they are marketed around the </a:t>
            </a:r>
            <a:r>
              <a:rPr lang="en-US" sz="2400" dirty="0" smtClean="0">
                <a:solidFill>
                  <a:schemeClr val="tx1"/>
                </a:solidFill>
                <a:latin typeface="+mn-lt"/>
              </a:rPr>
              <a:t>world (19,000 annually)</a:t>
            </a:r>
          </a:p>
          <a:p>
            <a:pPr marL="342900" indent="-342900" algn="l">
              <a:buFont typeface="Wingdings" panose="05000000000000000000" pitchFamily="2" charset="2"/>
              <a:buChar char="§"/>
            </a:pPr>
            <a:r>
              <a:rPr lang="en-US" sz="2400" dirty="0" smtClean="0">
                <a:solidFill>
                  <a:schemeClr val="tx1"/>
                </a:solidFill>
                <a:latin typeface="+mn-lt"/>
              </a:rPr>
              <a:t>Five </a:t>
            </a:r>
            <a:r>
              <a:rPr lang="en-US" sz="2400" dirty="0">
                <a:solidFill>
                  <a:schemeClr val="tx1"/>
                </a:solidFill>
                <a:latin typeface="+mn-lt"/>
              </a:rPr>
              <a:t>strategic areas - product safety, environment, life &amp; health, university and verification </a:t>
            </a:r>
            <a:r>
              <a:rPr lang="en-US" sz="2400" dirty="0" smtClean="0">
                <a:solidFill>
                  <a:schemeClr val="tx1"/>
                </a:solidFill>
                <a:latin typeface="+mn-lt"/>
              </a:rPr>
              <a:t>services</a:t>
            </a:r>
          </a:p>
          <a:p>
            <a:pPr marL="342900" indent="-342900" algn="l">
              <a:buFont typeface="Wingdings" panose="05000000000000000000" pitchFamily="2" charset="2"/>
              <a:buChar char="§"/>
            </a:pPr>
            <a:r>
              <a:rPr lang="en-US" sz="2400" dirty="0">
                <a:solidFill>
                  <a:schemeClr val="tx1"/>
                </a:solidFill>
                <a:latin typeface="+mn-lt"/>
              </a:rPr>
              <a:t>UL Listing means that UL has tested representative samples of the product and determined that it meets UL’s </a:t>
            </a:r>
            <a:r>
              <a:rPr lang="en-US" sz="2400" dirty="0" smtClean="0">
                <a:solidFill>
                  <a:schemeClr val="tx1"/>
                </a:solidFill>
                <a:latin typeface="+mn-lt"/>
              </a:rPr>
              <a:t>requirements</a:t>
            </a:r>
            <a:endParaRPr lang="en-US" sz="2200" dirty="0">
              <a:solidFill>
                <a:schemeClr val="tx1"/>
              </a:solidFill>
              <a:latin typeface="+mn-lt"/>
            </a:endParaRPr>
          </a:p>
          <a:p>
            <a:pPr lvl="1"/>
            <a:endParaRPr lang="en-US" sz="2000" dirty="0" smtClean="0">
              <a:solidFill>
                <a:schemeClr val="tx1"/>
              </a:solidFill>
            </a:endParaRP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896" y="4741720"/>
            <a:ext cx="2731122" cy="1524347"/>
          </a:xfrm>
          <a:prstGeom prst="rect">
            <a:avLst/>
          </a:prstGeom>
        </p:spPr>
      </p:pic>
    </p:spTree>
    <p:extLst>
      <p:ext uri="{BB962C8B-B14F-4D97-AF65-F5344CB8AC3E}">
        <p14:creationId xmlns:p14="http://schemas.microsoft.com/office/powerpoint/2010/main" val="1354217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CEO Perspective</a:t>
            </a:r>
            <a:endParaRPr lang="en-US" sz="2400" cap="none" dirty="0">
              <a:latin typeface="Impact" panose="020B0806030902050204" pitchFamily="34" charset="0"/>
            </a:endParaRPr>
          </a:p>
        </p:txBody>
      </p:sp>
      <p:sp>
        <p:nvSpPr>
          <p:cNvPr id="6" name="Text Placeholder 12"/>
          <p:cNvSpPr txBox="1">
            <a:spLocks/>
          </p:cNvSpPr>
          <p:nvPr/>
        </p:nvSpPr>
        <p:spPr>
          <a:xfrm>
            <a:off x="560032" y="1547696"/>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smtClean="0">
                <a:solidFill>
                  <a:schemeClr val="tx1"/>
                </a:solidFill>
                <a:latin typeface="+mn-lt"/>
              </a:rPr>
              <a:t>Tactics</a:t>
            </a:r>
          </a:p>
          <a:p>
            <a:pPr marL="914400" lvl="1" indent="-457200">
              <a:buFont typeface="Wingdings" panose="05000000000000000000" pitchFamily="2" charset="2"/>
              <a:buChar char="Ø"/>
            </a:pPr>
            <a:r>
              <a:rPr lang="en-US" sz="2400" dirty="0" smtClean="0"/>
              <a:t>Toward employees</a:t>
            </a:r>
          </a:p>
          <a:p>
            <a:pPr marL="1371600" lvl="2" indent="-457200">
              <a:buFont typeface="Wingdings" panose="05000000000000000000" pitchFamily="2" charset="2"/>
              <a:buChar char="v"/>
            </a:pPr>
            <a:r>
              <a:rPr lang="en-US" sz="2400" dirty="0" smtClean="0"/>
              <a:t>incentivize patent applications/awards</a:t>
            </a:r>
          </a:p>
          <a:p>
            <a:pPr marL="1371600" lvl="2" indent="-457200">
              <a:buFont typeface="Wingdings" panose="05000000000000000000" pitchFamily="2" charset="2"/>
              <a:buChar char="v"/>
            </a:pPr>
            <a:r>
              <a:rPr lang="en-US" sz="2400" dirty="0" smtClean="0"/>
              <a:t>support processes that maximize yield</a:t>
            </a:r>
          </a:p>
          <a:p>
            <a:pPr marL="1371600" lvl="2" indent="-457200">
              <a:buFont typeface="Wingdings" panose="05000000000000000000" pitchFamily="2" charset="2"/>
              <a:buChar char="v"/>
            </a:pPr>
            <a:r>
              <a:rPr lang="en-US" sz="2400" dirty="0" smtClean="0"/>
              <a:t>provide training to avoid willful infringement</a:t>
            </a:r>
            <a:endParaRPr lang="en-US" sz="2400" dirty="0"/>
          </a:p>
          <a:p>
            <a:pPr marL="914400" lvl="1" indent="-457200">
              <a:buFont typeface="Wingdings" panose="05000000000000000000" pitchFamily="2" charset="2"/>
              <a:buChar char="Ø"/>
            </a:pPr>
            <a:r>
              <a:rPr lang="en-US" sz="2400" dirty="0" smtClean="0"/>
              <a:t>Toward competitors</a:t>
            </a:r>
          </a:p>
          <a:p>
            <a:pPr marL="1371600" lvl="2" indent="-457200">
              <a:buFont typeface="Wingdings" panose="05000000000000000000" pitchFamily="2" charset="2"/>
              <a:buChar char="v"/>
            </a:pPr>
            <a:r>
              <a:rPr lang="en-US" sz="2400" dirty="0" smtClean="0">
                <a:solidFill>
                  <a:schemeClr val="tx1"/>
                </a:solidFill>
              </a:rPr>
              <a:t>keep a large enough sword (to act as a shield – “mutually assured destruction” – MAD)</a:t>
            </a:r>
          </a:p>
          <a:p>
            <a:pPr marL="1371600" lvl="2" indent="-457200">
              <a:buFont typeface="Wingdings" panose="05000000000000000000" pitchFamily="2" charset="2"/>
              <a:buChar char="v"/>
            </a:pPr>
            <a:r>
              <a:rPr lang="en-US" sz="2400" dirty="0" smtClean="0"/>
              <a:t>negotiate truce where possible</a:t>
            </a:r>
            <a:endParaRPr lang="en-US" sz="2400" dirty="0" smtClean="0">
              <a:solidFill>
                <a:schemeClr val="tx1"/>
              </a:solidFill>
            </a:endParaRPr>
          </a:p>
          <a:p>
            <a:pPr marL="800100" lvl="1" indent="-342900">
              <a:buFont typeface="Wingdings" panose="05000000000000000000" pitchFamily="2" charset="2"/>
              <a:buChar char="Ø"/>
            </a:pPr>
            <a:endParaRPr lang="en-US" sz="2400"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3071196" y="5123409"/>
            <a:ext cx="4754207" cy="1200329"/>
          </a:xfrm>
          <a:prstGeom prst="rect">
            <a:avLst/>
          </a:prstGeom>
          <a:solidFill>
            <a:srgbClr val="FFFF00"/>
          </a:solidFill>
          <a:ln>
            <a:solidFill>
              <a:schemeClr val="accent1">
                <a:shade val="95000"/>
                <a:satMod val="105000"/>
              </a:schemeClr>
            </a:solidFill>
          </a:ln>
        </p:spPr>
        <p:txBody>
          <a:bodyPr wrap="square" rtlCol="0">
            <a:spAutoFit/>
          </a:bodyPr>
          <a:lstStyle/>
          <a:p>
            <a:pPr algn="just"/>
            <a:r>
              <a:rPr lang="en-US" dirty="0" smtClean="0"/>
              <a:t>Truce example</a:t>
            </a:r>
            <a:r>
              <a:rPr lang="en-US" dirty="0"/>
              <a:t>: Intel and AMD – each acquits other of liability for ongoing infringement that might </a:t>
            </a:r>
            <a:r>
              <a:rPr lang="en-US" dirty="0" smtClean="0"/>
              <a:t>exist, and each grants non-exclusive, non-transferable license to the other</a:t>
            </a:r>
            <a:endParaRPr lang="en-US" dirty="0"/>
          </a:p>
        </p:txBody>
      </p:sp>
    </p:spTree>
    <p:extLst>
      <p:ext uri="{BB962C8B-B14F-4D97-AF65-F5344CB8AC3E}">
        <p14:creationId xmlns:p14="http://schemas.microsoft.com/office/powerpoint/2010/main" val="1080602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Startup Perspective</a:t>
            </a:r>
            <a:endParaRPr lang="en-US" sz="2400" cap="none" dirty="0">
              <a:latin typeface="Impact" panose="020B0806030902050204" pitchFamily="34" charset="0"/>
            </a:endParaRPr>
          </a:p>
        </p:txBody>
      </p:sp>
      <p:sp>
        <p:nvSpPr>
          <p:cNvPr id="6" name="Text Placeholder 12"/>
          <p:cNvSpPr txBox="1">
            <a:spLocks/>
          </p:cNvSpPr>
          <p:nvPr/>
        </p:nvSpPr>
        <p:spPr>
          <a:xfrm>
            <a:off x="169507" y="1367555"/>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14400" lvl="1" indent="-457200">
              <a:buFont typeface="Wingdings" panose="05000000000000000000" pitchFamily="2" charset="2"/>
              <a:buChar char="§"/>
            </a:pPr>
            <a:r>
              <a:rPr lang="en-US" sz="2400" dirty="0"/>
              <a:t>Informal view – what appears to be “old tech” falls within 20-year lifespan of </a:t>
            </a:r>
            <a:r>
              <a:rPr lang="en-US" sz="2400" dirty="0" smtClean="0"/>
              <a:t>many existing patents</a:t>
            </a:r>
          </a:p>
          <a:p>
            <a:pPr marL="914400" lvl="1" indent="-457200">
              <a:buFont typeface="Wingdings" panose="05000000000000000000" pitchFamily="2" charset="2"/>
              <a:buChar char="§"/>
            </a:pPr>
            <a:r>
              <a:rPr lang="en-US" sz="2400" dirty="0" smtClean="0"/>
              <a:t>Incumbents hold large patent portfolios (“swords”)</a:t>
            </a:r>
          </a:p>
          <a:p>
            <a:pPr marL="914400" lvl="1" indent="-457200">
              <a:buFont typeface="Wingdings" panose="05000000000000000000" pitchFamily="2" charset="2"/>
              <a:buChar char="§"/>
            </a:pPr>
            <a:r>
              <a:rPr lang="en-US" sz="2400" dirty="0" smtClean="0"/>
              <a:t>Startups (typically) hold no significant portfolios that can hurt incumbents (no “shields”)</a:t>
            </a:r>
          </a:p>
          <a:p>
            <a:pPr marL="914400" lvl="1" indent="-457200">
              <a:buFont typeface="Wingdings" panose="05000000000000000000" pitchFamily="2" charset="2"/>
              <a:buChar char="§"/>
            </a:pPr>
            <a:r>
              <a:rPr lang="en-US" sz="2400" dirty="0" smtClean="0"/>
              <a:t>Strategies</a:t>
            </a:r>
          </a:p>
          <a:p>
            <a:pPr marL="1371600" lvl="2" indent="-457200">
              <a:buFont typeface="Wingdings" panose="05000000000000000000" pitchFamily="2" charset="2"/>
              <a:buChar char="Ø"/>
            </a:pPr>
            <a:r>
              <a:rPr lang="en-US" sz="2400" dirty="0" smtClean="0"/>
              <a:t>Stay poor (cheaper for incumbents to ignore you than hire a lawyer to shut you down)</a:t>
            </a:r>
          </a:p>
          <a:p>
            <a:pPr marL="1371600" lvl="2" indent="-457200">
              <a:buFont typeface="Wingdings" panose="05000000000000000000" pitchFamily="2" charset="2"/>
              <a:buChar char="Ø"/>
            </a:pPr>
            <a:r>
              <a:rPr lang="en-US" sz="2400" dirty="0" smtClean="0"/>
              <a:t>Contest patents of adversary (“sword is invalid”) – very difficult to achieve in practice</a:t>
            </a:r>
          </a:p>
          <a:p>
            <a:pPr marL="1371600" lvl="2" indent="-457200">
              <a:buFont typeface="Wingdings" panose="05000000000000000000" pitchFamily="2" charset="2"/>
              <a:buChar char="Ø"/>
            </a:pPr>
            <a:r>
              <a:rPr lang="en-US" sz="2400" dirty="0" smtClean="0"/>
              <a:t>Get a strong ally and/or buy help (license a large/relevant portfolio of patents, obtain cash by selling startup stake to investors)</a:t>
            </a:r>
            <a:endParaRPr lang="en-US" sz="2400" dirty="0"/>
          </a:p>
          <a:p>
            <a:pPr marL="914400" lvl="1" indent="-457200">
              <a:buFont typeface="Wingdings" panose="05000000000000000000" pitchFamily="2" charset="2"/>
              <a:buChar char="Ø"/>
            </a:pPr>
            <a:endParaRPr lang="en-US" sz="2400" dirty="0" smtClean="0"/>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29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Employee</a:t>
            </a:r>
            <a:r>
              <a:rPr lang="en-US" sz="2400" cap="none" dirty="0" smtClean="0">
                <a:latin typeface="Impact" panose="020B0806030902050204" pitchFamily="34" charset="0"/>
              </a:rPr>
              <a:t> Perspective</a:t>
            </a:r>
            <a:endParaRPr lang="en-US" sz="2400" cap="none" dirty="0">
              <a:latin typeface="Impact" panose="020B0806030902050204" pitchFamily="34" charset="0"/>
            </a:endParaRPr>
          </a:p>
        </p:txBody>
      </p:sp>
      <p:sp>
        <p:nvSpPr>
          <p:cNvPr id="6" name="Text Placeholder 12"/>
          <p:cNvSpPr txBox="1">
            <a:spLocks/>
          </p:cNvSpPr>
          <p:nvPr/>
        </p:nvSpPr>
        <p:spPr>
          <a:xfrm>
            <a:off x="169507" y="1472330"/>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14400" lvl="1" indent="-457200">
              <a:buFont typeface="Wingdings" panose="05000000000000000000" pitchFamily="2" charset="2"/>
              <a:buChar char="§"/>
            </a:pPr>
            <a:r>
              <a:rPr lang="en-US" sz="2800" dirty="0" smtClean="0"/>
              <a:t>Incentives to protect IP of company (“patent everything”)</a:t>
            </a:r>
          </a:p>
          <a:p>
            <a:pPr marL="914400" lvl="1" indent="-457200">
              <a:buFont typeface="Wingdings" panose="05000000000000000000" pitchFamily="2" charset="2"/>
              <a:buChar char="§"/>
            </a:pPr>
            <a:r>
              <a:rPr lang="en-US" sz="2800" dirty="0" smtClean="0"/>
              <a:t>Training to avoid willful infringement</a:t>
            </a:r>
          </a:p>
          <a:p>
            <a:pPr marL="1371600" lvl="2" indent="-457200">
              <a:buFont typeface="Wingdings" panose="05000000000000000000" pitchFamily="2" charset="2"/>
              <a:buChar char="Ø"/>
            </a:pPr>
            <a:r>
              <a:rPr lang="en-US" sz="2800" dirty="0" smtClean="0"/>
              <a:t>Disclose what you know about closely related work</a:t>
            </a:r>
          </a:p>
          <a:p>
            <a:pPr marL="1371600" lvl="2" indent="-457200">
              <a:buFont typeface="Wingdings" panose="05000000000000000000" pitchFamily="2" charset="2"/>
              <a:buChar char="Ø"/>
            </a:pPr>
            <a:r>
              <a:rPr lang="en-US" sz="2800" dirty="0" smtClean="0"/>
              <a:t>Do not actively look for patents while you are designing a product (hire lawyers to examine potential for infringement)</a:t>
            </a:r>
            <a:endParaRPr lang="en-US" sz="2800" dirty="0"/>
          </a:p>
          <a:p>
            <a:pPr marL="914400" lvl="1" indent="-457200">
              <a:buFont typeface="Wingdings" panose="05000000000000000000" pitchFamily="2" charset="2"/>
              <a:buChar char="Ø"/>
            </a:pPr>
            <a:endParaRPr lang="en-US" sz="2400" dirty="0" smtClean="0"/>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963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Investor/Litigator</a:t>
            </a:r>
            <a:r>
              <a:rPr lang="en-US" sz="2400" cap="none" dirty="0" smtClean="0">
                <a:latin typeface="Impact" panose="020B0806030902050204" pitchFamily="34" charset="0"/>
              </a:rPr>
              <a:t> Perspective</a:t>
            </a:r>
            <a:endParaRPr lang="en-US" sz="2400" cap="none" dirty="0">
              <a:latin typeface="Impact" panose="020B0806030902050204" pitchFamily="34" charset="0"/>
            </a:endParaRPr>
          </a:p>
        </p:txBody>
      </p:sp>
      <p:sp>
        <p:nvSpPr>
          <p:cNvPr id="6" name="Text Placeholder 12"/>
          <p:cNvSpPr txBox="1">
            <a:spLocks/>
          </p:cNvSpPr>
          <p:nvPr/>
        </p:nvSpPr>
        <p:spPr>
          <a:xfrm>
            <a:off x="169506" y="1392085"/>
            <a:ext cx="8441093"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14400" lvl="1" indent="-457200">
              <a:buFont typeface="Wingdings" panose="05000000000000000000" pitchFamily="2" charset="2"/>
              <a:buChar char="§"/>
            </a:pPr>
            <a:r>
              <a:rPr lang="en-US" sz="2800" dirty="0" smtClean="0"/>
              <a:t>Goal: IP is property (invest and aggressively monetize property to maximize ROI)</a:t>
            </a:r>
          </a:p>
          <a:p>
            <a:pPr marL="914400" lvl="1" indent="-457200">
              <a:buFont typeface="Wingdings" panose="05000000000000000000" pitchFamily="2" charset="2"/>
              <a:buChar char="§"/>
            </a:pPr>
            <a:r>
              <a:rPr lang="en-US" sz="2800" dirty="0" smtClean="0"/>
              <a:t>No interest in making anything (no MAD)</a:t>
            </a:r>
          </a:p>
          <a:p>
            <a:pPr marL="914400" lvl="1" indent="-457200">
              <a:buFont typeface="Wingdings" panose="05000000000000000000" pitchFamily="2" charset="2"/>
              <a:buChar char="§"/>
            </a:pPr>
            <a:r>
              <a:rPr lang="en-US" sz="2800" dirty="0" smtClean="0"/>
              <a:t>Strategy</a:t>
            </a:r>
          </a:p>
          <a:p>
            <a:pPr marL="1371600" lvl="2" indent="-457200">
              <a:buFont typeface="Wingdings" panose="05000000000000000000" pitchFamily="2" charset="2"/>
              <a:buChar char="Ø"/>
            </a:pPr>
            <a:r>
              <a:rPr lang="en-US" sz="2800" dirty="0" smtClean="0"/>
              <a:t>Buy broad patents from distressed companies</a:t>
            </a:r>
          </a:p>
          <a:p>
            <a:pPr marL="1371600" lvl="2" indent="-457200">
              <a:buFont typeface="Wingdings" panose="05000000000000000000" pitchFamily="2" charset="2"/>
              <a:buChar char="Ø"/>
            </a:pPr>
            <a:r>
              <a:rPr lang="en-US" sz="2800" dirty="0" smtClean="0"/>
              <a:t>Sue everyone</a:t>
            </a:r>
          </a:p>
          <a:p>
            <a:pPr marL="914400" lvl="1" indent="-457200">
              <a:buFont typeface="Wingdings" panose="05000000000000000000" pitchFamily="2" charset="2"/>
              <a:buChar char="§"/>
            </a:pPr>
            <a:r>
              <a:rPr lang="en-US" sz="2800" dirty="0" smtClean="0"/>
              <a:t>Spin</a:t>
            </a:r>
          </a:p>
          <a:p>
            <a:pPr marL="1371600" lvl="2" indent="-457200">
              <a:buFont typeface="Wingdings" panose="05000000000000000000" pitchFamily="2" charset="2"/>
              <a:buChar char="Ø"/>
            </a:pPr>
            <a:r>
              <a:rPr lang="en-US" sz="2800" dirty="0" smtClean="0"/>
              <a:t>Patent trolls, hurting real businesses (“swords”)</a:t>
            </a:r>
          </a:p>
          <a:p>
            <a:pPr marL="1371600" lvl="2" indent="-457200">
              <a:buFont typeface="Wingdings" panose="05000000000000000000" pitchFamily="2" charset="2"/>
              <a:buChar char="Ø"/>
            </a:pPr>
            <a:r>
              <a:rPr lang="en-US" sz="2800" dirty="0" smtClean="0"/>
              <a:t>Defending their property (“shields”)</a:t>
            </a:r>
          </a:p>
          <a:p>
            <a:pPr lvl="1"/>
            <a:endParaRPr lang="en-US" sz="2400" dirty="0" smtClean="0"/>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09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Patent Application Process</a:t>
            </a:r>
            <a:endParaRPr lang="en-US" sz="2400" cap="none" dirty="0">
              <a:latin typeface="Impact" panose="020B0806030902050204" pitchFamily="34" charset="0"/>
            </a:endParaRPr>
          </a:p>
        </p:txBody>
      </p:sp>
      <p:sp>
        <p:nvSpPr>
          <p:cNvPr id="6" name="Text Placeholder 12"/>
          <p:cNvSpPr txBox="1">
            <a:spLocks/>
          </p:cNvSpPr>
          <p:nvPr/>
        </p:nvSpPr>
        <p:spPr>
          <a:xfrm>
            <a:off x="560032" y="1386702"/>
            <a:ext cx="8297366"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lnSpc>
                <a:spcPct val="95000"/>
              </a:lnSpc>
              <a:buFont typeface="Wingdings" panose="05000000000000000000" pitchFamily="2" charset="2"/>
              <a:buChar char="§"/>
            </a:pPr>
            <a:r>
              <a:rPr lang="en-US" sz="2800" dirty="0">
                <a:solidFill>
                  <a:schemeClr val="tx1"/>
                </a:solidFill>
                <a:latin typeface="+mn-lt"/>
              </a:rPr>
              <a:t>Applying for a patent </a:t>
            </a:r>
            <a:r>
              <a:rPr lang="en-US" sz="2800" dirty="0" smtClean="0">
                <a:solidFill>
                  <a:schemeClr val="tx1"/>
                </a:solidFill>
                <a:latin typeface="+mn-lt"/>
              </a:rPr>
              <a:t>requires</a:t>
            </a:r>
          </a:p>
          <a:p>
            <a:pPr marL="914400" lvl="1" indent="-457200">
              <a:lnSpc>
                <a:spcPct val="95000"/>
              </a:lnSpc>
              <a:buFont typeface="Wingdings" panose="05000000000000000000" pitchFamily="2" charset="2"/>
              <a:buChar char="Ø"/>
            </a:pPr>
            <a:r>
              <a:rPr lang="en-US" sz="2800" dirty="0" smtClean="0">
                <a:solidFill>
                  <a:schemeClr val="tx1"/>
                </a:solidFill>
              </a:rPr>
              <a:t>extensive </a:t>
            </a:r>
            <a:r>
              <a:rPr lang="en-US" sz="2800" dirty="0">
                <a:solidFill>
                  <a:schemeClr val="tx1"/>
                </a:solidFill>
              </a:rPr>
              <a:t>search of prior </a:t>
            </a:r>
            <a:r>
              <a:rPr lang="en-US" sz="2800" dirty="0" smtClean="0">
                <a:solidFill>
                  <a:schemeClr val="tx1"/>
                </a:solidFill>
              </a:rPr>
              <a:t>art</a:t>
            </a:r>
          </a:p>
          <a:p>
            <a:pPr marL="914400" lvl="1" indent="-457200">
              <a:lnSpc>
                <a:spcPct val="95000"/>
              </a:lnSpc>
              <a:buFont typeface="Wingdings" panose="05000000000000000000" pitchFamily="2" charset="2"/>
              <a:buChar char="Ø"/>
            </a:pPr>
            <a:r>
              <a:rPr lang="en-US" sz="2800" dirty="0" smtClean="0">
                <a:solidFill>
                  <a:schemeClr val="tx1"/>
                </a:solidFill>
              </a:rPr>
              <a:t>protracted </a:t>
            </a:r>
            <a:r>
              <a:rPr lang="en-US" sz="2800" dirty="0">
                <a:solidFill>
                  <a:schemeClr val="tx1"/>
                </a:solidFill>
              </a:rPr>
              <a:t>negotiation with assigned patent </a:t>
            </a:r>
            <a:r>
              <a:rPr lang="en-US" sz="2800" dirty="0" smtClean="0">
                <a:solidFill>
                  <a:schemeClr val="tx1"/>
                </a:solidFill>
              </a:rPr>
              <a:t>officer</a:t>
            </a:r>
          </a:p>
          <a:p>
            <a:pPr marL="914400" lvl="1" indent="-457200">
              <a:lnSpc>
                <a:spcPct val="95000"/>
              </a:lnSpc>
              <a:buFont typeface="Wingdings" panose="05000000000000000000" pitchFamily="2" charset="2"/>
              <a:buChar char="Ø"/>
            </a:pPr>
            <a:r>
              <a:rPr lang="en-US" sz="2800" dirty="0" smtClean="0">
                <a:solidFill>
                  <a:schemeClr val="tx1"/>
                </a:solidFill>
              </a:rPr>
              <a:t>patent </a:t>
            </a:r>
            <a:r>
              <a:rPr lang="en-US" sz="2800" dirty="0">
                <a:solidFill>
                  <a:schemeClr val="tx1"/>
                </a:solidFill>
              </a:rPr>
              <a:t>lawyer</a:t>
            </a:r>
          </a:p>
          <a:p>
            <a:pPr marL="457200" indent="-457200" algn="l">
              <a:lnSpc>
                <a:spcPct val="95000"/>
              </a:lnSpc>
              <a:buFont typeface="Wingdings" panose="05000000000000000000" pitchFamily="2" charset="2"/>
              <a:buChar char="§"/>
            </a:pPr>
            <a:r>
              <a:rPr lang="en-US" sz="2800" dirty="0">
                <a:solidFill>
                  <a:schemeClr val="tx1"/>
                </a:solidFill>
                <a:latin typeface="+mn-lt"/>
              </a:rPr>
              <a:t>Many </a:t>
            </a:r>
            <a:r>
              <a:rPr lang="en-US" sz="2800" dirty="0" smtClean="0">
                <a:solidFill>
                  <a:schemeClr val="tx1"/>
                </a:solidFill>
                <a:latin typeface="+mn-lt"/>
              </a:rPr>
              <a:t>patent </a:t>
            </a:r>
            <a:r>
              <a:rPr lang="en-US" sz="2800" dirty="0">
                <a:solidFill>
                  <a:schemeClr val="tx1"/>
                </a:solidFill>
                <a:latin typeface="+mn-lt"/>
              </a:rPr>
              <a:t>search engines </a:t>
            </a:r>
            <a:r>
              <a:rPr lang="en-US" sz="2800" dirty="0" smtClean="0">
                <a:solidFill>
                  <a:schemeClr val="tx1"/>
                </a:solidFill>
                <a:latin typeface="+mn-lt"/>
              </a:rPr>
              <a:t>are available</a:t>
            </a:r>
          </a:p>
          <a:p>
            <a:pPr marL="914400" lvl="1" indent="-457200">
              <a:lnSpc>
                <a:spcPct val="95000"/>
              </a:lnSpc>
              <a:buFont typeface="Wingdings" panose="05000000000000000000" pitchFamily="2" charset="2"/>
              <a:buChar char="Ø"/>
            </a:pPr>
            <a:r>
              <a:rPr lang="en-US" sz="2800" dirty="0" smtClean="0">
                <a:solidFill>
                  <a:schemeClr val="tx1"/>
                </a:solidFill>
                <a:hlinkClick r:id="rId2"/>
              </a:rPr>
              <a:t>freepatentsonline.com</a:t>
            </a:r>
            <a:endParaRPr lang="en-US" sz="2800" dirty="0" smtClean="0">
              <a:solidFill>
                <a:schemeClr val="tx1"/>
              </a:solidFill>
            </a:endParaRPr>
          </a:p>
          <a:p>
            <a:pPr marL="914400" lvl="1" indent="-457200">
              <a:lnSpc>
                <a:spcPct val="95000"/>
              </a:lnSpc>
              <a:buFont typeface="Wingdings" panose="05000000000000000000" pitchFamily="2" charset="2"/>
              <a:buChar char="Ø"/>
            </a:pPr>
            <a:r>
              <a:rPr lang="en-US" sz="2800" dirty="0" smtClean="0">
                <a:solidFill>
                  <a:schemeClr val="tx1"/>
                </a:solidFill>
                <a:hlinkClick r:id="rId3" action="ppaction://hlinkfile"/>
              </a:rPr>
              <a:t>google.com/patents</a:t>
            </a:r>
            <a:r>
              <a:rPr lang="en-US" sz="2800" dirty="0" smtClean="0">
                <a:solidFill>
                  <a:schemeClr val="tx1"/>
                </a:solidFill>
              </a:rPr>
              <a:t> </a:t>
            </a:r>
            <a:endParaRPr lang="en-US" sz="2800" dirty="0">
              <a:solidFill>
                <a:schemeClr val="tx1"/>
              </a:solidFill>
            </a:endParaRPr>
          </a:p>
          <a:p>
            <a:pPr marL="457200" indent="-457200" algn="l">
              <a:lnSpc>
                <a:spcPct val="95000"/>
              </a:lnSpc>
              <a:buFont typeface="Wingdings" panose="05000000000000000000" pitchFamily="2" charset="2"/>
              <a:buChar char="§"/>
            </a:pPr>
            <a:r>
              <a:rPr lang="en-US" sz="2800" dirty="0" smtClean="0">
                <a:solidFill>
                  <a:schemeClr val="tx1"/>
                </a:solidFill>
                <a:latin typeface="+mn-lt"/>
              </a:rPr>
              <a:t>Official </a:t>
            </a:r>
            <a:r>
              <a:rPr lang="en-US" sz="2800" dirty="0">
                <a:solidFill>
                  <a:schemeClr val="tx1"/>
                </a:solidFill>
                <a:latin typeface="+mn-lt"/>
              </a:rPr>
              <a:t>web site of the U.S. Patent Office </a:t>
            </a:r>
            <a:r>
              <a:rPr lang="en-US" sz="2800" dirty="0" smtClean="0">
                <a:solidFill>
                  <a:schemeClr val="tx1"/>
                </a:solidFill>
                <a:latin typeface="+mn-lt"/>
              </a:rPr>
              <a:t>is </a:t>
            </a:r>
            <a:r>
              <a:rPr lang="en-US" sz="2800" dirty="0" smtClean="0">
                <a:solidFill>
                  <a:schemeClr val="tx1"/>
                </a:solidFill>
                <a:latin typeface="+mn-lt"/>
                <a:hlinkClick r:id="rId4"/>
              </a:rPr>
              <a:t>www.uspto.gov</a:t>
            </a:r>
            <a:endParaRPr lang="en-US" sz="2800" dirty="0" smtClean="0">
              <a:solidFill>
                <a:schemeClr val="tx1"/>
              </a:solidFill>
              <a:latin typeface="+mn-lt"/>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791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Patent Infringement Analysis</a:t>
            </a:r>
            <a:endParaRPr lang="en-US" sz="2400" cap="none" dirty="0">
              <a:latin typeface="Impact" panose="020B0806030902050204" pitchFamily="34" charset="0"/>
            </a:endParaRPr>
          </a:p>
        </p:txBody>
      </p:sp>
      <p:sp>
        <p:nvSpPr>
          <p:cNvPr id="6" name="Text Placeholder 12"/>
          <p:cNvSpPr txBox="1">
            <a:spLocks/>
          </p:cNvSpPr>
          <p:nvPr/>
        </p:nvSpPr>
        <p:spPr>
          <a:xfrm>
            <a:off x="560032" y="1386702"/>
            <a:ext cx="8297366"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Best time to search for possible patent infringement is at product conception stage</a:t>
            </a:r>
          </a:p>
          <a:p>
            <a:pPr marL="457200" indent="-457200" algn="l">
              <a:buFont typeface="Wingdings" panose="05000000000000000000" pitchFamily="2" charset="2"/>
              <a:buChar char="§"/>
            </a:pPr>
            <a:r>
              <a:rPr lang="en-US" sz="2800" dirty="0">
                <a:solidFill>
                  <a:schemeClr val="tx1"/>
                </a:solidFill>
                <a:latin typeface="+mn-lt"/>
              </a:rPr>
              <a:t>If the possibility of infringement exists, either:</a:t>
            </a:r>
          </a:p>
          <a:p>
            <a:pPr marL="914400" lvl="1" indent="-457200">
              <a:buFont typeface="Wingdings" panose="05000000000000000000" pitchFamily="2" charset="2"/>
              <a:buChar char="Ø"/>
            </a:pPr>
            <a:r>
              <a:rPr lang="en-US" sz="2800" u="sng" dirty="0"/>
              <a:t>eliminate</a:t>
            </a:r>
            <a:r>
              <a:rPr lang="en-US" sz="2800" dirty="0"/>
              <a:t> infringing function from your design</a:t>
            </a:r>
          </a:p>
          <a:p>
            <a:pPr marL="914400" lvl="1" indent="-457200">
              <a:buFont typeface="Wingdings" panose="05000000000000000000" pitchFamily="2" charset="2"/>
              <a:buChar char="Ø"/>
            </a:pPr>
            <a:r>
              <a:rPr lang="en-US" sz="2800" u="sng" dirty="0"/>
              <a:t>modify</a:t>
            </a:r>
            <a:r>
              <a:rPr lang="en-US" sz="2800" dirty="0"/>
              <a:t> your design so that the infringing function is performed in a “substantially different way”</a:t>
            </a:r>
          </a:p>
          <a:p>
            <a:pPr marL="457200" indent="-457200" algn="l">
              <a:buFont typeface="Wingdings" panose="05000000000000000000" pitchFamily="2" charset="2"/>
              <a:buChar char="§"/>
            </a:pPr>
            <a:r>
              <a:rPr lang="en-US" sz="2800" dirty="0">
                <a:solidFill>
                  <a:schemeClr val="tx1"/>
                </a:solidFill>
                <a:latin typeface="+mn-lt"/>
              </a:rPr>
              <a:t>Types of infringement</a:t>
            </a:r>
          </a:p>
          <a:p>
            <a:pPr marL="914400" lvl="1" indent="-457200">
              <a:buFont typeface="Wingdings" panose="05000000000000000000" pitchFamily="2" charset="2"/>
              <a:buChar char="Ø"/>
            </a:pPr>
            <a:r>
              <a:rPr lang="en-US" sz="2800" dirty="0"/>
              <a:t>literal</a:t>
            </a:r>
          </a:p>
          <a:p>
            <a:pPr marL="914400" lvl="1" indent="-457200">
              <a:buFont typeface="Wingdings" panose="05000000000000000000" pitchFamily="2" charset="2"/>
              <a:buChar char="Ø"/>
            </a:pPr>
            <a:r>
              <a:rPr lang="en-US" sz="2800" dirty="0"/>
              <a:t>doctrine of equivalents</a:t>
            </a: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920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Literal Infringement</a:t>
            </a:r>
            <a:endParaRPr lang="en-US" sz="2400" cap="none" dirty="0">
              <a:latin typeface="Impact" panose="020B0806030902050204" pitchFamily="34" charset="0"/>
            </a:endParaRPr>
          </a:p>
        </p:txBody>
      </p:sp>
      <p:sp>
        <p:nvSpPr>
          <p:cNvPr id="6" name="Text Placeholder 12"/>
          <p:cNvSpPr txBox="1">
            <a:spLocks/>
          </p:cNvSpPr>
          <p:nvPr/>
        </p:nvSpPr>
        <p:spPr>
          <a:xfrm>
            <a:off x="560032" y="1386702"/>
            <a:ext cx="8297366"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Exactly same function performed exactly the same way</a:t>
            </a:r>
          </a:p>
          <a:p>
            <a:pPr marL="457200" indent="-457200" algn="l">
              <a:buFont typeface="Wingdings" panose="05000000000000000000" pitchFamily="2" charset="2"/>
              <a:buChar char="§"/>
            </a:pPr>
            <a:r>
              <a:rPr lang="en-US" sz="2800" dirty="0">
                <a:solidFill>
                  <a:schemeClr val="tx1"/>
                </a:solidFill>
                <a:latin typeface="+mn-lt"/>
              </a:rPr>
              <a:t>Should be “obvious”</a:t>
            </a:r>
          </a:p>
          <a:p>
            <a:pPr marL="457200" indent="-457200" algn="l">
              <a:buFont typeface="Wingdings" panose="05000000000000000000" pitchFamily="2" charset="2"/>
              <a:buChar char="§"/>
            </a:pPr>
            <a:r>
              <a:rPr lang="en-US" sz="2800" dirty="0">
                <a:solidFill>
                  <a:schemeClr val="tx1"/>
                </a:solidFill>
                <a:latin typeface="+mn-lt"/>
              </a:rPr>
              <a:t>Either eliminate this function from your design </a:t>
            </a:r>
            <a:r>
              <a:rPr lang="en-US" sz="2800" dirty="0" smtClean="0">
                <a:solidFill>
                  <a:schemeClr val="tx1"/>
                </a:solidFill>
                <a:latin typeface="+mn-lt"/>
              </a:rPr>
              <a:t>-</a:t>
            </a:r>
            <a:r>
              <a:rPr lang="en-US" sz="2800" dirty="0">
                <a:solidFill>
                  <a:schemeClr val="tx1"/>
                </a:solidFill>
                <a:latin typeface="+mn-lt"/>
              </a:rPr>
              <a:t>or- obtain license/pay royalty fee to use this function</a:t>
            </a:r>
          </a:p>
          <a:p>
            <a:pPr marL="457200" indent="-457200" algn="l">
              <a:buFont typeface="Wingdings" panose="05000000000000000000" pitchFamily="2" charset="2"/>
              <a:buChar char="§"/>
            </a:pPr>
            <a:r>
              <a:rPr lang="en-US" sz="2800" dirty="0">
                <a:solidFill>
                  <a:schemeClr val="tx1"/>
                </a:solidFill>
                <a:latin typeface="+mn-lt"/>
              </a:rPr>
              <a:t>Note that “simply adding additional features” does </a:t>
            </a:r>
            <a:r>
              <a:rPr lang="en-US" sz="2800" u="sng" dirty="0">
                <a:solidFill>
                  <a:schemeClr val="tx1"/>
                </a:solidFill>
                <a:latin typeface="+mn-lt"/>
              </a:rPr>
              <a:t>not</a:t>
            </a:r>
            <a:r>
              <a:rPr lang="en-US" sz="2800" dirty="0">
                <a:solidFill>
                  <a:schemeClr val="tx1"/>
                </a:solidFill>
                <a:latin typeface="+mn-lt"/>
              </a:rPr>
              <a:t> eliminate infringement</a:t>
            </a:r>
            <a:endParaRPr lang="en-US" sz="2400" dirty="0" smtClean="0">
              <a:solidFill>
                <a:schemeClr val="tx1"/>
              </a:solidFill>
              <a:latin typeface="+mn-lt"/>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668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Infringement Under Doctrine of Equivalents</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420195"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Substantially same function performed substantially the same way</a:t>
            </a:r>
          </a:p>
          <a:p>
            <a:pPr marL="457200" indent="-457200" algn="l">
              <a:buFont typeface="Wingdings" panose="05000000000000000000" pitchFamily="2" charset="2"/>
              <a:buChar char="§"/>
            </a:pPr>
            <a:r>
              <a:rPr lang="en-US" sz="2800" dirty="0">
                <a:solidFill>
                  <a:schemeClr val="tx1"/>
                </a:solidFill>
                <a:latin typeface="+mn-lt"/>
              </a:rPr>
              <a:t>Hypothetical examples</a:t>
            </a:r>
          </a:p>
          <a:p>
            <a:pPr marL="800100" lvl="1" indent="-342900">
              <a:buFont typeface="Wingdings" panose="05000000000000000000" pitchFamily="2" charset="2"/>
              <a:buChar char="Ø"/>
            </a:pPr>
            <a:r>
              <a:rPr lang="en-US" sz="2200" dirty="0"/>
              <a:t>for fastening pieces of wood together, does a screw perform “substantially the same function” in “substantially the same way” as a nail?</a:t>
            </a:r>
          </a:p>
          <a:p>
            <a:pPr marL="800100" lvl="1" indent="-342900">
              <a:buFont typeface="Wingdings" panose="05000000000000000000" pitchFamily="2" charset="2"/>
              <a:buChar char="Ø"/>
            </a:pPr>
            <a:r>
              <a:rPr lang="en-US" sz="2200" dirty="0"/>
              <a:t>for reproducing recorded music, does a vinyl LP perform “substantially the same function” in “substantially the same way” as a CD?</a:t>
            </a:r>
          </a:p>
          <a:p>
            <a:pPr marL="800100" lvl="1" indent="-342900">
              <a:buFont typeface="Wingdings" panose="05000000000000000000" pitchFamily="2" charset="2"/>
              <a:buChar char="Ø"/>
            </a:pPr>
            <a:r>
              <a:rPr lang="en-US" sz="2200" dirty="0" smtClean="0"/>
              <a:t>does </a:t>
            </a:r>
            <a:r>
              <a:rPr lang="en-US" sz="2200" dirty="0"/>
              <a:t>software running on a microcontroller perform “substantially the same function” in “substantially the same way” as a state machine realized with discrete flip-flops and gates?</a:t>
            </a: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78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Doctrine of Equivalents</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420195"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a:solidFill>
                  <a:schemeClr val="tx1"/>
                </a:solidFill>
                <a:latin typeface="+mn-lt"/>
              </a:rPr>
              <a:t>Need a clear understanding of </a:t>
            </a:r>
            <a:r>
              <a:rPr lang="en-US" sz="2400" u="sng" dirty="0">
                <a:solidFill>
                  <a:schemeClr val="tx1"/>
                </a:solidFill>
                <a:latin typeface="+mn-lt"/>
              </a:rPr>
              <a:t>mechanism</a:t>
            </a:r>
            <a:r>
              <a:rPr lang="en-US" sz="2400" dirty="0">
                <a:solidFill>
                  <a:schemeClr val="tx1"/>
                </a:solidFill>
                <a:latin typeface="+mn-lt"/>
              </a:rPr>
              <a:t> (“way</a:t>
            </a:r>
            <a:r>
              <a:rPr lang="en-US" sz="2400" dirty="0" smtClean="0">
                <a:solidFill>
                  <a:schemeClr val="tx1"/>
                </a:solidFill>
                <a:latin typeface="+mn-lt"/>
              </a:rPr>
              <a:t>”) – </a:t>
            </a:r>
            <a:r>
              <a:rPr lang="en-US" sz="2400" dirty="0">
                <a:solidFill>
                  <a:schemeClr val="tx1"/>
                </a:solidFill>
                <a:latin typeface="+mn-lt"/>
              </a:rPr>
              <a:t>the </a:t>
            </a:r>
            <a:r>
              <a:rPr lang="en-US" sz="2400" u="sng" dirty="0">
                <a:solidFill>
                  <a:schemeClr val="tx1"/>
                </a:solidFill>
                <a:latin typeface="+mn-lt"/>
              </a:rPr>
              <a:t>mechanism</a:t>
            </a:r>
            <a:r>
              <a:rPr lang="en-US" sz="2400" dirty="0">
                <a:solidFill>
                  <a:schemeClr val="tx1"/>
                </a:solidFill>
                <a:latin typeface="+mn-lt"/>
              </a:rPr>
              <a:t> is the </a:t>
            </a:r>
            <a:r>
              <a:rPr lang="en-US" sz="2400" i="1" dirty="0">
                <a:solidFill>
                  <a:schemeClr val="tx1"/>
                </a:solidFill>
                <a:latin typeface="+mn-lt"/>
              </a:rPr>
              <a:t>function</a:t>
            </a:r>
            <a:r>
              <a:rPr lang="en-US" sz="2400" dirty="0">
                <a:solidFill>
                  <a:schemeClr val="tx1"/>
                </a:solidFill>
                <a:latin typeface="+mn-lt"/>
              </a:rPr>
              <a:t> of interest in analyzing infringement liability under the doctrine of equivalents</a:t>
            </a:r>
          </a:p>
          <a:p>
            <a:pPr marL="800100" lvl="1" indent="-342900">
              <a:buFont typeface="Wingdings" panose="05000000000000000000" pitchFamily="2" charset="2"/>
              <a:buChar char="Ø"/>
            </a:pPr>
            <a:r>
              <a:rPr lang="en-US" sz="2200" dirty="0"/>
              <a:t>hypothetical #1: “fastening” is not what is </a:t>
            </a:r>
            <a:r>
              <a:rPr lang="en-US" sz="2200" dirty="0" smtClean="0"/>
              <a:t>patented; </a:t>
            </a:r>
            <a:r>
              <a:rPr lang="en-US" sz="2200" dirty="0"/>
              <a:t>rather, the fastening </a:t>
            </a:r>
            <a:r>
              <a:rPr lang="en-US" sz="2200" u="sng" dirty="0"/>
              <a:t>mechanism</a:t>
            </a:r>
            <a:r>
              <a:rPr lang="en-US" sz="2200" dirty="0"/>
              <a:t> (ribbing on nail vs. threads on screw)</a:t>
            </a:r>
          </a:p>
          <a:p>
            <a:pPr marL="800100" lvl="1" indent="-342900">
              <a:buFont typeface="Wingdings" panose="05000000000000000000" pitchFamily="2" charset="2"/>
              <a:buChar char="Ø"/>
            </a:pPr>
            <a:r>
              <a:rPr lang="en-US" sz="2200" dirty="0"/>
              <a:t>hypothetical #2: “music reproduction” is not what is </a:t>
            </a:r>
            <a:r>
              <a:rPr lang="en-US" sz="2200" dirty="0" smtClean="0"/>
              <a:t>patented; </a:t>
            </a:r>
            <a:r>
              <a:rPr lang="en-US" sz="2200" dirty="0"/>
              <a:t>rather, the music reproduction </a:t>
            </a:r>
            <a:r>
              <a:rPr lang="en-US" sz="2200" u="sng" dirty="0"/>
              <a:t>mechanism</a:t>
            </a:r>
            <a:r>
              <a:rPr lang="en-US" sz="2200" dirty="0"/>
              <a:t> (needle vibration following molded groove vs. optically reading digital data from pits molded into plastic disc)</a:t>
            </a:r>
          </a:p>
          <a:p>
            <a:pPr marL="800100" lvl="1" indent="-342900">
              <a:buFont typeface="Wingdings" panose="05000000000000000000" pitchFamily="2" charset="2"/>
              <a:buChar char="Ø"/>
            </a:pPr>
            <a:r>
              <a:rPr lang="en-US" sz="2200" dirty="0"/>
              <a:t>hypothetical #3: </a:t>
            </a:r>
            <a:r>
              <a:rPr lang="en-US" sz="2200" dirty="0" smtClean="0"/>
              <a:t>“doing something on a computer” </a:t>
            </a:r>
            <a:r>
              <a:rPr lang="en-US" sz="2200" dirty="0"/>
              <a:t>is not what is </a:t>
            </a:r>
            <a:r>
              <a:rPr lang="en-US" sz="2200" dirty="0" smtClean="0"/>
              <a:t>patented; </a:t>
            </a:r>
            <a:r>
              <a:rPr lang="en-US" sz="2200" dirty="0"/>
              <a:t>rather, </a:t>
            </a:r>
            <a:r>
              <a:rPr lang="en-US" sz="2200" dirty="0" smtClean="0"/>
              <a:t>the software </a:t>
            </a:r>
            <a:r>
              <a:rPr lang="en-US" sz="2200" u="sng" dirty="0" smtClean="0"/>
              <a:t>method</a:t>
            </a:r>
            <a:r>
              <a:rPr lang="en-US" sz="2200" dirty="0" smtClean="0"/>
              <a:t> (algorithm)</a:t>
            </a:r>
            <a:endParaRPr lang="en-US" sz="2200" dirty="0"/>
          </a:p>
          <a:p>
            <a:pPr lvl="1"/>
            <a:endParaRPr lang="en-US" sz="2400" dirty="0" smtClean="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1112530" y="5393224"/>
            <a:ext cx="7533564" cy="461665"/>
          </a:xfrm>
          <a:prstGeom prst="rect">
            <a:avLst/>
          </a:prstGeom>
          <a:solidFill>
            <a:srgbClr val="FFFF00"/>
          </a:solidFill>
          <a:ln>
            <a:solidFill>
              <a:schemeClr val="accent1"/>
            </a:solidFill>
          </a:ln>
        </p:spPr>
        <p:txBody>
          <a:bodyPr wrap="square" rtlCol="0">
            <a:spAutoFit/>
          </a:bodyPr>
          <a:lstStyle/>
          <a:p>
            <a:r>
              <a:rPr lang="en-US" sz="2400" i="1" u="sng" dirty="0" smtClean="0"/>
              <a:t>What</a:t>
            </a:r>
            <a:r>
              <a:rPr lang="en-US" sz="2400" i="1" dirty="0" smtClean="0"/>
              <a:t> (some action) vs. </a:t>
            </a:r>
            <a:r>
              <a:rPr lang="en-US" sz="2400" i="1" u="sng" dirty="0" smtClean="0"/>
              <a:t>how</a:t>
            </a:r>
            <a:r>
              <a:rPr lang="en-US" sz="2400" i="1" dirty="0" smtClean="0"/>
              <a:t> (method/mechanism/function)</a:t>
            </a:r>
            <a:endParaRPr lang="en-US" sz="2400" i="1" dirty="0"/>
          </a:p>
        </p:txBody>
      </p:sp>
    </p:spTree>
    <p:extLst>
      <p:ext uri="{BB962C8B-B14F-4D97-AF65-F5344CB8AC3E}">
        <p14:creationId xmlns:p14="http://schemas.microsoft.com/office/powerpoint/2010/main" val="618155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Doctrine of Equivalents</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133119"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600" dirty="0">
                <a:solidFill>
                  <a:schemeClr val="tx1"/>
                </a:solidFill>
                <a:latin typeface="+mn-lt"/>
              </a:rPr>
              <a:t>Stated another way, is the “software” implementation of </a:t>
            </a:r>
            <a:r>
              <a:rPr lang="en-US" sz="2600" u="sng" dirty="0">
                <a:solidFill>
                  <a:schemeClr val="tx1"/>
                </a:solidFill>
                <a:latin typeface="+mn-lt"/>
              </a:rPr>
              <a:t>any</a:t>
            </a:r>
            <a:r>
              <a:rPr lang="en-US" sz="2600" dirty="0">
                <a:solidFill>
                  <a:schemeClr val="tx1"/>
                </a:solidFill>
                <a:latin typeface="+mn-lt"/>
              </a:rPr>
              <a:t> function the equivalent of a (digital) hardware implementation of that function under the doctrine of equivalents?</a:t>
            </a:r>
          </a:p>
          <a:p>
            <a:pPr marL="342900" indent="-342900" algn="l">
              <a:buFont typeface="Wingdings" panose="05000000000000000000" pitchFamily="2" charset="2"/>
              <a:buChar char="§"/>
            </a:pPr>
            <a:r>
              <a:rPr lang="en-US" sz="2600" dirty="0">
                <a:solidFill>
                  <a:schemeClr val="tx1"/>
                </a:solidFill>
                <a:latin typeface="+mn-lt"/>
              </a:rPr>
              <a:t>Answer: “hard to say” – this is why there are patent lawyers!  </a:t>
            </a:r>
          </a:p>
          <a:p>
            <a:pPr marL="342900" indent="-342900" algn="l">
              <a:buFont typeface="Wingdings" panose="05000000000000000000" pitchFamily="2" charset="2"/>
              <a:buChar char="§"/>
            </a:pPr>
            <a:r>
              <a:rPr lang="en-US" sz="2600" dirty="0">
                <a:solidFill>
                  <a:schemeClr val="tx1"/>
                </a:solidFill>
                <a:latin typeface="+mn-lt"/>
              </a:rPr>
              <a:t>No case to date where software ruled the equivalent of hardware </a:t>
            </a:r>
            <a:r>
              <a:rPr lang="en-US" sz="2600" i="1" dirty="0">
                <a:solidFill>
                  <a:schemeClr val="tx1"/>
                </a:solidFill>
                <a:latin typeface="+mn-lt"/>
              </a:rPr>
              <a:t>per se</a:t>
            </a:r>
            <a:r>
              <a:rPr lang="en-US" sz="2600" dirty="0">
                <a:solidFill>
                  <a:schemeClr val="tx1"/>
                </a:solidFill>
                <a:latin typeface="+mn-lt"/>
              </a:rPr>
              <a:t> – but have been cases where </a:t>
            </a:r>
            <a:r>
              <a:rPr lang="en-US" sz="2600" u="sng" dirty="0">
                <a:solidFill>
                  <a:schemeClr val="tx1"/>
                </a:solidFill>
                <a:latin typeface="+mn-lt"/>
              </a:rPr>
              <a:t>functions</a:t>
            </a:r>
            <a:r>
              <a:rPr lang="en-US" sz="2600" dirty="0">
                <a:solidFill>
                  <a:schemeClr val="tx1"/>
                </a:solidFill>
                <a:latin typeface="+mn-lt"/>
              </a:rPr>
              <a:t> (“algorithms”)  of hardware and software devices ruled as performed in “substantially the same way</a:t>
            </a:r>
            <a:r>
              <a:rPr lang="en-US" sz="2600" dirty="0" smtClean="0">
                <a:solidFill>
                  <a:schemeClr val="tx1"/>
                </a:solidFill>
                <a:latin typeface="+mn-lt"/>
              </a:rPr>
              <a:t>”</a:t>
            </a:r>
          </a:p>
          <a:p>
            <a:pPr algn="l"/>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4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“Conformité Européenne” (</a:t>
            </a:r>
            <a:r>
              <a:rPr lang="fr-FR" sz="2400" cap="none" dirty="0" err="1"/>
              <a:t>literally</a:t>
            </a:r>
            <a:r>
              <a:rPr lang="fr-FR" sz="2400" cap="none" dirty="0"/>
              <a:t> “</a:t>
            </a:r>
            <a:r>
              <a:rPr lang="fr-FR" sz="2400" cap="none" dirty="0" err="1"/>
              <a:t>European</a:t>
            </a:r>
            <a:r>
              <a:rPr lang="fr-FR" sz="2400" cap="none" dirty="0"/>
              <a:t> </a:t>
            </a:r>
            <a:r>
              <a:rPr lang="fr-FR" sz="2400" cap="none" dirty="0" err="1"/>
              <a:t>Conformity</a:t>
            </a:r>
            <a:r>
              <a:rPr lang="fr-FR" sz="2400" cap="none" dirty="0" smtClean="0"/>
              <a:t>”) or CE</a:t>
            </a:r>
            <a:endParaRPr lang="en-US" sz="2400" dirty="0"/>
          </a:p>
        </p:txBody>
      </p:sp>
      <p:sp>
        <p:nvSpPr>
          <p:cNvPr id="6" name="Text Placeholder 12"/>
          <p:cNvSpPr txBox="1">
            <a:spLocks/>
          </p:cNvSpPr>
          <p:nvPr/>
        </p:nvSpPr>
        <p:spPr>
          <a:xfrm>
            <a:off x="450850" y="1353849"/>
            <a:ext cx="8475436" cy="382775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200" dirty="0" smtClean="0">
                <a:solidFill>
                  <a:schemeClr val="tx1"/>
                </a:solidFill>
                <a:latin typeface="+mn-lt"/>
              </a:rPr>
              <a:t>Verifies product complies with all relevant EU legislation that mandates compliance with specific standards and requirements</a:t>
            </a:r>
          </a:p>
          <a:p>
            <a:pPr marL="800100" lvl="1" indent="-342900">
              <a:buFont typeface="Wingdings" panose="05000000000000000000" pitchFamily="2" charset="2"/>
              <a:buChar char="Ø"/>
            </a:pPr>
            <a:r>
              <a:rPr lang="en-US" sz="2200" dirty="0"/>
              <a:t>product safety</a:t>
            </a:r>
          </a:p>
          <a:p>
            <a:pPr marL="800100" lvl="1" indent="-342900">
              <a:buFont typeface="Wingdings" panose="05000000000000000000" pitchFamily="2" charset="2"/>
              <a:buChar char="Ø"/>
            </a:pPr>
            <a:r>
              <a:rPr lang="en-US" sz="2200" dirty="0"/>
              <a:t>environmental impact</a:t>
            </a:r>
          </a:p>
          <a:p>
            <a:pPr marL="800100" lvl="1" indent="-342900">
              <a:buFont typeface="Wingdings" panose="05000000000000000000" pitchFamily="2" charset="2"/>
              <a:buChar char="Ø"/>
            </a:pPr>
            <a:r>
              <a:rPr lang="en-US" sz="2200" dirty="0"/>
              <a:t>consumer </a:t>
            </a:r>
            <a:r>
              <a:rPr lang="en-US" sz="2200" dirty="0" smtClean="0"/>
              <a:t>protection</a:t>
            </a:r>
            <a:endParaRPr lang="en-US" sz="2200" dirty="0" smtClean="0">
              <a:solidFill>
                <a:schemeClr val="tx1"/>
              </a:solidFill>
            </a:endParaRPr>
          </a:p>
          <a:p>
            <a:pPr marL="342900" lvl="1" indent="-342900">
              <a:buFont typeface="Wingdings" panose="05000000000000000000" pitchFamily="2" charset="2"/>
              <a:buChar char="§"/>
            </a:pPr>
            <a:r>
              <a:rPr lang="en-US" sz="2200" dirty="0"/>
              <a:t>Products covered</a:t>
            </a:r>
          </a:p>
          <a:p>
            <a:pPr marL="800100" lvl="1" indent="-342900">
              <a:buFont typeface="Wingdings" panose="05000000000000000000" pitchFamily="2" charset="2"/>
              <a:buChar char="Ø"/>
            </a:pPr>
            <a:r>
              <a:rPr lang="en-US" sz="2200" dirty="0" smtClean="0"/>
              <a:t>medical </a:t>
            </a:r>
            <a:r>
              <a:rPr lang="en-US" sz="2200" dirty="0"/>
              <a:t>devices</a:t>
            </a:r>
          </a:p>
          <a:p>
            <a:pPr marL="800100" lvl="1" indent="-342900">
              <a:buFont typeface="Wingdings" panose="05000000000000000000" pitchFamily="2" charset="2"/>
              <a:buChar char="Ø"/>
            </a:pPr>
            <a:r>
              <a:rPr lang="en-US" sz="2200" dirty="0" smtClean="0"/>
              <a:t>products </a:t>
            </a:r>
            <a:r>
              <a:rPr lang="en-US" sz="2200" dirty="0"/>
              <a:t>that have an impact on energy consumption</a:t>
            </a:r>
          </a:p>
          <a:p>
            <a:pPr marL="800100" lvl="1" indent="-342900">
              <a:buFont typeface="Wingdings" panose="05000000000000000000" pitchFamily="2" charset="2"/>
              <a:buChar char="Ø"/>
            </a:pPr>
            <a:r>
              <a:rPr lang="en-US" sz="2200" dirty="0" smtClean="0"/>
              <a:t>products </a:t>
            </a:r>
            <a:r>
              <a:rPr lang="en-US" sz="2200" dirty="0"/>
              <a:t>which are capable of generating EMI</a:t>
            </a:r>
          </a:p>
          <a:p>
            <a:pPr marL="800100" lvl="1" indent="-342900">
              <a:buFont typeface="Wingdings" panose="05000000000000000000" pitchFamily="2" charset="2"/>
              <a:buChar char="Ø"/>
            </a:pPr>
            <a:r>
              <a:rPr lang="en-US" sz="2200" dirty="0" smtClean="0"/>
              <a:t>radio </a:t>
            </a:r>
            <a:r>
              <a:rPr lang="en-US" sz="2200" dirty="0"/>
              <a:t>and telecommunications equipment</a:t>
            </a:r>
          </a:p>
          <a:p>
            <a:pPr marL="800100" lvl="1" indent="-342900">
              <a:buFont typeface="Wingdings" panose="05000000000000000000" pitchFamily="2" charset="2"/>
              <a:buChar char="Ø"/>
            </a:pPr>
            <a:r>
              <a:rPr lang="en-US" sz="2200" dirty="0" smtClean="0"/>
              <a:t>electrical </a:t>
            </a:r>
            <a:r>
              <a:rPr lang="en-US" sz="2200" dirty="0"/>
              <a:t>devices that operate in low voltage range (50-1000 VAC or 75-1500 VDC)</a:t>
            </a:r>
          </a:p>
          <a:p>
            <a:pPr marL="800100" lvl="1" indent="-342900">
              <a:buFont typeface="Wingdings" panose="05000000000000000000" pitchFamily="2" charset="2"/>
              <a:buChar char="Ø"/>
            </a:pPr>
            <a:r>
              <a:rPr lang="en-US" sz="2200" dirty="0" smtClean="0"/>
              <a:t>measuring </a:t>
            </a:r>
            <a:r>
              <a:rPr lang="en-US" sz="2200" dirty="0"/>
              <a:t>instruments</a:t>
            </a:r>
          </a:p>
          <a:p>
            <a:pPr marL="800100" lvl="1" indent="-342900">
              <a:buFont typeface="Wingdings" panose="05000000000000000000" pitchFamily="2" charset="2"/>
              <a:buChar char="Ø"/>
            </a:pPr>
            <a:endParaRPr lang="en-US" sz="2000" dirty="0" smtClean="0">
              <a:solidFill>
                <a:schemeClr val="tx1"/>
              </a:solidFill>
            </a:endParaRP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358" y="5406798"/>
            <a:ext cx="1752600" cy="1247775"/>
          </a:xfrm>
          <a:prstGeom prst="rect">
            <a:avLst/>
          </a:prstGeom>
        </p:spPr>
      </p:pic>
    </p:spTree>
    <p:extLst>
      <p:ext uri="{BB962C8B-B14F-4D97-AF65-F5344CB8AC3E}">
        <p14:creationId xmlns:p14="http://schemas.microsoft.com/office/powerpoint/2010/main" val="4063931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Doctrine of Equivalents</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420195"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800" dirty="0" smtClean="0">
                <a:solidFill>
                  <a:schemeClr val="tx1"/>
                </a:solidFill>
                <a:latin typeface="+mn-lt"/>
              </a:rPr>
              <a:t>Discussion</a:t>
            </a:r>
            <a:r>
              <a:rPr lang="en-US" sz="2800" dirty="0">
                <a:solidFill>
                  <a:schemeClr val="tx1"/>
                </a:solidFill>
                <a:latin typeface="+mn-lt"/>
              </a:rPr>
              <a:t>:  What are some of the differences between a microcontroller-based “software” realization of a given function and a “discrete hardware” </a:t>
            </a:r>
            <a:r>
              <a:rPr lang="en-US" sz="2800" dirty="0" smtClean="0">
                <a:solidFill>
                  <a:schemeClr val="tx1"/>
                </a:solidFill>
                <a:latin typeface="+mn-lt"/>
              </a:rPr>
              <a:t>realization?</a:t>
            </a:r>
          </a:p>
          <a:p>
            <a:pPr marL="742950" lvl="1" indent="-285750">
              <a:buFont typeface="Wingdings" panose="05000000000000000000" pitchFamily="2" charset="2"/>
              <a:buChar char="Ø"/>
            </a:pPr>
            <a:r>
              <a:rPr lang="en-US" sz="2800" dirty="0"/>
              <a:t>development tools </a:t>
            </a:r>
          </a:p>
          <a:p>
            <a:pPr marL="742950" lvl="1" indent="-285750">
              <a:buFont typeface="Wingdings" panose="05000000000000000000" pitchFamily="2" charset="2"/>
              <a:buChar char="Ø"/>
            </a:pPr>
            <a:r>
              <a:rPr lang="en-US" sz="2800" dirty="0"/>
              <a:t>design process</a:t>
            </a:r>
          </a:p>
          <a:p>
            <a:pPr marL="742950" lvl="1" indent="-285750">
              <a:buFont typeface="Wingdings" panose="05000000000000000000" pitchFamily="2" charset="2"/>
              <a:buChar char="Ø"/>
            </a:pPr>
            <a:r>
              <a:rPr lang="en-US" sz="2800" dirty="0"/>
              <a:t>clocking source / clock rate</a:t>
            </a:r>
          </a:p>
          <a:p>
            <a:pPr marL="742950" lvl="1" indent="-285750">
              <a:buFont typeface="Wingdings" panose="05000000000000000000" pitchFamily="2" charset="2"/>
              <a:buChar char="Ø"/>
            </a:pPr>
            <a:r>
              <a:rPr lang="en-US" sz="2800" dirty="0"/>
              <a:t>execution (sequential vs. parallel)</a:t>
            </a:r>
          </a:p>
          <a:p>
            <a:pPr marL="742950" lvl="1" indent="-285750">
              <a:buFont typeface="Wingdings" panose="05000000000000000000" pitchFamily="2" charset="2"/>
              <a:buChar char="Ø"/>
            </a:pPr>
            <a:r>
              <a:rPr lang="en-US" sz="2800" dirty="0"/>
              <a:t>ease of modification</a:t>
            </a:r>
          </a:p>
          <a:p>
            <a:pPr marL="342900" indent="-342900" algn="l">
              <a:buFont typeface="Wingdings" panose="05000000000000000000" pitchFamily="2" charset="2"/>
              <a:buChar char="§"/>
            </a:pPr>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25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Avoiding Infringement</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420195"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Designing around</a:t>
            </a:r>
          </a:p>
          <a:p>
            <a:pPr marL="457200" indent="-457200" algn="l">
              <a:buFont typeface="Wingdings" panose="05000000000000000000" pitchFamily="2" charset="2"/>
              <a:buChar char="§"/>
            </a:pPr>
            <a:r>
              <a:rPr lang="en-US" sz="2800" dirty="0">
                <a:solidFill>
                  <a:schemeClr val="tx1"/>
                </a:solidFill>
                <a:latin typeface="+mn-lt"/>
              </a:rPr>
              <a:t>Licensing</a:t>
            </a:r>
          </a:p>
          <a:p>
            <a:pPr marL="914400" lvl="1" indent="-457200">
              <a:buFont typeface="Wingdings" panose="05000000000000000000" pitchFamily="2" charset="2"/>
              <a:buChar char="Ø"/>
            </a:pPr>
            <a:r>
              <a:rPr lang="en-US" sz="2800" dirty="0" smtClean="0"/>
              <a:t>straight </a:t>
            </a:r>
            <a:r>
              <a:rPr lang="en-US" sz="2800" dirty="0"/>
              <a:t>license</a:t>
            </a:r>
          </a:p>
          <a:p>
            <a:pPr marL="914400" lvl="1" indent="-457200">
              <a:buFont typeface="Wingdings" panose="05000000000000000000" pitchFamily="2" charset="2"/>
              <a:buChar char="Ø"/>
            </a:pPr>
            <a:r>
              <a:rPr lang="en-US" sz="2800" dirty="0" smtClean="0"/>
              <a:t>cross-license</a:t>
            </a:r>
            <a:endParaRPr lang="en-US" sz="2800" dirty="0"/>
          </a:p>
          <a:p>
            <a:pPr marL="457200" indent="-457200" algn="l">
              <a:buFont typeface="Wingdings" panose="05000000000000000000" pitchFamily="2" charset="2"/>
              <a:buChar char="§"/>
            </a:pPr>
            <a:r>
              <a:rPr lang="en-US" sz="2800" dirty="0">
                <a:solidFill>
                  <a:schemeClr val="tx1"/>
                </a:solidFill>
                <a:latin typeface="+mn-lt"/>
              </a:rPr>
              <a:t>Acquiring subject patent</a:t>
            </a:r>
          </a:p>
          <a:p>
            <a:pPr marL="457200" indent="-457200" algn="l">
              <a:buFont typeface="Wingdings" panose="05000000000000000000" pitchFamily="2" charset="2"/>
              <a:buChar char="§"/>
            </a:pPr>
            <a:r>
              <a:rPr lang="en-US" sz="2800" dirty="0">
                <a:solidFill>
                  <a:schemeClr val="tx1"/>
                </a:solidFill>
                <a:latin typeface="+mn-lt"/>
              </a:rPr>
              <a:t>Declaratory judgment action</a:t>
            </a:r>
          </a:p>
          <a:p>
            <a:pPr marL="457200" indent="-457200" algn="l">
              <a:buFont typeface="Wingdings" panose="05000000000000000000" pitchFamily="2" charset="2"/>
              <a:buChar char="§"/>
            </a:pPr>
            <a:r>
              <a:rPr lang="en-US" sz="2800" dirty="0">
                <a:solidFill>
                  <a:schemeClr val="tx1"/>
                </a:solidFill>
                <a:latin typeface="+mn-lt"/>
              </a:rPr>
              <a:t>Ceasing manufacturing</a:t>
            </a:r>
          </a:p>
          <a:p>
            <a:pPr marL="342900" indent="-342900" algn="l">
              <a:buFont typeface="Wingdings" panose="05000000000000000000" pitchFamily="2" charset="2"/>
              <a:buChar char="§"/>
            </a:pPr>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750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Why There Are Lawyers</a:t>
            </a:r>
            <a:endParaRPr lang="en-US" sz="2400" cap="none" dirty="0">
              <a:latin typeface="Impact" panose="020B0806030902050204" pitchFamily="34" charset="0"/>
            </a:endParaRPr>
          </a:p>
        </p:txBody>
      </p:sp>
      <p:sp>
        <p:nvSpPr>
          <p:cNvPr id="6" name="Text Placeholder 12"/>
          <p:cNvSpPr txBox="1">
            <a:spLocks/>
          </p:cNvSpPr>
          <p:nvPr/>
        </p:nvSpPr>
        <p:spPr>
          <a:xfrm>
            <a:off x="560032" y="1318462"/>
            <a:ext cx="8311014"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a:solidFill>
                  <a:schemeClr val="tx1"/>
                </a:solidFill>
                <a:latin typeface="+mn-lt"/>
              </a:rPr>
              <a:t>Construe meaning of words “substantially”, “novel”, </a:t>
            </a:r>
            <a:r>
              <a:rPr lang="en-US" sz="2400" dirty="0" smtClean="0">
                <a:solidFill>
                  <a:schemeClr val="tx1"/>
                </a:solidFill>
                <a:latin typeface="+mn-lt"/>
              </a:rPr>
              <a:t>“useful”, “non-obvious</a:t>
            </a:r>
            <a:r>
              <a:rPr lang="en-US" sz="2400" dirty="0">
                <a:solidFill>
                  <a:schemeClr val="tx1"/>
                </a:solidFill>
                <a:latin typeface="+mn-lt"/>
              </a:rPr>
              <a:t>”, </a:t>
            </a:r>
            <a:r>
              <a:rPr lang="en-US" sz="2400" dirty="0" smtClean="0">
                <a:solidFill>
                  <a:schemeClr val="tx1"/>
                </a:solidFill>
                <a:latin typeface="+mn-lt"/>
              </a:rPr>
              <a:t>etc</a:t>
            </a:r>
            <a:r>
              <a:rPr lang="en-US" sz="2400" dirty="0">
                <a:solidFill>
                  <a:schemeClr val="tx1"/>
                </a:solidFill>
                <a:latin typeface="+mn-lt"/>
              </a:rPr>
              <a:t>.</a:t>
            </a:r>
          </a:p>
          <a:p>
            <a:pPr marL="457200" indent="-457200" algn="l">
              <a:buFont typeface="Wingdings" panose="05000000000000000000" pitchFamily="2" charset="2"/>
              <a:buChar char="§"/>
            </a:pPr>
            <a:r>
              <a:rPr lang="en-US" sz="2400" dirty="0">
                <a:solidFill>
                  <a:schemeClr val="tx1"/>
                </a:solidFill>
                <a:latin typeface="+mn-lt"/>
              </a:rPr>
              <a:t>Construe claim construction and interpret claim language (pretrial </a:t>
            </a:r>
            <a:r>
              <a:rPr lang="en-US" sz="2400" dirty="0" err="1">
                <a:solidFill>
                  <a:schemeClr val="tx1"/>
                </a:solidFill>
                <a:latin typeface="+mn-lt"/>
              </a:rPr>
              <a:t>Markman</a:t>
            </a:r>
            <a:r>
              <a:rPr lang="en-US" sz="2400" dirty="0">
                <a:solidFill>
                  <a:schemeClr val="tx1"/>
                </a:solidFill>
                <a:latin typeface="+mn-lt"/>
              </a:rPr>
              <a:t> hearing)</a:t>
            </a:r>
          </a:p>
          <a:p>
            <a:pPr marL="457200" indent="-457200" algn="l">
              <a:buFont typeface="Wingdings" panose="05000000000000000000" pitchFamily="2" charset="2"/>
              <a:buChar char="§"/>
            </a:pPr>
            <a:r>
              <a:rPr lang="en-US" sz="2400" dirty="0">
                <a:solidFill>
                  <a:schemeClr val="tx1"/>
                </a:solidFill>
                <a:latin typeface="+mn-lt"/>
              </a:rPr>
              <a:t>Perform prior art search</a:t>
            </a:r>
          </a:p>
          <a:p>
            <a:pPr marL="457200" indent="-457200" algn="l">
              <a:buFont typeface="Wingdings" panose="05000000000000000000" pitchFamily="2" charset="2"/>
              <a:buChar char="§"/>
            </a:pPr>
            <a:r>
              <a:rPr lang="en-US" sz="2400" u="sng" dirty="0">
                <a:solidFill>
                  <a:schemeClr val="tx1"/>
                </a:solidFill>
                <a:latin typeface="+mn-lt"/>
              </a:rPr>
              <a:t>Problem 1</a:t>
            </a:r>
            <a:r>
              <a:rPr lang="en-US" sz="2400" dirty="0">
                <a:solidFill>
                  <a:schemeClr val="tx1"/>
                </a:solidFill>
                <a:latin typeface="+mn-lt"/>
              </a:rPr>
              <a:t>: some individuals/companies obtain patents for the sole purpose of suing others </a:t>
            </a:r>
            <a:r>
              <a:rPr lang="en-US" sz="2400" dirty="0" smtClean="0">
                <a:solidFill>
                  <a:schemeClr val="tx1"/>
                </a:solidFill>
                <a:latin typeface="+mn-lt"/>
              </a:rPr>
              <a:t>(</a:t>
            </a:r>
            <a:r>
              <a:rPr lang="en-US" sz="2400" dirty="0">
                <a:solidFill>
                  <a:schemeClr val="tx1"/>
                </a:solidFill>
                <a:latin typeface="+mn-lt"/>
              </a:rPr>
              <a:t>usually for functions </a:t>
            </a:r>
            <a:r>
              <a:rPr lang="en-US" sz="2400" dirty="0" smtClean="0">
                <a:solidFill>
                  <a:schemeClr val="tx1"/>
                </a:solidFill>
                <a:latin typeface="+mn-lt"/>
              </a:rPr>
              <a:t>many </a:t>
            </a:r>
            <a:r>
              <a:rPr lang="en-US" sz="2400" dirty="0">
                <a:solidFill>
                  <a:schemeClr val="tx1"/>
                </a:solidFill>
                <a:latin typeface="+mn-lt"/>
              </a:rPr>
              <a:t>“skilled in the art” would consider “obvious” based on prior art)</a:t>
            </a:r>
          </a:p>
          <a:p>
            <a:pPr marL="457200" indent="-457200" algn="l">
              <a:buFont typeface="Wingdings" panose="05000000000000000000" pitchFamily="2" charset="2"/>
              <a:buChar char="§"/>
            </a:pPr>
            <a:r>
              <a:rPr lang="en-US" sz="2400" u="sng" dirty="0">
                <a:solidFill>
                  <a:schemeClr val="tx1"/>
                </a:solidFill>
                <a:latin typeface="+mn-lt"/>
              </a:rPr>
              <a:t>Problem 2</a:t>
            </a:r>
            <a:r>
              <a:rPr lang="en-US" sz="2400" dirty="0">
                <a:solidFill>
                  <a:schemeClr val="tx1"/>
                </a:solidFill>
                <a:latin typeface="+mn-lt"/>
              </a:rPr>
              <a:t>: a substantial number of “bad patents” have been issued (for devices that don’t even work)</a:t>
            </a:r>
          </a:p>
          <a:p>
            <a:pPr marL="457200" indent="-457200" algn="l">
              <a:buFont typeface="Wingdings" panose="05000000000000000000" pitchFamily="2" charset="2"/>
              <a:buChar char="§"/>
            </a:pPr>
            <a:r>
              <a:rPr lang="en-US" sz="2400" u="sng" dirty="0">
                <a:solidFill>
                  <a:schemeClr val="tx1"/>
                </a:solidFill>
                <a:latin typeface="+mn-lt"/>
              </a:rPr>
              <a:t>Problem 3</a:t>
            </a:r>
            <a:r>
              <a:rPr lang="en-US" sz="2400" dirty="0">
                <a:solidFill>
                  <a:schemeClr val="tx1"/>
                </a:solidFill>
                <a:latin typeface="+mn-lt"/>
              </a:rPr>
              <a:t>: “bad people” have been known to take advantage of “bad patents”</a:t>
            </a:r>
          </a:p>
          <a:p>
            <a:pPr marL="342900" indent="-342900" algn="l">
              <a:buFont typeface="Wingdings" panose="05000000000000000000" pitchFamily="2" charset="2"/>
              <a:buChar char="§"/>
            </a:pPr>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669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Why There Are Lawyers</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583969"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u="sng" dirty="0">
                <a:solidFill>
                  <a:schemeClr val="tx1"/>
                </a:solidFill>
                <a:latin typeface="+mn-lt"/>
              </a:rPr>
              <a:t>Major concern</a:t>
            </a:r>
            <a:r>
              <a:rPr lang="en-US" sz="2800" dirty="0">
                <a:solidFill>
                  <a:schemeClr val="tx1"/>
                </a:solidFill>
                <a:latin typeface="+mn-lt"/>
              </a:rPr>
              <a:t>: limited technical expertise of lawyers, judges, and jury pools</a:t>
            </a:r>
          </a:p>
          <a:p>
            <a:pPr marL="457200" indent="-457200" algn="l">
              <a:buFont typeface="Wingdings" panose="05000000000000000000" pitchFamily="2" charset="2"/>
              <a:buChar char="§"/>
            </a:pPr>
            <a:r>
              <a:rPr lang="en-US" sz="2800" dirty="0">
                <a:solidFill>
                  <a:schemeClr val="tx1"/>
                </a:solidFill>
                <a:latin typeface="+mn-lt"/>
              </a:rPr>
              <a:t>Lawsuits are typically very expensive and often take years to resolve</a:t>
            </a:r>
          </a:p>
          <a:p>
            <a:pPr marL="457200" indent="-457200" algn="l">
              <a:buFont typeface="Wingdings" panose="05000000000000000000" pitchFamily="2" charset="2"/>
              <a:buChar char="§"/>
            </a:pPr>
            <a:r>
              <a:rPr lang="en-US" sz="2800" dirty="0">
                <a:solidFill>
                  <a:schemeClr val="tx1"/>
                </a:solidFill>
                <a:latin typeface="+mn-lt"/>
              </a:rPr>
              <a:t>Questions</a:t>
            </a:r>
          </a:p>
          <a:p>
            <a:pPr marL="914400" lvl="1" indent="-457200">
              <a:buFont typeface="Wingdings" panose="05000000000000000000" pitchFamily="2" charset="2"/>
              <a:buChar char="Ø"/>
            </a:pPr>
            <a:r>
              <a:rPr lang="en-US" sz="2800" dirty="0"/>
              <a:t>How can judges and juries with limited expertise decide cases involving hardware/software?</a:t>
            </a:r>
          </a:p>
          <a:p>
            <a:pPr marL="914400" lvl="1" indent="-457200">
              <a:buFont typeface="Wingdings" panose="05000000000000000000" pitchFamily="2" charset="2"/>
              <a:buChar char="Ø"/>
            </a:pPr>
            <a:r>
              <a:rPr lang="en-US" sz="2800" dirty="0"/>
              <a:t>What could be done to make it harder for “bad people” to profit from “bad patents”?</a:t>
            </a:r>
          </a:p>
          <a:p>
            <a:pPr marL="342900" indent="-342900" algn="l">
              <a:buFont typeface="Wingdings" panose="05000000000000000000" pitchFamily="2" charset="2"/>
              <a:buChar char="§"/>
            </a:pPr>
            <a:endParaRPr lang="en-US" sz="28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398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A “Bad” (“Stupid”) Patent</a:t>
            </a:r>
            <a:endParaRPr lang="en-US" sz="2400" cap="none" dirty="0">
              <a:latin typeface="Impact" panose="020B0806030902050204" pitchFamily="34" charset="0"/>
            </a:endParaRPr>
          </a:p>
        </p:txBody>
      </p:sp>
      <p:pic>
        <p:nvPicPr>
          <p:cNvPr id="7" name="Picture 4"/>
          <p:cNvPicPr>
            <a:picLocks noChangeAspect="1" noChangeArrowheads="1"/>
          </p:cNvPicPr>
          <p:nvPr/>
        </p:nvPicPr>
        <p:blipFill rotWithShape="1">
          <a:blip r:embed="rId2" cstate="print"/>
          <a:srcRect/>
          <a:stretch/>
        </p:blipFill>
        <p:spPr>
          <a:xfrm>
            <a:off x="922338" y="1367555"/>
            <a:ext cx="7217961" cy="4703045"/>
          </a:xfrm>
          <a:prstGeom prst="rect">
            <a:avLst/>
          </a:prstGeom>
          <a:noFill/>
        </p:spPr>
      </p:pic>
    </p:spTree>
    <p:extLst>
      <p:ext uri="{BB962C8B-B14F-4D97-AF65-F5344CB8AC3E}">
        <p14:creationId xmlns:p14="http://schemas.microsoft.com/office/powerpoint/2010/main" val="3524680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A “Bad” (“Stupid”) Patent</a:t>
            </a:r>
            <a:endParaRPr lang="en-US" sz="2400" cap="none" dirty="0">
              <a:latin typeface="Impact" panose="020B0806030902050204" pitchFamily="34" charset="0"/>
            </a:endParaRPr>
          </a:p>
        </p:txBody>
      </p:sp>
      <p:pic>
        <p:nvPicPr>
          <p:cNvPr id="6" name="Picture 4"/>
          <p:cNvPicPr>
            <a:picLocks noChangeAspect="1" noChangeArrowheads="1"/>
          </p:cNvPicPr>
          <p:nvPr/>
        </p:nvPicPr>
        <p:blipFill>
          <a:blip r:embed="rId2" cstate="print"/>
          <a:srcRect/>
          <a:stretch>
            <a:fillRect/>
          </a:stretch>
        </p:blipFill>
        <p:spPr bwMode="auto">
          <a:xfrm>
            <a:off x="1244600" y="1501254"/>
            <a:ext cx="6879014" cy="4328046"/>
          </a:xfrm>
          <a:prstGeom prst="rect">
            <a:avLst/>
          </a:prstGeom>
          <a:noFill/>
          <a:ln w="3175" algn="ctr">
            <a:noFill/>
            <a:miter lim="800000"/>
            <a:headEnd/>
            <a:tailEnd/>
          </a:ln>
        </p:spPr>
      </p:pic>
    </p:spTree>
    <p:extLst>
      <p:ext uri="{BB962C8B-B14F-4D97-AF65-F5344CB8AC3E}">
        <p14:creationId xmlns:p14="http://schemas.microsoft.com/office/powerpoint/2010/main" val="2572371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25642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Leahy-Smith America Invents Act (AIA), signed into law on September 16, 2011</a:t>
            </a:r>
          </a:p>
          <a:p>
            <a:pPr marL="457200" indent="-457200" algn="l">
              <a:buFont typeface="Wingdings" panose="05000000000000000000" pitchFamily="2" charset="2"/>
              <a:buChar char="§"/>
            </a:pPr>
            <a:r>
              <a:rPr lang="en-US" sz="2800" dirty="0">
                <a:solidFill>
                  <a:schemeClr val="tx1"/>
                </a:solidFill>
                <a:latin typeface="+mn-lt"/>
              </a:rPr>
              <a:t>Represents the most significant change to patent law since 1952</a:t>
            </a:r>
          </a:p>
          <a:p>
            <a:pPr marL="457200" indent="-457200" algn="l">
              <a:buFont typeface="Wingdings" panose="05000000000000000000" pitchFamily="2" charset="2"/>
              <a:buChar char="§"/>
            </a:pPr>
            <a:r>
              <a:rPr lang="en-US" sz="2800" dirty="0">
                <a:solidFill>
                  <a:schemeClr val="tx1"/>
                </a:solidFill>
                <a:latin typeface="+mn-lt"/>
              </a:rPr>
              <a:t>Switches U.S. patent system from a “first to invent” to a “first to file” system, eliminates interference proceedings, and develops post-grant opposition</a:t>
            </a:r>
          </a:p>
          <a:p>
            <a:pPr marL="342900" indent="-342900" algn="l">
              <a:buFont typeface="Wingdings" panose="05000000000000000000" pitchFamily="2" charset="2"/>
              <a:buChar char="§"/>
            </a:pPr>
            <a:endParaRPr lang="en-US" sz="28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140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25642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a:solidFill>
                  <a:schemeClr val="tx1"/>
                </a:solidFill>
                <a:latin typeface="+mn-lt"/>
              </a:rPr>
              <a:t>First-Inverter-to-File</a:t>
            </a:r>
          </a:p>
          <a:p>
            <a:pPr marL="800100" lvl="1" indent="-342900">
              <a:buFont typeface="Wingdings" panose="05000000000000000000" pitchFamily="2" charset="2"/>
              <a:buChar char="Ø"/>
            </a:pPr>
            <a:r>
              <a:rPr lang="en-US" sz="2000" dirty="0"/>
              <a:t>move US further toward first-to-file system</a:t>
            </a:r>
          </a:p>
          <a:p>
            <a:pPr marL="800100" lvl="1" indent="-342900">
              <a:buFont typeface="Wingdings" panose="05000000000000000000" pitchFamily="2" charset="2"/>
              <a:buChar char="Ø"/>
            </a:pPr>
            <a:r>
              <a:rPr lang="en-US" sz="2000" dirty="0"/>
              <a:t>discourages patent awards based on “secret knowledge”</a:t>
            </a:r>
          </a:p>
          <a:p>
            <a:pPr marL="800100" lvl="1" indent="-342900">
              <a:buFont typeface="Wingdings" panose="05000000000000000000" pitchFamily="2" charset="2"/>
              <a:buChar char="Ø"/>
            </a:pPr>
            <a:r>
              <a:rPr lang="en-US" sz="2000" dirty="0"/>
              <a:t>each patent application given an “effective filing date”</a:t>
            </a:r>
          </a:p>
          <a:p>
            <a:pPr marL="800100" lvl="1" indent="-342900">
              <a:buFont typeface="Wingdings" panose="05000000000000000000" pitchFamily="2" charset="2"/>
              <a:buChar char="Ø"/>
            </a:pPr>
            <a:r>
              <a:rPr lang="en-US" sz="2000" dirty="0"/>
              <a:t>patentability judged on whether any prior art was available prior to the filing date (retain one-year grace period, but only for inventor’s own disclosures)</a:t>
            </a:r>
          </a:p>
          <a:p>
            <a:pPr marL="800100" lvl="1" indent="-342900">
              <a:buFont typeface="Wingdings" panose="05000000000000000000" pitchFamily="2" charset="2"/>
              <a:buChar char="Ø"/>
            </a:pPr>
            <a:r>
              <a:rPr lang="en-US" sz="2000" dirty="0"/>
              <a:t>obviousness also judged as of the effective filing date</a:t>
            </a:r>
          </a:p>
          <a:p>
            <a:pPr marL="342900" indent="-342900" algn="l">
              <a:buFont typeface="Wingdings" panose="05000000000000000000" pitchFamily="2" charset="2"/>
              <a:buChar char="§"/>
            </a:pPr>
            <a:r>
              <a:rPr lang="en-US" sz="2400" dirty="0">
                <a:solidFill>
                  <a:schemeClr val="tx1"/>
                </a:solidFill>
                <a:latin typeface="+mn-lt"/>
              </a:rPr>
              <a:t>Damages</a:t>
            </a:r>
          </a:p>
          <a:p>
            <a:pPr marL="800100" lvl="1" indent="-342900">
              <a:buFont typeface="Wingdings" panose="05000000000000000000" pitchFamily="2" charset="2"/>
              <a:buChar char="Ø"/>
            </a:pPr>
            <a:r>
              <a:rPr lang="en-US" sz="2000" dirty="0"/>
              <a:t>specific procedures and checks added on how a judge manages the damages portion of a case (identify methodologies and factors that are relevant to the determination of damages)</a:t>
            </a:r>
          </a:p>
          <a:p>
            <a:pPr marL="800100" lvl="1" indent="-342900">
              <a:buFont typeface="Wingdings" panose="05000000000000000000" pitchFamily="2" charset="2"/>
              <a:buChar char="Ø"/>
            </a:pPr>
            <a:r>
              <a:rPr lang="en-US" sz="2000" dirty="0"/>
              <a:t>court required to consider either party’s contentions regarding evidentiary base</a:t>
            </a:r>
          </a:p>
          <a:p>
            <a:pPr marL="342900" indent="-342900" algn="l">
              <a:buFont typeface="Wingdings" panose="05000000000000000000" pitchFamily="2" charset="2"/>
              <a:buChar char="§"/>
            </a:pPr>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45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25642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a:solidFill>
                  <a:schemeClr val="tx1"/>
                </a:solidFill>
                <a:latin typeface="+mn-lt"/>
              </a:rPr>
              <a:t>Enhanced damages</a:t>
            </a:r>
          </a:p>
          <a:p>
            <a:pPr marL="800100" lvl="1" indent="-342900">
              <a:buFont typeface="Wingdings" panose="05000000000000000000" pitchFamily="2" charset="2"/>
              <a:buChar char="Ø"/>
            </a:pPr>
            <a:r>
              <a:rPr lang="en-US" sz="2000" dirty="0">
                <a:solidFill>
                  <a:srgbClr val="FF0000"/>
                </a:solidFill>
              </a:rPr>
              <a:t>historically based on “willful” (or “reckless”) infringement, allowing the court to increase damages up to 3 times the amount found or assessed</a:t>
            </a:r>
          </a:p>
          <a:p>
            <a:pPr marL="800100" lvl="1" indent="-342900">
              <a:buFont typeface="Wingdings" panose="05000000000000000000" pitchFamily="2" charset="2"/>
              <a:buChar char="Ø"/>
            </a:pPr>
            <a:r>
              <a:rPr lang="en-US" sz="2000" u="sng" dirty="0"/>
              <a:t>codified</a:t>
            </a:r>
            <a:r>
              <a:rPr lang="en-US" sz="2000" dirty="0"/>
              <a:t>: </a:t>
            </a:r>
            <a:r>
              <a:rPr lang="en-US" sz="2000" dirty="0">
                <a:solidFill>
                  <a:srgbClr val="00B0F0"/>
                </a:solidFill>
              </a:rPr>
              <a:t>infringement is not deemed “willful” unless claimant proves by clear and convincing evidence that accused infringer’s conduct with respect to the patent was objectively reckless</a:t>
            </a:r>
            <a:r>
              <a:rPr lang="en-US" sz="2000" dirty="0"/>
              <a:t> (i.e. that the infringer was acting </a:t>
            </a:r>
            <a:r>
              <a:rPr lang="en-US" sz="2000" u="sng" dirty="0"/>
              <a:t>despite</a:t>
            </a:r>
            <a:r>
              <a:rPr lang="en-US" sz="2000" dirty="0"/>
              <a:t> an objectively high likelihood that his actions constituted infringement of a valid patent)</a:t>
            </a:r>
          </a:p>
          <a:p>
            <a:pPr marL="800100" lvl="1" indent="-342900">
              <a:buFont typeface="Wingdings" panose="05000000000000000000" pitchFamily="2" charset="2"/>
              <a:buChar char="Ø"/>
            </a:pPr>
            <a:r>
              <a:rPr lang="en-US" sz="2000" dirty="0"/>
              <a:t>accusations of willful infringement must be pled with particularity (proof of knowledge of patent is insufficient to establish willful infringement)</a:t>
            </a:r>
          </a:p>
          <a:p>
            <a:pPr marL="800100" lvl="1" indent="-342900">
              <a:buFont typeface="Wingdings" panose="05000000000000000000" pitchFamily="2" charset="2"/>
              <a:buChar char="Ø"/>
            </a:pPr>
            <a:r>
              <a:rPr lang="en-US" sz="2000" dirty="0"/>
              <a:t>in a “close case” there will be no willful infringement</a:t>
            </a:r>
          </a:p>
          <a:p>
            <a:pPr marL="342900" indent="-342900" algn="l">
              <a:buFont typeface="Wingdings" panose="05000000000000000000" pitchFamily="2" charset="2"/>
              <a:buChar char="§"/>
            </a:pPr>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479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560031" y="1304814"/>
            <a:ext cx="825642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a:solidFill>
                  <a:schemeClr val="tx1"/>
                </a:solidFill>
                <a:latin typeface="+mn-lt"/>
              </a:rPr>
              <a:t>Third-Party Challenges to Patent Rights</a:t>
            </a:r>
          </a:p>
          <a:p>
            <a:pPr marL="800100" lvl="1" indent="-342900">
              <a:buFont typeface="Wingdings" panose="05000000000000000000" pitchFamily="2" charset="2"/>
              <a:buChar char="Ø"/>
            </a:pPr>
            <a:r>
              <a:rPr lang="en-US" sz="2200" dirty="0"/>
              <a:t>pre-issuance third-party submissions (allows a third party to submit any printed publication along with a description of the relevance to the USPTO during examination of pending patent application)</a:t>
            </a:r>
          </a:p>
          <a:p>
            <a:pPr marL="800100" lvl="1" indent="-342900">
              <a:buFont typeface="Wingdings" panose="05000000000000000000" pitchFamily="2" charset="2"/>
              <a:buChar char="Ø"/>
            </a:pPr>
            <a:r>
              <a:rPr lang="en-US" sz="2200" dirty="0"/>
              <a:t>third-party requested post grant review (would allow a third party to present essentially any legal challenge to the validity of at least one claim…but must be filed within 9 months of issuance)</a:t>
            </a:r>
          </a:p>
          <a:p>
            <a:pPr marL="800100" lvl="1" indent="-342900">
              <a:buFont typeface="Wingdings" panose="05000000000000000000" pitchFamily="2" charset="2"/>
              <a:buChar char="Ø"/>
            </a:pPr>
            <a:r>
              <a:rPr lang="en-US" sz="2200" i="1" dirty="0"/>
              <a:t>inter </a:t>
            </a:r>
            <a:r>
              <a:rPr lang="en-US" sz="2200" i="1" dirty="0" err="1"/>
              <a:t>partes</a:t>
            </a:r>
            <a:r>
              <a:rPr lang="en-US" sz="2200" i="1" dirty="0"/>
              <a:t> </a:t>
            </a:r>
            <a:r>
              <a:rPr lang="en-US" sz="2200" dirty="0"/>
              <a:t>review proceedings (once 9-month window expired, a third party can request reconsideration of novelty and obviousness issues based on prior art patents and printed publications)</a:t>
            </a:r>
          </a:p>
          <a:p>
            <a:pPr marL="342900" indent="-342900" algn="l">
              <a:buFont typeface="Wingdings" panose="05000000000000000000" pitchFamily="2" charset="2"/>
              <a:buChar char="§"/>
            </a:pPr>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38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fr-FR" sz="2400" cap="none" dirty="0" smtClean="0"/>
              <a:t>Restriction of </a:t>
            </a:r>
            <a:r>
              <a:rPr lang="fr-FR" sz="2400" cap="none" dirty="0" err="1" smtClean="0"/>
              <a:t>Hazardous</a:t>
            </a:r>
            <a:r>
              <a:rPr lang="fr-FR" sz="2400" cap="none" dirty="0" smtClean="0"/>
              <a:t> Substances (</a:t>
            </a:r>
            <a:r>
              <a:rPr lang="fr-FR" sz="2400" cap="none" dirty="0" err="1" smtClean="0"/>
              <a:t>RoHS</a:t>
            </a:r>
            <a:r>
              <a:rPr lang="fr-FR" sz="2400" cap="none" dirty="0" smtClean="0"/>
              <a:t>)</a:t>
            </a:r>
            <a:endParaRPr lang="en-US" sz="2400" dirty="0"/>
          </a:p>
        </p:txBody>
      </p:sp>
      <p:sp>
        <p:nvSpPr>
          <p:cNvPr id="6" name="Text Placeholder 12"/>
          <p:cNvSpPr txBox="1">
            <a:spLocks/>
          </p:cNvSpPr>
          <p:nvPr/>
        </p:nvSpPr>
        <p:spPr>
          <a:xfrm>
            <a:off x="450850" y="1353849"/>
            <a:ext cx="8475436" cy="3054865"/>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dirty="0">
                <a:solidFill>
                  <a:schemeClr val="tx1"/>
                </a:solidFill>
                <a:latin typeface="+mj-lt"/>
              </a:rPr>
              <a:t>RoHS, also known as Directive 2002/95/EC, originated in the European Union and restricts the use of six hazardous materials found in electrical and electronic </a:t>
            </a:r>
            <a:r>
              <a:rPr lang="en-US" sz="2000" dirty="0" smtClean="0">
                <a:solidFill>
                  <a:schemeClr val="tx1"/>
                </a:solidFill>
                <a:latin typeface="+mj-lt"/>
              </a:rPr>
              <a:t>products</a:t>
            </a:r>
          </a:p>
          <a:p>
            <a:pPr marL="800100" lvl="1" indent="-342900">
              <a:buFont typeface="Wingdings" panose="05000000000000000000" pitchFamily="2" charset="2"/>
              <a:buChar char="Ø"/>
            </a:pPr>
            <a:r>
              <a:rPr lang="en-US" sz="2000" b="1" dirty="0" smtClean="0">
                <a:latin typeface="+mj-lt"/>
              </a:rPr>
              <a:t>Lead </a:t>
            </a:r>
            <a:r>
              <a:rPr lang="en-US" sz="2000" b="1" dirty="0">
                <a:latin typeface="+mj-lt"/>
              </a:rPr>
              <a:t>(</a:t>
            </a:r>
            <a:r>
              <a:rPr lang="en-US" sz="2000" b="1" dirty="0" err="1">
                <a:latin typeface="+mj-lt"/>
              </a:rPr>
              <a:t>Pb</a:t>
            </a:r>
            <a:r>
              <a:rPr lang="en-US" sz="2000" b="1" dirty="0">
                <a:latin typeface="+mj-lt"/>
              </a:rPr>
              <a:t>)</a:t>
            </a:r>
            <a:r>
              <a:rPr lang="en-US" sz="2000" dirty="0">
                <a:latin typeface="+mj-lt"/>
              </a:rPr>
              <a:t>: &lt; 1000 ppm</a:t>
            </a:r>
          </a:p>
          <a:p>
            <a:pPr marL="800100" lvl="1" indent="-342900">
              <a:buFont typeface="Wingdings" panose="05000000000000000000" pitchFamily="2" charset="2"/>
              <a:buChar char="Ø"/>
            </a:pPr>
            <a:r>
              <a:rPr lang="en-US" sz="2000" b="1" dirty="0">
                <a:latin typeface="+mj-lt"/>
              </a:rPr>
              <a:t>Mercury (Hg)</a:t>
            </a:r>
            <a:r>
              <a:rPr lang="en-US" sz="2000" dirty="0">
                <a:latin typeface="+mj-lt"/>
              </a:rPr>
              <a:t>: &lt; 100 ppm</a:t>
            </a:r>
          </a:p>
          <a:p>
            <a:pPr marL="800100" lvl="1" indent="-342900">
              <a:buFont typeface="Wingdings" panose="05000000000000000000" pitchFamily="2" charset="2"/>
              <a:buChar char="Ø"/>
            </a:pPr>
            <a:r>
              <a:rPr lang="en-US" sz="2000" b="1" dirty="0">
                <a:latin typeface="+mj-lt"/>
              </a:rPr>
              <a:t>Cadmium (Cd)</a:t>
            </a:r>
            <a:r>
              <a:rPr lang="en-US" sz="2000" dirty="0">
                <a:latin typeface="+mj-lt"/>
              </a:rPr>
              <a:t>: &lt; 100 ppm</a:t>
            </a:r>
          </a:p>
          <a:p>
            <a:pPr marL="800100" lvl="1" indent="-342900">
              <a:buFont typeface="Wingdings" panose="05000000000000000000" pitchFamily="2" charset="2"/>
              <a:buChar char="Ø"/>
            </a:pPr>
            <a:r>
              <a:rPr lang="en-US" sz="2000" b="1" dirty="0">
                <a:latin typeface="+mj-lt"/>
              </a:rPr>
              <a:t>Hexavalent Chromium: (Cr VI)</a:t>
            </a:r>
            <a:r>
              <a:rPr lang="en-US" sz="2000" dirty="0">
                <a:latin typeface="+mj-lt"/>
              </a:rPr>
              <a:t> &lt; 1000 ppm</a:t>
            </a:r>
          </a:p>
          <a:p>
            <a:pPr marL="800100" lvl="1" indent="-342900">
              <a:buFont typeface="Wingdings" panose="05000000000000000000" pitchFamily="2" charset="2"/>
              <a:buChar char="Ø"/>
            </a:pPr>
            <a:r>
              <a:rPr lang="en-US" sz="2000" b="1" dirty="0" err="1">
                <a:latin typeface="+mj-lt"/>
              </a:rPr>
              <a:t>Polybrominated</a:t>
            </a:r>
            <a:r>
              <a:rPr lang="en-US" sz="2000" b="1" dirty="0">
                <a:latin typeface="+mj-lt"/>
              </a:rPr>
              <a:t> Biphenyls (PBB):</a:t>
            </a:r>
            <a:r>
              <a:rPr lang="en-US" sz="2000" dirty="0">
                <a:latin typeface="+mj-lt"/>
              </a:rPr>
              <a:t> &lt; 1000 ppm</a:t>
            </a:r>
          </a:p>
          <a:p>
            <a:pPr marL="800100" lvl="1" indent="-342900">
              <a:buFont typeface="Wingdings" panose="05000000000000000000" pitchFamily="2" charset="2"/>
              <a:buChar char="Ø"/>
            </a:pPr>
            <a:r>
              <a:rPr lang="en-US" sz="2000" b="1" dirty="0" err="1">
                <a:latin typeface="+mj-lt"/>
              </a:rPr>
              <a:t>Polybrominated</a:t>
            </a:r>
            <a:r>
              <a:rPr lang="en-US" sz="2000" b="1" dirty="0">
                <a:latin typeface="+mj-lt"/>
              </a:rPr>
              <a:t> </a:t>
            </a:r>
            <a:r>
              <a:rPr lang="en-US" sz="2000" b="1" dirty="0" err="1">
                <a:latin typeface="+mj-lt"/>
              </a:rPr>
              <a:t>Diphenyl</a:t>
            </a:r>
            <a:r>
              <a:rPr lang="en-US" sz="2000" b="1" dirty="0">
                <a:latin typeface="+mj-lt"/>
              </a:rPr>
              <a:t> Ethers (PBDE)</a:t>
            </a:r>
            <a:r>
              <a:rPr lang="en-US" sz="2000" dirty="0">
                <a:latin typeface="+mj-lt"/>
              </a:rPr>
              <a:t>: &lt; 1000 ppm</a:t>
            </a:r>
          </a:p>
          <a:p>
            <a:pPr marL="342900" indent="-342900" algn="l">
              <a:buFont typeface="Wingdings" panose="05000000000000000000" pitchFamily="2" charset="2"/>
              <a:buChar char="§"/>
            </a:pPr>
            <a:r>
              <a:rPr lang="en-US" sz="2000" dirty="0" smtClean="0">
                <a:solidFill>
                  <a:schemeClr val="tx1"/>
                </a:solidFill>
                <a:latin typeface="+mj-lt"/>
              </a:rPr>
              <a:t>All </a:t>
            </a:r>
            <a:r>
              <a:rPr lang="en-US" sz="2000" dirty="0">
                <a:solidFill>
                  <a:schemeClr val="tx1"/>
                </a:solidFill>
                <a:latin typeface="+mj-lt"/>
              </a:rPr>
              <a:t>applicable products in the EU market after July 1, 2006 must pass RoHS </a:t>
            </a:r>
            <a:r>
              <a:rPr lang="en-US" sz="2000" dirty="0" smtClean="0">
                <a:solidFill>
                  <a:schemeClr val="tx1"/>
                </a:solidFill>
                <a:latin typeface="+mj-lt"/>
              </a:rPr>
              <a:t>compliance</a:t>
            </a:r>
          </a:p>
          <a:p>
            <a:pPr marL="342900" indent="-342900" algn="l">
              <a:buFont typeface="Wingdings" panose="05000000000000000000" pitchFamily="2" charset="2"/>
              <a:buChar char="§"/>
            </a:pPr>
            <a:r>
              <a:rPr lang="en-US" sz="2000" dirty="0">
                <a:solidFill>
                  <a:schemeClr val="tx1"/>
                </a:solidFill>
                <a:latin typeface="+mj-lt"/>
              </a:rPr>
              <a:t>Any business that sells applicable electrical or electronic products, sub-assemblies or components directly to RoHS countries, or sells to resellers, distributors or integrators that in turn sell products to these countries, is impacted if they utilize any of the restricted materials</a:t>
            </a:r>
            <a:endParaRPr lang="en-US" sz="2000" dirty="0" smtClean="0">
              <a:solidFill>
                <a:schemeClr val="tx1"/>
              </a:solidFill>
              <a:latin typeface="+mj-lt"/>
            </a:endParaRPr>
          </a:p>
          <a:p>
            <a:pPr marL="285750" indent="-285750" algn="l">
              <a:buFont typeface="Arial" panose="020B0604020202020204" pitchFamily="34" charset="0"/>
              <a:buChar char="•"/>
            </a:pPr>
            <a:endParaRPr lang="en-US" dirty="0" smtClean="0">
              <a:solidFill>
                <a:schemeClr val="tx1"/>
              </a:solidFill>
              <a:latin typeface="+mj-lt"/>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984" y="2294016"/>
            <a:ext cx="1409701" cy="1491934"/>
          </a:xfrm>
          <a:prstGeom prst="rect">
            <a:avLst/>
          </a:prstGeom>
        </p:spPr>
      </p:pic>
    </p:spTree>
    <p:extLst>
      <p:ext uri="{BB962C8B-B14F-4D97-AF65-F5344CB8AC3E}">
        <p14:creationId xmlns:p14="http://schemas.microsoft.com/office/powerpoint/2010/main" val="592300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560031" y="1304814"/>
            <a:ext cx="825642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a:solidFill>
                  <a:schemeClr val="tx1"/>
                </a:solidFill>
                <a:latin typeface="+mn-lt"/>
              </a:rPr>
              <a:t>Best mode</a:t>
            </a:r>
          </a:p>
          <a:p>
            <a:pPr marL="800100" lvl="1" indent="-342900">
              <a:buFont typeface="Wingdings" panose="05000000000000000000" pitchFamily="2" charset="2"/>
              <a:buChar char="Ø"/>
            </a:pPr>
            <a:r>
              <a:rPr lang="en-US" sz="2400" dirty="0"/>
              <a:t>intended to prevent “less-than-full” patent disclosures by documenting only an inferior implementation of the patent</a:t>
            </a:r>
          </a:p>
          <a:p>
            <a:pPr marL="800100" lvl="1" indent="-342900">
              <a:buFont typeface="Wingdings" panose="05000000000000000000" pitchFamily="2" charset="2"/>
              <a:buChar char="Ø"/>
            </a:pPr>
            <a:r>
              <a:rPr lang="en-US" sz="2400" dirty="0"/>
              <a:t>excludes failure to disclose a best mode from being used as a basis for invalidating an issued patent</a:t>
            </a:r>
          </a:p>
          <a:p>
            <a:pPr marL="800100" lvl="1" indent="-342900">
              <a:buFont typeface="Wingdings" panose="05000000000000000000" pitchFamily="2" charset="2"/>
              <a:buChar char="Ø"/>
            </a:pPr>
            <a:r>
              <a:rPr lang="en-US" sz="2400" dirty="0"/>
              <a:t>PTO will still have a duty to only issue patents where the best mode requirement has been satisfied</a:t>
            </a:r>
          </a:p>
          <a:p>
            <a:pPr algn="l"/>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29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560031" y="1304814"/>
            <a:ext cx="825642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smtClean="0">
                <a:solidFill>
                  <a:schemeClr val="tx1"/>
                </a:solidFill>
                <a:latin typeface="+mn-lt"/>
              </a:rPr>
              <a:t>Concerns</a:t>
            </a:r>
            <a:endParaRPr lang="en-US" sz="2400" dirty="0">
              <a:solidFill>
                <a:schemeClr val="tx1"/>
              </a:solidFill>
              <a:latin typeface="+mn-lt"/>
            </a:endParaRPr>
          </a:p>
          <a:p>
            <a:pPr marL="800100" lvl="1" indent="-342900">
              <a:buFont typeface="Wingdings" panose="05000000000000000000" pitchFamily="2" charset="2"/>
              <a:buChar char="Ø"/>
            </a:pPr>
            <a:r>
              <a:rPr lang="en-US" sz="2400" dirty="0"/>
              <a:t>further entrenchment of market incumbents</a:t>
            </a:r>
          </a:p>
          <a:p>
            <a:pPr marL="800100" lvl="1" indent="-342900">
              <a:buFont typeface="Wingdings" panose="05000000000000000000" pitchFamily="2" charset="2"/>
              <a:buChar char="Ø"/>
            </a:pPr>
            <a:r>
              <a:rPr lang="en-US" sz="2400" dirty="0"/>
              <a:t>falling rate of startup formation</a:t>
            </a:r>
          </a:p>
          <a:p>
            <a:pPr marL="800100" lvl="1" indent="-342900">
              <a:buFont typeface="Wingdings" panose="05000000000000000000" pitchFamily="2" charset="2"/>
              <a:buChar char="Ø"/>
            </a:pPr>
            <a:r>
              <a:rPr lang="en-US" sz="2400" dirty="0"/>
              <a:t>falling levels of venture capital</a:t>
            </a:r>
          </a:p>
          <a:p>
            <a:pPr marL="800100" lvl="1" indent="-342900">
              <a:buFont typeface="Wingdings" panose="05000000000000000000" pitchFamily="2" charset="2"/>
              <a:buChar char="Ø"/>
            </a:pPr>
            <a:r>
              <a:rPr lang="en-US" sz="2400" dirty="0"/>
              <a:t>diminished incentives for investment and development</a:t>
            </a:r>
          </a:p>
          <a:p>
            <a:pPr marL="800100" lvl="1" indent="-342900">
              <a:buFont typeface="Wingdings" panose="05000000000000000000" pitchFamily="2" charset="2"/>
              <a:buChar char="Ø"/>
            </a:pPr>
            <a:r>
              <a:rPr lang="en-US" sz="2400" dirty="0"/>
              <a:t>greater options for accused infringers and weakened rights of patentees</a:t>
            </a:r>
          </a:p>
          <a:p>
            <a:pPr marL="800100" lvl="1" indent="-342900">
              <a:buFont typeface="Wingdings" panose="05000000000000000000" pitchFamily="2" charset="2"/>
              <a:buChar char="Ø"/>
            </a:pPr>
            <a:r>
              <a:rPr lang="en-US" sz="2400" dirty="0"/>
              <a:t>“better solution” would be to issue higher quality patents in the first place to help avoid the overhead (and possible inequities) associated with the reexamination process…(?)</a:t>
            </a:r>
          </a:p>
          <a:p>
            <a:pPr algn="l"/>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607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Nest Case </a:t>
            </a:r>
            <a:r>
              <a:rPr lang="en-US" dirty="0" err="1" smtClean="0">
                <a:effectLst>
                  <a:outerShdw blurRad="38100" dist="38100" dir="2700000" algn="tl">
                    <a:srgbClr val="000000">
                      <a:alpha val="43137"/>
                    </a:srgbClr>
                  </a:outerShdw>
                </a:effectLst>
              </a:rPr>
              <a:t>STudy</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457200" y="1276709"/>
            <a:ext cx="8235949" cy="4700579"/>
          </a:xfrm>
        </p:spPr>
        <p:txBody>
          <a:bodyPr>
            <a:noAutofit/>
          </a:bodyPr>
          <a:lstStyle/>
          <a:p>
            <a:r>
              <a:rPr lang="en-US" sz="2400" dirty="0" smtClean="0"/>
              <a:t>US Patent Application </a:t>
            </a:r>
            <a:r>
              <a:rPr lang="en-US" sz="2400" dirty="0"/>
              <a:t>US 2012/0273580 </a:t>
            </a:r>
            <a:r>
              <a:rPr lang="en-US" sz="2400" dirty="0" smtClean="0"/>
              <a:t>A1 (Nov. 1, 2012)</a:t>
            </a:r>
          </a:p>
          <a:p>
            <a:r>
              <a:rPr lang="en-US" sz="2400" i="1" dirty="0" smtClean="0">
                <a:latin typeface="+mn-lt"/>
              </a:rPr>
              <a:t>THERMOSTAT </a:t>
            </a:r>
            <a:r>
              <a:rPr lang="en-US" sz="2400" i="1" dirty="0">
                <a:latin typeface="+mn-lt"/>
              </a:rPr>
              <a:t>WITH </a:t>
            </a:r>
            <a:r>
              <a:rPr lang="en-US" sz="2400" i="1" dirty="0" smtClean="0">
                <a:latin typeface="+mn-lt"/>
              </a:rPr>
              <a:t>SELF-CONFIGURING CONNECTIONS </a:t>
            </a:r>
            <a:r>
              <a:rPr lang="en-US" sz="2400" i="1" dirty="0">
                <a:latin typeface="+mn-lt"/>
              </a:rPr>
              <a:t>TO </a:t>
            </a:r>
            <a:r>
              <a:rPr lang="en-US" sz="2400" i="1" dirty="0" smtClean="0">
                <a:latin typeface="+mn-lt"/>
              </a:rPr>
              <a:t>FACILITATE DO-IT-YOURSELF </a:t>
            </a:r>
            <a:r>
              <a:rPr lang="en-US" sz="2400" i="1" dirty="0">
                <a:latin typeface="+mn-lt"/>
              </a:rPr>
              <a:t>INSTALLATION</a:t>
            </a:r>
            <a:endParaRPr lang="en-US" sz="2200" i="1" dirty="0" smtClean="0">
              <a:latin typeface="+mn-lt"/>
              <a:cs typeface="Arial" panose="020B0604020202020204" pitchFamily="34" charset="0"/>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Ease of Installation is Key Claim of Patent Application</a:t>
            </a:r>
            <a:endParaRPr lang="en-US" sz="2400" dirty="0"/>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960" y="2636520"/>
            <a:ext cx="4400550" cy="4114800"/>
          </a:xfrm>
          <a:prstGeom prst="rect">
            <a:avLst/>
          </a:prstGeom>
        </p:spPr>
      </p:pic>
      <p:sp>
        <p:nvSpPr>
          <p:cNvPr id="3" name="TextBox 2"/>
          <p:cNvSpPr txBox="1"/>
          <p:nvPr/>
        </p:nvSpPr>
        <p:spPr>
          <a:xfrm>
            <a:off x="457200" y="2748068"/>
            <a:ext cx="3997234" cy="3046988"/>
          </a:xfrm>
          <a:prstGeom prst="rect">
            <a:avLst/>
          </a:prstGeom>
          <a:noFill/>
        </p:spPr>
        <p:txBody>
          <a:bodyPr wrap="square" rtlCol="0">
            <a:spAutoFit/>
          </a:bodyPr>
          <a:lstStyle/>
          <a:p>
            <a:pPr algn="just"/>
            <a:r>
              <a:rPr lang="en-US" sz="1200" b="1" dirty="0" smtClean="0">
                <a:latin typeface="+mj-lt"/>
              </a:rPr>
              <a:t>ABSTRACT</a:t>
            </a:r>
            <a:r>
              <a:rPr lang="en-US" sz="1200" dirty="0" smtClean="0">
                <a:latin typeface="+mj-lt"/>
              </a:rPr>
              <a:t> </a:t>
            </a:r>
            <a:r>
              <a:rPr lang="en-US" sz="1200" i="1" dirty="0" smtClean="0">
                <a:latin typeface="+mj-lt"/>
              </a:rPr>
              <a:t>A </a:t>
            </a:r>
            <a:r>
              <a:rPr lang="en-US" sz="1200" i="1" dirty="0">
                <a:latin typeface="+mj-lt"/>
              </a:rPr>
              <a:t>thermostat is </a:t>
            </a:r>
            <a:r>
              <a:rPr lang="en-US" sz="1200" i="1" dirty="0" smtClean="0">
                <a:latin typeface="+mj-lt"/>
              </a:rPr>
              <a:t>configured </a:t>
            </a:r>
            <a:r>
              <a:rPr lang="en-US" sz="1200" i="1" dirty="0">
                <a:latin typeface="+mj-lt"/>
              </a:rPr>
              <a:t>for automated compatibility </a:t>
            </a:r>
            <a:r>
              <a:rPr lang="en-US" sz="1200" i="1" dirty="0" smtClean="0">
                <a:latin typeface="+mj-lt"/>
              </a:rPr>
              <a:t>with HVAC </a:t>
            </a:r>
            <a:r>
              <a:rPr lang="en-US" sz="1200" i="1" dirty="0">
                <a:latin typeface="+mj-lt"/>
              </a:rPr>
              <a:t>systems that are either single-HVAC-transformer </a:t>
            </a:r>
            <a:r>
              <a:rPr lang="en-US" sz="1200" i="1" dirty="0" smtClean="0">
                <a:latin typeface="+mj-lt"/>
              </a:rPr>
              <a:t>systems </a:t>
            </a:r>
            <a:r>
              <a:rPr lang="en-US" sz="1200" i="1" dirty="0">
                <a:latin typeface="+mj-lt"/>
              </a:rPr>
              <a:t>or dual-HVAC-transformer systems. The </a:t>
            </a:r>
            <a:r>
              <a:rPr lang="en-US" sz="1200" i="1" dirty="0" smtClean="0">
                <a:latin typeface="+mj-lt"/>
              </a:rPr>
              <a:t>compatibility is </a:t>
            </a:r>
            <a:r>
              <a:rPr lang="en-US" sz="1200" i="1" dirty="0">
                <a:latin typeface="+mj-lt"/>
              </a:rPr>
              <a:t>automated in that a manual jumper installation is </a:t>
            </a:r>
            <a:r>
              <a:rPr lang="en-US" sz="1200" i="1" dirty="0" smtClean="0">
                <a:latin typeface="+mj-lt"/>
              </a:rPr>
              <a:t>not required </a:t>
            </a:r>
            <a:r>
              <a:rPr lang="en-US" sz="1200" i="1" dirty="0">
                <a:latin typeface="+mj-lt"/>
              </a:rPr>
              <a:t>for adaptation to either </a:t>
            </a:r>
            <a:r>
              <a:rPr lang="en-US" sz="1200" i="1" dirty="0" smtClean="0">
                <a:latin typeface="+mj-lt"/>
              </a:rPr>
              <a:t>single-HVAC-transformer systems </a:t>
            </a:r>
            <a:r>
              <a:rPr lang="en-US" sz="1200" i="1" dirty="0">
                <a:latin typeface="+mj-lt"/>
              </a:rPr>
              <a:t>or dual-HVAC-transformer systems. The </a:t>
            </a:r>
            <a:r>
              <a:rPr lang="en-US" sz="1200" i="1" dirty="0" smtClean="0">
                <a:latin typeface="+mj-lt"/>
              </a:rPr>
              <a:t>thermostat has </a:t>
            </a:r>
            <a:r>
              <a:rPr lang="en-US" sz="1200" i="1" dirty="0">
                <a:latin typeface="+mj-lt"/>
              </a:rPr>
              <a:t>a plurality of HVAC </a:t>
            </a:r>
            <a:r>
              <a:rPr lang="en-US" sz="1200" i="1" dirty="0" smtClean="0">
                <a:latin typeface="+mj-lt"/>
              </a:rPr>
              <a:t>wire </a:t>
            </a:r>
            <a:r>
              <a:rPr lang="en-US" sz="1200" i="1" dirty="0">
                <a:latin typeface="+mj-lt"/>
              </a:rPr>
              <a:t>connectors including a </a:t>
            </a:r>
            <a:r>
              <a:rPr lang="en-US" sz="1200" i="1" dirty="0" smtClean="0">
                <a:latin typeface="+mj-lt"/>
              </a:rPr>
              <a:t>first call relay wire </a:t>
            </a:r>
            <a:r>
              <a:rPr lang="en-US" sz="1200" i="1" dirty="0">
                <a:latin typeface="+mj-lt"/>
              </a:rPr>
              <a:t>connector, a </a:t>
            </a:r>
            <a:r>
              <a:rPr lang="en-US" sz="1200" i="1" dirty="0" smtClean="0">
                <a:latin typeface="+mj-lt"/>
              </a:rPr>
              <a:t>first power </a:t>
            </a:r>
            <a:r>
              <a:rPr lang="en-US" sz="1200" i="1" dirty="0">
                <a:latin typeface="+mj-lt"/>
              </a:rPr>
              <a:t>return </a:t>
            </a:r>
            <a:r>
              <a:rPr lang="en-US" sz="1200" i="1" dirty="0" smtClean="0">
                <a:latin typeface="+mj-lt"/>
              </a:rPr>
              <a:t>wire </a:t>
            </a:r>
            <a:r>
              <a:rPr lang="en-US" sz="1200" i="1" dirty="0">
                <a:latin typeface="+mj-lt"/>
              </a:rPr>
              <a:t>connector, </a:t>
            </a:r>
            <a:r>
              <a:rPr lang="en-US" sz="1200" i="1" dirty="0" smtClean="0">
                <a:latin typeface="+mj-lt"/>
              </a:rPr>
              <a:t>a second </a:t>
            </a:r>
            <a:r>
              <a:rPr lang="en-US" sz="1200" i="1" dirty="0">
                <a:latin typeface="+mj-lt"/>
              </a:rPr>
              <a:t>call relay </a:t>
            </a:r>
            <a:r>
              <a:rPr lang="en-US" sz="1200" i="1" dirty="0" smtClean="0">
                <a:latin typeface="+mj-lt"/>
              </a:rPr>
              <a:t>wire </a:t>
            </a:r>
            <a:r>
              <a:rPr lang="en-US" sz="1200" i="1" dirty="0">
                <a:latin typeface="+mj-lt"/>
              </a:rPr>
              <a:t>connector, and a second </a:t>
            </a:r>
            <a:r>
              <a:rPr lang="en-US" sz="1200" i="1" dirty="0" smtClean="0">
                <a:latin typeface="+mj-lt"/>
              </a:rPr>
              <a:t>power return wire </a:t>
            </a:r>
            <a:r>
              <a:rPr lang="en-US" sz="1200" i="1" dirty="0">
                <a:latin typeface="+mj-lt"/>
              </a:rPr>
              <a:t>connector. The thermostat is </a:t>
            </a:r>
            <a:r>
              <a:rPr lang="en-US" sz="1200" i="1" dirty="0" smtClean="0">
                <a:latin typeface="+mj-lt"/>
              </a:rPr>
              <a:t>configured </a:t>
            </a:r>
            <a:r>
              <a:rPr lang="en-US" sz="1200" i="1" dirty="0">
                <a:latin typeface="+mj-lt"/>
              </a:rPr>
              <a:t>such that if </a:t>
            </a:r>
            <a:r>
              <a:rPr lang="en-US" sz="1200" i="1" dirty="0" smtClean="0">
                <a:latin typeface="+mj-lt"/>
              </a:rPr>
              <a:t>the first </a:t>
            </a:r>
            <a:r>
              <a:rPr lang="en-US" sz="1200" i="1" dirty="0">
                <a:latin typeface="+mj-lt"/>
              </a:rPr>
              <a:t>and second external </a:t>
            </a:r>
            <a:r>
              <a:rPr lang="en-US" sz="1200" i="1" dirty="0" smtClean="0">
                <a:latin typeface="+mj-lt"/>
              </a:rPr>
              <a:t>wires </a:t>
            </a:r>
            <a:r>
              <a:rPr lang="en-US" sz="1200" i="1" dirty="0">
                <a:latin typeface="+mj-lt"/>
              </a:rPr>
              <a:t>have been inserted into the </a:t>
            </a:r>
            <a:r>
              <a:rPr lang="en-US" sz="1200" i="1" dirty="0" smtClean="0">
                <a:latin typeface="+mj-lt"/>
              </a:rPr>
              <a:t>first and </a:t>
            </a:r>
            <a:r>
              <a:rPr lang="en-US" sz="1200" i="1" dirty="0">
                <a:latin typeface="+mj-lt"/>
              </a:rPr>
              <a:t>second </a:t>
            </a:r>
            <a:r>
              <a:rPr lang="en-US" sz="1200" i="1" dirty="0" smtClean="0">
                <a:latin typeface="+mj-lt"/>
              </a:rPr>
              <a:t>power </a:t>
            </a:r>
            <a:r>
              <a:rPr lang="en-US" sz="1200" i="1" dirty="0">
                <a:latin typeface="+mj-lt"/>
              </a:rPr>
              <a:t>return </a:t>
            </a:r>
            <a:r>
              <a:rPr lang="en-US" sz="1200" i="1" dirty="0" smtClean="0">
                <a:latin typeface="+mj-lt"/>
              </a:rPr>
              <a:t>wire </a:t>
            </a:r>
            <a:r>
              <a:rPr lang="en-US" sz="1200" i="1" dirty="0">
                <a:latin typeface="+mj-lt"/>
              </a:rPr>
              <a:t>connectors, respectively, </a:t>
            </a:r>
            <a:r>
              <a:rPr lang="en-US" sz="1200" i="1" dirty="0" smtClean="0">
                <a:latin typeface="+mj-lt"/>
              </a:rPr>
              <a:t>then the first </a:t>
            </a:r>
            <a:r>
              <a:rPr lang="en-US" sz="1200" i="1" dirty="0">
                <a:latin typeface="+mj-lt"/>
              </a:rPr>
              <a:t>and second </a:t>
            </a:r>
            <a:r>
              <a:rPr lang="en-US" sz="1200" i="1" dirty="0" smtClean="0">
                <a:latin typeface="+mj-lt"/>
              </a:rPr>
              <a:t>power </a:t>
            </a:r>
            <a:r>
              <a:rPr lang="en-US" sz="1200" i="1" dirty="0">
                <a:latin typeface="+mj-lt"/>
              </a:rPr>
              <a:t>return </a:t>
            </a:r>
            <a:r>
              <a:rPr lang="en-US" sz="1200" i="1" dirty="0" smtClean="0">
                <a:latin typeface="+mj-lt"/>
              </a:rPr>
              <a:t>wire </a:t>
            </a:r>
            <a:r>
              <a:rPr lang="en-US" sz="1200" i="1" dirty="0">
                <a:latin typeface="+mj-lt"/>
              </a:rPr>
              <a:t>connectors are </a:t>
            </a:r>
            <a:r>
              <a:rPr lang="en-US" sz="1200" i="1" dirty="0" smtClean="0">
                <a:latin typeface="+mj-lt"/>
              </a:rPr>
              <a:t>electrically </a:t>
            </a:r>
            <a:r>
              <a:rPr lang="en-US" sz="1200" i="1" dirty="0">
                <a:latin typeface="+mj-lt"/>
              </a:rPr>
              <a:t>isolated from each other. Otherwise, the </a:t>
            </a:r>
            <a:r>
              <a:rPr lang="en-US" sz="1200" i="1" dirty="0" smtClean="0">
                <a:latin typeface="+mj-lt"/>
              </a:rPr>
              <a:t>first </a:t>
            </a:r>
            <a:r>
              <a:rPr lang="en-US" sz="1200" i="1" dirty="0">
                <a:latin typeface="+mj-lt"/>
              </a:rPr>
              <a:t>and </a:t>
            </a:r>
            <a:r>
              <a:rPr lang="en-US" sz="1200" i="1" dirty="0" smtClean="0">
                <a:latin typeface="+mj-lt"/>
              </a:rPr>
              <a:t>second power </a:t>
            </a:r>
            <a:r>
              <a:rPr lang="en-US" sz="1200" i="1" dirty="0">
                <a:latin typeface="+mj-lt"/>
              </a:rPr>
              <a:t>return </a:t>
            </a:r>
            <a:r>
              <a:rPr lang="en-US" sz="1200" i="1" dirty="0" smtClean="0">
                <a:latin typeface="+mj-lt"/>
              </a:rPr>
              <a:t>wire </a:t>
            </a:r>
            <a:r>
              <a:rPr lang="en-US" sz="1200" i="1" dirty="0">
                <a:latin typeface="+mj-lt"/>
              </a:rPr>
              <a:t>connectors are electrically </a:t>
            </a:r>
            <a:r>
              <a:rPr lang="en-US" sz="1200" i="1" dirty="0" smtClean="0">
                <a:latin typeface="+mj-lt"/>
              </a:rPr>
              <a:t>shorted together.</a:t>
            </a:r>
            <a:endParaRPr lang="en-US" sz="1200" i="1" dirty="0">
              <a:latin typeface="+mj-lt"/>
            </a:endParaRPr>
          </a:p>
        </p:txBody>
      </p:sp>
    </p:spTree>
    <p:extLst>
      <p:ext uri="{BB962C8B-B14F-4D97-AF65-F5344CB8AC3E}">
        <p14:creationId xmlns:p14="http://schemas.microsoft.com/office/powerpoint/2010/main" val="34972505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Nest CASE STUDY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Nest Patent Application (US 2012/0273580 A1) Claim Language</a:t>
            </a:r>
            <a:endParaRPr lang="en-US" sz="2400" dirty="0"/>
          </a:p>
        </p:txBody>
      </p:sp>
      <p:pic>
        <p:nvPicPr>
          <p:cNvPr id="7" name="Picture 6"/>
          <p:cNvPicPr>
            <a:picLocks noChangeAspect="1"/>
          </p:cNvPicPr>
          <p:nvPr/>
        </p:nvPicPr>
        <p:blipFill>
          <a:blip r:embed="rId2"/>
          <a:stretch>
            <a:fillRect/>
          </a:stretch>
        </p:blipFill>
        <p:spPr>
          <a:xfrm>
            <a:off x="5294139" y="1367555"/>
            <a:ext cx="3399011" cy="5378450"/>
          </a:xfrm>
          <a:prstGeom prst="rect">
            <a:avLst/>
          </a:prstGeom>
        </p:spPr>
      </p:pic>
      <p:sp>
        <p:nvSpPr>
          <p:cNvPr id="9" name="Text Placeholder 12"/>
          <p:cNvSpPr txBox="1">
            <a:spLocks/>
          </p:cNvSpPr>
          <p:nvPr/>
        </p:nvSpPr>
        <p:spPr>
          <a:xfrm>
            <a:off x="450850" y="1353849"/>
            <a:ext cx="4935968" cy="472356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b="1" dirty="0" smtClean="0">
                <a:solidFill>
                  <a:schemeClr val="tx1"/>
                </a:solidFill>
                <a:latin typeface="+mn-lt"/>
                <a:cs typeface="Arial" panose="020B0604020202020204" pitchFamily="34" charset="0"/>
              </a:rPr>
              <a:t>Claim 1 is the major independent claim</a:t>
            </a:r>
          </a:p>
          <a:p>
            <a:pPr marL="742950" lvl="1" indent="-285750">
              <a:buFont typeface="Wingdings" panose="05000000000000000000" pitchFamily="2" charset="2"/>
              <a:buChar char="Ø"/>
            </a:pPr>
            <a:r>
              <a:rPr lang="en-US" sz="1900" dirty="0" smtClean="0">
                <a:solidFill>
                  <a:schemeClr val="tx1"/>
                </a:solidFill>
                <a:cs typeface="Arial" panose="020B0604020202020204" pitchFamily="34" charset="0"/>
              </a:rPr>
              <a:t>Automated compatibility with single- and dual-transformer HVAC systems</a:t>
            </a:r>
          </a:p>
          <a:p>
            <a:pPr marL="742950" lvl="1" indent="-285750">
              <a:buFont typeface="Wingdings" panose="05000000000000000000" pitchFamily="2" charset="2"/>
              <a:buChar char="Ø"/>
            </a:pPr>
            <a:r>
              <a:rPr lang="en-US" sz="1900" dirty="0" smtClean="0">
                <a:cs typeface="Arial" panose="020B0604020202020204" pitchFamily="34" charset="0"/>
              </a:rPr>
              <a:t>No manual jumper wire needed</a:t>
            </a:r>
            <a:endParaRPr lang="en-US" sz="1900" dirty="0" smtClean="0">
              <a:solidFill>
                <a:schemeClr val="tx1"/>
              </a:solidFill>
              <a:cs typeface="Arial" panose="020B0604020202020204" pitchFamily="34" charset="0"/>
            </a:endParaRPr>
          </a:p>
          <a:p>
            <a:pPr marL="742950" lvl="1" indent="-285750">
              <a:buFont typeface="Wingdings" panose="05000000000000000000" pitchFamily="2" charset="2"/>
              <a:buChar char="Ø"/>
            </a:pPr>
            <a:r>
              <a:rPr lang="en-US" sz="1900" dirty="0" smtClean="0">
                <a:solidFill>
                  <a:schemeClr val="tx1"/>
                </a:solidFill>
                <a:cs typeface="Arial" panose="020B0604020202020204" pitchFamily="34" charset="0"/>
              </a:rPr>
              <a:t>Insertion sensing and connecting circuit</a:t>
            </a:r>
          </a:p>
          <a:p>
            <a:pPr lvl="1"/>
            <a:endParaRPr lang="en-US" sz="2400" dirty="0" smtClean="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685800" y="3636468"/>
            <a:ext cx="4610137" cy="1200329"/>
          </a:xfrm>
          <a:prstGeom prst="rect">
            <a:avLst/>
          </a:prstGeom>
          <a:solidFill>
            <a:srgbClr val="FFFF00"/>
          </a:solidFill>
          <a:ln>
            <a:solidFill>
              <a:schemeClr val="accent1">
                <a:shade val="95000"/>
                <a:satMod val="105000"/>
              </a:schemeClr>
            </a:solidFill>
          </a:ln>
        </p:spPr>
        <p:txBody>
          <a:bodyPr wrap="square" rtlCol="0">
            <a:spAutoFit/>
          </a:bodyPr>
          <a:lstStyle/>
          <a:p>
            <a:pPr algn="just"/>
            <a:r>
              <a:rPr lang="en-US" dirty="0" smtClean="0"/>
              <a:t>Important note: The “abstract” typically does </a:t>
            </a:r>
            <a:r>
              <a:rPr lang="en-US" u="sng" dirty="0" smtClean="0"/>
              <a:t>not</a:t>
            </a:r>
            <a:r>
              <a:rPr lang="en-US" dirty="0" smtClean="0"/>
              <a:t> describe was is officially patented – this must be determined by a careful analysis of the claim language (called “claim construction”)</a:t>
            </a:r>
            <a:endParaRPr lang="en-US" dirty="0"/>
          </a:p>
        </p:txBody>
      </p:sp>
    </p:spTree>
    <p:extLst>
      <p:ext uri="{BB962C8B-B14F-4D97-AF65-F5344CB8AC3E}">
        <p14:creationId xmlns:p14="http://schemas.microsoft.com/office/powerpoint/2010/main" val="2503645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Nest CASE STUDY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Infringement</a:t>
            </a:r>
            <a:endParaRPr lang="en-US" sz="2400" dirty="0"/>
          </a:p>
        </p:txBody>
      </p:sp>
      <p:sp>
        <p:nvSpPr>
          <p:cNvPr id="6" name="Text Placeholder 12"/>
          <p:cNvSpPr txBox="1">
            <a:spLocks/>
          </p:cNvSpPr>
          <p:nvPr/>
        </p:nvSpPr>
        <p:spPr>
          <a:xfrm>
            <a:off x="450850" y="1353849"/>
            <a:ext cx="8235949"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February 2012 - Honeywell filed a lawsuit claiming that some of its patents had been infringed by Nest (e.g., US 7,476,988 “Power Stealing Control Devices”)</a:t>
            </a: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May 2013 – Allure Energy filed lawsuit against Nest for newly issued patent US 8,442,695 “Auto-Adaptable Energy Management Apparatus” (filed November 2011)</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408" t="23145" r="9571" b="26696"/>
          <a:stretch/>
        </p:blipFill>
        <p:spPr>
          <a:xfrm>
            <a:off x="5760356" y="3611294"/>
            <a:ext cx="3351173" cy="1686259"/>
          </a:xfrm>
          <a:prstGeom prst="rect">
            <a:avLst/>
          </a:prstGeom>
        </p:spPr>
      </p:pic>
      <p:sp>
        <p:nvSpPr>
          <p:cNvPr id="4" name="TextBox 3"/>
          <p:cNvSpPr txBox="1"/>
          <p:nvPr/>
        </p:nvSpPr>
        <p:spPr>
          <a:xfrm>
            <a:off x="457200" y="3434597"/>
            <a:ext cx="5159829" cy="2062103"/>
          </a:xfrm>
          <a:prstGeom prst="rect">
            <a:avLst/>
          </a:prstGeom>
          <a:solidFill>
            <a:srgbClr val="FFFF00"/>
          </a:solidFill>
        </p:spPr>
        <p:txBody>
          <a:bodyPr wrap="square" rtlCol="0">
            <a:spAutoFit/>
          </a:bodyPr>
          <a:lstStyle/>
          <a:p>
            <a:r>
              <a:rPr lang="en-US" sz="1600" dirty="0"/>
              <a:t>Kevin </a:t>
            </a:r>
            <a:r>
              <a:rPr lang="en-US" sz="1600" dirty="0" err="1"/>
              <a:t>Imes</a:t>
            </a:r>
            <a:r>
              <a:rPr lang="en-US" sz="1600" dirty="0"/>
              <a:t>, president and CEO of Allure Energy, first began developing a smart thermostat in 2009, filing its patent application in 2010, to manage home temperature and energy usage. Allure Energy also developed and patented “Proximity Control Technology” that instantly adapts to a user’s daily schedule to provide automatic comfort and energy savings at home based on the distance a user may be from a residence.</a:t>
            </a:r>
          </a:p>
        </p:txBody>
      </p:sp>
      <p:sp>
        <p:nvSpPr>
          <p:cNvPr id="8" name="TextBox 7"/>
          <p:cNvSpPr txBox="1"/>
          <p:nvPr/>
        </p:nvSpPr>
        <p:spPr>
          <a:xfrm>
            <a:off x="4822558" y="5512156"/>
            <a:ext cx="4288971" cy="1323439"/>
          </a:xfrm>
          <a:prstGeom prst="rect">
            <a:avLst/>
          </a:prstGeom>
          <a:solidFill>
            <a:schemeClr val="accent3">
              <a:lumMod val="40000"/>
              <a:lumOff val="60000"/>
            </a:schemeClr>
          </a:solidFill>
        </p:spPr>
        <p:txBody>
          <a:bodyPr wrap="square" rtlCol="0">
            <a:spAutoFit/>
          </a:bodyPr>
          <a:lstStyle/>
          <a:p>
            <a:r>
              <a:rPr lang="en-US" sz="1600" i="1" dirty="0"/>
              <a:t>“With our own capital, we created a smart and original thermostat control that also syncs music, reports local weather and offers energy tips, and filed all the required patent documentation well before Nest Labs launched its products.”</a:t>
            </a:r>
          </a:p>
        </p:txBody>
      </p:sp>
    </p:spTree>
    <p:extLst>
      <p:ext uri="{BB962C8B-B14F-4D97-AF65-F5344CB8AC3E}">
        <p14:creationId xmlns:p14="http://schemas.microsoft.com/office/powerpoint/2010/main" val="595052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Nest CASE STUDY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Honeywell US 7,476,988 B2 Claim Language</a:t>
            </a:r>
            <a:endParaRPr lang="en-US" sz="2400" dirty="0"/>
          </a:p>
        </p:txBody>
      </p:sp>
      <p:sp>
        <p:nvSpPr>
          <p:cNvPr id="9" name="Text Placeholder 12"/>
          <p:cNvSpPr txBox="1">
            <a:spLocks/>
          </p:cNvSpPr>
          <p:nvPr/>
        </p:nvSpPr>
        <p:spPr>
          <a:xfrm>
            <a:off x="450850" y="1353849"/>
            <a:ext cx="4935968" cy="472356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b="1" dirty="0" smtClean="0">
                <a:solidFill>
                  <a:schemeClr val="tx1"/>
                </a:solidFill>
                <a:latin typeface="+mn-lt"/>
                <a:cs typeface="Arial" panose="020B0604020202020204" pitchFamily="34" charset="0"/>
              </a:rPr>
              <a:t>Claim 1 is the major independent claim</a:t>
            </a:r>
          </a:p>
          <a:p>
            <a:pPr marL="742950" lvl="1" indent="-285750">
              <a:buFont typeface="Wingdings" panose="05000000000000000000" pitchFamily="2" charset="2"/>
              <a:buChar char="Ø"/>
            </a:pPr>
            <a:r>
              <a:rPr lang="en-US" sz="1900" dirty="0" smtClean="0">
                <a:solidFill>
                  <a:schemeClr val="tx1"/>
                </a:solidFill>
                <a:cs typeface="Arial" panose="020B0604020202020204" pitchFamily="34" charset="0"/>
              </a:rPr>
              <a:t>Energy harvesting technique for a “switched load” circuit (such as used in a thermostat)</a:t>
            </a:r>
          </a:p>
          <a:p>
            <a:pPr marL="742950" lvl="1" indent="-285750">
              <a:buFont typeface="Wingdings" panose="05000000000000000000" pitchFamily="2" charset="2"/>
              <a:buChar char="Ø"/>
            </a:pPr>
            <a:r>
              <a:rPr lang="en-US" sz="1900" dirty="0" smtClean="0">
                <a:cs typeface="Arial" panose="020B0604020202020204" pitchFamily="34" charset="0"/>
              </a:rPr>
              <a:t>Includes possibility of a storage device (e.g., battery or super capacitor)</a:t>
            </a:r>
            <a:endParaRPr lang="en-US" sz="1900" dirty="0" smtClean="0">
              <a:solidFill>
                <a:schemeClr val="tx1"/>
              </a:solidFill>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5138930" y="1460761"/>
            <a:ext cx="4005070" cy="2994025"/>
          </a:xfrm>
          <a:prstGeom prst="rect">
            <a:avLst/>
          </a:prstGeom>
        </p:spPr>
      </p:pic>
    </p:spTree>
    <p:extLst>
      <p:ext uri="{BB962C8B-B14F-4D97-AF65-F5344CB8AC3E}">
        <p14:creationId xmlns:p14="http://schemas.microsoft.com/office/powerpoint/2010/main" val="191520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rg_fpo_1020_featurelead"/>
          <p:cNvPicPr>
            <a:picLocks noChangeAspect="1" noChangeArrowheads="1"/>
          </p:cNvPicPr>
          <p:nvPr/>
        </p:nvPicPr>
        <p:blipFill rotWithShape="1">
          <a:blip r:embed="rId2">
            <a:extLst>
              <a:ext uri="{28A0092B-C50C-407E-A947-70E740481C1C}">
                <a14:useLocalDpi xmlns:a14="http://schemas.microsoft.com/office/drawing/2010/main" val="0"/>
              </a:ext>
            </a:extLst>
          </a:blip>
          <a:srcRect l="11711" t="18717" r="31687" b="28396"/>
          <a:stretch/>
        </p:blipFill>
        <p:spPr bwMode="auto">
          <a:xfrm>
            <a:off x="4835253" y="4155820"/>
            <a:ext cx="4023360" cy="25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Nest Case Study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Beefing Up the </a:t>
            </a:r>
            <a:r>
              <a:rPr lang="en-US" sz="2400" cap="none" dirty="0" smtClean="0"/>
              <a:t>Shield (Before More Swords Are Drawn…)</a:t>
            </a:r>
            <a:endParaRPr lang="en-US" sz="2400" dirty="0"/>
          </a:p>
        </p:txBody>
      </p:sp>
      <p:sp>
        <p:nvSpPr>
          <p:cNvPr id="6" name="Text Placeholder 12"/>
          <p:cNvSpPr txBox="1">
            <a:spLocks/>
          </p:cNvSpPr>
          <p:nvPr/>
        </p:nvSpPr>
        <p:spPr>
          <a:xfrm>
            <a:off x="450850" y="1353849"/>
            <a:ext cx="8407763"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September 2013 – Nest announced patent license agreement with Intellectual Ventures, and acquired several patents (unclear how many)</a:t>
            </a: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November 2013 – BRK (First Alert) filed a lawsuit against Nest alleging infringement on six of its patents (e.g., location warning voice alerts)</a:t>
            </a:r>
          </a:p>
        </p:txBody>
      </p:sp>
      <p:sp>
        <p:nvSpPr>
          <p:cNvPr id="7" name="TextBox 6"/>
          <p:cNvSpPr txBox="1"/>
          <p:nvPr/>
        </p:nvSpPr>
        <p:spPr>
          <a:xfrm>
            <a:off x="704577" y="3458765"/>
            <a:ext cx="3958861" cy="2308324"/>
          </a:xfrm>
          <a:prstGeom prst="rect">
            <a:avLst/>
          </a:prstGeom>
          <a:solidFill>
            <a:srgbClr val="FFFF00"/>
          </a:solidFill>
          <a:ln>
            <a:solidFill>
              <a:schemeClr val="tx1"/>
            </a:solidFill>
          </a:ln>
        </p:spPr>
        <p:txBody>
          <a:bodyPr wrap="square" rtlCol="0">
            <a:spAutoFit/>
          </a:bodyPr>
          <a:lstStyle/>
          <a:p>
            <a:r>
              <a:rPr lang="en-US" sz="1600" dirty="0"/>
              <a:t>The location warning system, BRK says, was laid out in a series of patents that cover using pre-recorded voice alerts to "describe the type of environmental condition detected or the location" of the detector that senses it. That "exclusive" technology was first used in a 2003 smoke detector, and the company says it's sold 1.8 million units with voice and location alarm systems since then.</a:t>
            </a:r>
          </a:p>
        </p:txBody>
      </p:sp>
    </p:spTree>
    <p:extLst>
      <p:ext uri="{BB962C8B-B14F-4D97-AF65-F5344CB8AC3E}">
        <p14:creationId xmlns:p14="http://schemas.microsoft.com/office/powerpoint/2010/main" val="338302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Federal Communications Commission (FCC)</a:t>
            </a:r>
            <a:endParaRPr lang="en-US" sz="2400" dirty="0"/>
          </a:p>
        </p:txBody>
      </p:sp>
      <p:sp>
        <p:nvSpPr>
          <p:cNvPr id="6" name="Text Placeholder 12"/>
          <p:cNvSpPr txBox="1">
            <a:spLocks/>
          </p:cNvSpPr>
          <p:nvPr/>
        </p:nvSpPr>
        <p:spPr>
          <a:xfrm>
            <a:off x="450850" y="1353849"/>
            <a:ext cx="8235949" cy="382775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smtClean="0">
                <a:solidFill>
                  <a:schemeClr val="tx1"/>
                </a:solidFill>
                <a:latin typeface="+mn-lt"/>
                <a:cs typeface="Arial" panose="020B0604020202020204" pitchFamily="34" charset="0"/>
              </a:rPr>
              <a:t>Any device that communicates via RF or (unintentionally) generates electromagnetic interference (EMI)</a:t>
            </a:r>
          </a:p>
          <a:p>
            <a:pPr marL="800100" lvl="1" indent="-342900">
              <a:buFont typeface="Wingdings" panose="05000000000000000000" pitchFamily="2" charset="2"/>
              <a:buChar char="Ø"/>
            </a:pPr>
            <a:r>
              <a:rPr lang="en-US" sz="2400" dirty="0" smtClean="0">
                <a:solidFill>
                  <a:schemeClr val="tx1"/>
                </a:solidFill>
                <a:cs typeface="Arial" panose="020B0604020202020204" pitchFamily="34" charset="0"/>
              </a:rPr>
              <a:t>Class A digital device (commercial/industrial)</a:t>
            </a:r>
          </a:p>
          <a:p>
            <a:pPr marL="1257300" lvl="2" indent="-342900">
              <a:buFont typeface="Wingdings" panose="05000000000000000000" pitchFamily="2" charset="2"/>
              <a:buChar char="v"/>
            </a:pPr>
            <a:r>
              <a:rPr lang="en-US" sz="2400" dirty="0" smtClean="0">
                <a:solidFill>
                  <a:schemeClr val="tx1"/>
                </a:solidFill>
                <a:cs typeface="Arial" panose="020B0604020202020204" pitchFamily="34" charset="0"/>
              </a:rPr>
              <a:t>product not marketed for residential use</a:t>
            </a:r>
          </a:p>
          <a:p>
            <a:pPr marL="1257300" lvl="2" indent="-342900">
              <a:buFont typeface="Wingdings" panose="05000000000000000000" pitchFamily="2" charset="2"/>
              <a:buChar char="v"/>
            </a:pPr>
            <a:r>
              <a:rPr lang="en-US" sz="2400" dirty="0" smtClean="0">
                <a:cs typeface="Arial" panose="020B0604020202020204" pitchFamily="34" charset="0"/>
              </a:rPr>
              <a:t>intended application generally precludes operation in residential areas</a:t>
            </a:r>
            <a:endParaRPr lang="en-US" sz="2400" dirty="0" smtClean="0">
              <a:solidFill>
                <a:schemeClr val="tx1"/>
              </a:solidFill>
              <a:cs typeface="Arial" panose="020B0604020202020204" pitchFamily="34" charset="0"/>
            </a:endParaRPr>
          </a:p>
          <a:p>
            <a:pPr marL="1257300" lvl="2" indent="-342900">
              <a:buFont typeface="Wingdings" panose="05000000000000000000" pitchFamily="2" charset="2"/>
              <a:buChar char="v"/>
            </a:pPr>
            <a:r>
              <a:rPr lang="en-US" sz="2400" dirty="0" smtClean="0">
                <a:solidFill>
                  <a:schemeClr val="tx1"/>
                </a:solidFill>
                <a:cs typeface="Arial" panose="020B0604020202020204" pitchFamily="34" charset="0"/>
              </a:rPr>
              <a:t>price high enough that there is little likelihood of use in a residential environment</a:t>
            </a:r>
          </a:p>
          <a:p>
            <a:pPr marL="800100" lvl="1" indent="-342900">
              <a:buFont typeface="Wingdings" panose="05000000000000000000" pitchFamily="2" charset="2"/>
              <a:buChar char="Ø"/>
            </a:pPr>
            <a:r>
              <a:rPr lang="en-US" sz="2400" dirty="0" smtClean="0">
                <a:cs typeface="Arial" panose="020B0604020202020204" pitchFamily="34" charset="0"/>
              </a:rPr>
              <a:t>Class B digital device (marketed for use in a residential environment)</a:t>
            </a:r>
            <a:endParaRPr lang="en-US" sz="2400" dirty="0" smtClean="0">
              <a:solidFill>
                <a:schemeClr val="tx1"/>
              </a:solidFill>
              <a:cs typeface="Arial" panose="020B0604020202020204" pitchFamily="34" charset="0"/>
            </a:endParaRPr>
          </a:p>
        </p:txBody>
      </p:sp>
      <p:sp>
        <p:nvSpPr>
          <p:cNvPr id="7" name="TextBox 6"/>
          <p:cNvSpPr txBox="1"/>
          <p:nvPr/>
        </p:nvSpPr>
        <p:spPr>
          <a:xfrm>
            <a:off x="3330054" y="5362354"/>
            <a:ext cx="5192971" cy="1200329"/>
          </a:xfrm>
          <a:prstGeom prst="rect">
            <a:avLst/>
          </a:prstGeom>
          <a:solidFill>
            <a:srgbClr val="FFFF00"/>
          </a:solidFill>
          <a:ln>
            <a:solidFill>
              <a:schemeClr val="accent1"/>
            </a:solidFill>
          </a:ln>
        </p:spPr>
        <p:txBody>
          <a:bodyPr wrap="square" rtlCol="0">
            <a:spAutoFit/>
          </a:bodyPr>
          <a:lstStyle/>
          <a:p>
            <a:pPr algn="just"/>
            <a:r>
              <a:rPr lang="en-US" sz="2400" i="1" dirty="0">
                <a:cs typeface="Arial" panose="020B0604020202020204" pitchFamily="34" charset="0"/>
              </a:rPr>
              <a:t>Any electronic circuit with a clock can be a source of </a:t>
            </a:r>
            <a:r>
              <a:rPr lang="en-US" sz="2400" i="1" dirty="0" smtClean="0">
                <a:cs typeface="Arial" panose="020B0604020202020204" pitchFamily="34" charset="0"/>
              </a:rPr>
              <a:t>EMI; anything </a:t>
            </a:r>
            <a:r>
              <a:rPr lang="en-US" sz="2400" i="1" dirty="0">
                <a:cs typeface="Arial" panose="020B0604020202020204" pitchFamily="34" charset="0"/>
              </a:rPr>
              <a:t>that emits EMI complicates spectrum </a:t>
            </a:r>
            <a:r>
              <a:rPr lang="en-US" sz="2400" i="1" dirty="0" smtClean="0">
                <a:cs typeface="Arial" panose="020B0604020202020204" pitchFamily="34" charset="0"/>
              </a:rPr>
              <a:t>management</a:t>
            </a:r>
            <a:endParaRPr lang="en-US" i="1" dirty="0"/>
          </a:p>
        </p:txBody>
      </p:sp>
    </p:spTree>
    <p:extLst>
      <p:ext uri="{BB962C8B-B14F-4D97-AF65-F5344CB8AC3E}">
        <p14:creationId xmlns:p14="http://schemas.microsoft.com/office/powerpoint/2010/main" val="2122649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Federal Communications Commission (FCC)</a:t>
            </a:r>
            <a:endParaRPr lang="en-US" sz="2400" dirty="0"/>
          </a:p>
        </p:txBody>
      </p:sp>
      <p:sp>
        <p:nvSpPr>
          <p:cNvPr id="6" name="Text Placeholder 12"/>
          <p:cNvSpPr txBox="1">
            <a:spLocks/>
          </p:cNvSpPr>
          <p:nvPr/>
        </p:nvSpPr>
        <p:spPr>
          <a:xfrm>
            <a:off x="450850" y="1353849"/>
            <a:ext cx="8235949" cy="382775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b="1" dirty="0" smtClean="0">
                <a:solidFill>
                  <a:schemeClr val="tx1"/>
                </a:solidFill>
                <a:latin typeface="+mn-lt"/>
                <a:cs typeface="Arial" panose="020B0604020202020204" pitchFamily="34" charset="0"/>
              </a:rPr>
              <a:t>Part-15 rules: unlicensed RF devices</a:t>
            </a:r>
          </a:p>
          <a:p>
            <a:pPr marL="742950" lvl="1" indent="-285750">
              <a:buFont typeface="Arial" panose="020B0604020202020204" pitchFamily="34" charset="0"/>
              <a:buChar char="•"/>
            </a:pPr>
            <a:r>
              <a:rPr lang="en-US" sz="2200" dirty="0" smtClean="0">
                <a:cs typeface="Arial" panose="020B0604020202020204" pitchFamily="34" charset="0"/>
              </a:rPr>
              <a:t>Interference – effect of unwanted energy</a:t>
            </a:r>
          </a:p>
          <a:p>
            <a:pPr marL="742950" lvl="1" indent="-285750">
              <a:buFont typeface="Arial" panose="020B0604020202020204" pitchFamily="34" charset="0"/>
              <a:buChar char="•"/>
            </a:pPr>
            <a:r>
              <a:rPr lang="en-US" sz="2200" dirty="0" smtClean="0">
                <a:solidFill>
                  <a:schemeClr val="tx1"/>
                </a:solidFill>
                <a:cs typeface="Arial" panose="020B0604020202020204" pitchFamily="34" charset="0"/>
              </a:rPr>
              <a:t>Harmful interference – endangers functioning of radio navigation service</a:t>
            </a:r>
          </a:p>
          <a:p>
            <a:pPr marL="742950" lvl="1" indent="-285750">
              <a:buFont typeface="Arial" panose="020B0604020202020204" pitchFamily="34" charset="0"/>
              <a:buChar char="•"/>
            </a:pPr>
            <a:r>
              <a:rPr lang="en-US" sz="2200" dirty="0" smtClean="0">
                <a:cs typeface="Arial" panose="020B0604020202020204" pitchFamily="34" charset="0"/>
              </a:rPr>
              <a:t>Spurious emission – harmonic, parasitic, intermodulation products</a:t>
            </a:r>
          </a:p>
          <a:p>
            <a:pPr marL="742950" lvl="1" indent="-285750">
              <a:buFont typeface="Arial" panose="020B0604020202020204" pitchFamily="34" charset="0"/>
              <a:buChar char="•"/>
            </a:pPr>
            <a:r>
              <a:rPr lang="en-US" sz="2200" dirty="0" smtClean="0">
                <a:solidFill>
                  <a:schemeClr val="tx1"/>
                </a:solidFill>
                <a:cs typeface="Arial" panose="020B0604020202020204" pitchFamily="34" charset="0"/>
              </a:rPr>
              <a:t>Intentional radiator – “radio transmitter”</a:t>
            </a:r>
          </a:p>
          <a:p>
            <a:pPr marL="742950" lvl="1" indent="-285750">
              <a:buFont typeface="Arial" panose="020B0604020202020204" pitchFamily="34" charset="0"/>
              <a:buChar char="•"/>
            </a:pPr>
            <a:r>
              <a:rPr lang="en-US" sz="2200" dirty="0" smtClean="0">
                <a:cs typeface="Arial" panose="020B0604020202020204" pitchFamily="34" charset="0"/>
              </a:rPr>
              <a:t>Unintentional radiator – e.g. computer with a high-frequency clocking circuit</a:t>
            </a:r>
          </a:p>
          <a:p>
            <a:pPr marL="742950" lvl="1" indent="-285750">
              <a:buFont typeface="Arial" panose="020B0604020202020204" pitchFamily="34" charset="0"/>
              <a:buChar char="•"/>
            </a:pPr>
            <a:r>
              <a:rPr lang="en-US" sz="2200" dirty="0" smtClean="0">
                <a:solidFill>
                  <a:schemeClr val="tx1"/>
                </a:solidFill>
                <a:cs typeface="Arial" panose="020B0604020202020204" pitchFamily="34" charset="0"/>
              </a:rPr>
              <a:t>Incidental radiator – arcs in DC motors (brushes) and light switches</a:t>
            </a:r>
          </a:p>
          <a:p>
            <a:pPr marL="742950" lvl="1" indent="-285750">
              <a:buFont typeface="Arial" panose="020B0604020202020204" pitchFamily="34" charset="0"/>
              <a:buChar char="•"/>
            </a:pPr>
            <a:r>
              <a:rPr lang="en-US" sz="2200" dirty="0" smtClean="0">
                <a:cs typeface="Arial" panose="020B0604020202020204" pitchFamily="34" charset="0"/>
              </a:rPr>
              <a:t>Digital device – generally unintentional radiators</a:t>
            </a:r>
          </a:p>
          <a:p>
            <a:pPr marL="742950" lvl="1" indent="-285750">
              <a:buFont typeface="Arial" panose="020B0604020202020204" pitchFamily="34" charset="0"/>
              <a:buChar char="•"/>
            </a:pPr>
            <a:r>
              <a:rPr lang="en-US" sz="2200" dirty="0" smtClean="0">
                <a:solidFill>
                  <a:schemeClr val="tx1"/>
                </a:solidFill>
                <a:cs typeface="Arial" panose="020B0604020202020204" pitchFamily="34" charset="0"/>
              </a:rPr>
              <a:t>Carrier-current system – transmits RF energy by conduction over power lines</a:t>
            </a: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047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en-US" sz="2400" cap="none" dirty="0"/>
              <a:t>Federal Aviation Administration (FAA)</a:t>
            </a:r>
            <a:endParaRPr lang="en-US" sz="2400" dirty="0"/>
          </a:p>
        </p:txBody>
      </p:sp>
      <p:sp>
        <p:nvSpPr>
          <p:cNvPr id="7" name="Text Placeholder 12"/>
          <p:cNvSpPr txBox="1">
            <a:spLocks/>
          </p:cNvSpPr>
          <p:nvPr/>
        </p:nvSpPr>
        <p:spPr>
          <a:xfrm>
            <a:off x="450850" y="1353849"/>
            <a:ext cx="4935968" cy="472356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b="1" dirty="0" smtClean="0">
                <a:solidFill>
                  <a:schemeClr val="tx1"/>
                </a:solidFill>
                <a:latin typeface="+mn-lt"/>
                <a:cs typeface="Arial" panose="020B0604020202020204" pitchFamily="34" charset="0"/>
              </a:rPr>
              <a:t>Restrictions on use of drones for commercial purposes</a:t>
            </a:r>
          </a:p>
          <a:p>
            <a:pPr marL="742950" lvl="1" indent="-285750">
              <a:buFont typeface="Wingdings" panose="05000000000000000000" pitchFamily="2" charset="2"/>
              <a:buChar char="Ø"/>
            </a:pPr>
            <a:r>
              <a:rPr lang="en-US" sz="1900" dirty="0" smtClean="0">
                <a:solidFill>
                  <a:schemeClr val="tx1"/>
                </a:solidFill>
                <a:cs typeface="Arial" panose="020B0604020202020204" pitchFamily="34" charset="0"/>
              </a:rPr>
              <a:t>unmanned </a:t>
            </a:r>
            <a:r>
              <a:rPr lang="en-US" sz="1900" dirty="0">
                <a:solidFill>
                  <a:schemeClr val="tx1"/>
                </a:solidFill>
                <a:cs typeface="Arial" panose="020B0604020202020204" pitchFamily="34" charset="0"/>
              </a:rPr>
              <a:t>aircraft must weigh less than 55 lbs. (25 kg</a:t>
            </a:r>
            <a:r>
              <a:rPr lang="en-US" sz="1900" dirty="0" smtClean="0">
                <a:solidFill>
                  <a:schemeClr val="tx1"/>
                </a:solidFill>
                <a:cs typeface="Arial" panose="020B0604020202020204" pitchFamily="34" charset="0"/>
              </a:rPr>
              <a:t>)</a:t>
            </a:r>
          </a:p>
          <a:p>
            <a:pPr marL="742950" lvl="1" indent="-285750">
              <a:buFont typeface="Wingdings" panose="05000000000000000000" pitchFamily="2" charset="2"/>
              <a:buChar char="Ø"/>
            </a:pPr>
            <a:r>
              <a:rPr lang="en-US" sz="1900" dirty="0" smtClean="0">
                <a:solidFill>
                  <a:schemeClr val="tx1"/>
                </a:solidFill>
                <a:cs typeface="Arial" panose="020B0604020202020204" pitchFamily="34" charset="0"/>
              </a:rPr>
              <a:t>visual </a:t>
            </a:r>
            <a:r>
              <a:rPr lang="en-US" sz="1900" dirty="0">
                <a:solidFill>
                  <a:schemeClr val="tx1"/>
                </a:solidFill>
                <a:cs typeface="Arial" panose="020B0604020202020204" pitchFamily="34" charset="0"/>
              </a:rPr>
              <a:t>line-of-sight (VLOS) </a:t>
            </a:r>
            <a:r>
              <a:rPr lang="en-US" sz="1900" dirty="0" smtClean="0">
                <a:solidFill>
                  <a:schemeClr val="tx1"/>
                </a:solidFill>
                <a:cs typeface="Arial" panose="020B0604020202020204" pitchFamily="34" charset="0"/>
              </a:rPr>
              <a:t>only</a:t>
            </a:r>
            <a:endParaRPr lang="en-US" sz="1900" dirty="0">
              <a:solidFill>
                <a:schemeClr val="tx1"/>
              </a:solidFill>
              <a:cs typeface="Arial" panose="020B0604020202020204" pitchFamily="34" charset="0"/>
            </a:endParaRPr>
          </a:p>
          <a:p>
            <a:pPr marL="742950" lvl="1" indent="-285750">
              <a:buFont typeface="Wingdings" panose="05000000000000000000" pitchFamily="2" charset="2"/>
              <a:buChar char="Ø"/>
            </a:pPr>
            <a:r>
              <a:rPr lang="en-US" sz="1900" dirty="0" smtClean="0">
                <a:cs typeface="Arial" panose="020B0604020202020204" pitchFamily="34" charset="0"/>
              </a:rPr>
              <a:t>at </a:t>
            </a:r>
            <a:r>
              <a:rPr lang="en-US" sz="1900" dirty="0">
                <a:cs typeface="Arial" panose="020B0604020202020204" pitchFamily="34" charset="0"/>
              </a:rPr>
              <a:t>all times the small unmanned aircraft must remain close enough to </a:t>
            </a:r>
            <a:r>
              <a:rPr lang="en-US" sz="1900" dirty="0" smtClean="0">
                <a:cs typeface="Arial" panose="020B0604020202020204" pitchFamily="34" charset="0"/>
              </a:rPr>
              <a:t>the </a:t>
            </a:r>
            <a:r>
              <a:rPr lang="en-US" sz="1900" dirty="0">
                <a:cs typeface="Arial" panose="020B0604020202020204" pitchFamily="34" charset="0"/>
              </a:rPr>
              <a:t>operator for the operator to be capable of seeing the aircraft with </a:t>
            </a:r>
            <a:r>
              <a:rPr lang="en-US" sz="1900" dirty="0" smtClean="0">
                <a:cs typeface="Arial" panose="020B0604020202020204" pitchFamily="34" charset="0"/>
              </a:rPr>
              <a:t>vision </a:t>
            </a:r>
            <a:r>
              <a:rPr lang="en-US" sz="1900" dirty="0">
                <a:cs typeface="Arial" panose="020B0604020202020204" pitchFamily="34" charset="0"/>
              </a:rPr>
              <a:t>unaided by any device other than corrective </a:t>
            </a:r>
            <a:r>
              <a:rPr lang="en-US" sz="1900" dirty="0" smtClean="0">
                <a:cs typeface="Arial" panose="020B0604020202020204" pitchFamily="34" charset="0"/>
              </a:rPr>
              <a:t>lenses</a:t>
            </a:r>
            <a:endParaRPr lang="en-US" sz="1900" dirty="0">
              <a:cs typeface="Arial" panose="020B0604020202020204" pitchFamily="34" charset="0"/>
            </a:endParaRPr>
          </a:p>
          <a:p>
            <a:pPr marL="742950" lvl="1" indent="-285750">
              <a:buFont typeface="Wingdings" panose="05000000000000000000" pitchFamily="2" charset="2"/>
              <a:buChar char="Ø"/>
            </a:pPr>
            <a:r>
              <a:rPr lang="en-US" sz="1900" dirty="0" smtClean="0">
                <a:solidFill>
                  <a:schemeClr val="tx1"/>
                </a:solidFill>
                <a:cs typeface="Arial" panose="020B0604020202020204" pitchFamily="34" charset="0"/>
              </a:rPr>
              <a:t>small </a:t>
            </a:r>
            <a:r>
              <a:rPr lang="en-US" sz="1900" dirty="0">
                <a:solidFill>
                  <a:schemeClr val="tx1"/>
                </a:solidFill>
                <a:cs typeface="Arial" panose="020B0604020202020204" pitchFamily="34" charset="0"/>
              </a:rPr>
              <a:t>unmanned aircraft may not operate over any persons not directly </a:t>
            </a:r>
            <a:r>
              <a:rPr lang="en-US" sz="1900" dirty="0" smtClean="0">
                <a:solidFill>
                  <a:schemeClr val="tx1"/>
                </a:solidFill>
                <a:cs typeface="Arial" panose="020B0604020202020204" pitchFamily="34" charset="0"/>
              </a:rPr>
              <a:t>involved </a:t>
            </a:r>
            <a:r>
              <a:rPr lang="en-US" sz="1900" dirty="0">
                <a:solidFill>
                  <a:schemeClr val="tx1"/>
                </a:solidFill>
                <a:cs typeface="Arial" panose="020B0604020202020204" pitchFamily="34" charset="0"/>
              </a:rPr>
              <a:t>in the </a:t>
            </a:r>
            <a:r>
              <a:rPr lang="en-US" sz="1900" dirty="0" smtClean="0">
                <a:solidFill>
                  <a:schemeClr val="tx1"/>
                </a:solidFill>
                <a:cs typeface="Arial" panose="020B0604020202020204" pitchFamily="34" charset="0"/>
              </a:rPr>
              <a:t>operation</a:t>
            </a:r>
            <a:endParaRPr lang="en-US" sz="1900" dirty="0">
              <a:solidFill>
                <a:schemeClr val="tx1"/>
              </a:solidFill>
              <a:cs typeface="Arial" panose="020B0604020202020204" pitchFamily="34" charset="0"/>
            </a:endParaRPr>
          </a:p>
          <a:p>
            <a:pPr marL="742950" lvl="1" indent="-285750">
              <a:buFont typeface="Wingdings" panose="05000000000000000000" pitchFamily="2" charset="2"/>
              <a:buChar char="Ø"/>
            </a:pPr>
            <a:r>
              <a:rPr lang="en-US" sz="1900" dirty="0" smtClean="0">
                <a:solidFill>
                  <a:schemeClr val="tx1"/>
                </a:solidFill>
                <a:cs typeface="Arial" panose="020B0604020202020204" pitchFamily="34" charset="0"/>
              </a:rPr>
              <a:t>daylight-only </a:t>
            </a:r>
            <a:r>
              <a:rPr lang="en-US" sz="1900" dirty="0">
                <a:solidFill>
                  <a:schemeClr val="tx1"/>
                </a:solidFill>
                <a:cs typeface="Arial" panose="020B0604020202020204" pitchFamily="34" charset="0"/>
              </a:rPr>
              <a:t>operations (official sunrise to official sunset, local time)</a:t>
            </a:r>
            <a:endParaRPr lang="en-US" sz="1900" dirty="0" smtClean="0">
              <a:solidFill>
                <a:schemeClr val="tx1"/>
              </a:solidFill>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6818" y="1360823"/>
            <a:ext cx="3712733" cy="4804713"/>
          </a:xfrm>
          <a:prstGeom prst="rect">
            <a:avLst/>
          </a:prstGeom>
        </p:spPr>
      </p:pic>
    </p:spTree>
    <p:extLst>
      <p:ext uri="{BB962C8B-B14F-4D97-AF65-F5344CB8AC3E}">
        <p14:creationId xmlns:p14="http://schemas.microsoft.com/office/powerpoint/2010/main" val="4124317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Food and Drug Administration (FDA)</a:t>
            </a:r>
            <a:endParaRPr lang="en-US" sz="2400" dirty="0"/>
          </a:p>
        </p:txBody>
      </p:sp>
      <p:sp>
        <p:nvSpPr>
          <p:cNvPr id="6" name="Text Placeholder 12"/>
          <p:cNvSpPr txBox="1">
            <a:spLocks/>
          </p:cNvSpPr>
          <p:nvPr/>
        </p:nvSpPr>
        <p:spPr>
          <a:xfrm>
            <a:off x="450850" y="1353849"/>
            <a:ext cx="8235949"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smtClean="0">
                <a:solidFill>
                  <a:schemeClr val="tx1"/>
                </a:solidFill>
                <a:latin typeface="+mn-lt"/>
                <a:cs typeface="Arial" panose="020B0604020202020204" pitchFamily="34" charset="0"/>
              </a:rPr>
              <a:t>Medical devices, implantable devices</a:t>
            </a:r>
          </a:p>
          <a:p>
            <a:pPr marL="800100" lvl="1" indent="-342900">
              <a:buFont typeface="Wingdings" panose="05000000000000000000" pitchFamily="2" charset="2"/>
              <a:buChar char="Ø"/>
            </a:pPr>
            <a:r>
              <a:rPr lang="en-US" sz="2400" dirty="0" smtClean="0">
                <a:cs typeface="Arial" panose="020B0604020202020204" pitchFamily="34" charset="0"/>
              </a:rPr>
              <a:t>Class 1 – low risk</a:t>
            </a:r>
          </a:p>
          <a:p>
            <a:pPr marL="800100" lvl="1" indent="-342900">
              <a:buFont typeface="Wingdings" panose="05000000000000000000" pitchFamily="2" charset="2"/>
              <a:buChar char="Ø"/>
            </a:pPr>
            <a:r>
              <a:rPr lang="en-US" sz="2400" dirty="0" smtClean="0">
                <a:solidFill>
                  <a:schemeClr val="tx1"/>
                </a:solidFill>
                <a:cs typeface="Arial" panose="020B0604020202020204" pitchFamily="34" charset="0"/>
              </a:rPr>
              <a:t>Class 2 – medium (pre-notification, but not pre-approval)</a:t>
            </a:r>
          </a:p>
          <a:p>
            <a:pPr marL="800100" lvl="1" indent="-342900">
              <a:buFont typeface="Wingdings" panose="05000000000000000000" pitchFamily="2" charset="2"/>
              <a:buChar char="Ø"/>
            </a:pPr>
            <a:r>
              <a:rPr lang="en-US" sz="2400" dirty="0" smtClean="0">
                <a:cs typeface="Arial" panose="020B0604020202020204" pitchFamily="34" charset="0"/>
              </a:rPr>
              <a:t>Class 3 – preapproval (high barrier to show low risk of harm)</a:t>
            </a:r>
            <a:endParaRPr lang="en-US" sz="2400" dirty="0" smtClean="0">
              <a:solidFill>
                <a:schemeClr val="tx1"/>
              </a:solidFill>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828" y="3564255"/>
            <a:ext cx="5334000" cy="2863218"/>
          </a:xfrm>
          <a:prstGeom prst="rect">
            <a:avLst/>
          </a:prstGeom>
        </p:spPr>
      </p:pic>
    </p:spTree>
    <p:extLst>
      <p:ext uri="{BB962C8B-B14F-4D97-AF65-F5344CB8AC3E}">
        <p14:creationId xmlns:p14="http://schemas.microsoft.com/office/powerpoint/2010/main" val="3090252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fr-FR" sz="2400" cap="none" dirty="0" smtClean="0"/>
              <a:t>Center for </a:t>
            </a:r>
            <a:r>
              <a:rPr lang="fr-FR" sz="2400" cap="none" dirty="0" err="1" smtClean="0"/>
              <a:t>Devices</a:t>
            </a:r>
            <a:r>
              <a:rPr lang="fr-FR" sz="2400" cap="none" dirty="0" smtClean="0"/>
              <a:t> and </a:t>
            </a:r>
            <a:r>
              <a:rPr lang="fr-FR" sz="2400" cap="none" dirty="0" err="1" smtClean="0"/>
              <a:t>Radiological</a:t>
            </a:r>
            <a:r>
              <a:rPr lang="fr-FR" sz="2400" cap="none" dirty="0" smtClean="0"/>
              <a:t> </a:t>
            </a:r>
            <a:r>
              <a:rPr lang="fr-FR" sz="2400" cap="none" dirty="0" err="1" smtClean="0"/>
              <a:t>Health</a:t>
            </a:r>
            <a:r>
              <a:rPr lang="fr-FR" sz="2400" cap="none" dirty="0" smtClean="0"/>
              <a:t> (CDRH)</a:t>
            </a:r>
            <a:endParaRPr lang="en-US" sz="2400" dirty="0"/>
          </a:p>
        </p:txBody>
      </p:sp>
      <p:sp>
        <p:nvSpPr>
          <p:cNvPr id="6" name="Text Placeholder 12"/>
          <p:cNvSpPr txBox="1">
            <a:spLocks/>
          </p:cNvSpPr>
          <p:nvPr/>
        </p:nvSpPr>
        <p:spPr>
          <a:xfrm>
            <a:off x="450850" y="1353849"/>
            <a:ext cx="8351956" cy="2162237"/>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smtClean="0">
                <a:solidFill>
                  <a:schemeClr val="tx1"/>
                </a:solidFill>
                <a:latin typeface="+mn-lt"/>
              </a:rPr>
              <a:t>Division of FDA, responsible </a:t>
            </a:r>
            <a:r>
              <a:rPr lang="en-US" sz="2400" dirty="0">
                <a:solidFill>
                  <a:schemeClr val="tx1"/>
                </a:solidFill>
                <a:latin typeface="+mn-lt"/>
              </a:rPr>
              <a:t>for administering most U.S. regulations which apply to laser light emitting </a:t>
            </a:r>
            <a:r>
              <a:rPr lang="en-US" sz="2400" dirty="0" smtClean="0">
                <a:solidFill>
                  <a:schemeClr val="tx1"/>
                </a:solidFill>
                <a:latin typeface="+mn-lt"/>
              </a:rPr>
              <a:t>products</a:t>
            </a:r>
          </a:p>
          <a:p>
            <a:pPr marL="342900" indent="-342900" algn="l">
              <a:buFont typeface="Wingdings" panose="05000000000000000000" pitchFamily="2" charset="2"/>
              <a:buChar char="§"/>
            </a:pPr>
            <a:r>
              <a:rPr lang="en-US" sz="2400" dirty="0">
                <a:solidFill>
                  <a:schemeClr val="tx1"/>
                </a:solidFill>
                <a:latin typeface="+mn-lt"/>
              </a:rPr>
              <a:t>Laser products are classified into categories depending on the level of hazard they </a:t>
            </a:r>
            <a:r>
              <a:rPr lang="en-US" sz="2400" dirty="0" smtClean="0">
                <a:solidFill>
                  <a:schemeClr val="tx1"/>
                </a:solidFill>
                <a:latin typeface="+mn-lt"/>
              </a:rPr>
              <a:t>present (hazard level based mainly on laser power output</a:t>
            </a:r>
            <a:endParaRPr lang="en-US" sz="2200" dirty="0">
              <a:solidFill>
                <a:schemeClr val="tx1"/>
              </a:solidFill>
              <a:latin typeface="+mn-lt"/>
            </a:endParaRPr>
          </a:p>
          <a:p>
            <a:pPr lvl="1"/>
            <a:endParaRPr lang="en-US" sz="2000" dirty="0" smtClean="0">
              <a:solidFill>
                <a:schemeClr val="tx1"/>
              </a:solidFill>
            </a:endParaRP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362" y="6100762"/>
            <a:ext cx="2581275" cy="4476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917" y="5986461"/>
            <a:ext cx="2076450" cy="6762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11" y="3945292"/>
            <a:ext cx="1870478" cy="1169049"/>
          </a:xfrm>
          <a:prstGeom prst="rect">
            <a:avLst/>
          </a:prstGeom>
        </p:spPr>
      </p:pic>
      <p:sp>
        <p:nvSpPr>
          <p:cNvPr id="9" name="TextBox 8"/>
          <p:cNvSpPr txBox="1"/>
          <p:nvPr/>
        </p:nvSpPr>
        <p:spPr>
          <a:xfrm>
            <a:off x="2440439" y="3594459"/>
            <a:ext cx="6089198" cy="1754326"/>
          </a:xfrm>
          <a:prstGeom prst="rect">
            <a:avLst/>
          </a:prstGeom>
          <a:solidFill>
            <a:srgbClr val="FFFF00"/>
          </a:solidFill>
          <a:ln>
            <a:solidFill>
              <a:schemeClr val="accent1"/>
            </a:solidFill>
          </a:ln>
        </p:spPr>
        <p:txBody>
          <a:bodyPr wrap="square" rtlCol="0">
            <a:spAutoFit/>
          </a:bodyPr>
          <a:lstStyle/>
          <a:p>
            <a:r>
              <a:rPr lang="en-US" dirty="0" smtClean="0"/>
              <a:t>Example: A </a:t>
            </a:r>
            <a:r>
              <a:rPr lang="en-US" dirty="0"/>
              <a:t>laser product such as a "line leveler" would fall under the category of “surveying, leveling or alignment”. Lasers in this category are limited to Class </a:t>
            </a:r>
            <a:r>
              <a:rPr lang="en-US" dirty="0" err="1"/>
              <a:t>IIIa</a:t>
            </a:r>
            <a:r>
              <a:rPr lang="en-US" dirty="0"/>
              <a:t> and lower power levels. The maximum power level for Class </a:t>
            </a:r>
            <a:r>
              <a:rPr lang="en-US" dirty="0" err="1"/>
              <a:t>IIIa</a:t>
            </a:r>
            <a:r>
              <a:rPr lang="en-US" dirty="0"/>
              <a:t> is </a:t>
            </a:r>
            <a:r>
              <a:rPr lang="en-US" dirty="0" smtClean="0"/>
              <a:t>4.95 </a:t>
            </a:r>
            <a:r>
              <a:rPr lang="en-US" dirty="0" err="1" smtClean="0"/>
              <a:t>milliwatts</a:t>
            </a:r>
            <a:r>
              <a:rPr lang="en-US" dirty="0"/>
              <a:t>, for a small diameter, collimated beam. </a:t>
            </a:r>
            <a:r>
              <a:rPr lang="en-US" dirty="0" smtClean="0"/>
              <a:t>This </a:t>
            </a:r>
            <a:r>
              <a:rPr lang="en-US" dirty="0"/>
              <a:t>is the same power </a:t>
            </a:r>
            <a:r>
              <a:rPr lang="en-US" dirty="0" smtClean="0"/>
              <a:t>level allowed </a:t>
            </a:r>
            <a:r>
              <a:rPr lang="en-US" dirty="0"/>
              <a:t>in an over-the-counter laser pointer. </a:t>
            </a:r>
          </a:p>
        </p:txBody>
      </p:sp>
    </p:spTree>
    <p:extLst>
      <p:ext uri="{BB962C8B-B14F-4D97-AF65-F5344CB8AC3E}">
        <p14:creationId xmlns:p14="http://schemas.microsoft.com/office/powerpoint/2010/main" val="5238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19754</TotalTime>
  <Words>3188</Words>
  <Application>Microsoft Office PowerPoint</Application>
  <PresentationFormat>On-screen Show (4:3)</PresentationFormat>
  <Paragraphs>341</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Impact</vt:lpstr>
      <vt:lpstr>Lucida Grande</vt:lpstr>
      <vt:lpstr>Wingdings</vt:lpstr>
      <vt:lpstr>Office Theme</vt:lpstr>
      <vt:lpstr>Legal &amp; Regulatory Hurdles with bringing your product to market</vt:lpstr>
      <vt:lpstr>Regulatory</vt:lpstr>
      <vt:lpstr>Regulatory</vt:lpstr>
      <vt:lpstr>Regulatory</vt:lpstr>
      <vt:lpstr>Regulatory</vt:lpstr>
      <vt:lpstr>Regulatory</vt:lpstr>
      <vt:lpstr>Regulatory</vt:lpstr>
      <vt:lpstr>Regulatory</vt:lpstr>
      <vt:lpstr>Regulatory</vt:lpstr>
      <vt:lpstr>Regulatory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Nest Case STudy</vt:lpstr>
      <vt:lpstr>Nest CASE STUDY</vt:lpstr>
      <vt:lpstr>Nest CASE STUDY</vt:lpstr>
      <vt:lpstr>Nest CASE STUDY</vt:lpstr>
      <vt:lpstr>Nest Case Study</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Purdue Marketing Communications</dc:creator>
  <cp:lastModifiedBy>Meyer, David G</cp:lastModifiedBy>
  <cp:revision>366</cp:revision>
  <cp:lastPrinted>2012-02-14T22:31:46Z</cp:lastPrinted>
  <dcterms:created xsi:type="dcterms:W3CDTF">2011-09-20T15:44:26Z</dcterms:created>
  <dcterms:modified xsi:type="dcterms:W3CDTF">2015-03-25T21:23:43Z</dcterms:modified>
</cp:coreProperties>
</file>