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62" r:id="rId3"/>
    <p:sldId id="265" r:id="rId4"/>
    <p:sldId id="291" r:id="rId5"/>
    <p:sldId id="285" r:id="rId6"/>
    <p:sldId id="286" r:id="rId7"/>
    <p:sldId id="287" r:id="rId8"/>
    <p:sldId id="288" r:id="rId9"/>
    <p:sldId id="289" r:id="rId10"/>
    <p:sldId id="290" r:id="rId11"/>
    <p:sldId id="284" r:id="rId12"/>
    <p:sldId id="292" r:id="rId13"/>
    <p:sldId id="295" r:id="rId14"/>
    <p:sldId id="293" r:id="rId15"/>
    <p:sldId id="294" r:id="rId16"/>
    <p:sldId id="296" r:id="rId17"/>
    <p:sldId id="297" r:id="rId18"/>
    <p:sldId id="298" r:id="rId19"/>
    <p:sldId id="299" r:id="rId20"/>
    <p:sldId id="300" r:id="rId21"/>
    <p:sldId id="301" r:id="rId22"/>
    <p:sldId id="306" r:id="rId23"/>
    <p:sldId id="302" r:id="rId24"/>
    <p:sldId id="304" r:id="rId25"/>
    <p:sldId id="303" r:id="rId26"/>
    <p:sldId id="30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433"/>
    <a:srgbClr val="856024"/>
    <a:srgbClr val="E3AE24"/>
    <a:srgbClr val="A3792C"/>
    <a:srgbClr val="D19B23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536" y="114"/>
      </p:cViewPr>
      <p:guideLst>
        <p:guide orient="horz" pos="2702"/>
        <p:guide pos="5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12/22/2014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Cover Image Source: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61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Multiplexed Pin Functionality Image Source: http://ww1.microchip.com/downloads/en/DeviceDoc/39632e.pdf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7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Eagle Schematic Image Source: https://amtek.files.wordpress.com/2010/10/eagle20.jpg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92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Junction Dot Image Source: Self-created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2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Eagle Layout Image Source: https://github.com/NBitWonder/SDR/blob/master/Electrical/v3.0/SDRv3.brd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9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8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28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26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4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 Pirate Image Source: http://dangerousprototypes.com/wp-content/media/2014/11/buspiratev383.jpg</a:t>
            </a:r>
            <a:br>
              <a:rPr lang="en-US" dirty="0" smtClean="0"/>
            </a:br>
            <a:r>
              <a:rPr lang="en-US" dirty="0" smtClean="0"/>
              <a:t>PIC User Interface Image Source: http://www.expresspcb.com/GSpecs/PhotoMiniBoardProPCB_800.jpg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2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32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3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Copper Pour Image Source: http://upload.wikimedia.org/wikipedia/commons/d/d4/PCB_copper_pour_thermal_pads.png</a:t>
            </a:r>
            <a:br>
              <a:rPr lang="en-US" dirty="0" smtClean="0"/>
            </a:br>
            <a:r>
              <a:rPr lang="en-US" dirty="0" smtClean="0"/>
              <a:t>Signal Plane Image Source:</a:t>
            </a:r>
            <a:r>
              <a:rPr lang="en-US" baseline="0" dirty="0" smtClean="0"/>
              <a:t> </a:t>
            </a:r>
            <a:r>
              <a:rPr lang="en-US" dirty="0" smtClean="0"/>
              <a:t>http://dangerousprototypes.com/forum/download/file.php?id=4191&amp;t=1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65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 Silkscreen Image Source: http</a:t>
            </a:r>
            <a:r>
              <a:rPr lang="en-US" smtClean="0"/>
              <a:t>://lucidtronix.com/system/attached_files/184/original/Screen_shot_2013-02-05_at_6.54.53_PM.png?1360108721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91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 Silkscreen Image Source: http://lucidtronix.com/system/attached_files/184/original/Screen_shot_2013-02-05_at_6.54.53_PM.png?1360108721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0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Tented Via Image Source: http://www.pcbuniverse.com/article5_files/image002.gif</a:t>
            </a:r>
          </a:p>
          <a:p>
            <a:r>
              <a:rPr lang="en-US" dirty="0" smtClean="0"/>
              <a:t>Polar</a:t>
            </a:r>
            <a:r>
              <a:rPr lang="en-US" baseline="0" dirty="0" smtClean="0"/>
              <a:t> Layout</a:t>
            </a:r>
            <a:r>
              <a:rPr lang="en-US" dirty="0" smtClean="0"/>
              <a:t> Image Source: http://www.eng.yale.edu/pep5/images/img_pocketwatch/led_pw_v1.0_pcb_front.jpg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Factory Image Source: https://s3.amazonaws.com/ksr/assets/001/896/068/01f95acc03dffb2222aa32097343ed16_large.JPG?1397825946</a:t>
            </a:r>
          </a:p>
          <a:p>
            <a:r>
              <a:rPr lang="en-US" dirty="0" smtClean="0"/>
              <a:t>PCB Manufacturing Process Image Source: http://www.adafruit.com/blog/wp-content/uploads/2009/10/pp-pcb-pool-tag2-185-gross.jpg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5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PCB Image Source: http://www.homediystuff.com/wp-content/uploads/2013/02/PCB-blank1.jpg</a:t>
            </a:r>
          </a:p>
          <a:p>
            <a:r>
              <a:rPr lang="en-US" dirty="0" smtClean="0"/>
              <a:t>PCB Etchant Image Source:</a:t>
            </a:r>
            <a:r>
              <a:rPr lang="en-US" baseline="0" dirty="0" smtClean="0"/>
              <a:t> http://www.ace4parts.com/images/products/415-500ML.jpg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5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Mask Image Source: https://www.keelog.com/images/wireless_keylogger_pcb_bottom2_big.gif</a:t>
            </a:r>
            <a:br>
              <a:rPr lang="en-US" dirty="0" smtClean="0"/>
            </a:br>
            <a:r>
              <a:rPr lang="en-US" dirty="0" smtClean="0"/>
              <a:t>PCB w/ Mask Image Source:</a:t>
            </a:r>
            <a:r>
              <a:rPr lang="en-US" baseline="0" dirty="0" smtClean="0"/>
              <a:t> http://i61.photobucket.com/albums/h50/scottyjr/Electronics/PCB2_zps981d7d35.jpg</a:t>
            </a:r>
          </a:p>
          <a:p>
            <a:r>
              <a:rPr lang="en-US" baseline="0" dirty="0" smtClean="0"/>
              <a:t>Etched PCB Image Source: http://thingiverse-production.s3.amazonaws.com/renders/9d/e7/c4/46/42/5660546690_d2af415c5b_b_display_large_preview_featured.jpg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Annular</a:t>
            </a:r>
            <a:r>
              <a:rPr lang="en-US" baseline="0" dirty="0" smtClean="0"/>
              <a:t> Ring </a:t>
            </a:r>
            <a:r>
              <a:rPr lang="en-US" dirty="0" smtClean="0"/>
              <a:t>Image Source: http://www-users.cs.york.ac.uk/~pcc/Circuits/Eagle/graphics/Annular-Ring.jpg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5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Annular</a:t>
            </a:r>
            <a:r>
              <a:rPr lang="en-US" baseline="0" dirty="0" smtClean="0"/>
              <a:t> Ring </a:t>
            </a:r>
            <a:r>
              <a:rPr lang="en-US" dirty="0" smtClean="0"/>
              <a:t>Image Source: http://screamingcircuits.typepad.com/.a/6a00d8341c008a53ef0112790a20c828a4-popup</a:t>
            </a:r>
          </a:p>
          <a:p>
            <a:r>
              <a:rPr lang="en-US" dirty="0" smtClean="0"/>
              <a:t>Plated Through Hole Image Source: http://www.priken.co.jp/site/img/substrate05.jpg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96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Soldermask</a:t>
            </a:r>
            <a:r>
              <a:rPr lang="en-US" dirty="0" smtClean="0"/>
              <a:t> Image Source: http://i01.i.aliimg.com/wsphoto/v1/2008196873_1/-font-b-Circuit-b-font-font-b-board-b-font-fpc-font-b-circuit-b.jpg</a:t>
            </a:r>
          </a:p>
          <a:p>
            <a:r>
              <a:rPr lang="en-US" dirty="0" smtClean="0"/>
              <a:t>Silkscreen Image Source: http://www.justgeek.de/wp-content/uploads/2013/04/IMG_8514.jpg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3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Electrical Testing Image Source: http://www.haeusermann.at/sites/default/files/styles/content_image_lightbox/public/articleimages/elektrical_test_pcb.png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5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" y="4390739"/>
            <a:ext cx="5853723" cy="1864377"/>
            <a:chOff x="-1" y="4390739"/>
            <a:chExt cx="5853723" cy="1864377"/>
          </a:xfrm>
        </p:grpSpPr>
        <p:sp>
          <p:nvSpPr>
            <p:cNvPr id="33" name="Rectangle 32"/>
            <p:cNvSpPr/>
            <p:nvPr/>
          </p:nvSpPr>
          <p:spPr>
            <a:xfrm>
              <a:off x="-1" y="4390741"/>
              <a:ext cx="5853723" cy="1864375"/>
            </a:xfrm>
            <a:prstGeom prst="rect">
              <a:avLst/>
            </a:prstGeom>
            <a:solidFill>
              <a:srgbClr val="A3792C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Lines_7404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95" r="2920"/>
            <a:stretch/>
          </p:blipFill>
          <p:spPr>
            <a:xfrm>
              <a:off x="865" y="4390739"/>
              <a:ext cx="5852857" cy="1861539"/>
            </a:xfrm>
            <a:prstGeom prst="rect">
              <a:avLst/>
            </a:prstGeom>
            <a:solidFill>
              <a:srgbClr val="A3792C"/>
            </a:solidFill>
            <a:ln>
              <a:solidFill>
                <a:schemeClr val="accent1"/>
              </a:solidFill>
            </a:ln>
          </p:spPr>
        </p:pic>
      </p:grp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Date Placeholder 6"/>
          <p:cNvSpPr>
            <a:spLocks noGrp="1"/>
          </p:cNvSpPr>
          <p:nvPr userDrawn="1"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smtClean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  <a:endParaRPr lang="en-US" b="1" dirty="0">
              <a:solidFill>
                <a:srgbClr val="856024"/>
              </a:solidFill>
              <a:latin typeface="Arial"/>
              <a:cs typeface="Arial"/>
            </a:endParaRPr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 userDrawn="1"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187117"/>
            <a:ext cx="8235949" cy="47474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8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0" y="0"/>
            <a:ext cx="9157137" cy="915109"/>
            <a:chOff x="0" y="0"/>
            <a:chExt cx="9157137" cy="915109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91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h2_lines_white.pdf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2" t="22582" r="22582" b="48017"/>
            <a:stretch/>
          </p:blipFill>
          <p:spPr>
            <a:xfrm>
              <a:off x="13137" y="1"/>
              <a:ext cx="9144000" cy="91510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8" r:id="rId4"/>
    <p:sldLayoutId id="2147483657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dsoftusa.com/download-eagl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kicad-pcb.org/" TargetMode="External"/><Relationship Id="rId4" Type="http://schemas.openxmlformats.org/officeDocument/2006/relationships/hyperlink" Target="http://www.altium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pcb.com/4pcb-monthly-special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seeedstudio.com/" TargetMode="External"/><Relationship Id="rId4" Type="http://schemas.openxmlformats.org/officeDocument/2006/relationships/hyperlink" Target="https://oshpark.com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88192"/>
            <a:ext cx="6608618" cy="1864086"/>
          </a:xfrm>
        </p:spPr>
        <p:txBody>
          <a:bodyPr/>
          <a:lstStyle/>
          <a:p>
            <a:r>
              <a:rPr lang="en-US" sz="4800" smtClean="0"/>
              <a:t>Hardware</a:t>
            </a:r>
            <a:r>
              <a:rPr lang="en-US" sz="4800" smtClean="0"/>
              <a:t> </a:t>
            </a:r>
            <a:r>
              <a:rPr lang="en-US" sz="4800" dirty="0" smtClean="0"/>
              <a:t>Design</a:t>
            </a:r>
            <a:br>
              <a:rPr lang="en-US" sz="4800" dirty="0" smtClean="0"/>
            </a:br>
            <a:r>
              <a:rPr lang="en-US" sz="4800" dirty="0" smtClean="0"/>
              <a:t>Fundamentals</a:t>
            </a:r>
            <a:br>
              <a:rPr lang="en-US" sz="4800" dirty="0" smtClean="0"/>
            </a:br>
            <a:r>
              <a:rPr lang="en-US" sz="1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Hadley ©2014, Images Property of their Respective Owners.</a:t>
            </a:r>
            <a:endParaRPr lang="en-US" sz="1400" dirty="0"/>
          </a:p>
        </p:txBody>
      </p:sp>
      <p:pic>
        <p:nvPicPr>
          <p:cNvPr id="7" name="Picture 6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pic>
        <p:nvPicPr>
          <p:cNvPr id="9" name="Picture 8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201582" y="5836927"/>
            <a:ext cx="1942418" cy="1021073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51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Electrical Testing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finished, boards are subjected to electrical tests to ensure electrical connectivity across boards and that the boards were manufactured correctly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 spite of such tests, students should carefully visually inspect boards upon reception to check for defects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44" y="3309667"/>
            <a:ext cx="5587041" cy="27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Automation Tools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List of EDA Tool Suites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Electronic Design Automation (EDA) tool suites are available for circuit board design and simulation, such as: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Eagle:</a:t>
            </a:r>
            <a:r>
              <a:rPr lang="en-US" sz="2400" dirty="0" smtClean="0"/>
              <a:t> Easy-to-use, easy to learn, large </a:t>
            </a:r>
            <a:r>
              <a:rPr lang="en-US" sz="2400" dirty="0"/>
              <a:t>hobbyist </a:t>
            </a:r>
            <a:r>
              <a:rPr lang="en-US" sz="2400" dirty="0" smtClean="0"/>
              <a:t>community </a:t>
            </a: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www.cadsoftusa.com/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Altium</a:t>
            </a:r>
            <a:r>
              <a:rPr lang="en-US" sz="2400" u="sng" dirty="0" smtClean="0"/>
              <a:t>:</a:t>
            </a:r>
            <a:r>
              <a:rPr lang="en-US" sz="2400" dirty="0" smtClean="0"/>
              <a:t> Simulation and advanced features, </a:t>
            </a:r>
            <a:r>
              <a:rPr lang="en-US" sz="2400" dirty="0"/>
              <a:t>more </a:t>
            </a:r>
            <a:r>
              <a:rPr lang="en-US" sz="2400" dirty="0" smtClean="0"/>
              <a:t>professional, expensive </a:t>
            </a:r>
            <a:r>
              <a:rPr lang="en-US" sz="2400" dirty="0">
                <a:hlinkClick r:id="rId4"/>
              </a:rPr>
              <a:t>http://www.altium.com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 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KiCAD</a:t>
            </a:r>
            <a:r>
              <a:rPr lang="en-US" sz="2400" u="sng" dirty="0" smtClean="0"/>
              <a:t>:</a:t>
            </a:r>
            <a:r>
              <a:rPr lang="en-US" sz="2400" dirty="0" smtClean="0"/>
              <a:t> Unrestricted free and open </a:t>
            </a:r>
            <a:r>
              <a:rPr lang="en-US" sz="2400" dirty="0"/>
              <a:t>source software, used by CERN </a:t>
            </a: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www.kicad-pcb.org/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OrCAD</a:t>
            </a:r>
            <a:r>
              <a:rPr lang="en-US" sz="2400" u="sng" dirty="0" smtClean="0"/>
              <a:t>, Allegro, PADS, etc.:</a:t>
            </a:r>
            <a:r>
              <a:rPr lang="en-US" sz="2400" dirty="0" smtClean="0"/>
              <a:t> Other proprietary suites used in industry (particularly by older, larger companies)</a:t>
            </a: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4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Parts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 EDA suites such as Eagle, a part is an object which represents an electronic component used in a circuit board. Parts form associations between various views: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Symbol:</a:t>
            </a:r>
            <a:r>
              <a:rPr lang="en-US" sz="2400" dirty="0" smtClean="0"/>
              <a:t> A schematic representation of the component, featuring pins and pin names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Footprint:</a:t>
            </a:r>
            <a:r>
              <a:rPr lang="en-US" sz="2400" dirty="0" smtClean="0"/>
              <a:t> A PCB layout representation of the component, featuring dimensions on board, as well as various layers (copper, silkscreen, documentation, etc.) used in the final PCB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Part libraries are available in Eagle and online, or users can create their own parts (see tutorial)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10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02" y="3010619"/>
            <a:ext cx="3955619" cy="346203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Parts – Tips and Tricks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293961"/>
            <a:ext cx="8235949" cy="467515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ICs (especially microcontrollers) multiplex many functions onto each pin. Choose only those functions called for in your application to avoid schematic clutter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ICs have multiple pins which have the same name (VCC, GND, NC, etc.). Use </a:t>
            </a:r>
            <a:br>
              <a:rPr lang="en-US" sz="2400" dirty="0" smtClean="0"/>
            </a:br>
            <a:r>
              <a:rPr lang="en-US" sz="2400" dirty="0" smtClean="0"/>
              <a:t>&lt;Name&gt;@n (n=1, 2, 3…) to </a:t>
            </a:r>
            <a:br>
              <a:rPr lang="en-US" sz="2400" dirty="0" smtClean="0"/>
            </a:br>
            <a:r>
              <a:rPr lang="en-US" sz="2400" dirty="0" smtClean="0"/>
              <a:t>have pins with unique names </a:t>
            </a:r>
            <a:br>
              <a:rPr lang="en-US" sz="2400" dirty="0" smtClean="0"/>
            </a:br>
            <a:r>
              <a:rPr lang="en-US" sz="2400" dirty="0" smtClean="0"/>
              <a:t>which display the same in </a:t>
            </a:r>
            <a:br>
              <a:rPr lang="en-US" sz="2400" dirty="0" smtClean="0"/>
            </a:br>
            <a:r>
              <a:rPr lang="en-US" sz="2400" dirty="0" smtClean="0"/>
              <a:t>schematic view </a:t>
            </a:r>
            <a:r>
              <a:rPr lang="en-US" sz="2400" dirty="0" smtClean="0">
                <a:solidFill>
                  <a:srgbClr val="FF0000"/>
                </a:solidFill>
              </a:rPr>
              <a:t>(Eagle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6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Schematics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Schematic:</a:t>
            </a:r>
            <a:r>
              <a:rPr lang="en-US" sz="2400" dirty="0" smtClean="0"/>
              <a:t> a symbolic representation of a circuit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17" y="1693487"/>
            <a:ext cx="6331787" cy="44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09" y="4140679"/>
            <a:ext cx="6065869" cy="18801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Schematics – Tips and Tricks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Electrical Rule Check (ERC):</a:t>
            </a:r>
            <a:r>
              <a:rPr lang="en-US" sz="2400" dirty="0" smtClean="0"/>
              <a:t> Can be run to check for issues that might escape visual inspection (such as signals that appear to be connected but actually are not)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Signals can be connected via net name rather than explicit wires to help clean up a schematic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Junction dots can be used to explicitly define electrical connections (where multiple wires cross dots are strongly recommended)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02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Layout:</a:t>
            </a:r>
            <a:r>
              <a:rPr lang="en-US" sz="2400" dirty="0" smtClean="0"/>
              <a:t> an electrical representation of a circuit board corresponding to the design of the finished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37" y="2096221"/>
            <a:ext cx="5095891" cy="39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- Terminology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Pin:</a:t>
            </a:r>
            <a:r>
              <a:rPr lang="en-US" sz="2400" dirty="0" smtClean="0"/>
              <a:t> A plated through hole used to connect the terminal of 	    a part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Pad:</a:t>
            </a:r>
            <a:r>
              <a:rPr lang="en-US" sz="2400" dirty="0" smtClean="0"/>
              <a:t> A flat conductive surface for connecting the terminal 		of a surface-mount part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Via:</a:t>
            </a:r>
            <a:r>
              <a:rPr lang="en-US" sz="2400" dirty="0" smtClean="0"/>
              <a:t> A plated through hole used to route signals between   	     layers of a circuit board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Trace:</a:t>
            </a:r>
            <a:r>
              <a:rPr lang="en-US" sz="2400" dirty="0" smtClean="0"/>
              <a:t> A wire or 1-dimensional electrical connection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Signal Plane:</a:t>
            </a:r>
            <a:r>
              <a:rPr lang="en-US" sz="2400" dirty="0" smtClean="0"/>
              <a:t> A 2-dimensional electrical connection 				   (commonly used for signals such as power and 			   ground)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Mil (</a:t>
            </a:r>
            <a:r>
              <a:rPr lang="en-US" sz="2400" u="sng" dirty="0" err="1" smtClean="0"/>
              <a:t>milli</a:t>
            </a:r>
            <a:r>
              <a:rPr lang="en-US" sz="2400" u="sng" dirty="0" smtClean="0"/>
              <a:t>-inch):</a:t>
            </a:r>
            <a:r>
              <a:rPr lang="en-US" sz="2400" dirty="0" smtClean="0"/>
              <a:t> 1 mil = 0.001in.</a:t>
            </a: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000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– Fabrication Tolerances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Drills:</a:t>
            </a:r>
            <a:r>
              <a:rPr lang="en-US" sz="2400" dirty="0" smtClean="0"/>
              <a:t> 20 mil (min)</a:t>
            </a:r>
            <a:br>
              <a:rPr lang="en-US" sz="2400" dirty="0" smtClean="0"/>
            </a:br>
            <a:r>
              <a:rPr lang="en-US" sz="2400" dirty="0" smtClean="0"/>
              <a:t>		  Tolerance: ±5 mils diameter, ±5 mil center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Layer-to-layer alignment:</a:t>
            </a:r>
            <a:r>
              <a:rPr lang="en-US" sz="2400" dirty="0" smtClean="0"/>
              <a:t> ±3 mils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Etched feature size:</a:t>
            </a:r>
            <a:r>
              <a:rPr lang="en-US" sz="2400" dirty="0" smtClean="0"/>
              <a:t> ±1 mil (min)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Isolated trace size:</a:t>
            </a:r>
            <a:r>
              <a:rPr lang="en-US" sz="2400" dirty="0" smtClean="0"/>
              <a:t> 6 mil (min) </a:t>
            </a:r>
            <a:r>
              <a:rPr lang="en-US" sz="2400" dirty="0" smtClean="0">
                <a:solidFill>
                  <a:srgbClr val="00B050"/>
                </a:solidFill>
              </a:rPr>
              <a:t>(≥8 mil recommended)</a:t>
            </a: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Solder mask size:</a:t>
            </a:r>
            <a:r>
              <a:rPr lang="en-US" sz="2400" dirty="0" smtClean="0"/>
              <a:t> ±3 mil (min)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Silkscreen size:</a:t>
            </a:r>
            <a:r>
              <a:rPr lang="en-US" sz="2400" dirty="0" smtClean="0"/>
              <a:t> ±10 mil (min)</a:t>
            </a:r>
            <a:br>
              <a:rPr lang="en-US" sz="2400" dirty="0" smtClean="0"/>
            </a:b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Fabrication tolerances typically stored in Eagle design rule check (DRC) files</a:t>
            </a:r>
          </a:p>
        </p:txBody>
      </p:sp>
    </p:spTree>
    <p:extLst>
      <p:ext uri="{BB962C8B-B14F-4D97-AF65-F5344CB8AC3E}">
        <p14:creationId xmlns:p14="http://schemas.microsoft.com/office/powerpoint/2010/main" val="11674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– General Layout Guidelines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Recommended trace/space: </a:t>
            </a:r>
            <a:r>
              <a:rPr lang="en-US" sz="2400" dirty="0" smtClean="0">
                <a:solidFill>
                  <a:srgbClr val="00B050"/>
                </a:solidFill>
              </a:rPr>
              <a:t>10-16mil (general)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Power and ground traces should be sized for current being passed (trace width current capacity charts available online)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Follow all manufacturer PCB layout recommendations</a:t>
            </a: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Decoupling capacitors should be placed as close to associated ICs as possible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Provide space and mechanical support for connectors, heat sinks, and standoffs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Incorporate headers or </a:t>
            </a:r>
            <a:r>
              <a:rPr lang="en-US" sz="2400" dirty="0" err="1" smtClean="0"/>
              <a:t>vias</a:t>
            </a:r>
            <a:r>
              <a:rPr lang="en-US" sz="2400" dirty="0" smtClean="0"/>
              <a:t> for verification and debugging</a:t>
            </a:r>
          </a:p>
        </p:txBody>
      </p:sp>
    </p:spTree>
    <p:extLst>
      <p:ext uri="{BB962C8B-B14F-4D97-AF65-F5344CB8AC3E}">
        <p14:creationId xmlns:p14="http://schemas.microsoft.com/office/powerpoint/2010/main" val="22616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064213"/>
            <a:ext cx="8235949" cy="487039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PCB Design Objective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PCB Manufacturing </a:t>
            </a:r>
            <a:r>
              <a:rPr lang="en-US" sz="2400" dirty="0" smtClean="0"/>
              <a:t>Process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Design Automation Tools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Design Process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Parts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Schematics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Layouts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DRC and </a:t>
            </a:r>
            <a:r>
              <a:rPr lang="en-US" sz="2400" dirty="0" err="1" smtClean="0"/>
              <a:t>Toolfile</a:t>
            </a:r>
            <a:r>
              <a:rPr lang="en-US" sz="2400" dirty="0" smtClean="0"/>
              <a:t> Generation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Ordering Circuit Boards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Miscellaneous PCB Topics</a:t>
            </a:r>
          </a:p>
        </p:txBody>
      </p:sp>
    </p:spTree>
    <p:extLst>
      <p:ext uri="{BB962C8B-B14F-4D97-AF65-F5344CB8AC3E}">
        <p14:creationId xmlns:p14="http://schemas.microsoft.com/office/powerpoint/2010/main" val="29399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Design Rule Check (DRC) and Tool File Generation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a layout has been completed, it must be checked to ensure it can be manufactured by the board house. This is done by running a Design Rule Check (DRC)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a design has been refined and passes DRC, a software tool (CAM processor, in the case of Eagle) must be run to generate the files used by the board house tools to assemble the boards.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industry standard for PCB tool files is the Gerber standard (RS-274-D). One file is produced for each layer of the board (top/bottom copper, top/bottom silkscreen, top/bottom </a:t>
            </a:r>
            <a:r>
              <a:rPr lang="en-US" sz="2400" dirty="0" err="1" smtClean="0"/>
              <a:t>soldermask</a:t>
            </a:r>
            <a:r>
              <a:rPr lang="en-US" sz="2400" dirty="0" smtClean="0"/>
              <a:t>, drills, etc.). Gerber files can be viewed using a Gerber viewer</a:t>
            </a:r>
          </a:p>
        </p:txBody>
      </p:sp>
    </p:spTree>
    <p:extLst>
      <p:ext uri="{BB962C8B-B14F-4D97-AF65-F5344CB8AC3E}">
        <p14:creationId xmlns:p14="http://schemas.microsoft.com/office/powerpoint/2010/main" val="222855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Ordering Circuit Boards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Gerber files necessary to produce a board are compressed into a zip archive, and sent out to a PCB service. Some popular PCB services: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Advanced Circuits:</a:t>
            </a:r>
            <a:r>
              <a:rPr lang="en-US" sz="2400" dirty="0" smtClean="0"/>
              <a:t> Fast </a:t>
            </a:r>
            <a:r>
              <a:rPr lang="en-US" sz="2400" dirty="0"/>
              <a:t>turnaround times, US-based, ITAR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www.4pcb.com/4pcb-monthly-specials.html</a:t>
            </a:r>
            <a:r>
              <a:rPr lang="en-US" sz="2400" dirty="0" smtClean="0"/>
              <a:t> 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OSH Park:</a:t>
            </a:r>
            <a:r>
              <a:rPr lang="en-US" sz="2400" dirty="0" smtClean="0"/>
              <a:t> PCB </a:t>
            </a:r>
            <a:r>
              <a:rPr lang="en-US" sz="2400" dirty="0" err="1" smtClean="0"/>
              <a:t>panelization</a:t>
            </a:r>
            <a:r>
              <a:rPr lang="en-US" sz="2400" dirty="0" smtClean="0"/>
              <a:t> service, 3 board copies per </a:t>
            </a:r>
            <a:r>
              <a:rPr lang="en-US" sz="2400" dirty="0"/>
              <a:t>design </a:t>
            </a:r>
            <a:r>
              <a:rPr lang="en-US" sz="2400" dirty="0" smtClean="0"/>
              <a:t>submitted, US-based </a:t>
            </a:r>
            <a:r>
              <a:rPr lang="en-US" sz="2400" dirty="0">
                <a:hlinkClick r:id="rId4"/>
              </a:rPr>
              <a:t>https://oshpark.com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Seeed</a:t>
            </a:r>
            <a:r>
              <a:rPr lang="en-US" sz="2400" u="sng" dirty="0" smtClean="0"/>
              <a:t> Studio:</a:t>
            </a:r>
            <a:r>
              <a:rPr lang="en-US" sz="2400" dirty="0" smtClean="0"/>
              <a:t> Low cost, China-based, longer lead times (~</a:t>
            </a:r>
            <a:r>
              <a:rPr lang="en-US" sz="2400" dirty="0"/>
              <a:t>4 </a:t>
            </a:r>
            <a:r>
              <a:rPr lang="en-US" sz="2400" dirty="0" smtClean="0"/>
              <a:t>weeks), other services available (3D printing, laser cutting, stencils, etc.) </a:t>
            </a:r>
            <a:r>
              <a:rPr lang="en-US" sz="2400" dirty="0" smtClean="0">
                <a:hlinkClick r:id="rId5"/>
              </a:rPr>
              <a:t>http</a:t>
            </a:r>
            <a:r>
              <a:rPr lang="en-US" sz="2400" dirty="0">
                <a:hlinkClick r:id="rId5"/>
              </a:rPr>
              <a:t>://</a:t>
            </a:r>
            <a:r>
              <a:rPr lang="en-US" sz="2400" dirty="0" smtClean="0">
                <a:hlinkClick r:id="rId5"/>
              </a:rPr>
              <a:t>www.seeedstudio.com/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Other Services:</a:t>
            </a:r>
            <a:r>
              <a:rPr lang="en-US" sz="2400" dirty="0" smtClean="0"/>
              <a:t> Silver Circuits, PCB Pool, Beta PCB, Express PCB, etc.</a:t>
            </a:r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26202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Ordering Circuit Boards 2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Depending on timeframe and features, circuit boards can be fairly cheap or incredibly expensive. Consider: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Turn Time:</a:t>
            </a:r>
            <a:r>
              <a:rPr lang="en-US" sz="2400" dirty="0" smtClean="0"/>
              <a:t> Time needed to manufacture (“turn”) the board. 1 day turns can cost hundreds of dollars. 1-2 week turns will cost much, much less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Shipping Time:</a:t>
            </a:r>
            <a:r>
              <a:rPr lang="en-US" sz="2400" dirty="0" smtClean="0"/>
              <a:t> Time needed to ship the boards. Shorter shipping times bring higher costs.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Custom Tooling:</a:t>
            </a:r>
            <a:r>
              <a:rPr lang="en-US" sz="2400" dirty="0" smtClean="0"/>
              <a:t> Features such as custom cutouts, board shapes, scoring or other cutting can quickly increase the cost of a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Quantity:</a:t>
            </a:r>
            <a:r>
              <a:rPr lang="en-US" sz="2400" dirty="0" smtClean="0"/>
              <a:t> Major cost in PCB production is tooling. Once that cost has been paid additional boards are quite cheap</a:t>
            </a:r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9206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Signal Planes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Useful for creating large, low resistance signal paths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Allow easy connection for common signals (e.g. GND)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Saves copper (unused copper on a circuit board must be etched away)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Can be used as PCB </a:t>
            </a:r>
            <a:r>
              <a:rPr lang="en-US" sz="2400" dirty="0" err="1" smtClean="0"/>
              <a:t>heatsinks</a:t>
            </a:r>
            <a:r>
              <a:rPr lang="en-US" sz="2400" dirty="0" smtClean="0"/>
              <a:t> (reduce or eliminate the need for external, dedicated </a:t>
            </a:r>
            <a:r>
              <a:rPr lang="en-US" sz="2400" dirty="0" err="1" smtClean="0"/>
              <a:t>heatsinks</a:t>
            </a:r>
            <a:r>
              <a:rPr lang="en-US" sz="2400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8" y="3772792"/>
            <a:ext cx="2931173" cy="2629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0" y="3772792"/>
            <a:ext cx="3410377" cy="22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Thermal Relief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Electronic components must be soldered to boards; in order to solder (or </a:t>
            </a:r>
            <a:r>
              <a:rPr lang="en-US" sz="2400" dirty="0" err="1" smtClean="0"/>
              <a:t>desolder</a:t>
            </a:r>
            <a:r>
              <a:rPr lang="en-US" sz="2400" dirty="0" smtClean="0"/>
              <a:t>) a part, the copper of a component pin/pad must be raised to a sufficient temperature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If a pin/pad is given a direct connection to a thick trace or large signal plane, the trace or plane may act as a </a:t>
            </a:r>
            <a:r>
              <a:rPr lang="en-US" sz="2400" dirty="0" err="1" smtClean="0"/>
              <a:t>heatsink</a:t>
            </a:r>
            <a:r>
              <a:rPr lang="en-US" sz="2400" dirty="0" smtClean="0"/>
              <a:t>, preventing the pin/pad from reaching soldering temperature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Thermal Relief:</a:t>
            </a:r>
            <a:r>
              <a:rPr lang="en-US" sz="2400" dirty="0" smtClean="0"/>
              <a:t> Isolate a</a:t>
            </a:r>
            <a:br>
              <a:rPr lang="en-US" sz="2400" dirty="0" smtClean="0"/>
            </a:br>
            <a:r>
              <a:rPr lang="en-US" sz="2400" dirty="0" smtClean="0"/>
              <a:t>pin/pad from direct</a:t>
            </a:r>
            <a:br>
              <a:rPr lang="en-US" sz="2400" dirty="0" smtClean="0"/>
            </a:br>
            <a:r>
              <a:rPr lang="en-US" sz="2400" dirty="0" smtClean="0"/>
              <a:t>connection with large </a:t>
            </a:r>
            <a:br>
              <a:rPr lang="en-US" sz="2400" dirty="0" smtClean="0"/>
            </a:br>
            <a:r>
              <a:rPr lang="en-US" sz="2400" dirty="0" smtClean="0"/>
              <a:t>trace/plane (</a:t>
            </a:r>
            <a:r>
              <a:rPr lang="en-US" sz="2400" dirty="0" err="1" smtClean="0"/>
              <a:t>heatsink</a:t>
            </a:r>
            <a:r>
              <a:rPr lang="en-US" sz="2400" dirty="0" smtClean="0"/>
              <a:t>)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29" y="4020541"/>
            <a:ext cx="416300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Silkscreen Topics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Every silkscreen layer should include: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Name of author(s) (ECE477 team members)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Name to identify the circuit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Date last modified or revision number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Placing component values in silkscreen may be unnecessary; consider instead </a:t>
            </a:r>
            <a:br>
              <a:rPr lang="en-US" sz="2400" dirty="0" smtClean="0"/>
            </a:br>
            <a:r>
              <a:rPr lang="en-US" sz="2400" dirty="0" smtClean="0"/>
              <a:t>giving components IDs (Rn, Cn, </a:t>
            </a:r>
            <a:br>
              <a:rPr lang="en-US" sz="2400" dirty="0" smtClean="0"/>
            </a:br>
            <a:r>
              <a:rPr lang="en-US" sz="2400" dirty="0" smtClean="0"/>
              <a:t>Ln, </a:t>
            </a:r>
            <a:r>
              <a:rPr lang="en-US" sz="2400" dirty="0" err="1" smtClean="0"/>
              <a:t>ICn</a:t>
            </a:r>
            <a:r>
              <a:rPr lang="en-US" sz="2400" dirty="0" smtClean="0"/>
              <a:t>, </a:t>
            </a:r>
            <a:r>
              <a:rPr lang="en-US" sz="2400" dirty="0" err="1" smtClean="0"/>
              <a:t>Dn</a:t>
            </a:r>
            <a:r>
              <a:rPr lang="en-US" sz="2400" dirty="0" smtClean="0"/>
              <a:t>, Sn, etc.) and using </a:t>
            </a:r>
            <a:br>
              <a:rPr lang="en-US" sz="2400" dirty="0" smtClean="0"/>
            </a:br>
            <a:r>
              <a:rPr lang="en-US" sz="2400" dirty="0" smtClean="0"/>
              <a:t>table of values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Custom silkscreen images </a:t>
            </a:r>
            <a:br>
              <a:rPr lang="en-US" sz="2400" dirty="0" smtClean="0"/>
            </a:br>
            <a:r>
              <a:rPr lang="en-US" sz="2400" dirty="0" smtClean="0"/>
              <a:t>can enable addition of custom </a:t>
            </a:r>
            <a:br>
              <a:rPr lang="en-US" sz="2400" dirty="0" smtClean="0"/>
            </a:br>
            <a:r>
              <a:rPr lang="en-US" sz="2400" dirty="0" smtClean="0"/>
              <a:t>logos and image to circuit boards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64" y="3470490"/>
            <a:ext cx="3080140" cy="30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Other Miscellaneous Topics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Tented </a:t>
            </a:r>
            <a:r>
              <a:rPr lang="en-US" sz="2400" u="sng" dirty="0" err="1" smtClean="0"/>
              <a:t>Vias</a:t>
            </a:r>
            <a:r>
              <a:rPr lang="en-US" sz="2400" u="sng" dirty="0" smtClean="0"/>
              <a:t>:</a:t>
            </a:r>
            <a:r>
              <a:rPr lang="en-US" sz="2400" dirty="0" smtClean="0"/>
              <a:t> Design the board to allow the solder mask to run over the top of a via (provides unbroken surface for more legible silkscreen, etc.)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Polar Layouts:</a:t>
            </a:r>
            <a:r>
              <a:rPr lang="en-US" sz="2400" dirty="0" smtClean="0"/>
              <a:t> For use in</a:t>
            </a:r>
            <a:br>
              <a:rPr lang="en-US" sz="2400" dirty="0" smtClean="0"/>
            </a:br>
            <a:r>
              <a:rPr lang="en-US" sz="2400" dirty="0" smtClean="0"/>
              <a:t>circular designs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37" y="2475781"/>
            <a:ext cx="3994030" cy="399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238105"/>
            <a:ext cx="2725948" cy="28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3657600"/>
            <a:ext cx="8235949" cy="23895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Q: What’s the “goal” of the hardware design 			   process?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A: Well-designed circuit boards that connect 		  electrical components while meeting electrical 	  requirements (signal integrity, power, etc.)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2" y="1127950"/>
            <a:ext cx="4091078" cy="252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0" y="1127950"/>
            <a:ext cx="3847376" cy="25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Overview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printed circuit board (PCB) manufacturing process contains a number of steps: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 smtClean="0"/>
              <a:t> Base Materials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 smtClean="0"/>
              <a:t> Etching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Hole/via Drilling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Through-hole plating 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Solder mask application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Silkscreen application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Electrical testing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29" y="1872808"/>
            <a:ext cx="3336985" cy="223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31" y="4289425"/>
            <a:ext cx="3884283" cy="21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Base Materials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3"/>
            <a:ext cx="8235949" cy="461018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To make a (simple) circuit board, require: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PCB Blank:</a:t>
            </a:r>
            <a:r>
              <a:rPr lang="en-US" sz="2400" dirty="0" smtClean="0"/>
              <a:t> Fiberglass board (substrate) with copper laminated on both sides</a:t>
            </a: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Resist:</a:t>
            </a:r>
            <a:r>
              <a:rPr lang="en-US" sz="2400" dirty="0" smtClean="0"/>
              <a:t> A material which protects the copper on the board from the etchant</a:t>
            </a:r>
            <a:endParaRPr lang="en-US" sz="2400" u="sng" dirty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Etchant:</a:t>
            </a:r>
            <a:r>
              <a:rPr lang="en-US" sz="2400" dirty="0" smtClean="0"/>
              <a:t> A chemical solution used to dissolve copper on the circuit board</a:t>
            </a:r>
            <a:endParaRPr lang="en-US" sz="2400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32" y="3833400"/>
            <a:ext cx="1023862" cy="2595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66" y="3881499"/>
            <a:ext cx="3385210" cy="25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Etching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3"/>
            <a:ext cx="8235949" cy="461018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Resist is applied to the PCB in form of circuit mask (black regions indicate electrical signals/copper)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PCB is then immersed in etchant solution and allowed to sit. Etchant eats away areas of board not protected by resist.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0" y="3798895"/>
            <a:ext cx="3222611" cy="1335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97" y="3298521"/>
            <a:ext cx="2904058" cy="2480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80" y="3538927"/>
            <a:ext cx="2988722" cy="203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Drilling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3"/>
            <a:ext cx="8235949" cy="461018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etched, a drill with fine-diameter bits is used for drilling holes (used for mounting hardware, as part of component footprints, etc.)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Holes used to connect signals between layers of the board are known as </a:t>
            </a:r>
            <a:r>
              <a:rPr lang="en-US" sz="2400" b="1" dirty="0" err="1" smtClean="0"/>
              <a:t>vias</a:t>
            </a: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To ensure electrical connection is made (even if drill isn’t precise), </a:t>
            </a:r>
            <a:r>
              <a:rPr lang="en-US" sz="2400" dirty="0" err="1" smtClean="0"/>
              <a:t>vias</a:t>
            </a:r>
            <a:r>
              <a:rPr lang="en-US" sz="2400" dirty="0" smtClean="0"/>
              <a:t> possess ring of copper known as an </a:t>
            </a:r>
            <a:r>
              <a:rPr lang="en-US" sz="2400" b="1" dirty="0" smtClean="0"/>
              <a:t>annular ring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49" y="4289425"/>
            <a:ext cx="3287142" cy="201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Drilling/Plating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A drill with fine-diameter bits is used for drilling holes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Holes used to connect signals between layers of the board are known as </a:t>
            </a:r>
            <a:r>
              <a:rPr lang="en-US" sz="2400" b="1" dirty="0" err="1" smtClean="0"/>
              <a:t>vias</a:t>
            </a:r>
            <a:r>
              <a:rPr lang="en-US" sz="2400" b="1" dirty="0" smtClean="0"/>
              <a:t> </a:t>
            </a:r>
            <a:r>
              <a:rPr lang="en-US" sz="2400" dirty="0" smtClean="0"/>
              <a:t>(also used for heat transfer)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To ensure electrical connection is made (even if drill isn’t precise), </a:t>
            </a:r>
            <a:r>
              <a:rPr lang="en-US" sz="2400" dirty="0" err="1" smtClean="0"/>
              <a:t>vias</a:t>
            </a:r>
            <a:r>
              <a:rPr lang="en-US" sz="2400" dirty="0" smtClean="0"/>
              <a:t> possess ring of copper known as an </a:t>
            </a:r>
            <a:r>
              <a:rPr lang="en-US" sz="2400" b="1" dirty="0" smtClean="0"/>
              <a:t>annular ring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drilled, </a:t>
            </a:r>
            <a:r>
              <a:rPr lang="en-US" sz="2400" dirty="0" err="1" smtClean="0"/>
              <a:t>vias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are electroplated</a:t>
            </a:r>
            <a:br>
              <a:rPr lang="en-US" sz="2400" dirty="0" smtClean="0"/>
            </a:br>
            <a:r>
              <a:rPr lang="en-US" sz="2400" dirty="0" smtClean="0"/>
              <a:t>to ensure </a:t>
            </a:r>
            <a:br>
              <a:rPr lang="en-US" sz="2400" dirty="0" smtClean="0"/>
            </a:br>
            <a:r>
              <a:rPr lang="en-US" sz="2400" dirty="0" smtClean="0"/>
              <a:t>conductive path</a:t>
            </a:r>
            <a:br>
              <a:rPr lang="en-US" sz="2400" dirty="0" smtClean="0"/>
            </a:br>
            <a:r>
              <a:rPr lang="en-US" sz="2400" dirty="0" smtClean="0"/>
              <a:t>between board </a:t>
            </a:r>
            <a:br>
              <a:rPr lang="en-US" sz="2400" dirty="0" smtClean="0"/>
            </a:br>
            <a:r>
              <a:rPr lang="en-US" sz="2400" dirty="0" smtClean="0"/>
              <a:t>layers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49" y="5120226"/>
            <a:ext cx="2857500" cy="136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92" y="3428999"/>
            <a:ext cx="2918662" cy="23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err="1" smtClean="0"/>
              <a:t>Soldermask</a:t>
            </a:r>
            <a:r>
              <a:rPr lang="en-US" sz="2400" cap="none" dirty="0" smtClean="0"/>
              <a:t>/Silkscreen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Soldermask</a:t>
            </a:r>
            <a:r>
              <a:rPr lang="en-US" sz="2400" u="sng" dirty="0" smtClean="0"/>
              <a:t>:</a:t>
            </a:r>
            <a:r>
              <a:rPr lang="en-US" sz="2400" dirty="0" smtClean="0"/>
              <a:t> Overlay material on PCB used to protect metal from corrosion, mitigate short circuits, and ease soldering (applied as a liquid, then cured with UV)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Several </a:t>
            </a:r>
            <a:r>
              <a:rPr lang="en-US" sz="2400" dirty="0" err="1" smtClean="0"/>
              <a:t>soldermask</a:t>
            </a:r>
            <a:r>
              <a:rPr lang="en-US" sz="2400" dirty="0" smtClean="0"/>
              <a:t> colors available, though green is most common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Silkscreen:</a:t>
            </a:r>
            <a:r>
              <a:rPr lang="en-US" sz="2400" dirty="0" smtClean="0"/>
              <a:t> Layer printed on UAV surface to assist with assembly, usage instructions, and other board information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21" y="4137307"/>
            <a:ext cx="3077163" cy="1920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5" y="4137307"/>
            <a:ext cx="3122763" cy="19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19040</TotalTime>
  <Words>1679</Words>
  <Application>Microsoft Office PowerPoint</Application>
  <PresentationFormat>On-screen Show (4:3)</PresentationFormat>
  <Paragraphs>198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Impact</vt:lpstr>
      <vt:lpstr>Lucida Grande</vt:lpstr>
      <vt:lpstr>Office Theme</vt:lpstr>
      <vt:lpstr>Hardware Design Fundamentals George Hadley ©2014, Images Property of their Respective Owners.</vt:lpstr>
      <vt:lpstr>Outline</vt:lpstr>
      <vt:lpstr>Objective</vt:lpstr>
      <vt:lpstr>PCB Manufacturing Process</vt:lpstr>
      <vt:lpstr>PCB Manufacturing Process</vt:lpstr>
      <vt:lpstr>PCB Manufacturing Process</vt:lpstr>
      <vt:lpstr>PCB Manufacturing Process</vt:lpstr>
      <vt:lpstr>PCB Manufacturing Process</vt:lpstr>
      <vt:lpstr>PCB Manufacturing Process</vt:lpstr>
      <vt:lpstr>PCB Manufacturing Process</vt:lpstr>
      <vt:lpstr>Design Automation Tools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Miscellaneous PCB Topics</vt:lpstr>
      <vt:lpstr>Miscellaneous PCB Topics</vt:lpstr>
      <vt:lpstr>Miscellaneous PCB Topics</vt:lpstr>
      <vt:lpstr>Miscellaneous PCB Topics</vt:lpstr>
    </vt:vector>
  </TitlesOfParts>
  <Company>Purdue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George Hadley</cp:lastModifiedBy>
  <cp:revision>237</cp:revision>
  <cp:lastPrinted>2012-02-14T22:31:46Z</cp:lastPrinted>
  <dcterms:created xsi:type="dcterms:W3CDTF">2011-09-20T15:44:26Z</dcterms:created>
  <dcterms:modified xsi:type="dcterms:W3CDTF">2014-12-22T21:29:02Z</dcterms:modified>
</cp:coreProperties>
</file>