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4" r:id="rId2"/>
    <p:sldId id="262" r:id="rId3"/>
    <p:sldId id="265" r:id="rId4"/>
    <p:sldId id="266" r:id="rId5"/>
    <p:sldId id="267" r:id="rId6"/>
    <p:sldId id="270" r:id="rId7"/>
    <p:sldId id="268" r:id="rId8"/>
    <p:sldId id="269" r:id="rId9"/>
    <p:sldId id="271" r:id="rId10"/>
    <p:sldId id="272" r:id="rId11"/>
    <p:sldId id="273" r:id="rId12"/>
    <p:sldId id="274" r:id="rId13"/>
    <p:sldId id="275" r:id="rId14"/>
    <p:sldId id="279" r:id="rId15"/>
    <p:sldId id="281" r:id="rId16"/>
    <p:sldId id="282" r:id="rId17"/>
    <p:sldId id="276" r:id="rId18"/>
    <p:sldId id="283" r:id="rId19"/>
    <p:sldId id="277" r:id="rId20"/>
    <p:sldId id="278" r:id="rId21"/>
    <p:sldId id="280" r:id="rId22"/>
    <p:sldId id="285" r:id="rId23"/>
    <p:sldId id="291" r:id="rId24"/>
    <p:sldId id="286" r:id="rId25"/>
    <p:sldId id="290" r:id="rId26"/>
    <p:sldId id="287" r:id="rId27"/>
    <p:sldId id="289"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433"/>
    <a:srgbClr val="856024"/>
    <a:srgbClr val="E3AE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348" y="78"/>
      </p:cViewPr>
      <p:guideLst>
        <p:guide orient="horz" pos="2702"/>
        <p:guide pos="552"/>
      </p:guideLst>
    </p:cSldViewPr>
  </p:slideViewPr>
  <p:notesTextViewPr>
    <p:cViewPr>
      <p:scale>
        <a:sx n="3" d="2"/>
        <a:sy n="3" d="2"/>
      </p:scale>
      <p:origin x="0" y="0"/>
    </p:cViewPr>
  </p:notesTextViewPr>
  <p:sorterViewPr>
    <p:cViewPr>
      <p:scale>
        <a:sx n="100" d="100"/>
        <a:sy n="100" d="100"/>
      </p:scale>
      <p:origin x="0" y="-4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Image </a:t>
            </a:r>
            <a:r>
              <a:rPr lang="en-US" smtClean="0"/>
              <a:t>Source: https://engineering.purdue.edu/ece477/Archive/2010/Spring/S10-Grp03/images/AudioAssembled.JPG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PCB Manufacturer Defect Image Source: http://www.electronictechsupport.com/images/SolderPhotos/Pad.JPG</a:t>
            </a:r>
          </a:p>
          <a:p>
            <a:r>
              <a:rPr lang="en-US" dirty="0" smtClean="0"/>
              <a:t>PCB Manufacturer Defect 2 Image Source: http://dangerousprototypes.com/forum/download/file.php?id=6424&amp;mode=view</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27716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Bathtub</a:t>
            </a:r>
            <a:r>
              <a:rPr lang="en-US" baseline="0" dirty="0" smtClean="0"/>
              <a:t> Curve Image Source: http://www.weibull.com/hotwire/issue21/ht21_1.gif</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428110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13</a:t>
            </a:fld>
            <a:endParaRPr lang="en-US"/>
          </a:p>
        </p:txBody>
      </p:sp>
    </p:spTree>
    <p:extLst>
      <p:ext uri="{BB962C8B-B14F-4D97-AF65-F5344CB8AC3E}">
        <p14:creationId xmlns:p14="http://schemas.microsoft.com/office/powerpoint/2010/main" val="92007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Flywire</a:t>
            </a:r>
            <a:r>
              <a:rPr lang="en-US" dirty="0" smtClean="0"/>
              <a:t> Image Source: Self-created</a:t>
            </a:r>
          </a:p>
          <a:p>
            <a:r>
              <a:rPr lang="en-US" dirty="0" smtClean="0"/>
              <a:t>Trace</a:t>
            </a:r>
            <a:r>
              <a:rPr lang="en-US" baseline="0" dirty="0" smtClean="0"/>
              <a:t> Cutting Image Source: http://home.comcast.net/~machrone/bjr/scrape_resist.jpg</a:t>
            </a:r>
            <a:endParaRPr lang="en-US" dirty="0" smtClean="0"/>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152417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 Air Rework Image Source: https://www.sparkfun.com/images/tutorials/SMD_HowTo/Hot-Air-Rework-3.jpg</a:t>
            </a:r>
          </a:p>
        </p:txBody>
      </p:sp>
      <p:sp>
        <p:nvSpPr>
          <p:cNvPr id="4" name="Slide Number Placeholder 3"/>
          <p:cNvSpPr>
            <a:spLocks noGrp="1"/>
          </p:cNvSpPr>
          <p:nvPr>
            <p:ph type="sldNum" sz="quarter" idx="10"/>
          </p:nvPr>
        </p:nvSpPr>
        <p:spPr/>
        <p:txBody>
          <a:bodyPr/>
          <a:lstStyle/>
          <a:p>
            <a:fld id="{3C696C59-4C62-F748-9189-0658811B1DC6}" type="slidenum">
              <a:rPr lang="en-US" smtClean="0"/>
              <a:t>15</a:t>
            </a:fld>
            <a:endParaRPr lang="en-US"/>
          </a:p>
        </p:txBody>
      </p:sp>
    </p:spTree>
    <p:extLst>
      <p:ext uri="{BB962C8B-B14F-4D97-AF65-F5344CB8AC3E}">
        <p14:creationId xmlns:p14="http://schemas.microsoft.com/office/powerpoint/2010/main" val="402664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X-Ray Image Source: http://creativeelectron.com/images/pcb-solution1.jpg</a:t>
            </a:r>
          </a:p>
          <a:p>
            <a:r>
              <a:rPr lang="en-US" dirty="0" smtClean="0"/>
              <a:t>Thermal Camera Image Source: http://rtlsdrblog.rtlsdrblog.netdna-cdn.com/wp-content/uploads/2015/10/rtlsdr_thermal_cam.jpg</a:t>
            </a:r>
          </a:p>
        </p:txBody>
      </p:sp>
      <p:sp>
        <p:nvSpPr>
          <p:cNvPr id="4" name="Slide Number Placeholder 3"/>
          <p:cNvSpPr>
            <a:spLocks noGrp="1"/>
          </p:cNvSpPr>
          <p:nvPr>
            <p:ph type="sldNum" sz="quarter" idx="10"/>
          </p:nvPr>
        </p:nvSpPr>
        <p:spPr/>
        <p:txBody>
          <a:bodyPr/>
          <a:lstStyle/>
          <a:p>
            <a:fld id="{3C696C59-4C62-F748-9189-0658811B1DC6}" type="slidenum">
              <a:rPr lang="en-US" smtClean="0"/>
              <a:t>16</a:t>
            </a:fld>
            <a:endParaRPr lang="en-US"/>
          </a:p>
        </p:txBody>
      </p:sp>
    </p:spTree>
    <p:extLst>
      <p:ext uri="{BB962C8B-B14F-4D97-AF65-F5344CB8AC3E}">
        <p14:creationId xmlns:p14="http://schemas.microsoft.com/office/powerpoint/2010/main" val="182966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17</a:t>
            </a:fld>
            <a:endParaRPr lang="en-US"/>
          </a:p>
        </p:txBody>
      </p:sp>
    </p:spTree>
    <p:extLst>
      <p:ext uri="{BB962C8B-B14F-4D97-AF65-F5344CB8AC3E}">
        <p14:creationId xmlns:p14="http://schemas.microsoft.com/office/powerpoint/2010/main" val="146301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18</a:t>
            </a:fld>
            <a:endParaRPr lang="en-US"/>
          </a:p>
        </p:txBody>
      </p:sp>
    </p:spTree>
    <p:extLst>
      <p:ext uri="{BB962C8B-B14F-4D97-AF65-F5344CB8AC3E}">
        <p14:creationId xmlns:p14="http://schemas.microsoft.com/office/powerpoint/2010/main" val="42579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1081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20</a:t>
            </a:fld>
            <a:endParaRPr lang="en-US"/>
          </a:p>
        </p:txBody>
      </p:sp>
    </p:spTree>
    <p:extLst>
      <p:ext uri="{BB962C8B-B14F-4D97-AF65-F5344CB8AC3E}">
        <p14:creationId xmlns:p14="http://schemas.microsoft.com/office/powerpoint/2010/main" val="1112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131462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 – image</a:t>
            </a:r>
            <a:r>
              <a:rPr lang="en-US" baseline="0" dirty="0" smtClean="0"/>
              <a:t> source http://web.stanford.edu/class/ee386/public/stuck_at_fault_6per_page.pdf</a:t>
            </a:r>
            <a:endParaRPr lang="en-US" dirty="0" smtClean="0"/>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22</a:t>
            </a:fld>
            <a:endParaRPr lang="en-US"/>
          </a:p>
        </p:txBody>
      </p:sp>
    </p:spTree>
    <p:extLst>
      <p:ext uri="{BB962C8B-B14F-4D97-AF65-F5344CB8AC3E}">
        <p14:creationId xmlns:p14="http://schemas.microsoft.com/office/powerpoint/2010/main" val="64224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 – image</a:t>
            </a:r>
            <a:r>
              <a:rPr lang="en-US" baseline="0" dirty="0" smtClean="0"/>
              <a:t> source http://web.stanford.edu/class/ee386/public/stuck_at_fault_6per_page.pdf</a:t>
            </a:r>
            <a:endParaRPr lang="en-US" dirty="0" smtClean="0"/>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23</a:t>
            </a:fld>
            <a:endParaRPr lang="en-US"/>
          </a:p>
        </p:txBody>
      </p:sp>
    </p:spTree>
    <p:extLst>
      <p:ext uri="{BB962C8B-B14F-4D97-AF65-F5344CB8AC3E}">
        <p14:creationId xmlns:p14="http://schemas.microsoft.com/office/powerpoint/2010/main" val="1687735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what is expected</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24</a:t>
            </a:fld>
            <a:endParaRPr lang="en-US"/>
          </a:p>
        </p:txBody>
      </p:sp>
    </p:spTree>
    <p:extLst>
      <p:ext uri="{BB962C8B-B14F-4D97-AF65-F5344CB8AC3E}">
        <p14:creationId xmlns:p14="http://schemas.microsoft.com/office/powerpoint/2010/main" val="2050484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25</a:t>
            </a:fld>
            <a:endParaRPr lang="en-US"/>
          </a:p>
        </p:txBody>
      </p:sp>
    </p:spTree>
    <p:extLst>
      <p:ext uri="{BB962C8B-B14F-4D97-AF65-F5344CB8AC3E}">
        <p14:creationId xmlns:p14="http://schemas.microsoft.com/office/powerpoint/2010/main" val="452335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all are possibilities</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26</a:t>
            </a:fld>
            <a:endParaRPr lang="en-US"/>
          </a:p>
        </p:txBody>
      </p:sp>
    </p:spTree>
    <p:extLst>
      <p:ext uri="{BB962C8B-B14F-4D97-AF65-F5344CB8AC3E}">
        <p14:creationId xmlns:p14="http://schemas.microsoft.com/office/powerpoint/2010/main" val="105199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no pull-up device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27</a:t>
            </a:fld>
            <a:endParaRPr lang="en-US"/>
          </a:p>
        </p:txBody>
      </p:sp>
    </p:spTree>
    <p:extLst>
      <p:ext uri="{BB962C8B-B14F-4D97-AF65-F5344CB8AC3E}">
        <p14:creationId xmlns:p14="http://schemas.microsoft.com/office/powerpoint/2010/main" val="1932910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 image source </a:t>
            </a:r>
            <a:r>
              <a:rPr lang="en-US" baseline="0" dirty="0" smtClean="0"/>
              <a:t>http://www.evilmadscientist.com/2015/how-not-to-solder/</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28</a:t>
            </a:fld>
            <a:endParaRPr lang="en-US"/>
          </a:p>
        </p:txBody>
      </p:sp>
    </p:spTree>
    <p:extLst>
      <p:ext uri="{BB962C8B-B14F-4D97-AF65-F5344CB8AC3E}">
        <p14:creationId xmlns:p14="http://schemas.microsoft.com/office/powerpoint/2010/main" val="166833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4</a:t>
            </a:fld>
            <a:endParaRPr lang="en-US"/>
          </a:p>
        </p:txBody>
      </p:sp>
    </p:spTree>
    <p:extLst>
      <p:ext uri="{BB962C8B-B14F-4D97-AF65-F5344CB8AC3E}">
        <p14:creationId xmlns:p14="http://schemas.microsoft.com/office/powerpoint/2010/main" val="118421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5</a:t>
            </a:fld>
            <a:endParaRPr lang="en-US"/>
          </a:p>
        </p:txBody>
      </p:sp>
    </p:spTree>
    <p:extLst>
      <p:ext uri="{BB962C8B-B14F-4D97-AF65-F5344CB8AC3E}">
        <p14:creationId xmlns:p14="http://schemas.microsoft.com/office/powerpoint/2010/main" val="11436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6</a:t>
            </a:fld>
            <a:endParaRPr lang="en-US"/>
          </a:p>
        </p:txBody>
      </p:sp>
    </p:spTree>
    <p:extLst>
      <p:ext uri="{BB962C8B-B14F-4D97-AF65-F5344CB8AC3E}">
        <p14:creationId xmlns:p14="http://schemas.microsoft.com/office/powerpoint/2010/main" val="388185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7</a:t>
            </a:fld>
            <a:endParaRPr lang="en-US"/>
          </a:p>
        </p:txBody>
      </p:sp>
    </p:spTree>
    <p:extLst>
      <p:ext uri="{BB962C8B-B14F-4D97-AF65-F5344CB8AC3E}">
        <p14:creationId xmlns:p14="http://schemas.microsoft.com/office/powerpoint/2010/main" val="255635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8</a:t>
            </a:fld>
            <a:endParaRPr lang="en-US"/>
          </a:p>
        </p:txBody>
      </p:sp>
    </p:spTree>
    <p:extLst>
      <p:ext uri="{BB962C8B-B14F-4D97-AF65-F5344CB8AC3E}">
        <p14:creationId xmlns:p14="http://schemas.microsoft.com/office/powerpoint/2010/main" val="158877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298628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38535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5747498" y="6277181"/>
            <a:ext cx="311259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0"/>
            <a:ext cx="9144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7" name="Text Placeholder 6"/>
          <p:cNvSpPr>
            <a:spLocks noGrp="1"/>
          </p:cNvSpPr>
          <p:nvPr>
            <p:ph type="body" idx="12"/>
          </p:nvPr>
        </p:nvSpPr>
        <p:spPr>
          <a:xfrm>
            <a:off x="457200" y="1187117"/>
            <a:ext cx="8235949" cy="47474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218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4671604" y="1600373"/>
            <a:ext cx="4015195" cy="4342542"/>
          </a:xfrm>
        </p:spPr>
        <p:txBody>
          <a:bodyPr/>
          <a:lstStyle/>
          <a:p>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7" r:id="rId5"/>
    <p:sldLayoutId id="2147483652" r:id="rId6"/>
    <p:sldLayoutId id="2147483653" r:id="rId7"/>
    <p:sldLayoutId id="2147483654" r:id="rId8"/>
    <p:sldLayoutId id="2147483655" r:id="rId9"/>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388192"/>
            <a:ext cx="6608618" cy="1864086"/>
          </a:xfrm>
        </p:spPr>
        <p:txBody>
          <a:bodyPr/>
          <a:lstStyle/>
          <a:p>
            <a:r>
              <a:rPr lang="en-US" sz="4800" dirty="0" smtClean="0"/>
              <a:t>Verification and</a:t>
            </a:r>
            <a:br>
              <a:rPr lang="en-US" sz="4800" dirty="0" smtClean="0"/>
            </a:br>
            <a:r>
              <a:rPr lang="en-US" sz="4800" dirty="0" smtClean="0"/>
              <a:t>Debugging</a:t>
            </a:r>
            <a:br>
              <a:rPr lang="en-US" sz="4800" dirty="0" smtClean="0"/>
            </a:br>
            <a:r>
              <a:rPr lang="en-US" sz="1400" cap="none" dirty="0">
                <a:solidFill>
                  <a:schemeClr val="tx1"/>
                </a:solidFill>
                <a:latin typeface="Arial" panose="020B0604020202020204" pitchFamily="34" charset="0"/>
                <a:cs typeface="Arial" panose="020B0604020202020204" pitchFamily="34" charset="0"/>
              </a:rPr>
              <a:t>George Hadley ©</a:t>
            </a:r>
            <a:r>
              <a:rPr lang="en-US" sz="1400" cap="none" dirty="0" smtClean="0">
                <a:solidFill>
                  <a:schemeClr val="tx1"/>
                </a:solidFill>
                <a:latin typeface="Arial" panose="020B0604020202020204" pitchFamily="34" charset="0"/>
                <a:cs typeface="Arial" panose="020B0604020202020204" pitchFamily="34" charset="0"/>
              </a:rPr>
              <a:t>2017, </a:t>
            </a:r>
            <a:r>
              <a:rPr lang="en-US" sz="1400" cap="none" dirty="0">
                <a:solidFill>
                  <a:schemeClr val="tx1"/>
                </a:solidFill>
                <a:latin typeface="Arial" panose="020B0604020202020204" pitchFamily="34" charset="0"/>
                <a:cs typeface="Arial" panose="020B0604020202020204" pitchFamily="34" charset="0"/>
              </a:rPr>
              <a:t>Images Property of their Respective Owners.</a:t>
            </a:r>
            <a:endParaRPr lang="en-US" sz="1400" dirty="0"/>
          </a:p>
        </p:txBody>
      </p:sp>
      <p:pic>
        <p:nvPicPr>
          <p:cNvPr id="7" name="Picture 6"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201582" y="5836927"/>
            <a:ext cx="1942418" cy="1021073"/>
          </a:xfrm>
          <a:prstGeom prst="rect">
            <a:avLst/>
          </a:prstGeom>
        </p:spPr>
      </p:pic>
      <p:pic>
        <p:nvPicPr>
          <p:cNvPr id="3" name="Picture Placeholder 2"/>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7986" b="17986"/>
          <a:stretch>
            <a:fillRect/>
          </a:stretch>
        </p:blipFill>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Debugging Mindset</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Identifying Root Causes</a:t>
            </a:r>
            <a:endParaRPr lang="en-US" sz="2400" cap="none" dirty="0"/>
          </a:p>
        </p:txBody>
      </p:sp>
      <p:sp>
        <p:nvSpPr>
          <p:cNvPr id="3" name="Text Placeholder 2"/>
          <p:cNvSpPr>
            <a:spLocks noGrp="1"/>
          </p:cNvSpPr>
          <p:nvPr>
            <p:ph type="body" idx="12"/>
          </p:nvPr>
        </p:nvSpPr>
        <p:spPr>
          <a:xfrm>
            <a:off x="457200" y="1384807"/>
            <a:ext cx="8235949" cy="4549801"/>
          </a:xfrm>
        </p:spPr>
        <p:txBody>
          <a:bodyPr>
            <a:normAutofit/>
          </a:bodyPr>
          <a:lstStyle/>
          <a:p>
            <a:pPr marL="231775" indent="-231775">
              <a:buFont typeface="Arial" panose="020B0604020202020204" pitchFamily="34" charset="0"/>
              <a:buChar char="•"/>
            </a:pPr>
            <a:r>
              <a:rPr lang="en-US" sz="2400" dirty="0" smtClean="0"/>
              <a:t>In debugging, errors are often propagated throughout a system. Therefore, it is useful to attempt to isolate and identify the root cause of an issue.</a:t>
            </a:r>
            <a:br>
              <a:rPr lang="en-US" sz="2400" dirty="0" smtClean="0"/>
            </a:br>
            <a:endParaRPr lang="en-US" sz="2400" dirty="0" smtClean="0"/>
          </a:p>
          <a:p>
            <a:pPr marL="231775" indent="-231775">
              <a:buFont typeface="Arial" panose="020B0604020202020204" pitchFamily="34" charset="0"/>
              <a:buChar char="•"/>
            </a:pPr>
            <a:r>
              <a:rPr lang="en-US" sz="2400" dirty="0" smtClean="0"/>
              <a:t>When the problem space has been reduced as much as possible, determine the conditions under which an error occurs and the steps needed to reproduce a problem.</a:t>
            </a:r>
          </a:p>
          <a:p>
            <a:pPr marL="231775" indent="-231775">
              <a:buFont typeface="Arial" panose="020B0604020202020204" pitchFamily="34" charset="0"/>
              <a:buChar char="•"/>
            </a:pPr>
            <a:endParaRPr lang="en-US" sz="2400" dirty="0" smtClean="0"/>
          </a:p>
          <a:p>
            <a:pPr marL="461963" indent="-231775">
              <a:buFont typeface="Arial" panose="020B0604020202020204" pitchFamily="34" charset="0"/>
              <a:buChar char="•"/>
            </a:pPr>
            <a:endParaRPr lang="en-US" sz="2400" dirty="0"/>
          </a:p>
        </p:txBody>
      </p:sp>
    </p:spTree>
    <p:extLst>
      <p:ext uri="{BB962C8B-B14F-4D97-AF65-F5344CB8AC3E}">
        <p14:creationId xmlns:p14="http://schemas.microsoft.com/office/powerpoint/2010/main" val="26646926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When Circuit Boards are First Received</a:t>
            </a:r>
          </a:p>
        </p:txBody>
      </p:sp>
      <p:sp>
        <p:nvSpPr>
          <p:cNvPr id="7" name="Text Placeholder 6"/>
          <p:cNvSpPr>
            <a:spLocks noGrp="1"/>
          </p:cNvSpPr>
          <p:nvPr>
            <p:ph type="body" idx="12"/>
          </p:nvPr>
        </p:nvSpPr>
        <p:spPr>
          <a:xfrm>
            <a:off x="457200" y="1384807"/>
            <a:ext cx="8235949" cy="4549801"/>
          </a:xfrm>
        </p:spPr>
        <p:txBody>
          <a:bodyPr>
            <a:normAutofit/>
          </a:bodyPr>
          <a:lstStyle/>
          <a:p>
            <a:pPr marL="233363" indent="-233363">
              <a:buFont typeface="Arial" panose="020B0604020202020204" pitchFamily="34" charset="0"/>
              <a:buChar char="•"/>
            </a:pPr>
            <a:r>
              <a:rPr lang="en-US" sz="2400" dirty="0" smtClean="0"/>
              <a:t>Visually </a:t>
            </a:r>
            <a:r>
              <a:rPr lang="en-US" sz="2400" dirty="0"/>
              <a:t>inspect your received circuit boards for any manufacturer defects, such as signal plane flooding. Use a </a:t>
            </a:r>
            <a:r>
              <a:rPr lang="en-US" sz="2400" dirty="0" smtClean="0"/>
              <a:t>multi-meter </a:t>
            </a:r>
            <a:r>
              <a:rPr lang="en-US" sz="2400" dirty="0"/>
              <a:t>to check the resistance between power and ground and ensure there are no shorts</a:t>
            </a:r>
            <a:r>
              <a:rPr lang="en-US"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428" y="3176716"/>
            <a:ext cx="3405179" cy="22213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68" y="3180786"/>
            <a:ext cx="3905269" cy="2217277"/>
          </a:xfrm>
          <a:prstGeom prst="rect">
            <a:avLst/>
          </a:prstGeom>
        </p:spPr>
      </p:pic>
    </p:spTree>
    <p:extLst>
      <p:ext uri="{BB962C8B-B14F-4D97-AF65-F5344CB8AC3E}">
        <p14:creationId xmlns:p14="http://schemas.microsoft.com/office/powerpoint/2010/main" val="35689162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Power Supply Testing</a:t>
            </a:r>
          </a:p>
        </p:txBody>
      </p:sp>
      <p:sp>
        <p:nvSpPr>
          <p:cNvPr id="7" name="Text Placeholder 6"/>
          <p:cNvSpPr>
            <a:spLocks noGrp="1"/>
          </p:cNvSpPr>
          <p:nvPr>
            <p:ph type="body" idx="12"/>
          </p:nvPr>
        </p:nvSpPr>
        <p:spPr>
          <a:xfrm>
            <a:off x="457200" y="1289785"/>
            <a:ext cx="8235949" cy="4644823"/>
          </a:xfrm>
        </p:spPr>
        <p:txBody>
          <a:bodyPr>
            <a:normAutofit/>
          </a:bodyPr>
          <a:lstStyle/>
          <a:p>
            <a:pPr marL="233363" indent="-233363">
              <a:buFont typeface="Arial" panose="020B0604020202020204" pitchFamily="34" charset="0"/>
              <a:buChar char="•"/>
            </a:pPr>
            <a:r>
              <a:rPr lang="en-US" sz="2400" dirty="0" smtClean="0"/>
              <a:t>Once boards have been determined to be sound, the power supply should be assembled and tested on board.</a:t>
            </a:r>
            <a:endParaRPr lang="en-US" sz="2400" dirty="0"/>
          </a:p>
          <a:p>
            <a:pPr marL="233363" indent="-233363">
              <a:buFont typeface="Arial" panose="020B0604020202020204" pitchFamily="34" charset="0"/>
              <a:buChar char="•"/>
            </a:pPr>
            <a:r>
              <a:rPr lang="en-US" sz="2400" dirty="0" smtClean="0"/>
              <a:t>Power supplies should generally undergo an “endurance” test, being left on for a full day (helps mitigate the possibility of infant mortality rate failures)</a:t>
            </a:r>
          </a:p>
          <a:p>
            <a:pPr marL="233363" indent="-233363">
              <a:buFont typeface="Arial" panose="020B0604020202020204" pitchFamily="34" charset="0"/>
              <a:buChar char="•"/>
            </a:pPr>
            <a:r>
              <a:rPr lang="en-US" sz="2400" dirty="0" smtClean="0"/>
              <a:t>Power supplies should be tested to ensure they can deliver necessary current and voltage under load. To simulate a load for the </a:t>
            </a:r>
            <a:br>
              <a:rPr lang="en-US" sz="2400" dirty="0" smtClean="0"/>
            </a:br>
            <a:r>
              <a:rPr lang="en-US" sz="2400" dirty="0" smtClean="0"/>
              <a:t>power supply, use of a </a:t>
            </a:r>
            <a:br>
              <a:rPr lang="en-US" sz="2400" dirty="0" smtClean="0"/>
            </a:br>
            <a:r>
              <a:rPr lang="en-US" sz="2400" dirty="0" smtClean="0"/>
              <a:t>“load resistor” is </a:t>
            </a:r>
            <a:br>
              <a:rPr lang="en-US" sz="2400" dirty="0" smtClean="0"/>
            </a:br>
            <a:r>
              <a:rPr lang="en-US" sz="2400" dirty="0" smtClean="0"/>
              <a:t>recommended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175" y="4143878"/>
            <a:ext cx="3705726" cy="2181876"/>
          </a:xfrm>
          <a:prstGeom prst="rect">
            <a:avLst/>
          </a:prstGeom>
        </p:spPr>
      </p:pic>
    </p:spTree>
    <p:extLst>
      <p:ext uri="{BB962C8B-B14F-4D97-AF65-F5344CB8AC3E}">
        <p14:creationId xmlns:p14="http://schemas.microsoft.com/office/powerpoint/2010/main" val="3280218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Microcontroller Testing</a:t>
            </a:r>
          </a:p>
        </p:txBody>
      </p:sp>
      <p:sp>
        <p:nvSpPr>
          <p:cNvPr id="7" name="Text Placeholder 6"/>
          <p:cNvSpPr>
            <a:spLocks noGrp="1"/>
          </p:cNvSpPr>
          <p:nvPr>
            <p:ph type="body" idx="12"/>
          </p:nvPr>
        </p:nvSpPr>
        <p:spPr>
          <a:xfrm>
            <a:off x="457200" y="1289785"/>
            <a:ext cx="8235949" cy="4644823"/>
          </a:xfrm>
        </p:spPr>
        <p:txBody>
          <a:bodyPr>
            <a:normAutofit/>
          </a:bodyPr>
          <a:lstStyle/>
          <a:p>
            <a:pPr marL="233363" indent="-233363">
              <a:buFont typeface="Arial" panose="020B0604020202020204" pitchFamily="34" charset="0"/>
              <a:buChar char="•"/>
            </a:pPr>
            <a:r>
              <a:rPr lang="en-US" sz="2400" dirty="0" smtClean="0"/>
              <a:t>Once the power supply works correctly, add the microcontroller (or other relevant device) and all needed support components (decoupling caps, etc.) to the circuit board.</a:t>
            </a:r>
          </a:p>
          <a:p>
            <a:pPr marL="233363" indent="-233363">
              <a:buFont typeface="Arial" panose="020B0604020202020204" pitchFamily="34" charset="0"/>
              <a:buChar char="•"/>
            </a:pPr>
            <a:r>
              <a:rPr lang="en-US" sz="2400" dirty="0" smtClean="0"/>
              <a:t>Troubleshoot any issues related to programming your microcontroller, then run a simple heartbeat program to verify that the microcontroller executes code</a:t>
            </a:r>
          </a:p>
          <a:p>
            <a:pPr marL="233363" indent="-233363">
              <a:buFont typeface="Arial" panose="020B0604020202020204" pitchFamily="34" charset="0"/>
              <a:buChar char="•"/>
            </a:pPr>
            <a:r>
              <a:rPr lang="en-US" sz="2400" dirty="0" smtClean="0"/>
              <a:t>Bring interfaces to other devices online, one by one, troubleshooting any issues that occur interface by interface</a:t>
            </a:r>
          </a:p>
        </p:txBody>
      </p:sp>
    </p:spTree>
    <p:extLst>
      <p:ext uri="{BB962C8B-B14F-4D97-AF65-F5344CB8AC3E}">
        <p14:creationId xmlns:p14="http://schemas.microsoft.com/office/powerpoint/2010/main" val="5240410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err="1" smtClean="0"/>
              <a:t>Flywiring</a:t>
            </a:r>
            <a:r>
              <a:rPr lang="en-US" sz="2400" cap="none" dirty="0" smtClean="0"/>
              <a:t>, Trace Cutting and Scraping</a:t>
            </a:r>
          </a:p>
        </p:txBody>
      </p:sp>
      <p:sp>
        <p:nvSpPr>
          <p:cNvPr id="7" name="Text Placeholder 6"/>
          <p:cNvSpPr>
            <a:spLocks noGrp="1"/>
          </p:cNvSpPr>
          <p:nvPr>
            <p:ph type="body" idx="12"/>
          </p:nvPr>
        </p:nvSpPr>
        <p:spPr>
          <a:xfrm>
            <a:off x="457200" y="1289785"/>
            <a:ext cx="8235949" cy="4644823"/>
          </a:xfrm>
        </p:spPr>
        <p:txBody>
          <a:bodyPr>
            <a:normAutofit/>
          </a:bodyPr>
          <a:lstStyle/>
          <a:p>
            <a:pPr marL="233363" indent="-233363">
              <a:buFont typeface="Arial" panose="020B0604020202020204" pitchFamily="34" charset="0"/>
              <a:buChar char="•"/>
            </a:pPr>
            <a:r>
              <a:rPr lang="en-US" sz="2400" u="sng" dirty="0" err="1" smtClean="0"/>
              <a:t>Flywiring</a:t>
            </a:r>
            <a:r>
              <a:rPr lang="en-US" sz="2400" u="sng" dirty="0" smtClean="0"/>
              <a:t>:</a:t>
            </a:r>
            <a:r>
              <a:rPr lang="en-US" sz="2400" dirty="0" smtClean="0"/>
              <a:t> Adding an electrical</a:t>
            </a:r>
            <a:br>
              <a:rPr lang="en-US" sz="2400" dirty="0" smtClean="0"/>
            </a:br>
            <a:r>
              <a:rPr lang="en-US" sz="2400" dirty="0" smtClean="0"/>
              <a:t>connection with fine-gauge wire </a:t>
            </a:r>
            <a:br>
              <a:rPr lang="en-US" sz="2400" dirty="0" smtClean="0"/>
            </a:br>
            <a:r>
              <a:rPr lang="en-US" sz="2400" dirty="0" smtClean="0"/>
              <a:t>(and a steady hand)</a:t>
            </a:r>
          </a:p>
          <a:p>
            <a:pPr marL="233363" indent="-233363">
              <a:buFont typeface="Arial" panose="020B0604020202020204" pitchFamily="34" charset="0"/>
              <a:buChar char="•"/>
            </a:pPr>
            <a:r>
              <a:rPr lang="en-US" sz="2400" u="sng" dirty="0" smtClean="0"/>
              <a:t>Trace cutting:</a:t>
            </a:r>
            <a:r>
              <a:rPr lang="en-US" sz="2400" dirty="0" smtClean="0"/>
              <a:t> Removing an</a:t>
            </a:r>
            <a:br>
              <a:rPr lang="en-US" sz="2400" dirty="0" smtClean="0"/>
            </a:br>
            <a:r>
              <a:rPr lang="en-US" sz="2400" dirty="0" smtClean="0"/>
              <a:t>electrical connection (generally </a:t>
            </a:r>
            <a:br>
              <a:rPr lang="en-US" sz="2400" dirty="0" smtClean="0"/>
            </a:br>
            <a:r>
              <a:rPr lang="en-US" sz="2400" dirty="0" smtClean="0"/>
              <a:t>done using an </a:t>
            </a:r>
            <a:r>
              <a:rPr lang="en-US" sz="2400" dirty="0" err="1" smtClean="0"/>
              <a:t>exacto</a:t>
            </a:r>
            <a:r>
              <a:rPr lang="en-US" sz="2400" dirty="0" smtClean="0"/>
              <a:t> blade or </a:t>
            </a:r>
            <a:br>
              <a:rPr lang="en-US" sz="2400" dirty="0" smtClean="0"/>
            </a:br>
            <a:r>
              <a:rPr lang="en-US" sz="2400" dirty="0" smtClean="0"/>
              <a:t>sharpened screwdriver)</a:t>
            </a:r>
          </a:p>
          <a:p>
            <a:pPr marL="233363" indent="-233363">
              <a:buFont typeface="Arial" panose="020B0604020202020204" pitchFamily="34" charset="0"/>
              <a:buChar char="•"/>
            </a:pPr>
            <a:r>
              <a:rPr lang="en-US" sz="2400" u="sng" dirty="0" smtClean="0"/>
              <a:t>Scraping:</a:t>
            </a:r>
            <a:r>
              <a:rPr lang="en-US" sz="2400" dirty="0" smtClean="0"/>
              <a:t> Carefully scraping away</a:t>
            </a:r>
            <a:br>
              <a:rPr lang="en-US" sz="2400" dirty="0" smtClean="0"/>
            </a:br>
            <a:r>
              <a:rPr lang="en-US" sz="2400" dirty="0" err="1" smtClean="0"/>
              <a:t>soldermask</a:t>
            </a:r>
            <a:r>
              <a:rPr lang="en-US" sz="2400" dirty="0" smtClean="0"/>
              <a:t> (but not the copper)</a:t>
            </a:r>
            <a:br>
              <a:rPr lang="en-US" sz="2400" dirty="0" smtClean="0"/>
            </a:br>
            <a:r>
              <a:rPr lang="en-US" sz="2400" dirty="0" smtClean="0"/>
              <a:t>to create new pads and electrical</a:t>
            </a:r>
            <a:br>
              <a:rPr lang="en-US" sz="2400" dirty="0" smtClean="0"/>
            </a:br>
            <a:r>
              <a:rPr lang="en-US" sz="2400" dirty="0" smtClean="0"/>
              <a:t>connection points</a:t>
            </a:r>
            <a:endParaRPr lang="en-US" sz="2400" u="sng"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8486"/>
          <a:stretch/>
        </p:blipFill>
        <p:spPr>
          <a:xfrm>
            <a:off x="5553780" y="1289785"/>
            <a:ext cx="3070459" cy="26084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028" y="4012034"/>
            <a:ext cx="3068855" cy="2414166"/>
          </a:xfrm>
          <a:prstGeom prst="rect">
            <a:avLst/>
          </a:prstGeom>
        </p:spPr>
      </p:pic>
    </p:spTree>
    <p:extLst>
      <p:ext uri="{BB962C8B-B14F-4D97-AF65-F5344CB8AC3E}">
        <p14:creationId xmlns:p14="http://schemas.microsoft.com/office/powerpoint/2010/main" val="37874907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IC Removal</a:t>
            </a:r>
          </a:p>
        </p:txBody>
      </p:sp>
      <p:sp>
        <p:nvSpPr>
          <p:cNvPr id="7" name="Text Placeholder 6"/>
          <p:cNvSpPr>
            <a:spLocks noGrp="1"/>
          </p:cNvSpPr>
          <p:nvPr>
            <p:ph type="body" idx="12"/>
          </p:nvPr>
        </p:nvSpPr>
        <p:spPr>
          <a:xfrm>
            <a:off x="457200" y="1289785"/>
            <a:ext cx="8235949" cy="4644823"/>
          </a:xfrm>
        </p:spPr>
        <p:txBody>
          <a:bodyPr>
            <a:normAutofit/>
          </a:bodyPr>
          <a:lstStyle/>
          <a:p>
            <a:pPr marL="233363" indent="-233363">
              <a:buFont typeface="Arial" panose="020B0604020202020204" pitchFamily="34" charset="0"/>
              <a:buChar char="•"/>
            </a:pPr>
            <a:r>
              <a:rPr lang="en-US" sz="2400" dirty="0" smtClean="0"/>
              <a:t>2 Techniques for IC Removal:</a:t>
            </a:r>
            <a:endParaRPr lang="en-US" sz="2400" dirty="0"/>
          </a:p>
          <a:p>
            <a:pPr marL="461963" lvl="1" indent="0">
              <a:buFont typeface="Arial" panose="020B0604020202020204" pitchFamily="34" charset="0"/>
              <a:buChar char="•"/>
              <a:tabLst>
                <a:tab pos="231775" algn="l"/>
              </a:tabLst>
            </a:pPr>
            <a:r>
              <a:rPr lang="en-US" sz="2400" dirty="0"/>
              <a:t> </a:t>
            </a:r>
            <a:r>
              <a:rPr lang="en-US" sz="2400" u="sng" dirty="0" smtClean="0"/>
              <a:t>Hot-Air Rework:</a:t>
            </a:r>
            <a:r>
              <a:rPr lang="en-US" sz="2400" dirty="0" smtClean="0"/>
              <a:t> Reflow all solder joints to an IC</a:t>
            </a:r>
            <a:br>
              <a:rPr lang="en-US" sz="2400" dirty="0" smtClean="0"/>
            </a:br>
            <a:r>
              <a:rPr lang="en-US" sz="2400" dirty="0" smtClean="0"/>
              <a:t>	simultaneously, then carefully remove IC using 	tweezers or pick (while </a:t>
            </a:r>
            <a:br>
              <a:rPr lang="en-US" sz="2400" dirty="0" smtClean="0"/>
            </a:br>
            <a:r>
              <a:rPr lang="en-US" sz="2400" dirty="0" smtClean="0"/>
              <a:t>	hot air is still being </a:t>
            </a:r>
            <a:br>
              <a:rPr lang="en-US" sz="2400" dirty="0" smtClean="0"/>
            </a:br>
            <a:r>
              <a:rPr lang="en-US" sz="2400" dirty="0" smtClean="0"/>
              <a:t>	applied)</a:t>
            </a:r>
          </a:p>
          <a:p>
            <a:pPr marL="461963" lvl="1" indent="0">
              <a:buFont typeface="Arial" panose="020B0604020202020204" pitchFamily="34" charset="0"/>
              <a:buChar char="•"/>
              <a:tabLst>
                <a:tab pos="231775" algn="l"/>
              </a:tabLst>
            </a:pPr>
            <a:r>
              <a:rPr lang="en-US" sz="2400" dirty="0" smtClean="0"/>
              <a:t> </a:t>
            </a:r>
            <a:r>
              <a:rPr lang="en-US" sz="2400" u="sng" dirty="0" smtClean="0"/>
              <a:t>Iron and “chisel”:</a:t>
            </a:r>
            <a:r>
              <a:rPr lang="en-US" sz="2400" dirty="0" smtClean="0"/>
              <a:t> Using a </a:t>
            </a:r>
            <a:br>
              <a:rPr lang="en-US" sz="2400" dirty="0" smtClean="0"/>
            </a:br>
            <a:r>
              <a:rPr lang="en-US" sz="2400" dirty="0" smtClean="0"/>
              <a:t>	chisel, cut each IC lead</a:t>
            </a:r>
            <a:r>
              <a:rPr lang="en-US" sz="2400" dirty="0"/>
              <a:t/>
            </a:r>
            <a:br>
              <a:rPr lang="en-US" sz="2400" dirty="0"/>
            </a:br>
            <a:r>
              <a:rPr lang="en-US" sz="2400" dirty="0"/>
              <a:t>	</a:t>
            </a:r>
            <a:r>
              <a:rPr lang="en-US" sz="2400" dirty="0" smtClean="0"/>
              <a:t>individually, remove die, </a:t>
            </a:r>
            <a:br>
              <a:rPr lang="en-US" sz="2400" dirty="0" smtClean="0"/>
            </a:br>
            <a:r>
              <a:rPr lang="en-US" sz="2400" dirty="0" smtClean="0"/>
              <a:t>	and then remove leads </a:t>
            </a:r>
            <a:br>
              <a:rPr lang="en-US" sz="2400" dirty="0" smtClean="0"/>
            </a:br>
            <a:r>
              <a:rPr lang="en-US" sz="2400" dirty="0" smtClean="0"/>
              <a:t>	one by one with </a:t>
            </a:r>
            <a:br>
              <a:rPr lang="en-US" sz="2400" dirty="0" smtClean="0"/>
            </a:br>
            <a:r>
              <a:rPr lang="en-US" sz="2400" dirty="0" smtClean="0"/>
              <a:t>	soldering iron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882" y="2568385"/>
            <a:ext cx="3796164" cy="3780979"/>
          </a:xfrm>
          <a:prstGeom prst="rect">
            <a:avLst/>
          </a:prstGeom>
        </p:spPr>
      </p:pic>
    </p:spTree>
    <p:extLst>
      <p:ext uri="{BB962C8B-B14F-4D97-AF65-F5344CB8AC3E}">
        <p14:creationId xmlns:p14="http://schemas.microsoft.com/office/powerpoint/2010/main" val="40990239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Hardware Verification Process</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X-Rays and Thermal Cameras</a:t>
            </a:r>
          </a:p>
        </p:txBody>
      </p:sp>
      <p:sp>
        <p:nvSpPr>
          <p:cNvPr id="7" name="Text Placeholder 6"/>
          <p:cNvSpPr>
            <a:spLocks noGrp="1"/>
          </p:cNvSpPr>
          <p:nvPr>
            <p:ph type="body" idx="12"/>
          </p:nvPr>
        </p:nvSpPr>
        <p:spPr>
          <a:xfrm>
            <a:off x="457200" y="1289785"/>
            <a:ext cx="8235949" cy="4644823"/>
          </a:xfrm>
        </p:spPr>
        <p:txBody>
          <a:bodyPr>
            <a:normAutofit/>
          </a:bodyPr>
          <a:lstStyle/>
          <a:p>
            <a:pPr marL="233363" indent="-233363">
              <a:buFont typeface="Arial" panose="020B0604020202020204" pitchFamily="34" charset="0"/>
              <a:buChar char="•"/>
            </a:pPr>
            <a:r>
              <a:rPr lang="en-US" sz="2400" dirty="0" smtClean="0"/>
              <a:t>Lab staff have access to high </a:t>
            </a:r>
            <a:br>
              <a:rPr lang="en-US" sz="2400" dirty="0" smtClean="0"/>
            </a:br>
            <a:r>
              <a:rPr lang="en-US" sz="2400" dirty="0" smtClean="0"/>
              <a:t>end debugging equipment:</a:t>
            </a:r>
            <a:br>
              <a:rPr lang="en-US" sz="2400" dirty="0" smtClean="0"/>
            </a:br>
            <a:endParaRPr lang="en-US" sz="2400" dirty="0" smtClean="0"/>
          </a:p>
          <a:p>
            <a:pPr marL="457200" lvl="1" indent="-228600">
              <a:buFont typeface="Arial" panose="020B0604020202020204" pitchFamily="34" charset="0"/>
              <a:buChar char="•"/>
            </a:pPr>
            <a:r>
              <a:rPr lang="en-US" sz="2400" u="sng" dirty="0" smtClean="0"/>
              <a:t>Thermal Camera:</a:t>
            </a:r>
            <a:r>
              <a:rPr lang="en-US" sz="2400" dirty="0" smtClean="0"/>
              <a:t> Quickly </a:t>
            </a:r>
            <a:br>
              <a:rPr lang="en-US" sz="2400" dirty="0" smtClean="0"/>
            </a:br>
            <a:r>
              <a:rPr lang="en-US" sz="2400" dirty="0" smtClean="0"/>
              <a:t>identify hot-spots when </a:t>
            </a:r>
            <a:br>
              <a:rPr lang="en-US" sz="2400" dirty="0" smtClean="0"/>
            </a:br>
            <a:r>
              <a:rPr lang="en-US" sz="2400" dirty="0" smtClean="0"/>
              <a:t>design features a short</a:t>
            </a:r>
            <a:br>
              <a:rPr lang="en-US" sz="2400" dirty="0" smtClean="0"/>
            </a:br>
            <a:endParaRPr lang="en-US" sz="2400" dirty="0" smtClean="0"/>
          </a:p>
          <a:p>
            <a:pPr marL="457200" lvl="1" indent="-228600">
              <a:buFont typeface="Arial" panose="020B0604020202020204" pitchFamily="34" charset="0"/>
              <a:buChar char="•"/>
            </a:pPr>
            <a:r>
              <a:rPr lang="en-US" sz="2400" u="sng" dirty="0" smtClean="0"/>
              <a:t>X-Ray:</a:t>
            </a:r>
            <a:r>
              <a:rPr lang="en-US" sz="2400" dirty="0" smtClean="0"/>
              <a:t> Verify proper </a:t>
            </a:r>
            <a:br>
              <a:rPr lang="en-US" sz="2400" dirty="0" smtClean="0"/>
            </a:br>
            <a:r>
              <a:rPr lang="en-US" sz="2400" dirty="0" smtClean="0"/>
              <a:t>soldering of leadless parts; </a:t>
            </a:r>
            <a:br>
              <a:rPr lang="en-US" sz="2400" dirty="0" smtClean="0"/>
            </a:br>
            <a:r>
              <a:rPr lang="en-US" sz="2400" dirty="0" smtClean="0"/>
              <a:t>verify boards with inner </a:t>
            </a:r>
            <a:br>
              <a:rPr lang="en-US" sz="2400" dirty="0" smtClean="0"/>
            </a:br>
            <a:r>
              <a:rPr lang="en-US" sz="2400" dirty="0" smtClean="0"/>
              <a:t>layers</a:t>
            </a:r>
            <a:endParaRPr lang="en-US" sz="2400" u="sng"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1384807"/>
            <a:ext cx="3441840" cy="25813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350" y="4225760"/>
            <a:ext cx="3441840" cy="2294560"/>
          </a:xfrm>
          <a:prstGeom prst="rect">
            <a:avLst/>
          </a:prstGeom>
        </p:spPr>
      </p:pic>
    </p:spTree>
    <p:extLst>
      <p:ext uri="{BB962C8B-B14F-4D97-AF65-F5344CB8AC3E}">
        <p14:creationId xmlns:p14="http://schemas.microsoft.com/office/powerpoint/2010/main" val="3378762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Software Verification Process</a:t>
            </a:r>
            <a:endParaRPr lang="en-US" dirty="0"/>
          </a:p>
        </p:txBody>
      </p:sp>
      <p:sp>
        <p:nvSpPr>
          <p:cNvPr id="7" name="Text Placeholder 6"/>
          <p:cNvSpPr>
            <a:spLocks noGrp="1"/>
          </p:cNvSpPr>
          <p:nvPr>
            <p:ph type="body" idx="11"/>
          </p:nvPr>
        </p:nvSpPr>
        <p:spPr/>
        <p:txBody>
          <a:bodyPr>
            <a:normAutofit lnSpcReduction="10000"/>
          </a:bodyPr>
          <a:lstStyle/>
          <a:p>
            <a:r>
              <a:rPr lang="en-US" sz="2400" cap="none" dirty="0" smtClean="0"/>
              <a:t>Modular Coding</a:t>
            </a:r>
          </a:p>
        </p:txBody>
      </p:sp>
      <p:sp>
        <p:nvSpPr>
          <p:cNvPr id="2" name="Text Placeholder 1"/>
          <p:cNvSpPr>
            <a:spLocks noGrp="1"/>
          </p:cNvSpPr>
          <p:nvPr>
            <p:ph type="body" idx="12"/>
          </p:nvPr>
        </p:nvSpPr>
        <p:spPr>
          <a:xfrm>
            <a:off x="457200" y="1384807"/>
            <a:ext cx="8235949" cy="4549801"/>
          </a:xfrm>
        </p:spPr>
        <p:txBody>
          <a:bodyPr>
            <a:normAutofit fontScale="92500" lnSpcReduction="10000"/>
          </a:bodyPr>
          <a:lstStyle/>
          <a:p>
            <a:pPr marL="233363" indent="-233363">
              <a:buFont typeface="Arial" panose="020B0604020202020204" pitchFamily="34" charset="0"/>
              <a:buChar char="•"/>
            </a:pPr>
            <a:r>
              <a:rPr lang="en-US" sz="2400" dirty="0"/>
              <a:t>Modularize software into a hierarchy of software “blocks”</a:t>
            </a:r>
            <a:br>
              <a:rPr lang="en-US" sz="2400" dirty="0"/>
            </a:br>
            <a:endParaRPr lang="en-US" sz="2400" dirty="0"/>
          </a:p>
          <a:p>
            <a:pPr marL="233363" indent="-233363">
              <a:buFont typeface="Arial" panose="020B0604020202020204" pitchFamily="34" charset="0"/>
              <a:buChar char="•"/>
            </a:pPr>
            <a:r>
              <a:rPr lang="en-US" sz="2400" dirty="0"/>
              <a:t>Verify the functionality of all low level blocks before testing higher level functional blocks</a:t>
            </a:r>
            <a:br>
              <a:rPr lang="en-US" sz="2400" dirty="0"/>
            </a:br>
            <a:endParaRPr lang="en-US" sz="2400" dirty="0"/>
          </a:p>
          <a:p>
            <a:pPr marL="233363" indent="-233363">
              <a:buFont typeface="Arial" panose="020B0604020202020204" pitchFamily="34" charset="0"/>
              <a:buChar char="•"/>
            </a:pPr>
            <a:r>
              <a:rPr lang="en-US" sz="2400" dirty="0"/>
              <a:t>Repeat process until software functions as desired</a:t>
            </a:r>
            <a:br>
              <a:rPr lang="en-US" sz="2400" dirty="0"/>
            </a:br>
            <a:endParaRPr lang="en-US" sz="2400" dirty="0"/>
          </a:p>
          <a:p>
            <a:pPr marL="233363" indent="-233363">
              <a:buFont typeface="Arial" panose="020B0604020202020204" pitchFamily="34" charset="0"/>
              <a:buChar char="•"/>
            </a:pPr>
            <a:r>
              <a:rPr lang="en-US" sz="2400" dirty="0"/>
              <a:t>Depending on code, programmers may have to test a variety of corner cases to ensure software reasonably functions under all conditions</a:t>
            </a:r>
            <a:br>
              <a:rPr lang="en-US" sz="2400" dirty="0"/>
            </a:br>
            <a:endParaRPr lang="en-US" sz="2400" dirty="0"/>
          </a:p>
          <a:p>
            <a:pPr marL="233363" indent="-233363">
              <a:buFont typeface="Arial" panose="020B0604020202020204" pitchFamily="34" charset="0"/>
              <a:buChar char="•"/>
            </a:pPr>
            <a:r>
              <a:rPr lang="en-US" sz="2400" dirty="0"/>
              <a:t>Microcontroller background debuggers available on most major platforms to assist with embedded-level debugging efforts</a:t>
            </a:r>
          </a:p>
          <a:p>
            <a:endParaRPr lang="en-US" dirty="0"/>
          </a:p>
        </p:txBody>
      </p:sp>
    </p:spTree>
    <p:extLst>
      <p:ext uri="{BB962C8B-B14F-4D97-AF65-F5344CB8AC3E}">
        <p14:creationId xmlns:p14="http://schemas.microsoft.com/office/powerpoint/2010/main" val="17162329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Software Verification Process</a:t>
            </a:r>
            <a:endParaRPr lang="en-US" dirty="0"/>
          </a:p>
        </p:txBody>
      </p:sp>
      <p:sp>
        <p:nvSpPr>
          <p:cNvPr id="7" name="Text Placeholder 6"/>
          <p:cNvSpPr>
            <a:spLocks noGrp="1"/>
          </p:cNvSpPr>
          <p:nvPr>
            <p:ph type="body" idx="11"/>
          </p:nvPr>
        </p:nvSpPr>
        <p:spPr/>
        <p:txBody>
          <a:bodyPr>
            <a:normAutofit lnSpcReduction="10000"/>
          </a:bodyPr>
          <a:lstStyle/>
          <a:p>
            <a:r>
              <a:rPr lang="en-US" sz="2400" cap="none" dirty="0" smtClean="0"/>
              <a:t>RTFM</a:t>
            </a:r>
          </a:p>
        </p:txBody>
      </p:sp>
      <p:sp>
        <p:nvSpPr>
          <p:cNvPr id="2" name="Text Placeholder 1"/>
          <p:cNvSpPr>
            <a:spLocks noGrp="1"/>
          </p:cNvSpPr>
          <p:nvPr>
            <p:ph type="body" idx="12"/>
          </p:nvPr>
        </p:nvSpPr>
        <p:spPr>
          <a:xfrm>
            <a:off x="457200" y="1289786"/>
            <a:ext cx="8235949" cy="5568214"/>
          </a:xfrm>
        </p:spPr>
        <p:txBody>
          <a:bodyPr>
            <a:normAutofit/>
          </a:bodyPr>
          <a:lstStyle/>
          <a:p>
            <a:pPr marL="233363" indent="-233363">
              <a:buFont typeface="Arial" panose="020B0604020202020204" pitchFamily="34" charset="0"/>
              <a:buChar char="•"/>
            </a:pPr>
            <a:r>
              <a:rPr lang="en-US" sz="2400" dirty="0" smtClean="0"/>
              <a:t>“My Code Isn’t Working.”</a:t>
            </a:r>
            <a:endParaRPr lang="en-US" dirty="0" smtClean="0"/>
          </a:p>
          <a:p>
            <a:pPr marL="233363" indent="-233363">
              <a:buFont typeface="Arial" panose="020B0604020202020204" pitchFamily="34" charset="0"/>
              <a:buChar char="•"/>
            </a:pPr>
            <a:r>
              <a:rPr lang="en-US" sz="2400" dirty="0" smtClean="0"/>
              <a:t>Follow these steps:</a:t>
            </a:r>
          </a:p>
          <a:p>
            <a:pPr marL="798513" lvl="1" indent="-336550">
              <a:buFont typeface="+mj-lt"/>
              <a:buAutoNum type="arabicPeriod"/>
            </a:pPr>
            <a:r>
              <a:rPr lang="en-US" sz="2400" dirty="0" smtClean="0"/>
              <a:t>Acquire the necessary datasheets (device datasheet, library documentation, device family reference manuals)</a:t>
            </a:r>
          </a:p>
          <a:p>
            <a:pPr marL="798513" lvl="1" indent="-336550">
              <a:buFont typeface="+mj-lt"/>
              <a:buAutoNum type="arabicPeriod"/>
            </a:pPr>
            <a:r>
              <a:rPr lang="en-US" sz="2400" dirty="0" smtClean="0"/>
              <a:t>Read said documentation to get a thorough understanding of how the system operates</a:t>
            </a:r>
          </a:p>
          <a:p>
            <a:pPr marL="798513" lvl="1" indent="-336550">
              <a:buFont typeface="+mj-lt"/>
              <a:buAutoNum type="arabicPeriod"/>
            </a:pPr>
            <a:r>
              <a:rPr lang="en-US" sz="2400" dirty="0" smtClean="0"/>
              <a:t>Verify system operation through the microcontroller debugger, step-by-step</a:t>
            </a:r>
          </a:p>
          <a:p>
            <a:pPr marL="231775" indent="-231775">
              <a:buFont typeface="Arial" panose="020B0604020202020204" pitchFamily="34" charset="0"/>
              <a:buChar char="•"/>
            </a:pPr>
            <a:r>
              <a:rPr lang="en-US" sz="2400" dirty="0" smtClean="0">
                <a:solidFill>
                  <a:srgbClr val="FF0000"/>
                </a:solidFill>
              </a:rPr>
              <a:t>Google searches and Stack Overflow answers are useful for specific topics, but are not good for developing the 					base level of understanding needed to 						program a device</a:t>
            </a:r>
          </a:p>
          <a:p>
            <a:pPr marL="741363" lvl="1" indent="-279400">
              <a:buFont typeface="+mj-lt"/>
              <a:buAutoNum type="arabicPeriod"/>
            </a:pPr>
            <a:endParaRPr lang="en-US" sz="2400" dirty="0" smtClean="0"/>
          </a:p>
        </p:txBody>
      </p:sp>
    </p:spTree>
    <p:extLst>
      <p:ext uri="{BB962C8B-B14F-4D97-AF65-F5344CB8AC3E}">
        <p14:creationId xmlns:p14="http://schemas.microsoft.com/office/powerpoint/2010/main" val="41693333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Debugging Case Study</a:t>
            </a:r>
            <a:endParaRPr lang="en-US" dirty="0"/>
          </a:p>
        </p:txBody>
      </p:sp>
      <p:sp>
        <p:nvSpPr>
          <p:cNvPr id="2" name="Text Placeholder 1"/>
          <p:cNvSpPr>
            <a:spLocks noGrp="1"/>
          </p:cNvSpPr>
          <p:nvPr>
            <p:ph type="body" idx="11"/>
          </p:nvPr>
        </p:nvSpPr>
        <p:spPr>
          <a:xfrm>
            <a:off x="457200" y="914400"/>
            <a:ext cx="8229600" cy="383630"/>
          </a:xfrm>
        </p:spPr>
        <p:txBody>
          <a:bodyPr/>
          <a:lstStyle/>
          <a:p>
            <a:r>
              <a:rPr lang="en-US" sz="2400" cap="none" dirty="0" smtClean="0"/>
              <a:t>PIC24 Programming Issue</a:t>
            </a:r>
            <a:endParaRPr lang="en-US" sz="2400" cap="none" dirty="0"/>
          </a:p>
        </p:txBody>
      </p:sp>
      <p:sp>
        <p:nvSpPr>
          <p:cNvPr id="3" name="Text Placeholder 2"/>
          <p:cNvSpPr>
            <a:spLocks noGrp="1"/>
          </p:cNvSpPr>
          <p:nvPr>
            <p:ph type="body" idx="12"/>
          </p:nvPr>
        </p:nvSpPr>
        <p:spPr>
          <a:xfrm>
            <a:off x="457200" y="1366787"/>
            <a:ext cx="8235949" cy="4567821"/>
          </a:xfrm>
        </p:spPr>
        <p:txBody>
          <a:bodyPr>
            <a:normAutofit/>
          </a:bodyPr>
          <a:lstStyle/>
          <a:p>
            <a:pPr marL="231775" indent="-231775">
              <a:buFont typeface="Arial" panose="020B0604020202020204" pitchFamily="34" charset="0"/>
              <a:buChar char="•"/>
            </a:pPr>
            <a:r>
              <a:rPr lang="en-US" sz="2400" u="sng" dirty="0" smtClean="0"/>
              <a:t>Year:</a:t>
            </a:r>
            <a:r>
              <a:rPr lang="en-US" sz="2400" dirty="0" smtClean="0"/>
              <a:t> 2014	 </a:t>
            </a:r>
            <a:r>
              <a:rPr lang="en-US" sz="2400" u="sng" dirty="0" smtClean="0"/>
              <a:t>Semester:</a:t>
            </a:r>
            <a:r>
              <a:rPr lang="en-US" sz="2400" dirty="0" smtClean="0"/>
              <a:t> Fall	</a:t>
            </a:r>
          </a:p>
          <a:p>
            <a:pPr marL="231775" indent="-231775">
              <a:buFont typeface="Arial" panose="020B0604020202020204" pitchFamily="34" charset="0"/>
              <a:buChar char="•"/>
            </a:pPr>
            <a:r>
              <a:rPr lang="en-US" sz="2400" u="sng" dirty="0" smtClean="0"/>
              <a:t>Description of problem:</a:t>
            </a:r>
            <a:r>
              <a:rPr lang="en-US" sz="2400" dirty="0"/>
              <a:t/>
            </a:r>
            <a:br>
              <a:rPr lang="en-US" sz="2400" dirty="0"/>
            </a:br>
            <a:r>
              <a:rPr lang="en-US" sz="2400" dirty="0"/>
              <a:t>	</a:t>
            </a:r>
            <a:r>
              <a:rPr lang="en-US" sz="2400" dirty="0" smtClean="0"/>
              <a:t>	A team had a microcontroller (PIC32MX360F512L) on their board which they were unable to program. Multiple replacement microcontrollers were tried, and it was determined that 3 of the microcontrollers placed on the board were “bad”. An entire week had been dedicated to this problem and had not yet returned results.</a:t>
            </a:r>
          </a:p>
          <a:p>
            <a:pPr marL="231775" indent="-231775">
              <a:buFont typeface="Arial" panose="020B0604020202020204" pitchFamily="34" charset="0"/>
              <a:buChar char="•"/>
            </a:pPr>
            <a:r>
              <a:rPr lang="en-US" sz="2400" u="sng" dirty="0" smtClean="0"/>
              <a:t>Exercise:</a:t>
            </a:r>
            <a:br>
              <a:rPr lang="en-US" sz="2400" u="sng" dirty="0" smtClean="0"/>
            </a:br>
            <a:r>
              <a:rPr lang="en-US" sz="2400" dirty="0"/>
              <a:t>	</a:t>
            </a:r>
            <a:r>
              <a:rPr lang="en-US" sz="2400" dirty="0" smtClean="0"/>
              <a:t>	Suggest tests that could be done to narrow the problem space and identify the root cause of the problem.</a:t>
            </a:r>
            <a:endParaRPr lang="en-US" sz="2400" dirty="0"/>
          </a:p>
        </p:txBody>
      </p:sp>
    </p:spTree>
    <p:extLst>
      <p:ext uri="{BB962C8B-B14F-4D97-AF65-F5344CB8AC3E}">
        <p14:creationId xmlns:p14="http://schemas.microsoft.com/office/powerpoint/2010/main" val="4279050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Outline</a:t>
            </a:r>
            <a:endParaRPr lang="en-US" dirty="0"/>
          </a:p>
        </p:txBody>
      </p:sp>
      <p:sp>
        <p:nvSpPr>
          <p:cNvPr id="13" name="Text Placeholder 12"/>
          <p:cNvSpPr>
            <a:spLocks noGrp="1"/>
          </p:cNvSpPr>
          <p:nvPr>
            <p:ph type="body" idx="12"/>
          </p:nvPr>
        </p:nvSpPr>
        <p:spPr>
          <a:xfrm>
            <a:off x="457200" y="1064213"/>
            <a:ext cx="8235949" cy="4870396"/>
          </a:xfrm>
        </p:spPr>
        <p:txBody>
          <a:bodyPr>
            <a:normAutofit/>
          </a:bodyPr>
          <a:lstStyle/>
          <a:p>
            <a:pPr marL="233363" indent="-233363">
              <a:buFont typeface="Arial" panose="020B0604020202020204" pitchFamily="34" charset="0"/>
              <a:buChar char="•"/>
            </a:pPr>
            <a:r>
              <a:rPr lang="en-US" sz="2400" dirty="0" smtClean="0"/>
              <a:t>Purpose and Motivation</a:t>
            </a:r>
          </a:p>
          <a:p>
            <a:pPr marL="233363" indent="-233363">
              <a:buFont typeface="Arial" panose="020B0604020202020204" pitchFamily="34" charset="0"/>
              <a:buChar char="•"/>
            </a:pPr>
            <a:r>
              <a:rPr lang="en-US" sz="2400" dirty="0" smtClean="0"/>
              <a:t>Do’s and Don’ts of Debugging</a:t>
            </a:r>
          </a:p>
          <a:p>
            <a:pPr marL="233363" indent="-233363">
              <a:buFont typeface="Arial" panose="020B0604020202020204" pitchFamily="34" charset="0"/>
              <a:buChar char="•"/>
            </a:pPr>
            <a:r>
              <a:rPr lang="en-US" sz="2400" dirty="0" smtClean="0"/>
              <a:t>The Debugging Mindset (“What could go wrong?”)</a:t>
            </a:r>
          </a:p>
          <a:p>
            <a:pPr marL="233363" indent="-233363">
              <a:buFont typeface="Arial" panose="020B0604020202020204" pitchFamily="34" charset="0"/>
              <a:buChar char="•"/>
            </a:pPr>
            <a:r>
              <a:rPr lang="en-US" sz="2400" dirty="0" smtClean="0"/>
              <a:t>Hardware Verification Process</a:t>
            </a:r>
          </a:p>
          <a:p>
            <a:pPr marL="233363" indent="-233363">
              <a:buFont typeface="Arial" panose="020B0604020202020204" pitchFamily="34" charset="0"/>
              <a:buChar char="•"/>
            </a:pPr>
            <a:r>
              <a:rPr lang="en-US" sz="2400" dirty="0"/>
              <a:t>Software Verification </a:t>
            </a:r>
            <a:r>
              <a:rPr lang="en-US" sz="2400" dirty="0" smtClean="0"/>
              <a:t>Process</a:t>
            </a:r>
          </a:p>
          <a:p>
            <a:pPr marL="233363" indent="-233363">
              <a:buFont typeface="Arial" panose="020B0604020202020204" pitchFamily="34" charset="0"/>
              <a:buChar char="•"/>
            </a:pPr>
            <a:r>
              <a:rPr lang="en-US" sz="2400" dirty="0" smtClean="0"/>
              <a:t>Debugging Case Study</a:t>
            </a:r>
          </a:p>
        </p:txBody>
      </p:sp>
    </p:spTree>
    <p:extLst>
      <p:ext uri="{BB962C8B-B14F-4D97-AF65-F5344CB8AC3E}">
        <p14:creationId xmlns:p14="http://schemas.microsoft.com/office/powerpoint/2010/main" val="2939910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Debugging Case Study</a:t>
            </a:r>
            <a:endParaRPr lang="en-US" dirty="0"/>
          </a:p>
        </p:txBody>
      </p:sp>
      <p:sp>
        <p:nvSpPr>
          <p:cNvPr id="2" name="Text Placeholder 1"/>
          <p:cNvSpPr>
            <a:spLocks noGrp="1"/>
          </p:cNvSpPr>
          <p:nvPr>
            <p:ph type="body" idx="11"/>
          </p:nvPr>
        </p:nvSpPr>
        <p:spPr>
          <a:xfrm>
            <a:off x="457200" y="914400"/>
            <a:ext cx="8229600" cy="383630"/>
          </a:xfrm>
        </p:spPr>
        <p:txBody>
          <a:bodyPr/>
          <a:lstStyle/>
          <a:p>
            <a:r>
              <a:rPr lang="en-US" sz="2400" cap="none" dirty="0" smtClean="0"/>
              <a:t>PIC24 Programming Issue</a:t>
            </a:r>
            <a:endParaRPr lang="en-US" sz="2400" cap="none" dirty="0"/>
          </a:p>
        </p:txBody>
      </p:sp>
      <p:sp>
        <p:nvSpPr>
          <p:cNvPr id="3" name="Text Placeholder 2"/>
          <p:cNvSpPr>
            <a:spLocks noGrp="1"/>
          </p:cNvSpPr>
          <p:nvPr>
            <p:ph type="body" idx="12"/>
          </p:nvPr>
        </p:nvSpPr>
        <p:spPr>
          <a:xfrm>
            <a:off x="457200" y="1298031"/>
            <a:ext cx="8235949" cy="4636578"/>
          </a:xfrm>
        </p:spPr>
        <p:txBody>
          <a:bodyPr>
            <a:normAutofit/>
          </a:bodyPr>
          <a:lstStyle/>
          <a:p>
            <a:pPr marL="231775" indent="-231775">
              <a:buFont typeface="Arial" panose="020B0604020202020204" pitchFamily="34" charset="0"/>
              <a:buChar char="•"/>
            </a:pPr>
            <a:r>
              <a:rPr lang="en-US" sz="2400" u="sng" dirty="0" smtClean="0"/>
              <a:t>Cause of Issue:</a:t>
            </a:r>
            <a:r>
              <a:rPr lang="en-US" sz="2400" dirty="0" smtClean="0"/>
              <a:t/>
            </a:r>
            <a:br>
              <a:rPr lang="en-US" sz="2400" dirty="0" smtClean="0"/>
            </a:br>
            <a:r>
              <a:rPr lang="en-US" sz="2400" dirty="0" smtClean="0"/>
              <a:t>		The team had configured the ENVREG input of their microcontroller incorrectly. By grounding the ENVREG pin of their microcontroller, they disabled the voltage regulator for the core voltage of their microcontroller device. This then fed the voltage present on their VCORE pin (3.3V) into the microcontroller core, destroying the core logic of the microcontroller. By tying this pin to </a:t>
            </a:r>
            <a:r>
              <a:rPr lang="en-US" sz="2400" dirty="0" err="1" smtClean="0"/>
              <a:t>Vdd</a:t>
            </a:r>
            <a:r>
              <a:rPr lang="en-US" sz="2400" dirty="0"/>
              <a:t> </a:t>
            </a:r>
            <a:r>
              <a:rPr lang="en-US" sz="2400" dirty="0" smtClean="0"/>
              <a:t>and using an appropriate capacitor, they were able to program their microcontroller and stopped burning up new micros.</a:t>
            </a:r>
            <a:endParaRPr lang="en-US" sz="2400" dirty="0"/>
          </a:p>
        </p:txBody>
      </p:sp>
    </p:spTree>
    <p:extLst>
      <p:ext uri="{BB962C8B-B14F-4D97-AF65-F5344CB8AC3E}">
        <p14:creationId xmlns:p14="http://schemas.microsoft.com/office/powerpoint/2010/main" val="13182106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p:txBody>
          <a:bodyPr>
            <a:normAutofit/>
          </a:bodyPr>
          <a:lstStyle/>
          <a:p>
            <a:pPr algn="ctr"/>
            <a:endParaRPr lang="en-US" sz="4800" dirty="0" smtClean="0"/>
          </a:p>
          <a:p>
            <a:pPr algn="ctr"/>
            <a:endParaRPr lang="en-US" sz="4800" dirty="0"/>
          </a:p>
          <a:p>
            <a:pPr algn="ctr"/>
            <a:r>
              <a:rPr lang="en-US" sz="4800" dirty="0" smtClean="0"/>
              <a:t>Clicker Quiz</a:t>
            </a:r>
            <a:endParaRPr lang="en-US" sz="4800" dirty="0"/>
          </a:p>
        </p:txBody>
      </p:sp>
    </p:spTree>
    <p:extLst>
      <p:ext uri="{BB962C8B-B14F-4D97-AF65-F5344CB8AC3E}">
        <p14:creationId xmlns:p14="http://schemas.microsoft.com/office/powerpoint/2010/main" val="279324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0" y="1177281"/>
            <a:ext cx="8487061" cy="3018153"/>
          </a:xfrm>
        </p:spPr>
        <p:txBody>
          <a:bodyPr>
            <a:noAutofit/>
          </a:bodyPr>
          <a:lstStyle/>
          <a:p>
            <a:pPr>
              <a:defRPr/>
            </a:pPr>
            <a:r>
              <a:rPr lang="en-US" sz="2000" dirty="0">
                <a:latin typeface="Arial" panose="020B0604020202020204" pitchFamily="34" charset="0"/>
                <a:cs typeface="Arial" panose="020B0604020202020204" pitchFamily="34" charset="0"/>
              </a:rPr>
              <a:t>If a </a:t>
            </a:r>
            <a:r>
              <a:rPr lang="en-US" sz="2000" dirty="0">
                <a:solidFill>
                  <a:srgbClr val="FF0000"/>
                </a:solidFill>
                <a:latin typeface="Arial" panose="020B0604020202020204" pitchFamily="34" charset="0"/>
                <a:cs typeface="Arial" panose="020B0604020202020204" pitchFamily="34" charset="0"/>
              </a:rPr>
              <a:t>logic </a:t>
            </a:r>
            <a:r>
              <a:rPr lang="en-US" sz="2000" dirty="0" smtClean="0">
                <a:solidFill>
                  <a:srgbClr val="FF0000"/>
                </a:solidFill>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constantly output on a pin that is programmed as an </a:t>
            </a:r>
            <a:r>
              <a:rPr lang="en-US" sz="2000" dirty="0" smtClean="0">
                <a:solidFill>
                  <a:srgbClr val="00B050"/>
                </a:solidFill>
                <a:latin typeface="Arial" panose="020B0604020202020204" pitchFamily="34" charset="0"/>
                <a:cs typeface="Arial" panose="020B0604020202020204" pitchFamily="34" charset="0"/>
              </a:rPr>
              <a:t>output port </a:t>
            </a:r>
            <a:r>
              <a:rPr lang="en-US" sz="2000" dirty="0" smtClean="0">
                <a:solidFill>
                  <a:srgbClr val="FF0000"/>
                </a:solidFill>
                <a:latin typeface="Arial" panose="020B0604020202020204" pitchFamily="34" charset="0"/>
                <a:cs typeface="Arial" panose="020B0604020202020204" pitchFamily="34" charset="0"/>
              </a:rPr>
              <a:t>regardless of the value written to the port register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most likely is…</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programming error</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power supply issue</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“stuck at” fault (bad pad driver)</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what should be expected (i.e., normal)</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1</a:t>
            </a:r>
            <a:endParaRPr lang="en-US" dirty="0"/>
          </a:p>
        </p:txBody>
      </p:sp>
      <p:pic>
        <p:nvPicPr>
          <p:cNvPr id="2" name="Picture 1"/>
          <p:cNvPicPr>
            <a:picLocks noChangeAspect="1"/>
          </p:cNvPicPr>
          <p:nvPr/>
        </p:nvPicPr>
        <p:blipFill>
          <a:blip r:embed="rId3"/>
          <a:stretch>
            <a:fillRect/>
          </a:stretch>
        </p:blipFill>
        <p:spPr>
          <a:xfrm>
            <a:off x="3406424" y="3721100"/>
            <a:ext cx="5737576" cy="3136900"/>
          </a:xfrm>
          <a:prstGeom prst="rect">
            <a:avLst/>
          </a:prstGeom>
        </p:spPr>
      </p:pic>
    </p:spTree>
    <p:extLst>
      <p:ext uri="{BB962C8B-B14F-4D97-AF65-F5344CB8AC3E}">
        <p14:creationId xmlns:p14="http://schemas.microsoft.com/office/powerpoint/2010/main" val="12780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0" y="1177281"/>
            <a:ext cx="8487061" cy="3018153"/>
          </a:xfrm>
        </p:spPr>
        <p:txBody>
          <a:bodyPr>
            <a:noAutofit/>
          </a:bodyPr>
          <a:lstStyle/>
          <a:p>
            <a:pPr>
              <a:defRPr/>
            </a:pPr>
            <a:r>
              <a:rPr lang="en-US" sz="2000" dirty="0">
                <a:latin typeface="Arial" panose="020B0604020202020204" pitchFamily="34" charset="0"/>
                <a:cs typeface="Arial" panose="020B0604020202020204" pitchFamily="34" charset="0"/>
              </a:rPr>
              <a:t>If a </a:t>
            </a:r>
            <a:r>
              <a:rPr lang="en-US" sz="2000" dirty="0">
                <a:solidFill>
                  <a:srgbClr val="FF0000"/>
                </a:solidFill>
                <a:latin typeface="Arial" panose="020B0604020202020204" pitchFamily="34" charset="0"/>
                <a:cs typeface="Arial" panose="020B0604020202020204" pitchFamily="34" charset="0"/>
              </a:rPr>
              <a:t>logic </a:t>
            </a:r>
            <a:r>
              <a:rPr lang="en-US" sz="2000" dirty="0" smtClean="0">
                <a:solidFill>
                  <a:srgbClr val="FF0000"/>
                </a:solidFill>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constantly output on a pin that is programmed as an </a:t>
            </a:r>
            <a:r>
              <a:rPr lang="en-US" sz="2000" dirty="0" smtClean="0">
                <a:solidFill>
                  <a:srgbClr val="00B050"/>
                </a:solidFill>
                <a:latin typeface="Arial" panose="020B0604020202020204" pitchFamily="34" charset="0"/>
                <a:cs typeface="Arial" panose="020B0604020202020204" pitchFamily="34" charset="0"/>
              </a:rPr>
              <a:t>output port </a:t>
            </a:r>
            <a:r>
              <a:rPr lang="en-US" sz="2000" dirty="0" smtClean="0">
                <a:solidFill>
                  <a:srgbClr val="FF0000"/>
                </a:solidFill>
                <a:latin typeface="Arial" panose="020B0604020202020204" pitchFamily="34" charset="0"/>
                <a:cs typeface="Arial" panose="020B0604020202020204" pitchFamily="34" charset="0"/>
              </a:rPr>
              <a:t>regardless of the value written to the port register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most likely is…</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programming error</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power supply issue</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due to a “stuck at” fault (bad pad driver)</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what should be expected (i.e., normal)</a:t>
            </a:r>
          </a:p>
          <a:p>
            <a:pPr marL="913716" lvl="1" indent="-513966">
              <a:buClr>
                <a:schemeClr val="accent1">
                  <a:lumMod val="75000"/>
                </a:schemeClr>
              </a:buClr>
              <a:buSzPct val="100000"/>
              <a:buFont typeface="+mj-lt"/>
              <a:buAutoNum type="alphaUcPeriod"/>
              <a:defRPr/>
            </a:pPr>
            <a:r>
              <a:rPr lang="en-US" sz="2000" dirty="0">
                <a:latin typeface="Arial" panose="020B0604020202020204" pitchFamily="34" charset="0"/>
                <a:cs typeface="Arial" panose="020B0604020202020204" pitchFamily="34" charset="0"/>
              </a:rPr>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2</a:t>
            </a:r>
            <a:endParaRPr lang="en-US" dirty="0"/>
          </a:p>
        </p:txBody>
      </p:sp>
      <p:pic>
        <p:nvPicPr>
          <p:cNvPr id="2" name="Picture 1"/>
          <p:cNvPicPr>
            <a:picLocks noChangeAspect="1"/>
          </p:cNvPicPr>
          <p:nvPr/>
        </p:nvPicPr>
        <p:blipFill>
          <a:blip r:embed="rId3"/>
          <a:stretch>
            <a:fillRect/>
          </a:stretch>
        </p:blipFill>
        <p:spPr>
          <a:xfrm>
            <a:off x="3406424" y="3721100"/>
            <a:ext cx="5737576" cy="3136900"/>
          </a:xfrm>
          <a:prstGeom prst="rect">
            <a:avLst/>
          </a:prstGeom>
        </p:spPr>
      </p:pic>
    </p:spTree>
    <p:extLst>
      <p:ext uri="{BB962C8B-B14F-4D97-AF65-F5344CB8AC3E}">
        <p14:creationId xmlns:p14="http://schemas.microsoft.com/office/powerpoint/2010/main" val="1090357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1" y="1177281"/>
            <a:ext cx="8182682" cy="3018153"/>
          </a:xfrm>
        </p:spPr>
        <p:txBody>
          <a:bodyPr>
            <a:noAutofit/>
          </a:bodyPr>
          <a:lstStyle/>
          <a:p>
            <a:pPr>
              <a:defRPr/>
            </a:pPr>
            <a:r>
              <a:rPr lang="en-US" sz="2000" dirty="0"/>
              <a:t>If a </a:t>
            </a:r>
            <a:r>
              <a:rPr lang="en-US" sz="2000" dirty="0">
                <a:solidFill>
                  <a:srgbClr val="FF0000"/>
                </a:solidFill>
              </a:rPr>
              <a:t>logic </a:t>
            </a:r>
            <a:r>
              <a:rPr lang="en-US" sz="2000" dirty="0" smtClean="0">
                <a:solidFill>
                  <a:srgbClr val="FF0000"/>
                </a:solidFill>
              </a:rPr>
              <a:t>“0”</a:t>
            </a:r>
            <a:r>
              <a:rPr lang="en-US" sz="2000" dirty="0" smtClean="0"/>
              <a:t> </a:t>
            </a:r>
            <a:r>
              <a:rPr lang="en-US" sz="2000" dirty="0"/>
              <a:t>is constantly output on a </a:t>
            </a:r>
            <a:r>
              <a:rPr lang="en-US" sz="2000" dirty="0" smtClean="0">
                <a:solidFill>
                  <a:srgbClr val="FF0000"/>
                </a:solidFill>
              </a:rPr>
              <a:t>port</a:t>
            </a:r>
            <a:r>
              <a:rPr lang="en-US" sz="2000" dirty="0" smtClean="0"/>
              <a:t> </a:t>
            </a:r>
            <a:r>
              <a:rPr lang="en-US" sz="2000" dirty="0" smtClean="0">
                <a:solidFill>
                  <a:srgbClr val="FF0000"/>
                </a:solidFill>
              </a:rPr>
              <a:t>pin </a:t>
            </a:r>
            <a:r>
              <a:rPr lang="en-US" sz="2000" dirty="0">
                <a:solidFill>
                  <a:srgbClr val="FF0000"/>
                </a:solidFill>
              </a:rPr>
              <a:t>that is</a:t>
            </a:r>
            <a:r>
              <a:rPr lang="en-US" sz="2000" dirty="0"/>
              <a:t> </a:t>
            </a:r>
            <a:r>
              <a:rPr lang="en-US" sz="2000" dirty="0">
                <a:solidFill>
                  <a:srgbClr val="FF0000"/>
                </a:solidFill>
              </a:rPr>
              <a:t>programmed as an</a:t>
            </a:r>
            <a:r>
              <a:rPr lang="en-US" sz="2000" dirty="0"/>
              <a:t> </a:t>
            </a:r>
            <a:r>
              <a:rPr lang="en-US" sz="2000" dirty="0">
                <a:solidFill>
                  <a:srgbClr val="00B050"/>
                </a:solidFill>
              </a:rPr>
              <a:t>input port</a:t>
            </a:r>
            <a:r>
              <a:rPr lang="en-US" sz="2000" dirty="0"/>
              <a:t>, this most likely is…</a:t>
            </a:r>
          </a:p>
          <a:p>
            <a:pPr marL="913716" lvl="1" indent="-513966">
              <a:buClr>
                <a:schemeClr val="accent1">
                  <a:lumMod val="75000"/>
                </a:schemeClr>
              </a:buClr>
              <a:buSzPct val="100000"/>
              <a:buFont typeface="+mj-lt"/>
              <a:buAutoNum type="alphaUcPeriod"/>
              <a:defRPr/>
            </a:pPr>
            <a:r>
              <a:rPr lang="en-US" sz="2000" dirty="0"/>
              <a:t>due to a programming error</a:t>
            </a:r>
          </a:p>
          <a:p>
            <a:pPr marL="913716" lvl="1" indent="-513966">
              <a:buClr>
                <a:schemeClr val="accent1">
                  <a:lumMod val="75000"/>
                </a:schemeClr>
              </a:buClr>
              <a:buSzPct val="100000"/>
              <a:buFont typeface="+mj-lt"/>
              <a:buAutoNum type="alphaUcPeriod"/>
              <a:defRPr/>
            </a:pPr>
            <a:r>
              <a:rPr lang="en-US" sz="2000" dirty="0"/>
              <a:t>due to a power supply issue</a:t>
            </a:r>
          </a:p>
          <a:p>
            <a:pPr marL="913716" lvl="1" indent="-513966">
              <a:buClr>
                <a:schemeClr val="accent1">
                  <a:lumMod val="75000"/>
                </a:schemeClr>
              </a:buClr>
              <a:buSzPct val="100000"/>
              <a:buFont typeface="+mj-lt"/>
              <a:buAutoNum type="alphaUcPeriod"/>
              <a:defRPr/>
            </a:pPr>
            <a:r>
              <a:rPr lang="en-US" sz="2000" dirty="0"/>
              <a:t>due to a “stuck at” fault (bad pad driver)</a:t>
            </a:r>
          </a:p>
          <a:p>
            <a:pPr marL="913716" lvl="1" indent="-513966">
              <a:buClr>
                <a:schemeClr val="accent1">
                  <a:lumMod val="75000"/>
                </a:schemeClr>
              </a:buClr>
              <a:buSzPct val="100000"/>
              <a:buFont typeface="+mj-lt"/>
              <a:buAutoNum type="alphaUcPeriod"/>
              <a:defRPr/>
            </a:pPr>
            <a:r>
              <a:rPr lang="en-US" sz="2000" dirty="0"/>
              <a:t>what should be expected (i.e., normal)</a:t>
            </a:r>
          </a:p>
          <a:p>
            <a:pPr marL="913716" lvl="1" indent="-513966">
              <a:buClr>
                <a:schemeClr val="accent1">
                  <a:lumMod val="75000"/>
                </a:schemeClr>
              </a:buClr>
              <a:buSzPct val="100000"/>
              <a:buFont typeface="+mj-lt"/>
              <a:buAutoNum type="alphaUcPeriod"/>
              <a:defRPr/>
            </a:pPr>
            <a:r>
              <a:rPr lang="en-US" sz="2000" dirty="0"/>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3</a:t>
            </a:r>
            <a:endParaRPr lang="en-US" dirty="0"/>
          </a:p>
        </p:txBody>
      </p:sp>
      <p:pic>
        <p:nvPicPr>
          <p:cNvPr id="7170" name="Picture 2" descr="Image result for microcontroller port pin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31" y="3660185"/>
            <a:ext cx="4913661" cy="291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3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1" y="1177281"/>
            <a:ext cx="8182682" cy="3018153"/>
          </a:xfrm>
        </p:spPr>
        <p:txBody>
          <a:bodyPr>
            <a:noAutofit/>
          </a:bodyPr>
          <a:lstStyle/>
          <a:p>
            <a:pPr>
              <a:defRPr/>
            </a:pPr>
            <a:r>
              <a:rPr lang="en-US" sz="2000" dirty="0"/>
              <a:t>If a </a:t>
            </a:r>
            <a:r>
              <a:rPr lang="en-US" sz="2000" dirty="0">
                <a:solidFill>
                  <a:srgbClr val="FF0000"/>
                </a:solidFill>
              </a:rPr>
              <a:t>logic “1”</a:t>
            </a:r>
            <a:r>
              <a:rPr lang="en-US" sz="2000" dirty="0"/>
              <a:t> is constantly output on a </a:t>
            </a:r>
            <a:r>
              <a:rPr lang="en-US" sz="2000" dirty="0" smtClean="0">
                <a:solidFill>
                  <a:srgbClr val="FF0000"/>
                </a:solidFill>
              </a:rPr>
              <a:t>port</a:t>
            </a:r>
            <a:r>
              <a:rPr lang="en-US" sz="2000" dirty="0" smtClean="0"/>
              <a:t> </a:t>
            </a:r>
            <a:r>
              <a:rPr lang="en-US" sz="2000" dirty="0" smtClean="0">
                <a:solidFill>
                  <a:srgbClr val="FF0000"/>
                </a:solidFill>
              </a:rPr>
              <a:t>pin </a:t>
            </a:r>
            <a:r>
              <a:rPr lang="en-US" sz="2000" dirty="0">
                <a:solidFill>
                  <a:srgbClr val="FF0000"/>
                </a:solidFill>
              </a:rPr>
              <a:t>that is</a:t>
            </a:r>
            <a:r>
              <a:rPr lang="en-US" sz="2000" dirty="0"/>
              <a:t> </a:t>
            </a:r>
            <a:r>
              <a:rPr lang="en-US" sz="2000" dirty="0">
                <a:solidFill>
                  <a:srgbClr val="FF0000"/>
                </a:solidFill>
              </a:rPr>
              <a:t>programmed as an</a:t>
            </a:r>
            <a:r>
              <a:rPr lang="en-US" sz="2000" dirty="0"/>
              <a:t> </a:t>
            </a:r>
            <a:r>
              <a:rPr lang="en-US" sz="2000" dirty="0">
                <a:solidFill>
                  <a:srgbClr val="00B050"/>
                </a:solidFill>
              </a:rPr>
              <a:t>input port</a:t>
            </a:r>
            <a:r>
              <a:rPr lang="en-US" sz="2000" dirty="0"/>
              <a:t>, this most likely is…</a:t>
            </a:r>
          </a:p>
          <a:p>
            <a:pPr marL="913716" lvl="1" indent="-513966">
              <a:buClr>
                <a:schemeClr val="accent1">
                  <a:lumMod val="75000"/>
                </a:schemeClr>
              </a:buClr>
              <a:buSzPct val="100000"/>
              <a:buFont typeface="+mj-lt"/>
              <a:buAutoNum type="alphaUcPeriod"/>
              <a:defRPr/>
            </a:pPr>
            <a:r>
              <a:rPr lang="en-US" sz="2000" dirty="0"/>
              <a:t>due to a programming error</a:t>
            </a:r>
          </a:p>
          <a:p>
            <a:pPr marL="913716" lvl="1" indent="-513966">
              <a:buClr>
                <a:schemeClr val="accent1">
                  <a:lumMod val="75000"/>
                </a:schemeClr>
              </a:buClr>
              <a:buSzPct val="100000"/>
              <a:buFont typeface="+mj-lt"/>
              <a:buAutoNum type="alphaUcPeriod"/>
              <a:defRPr/>
            </a:pPr>
            <a:r>
              <a:rPr lang="en-US" sz="2000" dirty="0"/>
              <a:t>due to a power supply issue</a:t>
            </a:r>
          </a:p>
          <a:p>
            <a:pPr marL="913716" lvl="1" indent="-513966">
              <a:buClr>
                <a:schemeClr val="accent1">
                  <a:lumMod val="75000"/>
                </a:schemeClr>
              </a:buClr>
              <a:buSzPct val="100000"/>
              <a:buFont typeface="+mj-lt"/>
              <a:buAutoNum type="alphaUcPeriod"/>
              <a:defRPr/>
            </a:pPr>
            <a:r>
              <a:rPr lang="en-US" sz="2000" dirty="0"/>
              <a:t>due to a “stuck at” fault (bad pad driver)</a:t>
            </a:r>
          </a:p>
          <a:p>
            <a:pPr marL="913716" lvl="1" indent="-513966">
              <a:buClr>
                <a:schemeClr val="accent1">
                  <a:lumMod val="75000"/>
                </a:schemeClr>
              </a:buClr>
              <a:buSzPct val="100000"/>
              <a:buFont typeface="+mj-lt"/>
              <a:buAutoNum type="alphaUcPeriod"/>
              <a:defRPr/>
            </a:pPr>
            <a:r>
              <a:rPr lang="en-US" sz="2000" dirty="0"/>
              <a:t>what should be expected (i.e., normal)</a:t>
            </a:r>
          </a:p>
          <a:p>
            <a:pPr marL="913716" lvl="1" indent="-513966">
              <a:buClr>
                <a:schemeClr val="accent1">
                  <a:lumMod val="75000"/>
                </a:schemeClr>
              </a:buClr>
              <a:buSzPct val="100000"/>
              <a:buFont typeface="+mj-lt"/>
              <a:buAutoNum type="alphaUcPeriod"/>
              <a:defRPr/>
            </a:pPr>
            <a:r>
              <a:rPr lang="en-US" sz="2000" dirty="0"/>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4</a:t>
            </a:r>
            <a:endParaRPr lang="en-US" dirty="0"/>
          </a:p>
        </p:txBody>
      </p:sp>
      <p:pic>
        <p:nvPicPr>
          <p:cNvPr id="6" name="Picture 2" descr="Image result for microcontroller port pin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31" y="3660185"/>
            <a:ext cx="4913661" cy="291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2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1" y="1177281"/>
            <a:ext cx="8182682" cy="3018153"/>
          </a:xfrm>
        </p:spPr>
        <p:txBody>
          <a:bodyPr>
            <a:noAutofit/>
          </a:bodyPr>
          <a:lstStyle/>
          <a:p>
            <a:pPr>
              <a:defRPr/>
            </a:pPr>
            <a:r>
              <a:rPr lang="en-US" sz="2000" dirty="0"/>
              <a:t>If the </a:t>
            </a:r>
            <a:r>
              <a:rPr lang="en-US" sz="2000" dirty="0">
                <a:solidFill>
                  <a:srgbClr val="FF0000"/>
                </a:solidFill>
              </a:rPr>
              <a:t>same value</a:t>
            </a:r>
            <a:r>
              <a:rPr lang="en-US" sz="2000" dirty="0"/>
              <a:t> is read from </a:t>
            </a:r>
            <a:r>
              <a:rPr lang="en-US" sz="2000" dirty="0">
                <a:solidFill>
                  <a:srgbClr val="FF0000"/>
                </a:solidFill>
              </a:rPr>
              <a:t>adjacent input port pins</a:t>
            </a:r>
            <a:r>
              <a:rPr lang="en-US" sz="2000" dirty="0"/>
              <a:t>, this most likely is due to a…</a:t>
            </a:r>
          </a:p>
          <a:p>
            <a:pPr marL="913716" lvl="1" indent="-513966">
              <a:buClr>
                <a:schemeClr val="accent1">
                  <a:lumMod val="75000"/>
                </a:schemeClr>
              </a:buClr>
              <a:buSzPct val="100000"/>
              <a:buFont typeface="+mj-lt"/>
              <a:buAutoNum type="alphaUcPeriod"/>
              <a:defRPr/>
            </a:pPr>
            <a:r>
              <a:rPr lang="en-US" sz="2000" dirty="0"/>
              <a:t>solder bridge</a:t>
            </a:r>
          </a:p>
          <a:p>
            <a:pPr marL="913716" lvl="1" indent="-513966">
              <a:buClr>
                <a:schemeClr val="accent1">
                  <a:lumMod val="75000"/>
                </a:schemeClr>
              </a:buClr>
              <a:buSzPct val="100000"/>
              <a:buFont typeface="+mj-lt"/>
              <a:buAutoNum type="alphaUcPeriod"/>
              <a:defRPr/>
            </a:pPr>
            <a:r>
              <a:rPr lang="en-US" sz="2000" dirty="0"/>
              <a:t>cold solder joint</a:t>
            </a:r>
          </a:p>
          <a:p>
            <a:pPr marL="913716" lvl="1" indent="-513966">
              <a:buClr>
                <a:schemeClr val="accent1">
                  <a:lumMod val="75000"/>
                </a:schemeClr>
              </a:buClr>
              <a:buSzPct val="100000"/>
              <a:buFont typeface="+mj-lt"/>
              <a:buAutoNum type="alphaUcPeriod"/>
              <a:defRPr/>
            </a:pPr>
            <a:r>
              <a:rPr lang="en-US" sz="2000" dirty="0"/>
              <a:t>floating adjacent pin</a:t>
            </a:r>
          </a:p>
          <a:p>
            <a:pPr marL="913716" lvl="1" indent="-513966">
              <a:buClr>
                <a:schemeClr val="accent1">
                  <a:lumMod val="75000"/>
                </a:schemeClr>
              </a:buClr>
              <a:buSzPct val="100000"/>
              <a:buFont typeface="+mj-lt"/>
              <a:buAutoNum type="alphaUcPeriod"/>
              <a:defRPr/>
            </a:pPr>
            <a:r>
              <a:rPr lang="en-US" sz="2000" dirty="0"/>
              <a:t>all of the above</a:t>
            </a:r>
          </a:p>
          <a:p>
            <a:pPr marL="913716" lvl="1" indent="-513966">
              <a:buClr>
                <a:schemeClr val="accent1">
                  <a:lumMod val="75000"/>
                </a:schemeClr>
              </a:buClr>
              <a:buSzPct val="100000"/>
              <a:buFont typeface="+mj-lt"/>
              <a:buAutoNum type="alphaUcPeriod"/>
              <a:defRPr/>
            </a:pPr>
            <a:r>
              <a:rPr lang="en-US" sz="2000" dirty="0"/>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5</a:t>
            </a:r>
            <a:endParaRPr lang="en-US" dirty="0"/>
          </a:p>
        </p:txBody>
      </p:sp>
      <p:pic>
        <p:nvPicPr>
          <p:cNvPr id="6150" name="Picture 6" descr="Image result for cold solder join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479" y="1988598"/>
            <a:ext cx="2953166" cy="1817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Image result for solderbridg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251" y="4248449"/>
            <a:ext cx="2731272" cy="2045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84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0" y="1177281"/>
            <a:ext cx="8182681" cy="3018153"/>
          </a:xfrm>
        </p:spPr>
        <p:txBody>
          <a:bodyPr>
            <a:noAutofit/>
          </a:bodyPr>
          <a:lstStyle/>
          <a:p>
            <a:pPr>
              <a:defRPr/>
            </a:pPr>
            <a:r>
              <a:rPr lang="en-US" sz="2000" dirty="0" smtClean="0"/>
              <a:t>If a </a:t>
            </a:r>
            <a:r>
              <a:rPr lang="en-US" sz="2000" dirty="0" smtClean="0">
                <a:solidFill>
                  <a:srgbClr val="FF0000"/>
                </a:solidFill>
              </a:rPr>
              <a:t>port pin</a:t>
            </a:r>
            <a:r>
              <a:rPr lang="en-US" sz="2000" dirty="0" smtClean="0"/>
              <a:t> is configured as </a:t>
            </a:r>
            <a:r>
              <a:rPr lang="en-US" sz="2000" dirty="0" smtClean="0">
                <a:solidFill>
                  <a:srgbClr val="00B050"/>
                </a:solidFill>
              </a:rPr>
              <a:t>open drain</a:t>
            </a:r>
            <a:r>
              <a:rPr lang="en-US" sz="2000" dirty="0" smtClean="0"/>
              <a:t>, the </a:t>
            </a:r>
            <a:r>
              <a:rPr lang="en-US" sz="2000" dirty="0" smtClean="0">
                <a:solidFill>
                  <a:srgbClr val="FF0000"/>
                </a:solidFill>
              </a:rPr>
              <a:t>voltage</a:t>
            </a:r>
            <a:r>
              <a:rPr lang="en-US" sz="2000" dirty="0" smtClean="0"/>
              <a:t> read from probing the pin </a:t>
            </a:r>
            <a:r>
              <a:rPr lang="en-US" sz="2000" u="sng" dirty="0" smtClean="0">
                <a:solidFill>
                  <a:srgbClr val="FF0000"/>
                </a:solidFill>
              </a:rPr>
              <a:t>without</a:t>
            </a:r>
            <a:r>
              <a:rPr lang="en-US" sz="2000" dirty="0" smtClean="0">
                <a:solidFill>
                  <a:srgbClr val="FF0000"/>
                </a:solidFill>
              </a:rPr>
              <a:t> a pull-up resistor connected</a:t>
            </a:r>
            <a:r>
              <a:rPr lang="en-US" sz="2000" dirty="0" smtClean="0"/>
              <a:t> will:</a:t>
            </a:r>
            <a:endParaRPr lang="en-US" sz="2000" dirty="0"/>
          </a:p>
          <a:p>
            <a:pPr marL="913716" lvl="1" indent="-513966">
              <a:buClr>
                <a:schemeClr val="accent1">
                  <a:lumMod val="75000"/>
                </a:schemeClr>
              </a:buClr>
              <a:buSzPct val="100000"/>
              <a:buFont typeface="+mj-lt"/>
              <a:buAutoNum type="alphaUcPeriod"/>
              <a:defRPr/>
            </a:pPr>
            <a:r>
              <a:rPr lang="en-US" sz="2000" dirty="0" smtClean="0"/>
              <a:t>always be </a:t>
            </a:r>
            <a:r>
              <a:rPr lang="en-US" sz="2000" dirty="0" err="1" smtClean="0"/>
              <a:t>Vss</a:t>
            </a:r>
            <a:r>
              <a:rPr lang="en-US" sz="2000" dirty="0" smtClean="0"/>
              <a:t> (ground)</a:t>
            </a:r>
            <a:endParaRPr lang="en-US" sz="2000" dirty="0"/>
          </a:p>
          <a:p>
            <a:pPr marL="913716" lvl="1" indent="-513966">
              <a:buClr>
                <a:schemeClr val="accent1">
                  <a:lumMod val="75000"/>
                </a:schemeClr>
              </a:buClr>
              <a:buSzPct val="100000"/>
              <a:buFont typeface="+mj-lt"/>
              <a:buAutoNum type="alphaUcPeriod"/>
              <a:defRPr/>
            </a:pPr>
            <a:r>
              <a:rPr lang="en-US" sz="2000" dirty="0" smtClean="0"/>
              <a:t>always be </a:t>
            </a:r>
            <a:r>
              <a:rPr lang="en-US" sz="2000" dirty="0" err="1" smtClean="0"/>
              <a:t>Vdd</a:t>
            </a:r>
            <a:r>
              <a:rPr lang="en-US" sz="2000" dirty="0" smtClean="0"/>
              <a:t> (power)</a:t>
            </a:r>
            <a:endParaRPr lang="en-US" sz="2000" dirty="0"/>
          </a:p>
          <a:p>
            <a:pPr marL="913716" lvl="1" indent="-513966">
              <a:buClr>
                <a:schemeClr val="accent1">
                  <a:lumMod val="75000"/>
                </a:schemeClr>
              </a:buClr>
              <a:buSzPct val="100000"/>
              <a:buFont typeface="+mj-lt"/>
              <a:buAutoNum type="alphaUcPeriod"/>
              <a:defRPr/>
            </a:pPr>
            <a:r>
              <a:rPr lang="en-US" sz="2000" dirty="0" smtClean="0"/>
              <a:t>be </a:t>
            </a:r>
            <a:r>
              <a:rPr lang="en-US" sz="2000" dirty="0" err="1" smtClean="0"/>
              <a:t>Vss</a:t>
            </a:r>
            <a:r>
              <a:rPr lang="en-US" sz="2000" dirty="0" smtClean="0"/>
              <a:t> if “0” is written to the port pin and </a:t>
            </a:r>
            <a:r>
              <a:rPr lang="en-US" sz="2000" dirty="0" err="1" smtClean="0"/>
              <a:t>Vdd</a:t>
            </a:r>
            <a:r>
              <a:rPr lang="en-US" sz="2000" dirty="0" smtClean="0"/>
              <a:t> if a “1” is written</a:t>
            </a:r>
            <a:endParaRPr lang="en-US" sz="2000" dirty="0"/>
          </a:p>
          <a:p>
            <a:pPr marL="913716" lvl="1" indent="-513966">
              <a:buClr>
                <a:schemeClr val="accent1">
                  <a:lumMod val="75000"/>
                </a:schemeClr>
              </a:buClr>
              <a:buSzPct val="100000"/>
              <a:buFont typeface="+mj-lt"/>
              <a:buAutoNum type="alphaUcPeriod"/>
              <a:defRPr/>
            </a:pPr>
            <a:r>
              <a:rPr lang="en-US" sz="2000" dirty="0"/>
              <a:t>be </a:t>
            </a:r>
            <a:r>
              <a:rPr lang="en-US" sz="2000" dirty="0" err="1"/>
              <a:t>Vss</a:t>
            </a:r>
            <a:r>
              <a:rPr lang="en-US" sz="2000" dirty="0"/>
              <a:t> if </a:t>
            </a:r>
            <a:r>
              <a:rPr lang="en-US" sz="2000" dirty="0" smtClean="0"/>
              <a:t>“1” </a:t>
            </a:r>
            <a:r>
              <a:rPr lang="en-US" sz="2000" dirty="0"/>
              <a:t>is written to the port pin and </a:t>
            </a:r>
            <a:r>
              <a:rPr lang="en-US" sz="2000" dirty="0" err="1"/>
              <a:t>Vdd</a:t>
            </a:r>
            <a:r>
              <a:rPr lang="en-US" sz="2000" dirty="0"/>
              <a:t> if a </a:t>
            </a:r>
            <a:r>
              <a:rPr lang="en-US" sz="2000" dirty="0" smtClean="0"/>
              <a:t>“0” </a:t>
            </a:r>
            <a:r>
              <a:rPr lang="en-US" sz="2000" dirty="0"/>
              <a:t>is written</a:t>
            </a:r>
          </a:p>
          <a:p>
            <a:pPr marL="913716" lvl="1" indent="-513966">
              <a:buClr>
                <a:schemeClr val="accent1">
                  <a:lumMod val="75000"/>
                </a:schemeClr>
              </a:buClr>
              <a:buSzPct val="100000"/>
              <a:buFont typeface="+mj-lt"/>
              <a:buAutoNum type="alphaUcPeriod"/>
              <a:defRPr/>
            </a:pPr>
            <a:r>
              <a:rPr lang="en-US" sz="2000" dirty="0" smtClean="0"/>
              <a:t>none </a:t>
            </a:r>
            <a:r>
              <a:rPr lang="en-US" sz="2000" dirty="0"/>
              <a:t>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6</a:t>
            </a:r>
            <a:endParaRPr lang="en-US" dirty="0"/>
          </a:p>
        </p:txBody>
      </p:sp>
      <p:pic>
        <p:nvPicPr>
          <p:cNvPr id="4098" name="Picture 2" descr="Image result for open drain output pi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542" y="3625231"/>
            <a:ext cx="2848292" cy="311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9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2"/>
          </p:nvPr>
        </p:nvSpPr>
        <p:spPr>
          <a:xfrm>
            <a:off x="379840" y="1177281"/>
            <a:ext cx="8487061" cy="3018153"/>
          </a:xfrm>
        </p:spPr>
        <p:txBody>
          <a:bodyPr>
            <a:noAutofit/>
          </a:bodyPr>
          <a:lstStyle/>
          <a:p>
            <a:pPr lvl="0"/>
            <a:r>
              <a:rPr lang="en-US" sz="2000" dirty="0" smtClean="0"/>
              <a:t>The </a:t>
            </a:r>
            <a:r>
              <a:rPr lang="en-US" sz="2000" dirty="0" smtClean="0">
                <a:solidFill>
                  <a:srgbClr val="FF0000"/>
                </a:solidFill>
              </a:rPr>
              <a:t>primary</a:t>
            </a:r>
            <a:r>
              <a:rPr lang="en-US" sz="2000" dirty="0" smtClean="0"/>
              <a:t> reason you should </a:t>
            </a:r>
            <a:r>
              <a:rPr lang="en-US" sz="2000" dirty="0" smtClean="0">
                <a:solidFill>
                  <a:srgbClr val="FF0000"/>
                </a:solidFill>
              </a:rPr>
              <a:t>not attempt</a:t>
            </a:r>
            <a:r>
              <a:rPr lang="en-US" sz="2000" dirty="0" smtClean="0"/>
              <a:t> to solder a </a:t>
            </a:r>
            <a:r>
              <a:rPr lang="en-US" sz="2000" dirty="0" smtClean="0">
                <a:solidFill>
                  <a:srgbClr val="FF0000"/>
                </a:solidFill>
              </a:rPr>
              <a:t>“live” circuit</a:t>
            </a:r>
            <a:r>
              <a:rPr lang="en-US" sz="2000" dirty="0" smtClean="0"/>
              <a:t> is:</a:t>
            </a:r>
            <a:r>
              <a:rPr lang="en-US" sz="2000" dirty="0"/>
              <a:t> </a:t>
            </a:r>
            <a:endParaRPr lang="en-US" sz="2000" dirty="0" smtClean="0"/>
          </a:p>
          <a:p>
            <a:pPr marL="914400" lvl="1" indent="-457200">
              <a:buFont typeface="+mj-lt"/>
              <a:buAutoNum type="alphaUcPeriod"/>
            </a:pPr>
            <a:r>
              <a:rPr lang="en-US" sz="2000" dirty="0" smtClean="0"/>
              <a:t>the tip of the soldering iron is grounded and, as such, could short out the power supply and destroy components, vaporize PCB traces, and otherwise make you very unhappy</a:t>
            </a:r>
          </a:p>
          <a:p>
            <a:pPr marL="914400" lvl="1" indent="-457200">
              <a:buFont typeface="+mj-lt"/>
              <a:buAutoNum type="alphaUcPeriod"/>
            </a:pPr>
            <a:r>
              <a:rPr lang="en-US" sz="2000" dirty="0" smtClean="0"/>
              <a:t>the solder could heat up too fast due to extra current flowing</a:t>
            </a:r>
            <a:endParaRPr lang="en-US" sz="2000" dirty="0"/>
          </a:p>
          <a:p>
            <a:pPr marL="914400" lvl="1" indent="-457200">
              <a:buFont typeface="+mj-lt"/>
              <a:buAutoNum type="alphaUcPeriod"/>
            </a:pPr>
            <a:r>
              <a:rPr lang="en-US" sz="2000" dirty="0" smtClean="0"/>
              <a:t>the spark resulting from an inevitable short circuit might scare you</a:t>
            </a:r>
            <a:endParaRPr lang="en-US" sz="2000" dirty="0"/>
          </a:p>
          <a:p>
            <a:pPr marL="914400" lvl="1" indent="-457200">
              <a:buFont typeface="+mj-lt"/>
              <a:buAutoNum type="alphaUcPeriod"/>
            </a:pPr>
            <a:r>
              <a:rPr lang="en-US" sz="2000" dirty="0" smtClean="0"/>
              <a:t>if you are scared by the spark, you might drop the iron and burn yourself</a:t>
            </a:r>
            <a:endParaRPr lang="en-US" sz="2000" dirty="0"/>
          </a:p>
          <a:p>
            <a:pPr marL="914400" lvl="1" indent="-457200">
              <a:buFont typeface="+mj-lt"/>
              <a:buAutoNum type="alphaUcPeriod"/>
            </a:pPr>
            <a:r>
              <a:rPr lang="en-US" sz="2000" dirty="0"/>
              <a:t>none of the above</a:t>
            </a:r>
          </a:p>
        </p:txBody>
      </p:sp>
      <p:sp>
        <p:nvSpPr>
          <p:cNvPr id="5" name="Title 10"/>
          <p:cNvSpPr>
            <a:spLocks noGrp="1"/>
          </p:cNvSpPr>
          <p:nvPr>
            <p:ph type="title"/>
          </p:nvPr>
        </p:nvSpPr>
        <p:spPr>
          <a:xfrm>
            <a:off x="326572" y="298013"/>
            <a:ext cx="8235950" cy="748782"/>
          </a:xfrm>
        </p:spPr>
        <p:txBody>
          <a:bodyPr/>
          <a:lstStyle/>
          <a:p>
            <a:r>
              <a:rPr lang="en-US" dirty="0" smtClean="0"/>
              <a:t>Question </a:t>
            </a:r>
            <a:r>
              <a:rPr lang="en-US" dirty="0" smtClean="0"/>
              <a:t>7</a:t>
            </a:r>
            <a:endParaRPr lang="en-US" dirty="0"/>
          </a:p>
        </p:txBody>
      </p:sp>
      <p:pic>
        <p:nvPicPr>
          <p:cNvPr id="1026" name="Picture 2" descr="Untitled"/>
          <p:cNvPicPr>
            <a:picLocks noChangeAspect="1" noChangeArrowheads="1"/>
          </p:cNvPicPr>
          <p:nvPr/>
        </p:nvPicPr>
        <p:blipFill rotWithShape="1">
          <a:blip r:embed="rId3">
            <a:extLst>
              <a:ext uri="{28A0092B-C50C-407E-A947-70E740481C1C}">
                <a14:useLocalDpi xmlns:a14="http://schemas.microsoft.com/office/drawing/2010/main" val="0"/>
              </a:ext>
            </a:extLst>
          </a:blip>
          <a:srcRect r="9871" b="16079"/>
          <a:stretch/>
        </p:blipFill>
        <p:spPr bwMode="auto">
          <a:xfrm rot="10800000">
            <a:off x="4532051" y="3684484"/>
            <a:ext cx="4194698" cy="2929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https://gswaterman.files.wordpress.com/2013/07/dumb-people1.jpg?w=594&amp;h=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389" y="4435165"/>
            <a:ext cx="2247366" cy="157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2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Purpose And Motivation</a:t>
            </a:r>
            <a:endParaRPr lang="en-US" dirty="0"/>
          </a:p>
        </p:txBody>
      </p:sp>
      <p:sp>
        <p:nvSpPr>
          <p:cNvPr id="2" name="Text Placeholder 1"/>
          <p:cNvSpPr>
            <a:spLocks noGrp="1"/>
          </p:cNvSpPr>
          <p:nvPr>
            <p:ph type="body" idx="12"/>
          </p:nvPr>
        </p:nvSpPr>
        <p:spPr>
          <a:xfrm>
            <a:off x="457201" y="984987"/>
            <a:ext cx="8235949" cy="4747492"/>
          </a:xfrm>
        </p:spPr>
        <p:txBody>
          <a:bodyPr>
            <a:normAutofit/>
          </a:bodyPr>
          <a:lstStyle/>
          <a:p>
            <a:pPr marL="231775" indent="-231775">
              <a:buFont typeface="Arial" panose="020B0604020202020204" pitchFamily="34" charset="0"/>
              <a:buChar char="•"/>
            </a:pPr>
            <a:r>
              <a:rPr lang="en-US" sz="2800" dirty="0" smtClean="0"/>
              <a:t>Once hardware has been designed and software has been written, it comes time to verify whether or not the proposed design works</a:t>
            </a:r>
          </a:p>
          <a:p>
            <a:pPr marL="231775" indent="-231775">
              <a:buFont typeface="Arial" panose="020B0604020202020204" pitchFamily="34" charset="0"/>
              <a:buChar char="•"/>
            </a:pPr>
            <a:r>
              <a:rPr lang="en-US" sz="2800" dirty="0" smtClean="0"/>
              <a:t>The process of verifying hardware and software can be tedious</a:t>
            </a:r>
          </a:p>
          <a:p>
            <a:pPr marL="231775" indent="-231775">
              <a:buFont typeface="Arial" panose="020B0604020202020204" pitchFamily="34" charset="0"/>
              <a:buChar char="•"/>
            </a:pPr>
            <a:r>
              <a:rPr lang="en-US" sz="2800" dirty="0" smtClean="0"/>
              <a:t>Employing a methodical approach to debugging can deliver superior results and shorten overall verification times</a:t>
            </a:r>
            <a:endParaRPr lang="en-US" sz="2800" dirty="0"/>
          </a:p>
        </p:txBody>
      </p:sp>
    </p:spTree>
    <p:extLst>
      <p:ext uri="{BB962C8B-B14F-4D97-AF65-F5344CB8AC3E}">
        <p14:creationId xmlns:p14="http://schemas.microsoft.com/office/powerpoint/2010/main" val="24223590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Do’s and Don’ts of Debugging</a:t>
            </a:r>
            <a:endParaRPr lang="en-US" dirty="0"/>
          </a:p>
        </p:txBody>
      </p:sp>
      <p:sp>
        <p:nvSpPr>
          <p:cNvPr id="2" name="Text Placeholder 1"/>
          <p:cNvSpPr>
            <a:spLocks noGrp="1"/>
          </p:cNvSpPr>
          <p:nvPr>
            <p:ph type="body" idx="12"/>
          </p:nvPr>
        </p:nvSpPr>
        <p:spPr>
          <a:xfrm>
            <a:off x="457200" y="1064213"/>
            <a:ext cx="8235949" cy="5278834"/>
          </a:xfrm>
        </p:spPr>
        <p:txBody>
          <a:bodyPr>
            <a:normAutofit/>
          </a:bodyPr>
          <a:lstStyle/>
          <a:p>
            <a:pPr marL="231775" indent="-231775">
              <a:buFont typeface="Arial" panose="020B0604020202020204" pitchFamily="34" charset="0"/>
              <a:buChar char="•"/>
            </a:pPr>
            <a:r>
              <a:rPr lang="en-US" sz="2400" dirty="0" smtClean="0">
                <a:solidFill>
                  <a:srgbClr val="FF0000"/>
                </a:solidFill>
              </a:rPr>
              <a:t>DON’T solder parts, attach wires, connect probes, etc. while a circuit board is energized – </a:t>
            </a:r>
            <a:r>
              <a:rPr lang="en-US" sz="2400" dirty="0" smtClean="0"/>
              <a:t>Temporary shorts can destroy your circuit board and its components. The tip of the iron is </a:t>
            </a:r>
            <a:r>
              <a:rPr lang="en-US" sz="2400" dirty="0" smtClean="0">
                <a:solidFill>
                  <a:srgbClr val="FF0000"/>
                </a:solidFill>
              </a:rPr>
              <a:t>GROUNDED, </a:t>
            </a:r>
            <a:r>
              <a:rPr lang="en-US" sz="2400" dirty="0" smtClean="0"/>
              <a:t>and tying random points of the board to ground can be very bad!</a:t>
            </a:r>
          </a:p>
          <a:p>
            <a:pPr marL="231775" indent="-231775">
              <a:buFont typeface="Arial" panose="020B0604020202020204" pitchFamily="34" charset="0"/>
              <a:buChar char="•"/>
            </a:pPr>
            <a:r>
              <a:rPr lang="en-US" sz="2400" dirty="0" smtClean="0">
                <a:solidFill>
                  <a:srgbClr val="FF0000"/>
                </a:solidFill>
              </a:rPr>
              <a:t>DON’T attempt to probe between the leads of your microcontroller – </a:t>
            </a:r>
            <a:r>
              <a:rPr lang="en-US" sz="2400" dirty="0" smtClean="0"/>
              <a:t>A short can be disastrous and possibly destroy your microcontroller. Include test points and pin headers instead.</a:t>
            </a:r>
          </a:p>
        </p:txBody>
      </p:sp>
    </p:spTree>
    <p:extLst>
      <p:ext uri="{BB962C8B-B14F-4D97-AF65-F5344CB8AC3E}">
        <p14:creationId xmlns:p14="http://schemas.microsoft.com/office/powerpoint/2010/main" val="1996553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Do’s and Don’ts of Debugging</a:t>
            </a:r>
            <a:endParaRPr lang="en-US" dirty="0"/>
          </a:p>
        </p:txBody>
      </p:sp>
      <p:sp>
        <p:nvSpPr>
          <p:cNvPr id="2" name="Text Placeholder 1"/>
          <p:cNvSpPr>
            <a:spLocks noGrp="1"/>
          </p:cNvSpPr>
          <p:nvPr>
            <p:ph type="body" idx="12"/>
          </p:nvPr>
        </p:nvSpPr>
        <p:spPr>
          <a:xfrm>
            <a:off x="457200" y="1064213"/>
            <a:ext cx="8235949" cy="5278834"/>
          </a:xfrm>
        </p:spPr>
        <p:txBody>
          <a:bodyPr>
            <a:normAutofit/>
          </a:bodyPr>
          <a:lstStyle/>
          <a:p>
            <a:pPr marL="231775" indent="-231775">
              <a:buFont typeface="Arial" panose="020B0604020202020204" pitchFamily="34" charset="0"/>
              <a:buChar char="•"/>
            </a:pPr>
            <a:r>
              <a:rPr lang="en-US" sz="2400" dirty="0" smtClean="0">
                <a:solidFill>
                  <a:srgbClr val="FF0000"/>
                </a:solidFill>
              </a:rPr>
              <a:t>DON’T attempt to power different parts of your circuit with different (external) power supplies – </a:t>
            </a:r>
            <a:r>
              <a:rPr lang="en-US" sz="2400" dirty="0" smtClean="0"/>
              <a:t>Even small differences in voltage between two isolated supplies can result in large amounts of unwanted current flowing across a set of traces. (ground loops)</a:t>
            </a:r>
          </a:p>
          <a:p>
            <a:pPr marL="231775" indent="-231775">
              <a:buFont typeface="Arial" panose="020B0604020202020204" pitchFamily="34" charset="0"/>
              <a:buChar char="•"/>
            </a:pPr>
            <a:r>
              <a:rPr lang="en-US" sz="2400" dirty="0">
                <a:solidFill>
                  <a:srgbClr val="FF0000"/>
                </a:solidFill>
              </a:rPr>
              <a:t>DON’T connect port pins directly to power supply rails to obtain a logic “1” or “0” when debugging – </a:t>
            </a:r>
            <a:r>
              <a:rPr lang="en-US" sz="2400" dirty="0"/>
              <a:t>This is an easy way to destroy pin drivers and buffers, killing individual pins, ports, or the entire </a:t>
            </a:r>
            <a:r>
              <a:rPr lang="en-US" sz="2400" dirty="0" smtClean="0"/>
              <a:t>device</a:t>
            </a:r>
          </a:p>
        </p:txBody>
      </p:sp>
    </p:spTree>
    <p:extLst>
      <p:ext uri="{BB962C8B-B14F-4D97-AF65-F5344CB8AC3E}">
        <p14:creationId xmlns:p14="http://schemas.microsoft.com/office/powerpoint/2010/main" val="22623683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Do’s and Don’ts of Debugging</a:t>
            </a:r>
            <a:endParaRPr lang="en-US" dirty="0"/>
          </a:p>
        </p:txBody>
      </p:sp>
      <p:sp>
        <p:nvSpPr>
          <p:cNvPr id="2" name="Text Placeholder 1"/>
          <p:cNvSpPr>
            <a:spLocks noGrp="1"/>
          </p:cNvSpPr>
          <p:nvPr>
            <p:ph type="body" idx="12"/>
          </p:nvPr>
        </p:nvSpPr>
        <p:spPr>
          <a:xfrm>
            <a:off x="457200" y="1064213"/>
            <a:ext cx="8235949" cy="5278834"/>
          </a:xfrm>
        </p:spPr>
        <p:txBody>
          <a:bodyPr>
            <a:normAutofit/>
          </a:bodyPr>
          <a:lstStyle/>
          <a:p>
            <a:pPr marL="231775" indent="-231775">
              <a:buFont typeface="Arial" panose="020B0604020202020204" pitchFamily="34" charset="0"/>
              <a:buChar char="•"/>
            </a:pPr>
            <a:r>
              <a:rPr lang="en-US" sz="2400" dirty="0" smtClean="0">
                <a:solidFill>
                  <a:srgbClr val="267433"/>
                </a:solidFill>
              </a:rPr>
              <a:t>DO systematically check for the root causes of an error wherever possible, changing only a single variable at a time – </a:t>
            </a:r>
            <a:r>
              <a:rPr lang="en-US" sz="2400" dirty="0" smtClean="0"/>
              <a:t>This will help eliminate potential causes and reduce your problem space.</a:t>
            </a:r>
            <a:endParaRPr lang="en-US" sz="2400" dirty="0" smtClean="0">
              <a:solidFill>
                <a:srgbClr val="267433"/>
              </a:solidFill>
            </a:endParaRPr>
          </a:p>
          <a:p>
            <a:pPr marL="231775" indent="-231775">
              <a:buFont typeface="Arial" panose="020B0604020202020204" pitchFamily="34" charset="0"/>
              <a:buChar char="•"/>
            </a:pPr>
            <a:r>
              <a:rPr lang="en-US" sz="2400" dirty="0" smtClean="0">
                <a:solidFill>
                  <a:srgbClr val="267433"/>
                </a:solidFill>
              </a:rPr>
              <a:t>DO keep updated notes about errors that occur in your hardware, including your hardware setup, conditions under which the error occurs, and steps necessary to reproduce the problem – </a:t>
            </a:r>
            <a:r>
              <a:rPr lang="en-US" sz="2400" dirty="0" smtClean="0"/>
              <a:t>This will facilitate easier sharing of debugging information with others.</a:t>
            </a:r>
          </a:p>
          <a:p>
            <a:pPr marL="231775" indent="-231775">
              <a:buFont typeface="Arial" panose="020B0604020202020204" pitchFamily="34" charset="0"/>
              <a:buChar char="•"/>
            </a:pPr>
            <a:r>
              <a:rPr lang="en-US" sz="2400" dirty="0" smtClean="0">
                <a:solidFill>
                  <a:srgbClr val="267433"/>
                </a:solidFill>
              </a:rPr>
              <a:t>DO keep rovers, quadcopters, etc. tethered and immobile until full system testing is necessary – </a:t>
            </a:r>
            <a:r>
              <a:rPr lang="en-US" sz="2400" dirty="0" smtClean="0"/>
              <a:t>this will reduce the risk of breaking equipment and injuring people</a:t>
            </a:r>
            <a:endParaRPr lang="en-US" sz="2400" dirty="0"/>
          </a:p>
        </p:txBody>
      </p:sp>
    </p:spTree>
    <p:extLst>
      <p:ext uri="{BB962C8B-B14F-4D97-AF65-F5344CB8AC3E}">
        <p14:creationId xmlns:p14="http://schemas.microsoft.com/office/powerpoint/2010/main" val="3994356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Debugging Mindset</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Root Causes and Problem Spaces</a:t>
            </a:r>
            <a:endParaRPr lang="en-US" sz="2400" cap="none" dirty="0"/>
          </a:p>
        </p:txBody>
      </p:sp>
      <p:sp>
        <p:nvSpPr>
          <p:cNvPr id="3" name="Text Placeholder 2"/>
          <p:cNvSpPr>
            <a:spLocks noGrp="1"/>
          </p:cNvSpPr>
          <p:nvPr>
            <p:ph type="body" idx="12"/>
          </p:nvPr>
        </p:nvSpPr>
        <p:spPr>
          <a:xfrm>
            <a:off x="457200" y="1384807"/>
            <a:ext cx="8235949" cy="4549801"/>
          </a:xfrm>
        </p:spPr>
        <p:txBody>
          <a:bodyPr>
            <a:normAutofit/>
          </a:bodyPr>
          <a:lstStyle/>
          <a:p>
            <a:pPr marL="231775" indent="-231775">
              <a:buFont typeface="Arial" panose="020B0604020202020204" pitchFamily="34" charset="0"/>
              <a:buChar char="•"/>
            </a:pPr>
            <a:r>
              <a:rPr lang="en-US" sz="2400" u="sng" dirty="0" smtClean="0"/>
              <a:t>Problem:</a:t>
            </a:r>
            <a:r>
              <a:rPr lang="en-US" sz="2400" dirty="0" smtClean="0"/>
              <a:t> “&lt;x, y, z&gt; doesn’t work.”</a:t>
            </a:r>
          </a:p>
          <a:p>
            <a:pPr marL="231775" indent="-231775">
              <a:buFont typeface="Arial" panose="020B0604020202020204" pitchFamily="34" charset="0"/>
              <a:buChar char="•"/>
            </a:pPr>
            <a:r>
              <a:rPr lang="en-US" sz="2400" u="sng" dirty="0" smtClean="0"/>
              <a:t>Problem Space:</a:t>
            </a:r>
            <a:r>
              <a:rPr lang="en-US" sz="2400" dirty="0" smtClean="0"/>
              <a:t> The set of all possible issues in the hardware and software which could lead to the issue at hand</a:t>
            </a:r>
          </a:p>
          <a:p>
            <a:pPr marL="231775" indent="-231775">
              <a:buFont typeface="Arial" panose="020B0604020202020204" pitchFamily="34" charset="0"/>
              <a:buChar char="•"/>
            </a:pPr>
            <a:r>
              <a:rPr lang="en-US" sz="2400" u="sng" dirty="0" smtClean="0"/>
              <a:t>Root Causes:</a:t>
            </a:r>
            <a:r>
              <a:rPr lang="en-US" sz="2400" dirty="0" smtClean="0"/>
              <a:t> The underlying issues which ultimately cause the erroneous behavior</a:t>
            </a:r>
          </a:p>
          <a:p>
            <a:pPr marL="231775" indent="-231775">
              <a:buFont typeface="Arial" panose="020B0604020202020204" pitchFamily="34" charset="0"/>
              <a:buChar char="•"/>
            </a:pPr>
            <a:r>
              <a:rPr lang="en-US" sz="2400" dirty="0" smtClean="0"/>
              <a:t>Efficient debugging employs a series of tests to reduce the problem space as much as possible, identify root causes, and remediate the issues to produce functional hardware</a:t>
            </a:r>
            <a:endParaRPr lang="en-US" sz="2400" dirty="0"/>
          </a:p>
        </p:txBody>
      </p:sp>
    </p:spTree>
    <p:extLst>
      <p:ext uri="{BB962C8B-B14F-4D97-AF65-F5344CB8AC3E}">
        <p14:creationId xmlns:p14="http://schemas.microsoft.com/office/powerpoint/2010/main" val="18501238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Debugging Mindset</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Class Exercise: Reducing the Problem Space</a:t>
            </a:r>
            <a:endParaRPr lang="en-US" sz="2400" cap="none" dirty="0"/>
          </a:p>
        </p:txBody>
      </p:sp>
      <p:sp>
        <p:nvSpPr>
          <p:cNvPr id="3" name="Text Placeholder 2"/>
          <p:cNvSpPr>
            <a:spLocks noGrp="1"/>
          </p:cNvSpPr>
          <p:nvPr>
            <p:ph type="body" idx="12"/>
          </p:nvPr>
        </p:nvSpPr>
        <p:spPr>
          <a:xfrm>
            <a:off x="457200" y="1384807"/>
            <a:ext cx="8235949" cy="4549801"/>
          </a:xfrm>
        </p:spPr>
        <p:txBody>
          <a:bodyPr>
            <a:normAutofit/>
          </a:bodyPr>
          <a:lstStyle/>
          <a:p>
            <a:pPr marL="231775" indent="-231775">
              <a:buFont typeface="Arial" panose="020B0604020202020204" pitchFamily="34" charset="0"/>
              <a:buChar char="•"/>
            </a:pPr>
            <a:r>
              <a:rPr lang="en-US" sz="2400" dirty="0" smtClean="0">
                <a:solidFill>
                  <a:srgbClr val="267433"/>
                </a:solidFill>
              </a:rPr>
              <a:t>Class Exercise:</a:t>
            </a:r>
          </a:p>
          <a:p>
            <a:pPr marL="461963" indent="-231775">
              <a:buFont typeface="Arial" panose="020B0604020202020204" pitchFamily="34" charset="0"/>
              <a:buChar char="•"/>
            </a:pPr>
            <a:r>
              <a:rPr lang="en-US" sz="2400" dirty="0" smtClean="0">
                <a:solidFill>
                  <a:srgbClr val="267433"/>
                </a:solidFill>
              </a:rPr>
              <a:t>The instructor is thinking of an integer between 1 and 100</a:t>
            </a:r>
          </a:p>
          <a:p>
            <a:pPr marL="461963" indent="-231775">
              <a:buFont typeface="Arial" panose="020B0604020202020204" pitchFamily="34" charset="0"/>
              <a:buChar char="•"/>
            </a:pPr>
            <a:r>
              <a:rPr lang="en-US" sz="2400" dirty="0" smtClean="0">
                <a:solidFill>
                  <a:srgbClr val="267433"/>
                </a:solidFill>
              </a:rPr>
              <a:t>A student must guess a number, and the instructor will then tell the student whether their guess is correct, too low, or too high</a:t>
            </a:r>
          </a:p>
          <a:p>
            <a:pPr marL="461963" indent="-231775">
              <a:buFont typeface="Arial" panose="020B0604020202020204" pitchFamily="34" charset="0"/>
              <a:buChar char="•"/>
            </a:pPr>
            <a:r>
              <a:rPr lang="en-US" sz="2400" dirty="0" smtClean="0">
                <a:solidFill>
                  <a:srgbClr val="267433"/>
                </a:solidFill>
              </a:rPr>
              <a:t>Objective: Using as few guesses as possible, the student must correctly guess the instructor’s number. What strategy will reliably return the answer in the fewest number of guesses?</a:t>
            </a:r>
            <a:endParaRPr lang="en-US" sz="2400" dirty="0">
              <a:solidFill>
                <a:srgbClr val="267433"/>
              </a:solidFill>
            </a:endParaRPr>
          </a:p>
        </p:txBody>
      </p:sp>
    </p:spTree>
    <p:extLst>
      <p:ext uri="{BB962C8B-B14F-4D97-AF65-F5344CB8AC3E}">
        <p14:creationId xmlns:p14="http://schemas.microsoft.com/office/powerpoint/2010/main" val="24932838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Debugging Mindset</a:t>
            </a:r>
            <a:endParaRPr lang="en-US" dirty="0"/>
          </a:p>
        </p:txBody>
      </p:sp>
      <p:sp>
        <p:nvSpPr>
          <p:cNvPr id="2" name="Text Placeholder 1"/>
          <p:cNvSpPr>
            <a:spLocks noGrp="1"/>
          </p:cNvSpPr>
          <p:nvPr>
            <p:ph type="body" idx="11"/>
          </p:nvPr>
        </p:nvSpPr>
        <p:spPr/>
        <p:txBody>
          <a:bodyPr>
            <a:normAutofit lnSpcReduction="10000"/>
          </a:bodyPr>
          <a:lstStyle/>
          <a:p>
            <a:r>
              <a:rPr lang="en-US" sz="2400" cap="none" dirty="0" smtClean="0"/>
              <a:t>Reducing the Problem Space</a:t>
            </a:r>
            <a:endParaRPr lang="en-US" sz="2400" cap="none" dirty="0"/>
          </a:p>
        </p:txBody>
      </p:sp>
      <p:sp>
        <p:nvSpPr>
          <p:cNvPr id="3" name="Text Placeholder 2"/>
          <p:cNvSpPr>
            <a:spLocks noGrp="1"/>
          </p:cNvSpPr>
          <p:nvPr>
            <p:ph type="body" idx="12"/>
          </p:nvPr>
        </p:nvSpPr>
        <p:spPr>
          <a:xfrm>
            <a:off x="457200" y="1384807"/>
            <a:ext cx="8235949" cy="4549801"/>
          </a:xfrm>
        </p:spPr>
        <p:txBody>
          <a:bodyPr>
            <a:normAutofit/>
          </a:bodyPr>
          <a:lstStyle/>
          <a:p>
            <a:pPr marL="231775" indent="-231775">
              <a:buFont typeface="Arial" panose="020B0604020202020204" pitchFamily="34" charset="0"/>
              <a:buChar char="•"/>
            </a:pPr>
            <a:r>
              <a:rPr lang="en-US" sz="2400" dirty="0" smtClean="0"/>
              <a:t>In debugging hardware, there are many ways to reduce the problem space. For a given issue, consider:</a:t>
            </a:r>
          </a:p>
          <a:p>
            <a:pPr marL="461963" indent="-231775">
              <a:buFont typeface="Arial" panose="020B0604020202020204" pitchFamily="34" charset="0"/>
              <a:buChar char="•"/>
            </a:pPr>
            <a:r>
              <a:rPr lang="en-US" sz="2400" dirty="0" smtClean="0"/>
              <a:t>Is the issue hardware or software (or both)?</a:t>
            </a:r>
          </a:p>
          <a:p>
            <a:pPr marL="461963" indent="-231775">
              <a:buFont typeface="Arial" panose="020B0604020202020204" pitchFamily="34" charset="0"/>
              <a:buChar char="•"/>
            </a:pPr>
            <a:r>
              <a:rPr lang="en-US" sz="2400" dirty="0" smtClean="0"/>
              <a:t>Which device is the source of the problem?</a:t>
            </a:r>
          </a:p>
          <a:p>
            <a:pPr marL="461963" indent="-231775">
              <a:buFont typeface="Arial" panose="020B0604020202020204" pitchFamily="34" charset="0"/>
              <a:buChar char="•"/>
            </a:pPr>
            <a:r>
              <a:rPr lang="en-US" sz="2400" dirty="0" smtClean="0"/>
              <a:t>(In the case of debugging communication links) Is the issue a transmit issue? Receive issue?</a:t>
            </a:r>
          </a:p>
          <a:p>
            <a:pPr marL="461963" indent="-231775">
              <a:buFont typeface="Arial" panose="020B0604020202020204" pitchFamily="34" charset="0"/>
              <a:buChar char="•"/>
            </a:pPr>
            <a:endParaRPr lang="en-US" sz="2400" dirty="0"/>
          </a:p>
        </p:txBody>
      </p:sp>
    </p:spTree>
    <p:extLst>
      <p:ext uri="{BB962C8B-B14F-4D97-AF65-F5344CB8AC3E}">
        <p14:creationId xmlns:p14="http://schemas.microsoft.com/office/powerpoint/2010/main" val="41284103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20964</TotalTime>
  <Words>1549</Words>
  <Application>Microsoft Office PowerPoint</Application>
  <PresentationFormat>On-screen Show (4:3)</PresentationFormat>
  <Paragraphs>189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Lucida Grande</vt:lpstr>
      <vt:lpstr>Office Theme</vt:lpstr>
      <vt:lpstr>Verification and Debugging George Hadley ©2017, Images Property of their Respective Owners.</vt:lpstr>
      <vt:lpstr>Outline</vt:lpstr>
      <vt:lpstr>Purpose And Motivation</vt:lpstr>
      <vt:lpstr>Do’s and Don’ts of Debugging</vt:lpstr>
      <vt:lpstr>Do’s and Don’ts of Debugging</vt:lpstr>
      <vt:lpstr>Do’s and Don’ts of Debugging</vt:lpstr>
      <vt:lpstr>The Debugging Mindset</vt:lpstr>
      <vt:lpstr>The Debugging Mindset</vt:lpstr>
      <vt:lpstr>The Debugging Mindset</vt:lpstr>
      <vt:lpstr>The Debugging Mindset</vt:lpstr>
      <vt:lpstr>Hardware Verification Process</vt:lpstr>
      <vt:lpstr>Hardware Verification Process</vt:lpstr>
      <vt:lpstr>Hardware Verification Process</vt:lpstr>
      <vt:lpstr>Hardware Verification Process</vt:lpstr>
      <vt:lpstr>Hardware Verification Process</vt:lpstr>
      <vt:lpstr>Hardware Verification Process</vt:lpstr>
      <vt:lpstr>Software Verification Process</vt:lpstr>
      <vt:lpstr>Software Verification Process</vt:lpstr>
      <vt:lpstr>Debugging Case Study</vt:lpstr>
      <vt:lpstr>Debugging Case Study</vt:lpstr>
      <vt:lpstr>PowerPoint Presentation</vt:lpstr>
      <vt:lpstr>Question 1</vt:lpstr>
      <vt:lpstr>Question 2</vt:lpstr>
      <vt:lpstr>Question 3</vt:lpstr>
      <vt:lpstr>Question 4</vt:lpstr>
      <vt:lpstr>Question 5</vt:lpstr>
      <vt:lpstr>Question 6</vt:lpstr>
      <vt:lpstr>Question 7</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George Hadley</dc:creator>
  <cp:lastModifiedBy>Meyer, David G</cp:lastModifiedBy>
  <cp:revision>291</cp:revision>
  <cp:lastPrinted>2012-02-14T22:31:46Z</cp:lastPrinted>
  <dcterms:created xsi:type="dcterms:W3CDTF">2011-09-20T15:44:26Z</dcterms:created>
  <dcterms:modified xsi:type="dcterms:W3CDTF">2017-03-07T18:11:40Z</dcterms:modified>
</cp:coreProperties>
</file>