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18"/>
  </p:notesMasterIdLst>
  <p:handoutMasterIdLst>
    <p:handoutMasterId r:id="rId19"/>
  </p:handoutMasterIdLst>
  <p:sldIdLst>
    <p:sldId id="275" r:id="rId2"/>
    <p:sldId id="259" r:id="rId3"/>
    <p:sldId id="304" r:id="rId4"/>
    <p:sldId id="306" r:id="rId5"/>
    <p:sldId id="305" r:id="rId6"/>
    <p:sldId id="307" r:id="rId7"/>
    <p:sldId id="295" r:id="rId8"/>
    <p:sldId id="294" r:id="rId9"/>
    <p:sldId id="296" r:id="rId10"/>
    <p:sldId id="297" r:id="rId11"/>
    <p:sldId id="298" r:id="rId12"/>
    <p:sldId id="302" r:id="rId13"/>
    <p:sldId id="299" r:id="rId14"/>
    <p:sldId id="300" r:id="rId15"/>
    <p:sldId id="301" r:id="rId16"/>
    <p:sldId id="303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53" autoAdjust="0"/>
  </p:normalViewPr>
  <p:slideViewPr>
    <p:cSldViewPr>
      <p:cViewPr>
        <p:scale>
          <a:sx n="60" d="100"/>
          <a:sy n="60" d="100"/>
        </p:scale>
        <p:origin x="-78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02"/>
    </p:cViewPr>
  </p:sorterViewPr>
  <p:notesViewPr>
    <p:cSldViewPr>
      <p:cViewPr>
        <p:scale>
          <a:sx n="100" d="100"/>
          <a:sy n="100" d="100"/>
        </p:scale>
        <p:origin x="-1662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814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>
            <a:lvl1pPr defTabSz="963613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Module </a:t>
            </a:r>
            <a:r>
              <a:rPr lang="en-US" smtClean="0"/>
              <a:t>12:  </a:t>
            </a:r>
            <a:r>
              <a:rPr lang="en-US"/>
              <a:t>What Now??? (Interactive Debugging)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3850" y="0"/>
            <a:ext cx="316071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9" tIns="48214" rIns="96429" bIns="48214" numCol="1" anchor="t" anchorCtr="0" compatLnSpc="1">
            <a:prstTxWarp prst="textNoShape">
              <a:avLst/>
            </a:prstTxWarp>
          </a:bodyPr>
          <a:lstStyle>
            <a:lvl1pPr algn="r" defTabSz="963613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Lecture Workbook - Page </a:t>
            </a:r>
            <a:r>
              <a:rPr lang="en-US" smtClean="0"/>
              <a:t>12-</a:t>
            </a:r>
            <a:fld id="{D87F40EC-5ECD-44EC-8298-A885C855B457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1138"/>
            <a:ext cx="31607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9" tIns="48214" rIns="96429" bIns="48214" numCol="1" anchor="b" anchorCtr="0" compatLnSpc="1">
            <a:prstTxWarp prst="textNoShape">
              <a:avLst/>
            </a:prstTxWarp>
          </a:bodyPr>
          <a:lstStyle>
            <a:lvl1pPr defTabSz="963613">
              <a:defRPr sz="1200" i="1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Digital Systems Senior Design Project</a:t>
            </a:r>
          </a:p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3850" y="9101138"/>
            <a:ext cx="316071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9" tIns="48214" rIns="96429" bIns="48214" numCol="1" anchor="b" anchorCtr="0" compatLnSpc="1">
            <a:prstTxWarp prst="textNoShape">
              <a:avLst/>
            </a:prstTxWarp>
          </a:bodyPr>
          <a:lstStyle>
            <a:lvl1pPr algn="r" defTabSz="963613">
              <a:defRPr sz="1200" dirty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 </a:t>
            </a:r>
            <a:r>
              <a:rPr lang="en-US" smtClean="0"/>
              <a:t>2011 </a:t>
            </a:r>
            <a:r>
              <a:rPr lang="en-US"/>
              <a:t>by  D. G. Meyer</a:t>
            </a:r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284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6" rIns="96650" bIns="48326" numCol="1" anchor="t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6" rIns="96650" bIns="48326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6" rIns="96650" bIns="483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6" rIns="96650" bIns="48326" numCol="1" anchor="b" anchorCtr="0" compatLnSpc="1">
            <a:prstTxWarp prst="textNoShape">
              <a:avLst/>
            </a:prstTxWarp>
          </a:bodyPr>
          <a:lstStyle>
            <a:lvl1pPr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50" tIns="48326" rIns="96650" bIns="48326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06E3C86E-6EBE-4E98-A28D-FFA50B96C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623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54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8DA92D98-903F-4FF3-8743-F457890A9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54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4E8B8-5C76-4707-9470-06DFE27A0D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47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D71A3-59A7-43BC-9ADC-98F5FC87D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9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BE0BB-97A1-4C47-B237-87CA1CE903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8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A8119-289F-43C3-ADC5-D1658E9FE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7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64BC2-7141-4E69-A529-8F1518FC7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4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9DD1E-42B7-48ED-9046-CFFE8617A5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585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8D5A3-7F76-4359-ADF8-E4BCA85CA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89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CDE85-3F00-40C1-B0F9-A84CFF5BB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0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12067-775D-4BD1-AC65-C82EBCC5F5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53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3B1D2-146F-42F4-8A4D-AACA46254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3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446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6F122F0-9D49-42A3-A918-C492FE0F47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19400" y="1447800"/>
            <a:ext cx="6324600" cy="1676400"/>
          </a:xfrm>
          <a:solidFill>
            <a:schemeClr val="accent2"/>
          </a:solidFill>
        </p:spPr>
        <p:txBody>
          <a:bodyPr lIns="92075" tIns="46038" rIns="92075" bIns="46038" anchor="ctr"/>
          <a:lstStyle/>
          <a:p>
            <a:pPr algn="ctr" eaLnBrk="1" hangingPunct="1">
              <a:lnSpc>
                <a:spcPct val="120000"/>
              </a:lnSpc>
            </a:pPr>
            <a:r>
              <a:rPr lang="en-US" altLang="en-US" sz="3600" b="1" smtClean="0">
                <a:solidFill>
                  <a:srgbClr val="FFFF00"/>
                </a:solidFill>
              </a:rPr>
              <a:t>  </a:t>
            </a:r>
            <a:r>
              <a:rPr lang="en-US" altLang="en-US" sz="3600" b="1" smtClean="0">
                <a:solidFill>
                  <a:schemeClr val="bg2"/>
                </a:solidFill>
                <a:latin typeface="Times New Roman" pitchFamily="18" charset="0"/>
              </a:rPr>
              <a:t>ECE 477  Digital Systems</a:t>
            </a:r>
            <a:br>
              <a:rPr lang="en-US" altLang="en-US" sz="3600" b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en-US" altLang="en-US" sz="3600" b="1" smtClean="0">
                <a:solidFill>
                  <a:schemeClr val="bg2"/>
                </a:solidFill>
                <a:latin typeface="Times New Roman" pitchFamily="18" charset="0"/>
              </a:rPr>
              <a:t>Senior Design Project</a:t>
            </a:r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446588"/>
            <a:ext cx="9144000" cy="1471612"/>
          </a:xfrm>
          <a:solidFill>
            <a:schemeClr val="accent2"/>
          </a:solidFill>
        </p:spPr>
        <p:txBody>
          <a:bodyPr lIns="92075" tIns="46038" rIns="92075" bIns="46038"/>
          <a:lstStyle/>
          <a:p>
            <a:pPr eaLnBrk="1" hangingPunct="1"/>
            <a:r>
              <a:rPr lang="en-US" altLang="en-US" sz="3600" b="1" dirty="0" smtClean="0">
                <a:solidFill>
                  <a:schemeClr val="bg2"/>
                </a:solidFill>
                <a:latin typeface="Times New Roman" pitchFamily="18" charset="0"/>
              </a:rPr>
              <a:t>Module 10</a:t>
            </a:r>
          </a:p>
          <a:p>
            <a:pPr eaLnBrk="1" hangingPunct="1"/>
            <a:r>
              <a:rPr lang="en-US" altLang="en-US" sz="3600" b="1" dirty="0" smtClean="0">
                <a:solidFill>
                  <a:schemeClr val="bg2"/>
                </a:solidFill>
                <a:latin typeface="Times New Roman" pitchFamily="18" charset="0"/>
              </a:rPr>
              <a:t>Now What??? (Systematic Debugging)</a:t>
            </a:r>
            <a:endParaRPr lang="en-US" altLang="en-US" sz="3600" dirty="0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pic>
        <p:nvPicPr>
          <p:cNvPr id="63493" name="Picture 5" descr="X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990600"/>
            <a:ext cx="2152650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035800" y="0"/>
            <a:ext cx="2108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  <a:defRPr/>
            </a:pPr>
            <a:r>
              <a:rPr kumimoji="1" lang="en-US" sz="1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© </a:t>
            </a:r>
            <a:r>
              <a:rPr kumimoji="1" lang="en-US" sz="1400" b="1" dirty="0" smtClean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2014 </a:t>
            </a:r>
            <a:r>
              <a:rPr kumimoji="1" lang="en-US" sz="1400" b="1" dirty="0">
                <a:solidFill>
                  <a:srgbClr val="3399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by D. G. Meyer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doesn’t work” - 2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More advanced checks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“heartbeat” program – </a:t>
            </a:r>
            <a:r>
              <a:rPr lang="en-US" altLang="en-US" smtClean="0">
                <a:solidFill>
                  <a:srgbClr val="FF0000"/>
                </a:solidFill>
              </a:rPr>
              <a:t>just toggle a port pin and look at on scope (make sure heartbeat works on your Eval Board)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utility routines to exercise ports and on-chip peripherals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Digital I/O – </a:t>
            </a:r>
            <a:r>
              <a:rPr lang="en-US" altLang="en-US" smtClean="0">
                <a:solidFill>
                  <a:srgbClr val="FF0000"/>
                </a:solidFill>
              </a:rPr>
              <a:t>distinctive pattern (Johnson counter)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ADC – </a:t>
            </a:r>
            <a:r>
              <a:rPr lang="en-US" altLang="en-US" smtClean="0">
                <a:solidFill>
                  <a:srgbClr val="FF0000"/>
                </a:solidFill>
              </a:rPr>
              <a:t>connect potentiometer to inputs / vary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PWM – </a:t>
            </a:r>
            <a:r>
              <a:rPr lang="en-US" altLang="en-US" smtClean="0">
                <a:solidFill>
                  <a:srgbClr val="FF0000"/>
                </a:solidFill>
              </a:rPr>
              <a:t>increment duty cycle in loop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Timers – </a:t>
            </a:r>
            <a:r>
              <a:rPr lang="en-US" altLang="en-US" smtClean="0">
                <a:solidFill>
                  <a:srgbClr val="FF0000"/>
                </a:solidFill>
              </a:rPr>
              <a:t>generate periodic interrupts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SPI – </a:t>
            </a:r>
            <a:r>
              <a:rPr lang="en-US" altLang="en-US" smtClean="0">
                <a:solidFill>
                  <a:srgbClr val="FF0000"/>
                </a:solidFill>
              </a:rPr>
              <a:t>transmit/receive distinctive patterns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mtClean="0"/>
              <a:t>SCI – </a:t>
            </a:r>
            <a:r>
              <a:rPr lang="en-US" altLang="en-US" smtClean="0">
                <a:solidFill>
                  <a:srgbClr val="FF0000"/>
                </a:solidFill>
              </a:rPr>
              <a:t>transmit/receive distinctive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16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1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1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16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9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- 1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4582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Possible “random” behaviors</a:t>
            </a:r>
          </a:p>
          <a:p>
            <a:pPr lvl="1" eaLnBrk="1" hangingPunct="1"/>
            <a:r>
              <a:rPr lang="en-US" altLang="en-US" sz="2400" smtClean="0"/>
              <a:t>digital input values read from a port are “random” – </a:t>
            </a:r>
            <a:r>
              <a:rPr lang="en-US" altLang="en-US" sz="2400" smtClean="0">
                <a:solidFill>
                  <a:srgbClr val="FF0000"/>
                </a:solidFill>
              </a:rPr>
              <a:t>check pull-up (internal/external), most likely inputs are floating (also check for cold solder joints)</a:t>
            </a:r>
            <a:endParaRPr lang="en-US" altLang="en-US" sz="2400" smtClean="0"/>
          </a:p>
          <a:p>
            <a:pPr lvl="1" eaLnBrk="1" hangingPunct="1"/>
            <a:r>
              <a:rPr lang="en-US" altLang="en-US" sz="2400" smtClean="0"/>
              <a:t>digital input values read from a port have a consistent (wrong) pattern – </a:t>
            </a:r>
            <a:r>
              <a:rPr lang="en-US" altLang="en-US" sz="2400" smtClean="0">
                <a:solidFill>
                  <a:srgbClr val="FF0000"/>
                </a:solidFill>
              </a:rPr>
              <a:t>check programming of port pins – make sure they are configured as inputs – input may be damaged due to ESD/over-voltage</a:t>
            </a:r>
            <a:endParaRPr lang="en-US" altLang="en-US" sz="2400" smtClean="0"/>
          </a:p>
          <a:p>
            <a:pPr lvl="1" eaLnBrk="1" hangingPunct="1"/>
            <a:r>
              <a:rPr lang="en-US" altLang="en-US" sz="2400" smtClean="0"/>
              <a:t>the same value is read from adjacent port pins – </a:t>
            </a:r>
            <a:r>
              <a:rPr lang="en-US" altLang="en-US" sz="2400" smtClean="0">
                <a:solidFill>
                  <a:schemeClr val="hlink"/>
                </a:solidFill>
              </a:rPr>
              <a:t>check for solder bridges, cold solder joints, or floating adjacent pins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sz="24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- 2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7630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Possible “random” behaviors…</a:t>
            </a:r>
          </a:p>
          <a:p>
            <a:pPr lvl="1" eaLnBrk="1" hangingPunct="1"/>
            <a:r>
              <a:rPr lang="en-US" altLang="en-US" sz="2400" smtClean="0"/>
              <a:t>digital values sent to an output port don’t appear on the pins (port pins are not driven) – </a:t>
            </a:r>
            <a:r>
              <a:rPr lang="en-US" altLang="en-US" sz="2400" smtClean="0">
                <a:solidFill>
                  <a:schemeClr val="hlink"/>
                </a:solidFill>
              </a:rPr>
              <a:t>check to make sure port pins are programmed to be outputs, and that the “drive” register (if present) is set correctly (some pins can be configured to be open-drain)</a:t>
            </a:r>
          </a:p>
          <a:p>
            <a:pPr lvl="1" eaLnBrk="1" hangingPunct="1"/>
            <a:r>
              <a:rPr lang="en-US" altLang="en-US" sz="2400" smtClean="0"/>
              <a:t>some output pins are always driven high or always driven low – </a:t>
            </a:r>
            <a:r>
              <a:rPr lang="en-US" altLang="en-US" sz="2400" smtClean="0">
                <a:solidFill>
                  <a:schemeClr val="hlink"/>
                </a:solidFill>
              </a:rPr>
              <a:t>this is most likely due to a “stuck at” fault resulting from a failure in the pad driver circuit (if there are spare port pins available, fly wire around the problem: otherwise, it’s time to replace the microcontroller)</a:t>
            </a:r>
            <a:endParaRPr lang="en-US" altLang="en-US" sz="2400" smtClean="0"/>
          </a:p>
          <a:p>
            <a:pPr lvl="1" eaLnBrk="1" hangingPunct="1"/>
            <a:r>
              <a:rPr lang="en-US" altLang="en-US" sz="2400" smtClean="0"/>
              <a:t>the same value is output on adjacent port pins – </a:t>
            </a:r>
            <a:r>
              <a:rPr lang="en-US" altLang="en-US" sz="2400" smtClean="0">
                <a:solidFill>
                  <a:schemeClr val="hlink"/>
                </a:solidFill>
              </a:rPr>
              <a:t>check for solder bridges (and possible damage to </a:t>
            </a:r>
            <a:r>
              <a:rPr lang="en-US" altLang="en-US" sz="2400" smtClean="0">
                <a:solidFill>
                  <a:schemeClr val="hlink"/>
                </a:solidFill>
                <a:sym typeface="Symbol" pitchFamily="18" charset="2"/>
              </a:rPr>
              <a:t></a:t>
            </a:r>
            <a:r>
              <a:rPr lang="en-US" altLang="en-US" sz="2400" smtClean="0">
                <a:solidFill>
                  <a:schemeClr val="hlink"/>
                </a:solidFill>
              </a:rPr>
              <a:t>C)</a:t>
            </a:r>
            <a:endParaRPr lang="en-US" altLang="en-US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7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77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77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3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- 3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 eaLnBrk="1" hangingPunct="1"/>
            <a:r>
              <a:rPr lang="en-US" altLang="en-US" smtClean="0"/>
              <a:t>Possible “random” behaviors…</a:t>
            </a:r>
          </a:p>
          <a:p>
            <a:pPr lvl="1" eaLnBrk="1" hangingPunct="1"/>
            <a:r>
              <a:rPr lang="en-US" altLang="en-US" sz="2400" smtClean="0"/>
              <a:t>analog input values read from the ADC are always zero (or, always the same value) – </a:t>
            </a:r>
            <a:r>
              <a:rPr lang="en-US" altLang="en-US" sz="2400" smtClean="0">
                <a:solidFill>
                  <a:schemeClr val="hlink"/>
                </a:solidFill>
              </a:rPr>
              <a:t>check reference voltage, ADC programming/device driver (make sure you are waiting for the “conversion complete” flag to be set)</a:t>
            </a:r>
            <a:endParaRPr lang="en-US" altLang="en-US" sz="2400" smtClean="0"/>
          </a:p>
          <a:p>
            <a:pPr lvl="1" eaLnBrk="1" hangingPunct="1"/>
            <a:r>
              <a:rPr lang="en-US" altLang="en-US" sz="2400" smtClean="0"/>
              <a:t>analog input values read from the ADC are “random” (or, are inconsistent) – </a:t>
            </a:r>
            <a:r>
              <a:rPr lang="en-US" altLang="en-US" sz="2400" smtClean="0">
                <a:solidFill>
                  <a:schemeClr val="hlink"/>
                </a:solidFill>
              </a:rPr>
              <a:t>check ADC reference voltages and input pin solder joints (cold joint can act like a capacitor); also, check driver routine to make sure it is handshaking on the “conversion complete” flag</a:t>
            </a:r>
          </a:p>
          <a:p>
            <a:pPr lvl="1" eaLnBrk="1" hangingPunct="1"/>
            <a:r>
              <a:rPr lang="en-US" altLang="en-US" sz="2400" smtClean="0"/>
              <a:t>the lower two bits (or so) of values read from the ADC are “random” – </a:t>
            </a:r>
            <a:r>
              <a:rPr lang="en-US" altLang="en-US" sz="2400" smtClean="0">
                <a:solidFill>
                  <a:schemeClr val="hlink"/>
                </a:solidFill>
              </a:rPr>
              <a:t>this is “normal” (typically all the lower two bits are good for is rounding the result!)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4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4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1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- 4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458200" cy="5334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Possible “random” behaviors…</a:t>
            </a:r>
          </a:p>
          <a:p>
            <a:pPr lvl="1" eaLnBrk="1" hangingPunct="1"/>
            <a:r>
              <a:rPr lang="en-US" altLang="en-US" sz="2400" dirty="0" smtClean="0"/>
              <a:t>the SCI/SPI is not receiving or transmitting data – </a:t>
            </a:r>
            <a:r>
              <a:rPr lang="en-US" altLang="en-US" sz="2400" dirty="0" smtClean="0">
                <a:solidFill>
                  <a:schemeClr val="hlink"/>
                </a:solidFill>
              </a:rPr>
              <a:t>most likely a configuration/driver problem (look at </a:t>
            </a:r>
            <a:r>
              <a:rPr lang="en-US" altLang="en-US" sz="2400" dirty="0" err="1" smtClean="0">
                <a:solidFill>
                  <a:schemeClr val="hlink"/>
                </a:solidFill>
              </a:rPr>
              <a:t>Tx</a:t>
            </a:r>
            <a:r>
              <a:rPr lang="en-US" altLang="en-US" sz="2400" dirty="0" smtClean="0">
                <a:solidFill>
                  <a:schemeClr val="hlink"/>
                </a:solidFill>
              </a:rPr>
              <a:t> line on logic analyzer; when </a:t>
            </a:r>
            <a:r>
              <a:rPr lang="en-US" altLang="en-US" sz="2400" dirty="0" err="1" smtClean="0">
                <a:solidFill>
                  <a:schemeClr val="hlink"/>
                </a:solidFill>
              </a:rPr>
              <a:t>Tx</a:t>
            </a:r>
            <a:r>
              <a:rPr lang="en-US" altLang="en-US" sz="2400" dirty="0" smtClean="0">
                <a:solidFill>
                  <a:schemeClr val="hlink"/>
                </a:solidFill>
              </a:rPr>
              <a:t> works, loop back to Rx line and check to make sure the same characters your driver is transmitting are being received)</a:t>
            </a:r>
          </a:p>
          <a:p>
            <a:pPr lvl="1" eaLnBrk="1" hangingPunct="1"/>
            <a:r>
              <a:rPr lang="en-US" altLang="en-US" sz="2400" dirty="0" smtClean="0"/>
              <a:t>the SCI is “alive” (can see waveforms on oscilloscope), but board will not communicate with a PC “com” port or a serial LCD – </a:t>
            </a:r>
            <a:r>
              <a:rPr lang="en-US" altLang="en-US" sz="2400" dirty="0" smtClean="0">
                <a:solidFill>
                  <a:schemeClr val="hlink"/>
                </a:solidFill>
              </a:rPr>
              <a:t>check baud rate and character frame format of sending/receiving end; check to make sure RS232 level translators generating correct polarity and voltage swing (nominally </a:t>
            </a:r>
            <a:r>
              <a:rPr lang="en-US" altLang="en-US" sz="2400" dirty="0" smtClean="0">
                <a:solidFill>
                  <a:schemeClr val="hlink"/>
                </a:solidFill>
                <a:sym typeface="Symbol" pitchFamily="18" charset="2"/>
              </a:rPr>
              <a:t> 9 V); check to make sure side “A” </a:t>
            </a:r>
            <a:r>
              <a:rPr lang="en-US" altLang="en-US" sz="2400" dirty="0" err="1" smtClean="0">
                <a:solidFill>
                  <a:schemeClr val="hlink"/>
                </a:solidFill>
                <a:sym typeface="Symbol" pitchFamily="18" charset="2"/>
              </a:rPr>
              <a:t>Tx</a:t>
            </a:r>
            <a:r>
              <a:rPr lang="en-US" altLang="en-US" sz="2400" dirty="0" smtClean="0">
                <a:solidFill>
                  <a:schemeClr val="hlink"/>
                </a:solidFill>
                <a:sym typeface="Symbol" pitchFamily="18" charset="2"/>
              </a:rPr>
              <a:t> connected to side “B” Rx, and vice-versa</a:t>
            </a:r>
            <a:endParaRPr lang="en-US" altLang="en-US" sz="2400" dirty="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57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5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- 5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5029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Possible “random” behaviors…</a:t>
            </a:r>
          </a:p>
          <a:p>
            <a:pPr lvl="1" eaLnBrk="1" hangingPunct="1"/>
            <a:r>
              <a:rPr lang="en-US" altLang="en-US" sz="2400" dirty="0" smtClean="0"/>
              <a:t>processor “crashes” when board is moved or “flexed” – </a:t>
            </a:r>
            <a:r>
              <a:rPr lang="en-US" altLang="en-US" sz="2400" dirty="0" smtClean="0">
                <a:solidFill>
                  <a:schemeClr val="hlink"/>
                </a:solidFill>
              </a:rPr>
              <a:t>bad (“cold”) solder joint somewhere (retouch all power/ground solder joints)</a:t>
            </a:r>
          </a:p>
          <a:p>
            <a:pPr lvl="1" eaLnBrk="1" hangingPunct="1"/>
            <a:r>
              <a:rPr lang="en-US" altLang="en-US" sz="2400" dirty="0" smtClean="0"/>
              <a:t>processor runs for a few milliseconds and resets…processor runs for a few milliseconds and resets… – </a:t>
            </a:r>
            <a:r>
              <a:rPr lang="en-US" altLang="en-US" sz="2400" dirty="0" smtClean="0">
                <a:solidFill>
                  <a:schemeClr val="hlink"/>
                </a:solidFill>
              </a:rPr>
              <a:t>make sure WDT (watchdog timer) is disabled; also, check reset circuit</a:t>
            </a:r>
          </a:p>
          <a:p>
            <a:pPr lvl="1" eaLnBrk="1" hangingPunct="1"/>
            <a:endParaRPr lang="en-US" altLang="en-US" sz="2400" dirty="0" smtClean="0"/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6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6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build="p" bldLvl="3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microcontroller kinda works” - 6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50292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Possible “random” behaviors…</a:t>
            </a:r>
          </a:p>
          <a:p>
            <a:pPr lvl="1" eaLnBrk="1" hangingPunct="1"/>
            <a:r>
              <a:rPr lang="en-US" altLang="en-US" sz="2400" dirty="0" smtClean="0"/>
              <a:t>applications run on the processor for a few seconds, and then “crash” – </a:t>
            </a:r>
            <a:r>
              <a:rPr lang="en-US" altLang="en-US" sz="2400" dirty="0" smtClean="0">
                <a:solidFill>
                  <a:schemeClr val="hlink"/>
                </a:solidFill>
              </a:rPr>
              <a:t>may have random interrupts that are not implemented or handled correctly, stack may be overflowing (“creep” due to software error)</a:t>
            </a:r>
          </a:p>
          <a:p>
            <a:pPr lvl="1" eaLnBrk="1" hangingPunct="1"/>
            <a:r>
              <a:rPr lang="en-US" altLang="en-US" sz="2400" dirty="0" smtClean="0"/>
              <a:t>microcontroller gets too warm for comfort </a:t>
            </a:r>
            <a:r>
              <a:rPr lang="en-US" altLang="en-US" sz="2400" dirty="0" smtClean="0">
                <a:solidFill>
                  <a:schemeClr val="hlink"/>
                </a:solidFill>
              </a:rPr>
              <a:t>– pins programmed as outputs are “fighting”, input signals not at supply rail potential (weak 1’s), or may be drawing too much current from port pin (source/sink)</a:t>
            </a:r>
            <a:endParaRPr lang="en-US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8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87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8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7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3055938" cy="146208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Outline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086600" cy="3800475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“Avoid Really Stupid Tricks (RST) when debugging”</a:t>
            </a:r>
          </a:p>
          <a:p>
            <a:pPr eaLnBrk="1" hangingPunct="1"/>
            <a:r>
              <a:rPr lang="en-US" altLang="en-US" dirty="0" smtClean="0"/>
              <a:t>“My power supply doesn’t work.   What do I do now???”</a:t>
            </a:r>
          </a:p>
          <a:p>
            <a:pPr eaLnBrk="1" hangingPunct="1"/>
            <a:r>
              <a:rPr lang="en-US" altLang="en-US" dirty="0" smtClean="0"/>
              <a:t>“My microcontroller doesn’t work. What do I do now???”</a:t>
            </a:r>
          </a:p>
          <a:p>
            <a:pPr eaLnBrk="1" hangingPunct="1"/>
            <a:r>
              <a:rPr lang="en-US" altLang="en-US" dirty="0" smtClean="0"/>
              <a:t>“My microcontroller </a:t>
            </a:r>
            <a:r>
              <a:rPr lang="en-US" altLang="en-US" dirty="0" err="1" smtClean="0"/>
              <a:t>kinda</a:t>
            </a:r>
            <a:r>
              <a:rPr lang="en-US" altLang="en-US" dirty="0" smtClean="0"/>
              <a:t> works, but ‘strange things’ are happening.  What do I do now???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“Avoid Really Stupid Tricks (RST)” - 1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7885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Do NOT solder parts, attach wires, connect probes, etc. while your board is </a:t>
            </a:r>
            <a:r>
              <a:rPr lang="en-US" altLang="en-US" smtClean="0">
                <a:solidFill>
                  <a:schemeClr val="accent1"/>
                </a:solidFill>
              </a:rPr>
              <a:t>powered up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Temporary short circuits can totally fry numerous components on your board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Remember that the soldering iron tip is </a:t>
            </a:r>
            <a:r>
              <a:rPr lang="en-US" altLang="en-US" smtClean="0">
                <a:solidFill>
                  <a:schemeClr val="accent1"/>
                </a:solidFill>
              </a:rPr>
              <a:t>GROUNDED</a:t>
            </a:r>
            <a:r>
              <a:rPr lang="en-US" altLang="en-US" smtClean="0">
                <a:solidFill>
                  <a:srgbClr val="FF0000"/>
                </a:solidFill>
              </a:rPr>
              <a:t>, and that random points tied to ground on your board while it is in operation could be a very bad thing!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“Avoid Really Stupid Tricks (RST)” - 2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7885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Do NOT attempt to “probe” the pads of surface mount parts</a:t>
            </a:r>
            <a:endParaRPr lang="en-US" altLang="en-US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Few have been known to do this successfully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Shorts between/among microcontroller pins, regardless of how temporary, can be disastrous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This is why you put headers on your board!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6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6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69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“Avoid Really Stupid Tricks (RST)” - 3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292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US" smtClean="0"/>
              <a:t>Do NOT connect port pins directly to power supply rails to obtain a “1” or “0” when debugging (or, </a:t>
            </a:r>
            <a:r>
              <a:rPr lang="en-US" altLang="en-US" i="1" smtClean="0">
                <a:solidFill>
                  <a:srgbClr val="0066FF"/>
                </a:solidFill>
              </a:rPr>
              <a:t>in general</a:t>
            </a:r>
            <a:r>
              <a:rPr lang="en-US" altLang="en-US" smtClean="0"/>
              <a:t>)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Pin might be programmed as an output, at which point its pad driver will be instant toast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If pin programmed as an input, might be over-biased and destroy buffer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ALWAYS use a resistor (</a:t>
            </a:r>
            <a:r>
              <a:rPr lang="en-US" altLang="en-US" smtClean="0">
                <a:solidFill>
                  <a:srgbClr val="0066FF"/>
                </a:solidFill>
              </a:rPr>
              <a:t>10K</a:t>
            </a:r>
            <a:r>
              <a:rPr lang="en-US" altLang="en-US" smtClean="0">
                <a:solidFill>
                  <a:srgbClr val="FF0000"/>
                </a:solidFill>
              </a:rPr>
              <a:t> is a good value) as a pull-up or pull-down –</a:t>
            </a:r>
            <a:r>
              <a:rPr lang="en-US" altLang="en-US" smtClean="0"/>
              <a:t> </a:t>
            </a:r>
            <a:r>
              <a:rPr lang="en-US" altLang="en-US" smtClean="0">
                <a:solidFill>
                  <a:schemeClr val="accent1"/>
                </a:solidFill>
              </a:rPr>
              <a:t>ALWAYS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smtClean="0">
                <a:solidFill>
                  <a:srgbClr val="FF0000"/>
                </a:solidFill>
              </a:rPr>
              <a:t>To test ADC (analog) inputs, ALWAYS use a potentiometer (10K is a good value) – </a:t>
            </a:r>
            <a:r>
              <a:rPr lang="en-US" altLang="en-US" smtClean="0">
                <a:solidFill>
                  <a:schemeClr val="accent1"/>
                </a:solidFill>
              </a:rPr>
              <a:t>ALWAYS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59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“Avoid Really Stupid Tricks (RST)” - 4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534400" cy="5029200"/>
          </a:xfrm>
        </p:spPr>
        <p:txBody>
          <a:bodyPr/>
          <a:lstStyle/>
          <a:p>
            <a:pPr eaLnBrk="1" hangingPunct="1">
              <a:lnSpc>
                <a:spcPct val="95000"/>
              </a:lnSpc>
            </a:pPr>
            <a:r>
              <a:rPr lang="en-US" altLang="en-US" dirty="0" smtClean="0"/>
              <a:t>Do NOT attempt to power different parts of your circuit with different (external) power supplies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dirty="0" smtClean="0">
                <a:solidFill>
                  <a:srgbClr val="FF0000"/>
                </a:solidFill>
              </a:rPr>
              <a:t>Think about what will happen to your board/parts if two essentially infinite current sources are trying to drive (</a:t>
            </a:r>
            <a:r>
              <a:rPr lang="en-US" altLang="en-US" i="1" dirty="0" smtClean="0">
                <a:solidFill>
                  <a:srgbClr val="FF0000"/>
                </a:solidFill>
              </a:rPr>
              <a:t>even slightly</a:t>
            </a:r>
            <a:r>
              <a:rPr lang="en-US" altLang="en-US" dirty="0" smtClean="0">
                <a:solidFill>
                  <a:srgbClr val="FF0000"/>
                </a:solidFill>
              </a:rPr>
              <a:t>) different voltages on the same net/trace…</a:t>
            </a:r>
          </a:p>
          <a:p>
            <a:pPr lvl="1" eaLnBrk="1" hangingPunct="1">
              <a:lnSpc>
                <a:spcPct val="95000"/>
              </a:lnSpc>
              <a:buFont typeface="Wingdings" pitchFamily="2" charset="2"/>
              <a:buChar char="Ø"/>
            </a:pPr>
            <a:r>
              <a:rPr lang="en-US" altLang="en-US" dirty="0" smtClean="0">
                <a:solidFill>
                  <a:srgbClr val="FF0000"/>
                </a:solidFill>
              </a:rPr>
              <a:t>Then, look for “burn marks” on ECE 362 students who tried this on their Mini-Project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8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8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power supply doesn’t work” - 1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Quantify symptoms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no voltage output whatsoever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voltages over/under specifications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voltage drops significantly when connected to the rest of your circuit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excessive heat generated by components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excessive ripple/noise on regulated output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4000" smtClean="0"/>
              <a:t>“My power supply doesn’t work” - 2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mtClean="0"/>
              <a:t>Consider possible causes of each symptom</a:t>
            </a:r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z="2400" smtClean="0"/>
              <a:t>no voltage output whatsoever – </a:t>
            </a:r>
            <a:r>
              <a:rPr lang="en-US" altLang="en-US" sz="2400" smtClean="0">
                <a:solidFill>
                  <a:srgbClr val="FF0000"/>
                </a:solidFill>
              </a:rPr>
              <a:t>check input voltage; if that’s OK, check output impedance; if that’s OK, replace regulator IC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z="2400" smtClean="0"/>
              <a:t>voltages over/under specifications – </a:t>
            </a:r>
            <a:r>
              <a:rPr lang="en-US" altLang="en-US" sz="2400" smtClean="0">
                <a:solidFill>
                  <a:srgbClr val="FF0000"/>
                </a:solidFill>
              </a:rPr>
              <a:t>check to make sure regulator GND pin is hooked up (also look for cold solder joint); otherwise, replace regulator IC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z="2400" smtClean="0"/>
              <a:t>voltage drops significantly when connected to the rest of your circuit – </a:t>
            </a:r>
            <a:r>
              <a:rPr lang="en-US" altLang="en-US" sz="2400" i="1" smtClean="0">
                <a:solidFill>
                  <a:srgbClr val="FF0000"/>
                </a:solidFill>
              </a:rPr>
              <a:t>may</a:t>
            </a:r>
            <a:r>
              <a:rPr lang="en-US" altLang="en-US" sz="2400" smtClean="0">
                <a:solidFill>
                  <a:srgbClr val="FF0000"/>
                </a:solidFill>
              </a:rPr>
              <a:t> be bad regulator, but also could be load impedance too low (partial short/malfunction)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z="2400" smtClean="0"/>
              <a:t>excessive heat generated by components – </a:t>
            </a:r>
            <a:r>
              <a:rPr lang="en-US" altLang="en-US" sz="2400" smtClean="0">
                <a:solidFill>
                  <a:srgbClr val="FF0000"/>
                </a:solidFill>
              </a:rPr>
              <a:t>unregulated input voltage may be too high, load may be partially shorted, or insufficient heat sink used</a:t>
            </a:r>
            <a:endParaRPr lang="en-US" altLang="en-US" sz="2400" smtClean="0"/>
          </a:p>
          <a:p>
            <a:pPr lvl="1" eaLnBrk="1" hangingPunct="1">
              <a:lnSpc>
                <a:spcPct val="90000"/>
              </a:lnSpc>
              <a:spcBef>
                <a:spcPct val="10000"/>
              </a:spcBef>
            </a:pPr>
            <a:r>
              <a:rPr lang="en-US" altLang="en-US" sz="2400" smtClean="0"/>
              <a:t>excessive ripple/noise on regulated output – </a:t>
            </a:r>
            <a:r>
              <a:rPr lang="en-US" altLang="en-US" sz="2400" smtClean="0">
                <a:solidFill>
                  <a:srgbClr val="FF0000"/>
                </a:solidFill>
              </a:rPr>
              <a:t>check size of filter caps and/or amount of input ripple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7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7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7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7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7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883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sz="4000" dirty="0" smtClean="0"/>
              <a:t>“My microcontroller doesn’t work” - 1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763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/>
              <a:t>Perform basic checks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what’s the first basic thing you should check?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   </a:t>
            </a:r>
            <a:r>
              <a:rPr lang="en-US" altLang="en-US" dirty="0" smtClean="0">
                <a:solidFill>
                  <a:srgbClr val="FF0000"/>
                </a:solidFill>
              </a:rPr>
              <a:t>look at power/ground pins under microscope</a:t>
            </a:r>
            <a:endParaRPr lang="en-US" altLang="en-US" dirty="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what’s the second basic thing you should check?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  </a:t>
            </a:r>
            <a:r>
              <a:rPr lang="en-US" altLang="en-US" dirty="0" smtClean="0"/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oscillator </a:t>
            </a:r>
            <a:r>
              <a:rPr lang="en-US" altLang="en-US" dirty="0" smtClean="0">
                <a:solidFill>
                  <a:srgbClr val="FF0000"/>
                </a:solidFill>
              </a:rPr>
              <a:t>circuit </a:t>
            </a:r>
            <a:r>
              <a:rPr lang="en-US" altLang="en-US" i="1" dirty="0" smtClean="0">
                <a:solidFill>
                  <a:schemeClr val="accent1"/>
                </a:solidFill>
              </a:rPr>
              <a:t>(but be careful, since connecting scope probes to oscillator circuit pins can detune it enough to disable it)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what’s the third basic thing you should check</a:t>
            </a:r>
            <a:r>
              <a:rPr lang="en-US" altLang="en-US" dirty="0" smtClean="0"/>
              <a:t>?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   reset </a:t>
            </a:r>
            <a:r>
              <a:rPr lang="en-US" altLang="en-US" dirty="0">
                <a:solidFill>
                  <a:srgbClr val="FF0000"/>
                </a:solidFill>
              </a:rPr>
              <a:t>circuit – is reset being held low “</a:t>
            </a:r>
            <a:r>
              <a:rPr lang="en-US" altLang="en-US" dirty="0" smtClean="0">
                <a:solidFill>
                  <a:srgbClr val="FF0000"/>
                </a:solidFill>
              </a:rPr>
              <a:t>long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  </a:t>
            </a:r>
            <a:r>
              <a:rPr lang="en-US" altLang="en-US" dirty="0">
                <a:solidFill>
                  <a:srgbClr val="FF0000"/>
                </a:solidFill>
              </a:rPr>
              <a:t>enough” (and not </a:t>
            </a:r>
            <a:r>
              <a:rPr lang="en-US" altLang="en-US" u="sng" dirty="0">
                <a:solidFill>
                  <a:srgbClr val="FF0000"/>
                </a:solidFill>
              </a:rPr>
              <a:t>stuck</a:t>
            </a:r>
            <a:r>
              <a:rPr lang="en-US" altLang="en-US" dirty="0">
                <a:solidFill>
                  <a:srgbClr val="FF0000"/>
                </a:solidFill>
              </a:rPr>
              <a:t> low</a:t>
            </a:r>
            <a:r>
              <a:rPr lang="en-US" altLang="en-US" dirty="0" smtClean="0">
                <a:solidFill>
                  <a:srgbClr val="FF0000"/>
                </a:solidFill>
              </a:rPr>
              <a:t>)?</a:t>
            </a:r>
            <a:r>
              <a:rPr lang="en-US" altLang="en-US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what’s the fourth basic thing you should check?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en-US" altLang="en-US" dirty="0" smtClean="0">
                <a:solidFill>
                  <a:srgbClr val="FF0000"/>
                </a:solidFill>
              </a:rPr>
              <a:t>   silicon errata sheet for your microcontroller</a:t>
            </a:r>
            <a:endParaRPr lang="en-US" altLang="en-US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05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05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bldLvl="3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1882</TotalTime>
  <Words>1458</Words>
  <Application>Microsoft Office PowerPoint</Application>
  <PresentationFormat>On-screen Show (4:3)</PresentationFormat>
  <Paragraphs>91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Blends</vt:lpstr>
      <vt:lpstr>  ECE 477  Digital Systems Senior Design Project</vt:lpstr>
      <vt:lpstr>Outline</vt:lpstr>
      <vt:lpstr>“Avoid Really Stupid Tricks (RST)” - 1</vt:lpstr>
      <vt:lpstr>“Avoid Really Stupid Tricks (RST)” - 2</vt:lpstr>
      <vt:lpstr>“Avoid Really Stupid Tricks (RST)” - 3</vt:lpstr>
      <vt:lpstr>“Avoid Really Stupid Tricks (RST)” - 4</vt:lpstr>
      <vt:lpstr>“My power supply doesn’t work” - 1</vt:lpstr>
      <vt:lpstr>“My power supply doesn’t work” - 2</vt:lpstr>
      <vt:lpstr>“My microcontroller doesn’t work” - 1</vt:lpstr>
      <vt:lpstr>“My microcontroller doesn’t work” - 2</vt:lpstr>
      <vt:lpstr>“My microcontroller kinda works” - 1</vt:lpstr>
      <vt:lpstr>“My microcontroller kinda works” - 2</vt:lpstr>
      <vt:lpstr>“My microcontroller kinda works” - 3</vt:lpstr>
      <vt:lpstr>“My microcontroller kinda works” - 4</vt:lpstr>
      <vt:lpstr>“My microcontroller kinda works” - 5</vt:lpstr>
      <vt:lpstr>“My microcontroller kinda works” - 6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477 - Module 12</dc:title>
  <dc:subject>Interactive Debugging</dc:subject>
  <dc:creator>D. G. Meyer</dc:creator>
  <dc:description>(c) 2004 by D. G. Meyer</dc:description>
  <cp:lastModifiedBy>David G Meyer</cp:lastModifiedBy>
  <cp:revision>53</cp:revision>
  <cp:lastPrinted>2014-02-27T15:17:38Z</cp:lastPrinted>
  <dcterms:created xsi:type="dcterms:W3CDTF">2001-03-19T15:24:08Z</dcterms:created>
  <dcterms:modified xsi:type="dcterms:W3CDTF">2014-02-27T15:23:45Z</dcterms:modified>
</cp:coreProperties>
</file>