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64" r:id="rId2"/>
    <p:sldId id="262" r:id="rId3"/>
    <p:sldId id="265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5" r:id="rId25"/>
    <p:sldId id="306" r:id="rId26"/>
    <p:sldId id="307" r:id="rId27"/>
    <p:sldId id="308" r:id="rId28"/>
    <p:sldId id="309" r:id="rId29"/>
    <p:sldId id="313" r:id="rId30"/>
    <p:sldId id="314" r:id="rId31"/>
    <p:sldId id="315" r:id="rId32"/>
    <p:sldId id="316" r:id="rId33"/>
    <p:sldId id="310" r:id="rId34"/>
    <p:sldId id="311" r:id="rId35"/>
    <p:sldId id="312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02">
          <p15:clr>
            <a:srgbClr val="A4A3A4"/>
          </p15:clr>
        </p15:guide>
        <p15:guide id="2" pos="5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7433"/>
    <a:srgbClr val="856024"/>
    <a:srgbClr val="E3AE24"/>
    <a:srgbClr val="A3792C"/>
    <a:srgbClr val="D19B23"/>
    <a:srgbClr val="756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1536" y="114"/>
      </p:cViewPr>
      <p:guideLst>
        <p:guide orient="horz" pos="2702"/>
        <p:guide pos="55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AE9AF-5B02-A343-87BA-BF97CE0E58AE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96C59-4C62-F748-9189-0658811B1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17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22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Grade Determination</a:t>
            </a:r>
            <a:r>
              <a:rPr lang="en-US" baseline="0" dirty="0" smtClean="0"/>
              <a:t> Policy Table: Self created.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96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8375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 defTabSz="968375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 defTabSz="968375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 defTabSz="968375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 defTabSz="968375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defTabSz="968375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defTabSz="968375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defTabSz="968375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defTabSz="968375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fld id="{1D7173A2-9F0B-4821-B240-C1036EEDBB25}" type="slidenum">
              <a:rPr kumimoji="0" lang="en-US" altLang="en-US" sz="1300" b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27</a:t>
            </a:fld>
            <a:endParaRPr kumimoji="0" lang="en-US" altLang="en-US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589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204260" y="5974797"/>
            <a:ext cx="2053467" cy="8702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-1" y="4390741"/>
            <a:ext cx="5853723" cy="1864375"/>
          </a:xfrm>
          <a:prstGeom prst="rect">
            <a:avLst/>
          </a:prstGeom>
          <a:solidFill>
            <a:srgbClr val="A3792C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9144000" cy="10035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/>
          <p:cNvSpPr>
            <a:spLocks noGrp="1"/>
          </p:cNvSpPr>
          <p:nvPr userDrawn="1">
            <p:ph type="title" hasCustomPrompt="1"/>
          </p:nvPr>
        </p:nvSpPr>
        <p:spPr>
          <a:xfrm>
            <a:off x="335475" y="4585792"/>
            <a:ext cx="4744901" cy="1655878"/>
          </a:xfrm>
        </p:spPr>
        <p:txBody>
          <a:bodyPr anchor="t">
            <a:noAutofit/>
          </a:bodyPr>
          <a:lstStyle>
            <a:lvl1pPr>
              <a:lnSpc>
                <a:spcPts val="6400"/>
              </a:lnSpc>
              <a:defRPr sz="7000" cap="all">
                <a:solidFill>
                  <a:srgbClr val="D19B23"/>
                </a:solidFill>
              </a:defRPr>
            </a:lvl1pPr>
          </a:lstStyle>
          <a:p>
            <a:r>
              <a:rPr lang="en-US" dirty="0" smtClean="0"/>
              <a:t>Document Title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 userDrawn="1">
            <p:ph type="body" sz="quarter" idx="14"/>
          </p:nvPr>
        </p:nvSpPr>
        <p:spPr>
          <a:xfrm>
            <a:off x="5747499" y="5623128"/>
            <a:ext cx="3112338" cy="311740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A3792C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 userDrawn="1">
            <p:ph type="body" sz="quarter" idx="15"/>
          </p:nvPr>
        </p:nvSpPr>
        <p:spPr>
          <a:xfrm>
            <a:off x="5747500" y="5918450"/>
            <a:ext cx="3112338" cy="333828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400">
                <a:solidFill>
                  <a:srgbClr val="A3792C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0" name="Date Placeholder 6"/>
          <p:cNvSpPr>
            <a:spLocks noGrp="1"/>
          </p:cNvSpPr>
          <p:nvPr userDrawn="1">
            <p:ph type="dt" sz="half" idx="10"/>
          </p:nvPr>
        </p:nvSpPr>
        <p:spPr>
          <a:xfrm>
            <a:off x="5747498" y="6277181"/>
            <a:ext cx="3112591" cy="365125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r>
              <a:rPr lang="en-US" b="1" smtClean="0">
                <a:solidFill>
                  <a:srgbClr val="856024"/>
                </a:solidFill>
                <a:latin typeface="Arial"/>
                <a:cs typeface="Arial"/>
              </a:rPr>
              <a:t>Month day, year</a:t>
            </a:r>
            <a:endParaRPr lang="en-US" b="1" dirty="0">
              <a:solidFill>
                <a:srgbClr val="856024"/>
              </a:solidFill>
              <a:latin typeface="Arial"/>
              <a:cs typeface="Arial"/>
            </a:endParaRPr>
          </a:p>
        </p:txBody>
      </p:sp>
      <p:sp>
        <p:nvSpPr>
          <p:cNvPr id="31" name="Text Placeholder 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745085" y="4457139"/>
            <a:ext cx="3115004" cy="11659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cap="all">
                <a:solidFill>
                  <a:schemeClr val="tx1">
                    <a:lumMod val="65000"/>
                    <a:lumOff val="35000"/>
                  </a:schemeClr>
                </a:solidFill>
                <a:latin typeface="Impact"/>
              </a:defRPr>
            </a:lvl1pPr>
            <a:lvl2pPr marL="0" indent="0">
              <a:lnSpc>
                <a:spcPts val="8900"/>
              </a:lnSpc>
              <a:spcBef>
                <a:spcPts val="0"/>
              </a:spcBef>
              <a:buFontTx/>
              <a:buNone/>
              <a:defRPr sz="9800" cap="all" baseline="0">
                <a:solidFill>
                  <a:srgbClr val="A3792C"/>
                </a:solidFill>
                <a:latin typeface="Impact"/>
              </a:defRPr>
            </a:lvl2pPr>
            <a:lvl3pPr marL="0" indent="0">
              <a:lnSpc>
                <a:spcPts val="4000"/>
              </a:lnSpc>
              <a:spcBef>
                <a:spcPts val="0"/>
              </a:spcBef>
              <a:buFontTx/>
              <a:buNone/>
              <a:defRPr sz="4000" cap="all" baseline="0">
                <a:solidFill>
                  <a:schemeClr val="bg1">
                    <a:lumMod val="65000"/>
                  </a:schemeClr>
                </a:solidFill>
                <a:latin typeface="Impact"/>
              </a:defRPr>
            </a:lvl3pPr>
          </a:lstStyle>
          <a:p>
            <a:pPr lvl="0"/>
            <a:r>
              <a:rPr lang="en-US" dirty="0" smtClean="0"/>
              <a:t>Second Line</a:t>
            </a:r>
            <a:br>
              <a:rPr lang="en-US" dirty="0" smtClean="0"/>
            </a:br>
            <a:r>
              <a:rPr lang="en-US" dirty="0" smtClean="0"/>
              <a:t>Third Line</a:t>
            </a:r>
          </a:p>
        </p:txBody>
      </p:sp>
      <p:sp>
        <p:nvSpPr>
          <p:cNvPr id="10" name="Picture Placeholder 9"/>
          <p:cNvSpPr>
            <a:spLocks noGrp="1"/>
          </p:cNvSpPr>
          <p:nvPr userDrawn="1">
            <p:ph type="pic" sz="quarter" idx="17"/>
          </p:nvPr>
        </p:nvSpPr>
        <p:spPr>
          <a:xfrm>
            <a:off x="0" y="0"/>
            <a:ext cx="9144000" cy="43910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8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72" indent="0" algn="ctr">
              <a:buNone/>
              <a:defRPr/>
            </a:lvl2pPr>
            <a:lvl3pPr marL="913944" indent="0" algn="ctr">
              <a:buNone/>
              <a:defRPr/>
            </a:lvl3pPr>
            <a:lvl4pPr marL="1370916" indent="0" algn="ctr">
              <a:buNone/>
              <a:defRPr/>
            </a:lvl4pPr>
            <a:lvl5pPr marL="1827888" indent="0" algn="ctr">
              <a:buNone/>
              <a:defRPr/>
            </a:lvl5pPr>
            <a:lvl6pPr marL="2284860" indent="0" algn="ctr">
              <a:buNone/>
              <a:defRPr/>
            </a:lvl6pPr>
            <a:lvl7pPr marL="2741832" indent="0" algn="ctr">
              <a:buNone/>
              <a:defRPr/>
            </a:lvl7pPr>
            <a:lvl8pPr marL="3198804" indent="0" algn="ctr">
              <a:buNone/>
              <a:defRPr/>
            </a:lvl8pPr>
            <a:lvl9pPr marL="365577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25CD10-EE0D-478E-BED8-3258690EC7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6934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1"/>
            <a:ext cx="9144000" cy="9545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204260" y="5974797"/>
            <a:ext cx="2053467" cy="8702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-13512" y="4147563"/>
            <a:ext cx="6975508" cy="2304038"/>
            <a:chOff x="-13512" y="4147563"/>
            <a:chExt cx="6975508" cy="2304038"/>
          </a:xfrm>
        </p:grpSpPr>
        <p:sp>
          <p:nvSpPr>
            <p:cNvPr id="20" name="Rectangle 19"/>
            <p:cNvSpPr/>
            <p:nvPr/>
          </p:nvSpPr>
          <p:spPr>
            <a:xfrm>
              <a:off x="-13511" y="4147563"/>
              <a:ext cx="6975507" cy="2304038"/>
            </a:xfrm>
            <a:prstGeom prst="rect">
              <a:avLst/>
            </a:prstGeom>
            <a:solidFill>
              <a:srgbClr val="D19B2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Lines_30blk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5" t="22542" r="22190"/>
            <a:stretch/>
          </p:blipFill>
          <p:spPr>
            <a:xfrm>
              <a:off x="-13512" y="4147563"/>
              <a:ext cx="6975507" cy="2304038"/>
            </a:xfrm>
            <a:prstGeom prst="rect">
              <a:avLst/>
            </a:prstGeom>
          </p:spPr>
        </p:pic>
      </p:grpSp>
      <p:cxnSp>
        <p:nvCxnSpPr>
          <p:cNvPr id="22" name="Straight Connector 21"/>
          <p:cNvCxnSpPr/>
          <p:nvPr userDrawn="1"/>
        </p:nvCxnSpPr>
        <p:spPr>
          <a:xfrm>
            <a:off x="948976" y="5832568"/>
            <a:ext cx="5958973" cy="0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948976" y="6340619"/>
            <a:ext cx="5958973" cy="0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itle 1"/>
          <p:cNvSpPr txBox="1">
            <a:spLocks/>
          </p:cNvSpPr>
          <p:nvPr userDrawn="1"/>
        </p:nvSpPr>
        <p:spPr>
          <a:xfrm>
            <a:off x="796576" y="4303767"/>
            <a:ext cx="6111373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794282" y="4240779"/>
            <a:ext cx="6113667" cy="1591789"/>
          </a:xfrm>
        </p:spPr>
        <p:txBody>
          <a:bodyPr/>
          <a:lstStyle>
            <a:lvl1pPr>
              <a:lnSpc>
                <a:spcPct val="80000"/>
              </a:lnSpc>
              <a:defRPr sz="6500">
                <a:solidFill>
                  <a:srgbClr val="756C66"/>
                </a:solidFill>
              </a:defRPr>
            </a:lvl1pPr>
          </a:lstStyle>
          <a:p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4" hasCustomPrompt="1"/>
          </p:nvPr>
        </p:nvSpPr>
        <p:spPr>
          <a:xfrm>
            <a:off x="794282" y="5799368"/>
            <a:ext cx="6113667" cy="556817"/>
          </a:xfrm>
        </p:spPr>
        <p:txBody>
          <a:bodyPr anchor="t">
            <a:noAutofit/>
          </a:bodyPr>
          <a:lstStyle>
            <a:lvl1pPr algn="l">
              <a:defRPr sz="3200" cap="all">
                <a:solidFill>
                  <a:schemeClr val="bg1"/>
                </a:solidFill>
                <a:latin typeface="Impact"/>
                <a:cs typeface="Impact"/>
              </a:defRPr>
            </a:lvl1pPr>
            <a:lvl2pPr algn="l">
              <a:defRPr>
                <a:latin typeface="Impact"/>
                <a:cs typeface="Impact"/>
              </a:defRPr>
            </a:lvl2pPr>
            <a:lvl3pPr algn="l">
              <a:defRPr>
                <a:latin typeface="Impact"/>
                <a:cs typeface="Impact"/>
              </a:defRPr>
            </a:lvl3pPr>
            <a:lvl4pPr algn="l">
              <a:defRPr>
                <a:latin typeface="Impact"/>
                <a:cs typeface="Impact"/>
              </a:defRPr>
            </a:lvl4pPr>
            <a:lvl5pPr algn="l">
              <a:defRPr>
                <a:latin typeface="Impact"/>
                <a:cs typeface="Impact"/>
              </a:defRPr>
            </a:lvl5pPr>
          </a:lstStyle>
          <a:p>
            <a:pPr lvl="0"/>
            <a:r>
              <a:rPr lang="en-US" dirty="0" smtClean="0"/>
              <a:t>Second Line</a:t>
            </a:r>
            <a:endParaRPr lang="en-US" dirty="0"/>
          </a:p>
        </p:txBody>
      </p:sp>
      <p:pic>
        <p:nvPicPr>
          <p:cNvPr id="29" name="Picture 28" descr="PU_sigtab.eps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" b="12554"/>
          <a:stretch/>
        </p:blipFill>
        <p:spPr>
          <a:xfrm>
            <a:off x="7057556" y="-8411"/>
            <a:ext cx="1942418" cy="1021073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13512" y="-8411"/>
            <a:ext cx="6976288" cy="415654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9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>
          <a:xfrm>
            <a:off x="457200" y="1608139"/>
            <a:ext cx="8235949" cy="432646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02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>
          <a:xfrm>
            <a:off x="457200" y="1064213"/>
            <a:ext cx="8235949" cy="4870395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400" baseline="0"/>
            </a:lvl2pPr>
            <a:lvl3pPr>
              <a:defRPr sz="2400" baseline="0"/>
            </a:lvl3pPr>
            <a:lvl4pPr>
              <a:defRPr sz="2400" baseline="0"/>
            </a:lvl4pPr>
            <a:lvl5pPr>
              <a:defRPr sz="2400"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460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948530" cy="434270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71604" y="1600373"/>
            <a:ext cx="4015195" cy="434254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793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948530" cy="433440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33440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535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9488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948888" cy="376803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76803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700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091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1"/>
            <a:ext cx="9144000" cy="1331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47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t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U_sig132.tif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75632"/>
            <a:ext cx="1523874" cy="47917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9151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5431"/>
            <a:ext cx="8235950" cy="7487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1492"/>
            <a:ext cx="8235950" cy="42214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955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367130" y="1535528"/>
            <a:ext cx="8326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5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6" r:id="rId3"/>
    <p:sldLayoutId id="2147483659" r:id="rId4"/>
    <p:sldLayoutId id="2147483657" r:id="rId5"/>
    <p:sldLayoutId id="2147483652" r:id="rId6"/>
    <p:sldLayoutId id="2147483653" r:id="rId7"/>
    <p:sldLayoutId id="2147483654" r:id="rId8"/>
    <p:sldLayoutId id="2147483655" r:id="rId9"/>
    <p:sldLayoutId id="2147483658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all">
          <a:solidFill>
            <a:schemeClr val="bg1"/>
          </a:solidFill>
          <a:latin typeface="Impact"/>
          <a:ea typeface="+mj-ea"/>
          <a:cs typeface="Impact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png"/><Relationship Id="rId3" Type="http://schemas.openxmlformats.org/officeDocument/2006/relationships/image" Target="../media/image26.jpe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5" Type="http://schemas.openxmlformats.org/officeDocument/2006/relationships/image" Target="../media/image47.pn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gineering.purdue.edu/ece477" TargetMode="External"/><Relationship Id="rId2" Type="http://schemas.openxmlformats.org/officeDocument/2006/relationships/hyperlink" Target="mailto:ece477@ecn.purdue.edu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ghadley@purdue.edu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mcjohnso@purdue.edu" TargetMode="External"/><Relationship Id="rId2" Type="http://schemas.openxmlformats.org/officeDocument/2006/relationships/hyperlink" Target="mailto:meyer@ecn.purdue.edu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ghadley@purdue.edu" TargetMode="External"/><Relationship Id="rId4" Type="http://schemas.openxmlformats.org/officeDocument/2006/relationships/hyperlink" Target="mailto:bougher@purdue.ed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rmarcus@purdue.edu" TargetMode="External"/><Relationship Id="rId2" Type="http://schemas.openxmlformats.org/officeDocument/2006/relationships/hyperlink" Target="mailto:ytoh@purdue.edu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vbhat@purdue.edu" TargetMode="External"/><Relationship Id="rId4" Type="http://schemas.openxmlformats.org/officeDocument/2006/relationships/hyperlink" Target="mailto:mschoenw@purdue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388192"/>
            <a:ext cx="6608618" cy="1864086"/>
          </a:xfrm>
        </p:spPr>
        <p:txBody>
          <a:bodyPr/>
          <a:lstStyle/>
          <a:p>
            <a:r>
              <a:rPr lang="en-US" sz="4800" dirty="0" smtClean="0"/>
              <a:t>Introduction to </a:t>
            </a:r>
            <a:br>
              <a:rPr lang="en-US" sz="4800" dirty="0" smtClean="0"/>
            </a:br>
            <a:r>
              <a:rPr lang="en-US" sz="4800" dirty="0" smtClean="0"/>
              <a:t>ECE477</a:t>
            </a:r>
            <a:br>
              <a:rPr lang="en-US" sz="4800" dirty="0" smtClean="0"/>
            </a:br>
            <a:r>
              <a:rPr lang="en-US" sz="1400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 Hadley ©2014, Images Property of their </a:t>
            </a:r>
            <a:r>
              <a:rPr lang="en-US" sz="1400" cap="none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Respective Owners.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7" name="Picture 6" descr="PU_sigtab.ep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" b="12554"/>
          <a:stretch/>
        </p:blipFill>
        <p:spPr>
          <a:xfrm>
            <a:off x="7057556" y="-8411"/>
            <a:ext cx="1942418" cy="1021073"/>
          </a:xfrm>
          <a:prstGeom prst="rect">
            <a:avLst/>
          </a:prstGeom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r="22"/>
          <a:stretch>
            <a:fillRect/>
          </a:stretch>
        </p:blipFill>
        <p:spPr/>
      </p:pic>
      <p:pic>
        <p:nvPicPr>
          <p:cNvPr id="6" name="Picture 5" descr="PU_sigtab.ep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" b="12554"/>
          <a:stretch/>
        </p:blipFill>
        <p:spPr>
          <a:xfrm>
            <a:off x="7201582" y="5836927"/>
            <a:ext cx="1942418" cy="102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2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Website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About</a:t>
            </a:r>
            <a:r>
              <a:rPr lang="en-US" sz="2400" dirty="0" smtClean="0"/>
              <a:t> – General course overview, staff information, 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Course</a:t>
            </a:r>
            <a:r>
              <a:rPr lang="en-US" sz="2400" dirty="0" smtClean="0"/>
              <a:t> – Assignments, lectures, documents, policies,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Teams</a:t>
            </a:r>
            <a:r>
              <a:rPr lang="en-US" sz="2400" dirty="0" smtClean="0"/>
              <a:t> – Information about current teams and links to websites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Archive</a:t>
            </a:r>
            <a:r>
              <a:rPr lang="en-US" sz="2400" dirty="0" smtClean="0"/>
              <a:t> – Information about past teams and links to websites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Sponsors</a:t>
            </a:r>
            <a:r>
              <a:rPr lang="en-US" sz="2400" dirty="0" smtClean="0"/>
              <a:t> – Information for corporate sponsors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Incoming</a:t>
            </a:r>
            <a:r>
              <a:rPr lang="en-US" sz="2400" dirty="0" smtClean="0"/>
              <a:t> – Information for students looking to register for ECE477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Contact</a:t>
            </a:r>
            <a:r>
              <a:rPr lang="en-US" sz="2400" dirty="0" smtClean="0"/>
              <a:t> – Course account email link for communications</a:t>
            </a:r>
            <a:endParaRPr lang="en-US" sz="2400" u="sng" dirty="0" smtClean="0"/>
          </a:p>
        </p:txBody>
      </p:sp>
    </p:spTree>
    <p:extLst>
      <p:ext uri="{BB962C8B-B14F-4D97-AF65-F5344CB8AC3E}">
        <p14:creationId xmlns:p14="http://schemas.microsoft.com/office/powerpoint/2010/main" val="18196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Schedule/Calendar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Weeks 1-4: Concept Development:</a:t>
            </a:r>
            <a:endParaRPr lang="en-US" sz="2400" dirty="0" smtClean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Functional Project Proposal: </a:t>
            </a:r>
            <a:r>
              <a:rPr 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“Our idea seems sound… 	 what do we need to get started?”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i="1" dirty="0"/>
              <a:t> </a:t>
            </a:r>
            <a:r>
              <a:rPr lang="en-US" sz="2400" dirty="0" smtClean="0"/>
              <a:t>Functional Analysis: </a:t>
            </a:r>
            <a:r>
              <a:rPr 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“How will our project be used? 	 	 What are our project’s requirements?”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Electrical and Software Overviews: </a:t>
            </a:r>
            <a:r>
              <a:rPr 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“At a high level, how 	will our project function?”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Component Analysis and Bill of Materials: </a:t>
            </a:r>
            <a:r>
              <a:rPr 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“What parts 	does our project need to use?”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Ordering/Acquisition of parts, tools, and prototyping 	hardware</a:t>
            </a:r>
          </a:p>
        </p:txBody>
      </p:sp>
    </p:spTree>
    <p:extLst>
      <p:ext uri="{BB962C8B-B14F-4D97-AF65-F5344CB8AC3E}">
        <p14:creationId xmlns:p14="http://schemas.microsoft.com/office/powerpoint/2010/main" val="177025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Schedule/Calendar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Weeks 5-9: Design:</a:t>
            </a:r>
            <a:endParaRPr lang="en-US" sz="2400" dirty="0" smtClean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Mechanical Overview:</a:t>
            </a:r>
            <a:r>
              <a:rPr lang="en-US" sz="2400" i="1" dirty="0" smtClean="0"/>
              <a:t> </a:t>
            </a:r>
            <a:r>
              <a:rPr 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“What will our project look like? 	What form factor does it need to fit within?”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Software Formalization: </a:t>
            </a:r>
            <a:r>
              <a:rPr 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“What software components 	will our design use? How will we verify and test the 	software?”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Printed Circuit Board Layout</a:t>
            </a:r>
            <a:endParaRPr lang="en-US" sz="2400" i="1" dirty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i="1" dirty="0" smtClean="0"/>
              <a:t> </a:t>
            </a:r>
            <a:r>
              <a:rPr lang="en-US" sz="2400" dirty="0" smtClean="0"/>
              <a:t>Midterm Design Review</a:t>
            </a:r>
            <a:endParaRPr lang="en-US" sz="2400" i="1" dirty="0" smtClean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PCB Submission and Verification</a:t>
            </a:r>
          </a:p>
        </p:txBody>
      </p:sp>
    </p:spTree>
    <p:extLst>
      <p:ext uri="{BB962C8B-B14F-4D97-AF65-F5344CB8AC3E}">
        <p14:creationId xmlns:p14="http://schemas.microsoft.com/office/powerpoint/2010/main" val="46789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Schedule/Calendar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Weeks 10-15: Testing and Integration:</a:t>
            </a:r>
            <a:endParaRPr lang="en-US" sz="2400" dirty="0" smtClean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Legal Analysis:</a:t>
            </a:r>
            <a:r>
              <a:rPr lang="en-US" sz="2400" i="1" dirty="0" smtClean="0"/>
              <a:t> </a:t>
            </a:r>
            <a:r>
              <a:rPr 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“What steps must be taken to ensure 	our project can be legally sold to our customers?”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Reliability and Safety Analysis: </a:t>
            </a:r>
            <a:r>
              <a:rPr 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“What risks are 	associated with use of our product? What parts are 	most likely to fail?”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Ethical and Environmental Analysis: </a:t>
            </a:r>
            <a:r>
              <a:rPr 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“What resources 	does our project use? How can we responsibly manage 	our project’s life cycle? What ethical issues does our 	project present?”</a:t>
            </a:r>
            <a:endParaRPr lang="en-US" sz="2400" i="1" dirty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i="1" dirty="0" smtClean="0"/>
              <a:t> </a:t>
            </a:r>
            <a:r>
              <a:rPr lang="en-US" sz="2400" dirty="0" smtClean="0"/>
              <a:t>User Manual: Guide to your project for the end user</a:t>
            </a:r>
            <a:endParaRPr lang="en-US" sz="2400" i="1" dirty="0" smtClean="0"/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400" u="sng" dirty="0" smtClean="0"/>
              <a:t>Week 16: Demos, Final Presentations, and Final Documentation</a:t>
            </a:r>
          </a:p>
        </p:txBody>
      </p:sp>
    </p:spTree>
    <p:extLst>
      <p:ext uri="{BB962C8B-B14F-4D97-AF65-F5344CB8AC3E}">
        <p14:creationId xmlns:p14="http://schemas.microsoft.com/office/powerpoint/2010/main" val="46940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Policies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The Golden Rule:</a:t>
            </a:r>
            <a:r>
              <a:rPr lang="en-US" sz="2400" dirty="0" smtClean="0"/>
              <a:t> ECE477 course staff are the final arbiters of all course 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The Golden Guideline:</a:t>
            </a:r>
            <a:r>
              <a:rPr lang="en-US" sz="2400" dirty="0" smtClean="0"/>
              <a:t> In the event of an ECE477 issue (team issue, absence, course issue, etc.), always </a:t>
            </a:r>
            <a:r>
              <a:rPr lang="en-US" sz="2400" dirty="0" err="1" smtClean="0"/>
              <a:t>Always</a:t>
            </a:r>
            <a:r>
              <a:rPr lang="en-US" sz="2400" dirty="0" smtClean="0"/>
              <a:t> </a:t>
            </a:r>
            <a:r>
              <a:rPr lang="en-US" sz="2400" dirty="0" err="1" smtClean="0"/>
              <a:t>ALWAYS</a:t>
            </a:r>
            <a:r>
              <a:rPr lang="en-US" sz="2400" dirty="0" smtClean="0"/>
              <a:t> contact course staff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000" dirty="0" smtClean="0"/>
              <a:t> Email is preferred (easier to recall a well-documented paper trail)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All ECE477 course policies are subject to the above rule and guideline, even where not explicitly stated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Course policies are available for viewing and download from the ECE477 course website</a:t>
            </a:r>
          </a:p>
        </p:txBody>
      </p:sp>
    </p:spTree>
    <p:extLst>
      <p:ext uri="{BB962C8B-B14F-4D97-AF65-F5344CB8AC3E}">
        <p14:creationId xmlns:p14="http://schemas.microsoft.com/office/powerpoint/2010/main" val="303692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Policies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Lab Equipment and Usage Policy:</a:t>
            </a:r>
            <a:endParaRPr lang="en-US" sz="2400" dirty="0" smtClean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Common sense (don’t intentionally break things, no 	food/drink/drugs/alcohol, etc.)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Safety (wear proper safety gear, 2 people in the lab at 	all times when soldering or using power tools, etc.)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Certain lab equipment can be checked out of the lab 	(consult the Digital Systems Laboratory Engineer for 	details)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Lab equipment must be checked back in at the end of 	the semester to avoid academic penalties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Do not sabotage, steal from, or otherwise interfere with 	other ECE477 teams (members, workspaces, projects, 	etc.)</a:t>
            </a:r>
          </a:p>
        </p:txBody>
      </p:sp>
    </p:spTree>
    <p:extLst>
      <p:ext uri="{BB962C8B-B14F-4D97-AF65-F5344CB8AC3E}">
        <p14:creationId xmlns:p14="http://schemas.microsoft.com/office/powerpoint/2010/main" val="1868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Policies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Project Hardware:</a:t>
            </a:r>
            <a:endParaRPr lang="en-US" sz="2400" dirty="0" smtClean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u="sng" dirty="0" smtClean="0"/>
              <a:t>Prototyping Hardware:</a:t>
            </a:r>
            <a:r>
              <a:rPr lang="en-US" sz="2400" dirty="0" smtClean="0"/>
              <a:t> any hardware you use to 	prototype aspects of your design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u="sng" dirty="0" smtClean="0"/>
              <a:t>Final Hardware:</a:t>
            </a:r>
            <a:r>
              <a:rPr lang="en-US" sz="2400" dirty="0" smtClean="0"/>
              <a:t> hardware used to satisfy PSSCs, 	grades, and course outcomes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Q: Can we use &lt;x&gt; to prototype our design?</a:t>
            </a:r>
            <a:b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</a:t>
            </a:r>
            <a:r>
              <a:rPr lang="en-US" sz="2400" dirty="0" smtClean="0">
                <a:solidFill>
                  <a:srgbClr val="C00000"/>
                </a:solidFill>
              </a:rPr>
              <a:t>A: Sure, go right ahead.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Q: Can we use &lt;Arduino or similar, trivial breakout 	board, etc.&gt; in our final design?</a:t>
            </a:r>
            <a:b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400" dirty="0" smtClean="0">
                <a:solidFill>
                  <a:srgbClr val="C00000"/>
                </a:solidFill>
              </a:rPr>
              <a:t>A: Probably not.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Q: We’re unsure if &lt;piece of hardware&gt; is allowed, what 	should we do?</a:t>
            </a:r>
            <a:b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400" dirty="0" smtClean="0">
                <a:solidFill>
                  <a:srgbClr val="C00000"/>
                </a:solidFill>
              </a:rPr>
              <a:t>A: Contact course staff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93451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Policies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Online Collaboration Policy: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use of </a:t>
            </a:r>
            <a:r>
              <a:rPr lang="en-US" sz="2400" dirty="0" err="1" smtClean="0"/>
              <a:t>github</a:t>
            </a:r>
            <a:r>
              <a:rPr lang="en-US" sz="2400" dirty="0" smtClean="0"/>
              <a:t>, </a:t>
            </a:r>
            <a:r>
              <a:rPr lang="en-US" sz="2400" dirty="0" err="1" smtClean="0"/>
              <a:t>Sourceforge</a:t>
            </a:r>
            <a:r>
              <a:rPr lang="en-US" sz="2400" dirty="0" smtClean="0"/>
              <a:t>, Google Code, etc. is 	allowed BUT:</a:t>
            </a:r>
          </a:p>
          <a:p>
            <a:pPr marL="517525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All students must maintain an online progress report    	using provided formatting</a:t>
            </a:r>
          </a:p>
          <a:p>
            <a:pPr marL="517525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All students must maintain a project website hosted on 	the provided server space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Open source and third-party libraries may be used, 	provided they are properly attributed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Accepting patches and modifications from third parties 	to team member source code is explicitly forbidden</a:t>
            </a:r>
          </a:p>
          <a:p>
            <a:pPr marL="517525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 Cheating and other academic dishonesty will result in 	automatic course failure (so don’t do it)</a:t>
            </a:r>
          </a:p>
        </p:txBody>
      </p:sp>
    </p:spTree>
    <p:extLst>
      <p:ext uri="{BB962C8B-B14F-4D97-AF65-F5344CB8AC3E}">
        <p14:creationId xmlns:p14="http://schemas.microsoft.com/office/powerpoint/2010/main" val="118197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 Determination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0" y="4071668"/>
            <a:ext cx="8235949" cy="186294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Covered in further detail in the Grade Determination Policy, located in the </a:t>
            </a:r>
            <a:br>
              <a:rPr lang="en-US" sz="2800" dirty="0" smtClean="0"/>
            </a:br>
            <a:r>
              <a:rPr lang="en-US" sz="2800" dirty="0" smtClean="0"/>
              <a:t>Course -&gt; Policies section of the website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9786"/>
            <a:ext cx="8224039" cy="315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6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 Determination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Late Policy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400" dirty="0" smtClean="0"/>
              <a:t>Deliverables in this class are like project deliverables to 	 a customer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A late penalty of -10% per day will be assessed for any 	 items turned in after the deadline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If an assignment is more than 3 days late, course staff 	 will have final determination on whether to grade the 	 	 assignment or not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59614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Course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Communications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Staff and 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Schedule and Calendar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Grade Determination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Sample ECE477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Project Specific </a:t>
            </a:r>
            <a:r>
              <a:rPr lang="en-US" sz="2400" smtClean="0"/>
              <a:t>Success Criteria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Action Items to Get Started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Mandatory Lab Hours</a:t>
            </a:r>
          </a:p>
        </p:txBody>
      </p:sp>
    </p:spTree>
    <p:extLst>
      <p:ext uri="{BB962C8B-B14F-4D97-AF65-F5344CB8AC3E}">
        <p14:creationId xmlns:p14="http://schemas.microsoft.com/office/powerpoint/2010/main" val="293991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 Determination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Learning Outcomes: (must be satisfied in order to pass the course)</a:t>
            </a:r>
          </a:p>
          <a:p>
            <a:pPr marL="800100" indent="-514350">
              <a:buFont typeface="+mj-lt"/>
              <a:buAutoNum type="romanUcPeriod"/>
            </a:pPr>
            <a:r>
              <a:rPr lang="en-US" sz="2400" dirty="0" smtClean="0"/>
              <a:t>An ability to apply knowledge obtained in earlier coursework and obtain new knowledge necessary to design and test a microcontroller-based digital system</a:t>
            </a:r>
          </a:p>
          <a:p>
            <a:pPr marL="800100" indent="-514350">
              <a:buFont typeface="+mj-lt"/>
              <a:buAutoNum type="romanUcPeriod"/>
            </a:pPr>
            <a:r>
              <a:rPr lang="en-US" sz="2400" dirty="0" smtClean="0"/>
              <a:t>An understanding of the engineering design process</a:t>
            </a:r>
          </a:p>
          <a:p>
            <a:pPr marL="800100" indent="-514350">
              <a:buFont typeface="+mj-lt"/>
              <a:buAutoNum type="romanUcPeriod"/>
            </a:pPr>
            <a:r>
              <a:rPr lang="en-US" sz="2400" dirty="0" smtClean="0"/>
              <a:t>An ability to function on a multidisciplinary team</a:t>
            </a:r>
          </a:p>
          <a:p>
            <a:pPr marL="800100" indent="-514350">
              <a:buFont typeface="+mj-lt"/>
              <a:buAutoNum type="romanUcPeriod"/>
            </a:pPr>
            <a:r>
              <a:rPr lang="en-US" sz="2400" dirty="0" smtClean="0"/>
              <a:t>An awareness of professional and ethical responsibility</a:t>
            </a:r>
          </a:p>
          <a:p>
            <a:pPr marL="800100" indent="-514350">
              <a:buFont typeface="+mj-lt"/>
              <a:buAutoNum type="romanUcPeriod"/>
            </a:pPr>
            <a:r>
              <a:rPr lang="en-US" sz="2400" dirty="0" smtClean="0"/>
              <a:t>An ability to communicate effectively, in both oral and written form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2849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 Determination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Failures, Conditional Failures, and Incompletes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Students are responsible for their actions in ECE477; 	 	 some actions may lead to failing grades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Be aware of your academic situation in ECE477 and 	 	 other courses before considering post-graduation plans 	 or accepting job offers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In some situations, students may be assigned an 	  	 	 incomplete (I) or conditional failure (E) in lieu of a 	 	 	 failing grade (F)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Report all University-eligible absences (death, illness, 	 family emergency, etc.) to course staff</a:t>
            </a:r>
          </a:p>
        </p:txBody>
      </p:sp>
    </p:spTree>
    <p:extLst>
      <p:ext uri="{BB962C8B-B14F-4D97-AF65-F5344CB8AC3E}">
        <p14:creationId xmlns:p14="http://schemas.microsoft.com/office/powerpoint/2010/main" val="60582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 Determination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Cheating and Academic Dishonesty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Not </a:t>
            </a:r>
            <a:r>
              <a:rPr lang="en-US" sz="2800" dirty="0"/>
              <a:t>tolerated at Purdue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800" dirty="0"/>
              <a:t> Automatic failure from ECE477, </a:t>
            </a:r>
            <a:r>
              <a:rPr lang="en-US" sz="2800" dirty="0" smtClean="0"/>
              <a:t>possible  	disciplinary action</a:t>
            </a:r>
            <a:endParaRPr lang="en-US" sz="2800" dirty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800" dirty="0"/>
              <a:t> All cases of academic dishonesty will be reported to </a:t>
            </a:r>
            <a:r>
              <a:rPr lang="en-US" sz="2800" dirty="0" smtClean="0"/>
              <a:t>	the Office </a:t>
            </a:r>
            <a:r>
              <a:rPr lang="en-US" sz="2800" dirty="0"/>
              <a:t>of the Dean of </a:t>
            </a:r>
            <a:r>
              <a:rPr lang="en-US" sz="2800" dirty="0" smtClean="0"/>
              <a:t>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In Summary…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400" dirty="0" smtClean="0"/>
              <a:t>Don’t.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C00000"/>
                </a:solidFill>
              </a:rPr>
              <a:t>A professional does not take credit for the work of somebody else</a:t>
            </a:r>
          </a:p>
        </p:txBody>
      </p:sp>
    </p:spTree>
    <p:extLst>
      <p:ext uri="{BB962C8B-B14F-4D97-AF65-F5344CB8AC3E}">
        <p14:creationId xmlns:p14="http://schemas.microsoft.com/office/powerpoint/2010/main" val="364783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2649" y="2596547"/>
            <a:ext cx="7666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Sample ECE477 Projects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49120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018" tIns="14008" rIns="28018" bIns="14008">
            <a:spAutoFit/>
          </a:bodyPr>
          <a:lstStyle>
            <a:lvl1pPr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300">
                <a:solidFill>
                  <a:schemeClr val="tx1"/>
                </a:solidFill>
              </a:rPr>
              <a:t>ECE 477 Digital Systems Senior Design Project </a:t>
            </a:r>
            <a:r>
              <a:rPr kumimoji="0" lang="en-US" altLang="en-US" sz="1300">
                <a:solidFill>
                  <a:schemeClr val="tx1"/>
                </a:solidFill>
                <a:sym typeface="Symbol" panose="05050102010706020507" pitchFamily="18" charset="2"/>
              </a:rPr>
              <a:t></a:t>
            </a:r>
            <a:r>
              <a:rPr kumimoji="0" lang="en-US" altLang="en-US" sz="1300">
                <a:solidFill>
                  <a:schemeClr val="tx1"/>
                </a:solidFill>
              </a:rPr>
              <a:t> Spring 2007</a:t>
            </a:r>
          </a:p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300">
                <a:solidFill>
                  <a:schemeClr val="tx1"/>
                </a:solidFill>
                <a:latin typeface="Times New Roman" panose="02020603050405020304" pitchFamily="18" charset="0"/>
              </a:rPr>
              <a:t>SOUNDS GOOD</a:t>
            </a:r>
            <a:r>
              <a:rPr kumimoji="0" lang="en-US" altLang="en-US" sz="1300">
                <a:solidFill>
                  <a:schemeClr val="tx1"/>
                </a:solidFill>
              </a:rPr>
              <a:t> / </a:t>
            </a:r>
            <a:r>
              <a:rPr kumimoji="0" lang="en-US" altLang="en-US" sz="1300" i="1">
                <a:solidFill>
                  <a:schemeClr val="tx1"/>
                </a:solidFill>
              </a:rPr>
              <a:t>DS</a:t>
            </a:r>
            <a:r>
              <a:rPr kumimoji="0" lang="en-US" altLang="en-US" sz="1300" i="1" baseline="30000">
                <a:solidFill>
                  <a:schemeClr val="tx1"/>
                </a:solidFill>
              </a:rPr>
              <a:t>3</a:t>
            </a:r>
            <a:r>
              <a:rPr kumimoji="0" lang="en-US" altLang="en-US" sz="1300" baseline="30000">
                <a:solidFill>
                  <a:schemeClr val="tx1"/>
                </a:solidFill>
              </a:rPr>
              <a:t> </a:t>
            </a:r>
            <a:r>
              <a:rPr kumimoji="0" lang="en-US" altLang="en-US" sz="1300" i="1">
                <a:solidFill>
                  <a:schemeClr val="tx1"/>
                </a:solidFill>
              </a:rPr>
              <a:t>Digital Steerable Sound System</a:t>
            </a:r>
          </a:p>
        </p:txBody>
      </p:sp>
      <p:pic>
        <p:nvPicPr>
          <p:cNvPr id="34819" name="Picture 3" descr="PU_signature_jpg_pr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3" y="6630988"/>
            <a:ext cx="5667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0" y="6618288"/>
            <a:ext cx="9667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018" tIns="14008" rIns="28018" bIns="14008">
            <a:spAutoFit/>
          </a:bodyPr>
          <a:lstStyle>
            <a:lvl1pPr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600" b="0">
                <a:solidFill>
                  <a:schemeClr val="tx1"/>
                </a:solidFill>
              </a:rPr>
              <a:t>Digijock(ette)-Strength Digital System Design</a:t>
            </a:r>
            <a:r>
              <a:rPr kumimoji="0" lang="en-US" altLang="en-US" sz="600" b="0" baseline="30000">
                <a:solidFill>
                  <a:schemeClr val="tx1"/>
                </a:solidFill>
              </a:rPr>
              <a:t>TM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233363" y="876300"/>
            <a:ext cx="22225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615" tIns="13311" rIns="26615" bIns="13311">
            <a:spAutoFit/>
          </a:bodyPr>
          <a:lstStyle>
            <a:lvl1pPr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200">
                <a:solidFill>
                  <a:schemeClr val="tx1"/>
                </a:solidFill>
              </a:rPr>
              <a:t>PROJECT DESCRIPTION:</a:t>
            </a:r>
          </a:p>
        </p:txBody>
      </p:sp>
      <p:pic>
        <p:nvPicPr>
          <p:cNvPr id="34822" name="Picture 6" descr="Audio Signal Pa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4429125"/>
            <a:ext cx="26463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 descr="FinalPicFro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2976563"/>
            <a:ext cx="976312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 descr="FinalPicBa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3005138"/>
            <a:ext cx="1149350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9" descr="IllustrationSP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5"/>
          <a:stretch>
            <a:fillRect/>
          </a:stretch>
        </p:blipFill>
        <p:spPr bwMode="auto">
          <a:xfrm>
            <a:off x="106363" y="4427538"/>
            <a:ext cx="2687637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0" descr="Controll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5"/>
          <a:stretch>
            <a:fillRect/>
          </a:stretch>
        </p:blipFill>
        <p:spPr bwMode="auto">
          <a:xfrm>
            <a:off x="254000" y="2762250"/>
            <a:ext cx="2370138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254000" y="1190625"/>
            <a:ext cx="2138363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615" tIns="13311" rIns="26615" bIns="13311">
            <a:spAutoFit/>
          </a:bodyPr>
          <a:lstStyle>
            <a:lvl1pPr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Char char="-"/>
            </a:pPr>
            <a:r>
              <a:rPr kumimoji="0" lang="en-US" altLang="en-US" sz="1100">
                <a:solidFill>
                  <a:schemeClr val="tx1"/>
                </a:solidFill>
              </a:rPr>
              <a:t>Digitally Steerable Sound System, allows for non-ideal placement of speakers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Char char="-"/>
            </a:pPr>
            <a:r>
              <a:rPr kumimoji="0" lang="en-US" altLang="en-US" sz="1100">
                <a:solidFill>
                  <a:schemeClr val="tx1"/>
                </a:solidFill>
              </a:rPr>
              <a:t>Six Preset Equalization Modes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Char char="-"/>
            </a:pPr>
            <a:r>
              <a:rPr kumimoji="0" lang="en-US" altLang="en-US" sz="1100">
                <a:solidFill>
                  <a:schemeClr val="tx1"/>
                </a:solidFill>
              </a:rPr>
              <a:t>Wireless Control Interface</a:t>
            </a:r>
          </a:p>
        </p:txBody>
      </p:sp>
      <p:pic>
        <p:nvPicPr>
          <p:cNvPr id="34828" name="Picture 12" descr="Sample Men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1238250"/>
            <a:ext cx="12700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2540000" y="619125"/>
            <a:ext cx="404336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615" tIns="13311" rIns="26615" bIns="13311">
            <a:spAutoFit/>
          </a:bodyPr>
          <a:lstStyle>
            <a:lvl1pPr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100">
                <a:solidFill>
                  <a:schemeClr val="tx1"/>
                </a:solidFill>
              </a:rPr>
              <a:t>Joe Land, Ben Fogle, James O’Carroll, Elizabeth Strehlow</a:t>
            </a: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338138" y="2571750"/>
            <a:ext cx="239395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615" tIns="13311" rIns="26615" bIns="13311">
            <a:spAutoFit/>
          </a:bodyPr>
          <a:lstStyle>
            <a:lvl1pPr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200">
                <a:solidFill>
                  <a:schemeClr val="tx1"/>
                </a:solidFill>
              </a:rPr>
              <a:t>ILLUSTRATION OF CONCEPT:</a:t>
            </a:r>
          </a:p>
        </p:txBody>
      </p:sp>
      <p:sp>
        <p:nvSpPr>
          <p:cNvPr id="34831" name="Text Box 15"/>
          <p:cNvSpPr txBox="1">
            <a:spLocks noChangeArrowheads="1"/>
          </p:cNvSpPr>
          <p:nvPr/>
        </p:nvSpPr>
        <p:spPr bwMode="auto">
          <a:xfrm>
            <a:off x="3344863" y="1020763"/>
            <a:ext cx="2159000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615" tIns="13311" rIns="26615" bIns="13311">
            <a:spAutoFit/>
          </a:bodyPr>
          <a:lstStyle>
            <a:lvl1pPr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200">
                <a:solidFill>
                  <a:schemeClr val="tx1"/>
                </a:solidFill>
              </a:rPr>
              <a:t>USER MENUS CONCEPT:</a:t>
            </a:r>
          </a:p>
        </p:txBody>
      </p:sp>
      <p:pic>
        <p:nvPicPr>
          <p:cNvPr id="34832" name="Picture 16" descr="Menu scree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0" t="34732" r="18881" b="32634"/>
          <a:stretch>
            <a:fillRect/>
          </a:stretch>
        </p:blipFill>
        <p:spPr bwMode="auto">
          <a:xfrm>
            <a:off x="2773363" y="1285875"/>
            <a:ext cx="1862137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3449638" y="2166938"/>
            <a:ext cx="2159000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615" tIns="13311" rIns="26615" bIns="13311">
            <a:spAutoFit/>
          </a:bodyPr>
          <a:lstStyle>
            <a:lvl1pPr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200">
                <a:solidFill>
                  <a:schemeClr val="tx1"/>
                </a:solidFill>
              </a:rPr>
              <a:t>PCB LAYOUT:</a:t>
            </a:r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6265863" y="2714625"/>
            <a:ext cx="306863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615" tIns="13311" rIns="26615" bIns="13311">
            <a:spAutoFit/>
          </a:bodyPr>
          <a:lstStyle>
            <a:lvl1pPr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200">
                <a:solidFill>
                  <a:schemeClr val="tx1"/>
                </a:solidFill>
              </a:rPr>
              <a:t>LOUDSPEAKER UNIT:</a:t>
            </a:r>
          </a:p>
        </p:txBody>
      </p:sp>
      <p:sp>
        <p:nvSpPr>
          <p:cNvPr id="34835" name="Text Box 19"/>
          <p:cNvSpPr txBox="1">
            <a:spLocks noChangeArrowheads="1"/>
          </p:cNvSpPr>
          <p:nvPr/>
        </p:nvSpPr>
        <p:spPr bwMode="auto">
          <a:xfrm>
            <a:off x="5481638" y="6429375"/>
            <a:ext cx="30702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615" tIns="13311" rIns="26615" bIns="13311">
            <a:spAutoFit/>
          </a:bodyPr>
          <a:lstStyle>
            <a:lvl1pPr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000">
                <a:solidFill>
                  <a:schemeClr val="tx1"/>
                </a:solidFill>
              </a:rPr>
              <a:t>FRONT</a:t>
            </a:r>
          </a:p>
        </p:txBody>
      </p:sp>
      <p:sp>
        <p:nvSpPr>
          <p:cNvPr id="34836" name="Text Box 20"/>
          <p:cNvSpPr txBox="1">
            <a:spLocks noChangeArrowheads="1"/>
          </p:cNvSpPr>
          <p:nvPr/>
        </p:nvSpPr>
        <p:spPr bwMode="auto">
          <a:xfrm>
            <a:off x="6837363" y="6453188"/>
            <a:ext cx="3068637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615" tIns="13311" rIns="26615" bIns="13311">
            <a:spAutoFit/>
          </a:bodyPr>
          <a:lstStyle>
            <a:lvl1pPr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000">
                <a:solidFill>
                  <a:schemeClr val="tx1"/>
                </a:solidFill>
              </a:rPr>
              <a:t>BACK</a:t>
            </a:r>
          </a:p>
        </p:txBody>
      </p:sp>
      <p:pic>
        <p:nvPicPr>
          <p:cNvPr id="34837" name="Picture 21" descr="topcopp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8" y="2386013"/>
            <a:ext cx="1130300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8" name="Picture 22" descr="botcopp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2409825"/>
            <a:ext cx="1103312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9" name="Text Box 23"/>
          <p:cNvSpPr txBox="1">
            <a:spLocks noChangeArrowheads="1"/>
          </p:cNvSpPr>
          <p:nvPr/>
        </p:nvSpPr>
        <p:spPr bwMode="auto">
          <a:xfrm>
            <a:off x="2709863" y="3905250"/>
            <a:ext cx="2159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615" tIns="13311" rIns="26615" bIns="13311">
            <a:spAutoFit/>
          </a:bodyPr>
          <a:lstStyle>
            <a:lvl1pPr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800">
                <a:solidFill>
                  <a:schemeClr val="tx1"/>
                </a:solidFill>
              </a:rPr>
              <a:t>Top Copper</a:t>
            </a:r>
            <a:r>
              <a:rPr kumimoji="0" lang="en-US" altLang="en-US" sz="12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4840" name="Text Box 24"/>
          <p:cNvSpPr txBox="1">
            <a:spLocks noChangeArrowheads="1"/>
          </p:cNvSpPr>
          <p:nvPr/>
        </p:nvSpPr>
        <p:spPr bwMode="auto">
          <a:xfrm>
            <a:off x="4211638" y="3910013"/>
            <a:ext cx="2159000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615" tIns="13311" rIns="26615" bIns="13311">
            <a:spAutoFit/>
          </a:bodyPr>
          <a:lstStyle>
            <a:lvl1pPr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800">
                <a:solidFill>
                  <a:schemeClr val="tx1"/>
                </a:solidFill>
              </a:rPr>
              <a:t>Bottom Copper</a:t>
            </a:r>
            <a:r>
              <a:rPr kumimoji="0" lang="en-US" altLang="en-US" sz="12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4841" name="Text Box 25"/>
          <p:cNvSpPr txBox="1">
            <a:spLocks noChangeArrowheads="1"/>
          </p:cNvSpPr>
          <p:nvPr/>
        </p:nvSpPr>
        <p:spPr bwMode="auto">
          <a:xfrm>
            <a:off x="6202363" y="995363"/>
            <a:ext cx="30686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615" tIns="13311" rIns="26615" bIns="13311">
            <a:spAutoFit/>
          </a:bodyPr>
          <a:lstStyle>
            <a:lvl1pPr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200">
                <a:solidFill>
                  <a:schemeClr val="tx1"/>
                </a:solidFill>
              </a:rPr>
              <a:t>USER INTERFACE UNIT:</a:t>
            </a:r>
          </a:p>
        </p:txBody>
      </p:sp>
      <p:pic>
        <p:nvPicPr>
          <p:cNvPr id="34842" name="Picture 26" descr="control_box_1"/>
          <p:cNvPicPr>
            <a:picLocks noChangeAspect="1" noChangeArrowheads="1"/>
          </p:cNvPicPr>
          <p:nvPr/>
        </p:nvPicPr>
        <p:blipFill>
          <a:blip r:embed="rId1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63" y="1262063"/>
            <a:ext cx="13541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43" name="Text Box 27"/>
          <p:cNvSpPr txBox="1">
            <a:spLocks noChangeArrowheads="1"/>
          </p:cNvSpPr>
          <p:nvPr/>
        </p:nvSpPr>
        <p:spPr bwMode="auto">
          <a:xfrm>
            <a:off x="3449638" y="4162425"/>
            <a:ext cx="2159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615" tIns="13311" rIns="26615" bIns="13311">
            <a:spAutoFit/>
          </a:bodyPr>
          <a:lstStyle>
            <a:lvl1pPr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200">
                <a:solidFill>
                  <a:schemeClr val="tx1"/>
                </a:solidFill>
              </a:rPr>
              <a:t>SIGNAL PATH:</a:t>
            </a:r>
          </a:p>
        </p:txBody>
      </p:sp>
    </p:spTree>
    <p:extLst>
      <p:ext uri="{BB962C8B-B14F-4D97-AF65-F5344CB8AC3E}">
        <p14:creationId xmlns:p14="http://schemas.microsoft.com/office/powerpoint/2010/main" val="2621941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032" tIns="14015" rIns="28032" bIns="14015">
            <a:spAutoFit/>
          </a:bodyPr>
          <a:lstStyle>
            <a:lvl1pPr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300">
                <a:solidFill>
                  <a:schemeClr val="tx1"/>
                </a:solidFill>
              </a:rPr>
              <a:t>ECE 477 Digital Systems Senior Design Project </a:t>
            </a:r>
            <a:r>
              <a:rPr kumimoji="0" lang="en-US" altLang="en-US" sz="1300">
                <a:solidFill>
                  <a:schemeClr val="tx1"/>
                </a:solidFill>
                <a:sym typeface="Symbol" panose="05050102010706020507" pitchFamily="18" charset="2"/>
              </a:rPr>
              <a:t></a:t>
            </a:r>
            <a:r>
              <a:rPr kumimoji="0" lang="en-US" altLang="en-US" sz="1300">
                <a:solidFill>
                  <a:schemeClr val="tx1"/>
                </a:solidFill>
              </a:rPr>
              <a:t> Fall 2007</a:t>
            </a:r>
          </a:p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300">
                <a:solidFill>
                  <a:schemeClr val="tx1"/>
                </a:solidFill>
              </a:rPr>
              <a:t>Team 2: Hooked on Harmonix</a:t>
            </a:r>
          </a:p>
        </p:txBody>
      </p:sp>
      <p:pic>
        <p:nvPicPr>
          <p:cNvPr id="35843" name="Picture 3" descr="PU_signature_jpg_pr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3" y="6630988"/>
            <a:ext cx="5667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0" y="6618288"/>
            <a:ext cx="9525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032" tIns="14015" rIns="28032" bIns="14015">
            <a:spAutoFit/>
          </a:bodyPr>
          <a:lstStyle>
            <a:lvl1pPr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600" b="0">
                <a:solidFill>
                  <a:schemeClr val="tx1"/>
                </a:solidFill>
              </a:rPr>
              <a:t>Digijock(ette)-Strength Digital System Design</a:t>
            </a:r>
            <a:r>
              <a:rPr kumimoji="0" lang="en-US" altLang="en-US" sz="600" b="0" baseline="30000">
                <a:solidFill>
                  <a:schemeClr val="tx1"/>
                </a:solidFill>
              </a:rPr>
              <a:t>TM</a:t>
            </a:r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1524000"/>
            <a:ext cx="1755775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3024188" y="3071813"/>
            <a:ext cx="3241675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629" tIns="13317" rIns="26629" bIns="13317">
            <a:spAutoFit/>
          </a:bodyPr>
          <a:lstStyle>
            <a:lvl1pPr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</a:pPr>
            <a:r>
              <a:rPr kumimoji="0" lang="en-US" altLang="en-US" sz="1100">
                <a:solidFill>
                  <a:schemeClr val="tx1"/>
                </a:solidFill>
              </a:rPr>
              <a:t>Hooked on Harmonix is a learning tool that teaches the user valuable piano skills while providing an entertaining experience at the same time. </a:t>
            </a: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190500" y="3952875"/>
            <a:ext cx="258286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629" tIns="13317" rIns="26629" bIns="13317">
            <a:spAutoFit/>
          </a:bodyPr>
          <a:lstStyle>
            <a:lvl1pPr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</a:pPr>
            <a:r>
              <a:rPr kumimoji="0" lang="en-US" altLang="en-US" sz="1100">
                <a:solidFill>
                  <a:schemeClr val="tx1"/>
                </a:solidFill>
              </a:rPr>
              <a:t>4-layer Printed Circuit Board (PCB)</a:t>
            </a: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6624638" y="2524125"/>
            <a:ext cx="2325687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629" tIns="13317" rIns="26629" bIns="13317">
            <a:spAutoFit/>
          </a:bodyPr>
          <a:lstStyle>
            <a:lvl1pPr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</a:pPr>
            <a:r>
              <a:rPr kumimoji="0" lang="en-US" altLang="en-US" sz="1100">
                <a:solidFill>
                  <a:schemeClr val="tx1"/>
                </a:solidFill>
              </a:rPr>
              <a:t>Final Printed Circuit Board (PCB)</a:t>
            </a: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6583363" y="4524375"/>
            <a:ext cx="237013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629" tIns="13317" rIns="26629" bIns="13317">
            <a:spAutoFit/>
          </a:bodyPr>
          <a:lstStyle>
            <a:lvl1pPr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</a:pPr>
            <a:r>
              <a:rPr kumimoji="0" lang="en-US" altLang="en-US" sz="1100">
                <a:solidFill>
                  <a:schemeClr val="tx1"/>
                </a:solidFill>
              </a:rPr>
              <a:t>I/O Ports (from left): Audio Output, VGA output, MIDI input, power input</a:t>
            </a: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2857500" y="6262688"/>
            <a:ext cx="3398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629" tIns="13317" rIns="26629" bIns="13317">
            <a:spAutoFit/>
          </a:bodyPr>
          <a:lstStyle>
            <a:lvl1pPr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</a:pPr>
            <a:r>
              <a:rPr kumimoji="0" lang="en-US" altLang="en-US" sz="1100">
                <a:solidFill>
                  <a:schemeClr val="tx1"/>
                </a:solidFill>
              </a:rPr>
              <a:t>User input from standard MIDI keyboard is compared to stored MIDI song file</a:t>
            </a: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274638" y="4381500"/>
            <a:ext cx="2371725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629" tIns="13317" rIns="26629" bIns="13317">
            <a:spAutoFit/>
          </a:bodyPr>
          <a:lstStyle>
            <a:lvl1pPr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 defTabSz="265113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defTabSz="265113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</a:pPr>
            <a:r>
              <a:rPr kumimoji="0" lang="en-US" altLang="en-US" sz="1100">
                <a:solidFill>
                  <a:schemeClr val="tx1"/>
                </a:solidFill>
              </a:rPr>
              <a:t>Synopsis: The user selects one of several MIDI tracks stored in Flash memory, and the corresponding file is parsed outputting bars of appropriate length to a standard computer monitor. Performance from a standard MIDI keyboard is judged and graded when the song is finished.</a:t>
            </a:r>
          </a:p>
        </p:txBody>
      </p:sp>
      <p:pic>
        <p:nvPicPr>
          <p:cNvPr id="35852" name="Picture 12" descr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38" y="3881438"/>
            <a:ext cx="3189287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Picture 13" descr="harmonix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809625"/>
            <a:ext cx="19335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14" descr="PCB_Layout_P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452563"/>
            <a:ext cx="2767013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5" name="Picture 15" descr="PCB_enclosure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881063"/>
            <a:ext cx="177006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6" name="Picture 16" descr="enclosure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8" y="5119688"/>
            <a:ext cx="1595437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7" name="Picture 17" descr="enclosure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8" y="3071813"/>
            <a:ext cx="1531937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031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3" descr="Block Diagr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1238250"/>
            <a:ext cx="17780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8" descr="Z:\Images\Sketch PCB Side Annotat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3" y="2476500"/>
            <a:ext cx="228600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8046" tIns="14022" rIns="28046" bIns="14022">
            <a:spAutoFit/>
          </a:bodyPr>
          <a:lstStyle/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kumimoji="0"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ECE</a:t>
            </a:r>
            <a:r>
              <a:rPr kumimoji="0"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477 Digital Systems Senior Design Project </a:t>
            </a:r>
            <a:r>
              <a:rPr kumimoji="0"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</a:t>
            </a:r>
            <a:r>
              <a:rPr kumimoji="0"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Spring 2008</a:t>
            </a:r>
          </a:p>
        </p:txBody>
      </p:sp>
      <p:pic>
        <p:nvPicPr>
          <p:cNvPr id="36869" name="Picture 5" descr="PU_signature_jpg_pr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3" y="6630988"/>
            <a:ext cx="5667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0" y="6618288"/>
            <a:ext cx="9525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046" tIns="14022" rIns="28046" bIns="14022">
            <a:spAutoFit/>
          </a:bodyPr>
          <a:lstStyle>
            <a:lvl1pPr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600" b="0">
                <a:solidFill>
                  <a:schemeClr val="tx1"/>
                </a:solidFill>
              </a:rPr>
              <a:t>Digijock(ette)-Strength Digital System Design</a:t>
            </a:r>
            <a:r>
              <a:rPr kumimoji="0" lang="en-US" altLang="en-US" sz="600" b="0" baseline="30000">
                <a:solidFill>
                  <a:schemeClr val="tx1"/>
                </a:solidFill>
              </a:rPr>
              <a:t>TM</a:t>
            </a:r>
          </a:p>
        </p:txBody>
      </p:sp>
      <p:pic>
        <p:nvPicPr>
          <p:cNvPr id="36871" name="Picture 7" descr="RoboRubi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190500"/>
            <a:ext cx="30956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2805113" y="3024188"/>
            <a:ext cx="3533775" cy="1154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just"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10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RoboRubik</a:t>
            </a:r>
            <a:r>
              <a:rPr kumimoji="0" lang="en-US" sz="10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is a self-contained automated Rubik's Cube solver.</a:t>
            </a:r>
          </a:p>
          <a:p>
            <a:pPr algn="just"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10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You can scramble and solve it just like a normal Rubik’s Cube. If you get stuck, you can get hints as to what your next move should be. </a:t>
            </a:r>
            <a:r>
              <a:rPr kumimoji="0" lang="en-US" sz="10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RoboRubik</a:t>
            </a:r>
            <a:r>
              <a:rPr kumimoji="0" lang="en-US" sz="10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comes with an embedded user interface accessed through any device with wireless networking ability. It’s a fun and simple way to learn about and play with one of the most beloved puzzles in the world.</a:t>
            </a:r>
          </a:p>
        </p:txBody>
      </p:sp>
      <p:pic>
        <p:nvPicPr>
          <p:cNvPr id="36873" name="Picture 14" descr="PCB Main Layou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691063"/>
            <a:ext cx="13970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5" descr="PCB Side Layou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4691063"/>
            <a:ext cx="13970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ooter Placeholder 6"/>
          <p:cNvSpPr txBox="1">
            <a:spLocks noGrp="1"/>
          </p:cNvSpPr>
          <p:nvPr/>
        </p:nvSpPr>
        <p:spPr bwMode="auto">
          <a:xfrm>
            <a:off x="3768725" y="6619875"/>
            <a:ext cx="1620838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46" tIns="45673" rIns="91346" bIns="45673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en-US" sz="9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© 2008 </a:t>
            </a:r>
            <a:r>
              <a:rPr kumimoji="0" lang="en-US" sz="9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RoboRubik</a:t>
            </a:r>
            <a:endParaRPr kumimoji="0" lang="en-US" sz="900" b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36876" name="Picture 14" descr="Sketch Internal Updated Annotat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3" y="4524375"/>
            <a:ext cx="2284412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15" descr="RR icon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8" y="6637338"/>
            <a:ext cx="182562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19" descr="Team Float HC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38" y="976313"/>
            <a:ext cx="262572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21" descr="RoboRubik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1071563"/>
            <a:ext cx="115093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296863" y="1000125"/>
            <a:ext cx="846137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just"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14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Design</a:t>
            </a:r>
          </a:p>
        </p:txBody>
      </p:sp>
      <p:pic>
        <p:nvPicPr>
          <p:cNvPr id="36881" name="Picture 25" descr="Schematic Side.bmp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3095625"/>
            <a:ext cx="17780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27" descr="Schematic Main.bmp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4929188"/>
            <a:ext cx="17780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1630363" y="5905500"/>
            <a:ext cx="549275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6643" tIns="13323" rIns="26643" bIns="13323">
            <a:spAutoFit/>
          </a:bodyPr>
          <a:lstStyle/>
          <a:p>
            <a:pPr algn="r"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8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Main PCB</a:t>
            </a:r>
            <a:br>
              <a:rPr kumimoji="0" lang="en-US" sz="8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kumimoji="0" lang="en-US" sz="8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Schematic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1608138" y="4238625"/>
            <a:ext cx="5508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6643" tIns="13323" rIns="26643" bIns="13323">
            <a:spAutoFit/>
          </a:bodyPr>
          <a:lstStyle/>
          <a:p>
            <a:pPr algn="r"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8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Side PCB</a:t>
            </a:r>
            <a:br>
              <a:rPr kumimoji="0" lang="en-US" sz="8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kumimoji="0" lang="en-US" sz="8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Schematic</a:t>
            </a:r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4130675" y="4364038"/>
            <a:ext cx="1206500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just"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14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Development</a:t>
            </a:r>
          </a:p>
        </p:txBody>
      </p:sp>
      <p:sp>
        <p:nvSpPr>
          <p:cNvPr id="34" name="Text Box 22"/>
          <p:cNvSpPr txBox="1">
            <a:spLocks noChangeArrowheads="1"/>
          </p:cNvSpPr>
          <p:nvPr/>
        </p:nvSpPr>
        <p:spPr bwMode="auto">
          <a:xfrm>
            <a:off x="3556000" y="6096000"/>
            <a:ext cx="846138" cy="123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800" b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Main PCB</a:t>
            </a:r>
          </a:p>
        </p:txBody>
      </p:sp>
      <p:sp>
        <p:nvSpPr>
          <p:cNvPr id="35" name="Text Box 22"/>
          <p:cNvSpPr txBox="1">
            <a:spLocks noChangeArrowheads="1"/>
          </p:cNvSpPr>
          <p:nvPr/>
        </p:nvSpPr>
        <p:spPr bwMode="auto">
          <a:xfrm>
            <a:off x="5354638" y="6096000"/>
            <a:ext cx="847725" cy="123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800" b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Side PCB</a:t>
            </a:r>
          </a:p>
        </p:txBody>
      </p: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8339138" y="4167188"/>
            <a:ext cx="804862" cy="123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just"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8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Side PCB Sketch</a:t>
            </a:r>
          </a:p>
        </p:txBody>
      </p:sp>
      <p:sp>
        <p:nvSpPr>
          <p:cNvPr id="37" name="Text Box 22"/>
          <p:cNvSpPr txBox="1">
            <a:spLocks noChangeArrowheads="1"/>
          </p:cNvSpPr>
          <p:nvPr/>
        </p:nvSpPr>
        <p:spPr bwMode="auto">
          <a:xfrm>
            <a:off x="3471863" y="2452688"/>
            <a:ext cx="381000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1000" b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Tyler</a:t>
            </a:r>
            <a:br>
              <a:rPr kumimoji="0" lang="en-US" sz="1000" b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kumimoji="0" lang="en-US" sz="1000" b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Heck</a:t>
            </a:r>
          </a:p>
        </p:txBody>
      </p:sp>
      <p:sp>
        <p:nvSpPr>
          <p:cNvPr id="38" name="Text Box 22"/>
          <p:cNvSpPr txBox="1">
            <a:spLocks noChangeArrowheads="1"/>
          </p:cNvSpPr>
          <p:nvPr/>
        </p:nvSpPr>
        <p:spPr bwMode="auto">
          <a:xfrm>
            <a:off x="4148138" y="2452688"/>
            <a:ext cx="381000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1000" b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Dave </a:t>
            </a:r>
            <a:r>
              <a:rPr kumimoji="0" lang="en-US" sz="10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Bukiet</a:t>
            </a:r>
            <a:endParaRPr kumimoji="0" lang="en-US" sz="1000" b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9" name="Text Box 22"/>
          <p:cNvSpPr txBox="1">
            <a:spLocks noChangeArrowheads="1"/>
          </p:cNvSpPr>
          <p:nvPr/>
        </p:nvSpPr>
        <p:spPr bwMode="auto">
          <a:xfrm>
            <a:off x="4826000" y="2476500"/>
            <a:ext cx="423863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1000" b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Erik Carron</a:t>
            </a:r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5354638" y="2476500"/>
            <a:ext cx="423862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1000" b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Casey </a:t>
            </a:r>
            <a:r>
              <a:rPr kumimoji="0" lang="en-US" sz="10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Kloiber</a:t>
            </a:r>
            <a:endParaRPr kumimoji="0" lang="en-US" sz="1000" b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1" name="Text Box 22"/>
          <p:cNvSpPr txBox="1">
            <a:spLocks noChangeArrowheads="1"/>
          </p:cNvSpPr>
          <p:nvPr/>
        </p:nvSpPr>
        <p:spPr bwMode="auto">
          <a:xfrm>
            <a:off x="7874000" y="2286000"/>
            <a:ext cx="846138" cy="123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just"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8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RoboRubik</a:t>
            </a:r>
            <a:endParaRPr kumimoji="0" lang="en-US" sz="800" b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1544638" y="2524125"/>
            <a:ext cx="720725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6643" tIns="13323" rIns="26643" bIns="13323">
            <a:spAutoFit/>
          </a:bodyPr>
          <a:lstStyle/>
          <a:p>
            <a:pPr algn="r"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8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Block Diagram</a:t>
            </a:r>
          </a:p>
        </p:txBody>
      </p:sp>
      <p:sp>
        <p:nvSpPr>
          <p:cNvPr id="43" name="Text Box 22"/>
          <p:cNvSpPr txBox="1">
            <a:spLocks noChangeArrowheads="1"/>
          </p:cNvSpPr>
          <p:nvPr/>
        </p:nvSpPr>
        <p:spPr bwMode="auto">
          <a:xfrm>
            <a:off x="8275638" y="6191250"/>
            <a:ext cx="762000" cy="246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just"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8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Cut-away Sketch</a:t>
            </a:r>
          </a:p>
        </p:txBody>
      </p:sp>
      <p:sp>
        <p:nvSpPr>
          <p:cNvPr id="44" name="Text Box 22"/>
          <p:cNvSpPr txBox="1">
            <a:spLocks noChangeArrowheads="1"/>
          </p:cNvSpPr>
          <p:nvPr/>
        </p:nvSpPr>
        <p:spPr bwMode="auto">
          <a:xfrm>
            <a:off x="6815138" y="1000125"/>
            <a:ext cx="952500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just" defTabSz="266566" eaLnBrk="1" hangingPunct="1">
              <a:lnSpc>
                <a:spcPct val="100000"/>
              </a:lnSpc>
              <a:buClrTx/>
              <a:buSzTx/>
              <a:defRPr/>
            </a:pPr>
            <a:r>
              <a:rPr kumimoji="0" lang="en-US" sz="14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Device</a:t>
            </a:r>
          </a:p>
        </p:txBody>
      </p:sp>
    </p:spTree>
    <p:extLst>
      <p:ext uri="{BB962C8B-B14F-4D97-AF65-F5344CB8AC3E}">
        <p14:creationId xmlns:p14="http://schemas.microsoft.com/office/powerpoint/2010/main" val="39526928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046" tIns="14022" rIns="28046" bIns="14022">
            <a:spAutoFit/>
          </a:bodyPr>
          <a:lstStyle>
            <a:lvl1pPr defTabSz="9112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12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12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12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12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</a:pPr>
            <a:r>
              <a:rPr kumimoji="0" lang="en-US" altLang="en-US" sz="1300">
                <a:solidFill>
                  <a:srgbClr val="000000"/>
                </a:solidFill>
              </a:rPr>
              <a:t>ECE 477 Digital Systems Senior Design Project </a:t>
            </a:r>
            <a:r>
              <a:rPr kumimoji="0" lang="en-US" altLang="en-US" sz="1300">
                <a:solidFill>
                  <a:srgbClr val="000000"/>
                </a:solidFill>
                <a:sym typeface="Symbol" panose="05050102010706020507" pitchFamily="18" charset="2"/>
              </a:rPr>
              <a:t></a:t>
            </a:r>
            <a:r>
              <a:rPr kumimoji="0" lang="en-US" altLang="en-US" sz="1300">
                <a:solidFill>
                  <a:srgbClr val="000000"/>
                </a:solidFill>
              </a:rPr>
              <a:t> Spring 2010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</a:pPr>
            <a:r>
              <a:rPr kumimoji="0" lang="en-US" altLang="en-US" sz="1300">
                <a:solidFill>
                  <a:srgbClr val="000000"/>
                </a:solidFill>
              </a:rPr>
              <a:t>Team 6 – Digital Sound Projection</a:t>
            </a:r>
          </a:p>
        </p:txBody>
      </p:sp>
      <p:pic>
        <p:nvPicPr>
          <p:cNvPr id="37891" name="Picture 5" descr="PU_signature_jpg_pr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3" y="6630988"/>
            <a:ext cx="566737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0" y="6618288"/>
            <a:ext cx="9525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046" tIns="14022" rIns="28046" bIns="14022">
            <a:spAutoFit/>
          </a:bodyPr>
          <a:lstStyle>
            <a:lvl1pPr defTabSz="9112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12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12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12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12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</a:pPr>
            <a:r>
              <a:rPr kumimoji="0" lang="en-US" altLang="en-US" sz="600" b="0">
                <a:solidFill>
                  <a:srgbClr val="000000"/>
                </a:solidFill>
              </a:rPr>
              <a:t>Digijock(ette)-Strength Digital System Design</a:t>
            </a:r>
            <a:r>
              <a:rPr kumimoji="0" lang="en-US" altLang="en-US" sz="600" b="0" baseline="30000">
                <a:solidFill>
                  <a:srgbClr val="000000"/>
                </a:solidFill>
              </a:rPr>
              <a:t>TM</a:t>
            </a:r>
          </a:p>
        </p:txBody>
      </p:sp>
      <p:pic>
        <p:nvPicPr>
          <p:cNvPr id="3789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3" y="4405313"/>
            <a:ext cx="2413000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Box 6"/>
          <p:cNvSpPr txBox="1">
            <a:spLocks noChangeArrowheads="1"/>
          </p:cNvSpPr>
          <p:nvPr/>
        </p:nvSpPr>
        <p:spPr bwMode="auto">
          <a:xfrm>
            <a:off x="7181850" y="6453188"/>
            <a:ext cx="12192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643" tIns="13323" rIns="26643" bIns="13323">
            <a:spAutoFit/>
          </a:bodyPr>
          <a:lstStyle>
            <a:lvl1pPr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000">
                <a:solidFill>
                  <a:srgbClr val="000000"/>
                </a:solidFill>
              </a:rPr>
              <a:t>Completed Project </a:t>
            </a:r>
          </a:p>
        </p:txBody>
      </p:sp>
      <p:sp>
        <p:nvSpPr>
          <p:cNvPr id="37895" name="TextBox 8"/>
          <p:cNvSpPr txBox="1">
            <a:spLocks noChangeArrowheads="1"/>
          </p:cNvSpPr>
          <p:nvPr/>
        </p:nvSpPr>
        <p:spPr bwMode="auto">
          <a:xfrm>
            <a:off x="2646363" y="2166938"/>
            <a:ext cx="40417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643" tIns="13323" rIns="26643" bIns="13323">
            <a:spAutoFit/>
          </a:bodyPr>
          <a:lstStyle>
            <a:lvl1pPr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100">
                <a:solidFill>
                  <a:srgbClr val="000000"/>
                </a:solidFill>
              </a:rPr>
              <a:t>Digital Sound Projection is a high fidelity audio transceiver with EQ and voice enhancement signal processing functions for lecture halls or theatre venues.</a:t>
            </a:r>
          </a:p>
        </p:txBody>
      </p:sp>
      <p:pic>
        <p:nvPicPr>
          <p:cNvPr id="37896" name="Picture 10" descr="https://engineering.purdue.edu/477grp6/images/TranmitterHighR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357188"/>
            <a:ext cx="2259013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TextBox 11"/>
          <p:cNvSpPr txBox="1">
            <a:spLocks noChangeArrowheads="1"/>
          </p:cNvSpPr>
          <p:nvPr/>
        </p:nvSpPr>
        <p:spPr bwMode="auto">
          <a:xfrm>
            <a:off x="7323138" y="2286000"/>
            <a:ext cx="1325562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643" tIns="13323" rIns="26643" bIns="13323">
            <a:spAutoFit/>
          </a:bodyPr>
          <a:lstStyle>
            <a:lvl1pPr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000">
                <a:solidFill>
                  <a:srgbClr val="000000"/>
                </a:solidFill>
              </a:rPr>
              <a:t>Transmitter Internals</a:t>
            </a:r>
          </a:p>
        </p:txBody>
      </p:sp>
      <p:pic>
        <p:nvPicPr>
          <p:cNvPr id="37898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33375"/>
            <a:ext cx="241300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TextBox 18"/>
          <p:cNvSpPr txBox="1">
            <a:spLocks noChangeArrowheads="1"/>
          </p:cNvSpPr>
          <p:nvPr/>
        </p:nvSpPr>
        <p:spPr bwMode="auto">
          <a:xfrm>
            <a:off x="793750" y="2571750"/>
            <a:ext cx="11525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643" tIns="13323" rIns="26643" bIns="13323">
            <a:spAutoFit/>
          </a:bodyPr>
          <a:lstStyle>
            <a:lvl1pPr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000">
                <a:solidFill>
                  <a:srgbClr val="000000"/>
                </a:solidFill>
              </a:rPr>
              <a:t>Receiver Internals</a:t>
            </a:r>
          </a:p>
        </p:txBody>
      </p:sp>
      <p:pic>
        <p:nvPicPr>
          <p:cNvPr id="37900" name="Picture 21" descr="https://engineering.purdue.edu/477grp6/images/ReceiverPart1-Mar1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2871788"/>
            <a:ext cx="218122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1" name="TextBox 20"/>
          <p:cNvSpPr txBox="1">
            <a:spLocks noChangeArrowheads="1"/>
          </p:cNvSpPr>
          <p:nvPr/>
        </p:nvSpPr>
        <p:spPr bwMode="auto">
          <a:xfrm>
            <a:off x="423863" y="4619625"/>
            <a:ext cx="1900237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643" tIns="13323" rIns="26643" bIns="13323">
            <a:spAutoFit/>
          </a:bodyPr>
          <a:lstStyle>
            <a:lvl1pPr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000">
                <a:solidFill>
                  <a:srgbClr val="000000"/>
                </a:solidFill>
              </a:rPr>
              <a:t>Receiver “Digital” PCB Layout</a:t>
            </a:r>
          </a:p>
        </p:txBody>
      </p:sp>
      <p:pic>
        <p:nvPicPr>
          <p:cNvPr id="37902" name="Picture 23" descr="https://engineering.purdue.edu/477grp6/images/ReceiverPart2-Mar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905375"/>
            <a:ext cx="22860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3" name="TextBox 22"/>
          <p:cNvSpPr txBox="1">
            <a:spLocks noChangeArrowheads="1"/>
          </p:cNvSpPr>
          <p:nvPr/>
        </p:nvSpPr>
        <p:spPr bwMode="auto">
          <a:xfrm>
            <a:off x="336550" y="6310313"/>
            <a:ext cx="1944688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643" tIns="13323" rIns="26643" bIns="13323">
            <a:spAutoFit/>
          </a:bodyPr>
          <a:lstStyle>
            <a:lvl1pPr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000">
                <a:solidFill>
                  <a:srgbClr val="000000"/>
                </a:solidFill>
              </a:rPr>
              <a:t>Receiver “Analog” PCB Layout</a:t>
            </a:r>
          </a:p>
        </p:txBody>
      </p:sp>
      <p:pic>
        <p:nvPicPr>
          <p:cNvPr id="37904" name="Picture 25" descr="https://engineering.purdue.edu/477grp6/images/TransmitterMar1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3" y="2547938"/>
            <a:ext cx="21717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5" name="TextBox 24"/>
          <p:cNvSpPr txBox="1">
            <a:spLocks noChangeArrowheads="1"/>
          </p:cNvSpPr>
          <p:nvPr/>
        </p:nvSpPr>
        <p:spPr bwMode="auto">
          <a:xfrm>
            <a:off x="7192963" y="4071938"/>
            <a:ext cx="1519237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643" tIns="13323" rIns="26643" bIns="13323">
            <a:spAutoFit/>
          </a:bodyPr>
          <a:lstStyle>
            <a:lvl1pPr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defRPr kumimoji="1" sz="3200" b="1">
                <a:solidFill>
                  <a:srgbClr val="DCD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000">
                <a:solidFill>
                  <a:srgbClr val="000000"/>
                </a:solidFill>
              </a:rPr>
              <a:t>Transmitter PCB Layout</a:t>
            </a:r>
          </a:p>
        </p:txBody>
      </p:sp>
      <p:pic>
        <p:nvPicPr>
          <p:cNvPr id="37906" name="Picture 22" descr="TEAM6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63" y="762000"/>
            <a:ext cx="1270000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7" name="Picture 23" descr="voicefg2.t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2846388"/>
            <a:ext cx="1481137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8" name="Picture 24" descr="voicefg2_zoom.t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46388"/>
            <a:ext cx="1481138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9" name="Picture 24" descr="SystemBlock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8" y="4238625"/>
            <a:ext cx="2138362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0" name="Picture 25" descr="BlockFinal_RX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5214938"/>
            <a:ext cx="177482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1" name="Picture 26" descr="BlockFinal_TX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63" y="5429250"/>
            <a:ext cx="18192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385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/>
        <p:txBody>
          <a:bodyPr rtlCol="0">
            <a:normAutofit/>
          </a:bodyPr>
          <a:lstStyle/>
          <a:p>
            <a:pPr defTabSz="913716"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8916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46929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 smtClean="0"/>
              <a:t>Project Specific Success Criteria (PSSCS)</a:t>
            </a:r>
            <a:endParaRPr lang="en-US" sz="35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800" dirty="0" smtClean="0"/>
              <a:t>What are PSSCs?</a:t>
            </a:r>
          </a:p>
          <a:p>
            <a:pPr marL="457200" indent="-173038">
              <a:buFont typeface="Arial" panose="020B0604020202020204" pitchFamily="34" charset="0"/>
              <a:buChar char="•"/>
            </a:pPr>
            <a:r>
              <a:rPr lang="en-US" sz="2400" dirty="0" smtClean="0"/>
              <a:t>Used to measure the degree to which teams have successfully implemented their projects</a:t>
            </a:r>
          </a:p>
          <a:p>
            <a:pPr marL="457200" indent="-173038">
              <a:buFont typeface="Arial" panose="020B0604020202020204" pitchFamily="34" charset="0"/>
              <a:buChar char="•"/>
            </a:pPr>
            <a:r>
              <a:rPr lang="en-US" sz="2400" dirty="0" smtClean="0"/>
              <a:t>5 objectives that should be accomplished by the final design (Approved by course staff); begin each PSSC with the phrase “An ability to…”</a:t>
            </a:r>
          </a:p>
          <a:p>
            <a:pPr marL="457200" indent="-173038">
              <a:buFont typeface="Arial" panose="020B0604020202020204" pitchFamily="34" charset="0"/>
              <a:buChar char="•"/>
            </a:pPr>
            <a:r>
              <a:rPr lang="en-US" sz="2400" dirty="0" smtClean="0"/>
              <a:t>Each PSSC should describe some aspect of the functionality of the final design</a:t>
            </a:r>
          </a:p>
          <a:p>
            <a:pPr marL="457200" indent="-173038">
              <a:buFont typeface="Arial" panose="020B0604020202020204" pitchFamily="34" charset="0"/>
              <a:buChar char="•"/>
            </a:pPr>
            <a:r>
              <a:rPr lang="en-US" sz="2400" dirty="0" smtClean="0"/>
              <a:t>In order to pass the course, 3 PSSCs must be successfully demonstrated</a:t>
            </a:r>
          </a:p>
          <a:p>
            <a:pPr marL="690563" indent="-173038">
              <a:buFont typeface="Arial" panose="020B0604020202020204" pitchFamily="34" charset="0"/>
              <a:buChar char="•"/>
            </a:pPr>
            <a:r>
              <a:rPr lang="en-US" sz="2000" dirty="0" smtClean="0"/>
              <a:t>2 of the PSSCs must focus on hardware built by team</a:t>
            </a:r>
          </a:p>
          <a:p>
            <a:pPr marL="690563" indent="-173038">
              <a:buFont typeface="Arial" panose="020B0604020202020204" pitchFamily="34" charset="0"/>
              <a:buChar char="•"/>
            </a:pPr>
            <a:r>
              <a:rPr lang="en-US" sz="2000" dirty="0" smtClean="0"/>
              <a:t>1 of the PSSCs can focus on an external item (such as an app)</a:t>
            </a:r>
          </a:p>
        </p:txBody>
      </p:sp>
    </p:spTree>
    <p:extLst>
      <p:ext uri="{BB962C8B-B14F-4D97-AF65-F5344CB8AC3E}">
        <p14:creationId xmlns:p14="http://schemas.microsoft.com/office/powerpoint/2010/main" val="1302590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Overview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Purpose and Objectives:</a:t>
            </a:r>
          </a:p>
          <a:p>
            <a:pPr marL="285750" defTabSz="233363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400" dirty="0"/>
              <a:t>To provide students with a practical, hands-on design   	 	 </a:t>
            </a:r>
            <a:r>
              <a:rPr lang="en-US" sz="2400" dirty="0" smtClean="0"/>
              <a:t>	 	 project </a:t>
            </a:r>
            <a:r>
              <a:rPr lang="en-US" sz="2400" dirty="0"/>
              <a:t>to apply their electrical engineering knowledge</a:t>
            </a:r>
          </a:p>
          <a:p>
            <a:pPr marL="285750" defTabSz="233363">
              <a:buFont typeface="Arial" panose="020B0604020202020204" pitchFamily="34" charset="0"/>
              <a:buChar char="•"/>
            </a:pPr>
            <a:r>
              <a:rPr lang="en-US" sz="2400" dirty="0"/>
              <a:t> To simulate conditions students are expected to 			 	 		 </a:t>
            </a:r>
            <a:r>
              <a:rPr lang="en-US" sz="2400" dirty="0" smtClean="0"/>
              <a:t>	 	 experience </a:t>
            </a:r>
            <a:r>
              <a:rPr lang="en-US" sz="2400" dirty="0"/>
              <a:t>in industry and/or research </a:t>
            </a:r>
            <a:r>
              <a:rPr lang="en-US" sz="2400" dirty="0" smtClean="0"/>
              <a:t>settings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Teams:</a:t>
            </a:r>
            <a:endParaRPr lang="en-US" sz="2400" dirty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Teams of 4 (team members chosen prior to semester)</a:t>
            </a:r>
          </a:p>
          <a:p>
            <a:pPr marL="284163" indent="-284163">
              <a:buFont typeface="Arial" panose="020B0604020202020204" pitchFamily="34" charset="0"/>
              <a:buChar char="•"/>
            </a:pPr>
            <a:r>
              <a:rPr lang="en-US" sz="2800" dirty="0" smtClean="0"/>
              <a:t>Projects:</a:t>
            </a:r>
          </a:p>
          <a:p>
            <a:pPr marL="2841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Chosen by student teams (must be of interest to 2+ 	 	 	members)</a:t>
            </a:r>
          </a:p>
          <a:p>
            <a:pPr marL="2841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Embedded design projects (utilize MCU, FPGA, or CPLD)</a:t>
            </a:r>
          </a:p>
          <a:p>
            <a:pPr marL="2841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Project success evaluated through use of project-specific 	 	success criteria (PSSCs)</a:t>
            </a:r>
          </a:p>
        </p:txBody>
      </p:sp>
    </p:spTree>
    <p:extLst>
      <p:ext uri="{BB962C8B-B14F-4D97-AF65-F5344CB8AC3E}">
        <p14:creationId xmlns:p14="http://schemas.microsoft.com/office/powerpoint/2010/main" val="242235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 smtClean="0"/>
              <a:t>Project Specific Success Criteria (PSSCS)</a:t>
            </a:r>
            <a:endParaRPr lang="en-US" sz="35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/>
        <p:txBody>
          <a:bodyPr>
            <a:normAutofit lnSpcReduction="10000"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800" dirty="0" smtClean="0"/>
              <a:t>Default Functionality of a Component Rule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PSSCs cannot be based on functionality that an aspect of the design is able to do trivially or out of the box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Examples:</a:t>
            </a:r>
          </a:p>
          <a:p>
            <a:pPr marL="569913" indent="-11271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“An ability to transmit data over a wireless connection”</a:t>
            </a:r>
          </a:p>
          <a:p>
            <a:pPr marL="569913" indent="-11271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“An ability to take pictures with a camera”</a:t>
            </a:r>
          </a:p>
          <a:p>
            <a:pPr marL="569913" indent="-11271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“An ability to emit light from a light emitting diode”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800" dirty="0" smtClean="0"/>
              <a:t>Preliminary and Final PSSCs</a:t>
            </a:r>
          </a:p>
          <a:p>
            <a:pPr marL="233363"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000" u="sng" dirty="0" smtClean="0"/>
              <a:t>Preliminary PSSCs:</a:t>
            </a:r>
            <a:r>
              <a:rPr lang="en-US" sz="2000" dirty="0" smtClean="0"/>
              <a:t> Aspects of the project can be demonstrated 	without full integration; used to pass 	outcomes</a:t>
            </a:r>
          </a:p>
          <a:p>
            <a:pPr marL="233363"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000" u="sng" dirty="0" smtClean="0"/>
              <a:t>Final PSSCs:</a:t>
            </a:r>
            <a:r>
              <a:rPr lang="en-US" sz="2000" dirty="0" smtClean="0"/>
              <a:t> Must be demonstrated with a fully-integrated project; 	used to receive points and for early completion bonus credit</a:t>
            </a:r>
          </a:p>
        </p:txBody>
      </p:sp>
    </p:spTree>
    <p:extLst>
      <p:ext uri="{BB962C8B-B14F-4D97-AF65-F5344CB8AC3E}">
        <p14:creationId xmlns:p14="http://schemas.microsoft.com/office/powerpoint/2010/main" val="28286796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 smtClean="0"/>
              <a:t>Project Specific Success Criteria (PSSCS)</a:t>
            </a:r>
            <a:endParaRPr lang="en-US" sz="35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800" dirty="0" smtClean="0"/>
              <a:t>Examples of Unacceptable PSSCs:</a:t>
            </a:r>
          </a:p>
          <a:p>
            <a:pPr marL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“Interface with the flight controller to achieve stable 	flight” </a:t>
            </a:r>
            <a:r>
              <a:rPr lang="en-US" sz="2400" dirty="0" smtClean="0">
                <a:solidFill>
                  <a:srgbClr val="C00000"/>
                </a:solidFill>
              </a:rPr>
              <a:t>(Start all PSSCs with the phrase “an ability to”)</a:t>
            </a:r>
            <a:endParaRPr lang="en-US" sz="2400" dirty="0" smtClean="0"/>
          </a:p>
          <a:p>
            <a:pPr marL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“An ability to design a motor controller for our project” 	</a:t>
            </a:r>
            <a:r>
              <a:rPr lang="en-US" sz="2400" dirty="0" smtClean="0">
                <a:solidFill>
                  <a:srgbClr val="C00000"/>
                </a:solidFill>
              </a:rPr>
              <a:t>(PSSCs must be based on the capabilities of your end 	project)</a:t>
            </a:r>
          </a:p>
          <a:p>
            <a:pPr marL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“An ability to receive GPS coordinates and send them to 	the microcontroller” </a:t>
            </a:r>
            <a:r>
              <a:rPr lang="en-US" sz="2400" dirty="0" smtClean="0">
                <a:solidFill>
                  <a:srgbClr val="C00000"/>
                </a:solidFill>
              </a:rPr>
              <a:t>(Default functionality of a 	component rule)</a:t>
            </a:r>
          </a:p>
          <a:p>
            <a:pPr marL="233363">
              <a:buFont typeface="Arial" panose="020B0604020202020204" pitchFamily="34" charset="0"/>
              <a:buChar char="•"/>
            </a:pPr>
            <a:r>
              <a:rPr lang="en-US" sz="2400" dirty="0" smtClean="0"/>
              <a:t> “An ability to filter out high frequency noise from a 	received RF signal” </a:t>
            </a:r>
            <a:r>
              <a:rPr lang="en-US" sz="2400" dirty="0" smtClean="0">
                <a:solidFill>
                  <a:srgbClr val="C00000"/>
                </a:solidFill>
              </a:rPr>
              <a:t>(Unacceptable if being done by a 	filter IC</a:t>
            </a:r>
            <a:r>
              <a:rPr lang="en-US" sz="2400" dirty="0" smtClean="0">
                <a:solidFill>
                  <a:srgbClr val="856024"/>
                </a:solidFill>
              </a:rPr>
              <a:t>; </a:t>
            </a:r>
            <a:r>
              <a:rPr lang="en-US" sz="2400" dirty="0" smtClean="0">
                <a:solidFill>
                  <a:srgbClr val="267433"/>
                </a:solidFill>
              </a:rPr>
              <a:t>acceptable if performed by a user design)</a:t>
            </a:r>
            <a:endParaRPr lang="en-US" sz="28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590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 smtClean="0"/>
              <a:t>Project Specific Success Criteria (PSSCS)</a:t>
            </a:r>
            <a:endParaRPr lang="en-US" sz="35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/>
        <p:txBody>
          <a:bodyPr>
            <a:normAutofit lnSpcReduction="10000"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800" dirty="0" smtClean="0"/>
              <a:t>Common subjects for PSSCs:</a:t>
            </a:r>
          </a:p>
          <a:p>
            <a:pPr marL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u="sng" dirty="0" smtClean="0"/>
              <a:t>Communication interfaces</a:t>
            </a:r>
            <a:r>
              <a:rPr lang="en-US" sz="2400" dirty="0" smtClean="0"/>
              <a:t> (acceptable IF you specify 	the types of data being transmitted over the interface)</a:t>
            </a:r>
          </a:p>
          <a:p>
            <a:pPr marL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u="sng" dirty="0" smtClean="0"/>
              <a:t>User interfaces</a:t>
            </a:r>
            <a:r>
              <a:rPr lang="en-US" sz="2400" dirty="0" smtClean="0"/>
              <a:t> (define types of data being displayed to 	the user interface as well as the nature of the UI)</a:t>
            </a:r>
          </a:p>
          <a:p>
            <a:pPr marL="233363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u="sng" dirty="0" smtClean="0"/>
              <a:t>Motor control and robotics techniques</a:t>
            </a:r>
            <a:r>
              <a:rPr lang="en-US" sz="2400" dirty="0" smtClean="0"/>
              <a:t> (GPS waypoint 	navigation, obstacle avoidance, PID control, etc.)</a:t>
            </a:r>
          </a:p>
          <a:p>
            <a:pPr marL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u="sng" dirty="0" smtClean="0"/>
              <a:t>Power techniques</a:t>
            </a:r>
            <a:r>
              <a:rPr lang="en-US" sz="2400" dirty="0" smtClean="0"/>
              <a:t> (battery 	monitoring/charging/  	notifications, backup power supplies, low power modes)</a:t>
            </a:r>
          </a:p>
          <a:p>
            <a:pPr marL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u="sng" dirty="0" smtClean="0"/>
              <a:t>Audio techniques</a:t>
            </a:r>
            <a:r>
              <a:rPr lang="en-US" sz="2400" dirty="0" smtClean="0"/>
              <a:t> (sound effects, audio synthesis, voice 	recognition, video/audio/signal processing, FFTs – may 	be acceptable depending </a:t>
            </a:r>
            <a:r>
              <a:rPr lang="en-US" sz="2400" smtClean="0"/>
              <a:t>on circumstances of use)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302478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Items To Get Started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800" dirty="0" smtClean="0"/>
              <a:t>This week:</a:t>
            </a:r>
          </a:p>
          <a:p>
            <a:pPr marL="344488" indent="-111125">
              <a:buFont typeface="Arial" panose="020B0604020202020204" pitchFamily="34" charset="0"/>
              <a:buChar char="•"/>
            </a:pPr>
            <a:r>
              <a:rPr lang="en-US" sz="2800" dirty="0" smtClean="0"/>
              <a:t> Meet with your team (if you haven’t already)</a:t>
            </a:r>
          </a:p>
          <a:p>
            <a:pPr marL="457200">
              <a:buFont typeface="Arial" panose="020B0604020202020204" pitchFamily="34" charset="0"/>
              <a:buChar char="•"/>
              <a:tabLst>
                <a:tab pos="690563" algn="l"/>
              </a:tabLst>
            </a:pPr>
            <a:r>
              <a:rPr lang="en-US" sz="2400" dirty="0"/>
              <a:t> </a:t>
            </a:r>
            <a:r>
              <a:rPr lang="en-US" sz="2400" dirty="0" smtClean="0"/>
              <a:t>Determine roles, schedules, meeting times, methods  	of contacting one another, etc.</a:t>
            </a:r>
          </a:p>
          <a:p>
            <a:pPr marL="344488" indent="-111125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Set up progress reports and course website</a:t>
            </a:r>
          </a:p>
          <a:p>
            <a:pPr marL="457200">
              <a:buFont typeface="Arial" panose="020B0604020202020204" pitchFamily="34" charset="0"/>
              <a:buChar char="•"/>
            </a:pPr>
            <a:r>
              <a:rPr lang="en-US" sz="2400" dirty="0" smtClean="0"/>
              <a:t> Use of HTML/CSS/</a:t>
            </a:r>
            <a:r>
              <a:rPr lang="en-US" sz="2400" dirty="0" err="1" smtClean="0"/>
              <a:t>Javascript</a:t>
            </a:r>
            <a:r>
              <a:rPr lang="en-US" sz="2400" dirty="0" smtClean="0"/>
              <a:t> templates is acceptable</a:t>
            </a:r>
          </a:p>
          <a:p>
            <a:pPr marL="457200">
              <a:buFont typeface="Arial" panose="020B0604020202020204" pitchFamily="34" charset="0"/>
              <a:buChar char="•"/>
              <a:tabLst>
                <a:tab pos="690563" algn="l"/>
              </a:tabLst>
            </a:pPr>
            <a:r>
              <a:rPr lang="en-US" sz="2400" dirty="0"/>
              <a:t> </a:t>
            </a:r>
            <a:r>
              <a:rPr lang="en-US" sz="2400" dirty="0" smtClean="0"/>
              <a:t>Course accounts come with a web template that may 	be used</a:t>
            </a:r>
          </a:p>
          <a:p>
            <a:pPr marL="457200">
              <a:buFont typeface="Arial" panose="020B0604020202020204" pitchFamily="34" charset="0"/>
              <a:buChar char="•"/>
              <a:tabLst>
                <a:tab pos="690563" algn="l"/>
              </a:tabLst>
            </a:pPr>
            <a:r>
              <a:rPr lang="en-US" sz="2400" dirty="0"/>
              <a:t> </a:t>
            </a:r>
            <a:r>
              <a:rPr lang="en-US" sz="2400" dirty="0" smtClean="0"/>
              <a:t>Access information is available in the download folder 	for your team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026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Items To Get Started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800" dirty="0" smtClean="0"/>
              <a:t>This week (cont.):</a:t>
            </a:r>
          </a:p>
          <a:p>
            <a:pPr marL="344488" indent="-111125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800" dirty="0" smtClean="0"/>
              <a:t>Homework 1 – Final Project Proposal</a:t>
            </a:r>
          </a:p>
          <a:p>
            <a:pPr marL="569913" indent="-111125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Due Friday at 11:59pm (use website submission tool)</a:t>
            </a:r>
          </a:p>
          <a:p>
            <a:pPr marL="569913" indent="-111125">
              <a:buFont typeface="Arial" panose="020B0604020202020204" pitchFamily="34" charset="0"/>
              <a:buChar char="•"/>
              <a:tabLst>
                <a:tab pos="690563" algn="l"/>
              </a:tabLst>
            </a:pPr>
            <a:r>
              <a:rPr lang="en-US" sz="2400" dirty="0"/>
              <a:t> </a:t>
            </a:r>
            <a:r>
              <a:rPr lang="en-US" sz="2400" dirty="0" smtClean="0"/>
              <a:t>Determine and state team member roles and   	responsibilities (including homework assignment 	responsibilities)</a:t>
            </a:r>
          </a:p>
          <a:p>
            <a:pPr marL="569913" indent="-111125">
              <a:buFont typeface="Arial" panose="020B0604020202020204" pitchFamily="34" charset="0"/>
              <a:buChar char="•"/>
              <a:tabLst>
                <a:tab pos="690563" algn="l"/>
              </a:tabLst>
            </a:pPr>
            <a:r>
              <a:rPr lang="en-US" sz="2400" dirty="0"/>
              <a:t> </a:t>
            </a:r>
            <a:r>
              <a:rPr lang="en-US" sz="2400" dirty="0" smtClean="0"/>
              <a:t>Determine project-specific success criteria (see PSSC 	Policy for specific course mandates on selecting 	PSSCs)</a:t>
            </a:r>
          </a:p>
        </p:txBody>
      </p:sp>
    </p:spTree>
    <p:extLst>
      <p:ext uri="{BB962C8B-B14F-4D97-AF65-F5344CB8AC3E}">
        <p14:creationId xmlns:p14="http://schemas.microsoft.com/office/powerpoint/2010/main" val="306149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Mandatory Lab Hours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800" dirty="0" smtClean="0"/>
              <a:t>This week (and subsequent weeks):</a:t>
            </a:r>
          </a:p>
          <a:p>
            <a:pPr marL="344488" indent="-111125">
              <a:buFont typeface="Arial" panose="020B0604020202020204" pitchFamily="34" charset="0"/>
              <a:buChar char="•"/>
            </a:pPr>
            <a:r>
              <a:rPr lang="en-US" sz="2400" dirty="0" smtClean="0"/>
              <a:t> Report to EE063 during your assigned TCSP section</a:t>
            </a:r>
          </a:p>
          <a:p>
            <a:pPr marL="344488" indent="-111125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Meet the ECE477 laboratory staff</a:t>
            </a:r>
          </a:p>
          <a:p>
            <a:pPr marL="344488" indent="-111125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Become familiar with the ECE477 lab space, team 	 	workbench space, and lockers</a:t>
            </a:r>
          </a:p>
          <a:p>
            <a:pPr marL="344488" indent="-111125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Have team photos taken</a:t>
            </a:r>
          </a:p>
          <a:p>
            <a:pPr marL="344488" indent="-111125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Receive TA assignments and discuss office hour 	availability with assigned TA</a:t>
            </a:r>
          </a:p>
        </p:txBody>
      </p:sp>
    </p:spTree>
    <p:extLst>
      <p:ext uri="{BB962C8B-B14F-4D97-AF65-F5344CB8AC3E}">
        <p14:creationId xmlns:p14="http://schemas.microsoft.com/office/powerpoint/2010/main" val="916875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Overview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/>
              <a:t>Laboratory</a:t>
            </a:r>
            <a:r>
              <a:rPr lang="en-US" sz="2800" dirty="0" smtClean="0"/>
              <a:t> Space:</a:t>
            </a:r>
          </a:p>
          <a:p>
            <a:pPr marL="285750" defTabSz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EE061/EE063/EE064</a:t>
            </a:r>
          </a:p>
          <a:p>
            <a:pPr marL="285750" defTabSz="233363">
              <a:buFont typeface="Arial" panose="020B0604020202020204" pitchFamily="34" charset="0"/>
              <a:buChar char="•"/>
            </a:pPr>
            <a:r>
              <a:rPr lang="en-US" sz="2400" dirty="0" smtClean="0"/>
              <a:t> 24/7 access available via electronic door lock</a:t>
            </a:r>
          </a:p>
          <a:p>
            <a:pPr marL="285750" defTabSz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TA office hours held here</a:t>
            </a:r>
          </a:p>
          <a:p>
            <a:pPr defTabSz="233363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 Laboratory Equipment:</a:t>
            </a:r>
          </a:p>
          <a:p>
            <a:pPr marL="284163" defTabSz="233363">
              <a:buFont typeface="Arial" panose="020B0604020202020204" pitchFamily="34" charset="0"/>
              <a:buChar char="•"/>
            </a:pPr>
            <a:r>
              <a:rPr lang="en-US" sz="2400" dirty="0" smtClean="0"/>
              <a:t> Permanent equipment (To remain in ECE477 lab areas)</a:t>
            </a:r>
          </a:p>
          <a:p>
            <a:pPr marL="457200" indent="-173038" defTabSz="233363">
              <a:buFont typeface="Arial" panose="020B0604020202020204" pitchFamily="34" charset="0"/>
              <a:buChar char="•"/>
            </a:pPr>
            <a:r>
              <a:rPr lang="en-US" sz="2400" dirty="0" smtClean="0"/>
              <a:t>Student laboratory equipment (hand tools, development boards, </a:t>
            </a:r>
            <a:r>
              <a:rPr lang="en-US" sz="2400" dirty="0" err="1" smtClean="0"/>
              <a:t>etc</a:t>
            </a:r>
            <a:r>
              <a:rPr lang="en-US" sz="2400" dirty="0" smtClean="0"/>
              <a:t>) available for check-out and use</a:t>
            </a:r>
          </a:p>
          <a:p>
            <a:pPr defTabSz="233363">
              <a:buFont typeface="Arial" panose="020B0604020202020204" pitchFamily="34" charset="0"/>
              <a:buChar char="•"/>
            </a:pPr>
            <a:r>
              <a:rPr lang="en-US" sz="2800" dirty="0" smtClean="0"/>
              <a:t>  Mandatory Laboratory Times:</a:t>
            </a:r>
          </a:p>
          <a:p>
            <a:pPr marL="284163" defTabSz="233363">
              <a:buFont typeface="Arial" panose="020B0604020202020204" pitchFamily="34" charset="0"/>
              <a:buChar char="•"/>
            </a:pPr>
            <a:r>
              <a:rPr lang="en-US" sz="2400" dirty="0" smtClean="0"/>
              <a:t> Replaces previously conducted TCSP sessions</a:t>
            </a:r>
          </a:p>
          <a:p>
            <a:pPr marL="284163" defTabSz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Students are required to show up in lab at the start of their TCSP 	session</a:t>
            </a:r>
          </a:p>
          <a:p>
            <a:pPr marL="284163" defTabSz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Used to assess progress, provide feedback, and improve 	student/staff communication</a:t>
            </a:r>
          </a:p>
          <a:p>
            <a:pPr marL="457200" indent="-173038" defTabSz="233363">
              <a:buFont typeface="Arial" panose="020B0604020202020204" pitchFamily="34" charset="0"/>
              <a:buChar char="•"/>
            </a:pPr>
            <a:r>
              <a:rPr lang="en-US" sz="2400" dirty="0" smtClean="0"/>
              <a:t>Attendance will be taken and is </a:t>
            </a:r>
            <a:r>
              <a:rPr lang="en-US" sz="2400" u="sng" dirty="0" smtClean="0"/>
              <a:t>MANDATORY</a:t>
            </a:r>
            <a:r>
              <a:rPr lang="en-US" sz="2400" dirty="0" smtClean="0"/>
              <a:t> (students may miss up to 2 sessions unexcused and still pass the course)</a:t>
            </a:r>
          </a:p>
        </p:txBody>
      </p:sp>
    </p:spTree>
    <p:extLst>
      <p:ext uri="{BB962C8B-B14F-4D97-AF65-F5344CB8AC3E}">
        <p14:creationId xmlns:p14="http://schemas.microsoft.com/office/powerpoint/2010/main" val="383540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Overview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 fontScale="850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/>
              <a:t>Lectures:</a:t>
            </a:r>
            <a:endParaRPr lang="en-US" sz="2800" dirty="0" smtClean="0"/>
          </a:p>
          <a:p>
            <a:pPr marL="285750" defTabSz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Provided by Professor Meyer and George Hadley (occasional guest 	lecturers)</a:t>
            </a:r>
          </a:p>
          <a:p>
            <a:pPr marL="285750" defTabSz="233363">
              <a:buFont typeface="Arial" panose="020B0604020202020204" pitchFamily="34" charset="0"/>
              <a:buChar char="•"/>
            </a:pPr>
            <a:r>
              <a:rPr lang="en-US" sz="2400" dirty="0" smtClean="0"/>
              <a:t> Held Tuesdays and Thursdays 1:30-2:20pm in MSEE B012</a:t>
            </a:r>
            <a:endParaRPr lang="en-US" dirty="0"/>
          </a:p>
          <a:p>
            <a:pPr marL="285750" defTabSz="233363">
              <a:buFont typeface="Arial" panose="020B0604020202020204" pitchFamily="34" charset="0"/>
              <a:buChar char="•"/>
            </a:pPr>
            <a:r>
              <a:rPr lang="en-US" sz="2400" dirty="0" smtClean="0"/>
              <a:t> Consult course calendar for lecture dates and topics</a:t>
            </a:r>
          </a:p>
          <a:p>
            <a:pPr defTabSz="233363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 Midterm and Final Presentations:</a:t>
            </a:r>
          </a:p>
          <a:p>
            <a:pPr marL="284163" defTabSz="233363">
              <a:buFont typeface="Arial" panose="020B0604020202020204" pitchFamily="34" charset="0"/>
              <a:buChar char="•"/>
            </a:pPr>
            <a:r>
              <a:rPr lang="en-US" sz="2400" dirty="0" smtClean="0"/>
              <a:t> Formal presentations given before classmates and staff</a:t>
            </a:r>
          </a:p>
          <a:p>
            <a:pPr marL="284163" defTabSz="233363">
              <a:buFont typeface="Arial" panose="020B0604020202020204" pitchFamily="34" charset="0"/>
              <a:buChar char="•"/>
            </a:pPr>
            <a:r>
              <a:rPr lang="en-US" sz="2400" dirty="0" smtClean="0"/>
              <a:t> Opportunity to showcase design and/or prototype, detail progress</a:t>
            </a:r>
          </a:p>
          <a:p>
            <a:pPr defTabSz="233363">
              <a:buFont typeface="Arial" panose="020B0604020202020204" pitchFamily="34" charset="0"/>
              <a:buChar char="•"/>
            </a:pPr>
            <a:r>
              <a:rPr lang="en-US" sz="2800" dirty="0" smtClean="0"/>
              <a:t>  Weekly Progress Updates:</a:t>
            </a:r>
          </a:p>
          <a:p>
            <a:pPr marL="284163" defTabSz="233363">
              <a:buFont typeface="Arial" panose="020B0604020202020204" pitchFamily="34" charset="0"/>
              <a:buChar char="•"/>
            </a:pPr>
            <a:r>
              <a:rPr lang="en-US" sz="2400" dirty="0" smtClean="0"/>
              <a:t> Used to detail individual design activities and progress</a:t>
            </a:r>
          </a:p>
          <a:p>
            <a:pPr marL="284163" defTabSz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An important part of student grades and a REQUIRED COURSE 	OUTCOME 	(60%+ average required on progress updates to pass 	course).</a:t>
            </a:r>
          </a:p>
          <a:p>
            <a:pPr marL="284163" defTabSz="233363">
              <a:buFont typeface="Arial" panose="020B0604020202020204" pitchFamily="34" charset="0"/>
              <a:buChar char="•"/>
            </a:pPr>
            <a:r>
              <a:rPr lang="en-US" sz="2400" dirty="0" smtClean="0"/>
              <a:t> Evaluated many times throughout the semester.</a:t>
            </a:r>
          </a:p>
        </p:txBody>
      </p:sp>
    </p:spTree>
    <p:extLst>
      <p:ext uri="{BB962C8B-B14F-4D97-AF65-F5344CB8AC3E}">
        <p14:creationId xmlns:p14="http://schemas.microsoft.com/office/powerpoint/2010/main" val="82270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Communications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/>
              <a:t>Individual Emails:</a:t>
            </a:r>
            <a:endParaRPr lang="en-US" sz="2800" dirty="0" smtClean="0"/>
          </a:p>
          <a:p>
            <a:pPr marL="285750" defTabSz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Used to communicate with particular staff members or 	TAs</a:t>
            </a:r>
          </a:p>
          <a:p>
            <a:pPr marL="285750" defTabSz="233363">
              <a:buFont typeface="Arial" panose="020B0604020202020204" pitchFamily="34" charset="0"/>
              <a:buChar char="•"/>
            </a:pPr>
            <a:r>
              <a:rPr lang="en-US" sz="2400" dirty="0" smtClean="0"/>
              <a:t> Available in the About/Staff section of the course site</a:t>
            </a:r>
          </a:p>
          <a:p>
            <a:pPr defTabSz="233363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 ECE477 Course Email (</a:t>
            </a:r>
            <a:r>
              <a:rPr lang="en-US" sz="2800" dirty="0" smtClean="0">
                <a:hlinkClick r:id="rId2"/>
              </a:rPr>
              <a:t>ece477@ecn.purdue.edu</a:t>
            </a:r>
            <a:r>
              <a:rPr lang="en-US" sz="2800" dirty="0" smtClean="0"/>
              <a:t>)</a:t>
            </a:r>
          </a:p>
          <a:p>
            <a:pPr marL="284163" defTabSz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Primary method of communicating issues, grades, course 	information, etc.</a:t>
            </a:r>
          </a:p>
          <a:p>
            <a:pPr marL="284163" defTabSz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Monitored by multiple ECE477 staff members</a:t>
            </a:r>
          </a:p>
          <a:p>
            <a:pPr defTabSz="233363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 ECE477 Course Website</a:t>
            </a:r>
          </a:p>
          <a:p>
            <a:pPr marL="284163" defTabSz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>
                <a:hlinkClick r:id="rId3"/>
              </a:rPr>
              <a:t>https://engineering.purdue.edu/ece477</a:t>
            </a:r>
            <a:endParaRPr lang="en-US" sz="2400" dirty="0" smtClean="0"/>
          </a:p>
          <a:p>
            <a:pPr marL="284163" defTabSz="233363">
              <a:buFont typeface="Arial" panose="020B0604020202020204" pitchFamily="34" charset="0"/>
              <a:buChar char="•"/>
            </a:pPr>
            <a:r>
              <a:rPr lang="en-US" sz="2400" dirty="0" smtClean="0"/>
              <a:t> Tested with Firefox, Chrome, IE, and Safari</a:t>
            </a:r>
          </a:p>
          <a:p>
            <a:pPr marL="284163" defTabSz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Mobile device support not presently implemented</a:t>
            </a:r>
          </a:p>
          <a:p>
            <a:pPr marL="284163" defTabSz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Please address any website issues to George Hadley  	(</a:t>
            </a:r>
            <a:r>
              <a:rPr lang="en-US" sz="2400" dirty="0" smtClean="0">
                <a:hlinkClick r:id="rId4"/>
              </a:rPr>
              <a:t>ghadley@purdue.edu</a:t>
            </a:r>
            <a:r>
              <a:rPr lang="en-US" sz="2400" dirty="0" smtClean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36341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Communications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/>
              <a:t>Project Websites:</a:t>
            </a:r>
            <a:endParaRPr lang="en-US" sz="2800" dirty="0" smtClean="0"/>
          </a:p>
          <a:p>
            <a:pPr marL="285750" defTabSz="233363">
              <a:buFont typeface="Arial" panose="020B0604020202020204" pitchFamily="34" charset="0"/>
              <a:buChar char="•"/>
            </a:pPr>
            <a:r>
              <a:rPr lang="en-US" sz="2400" dirty="0" smtClean="0"/>
              <a:t> Website template available for teams by default</a:t>
            </a:r>
          </a:p>
          <a:p>
            <a:pPr marL="285750" defTabSz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Created and maintained by ECE477 student teams</a:t>
            </a:r>
          </a:p>
          <a:p>
            <a:pPr marL="285750" defTabSz="233363">
              <a:buFont typeface="Arial" panose="020B0604020202020204" pitchFamily="34" charset="0"/>
              <a:buChar char="•"/>
            </a:pPr>
            <a:r>
              <a:rPr lang="en-US" sz="2400" dirty="0" smtClean="0"/>
              <a:t> Primary method of sharing and communicating design 	and project progress with the world</a:t>
            </a:r>
          </a:p>
          <a:p>
            <a:pPr marL="285750" defTabSz="233363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Should be hosted in the </a:t>
            </a:r>
            <a:r>
              <a:rPr lang="en-US" sz="2400" dirty="0" err="1" smtClean="0"/>
              <a:t>webspace</a:t>
            </a:r>
            <a:r>
              <a:rPr lang="en-US" sz="2400" dirty="0" smtClean="0"/>
              <a:t> provided by course 	staff</a:t>
            </a:r>
          </a:p>
        </p:txBody>
      </p:sp>
    </p:spTree>
    <p:extLst>
      <p:ext uri="{BB962C8B-B14F-4D97-AF65-F5344CB8AC3E}">
        <p14:creationId xmlns:p14="http://schemas.microsoft.com/office/powerpoint/2010/main" val="196309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Staff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Professor David Meyer (</a:t>
            </a:r>
            <a:r>
              <a:rPr lang="en-US" sz="2400" dirty="0" smtClean="0">
                <a:hlinkClick r:id="rId2"/>
              </a:rPr>
              <a:t>meyer@ecn.purdue.edu</a:t>
            </a:r>
            <a:r>
              <a:rPr lang="en-US" sz="2400" dirty="0" smtClean="0"/>
              <a:t>)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Professor-In-Charge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Doctor Mark Johnson (</a:t>
            </a:r>
            <a:r>
              <a:rPr lang="en-US" sz="2400" dirty="0" smtClean="0">
                <a:hlinkClick r:id="rId3"/>
              </a:rPr>
              <a:t>mcjohnso@purdue.edu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r>
              <a:rPr lang="en-US" sz="2400" dirty="0" smtClean="0"/>
              <a:t>Senior Design Corporate Relations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Joseph </a:t>
            </a:r>
            <a:r>
              <a:rPr lang="en-US" sz="2400" dirty="0" err="1" smtClean="0"/>
              <a:t>Bougher</a:t>
            </a:r>
            <a:r>
              <a:rPr lang="en-US" sz="2400" dirty="0" smtClean="0"/>
              <a:t> (</a:t>
            </a:r>
            <a:r>
              <a:rPr lang="en-US" sz="2400" dirty="0" smtClean="0">
                <a:hlinkClick r:id="rId4"/>
              </a:rPr>
              <a:t>bougher@purdue.edu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r>
              <a:rPr lang="en-US" sz="2400" dirty="0" smtClean="0"/>
              <a:t>Digital Systems Laboratory Engineer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George Hadley (</a:t>
            </a:r>
            <a:r>
              <a:rPr lang="en-US" sz="2400" dirty="0" smtClean="0">
                <a:hlinkClick r:id="rId5"/>
              </a:rPr>
              <a:t>ghadley@purdue.edu</a:t>
            </a:r>
            <a:r>
              <a:rPr lang="en-US" sz="2400" dirty="0" smtClean="0"/>
              <a:t>)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Course Development, Course Coordinator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Additional staff details can be found on the About/Staff section of the course website</a:t>
            </a:r>
          </a:p>
        </p:txBody>
      </p:sp>
    </p:spTree>
    <p:extLst>
      <p:ext uri="{BB962C8B-B14F-4D97-AF65-F5344CB8AC3E}">
        <p14:creationId xmlns:p14="http://schemas.microsoft.com/office/powerpoint/2010/main" val="317174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TAs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George </a:t>
            </a:r>
            <a:r>
              <a:rPr lang="en-US" sz="2400" dirty="0" err="1" smtClean="0"/>
              <a:t>Toh</a:t>
            </a:r>
            <a:r>
              <a:rPr lang="en-US" sz="2400" dirty="0"/>
              <a:t> </a:t>
            </a:r>
            <a:r>
              <a:rPr lang="en-US" sz="2400" dirty="0" smtClean="0"/>
              <a:t>(</a:t>
            </a:r>
            <a:r>
              <a:rPr lang="en-US" sz="2400" dirty="0" smtClean="0">
                <a:hlinkClick r:id="rId2"/>
              </a:rPr>
              <a:t>ytoh@purdue.edu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r>
              <a:rPr lang="en-US" sz="2400" dirty="0" smtClean="0"/>
              <a:t>Head ECE477 Teaching Assistant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Richard Marcus (</a:t>
            </a:r>
            <a:r>
              <a:rPr lang="en-US" sz="2400" dirty="0" smtClean="0">
                <a:hlinkClick r:id="rId3"/>
              </a:rPr>
              <a:t>rmarcus@purdue.edu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r>
              <a:rPr lang="en-US" sz="2400" dirty="0" smtClean="0"/>
              <a:t>Senior ECE477 Teaching Assistant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Matthew </a:t>
            </a:r>
            <a:r>
              <a:rPr lang="en-US" dirty="0" err="1" smtClean="0"/>
              <a:t>Schoenwald</a:t>
            </a:r>
            <a:r>
              <a:rPr lang="en-US" dirty="0" smtClean="0"/>
              <a:t> (</a:t>
            </a:r>
            <a:r>
              <a:rPr lang="en-US" dirty="0" smtClean="0">
                <a:hlinkClick r:id="rId4"/>
              </a:rPr>
              <a:t>mschoenw@purdue.edu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ECE477 Teaching Assistant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Vipul</a:t>
            </a:r>
            <a:r>
              <a:rPr lang="en-US" dirty="0" smtClean="0"/>
              <a:t> Bhat (</a:t>
            </a:r>
            <a:r>
              <a:rPr lang="en-US" dirty="0" smtClean="0">
                <a:hlinkClick r:id="rId5"/>
              </a:rPr>
              <a:t>vbhat@purdue.edu</a:t>
            </a:r>
            <a:r>
              <a:rPr lang="en-US" dirty="0" smtClean="0"/>
              <a:t>) </a:t>
            </a:r>
            <a:br>
              <a:rPr lang="en-US" dirty="0" smtClean="0"/>
            </a:br>
            <a:r>
              <a:rPr lang="en-US" dirty="0" smtClean="0"/>
              <a:t>ECE477 Teaching Assistant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Additional staff details can be found on the About/Staff section of the course website</a:t>
            </a:r>
          </a:p>
        </p:txBody>
      </p:sp>
    </p:spTree>
    <p:extLst>
      <p:ext uri="{BB962C8B-B14F-4D97-AF65-F5344CB8AC3E}">
        <p14:creationId xmlns:p14="http://schemas.microsoft.com/office/powerpoint/2010/main" val="91978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SDdTSbGgjfE3Wcrjf0lo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NBWVj4wHyRA59l2RYVi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yg0p4fKHZE5kFphWfncNy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cm6hYc9ns3xSelVweOM0z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11546</TotalTime>
  <Words>1361</Words>
  <Application>Microsoft Office PowerPoint</Application>
  <PresentationFormat>On-screen Show (4:3)</PresentationFormat>
  <Paragraphs>277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Calibri</vt:lpstr>
      <vt:lpstr>Impact</vt:lpstr>
      <vt:lpstr>Lucida Grande</vt:lpstr>
      <vt:lpstr>Symbol</vt:lpstr>
      <vt:lpstr>Times New Roman</vt:lpstr>
      <vt:lpstr>Wingdings</vt:lpstr>
      <vt:lpstr>Office Theme</vt:lpstr>
      <vt:lpstr>Introduction to  ECE477 George Hadley ©2014, Images Property of their Respective Owners.</vt:lpstr>
      <vt:lpstr>Outline</vt:lpstr>
      <vt:lpstr>Course Overview</vt:lpstr>
      <vt:lpstr>Course Overview</vt:lpstr>
      <vt:lpstr>Course Overview</vt:lpstr>
      <vt:lpstr>Course Communications</vt:lpstr>
      <vt:lpstr>Course Communications</vt:lpstr>
      <vt:lpstr>Course Staff</vt:lpstr>
      <vt:lpstr>Course TAs</vt:lpstr>
      <vt:lpstr>Course Website</vt:lpstr>
      <vt:lpstr>Course Schedule/Calendar</vt:lpstr>
      <vt:lpstr>Course Schedule/Calendar</vt:lpstr>
      <vt:lpstr>Course Schedule/Calendar</vt:lpstr>
      <vt:lpstr>Course Policies</vt:lpstr>
      <vt:lpstr>Course Policies</vt:lpstr>
      <vt:lpstr>Course Policies</vt:lpstr>
      <vt:lpstr>Course Policies</vt:lpstr>
      <vt:lpstr>Grade Determination</vt:lpstr>
      <vt:lpstr>Grade Determination</vt:lpstr>
      <vt:lpstr>Grade Determination</vt:lpstr>
      <vt:lpstr>Grade Determination</vt:lpstr>
      <vt:lpstr>Grade Determination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Specific Success Criteria (PSSCS)</vt:lpstr>
      <vt:lpstr>Project Specific Success Criteria (PSSCS)</vt:lpstr>
      <vt:lpstr>Project Specific Success Criteria (PSSCS)</vt:lpstr>
      <vt:lpstr>Project Specific Success Criteria (PSSCS)</vt:lpstr>
      <vt:lpstr>Action Items To Get Started</vt:lpstr>
      <vt:lpstr>Action Items To Get Started</vt:lpstr>
      <vt:lpstr>Mandatory Lab Hours</vt:lpstr>
    </vt:vector>
  </TitlesOfParts>
  <Company>Purdue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DOCUMENT TITLE SECOND LINE AND THIRD LINE</dc:title>
  <dc:creator>Purdue Marketing Communications</dc:creator>
  <cp:lastModifiedBy>George Hadley</cp:lastModifiedBy>
  <cp:revision>171</cp:revision>
  <cp:lastPrinted>2012-02-14T22:31:46Z</cp:lastPrinted>
  <dcterms:created xsi:type="dcterms:W3CDTF">2011-09-20T15:44:26Z</dcterms:created>
  <dcterms:modified xsi:type="dcterms:W3CDTF">2015-01-27T16:17:42Z</dcterms:modified>
</cp:coreProperties>
</file>