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64" r:id="rId2"/>
    <p:sldId id="262" r:id="rId3"/>
    <p:sldId id="265" r:id="rId4"/>
    <p:sldId id="284" r:id="rId5"/>
    <p:sldId id="285" r:id="rId6"/>
    <p:sldId id="286" r:id="rId7"/>
    <p:sldId id="287" r:id="rId8"/>
    <p:sldId id="288" r:id="rId9"/>
    <p:sldId id="289"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13" r:id="rId24"/>
    <p:sldId id="314" r:id="rId25"/>
    <p:sldId id="315" r:id="rId26"/>
    <p:sldId id="316" r:id="rId27"/>
    <p:sldId id="310" r:id="rId28"/>
    <p:sldId id="311" r:id="rId29"/>
    <p:sldId id="312"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2">
          <p15:clr>
            <a:srgbClr val="A4A3A4"/>
          </p15:clr>
        </p15:guide>
        <p15:guide id="2" pos="5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7433"/>
    <a:srgbClr val="856024"/>
    <a:srgbClr val="E3AE24"/>
    <a:srgbClr val="A3792C"/>
    <a:srgbClr val="D19B23"/>
    <a:srgbClr val="756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0" d="100"/>
          <a:sy n="120" d="100"/>
        </p:scale>
        <p:origin x="1344" y="102"/>
      </p:cViewPr>
      <p:guideLst>
        <p:guide orient="horz" pos="2702"/>
        <p:guide pos="55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2AE9AF-5B02-A343-87BA-BF97CE0E58AE}" type="datetimeFigureOut">
              <a:rPr lang="en-US" smtClean="0"/>
              <a:t>1/19/2021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696C59-4C62-F748-9189-0658811B1DC6}" type="slidenum">
              <a:rPr lang="en-US" smtClean="0"/>
              <a:t>‹#›</a:t>
            </a:fld>
            <a:endParaRPr lang="en-US"/>
          </a:p>
        </p:txBody>
      </p:sp>
    </p:spTree>
    <p:extLst>
      <p:ext uri="{BB962C8B-B14F-4D97-AF65-F5344CB8AC3E}">
        <p14:creationId xmlns:p14="http://schemas.microsoft.com/office/powerpoint/2010/main" val="197501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a:solidFill>
                  <a:schemeClr val="tx1"/>
                </a:solidFill>
                <a:latin typeface="Arial" panose="020B0604020202020204" pitchFamily="34" charset="0"/>
                <a:cs typeface="Arial" panose="020B0604020202020204" pitchFamily="34" charset="0"/>
              </a:rPr>
              <a:t>George Hadley ©2014 updated Todd Wild 2019, Images Property of their respective Owners.</a:t>
            </a:r>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1</a:t>
            </a:fld>
            <a:endParaRPr lang="en-US"/>
          </a:p>
        </p:txBody>
      </p:sp>
    </p:spTree>
    <p:extLst>
      <p:ext uri="{BB962C8B-B14F-4D97-AF65-F5344CB8AC3E}">
        <p14:creationId xmlns:p14="http://schemas.microsoft.com/office/powerpoint/2010/main" val="680122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10</a:t>
            </a:fld>
            <a:endParaRPr lang="en-US"/>
          </a:p>
        </p:txBody>
      </p:sp>
    </p:spTree>
    <p:extLst>
      <p:ext uri="{BB962C8B-B14F-4D97-AF65-F5344CB8AC3E}">
        <p14:creationId xmlns:p14="http://schemas.microsoft.com/office/powerpoint/2010/main" val="3570598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11</a:t>
            </a:fld>
            <a:endParaRPr lang="en-US"/>
          </a:p>
        </p:txBody>
      </p:sp>
    </p:spTree>
    <p:extLst>
      <p:ext uri="{BB962C8B-B14F-4D97-AF65-F5344CB8AC3E}">
        <p14:creationId xmlns:p14="http://schemas.microsoft.com/office/powerpoint/2010/main" val="4052758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12</a:t>
            </a:fld>
            <a:endParaRPr lang="en-US"/>
          </a:p>
        </p:txBody>
      </p:sp>
    </p:spTree>
    <p:extLst>
      <p:ext uri="{BB962C8B-B14F-4D97-AF65-F5344CB8AC3E}">
        <p14:creationId xmlns:p14="http://schemas.microsoft.com/office/powerpoint/2010/main" val="1372035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13</a:t>
            </a:fld>
            <a:endParaRPr lang="en-US"/>
          </a:p>
        </p:txBody>
      </p:sp>
    </p:spTree>
    <p:extLst>
      <p:ext uri="{BB962C8B-B14F-4D97-AF65-F5344CB8AC3E}">
        <p14:creationId xmlns:p14="http://schemas.microsoft.com/office/powerpoint/2010/main" val="282667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14</a:t>
            </a:fld>
            <a:endParaRPr lang="en-US"/>
          </a:p>
        </p:txBody>
      </p:sp>
    </p:spTree>
    <p:extLst>
      <p:ext uri="{BB962C8B-B14F-4D97-AF65-F5344CB8AC3E}">
        <p14:creationId xmlns:p14="http://schemas.microsoft.com/office/powerpoint/2010/main" val="2180392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15</a:t>
            </a:fld>
            <a:endParaRPr lang="en-US"/>
          </a:p>
        </p:txBody>
      </p:sp>
    </p:spTree>
    <p:extLst>
      <p:ext uri="{BB962C8B-B14F-4D97-AF65-F5344CB8AC3E}">
        <p14:creationId xmlns:p14="http://schemas.microsoft.com/office/powerpoint/2010/main" val="3750441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16</a:t>
            </a:fld>
            <a:endParaRPr lang="en-US"/>
          </a:p>
        </p:txBody>
      </p:sp>
    </p:spTree>
    <p:extLst>
      <p:ext uri="{BB962C8B-B14F-4D97-AF65-F5344CB8AC3E}">
        <p14:creationId xmlns:p14="http://schemas.microsoft.com/office/powerpoint/2010/main" val="3720454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17</a:t>
            </a:fld>
            <a:endParaRPr lang="en-US"/>
          </a:p>
        </p:txBody>
      </p:sp>
    </p:spTree>
    <p:extLst>
      <p:ext uri="{BB962C8B-B14F-4D97-AF65-F5344CB8AC3E}">
        <p14:creationId xmlns:p14="http://schemas.microsoft.com/office/powerpoint/2010/main" val="705643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Determination</a:t>
            </a:r>
            <a:r>
              <a:rPr lang="en-US" baseline="0" dirty="0"/>
              <a:t> Policy Table: Self created.</a:t>
            </a:r>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18</a:t>
            </a:fld>
            <a:endParaRPr lang="en-US"/>
          </a:p>
        </p:txBody>
      </p:sp>
    </p:spTree>
    <p:extLst>
      <p:ext uri="{BB962C8B-B14F-4D97-AF65-F5344CB8AC3E}">
        <p14:creationId xmlns:p14="http://schemas.microsoft.com/office/powerpoint/2010/main" val="3490796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19</a:t>
            </a:fld>
            <a:endParaRPr lang="en-US"/>
          </a:p>
        </p:txBody>
      </p:sp>
    </p:spTree>
    <p:extLst>
      <p:ext uri="{BB962C8B-B14F-4D97-AF65-F5344CB8AC3E}">
        <p14:creationId xmlns:p14="http://schemas.microsoft.com/office/powerpoint/2010/main" val="3703125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a:t>
            </a:fld>
            <a:endParaRPr lang="en-US"/>
          </a:p>
        </p:txBody>
      </p:sp>
    </p:spTree>
    <p:extLst>
      <p:ext uri="{BB962C8B-B14F-4D97-AF65-F5344CB8AC3E}">
        <p14:creationId xmlns:p14="http://schemas.microsoft.com/office/powerpoint/2010/main" val="1994537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20</a:t>
            </a:fld>
            <a:endParaRPr lang="en-US"/>
          </a:p>
        </p:txBody>
      </p:sp>
    </p:spTree>
    <p:extLst>
      <p:ext uri="{BB962C8B-B14F-4D97-AF65-F5344CB8AC3E}">
        <p14:creationId xmlns:p14="http://schemas.microsoft.com/office/powerpoint/2010/main" val="937458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21</a:t>
            </a:fld>
            <a:endParaRPr lang="en-US"/>
          </a:p>
        </p:txBody>
      </p:sp>
    </p:spTree>
    <p:extLst>
      <p:ext uri="{BB962C8B-B14F-4D97-AF65-F5344CB8AC3E}">
        <p14:creationId xmlns:p14="http://schemas.microsoft.com/office/powerpoint/2010/main" val="2411231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22</a:t>
            </a:fld>
            <a:endParaRPr lang="en-US"/>
          </a:p>
        </p:txBody>
      </p:sp>
    </p:spTree>
    <p:extLst>
      <p:ext uri="{BB962C8B-B14F-4D97-AF65-F5344CB8AC3E}">
        <p14:creationId xmlns:p14="http://schemas.microsoft.com/office/powerpoint/2010/main" val="1674285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23</a:t>
            </a:fld>
            <a:endParaRPr lang="en-US"/>
          </a:p>
        </p:txBody>
      </p:sp>
    </p:spTree>
    <p:extLst>
      <p:ext uri="{BB962C8B-B14F-4D97-AF65-F5344CB8AC3E}">
        <p14:creationId xmlns:p14="http://schemas.microsoft.com/office/powerpoint/2010/main" val="1063032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24</a:t>
            </a:fld>
            <a:endParaRPr lang="en-US"/>
          </a:p>
        </p:txBody>
      </p:sp>
    </p:spTree>
    <p:extLst>
      <p:ext uri="{BB962C8B-B14F-4D97-AF65-F5344CB8AC3E}">
        <p14:creationId xmlns:p14="http://schemas.microsoft.com/office/powerpoint/2010/main" val="2302428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25</a:t>
            </a:fld>
            <a:endParaRPr lang="en-US"/>
          </a:p>
        </p:txBody>
      </p:sp>
    </p:spTree>
    <p:extLst>
      <p:ext uri="{BB962C8B-B14F-4D97-AF65-F5344CB8AC3E}">
        <p14:creationId xmlns:p14="http://schemas.microsoft.com/office/powerpoint/2010/main" val="2484830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26</a:t>
            </a:fld>
            <a:endParaRPr lang="en-US"/>
          </a:p>
        </p:txBody>
      </p:sp>
    </p:spTree>
    <p:extLst>
      <p:ext uri="{BB962C8B-B14F-4D97-AF65-F5344CB8AC3E}">
        <p14:creationId xmlns:p14="http://schemas.microsoft.com/office/powerpoint/2010/main" val="2398374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27</a:t>
            </a:fld>
            <a:endParaRPr lang="en-US"/>
          </a:p>
        </p:txBody>
      </p:sp>
    </p:spTree>
    <p:extLst>
      <p:ext uri="{BB962C8B-B14F-4D97-AF65-F5344CB8AC3E}">
        <p14:creationId xmlns:p14="http://schemas.microsoft.com/office/powerpoint/2010/main" val="2278083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28</a:t>
            </a:fld>
            <a:endParaRPr lang="en-US"/>
          </a:p>
        </p:txBody>
      </p:sp>
    </p:spTree>
    <p:extLst>
      <p:ext uri="{BB962C8B-B14F-4D97-AF65-F5344CB8AC3E}">
        <p14:creationId xmlns:p14="http://schemas.microsoft.com/office/powerpoint/2010/main" val="891204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29</a:t>
            </a:fld>
            <a:endParaRPr lang="en-US"/>
          </a:p>
        </p:txBody>
      </p:sp>
    </p:spTree>
    <p:extLst>
      <p:ext uri="{BB962C8B-B14F-4D97-AF65-F5344CB8AC3E}">
        <p14:creationId xmlns:p14="http://schemas.microsoft.com/office/powerpoint/2010/main" val="2720217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3</a:t>
            </a:fld>
            <a:endParaRPr lang="en-US"/>
          </a:p>
        </p:txBody>
      </p:sp>
    </p:spTree>
    <p:extLst>
      <p:ext uri="{BB962C8B-B14F-4D97-AF65-F5344CB8AC3E}">
        <p14:creationId xmlns:p14="http://schemas.microsoft.com/office/powerpoint/2010/main" val="3275833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4</a:t>
            </a:fld>
            <a:endParaRPr lang="en-US"/>
          </a:p>
        </p:txBody>
      </p:sp>
    </p:spTree>
    <p:extLst>
      <p:ext uri="{BB962C8B-B14F-4D97-AF65-F5344CB8AC3E}">
        <p14:creationId xmlns:p14="http://schemas.microsoft.com/office/powerpoint/2010/main" val="357560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5</a:t>
            </a:fld>
            <a:endParaRPr lang="en-US"/>
          </a:p>
        </p:txBody>
      </p:sp>
    </p:spTree>
    <p:extLst>
      <p:ext uri="{BB962C8B-B14F-4D97-AF65-F5344CB8AC3E}">
        <p14:creationId xmlns:p14="http://schemas.microsoft.com/office/powerpoint/2010/main" val="2582127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6</a:t>
            </a:fld>
            <a:endParaRPr lang="en-US"/>
          </a:p>
        </p:txBody>
      </p:sp>
    </p:spTree>
    <p:extLst>
      <p:ext uri="{BB962C8B-B14F-4D97-AF65-F5344CB8AC3E}">
        <p14:creationId xmlns:p14="http://schemas.microsoft.com/office/powerpoint/2010/main" val="875827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7</a:t>
            </a:fld>
            <a:endParaRPr lang="en-US"/>
          </a:p>
        </p:txBody>
      </p:sp>
    </p:spTree>
    <p:extLst>
      <p:ext uri="{BB962C8B-B14F-4D97-AF65-F5344CB8AC3E}">
        <p14:creationId xmlns:p14="http://schemas.microsoft.com/office/powerpoint/2010/main" val="4108917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8</a:t>
            </a:fld>
            <a:endParaRPr lang="en-US"/>
          </a:p>
        </p:txBody>
      </p:sp>
    </p:spTree>
    <p:extLst>
      <p:ext uri="{BB962C8B-B14F-4D97-AF65-F5344CB8AC3E}">
        <p14:creationId xmlns:p14="http://schemas.microsoft.com/office/powerpoint/2010/main" val="3785047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9</a:t>
            </a:fld>
            <a:endParaRPr lang="en-US"/>
          </a:p>
        </p:txBody>
      </p:sp>
    </p:spTree>
    <p:extLst>
      <p:ext uri="{BB962C8B-B14F-4D97-AF65-F5344CB8AC3E}">
        <p14:creationId xmlns:p14="http://schemas.microsoft.com/office/powerpoint/2010/main" val="3129447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 y="4390741"/>
            <a:ext cx="5853723" cy="1864375"/>
          </a:xfrm>
          <a:prstGeom prst="rect">
            <a:avLst/>
          </a:prstGeom>
          <a:solidFill>
            <a:srgbClr val="A3792C"/>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0" y="0"/>
            <a:ext cx="9144000" cy="10035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4"/>
          <p:cNvSpPr>
            <a:spLocks noGrp="1"/>
          </p:cNvSpPr>
          <p:nvPr userDrawn="1">
            <p:ph type="title" hasCustomPrompt="1"/>
          </p:nvPr>
        </p:nvSpPr>
        <p:spPr>
          <a:xfrm>
            <a:off x="335475" y="4585792"/>
            <a:ext cx="4744901" cy="1655878"/>
          </a:xfrm>
        </p:spPr>
        <p:txBody>
          <a:bodyPr anchor="t">
            <a:noAutofit/>
          </a:bodyPr>
          <a:lstStyle>
            <a:lvl1pPr>
              <a:lnSpc>
                <a:spcPts val="6400"/>
              </a:lnSpc>
              <a:defRPr sz="7000" cap="all">
                <a:solidFill>
                  <a:srgbClr val="D19B23"/>
                </a:solidFill>
              </a:defRPr>
            </a:lvl1pPr>
          </a:lstStyle>
          <a:p>
            <a:r>
              <a:rPr lang="en-US" dirty="0"/>
              <a:t>Document Title</a:t>
            </a:r>
          </a:p>
        </p:txBody>
      </p:sp>
      <p:sp>
        <p:nvSpPr>
          <p:cNvPr id="20" name="Text Placeholder 19"/>
          <p:cNvSpPr>
            <a:spLocks noGrp="1"/>
          </p:cNvSpPr>
          <p:nvPr userDrawn="1">
            <p:ph type="body" sz="quarter" idx="14"/>
          </p:nvPr>
        </p:nvSpPr>
        <p:spPr>
          <a:xfrm>
            <a:off x="5747499" y="5623128"/>
            <a:ext cx="3112338" cy="311740"/>
          </a:xfrm>
        </p:spPr>
        <p:txBody>
          <a:bodyPr>
            <a:normAutofit/>
          </a:bodyPr>
          <a:lstStyle>
            <a:lvl1pPr>
              <a:defRPr sz="1400" b="1">
                <a:solidFill>
                  <a:srgbClr val="A3792C"/>
                </a:solidFill>
              </a:defRPr>
            </a:lvl1pPr>
          </a:lstStyle>
          <a:p>
            <a:pPr lvl="0"/>
            <a:r>
              <a:rPr lang="en-US" dirty="0"/>
              <a:t>Click to edit Master text styles</a:t>
            </a:r>
          </a:p>
        </p:txBody>
      </p:sp>
      <p:sp>
        <p:nvSpPr>
          <p:cNvPr id="22" name="Text Placeholder 21"/>
          <p:cNvSpPr>
            <a:spLocks noGrp="1"/>
          </p:cNvSpPr>
          <p:nvPr userDrawn="1">
            <p:ph type="body" sz="quarter" idx="15"/>
          </p:nvPr>
        </p:nvSpPr>
        <p:spPr>
          <a:xfrm>
            <a:off x="5747500" y="5918450"/>
            <a:ext cx="3112338" cy="333828"/>
          </a:xfrm>
        </p:spPr>
        <p:txBody>
          <a:bodyPr anchor="t">
            <a:noAutofit/>
          </a:bodyPr>
          <a:lstStyle>
            <a:lvl1pPr>
              <a:lnSpc>
                <a:spcPct val="90000"/>
              </a:lnSpc>
              <a:defRPr sz="1400">
                <a:solidFill>
                  <a:srgbClr val="A3792C"/>
                </a:solidFill>
              </a:defRPr>
            </a:lvl1pPr>
          </a:lstStyle>
          <a:p>
            <a:pPr lvl="0"/>
            <a:r>
              <a:rPr lang="en-US" dirty="0"/>
              <a:t>Click to edit Master text styles</a:t>
            </a:r>
          </a:p>
        </p:txBody>
      </p:sp>
      <p:sp>
        <p:nvSpPr>
          <p:cNvPr id="30" name="Date Placeholder 6"/>
          <p:cNvSpPr>
            <a:spLocks noGrp="1"/>
          </p:cNvSpPr>
          <p:nvPr userDrawn="1">
            <p:ph type="dt" sz="half" idx="10"/>
          </p:nvPr>
        </p:nvSpPr>
        <p:spPr>
          <a:xfrm>
            <a:off x="5747498" y="6277181"/>
            <a:ext cx="3112591" cy="365125"/>
          </a:xfrm>
          <a:prstGeom prst="rect">
            <a:avLst/>
          </a:prstGeom>
        </p:spPr>
        <p:txBody>
          <a:bodyPr/>
          <a:lstStyle>
            <a:lvl1pPr algn="l">
              <a:defRPr sz="1800"/>
            </a:lvl1pPr>
          </a:lstStyle>
          <a:p>
            <a:r>
              <a:rPr lang="en-US" b="1">
                <a:solidFill>
                  <a:srgbClr val="856024"/>
                </a:solidFill>
                <a:latin typeface="Arial"/>
                <a:cs typeface="Arial"/>
              </a:rPr>
              <a:t>Month day, year</a:t>
            </a:r>
            <a:endParaRPr lang="en-US" b="1" dirty="0">
              <a:solidFill>
                <a:srgbClr val="856024"/>
              </a:solidFill>
              <a:latin typeface="Arial"/>
              <a:cs typeface="Arial"/>
            </a:endParaRPr>
          </a:p>
        </p:txBody>
      </p:sp>
      <p:sp>
        <p:nvSpPr>
          <p:cNvPr id="31" name="Text Placeholder 3"/>
          <p:cNvSpPr>
            <a:spLocks noGrp="1"/>
          </p:cNvSpPr>
          <p:nvPr userDrawn="1">
            <p:ph type="body" sz="quarter" idx="16" hasCustomPrompt="1"/>
          </p:nvPr>
        </p:nvSpPr>
        <p:spPr>
          <a:xfrm>
            <a:off x="5745085" y="4457139"/>
            <a:ext cx="3115004" cy="1165989"/>
          </a:xfrm>
        </p:spPr>
        <p:txBody>
          <a:bodyPr>
            <a:noAutofit/>
          </a:bodyPr>
          <a:lstStyle>
            <a:lvl1pPr>
              <a:lnSpc>
                <a:spcPct val="100000"/>
              </a:lnSpc>
              <a:spcBef>
                <a:spcPts val="0"/>
              </a:spcBef>
              <a:defRPr sz="3200" cap="all">
                <a:solidFill>
                  <a:schemeClr val="tx1">
                    <a:lumMod val="65000"/>
                    <a:lumOff val="35000"/>
                  </a:schemeClr>
                </a:solidFill>
                <a:latin typeface="Impact"/>
              </a:defRPr>
            </a:lvl1pPr>
            <a:lvl2pPr marL="0" indent="0">
              <a:lnSpc>
                <a:spcPts val="8900"/>
              </a:lnSpc>
              <a:spcBef>
                <a:spcPts val="0"/>
              </a:spcBef>
              <a:buFontTx/>
              <a:buNone/>
              <a:defRPr sz="9800" cap="all" baseline="0">
                <a:solidFill>
                  <a:srgbClr val="A3792C"/>
                </a:solidFill>
                <a:latin typeface="Impact"/>
              </a:defRPr>
            </a:lvl2pPr>
            <a:lvl3pPr marL="0" indent="0">
              <a:lnSpc>
                <a:spcPts val="4000"/>
              </a:lnSpc>
              <a:spcBef>
                <a:spcPts val="0"/>
              </a:spcBef>
              <a:buFontTx/>
              <a:buNone/>
              <a:defRPr sz="4000" cap="all" baseline="0">
                <a:solidFill>
                  <a:schemeClr val="bg1">
                    <a:lumMod val="65000"/>
                  </a:schemeClr>
                </a:solidFill>
                <a:latin typeface="Impact"/>
              </a:defRPr>
            </a:lvl3pPr>
          </a:lstStyle>
          <a:p>
            <a:pPr lvl="0"/>
            <a:r>
              <a:rPr lang="en-US" dirty="0"/>
              <a:t>Second Line</a:t>
            </a:r>
            <a:br>
              <a:rPr lang="en-US" dirty="0"/>
            </a:br>
            <a:r>
              <a:rPr lang="en-US" dirty="0"/>
              <a:t>Third Line</a:t>
            </a:r>
          </a:p>
        </p:txBody>
      </p:sp>
      <p:sp>
        <p:nvSpPr>
          <p:cNvPr id="10" name="Picture Placeholder 9"/>
          <p:cNvSpPr>
            <a:spLocks noGrp="1"/>
          </p:cNvSpPr>
          <p:nvPr userDrawn="1">
            <p:ph type="pic" sz="quarter" idx="17"/>
          </p:nvPr>
        </p:nvSpPr>
        <p:spPr>
          <a:xfrm>
            <a:off x="0" y="0"/>
            <a:ext cx="9144000" cy="4391025"/>
          </a:xfrm>
        </p:spPr>
        <p:txBody>
          <a:bodyPr/>
          <a:lstStyle/>
          <a:p>
            <a:endParaRPr lang="en-US"/>
          </a:p>
        </p:txBody>
      </p:sp>
    </p:spTree>
    <p:extLst>
      <p:ext uri="{BB962C8B-B14F-4D97-AF65-F5344CB8AC3E}">
        <p14:creationId xmlns:p14="http://schemas.microsoft.com/office/powerpoint/2010/main" val="1960982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p:cNvSpPr/>
          <p:nvPr userDrawn="1"/>
        </p:nvSpPr>
        <p:spPr>
          <a:xfrm>
            <a:off x="0" y="-1"/>
            <a:ext cx="9144000" cy="9545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512" y="4147563"/>
            <a:ext cx="6975508" cy="2304038"/>
            <a:chOff x="-13512" y="4147563"/>
            <a:chExt cx="6975508" cy="2304038"/>
          </a:xfrm>
        </p:grpSpPr>
        <p:sp>
          <p:nvSpPr>
            <p:cNvPr id="20" name="Rectangle 19"/>
            <p:cNvSpPr/>
            <p:nvPr/>
          </p:nvSpPr>
          <p:spPr>
            <a:xfrm>
              <a:off x="-13511" y="4147563"/>
              <a:ext cx="6975507" cy="2304038"/>
            </a:xfrm>
            <a:prstGeom prst="rect">
              <a:avLst/>
            </a:prstGeom>
            <a:solidFill>
              <a:srgbClr val="D19B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Lines_30blk.pdf"/>
            <p:cNvPicPr>
              <a:picLocks noChangeAspect="1"/>
            </p:cNvPicPr>
            <p:nvPr/>
          </p:nvPicPr>
          <p:blipFill rotWithShape="1">
            <a:blip r:embed="rId2" cstate="print">
              <a:extLst>
                <a:ext uri="{28A0092B-C50C-407E-A947-70E740481C1C}">
                  <a14:useLocalDpi xmlns:a14="http://schemas.microsoft.com/office/drawing/2010/main" val="0"/>
                </a:ext>
              </a:extLst>
            </a:blip>
            <a:srcRect l="1525" t="22542" r="22190"/>
            <a:stretch/>
          </p:blipFill>
          <p:spPr>
            <a:xfrm>
              <a:off x="-13512" y="4147563"/>
              <a:ext cx="6975507" cy="2304038"/>
            </a:xfrm>
            <a:prstGeom prst="rect">
              <a:avLst/>
            </a:prstGeom>
          </p:spPr>
        </p:pic>
      </p:grpSp>
      <p:cxnSp>
        <p:nvCxnSpPr>
          <p:cNvPr id="22" name="Straight Connector 21"/>
          <p:cNvCxnSpPr/>
          <p:nvPr userDrawn="1"/>
        </p:nvCxnSpPr>
        <p:spPr>
          <a:xfrm>
            <a:off x="948976" y="5832568"/>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a:off x="948976" y="6340619"/>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sp>
        <p:nvSpPr>
          <p:cNvPr id="26" name="Title 1"/>
          <p:cNvSpPr txBox="1">
            <a:spLocks/>
          </p:cNvSpPr>
          <p:nvPr userDrawn="1"/>
        </p:nvSpPr>
        <p:spPr>
          <a:xfrm>
            <a:off x="796576" y="4303767"/>
            <a:ext cx="6111373"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dirty="0">
              <a:solidFill>
                <a:schemeClr val="bg1"/>
              </a:solidFill>
              <a:latin typeface="Impact"/>
              <a:cs typeface="Impact"/>
            </a:endParaRPr>
          </a:p>
        </p:txBody>
      </p:sp>
      <p:sp>
        <p:nvSpPr>
          <p:cNvPr id="4" name="Title 3"/>
          <p:cNvSpPr>
            <a:spLocks noGrp="1"/>
          </p:cNvSpPr>
          <p:nvPr>
            <p:ph type="title" hasCustomPrompt="1"/>
          </p:nvPr>
        </p:nvSpPr>
        <p:spPr>
          <a:xfrm>
            <a:off x="794282" y="4240779"/>
            <a:ext cx="6113667" cy="1591789"/>
          </a:xfrm>
        </p:spPr>
        <p:txBody>
          <a:bodyPr/>
          <a:lstStyle>
            <a:lvl1pPr>
              <a:lnSpc>
                <a:spcPct val="80000"/>
              </a:lnSpc>
              <a:defRPr sz="6500">
                <a:solidFill>
                  <a:srgbClr val="756C66"/>
                </a:solidFill>
              </a:defRPr>
            </a:lvl1pPr>
          </a:lstStyle>
          <a:p>
            <a:r>
              <a:rPr lang="en-US" dirty="0"/>
              <a:t>Section</a:t>
            </a:r>
            <a:br>
              <a:rPr lang="en-US" dirty="0"/>
            </a:br>
            <a:r>
              <a:rPr lang="en-US" dirty="0"/>
              <a:t>Title</a:t>
            </a:r>
          </a:p>
        </p:txBody>
      </p:sp>
      <p:sp>
        <p:nvSpPr>
          <p:cNvPr id="23" name="Content Placeholder 22"/>
          <p:cNvSpPr>
            <a:spLocks noGrp="1"/>
          </p:cNvSpPr>
          <p:nvPr>
            <p:ph sz="quarter" idx="14" hasCustomPrompt="1"/>
          </p:nvPr>
        </p:nvSpPr>
        <p:spPr>
          <a:xfrm>
            <a:off x="794282" y="5799368"/>
            <a:ext cx="6113667" cy="556817"/>
          </a:xfrm>
        </p:spPr>
        <p:txBody>
          <a:bodyPr anchor="t">
            <a:noAutofit/>
          </a:bodyPr>
          <a:lstStyle>
            <a:lvl1pPr algn="l">
              <a:defRPr sz="3200" cap="all">
                <a:solidFill>
                  <a:schemeClr val="bg1"/>
                </a:solidFill>
                <a:latin typeface="Impact"/>
                <a:cs typeface="Impact"/>
              </a:defRPr>
            </a:lvl1pPr>
            <a:lvl2pPr algn="l">
              <a:defRPr>
                <a:latin typeface="Impact"/>
                <a:cs typeface="Impact"/>
              </a:defRPr>
            </a:lvl2pPr>
            <a:lvl3pPr algn="l">
              <a:defRPr>
                <a:latin typeface="Impact"/>
                <a:cs typeface="Impact"/>
              </a:defRPr>
            </a:lvl3pPr>
            <a:lvl4pPr algn="l">
              <a:defRPr>
                <a:latin typeface="Impact"/>
                <a:cs typeface="Impact"/>
              </a:defRPr>
            </a:lvl4pPr>
            <a:lvl5pPr algn="l">
              <a:defRPr>
                <a:latin typeface="Impact"/>
                <a:cs typeface="Impact"/>
              </a:defRPr>
            </a:lvl5pPr>
          </a:lstStyle>
          <a:p>
            <a:pPr lvl="0"/>
            <a:r>
              <a:rPr lang="en-US" dirty="0"/>
              <a:t>Second Line</a:t>
            </a:r>
          </a:p>
        </p:txBody>
      </p:sp>
      <p:pic>
        <p:nvPicPr>
          <p:cNvPr id="29" name="Picture 28" descr="PU_sigtab.eps"/>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 b="12554"/>
          <a:stretch/>
        </p:blipFill>
        <p:spPr>
          <a:xfrm>
            <a:off x="7057556" y="-8411"/>
            <a:ext cx="1942418" cy="1021073"/>
          </a:xfrm>
          <a:prstGeom prst="rect">
            <a:avLst/>
          </a:prstGeom>
        </p:spPr>
      </p:pic>
      <p:sp>
        <p:nvSpPr>
          <p:cNvPr id="3" name="Picture Placeholder 2"/>
          <p:cNvSpPr>
            <a:spLocks noGrp="1"/>
          </p:cNvSpPr>
          <p:nvPr>
            <p:ph type="pic" sz="quarter" idx="15"/>
          </p:nvPr>
        </p:nvSpPr>
        <p:spPr>
          <a:xfrm>
            <a:off x="-13512" y="-8411"/>
            <a:ext cx="6976288" cy="4156549"/>
          </a:xfrm>
        </p:spPr>
        <p:txBody>
          <a:bodyPr/>
          <a:lstStyle/>
          <a:p>
            <a:endParaRPr lang="en-US"/>
          </a:p>
        </p:txBody>
      </p:sp>
    </p:spTree>
    <p:extLst>
      <p:ext uri="{BB962C8B-B14F-4D97-AF65-F5344CB8AC3E}">
        <p14:creationId xmlns:p14="http://schemas.microsoft.com/office/powerpoint/2010/main" val="165069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B80C8F5-D920-BB4B-933F-7F3EB43C8215}" type="slidenum">
              <a:rPr lang="en-US" smtClean="0"/>
              <a:pPr/>
              <a:t>‹#›</a:t>
            </a:fld>
            <a:endParaRPr lang="en-US" dirty="0"/>
          </a:p>
        </p:txBody>
      </p:sp>
      <p:sp>
        <p:nvSpPr>
          <p:cNvPr id="5"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7" name="Text Placeholder 6"/>
          <p:cNvSpPr>
            <a:spLocks noGrp="1"/>
          </p:cNvSpPr>
          <p:nvPr>
            <p:ph type="body" idx="12"/>
          </p:nvPr>
        </p:nvSpPr>
        <p:spPr>
          <a:xfrm>
            <a:off x="457200" y="1608139"/>
            <a:ext cx="8235949" cy="43264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002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_No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B80C8F5-D920-BB4B-933F-7F3EB43C8215}" type="slidenum">
              <a:rPr lang="en-US" smtClean="0"/>
              <a:pPr/>
              <a:t>‹#›</a:t>
            </a:fld>
            <a:endParaRPr lang="en-US" dirty="0"/>
          </a:p>
        </p:txBody>
      </p:sp>
      <p:sp>
        <p:nvSpPr>
          <p:cNvPr id="7" name="Text Placeholder 6"/>
          <p:cNvSpPr>
            <a:spLocks noGrp="1"/>
          </p:cNvSpPr>
          <p:nvPr>
            <p:ph type="body" idx="12"/>
          </p:nvPr>
        </p:nvSpPr>
        <p:spPr>
          <a:xfrm>
            <a:off x="457200" y="1064213"/>
            <a:ext cx="8235949" cy="4870395"/>
          </a:xfrm>
        </p:spPr>
        <p:txBody>
          <a:bodyPr>
            <a:normAutofit/>
          </a:bodyPr>
          <a:lstStyle>
            <a:lvl1pPr>
              <a:defRPr sz="2400" baseline="0"/>
            </a:lvl1pPr>
            <a:lvl2pPr>
              <a:defRPr sz="2400" baseline="0"/>
            </a:lvl2pPr>
            <a:lvl3pPr>
              <a:defRPr sz="2400" baseline="0"/>
            </a:lvl3pPr>
            <a:lvl4pPr>
              <a:defRPr sz="2400" baseline="0"/>
            </a:lvl4pPr>
            <a:lvl5pPr>
              <a:defRPr sz="2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0460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3948530" cy="43427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B80C8F5-D920-BB4B-933F-7F3EB43C8215}" type="slidenum">
              <a:rPr lang="en-US" smtClean="0"/>
              <a:t>‹#›</a:t>
            </a:fld>
            <a:endParaRPr lang="en-US"/>
          </a:p>
        </p:txBody>
      </p:sp>
      <p:sp>
        <p:nvSpPr>
          <p:cNvPr id="6" name="Picture Placeholder 5"/>
          <p:cNvSpPr>
            <a:spLocks noGrp="1"/>
          </p:cNvSpPr>
          <p:nvPr>
            <p:ph type="pic" sz="quarter" idx="14"/>
          </p:nvPr>
        </p:nvSpPr>
        <p:spPr>
          <a:xfrm>
            <a:off x="4671604" y="1600373"/>
            <a:ext cx="4015195" cy="4342542"/>
          </a:xfrm>
        </p:spPr>
        <p:txBody>
          <a:bodyPr/>
          <a:lstStyle/>
          <a:p>
            <a:endParaRPr lang="en-US"/>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7793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394853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B80C8F5-D920-BB4B-933F-7F3EB43C8215}" type="slidenum">
              <a:rPr lang="en-US" smtClean="0"/>
              <a:t>‹#›</a:t>
            </a:fld>
            <a:endParaRPr lang="en-US"/>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353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39488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3948888"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14"/>
          <p:cNvSpPr>
            <a:spLocks noGrp="1"/>
          </p:cNvSpPr>
          <p:nvPr>
            <p:ph type="sldNum" sz="quarter" idx="12"/>
          </p:nvPr>
        </p:nvSpPr>
        <p:spPr/>
        <p:txBody>
          <a:bodyPr/>
          <a:lstStyle>
            <a:lvl1pPr>
              <a:defRPr>
                <a:latin typeface="Arial"/>
                <a:cs typeface="Arial"/>
              </a:defRPr>
            </a:lvl1pPr>
          </a:lstStyle>
          <a:p>
            <a:fld id="{AB80C8F5-D920-BB4B-933F-7F3EB43C8215}" type="slidenum">
              <a:rPr lang="en-US" smtClean="0"/>
              <a:pPr/>
              <a:t>‹#›</a:t>
            </a:fld>
            <a:endParaRPr lang="en-US" dirty="0"/>
          </a:p>
        </p:txBody>
      </p:sp>
      <p:sp>
        <p:nvSpPr>
          <p:cNvPr id="13"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4" name="Straight Connector 13"/>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3700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B80C8F5-D920-BB4B-933F-7F3EB43C8215}" type="slidenum">
              <a:rPr lang="en-US" smtClean="0"/>
              <a:t>‹#›</a:t>
            </a:fld>
            <a:endParaRPr lang="en-US"/>
          </a:p>
        </p:txBody>
      </p:sp>
      <p:sp>
        <p:nvSpPr>
          <p:cNvPr id="8"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0091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p:cNvSpPr/>
          <p:nvPr userDrawn="1"/>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847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PU_sig132.tif"/>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57200" y="6075632"/>
            <a:ext cx="1523874" cy="479171"/>
          </a:xfrm>
          <a:prstGeom prst="rect">
            <a:avLst/>
          </a:prstGeom>
        </p:spPr>
      </p:pic>
      <p:sp>
        <p:nvSpPr>
          <p:cNvPr id="19" name="Rectangle 18"/>
          <p:cNvSpPr/>
          <p:nvPr/>
        </p:nvSpPr>
        <p:spPr>
          <a:xfrm>
            <a:off x="0" y="0"/>
            <a:ext cx="9144000" cy="91510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315431"/>
            <a:ext cx="8235950" cy="74878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457200" y="1721492"/>
            <a:ext cx="8235950" cy="422141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955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AB80C8F5-D920-BB4B-933F-7F3EB43C8215}" type="slidenum">
              <a:rPr lang="en-US" smtClean="0"/>
              <a:pPr/>
              <a:t>‹#›</a:t>
            </a:fld>
            <a:endParaRPr lang="en-US" dirty="0"/>
          </a:p>
        </p:txBody>
      </p:sp>
      <p:sp>
        <p:nvSpPr>
          <p:cNvPr id="16" name="TextBox 15"/>
          <p:cNvSpPr txBox="1"/>
          <p:nvPr userDrawn="1"/>
        </p:nvSpPr>
        <p:spPr>
          <a:xfrm>
            <a:off x="367130" y="1535528"/>
            <a:ext cx="832602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428536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6" r:id="rId3"/>
    <p:sldLayoutId id="2147483659" r:id="rId4"/>
    <p:sldLayoutId id="2147483657" r:id="rId5"/>
    <p:sldLayoutId id="2147483652" r:id="rId6"/>
    <p:sldLayoutId id="2147483653" r:id="rId7"/>
    <p:sldLayoutId id="2147483654" r:id="rId8"/>
    <p:sldLayoutId id="2147483655" r:id="rId9"/>
  </p:sldLayoutIdLst>
  <p:txStyles>
    <p:titleStyle>
      <a:lvl1pPr algn="l" defTabSz="457200" rtl="0" eaLnBrk="1" latinLnBrk="0" hangingPunct="1">
        <a:spcBef>
          <a:spcPct val="0"/>
        </a:spcBef>
        <a:buNone/>
        <a:defRPr sz="4400" kern="1200" cap="all">
          <a:solidFill>
            <a:schemeClr val="bg1"/>
          </a:solidFill>
          <a:latin typeface="Impact"/>
          <a:ea typeface="+mj-ea"/>
          <a:cs typeface="Impact"/>
        </a:defRPr>
      </a:lvl1pPr>
    </p:titleStyle>
    <p:body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mailto:ece477@ecn.purdue.edu"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mailto:toddwild@purdue.edu" TargetMode="External"/><Relationship Id="rId4" Type="http://schemas.openxmlformats.org/officeDocument/2006/relationships/hyperlink" Target="https://engineering.purdue.edu/ece477"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mailto:shreyas@purdue.edu"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mailto:bougher@purdue.edu" TargetMode="External"/><Relationship Id="rId4" Type="http://schemas.openxmlformats.org/officeDocument/2006/relationships/hyperlink" Target="mailto:toddwild@purdue.edu"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mailto:sarkarr@purdue.edu"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mailto:aashwill@purdue.edu" TargetMode="External"/><Relationship Id="rId5" Type="http://schemas.openxmlformats.org/officeDocument/2006/relationships/hyperlink" Target="mailto:li1208@purdue.edu" TargetMode="External"/><Relationship Id="rId4" Type="http://schemas.openxmlformats.org/officeDocument/2006/relationships/hyperlink" Target="mailto:babu1@purdue.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938" y="4483377"/>
            <a:ext cx="6608618" cy="1864086"/>
          </a:xfrm>
        </p:spPr>
        <p:txBody>
          <a:bodyPr/>
          <a:lstStyle/>
          <a:p>
            <a:r>
              <a:rPr lang="en-US" sz="4800" dirty="0"/>
              <a:t>Introduction to </a:t>
            </a:r>
            <a:br>
              <a:rPr lang="en-US" sz="4800" dirty="0"/>
            </a:br>
            <a:r>
              <a:rPr lang="en-US" sz="4800" dirty="0"/>
              <a:t>ECE477</a:t>
            </a:r>
            <a:br>
              <a:rPr lang="en-US" sz="4800" dirty="0"/>
            </a:br>
            <a:endParaRPr lang="en-US" sz="4800" dirty="0">
              <a:solidFill>
                <a:schemeClr val="tx1"/>
              </a:solidFill>
            </a:endParaRPr>
          </a:p>
        </p:txBody>
      </p:sp>
      <p:pic>
        <p:nvPicPr>
          <p:cNvPr id="7" name="Picture 6" descr="PU_sigtab.eps"/>
          <p:cNvPicPr>
            <a:picLocks noChangeAspect="1"/>
          </p:cNvPicPr>
          <p:nvPr/>
        </p:nvPicPr>
        <p:blipFill rotWithShape="1">
          <a:blip r:embed="rId3" cstate="print">
            <a:extLst>
              <a:ext uri="{28A0092B-C50C-407E-A947-70E740481C1C}">
                <a14:useLocalDpi xmlns:a14="http://schemas.microsoft.com/office/drawing/2010/main" val="0"/>
              </a:ext>
            </a:extLst>
          </a:blip>
          <a:srcRect t="-166" b="12554"/>
          <a:stretch/>
        </p:blipFill>
        <p:spPr>
          <a:xfrm>
            <a:off x="7057556" y="-8411"/>
            <a:ext cx="1942418" cy="1021073"/>
          </a:xfrm>
          <a:prstGeom prst="rect">
            <a:avLst/>
          </a:prstGeom>
        </p:spPr>
      </p:pic>
      <p:pic>
        <p:nvPicPr>
          <p:cNvPr id="2" name="Picture Placeholder 1"/>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22" r="22"/>
          <a:stretch>
            <a:fillRect/>
          </a:stretch>
        </p:blipFill>
        <p:spPr/>
      </p:pic>
      <p:pic>
        <p:nvPicPr>
          <p:cNvPr id="6" name="Picture 5" descr="PU_sigtab.eps"/>
          <p:cNvPicPr>
            <a:picLocks noChangeAspect="1"/>
          </p:cNvPicPr>
          <p:nvPr/>
        </p:nvPicPr>
        <p:blipFill rotWithShape="1">
          <a:blip r:embed="rId3" cstate="print">
            <a:extLst>
              <a:ext uri="{28A0092B-C50C-407E-A947-70E740481C1C}">
                <a14:useLocalDpi xmlns:a14="http://schemas.microsoft.com/office/drawing/2010/main"/>
              </a:ext>
            </a:extLst>
          </a:blip>
          <a:srcRect t="-166" b="12554"/>
          <a:stretch/>
        </p:blipFill>
        <p:spPr>
          <a:xfrm>
            <a:off x="7201582" y="5836927"/>
            <a:ext cx="1942418" cy="1021073"/>
          </a:xfrm>
          <a:prstGeom prst="rect">
            <a:avLst/>
          </a:prstGeom>
        </p:spPr>
      </p:pic>
    </p:spTree>
    <p:extLst>
      <p:ext uri="{BB962C8B-B14F-4D97-AF65-F5344CB8AC3E}">
        <p14:creationId xmlns:p14="http://schemas.microsoft.com/office/powerpoint/2010/main" val="1938527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Website</a:t>
            </a:r>
          </a:p>
        </p:txBody>
      </p:sp>
      <p:sp>
        <p:nvSpPr>
          <p:cNvPr id="13" name="Text Placeholder 12"/>
          <p:cNvSpPr>
            <a:spLocks noGrp="1"/>
          </p:cNvSpPr>
          <p:nvPr>
            <p:ph type="body" idx="12"/>
          </p:nvPr>
        </p:nvSpPr>
        <p:spPr/>
        <p:txBody>
          <a:bodyPr>
            <a:normAutofit lnSpcReduction="10000"/>
          </a:bodyPr>
          <a:lstStyle/>
          <a:p>
            <a:pPr marL="285750" indent="-285750">
              <a:buFont typeface="Arial" panose="020B0604020202020204" pitchFamily="34" charset="0"/>
              <a:buChar char="•"/>
            </a:pPr>
            <a:r>
              <a:rPr lang="en-US" sz="2400" u="sng" dirty="0"/>
              <a:t>About</a:t>
            </a:r>
            <a:r>
              <a:rPr lang="en-US" sz="2400" dirty="0"/>
              <a:t> – General course overview, staff information, history</a:t>
            </a:r>
          </a:p>
          <a:p>
            <a:pPr marL="285750" indent="-285750">
              <a:buFont typeface="Arial" panose="020B0604020202020204" pitchFamily="34" charset="0"/>
              <a:buChar char="•"/>
            </a:pPr>
            <a:r>
              <a:rPr lang="en-US" sz="2400" u="sng" dirty="0"/>
              <a:t>Course</a:t>
            </a:r>
            <a:r>
              <a:rPr lang="en-US" sz="2400" dirty="0"/>
              <a:t> – Assignments, lectures, documents, policies, processes</a:t>
            </a:r>
          </a:p>
          <a:p>
            <a:pPr marL="285750" indent="-285750">
              <a:buFont typeface="Arial" panose="020B0604020202020204" pitchFamily="34" charset="0"/>
              <a:buChar char="•"/>
            </a:pPr>
            <a:r>
              <a:rPr lang="en-US" sz="2400" u="sng" dirty="0"/>
              <a:t>Teams</a:t>
            </a:r>
            <a:r>
              <a:rPr lang="en-US" sz="2400" dirty="0"/>
              <a:t> – Information about current teams and links to websites</a:t>
            </a:r>
          </a:p>
          <a:p>
            <a:pPr marL="285750" indent="-285750">
              <a:buFont typeface="Arial" panose="020B0604020202020204" pitchFamily="34" charset="0"/>
              <a:buChar char="•"/>
            </a:pPr>
            <a:r>
              <a:rPr lang="en-US" sz="2400" u="sng" dirty="0"/>
              <a:t>Archive</a:t>
            </a:r>
            <a:r>
              <a:rPr lang="en-US" sz="2400" dirty="0"/>
              <a:t> – Information about past teams and links to websites</a:t>
            </a:r>
          </a:p>
          <a:p>
            <a:pPr marL="285750" indent="-285750">
              <a:buFont typeface="Arial" panose="020B0604020202020204" pitchFamily="34" charset="0"/>
              <a:buChar char="•"/>
            </a:pPr>
            <a:r>
              <a:rPr lang="en-US" sz="2400" u="sng" dirty="0"/>
              <a:t>Sponsors</a:t>
            </a:r>
            <a:r>
              <a:rPr lang="en-US" sz="2400" dirty="0"/>
              <a:t> – Information for corporate sponsors</a:t>
            </a:r>
          </a:p>
          <a:p>
            <a:pPr marL="285750" indent="-285750">
              <a:buFont typeface="Arial" panose="020B0604020202020204" pitchFamily="34" charset="0"/>
              <a:buChar char="•"/>
            </a:pPr>
            <a:r>
              <a:rPr lang="en-US" sz="2400" u="sng" dirty="0"/>
              <a:t>Incoming</a:t>
            </a:r>
            <a:r>
              <a:rPr lang="en-US" sz="2400" dirty="0"/>
              <a:t> – Information for students looking to register for ECE477</a:t>
            </a:r>
          </a:p>
          <a:p>
            <a:pPr marL="285750" indent="-285750">
              <a:buFont typeface="Arial" panose="020B0604020202020204" pitchFamily="34" charset="0"/>
              <a:buChar char="•"/>
            </a:pPr>
            <a:r>
              <a:rPr lang="en-US" sz="2400" u="sng" dirty="0"/>
              <a:t>Contact</a:t>
            </a:r>
            <a:r>
              <a:rPr lang="en-US" sz="2400" dirty="0"/>
              <a:t> – Course account email link for communications</a:t>
            </a:r>
            <a:endParaRPr lang="en-US" sz="2400" u="sng" dirty="0"/>
          </a:p>
        </p:txBody>
      </p:sp>
    </p:spTree>
    <p:extLst>
      <p:ext uri="{BB962C8B-B14F-4D97-AF65-F5344CB8AC3E}">
        <p14:creationId xmlns:p14="http://schemas.microsoft.com/office/powerpoint/2010/main" val="1819615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Schedule/Calendar</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sz="2400" u="sng" dirty="0"/>
              <a:t>Weeks 1-4: Concept Development:</a:t>
            </a:r>
            <a:endParaRPr lang="en-US" sz="2400" dirty="0"/>
          </a:p>
          <a:p>
            <a:pPr marL="285750">
              <a:buFont typeface="Arial" panose="020B0604020202020204" pitchFamily="34" charset="0"/>
              <a:buChar char="•"/>
            </a:pPr>
            <a:r>
              <a:rPr lang="en-US" sz="2400" dirty="0"/>
              <a:t> Functional Project Proposal: </a:t>
            </a:r>
            <a:r>
              <a:rPr lang="en-US" sz="2400" i="1" dirty="0">
                <a:solidFill>
                  <a:schemeClr val="tx2">
                    <a:lumMod val="60000"/>
                    <a:lumOff val="40000"/>
                  </a:schemeClr>
                </a:solidFill>
              </a:rPr>
              <a:t>“Our idea seems sound… 	 what do we need to get started?”</a:t>
            </a:r>
          </a:p>
          <a:p>
            <a:pPr marL="285750">
              <a:buFont typeface="Arial" panose="020B0604020202020204" pitchFamily="34" charset="0"/>
              <a:buChar char="•"/>
            </a:pPr>
            <a:r>
              <a:rPr lang="en-US" sz="2400" i="1" dirty="0"/>
              <a:t> </a:t>
            </a:r>
            <a:r>
              <a:rPr lang="en-US" sz="2400" dirty="0"/>
              <a:t>Functional Analysis: </a:t>
            </a:r>
            <a:r>
              <a:rPr lang="en-US" sz="2400" i="1" dirty="0">
                <a:solidFill>
                  <a:schemeClr val="tx2">
                    <a:lumMod val="60000"/>
                    <a:lumOff val="40000"/>
                  </a:schemeClr>
                </a:solidFill>
              </a:rPr>
              <a:t>“How will our project be used? 	 	 What are our project’s requirements?”</a:t>
            </a:r>
          </a:p>
          <a:p>
            <a:pPr marL="285750">
              <a:buFont typeface="Arial" panose="020B0604020202020204" pitchFamily="34" charset="0"/>
              <a:buChar char="•"/>
            </a:pPr>
            <a:r>
              <a:rPr lang="en-US" sz="2400" dirty="0"/>
              <a:t> Electrical and Software Overviews: </a:t>
            </a:r>
            <a:r>
              <a:rPr lang="en-US" sz="2400" i="1" dirty="0">
                <a:solidFill>
                  <a:schemeClr val="tx2">
                    <a:lumMod val="60000"/>
                    <a:lumOff val="40000"/>
                  </a:schemeClr>
                </a:solidFill>
              </a:rPr>
              <a:t>“At a high level, how 	will our project function?”</a:t>
            </a:r>
          </a:p>
          <a:p>
            <a:pPr marL="285750">
              <a:buFont typeface="Arial" panose="020B0604020202020204" pitchFamily="34" charset="0"/>
              <a:buChar char="•"/>
            </a:pPr>
            <a:r>
              <a:rPr lang="en-US" sz="2400" dirty="0"/>
              <a:t> Component Analysis and Bill of Materials: </a:t>
            </a:r>
            <a:r>
              <a:rPr lang="en-US" sz="2400" i="1" dirty="0">
                <a:solidFill>
                  <a:schemeClr val="tx2">
                    <a:lumMod val="60000"/>
                    <a:lumOff val="40000"/>
                  </a:schemeClr>
                </a:solidFill>
              </a:rPr>
              <a:t>“What parts 	does our project need to use?”</a:t>
            </a:r>
          </a:p>
          <a:p>
            <a:pPr marL="285750">
              <a:buFont typeface="Arial" panose="020B0604020202020204" pitchFamily="34" charset="0"/>
              <a:buChar char="•"/>
            </a:pPr>
            <a:r>
              <a:rPr lang="en-US" sz="2400" dirty="0"/>
              <a:t> Ordering/Acquisition of parts, tools, and prototyping 	hardware</a:t>
            </a:r>
          </a:p>
        </p:txBody>
      </p:sp>
    </p:spTree>
    <p:extLst>
      <p:ext uri="{BB962C8B-B14F-4D97-AF65-F5344CB8AC3E}">
        <p14:creationId xmlns:p14="http://schemas.microsoft.com/office/powerpoint/2010/main" val="17702507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Schedule/Calendar</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sz="2400" u="sng" dirty="0"/>
              <a:t>Weeks 5-9: Design:</a:t>
            </a:r>
            <a:endParaRPr lang="en-US" sz="2400" dirty="0"/>
          </a:p>
          <a:p>
            <a:pPr marL="285750">
              <a:buFont typeface="Arial" panose="020B0604020202020204" pitchFamily="34" charset="0"/>
              <a:buChar char="•"/>
            </a:pPr>
            <a:r>
              <a:rPr lang="en-US" sz="2400" dirty="0"/>
              <a:t> Mechanical Overview:</a:t>
            </a:r>
            <a:r>
              <a:rPr lang="en-US" sz="2400" i="1" dirty="0"/>
              <a:t> </a:t>
            </a:r>
            <a:r>
              <a:rPr lang="en-US" sz="2400" i="1" dirty="0">
                <a:solidFill>
                  <a:schemeClr val="tx2">
                    <a:lumMod val="60000"/>
                    <a:lumOff val="40000"/>
                  </a:schemeClr>
                </a:solidFill>
              </a:rPr>
              <a:t>“What will our project look like? 	What form factor does it need to fit within?”</a:t>
            </a:r>
          </a:p>
          <a:p>
            <a:pPr marL="285750">
              <a:buFont typeface="Arial" panose="020B0604020202020204" pitchFamily="34" charset="0"/>
              <a:buChar char="•"/>
            </a:pPr>
            <a:r>
              <a:rPr lang="en-US" sz="2400" dirty="0"/>
              <a:t> Software Formalization: </a:t>
            </a:r>
            <a:r>
              <a:rPr lang="en-US" sz="2400" i="1" dirty="0">
                <a:solidFill>
                  <a:schemeClr val="tx2">
                    <a:lumMod val="60000"/>
                    <a:lumOff val="40000"/>
                  </a:schemeClr>
                </a:solidFill>
              </a:rPr>
              <a:t>“What software components 	will our design use? How will we verify and test the 	software?”</a:t>
            </a:r>
            <a:endParaRPr lang="en-US" sz="2400" dirty="0">
              <a:solidFill>
                <a:schemeClr val="tx2">
                  <a:lumMod val="60000"/>
                  <a:lumOff val="40000"/>
                </a:schemeClr>
              </a:solidFill>
            </a:endParaRPr>
          </a:p>
          <a:p>
            <a:pPr marL="285750">
              <a:buFont typeface="Arial" panose="020B0604020202020204" pitchFamily="34" charset="0"/>
              <a:buChar char="•"/>
            </a:pPr>
            <a:r>
              <a:rPr lang="en-US" sz="2400" dirty="0"/>
              <a:t> Printed Circuit Board Layout</a:t>
            </a:r>
            <a:endParaRPr lang="en-US" sz="2400" i="1" dirty="0"/>
          </a:p>
          <a:p>
            <a:pPr marL="285750">
              <a:buFont typeface="Arial" panose="020B0604020202020204" pitchFamily="34" charset="0"/>
              <a:buChar char="•"/>
            </a:pPr>
            <a:r>
              <a:rPr lang="en-US" sz="2400" i="1" dirty="0"/>
              <a:t> </a:t>
            </a:r>
            <a:r>
              <a:rPr lang="en-US" sz="2400" dirty="0"/>
              <a:t>Midterm Design Review</a:t>
            </a:r>
            <a:endParaRPr lang="en-US" sz="2400" i="1" dirty="0"/>
          </a:p>
          <a:p>
            <a:pPr marL="285750">
              <a:buFont typeface="Arial" panose="020B0604020202020204" pitchFamily="34" charset="0"/>
              <a:buChar char="•"/>
            </a:pPr>
            <a:r>
              <a:rPr lang="en-US" sz="2400" dirty="0"/>
              <a:t> PCB Submission and Verification</a:t>
            </a:r>
          </a:p>
        </p:txBody>
      </p:sp>
    </p:spTree>
    <p:extLst>
      <p:ext uri="{BB962C8B-B14F-4D97-AF65-F5344CB8AC3E}">
        <p14:creationId xmlns:p14="http://schemas.microsoft.com/office/powerpoint/2010/main" val="4678969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Schedule/Calendar</a:t>
            </a:r>
          </a:p>
        </p:txBody>
      </p:sp>
      <p:sp>
        <p:nvSpPr>
          <p:cNvPr id="13" name="Text Placeholder 12"/>
          <p:cNvSpPr>
            <a:spLocks noGrp="1"/>
          </p:cNvSpPr>
          <p:nvPr>
            <p:ph type="body" idx="12"/>
          </p:nvPr>
        </p:nvSpPr>
        <p:spPr/>
        <p:txBody>
          <a:bodyPr>
            <a:normAutofit lnSpcReduction="10000"/>
          </a:bodyPr>
          <a:lstStyle/>
          <a:p>
            <a:pPr marL="285750" indent="-285750">
              <a:buFont typeface="Arial" panose="020B0604020202020204" pitchFamily="34" charset="0"/>
              <a:buChar char="•"/>
            </a:pPr>
            <a:r>
              <a:rPr lang="en-US" sz="2400" u="sng" dirty="0"/>
              <a:t>Weeks 10-15: Testing and Integration:</a:t>
            </a:r>
            <a:endParaRPr lang="en-US" sz="2400" dirty="0"/>
          </a:p>
          <a:p>
            <a:pPr marL="285750">
              <a:buFont typeface="Arial" panose="020B0604020202020204" pitchFamily="34" charset="0"/>
              <a:buChar char="•"/>
            </a:pPr>
            <a:r>
              <a:rPr lang="en-US" sz="2400" dirty="0"/>
              <a:t> Legal Analysis:</a:t>
            </a:r>
            <a:r>
              <a:rPr lang="en-US" sz="2400" i="1" dirty="0"/>
              <a:t> </a:t>
            </a:r>
            <a:r>
              <a:rPr lang="en-US" sz="2400" i="1" dirty="0">
                <a:solidFill>
                  <a:schemeClr val="tx2">
                    <a:lumMod val="60000"/>
                    <a:lumOff val="40000"/>
                  </a:schemeClr>
                </a:solidFill>
              </a:rPr>
              <a:t>“What steps must be taken to ensure 	our project can be legally sold to our customers?”</a:t>
            </a:r>
          </a:p>
          <a:p>
            <a:pPr marL="285750">
              <a:buFont typeface="Arial" panose="020B0604020202020204" pitchFamily="34" charset="0"/>
              <a:buChar char="•"/>
            </a:pPr>
            <a:r>
              <a:rPr lang="en-US" sz="2400" dirty="0"/>
              <a:t> Reliability and Safety Analysis: </a:t>
            </a:r>
            <a:r>
              <a:rPr lang="en-US" sz="2400" i="1" dirty="0">
                <a:solidFill>
                  <a:schemeClr val="tx2">
                    <a:lumMod val="60000"/>
                    <a:lumOff val="40000"/>
                  </a:schemeClr>
                </a:solidFill>
              </a:rPr>
              <a:t>“What risks are 	associated with use of our product? What parts are 	most likely to fail?”</a:t>
            </a:r>
            <a:endParaRPr lang="en-US" sz="2400" dirty="0">
              <a:solidFill>
                <a:schemeClr val="tx2">
                  <a:lumMod val="60000"/>
                  <a:lumOff val="40000"/>
                </a:schemeClr>
              </a:solidFill>
            </a:endParaRPr>
          </a:p>
          <a:p>
            <a:pPr marL="285750">
              <a:buFont typeface="Arial" panose="020B0604020202020204" pitchFamily="34" charset="0"/>
              <a:buChar char="•"/>
            </a:pPr>
            <a:r>
              <a:rPr lang="en-US" sz="2400" dirty="0"/>
              <a:t> Ethical and Environmental Analysis: </a:t>
            </a:r>
            <a:r>
              <a:rPr lang="en-US" sz="2400" i="1" dirty="0">
                <a:solidFill>
                  <a:schemeClr val="tx2">
                    <a:lumMod val="60000"/>
                    <a:lumOff val="40000"/>
                  </a:schemeClr>
                </a:solidFill>
              </a:rPr>
              <a:t>“What resources 	does our project use? How can we responsibly manage 	our project’s life cycle? What ethical issues does our 	project present?”</a:t>
            </a:r>
            <a:endParaRPr lang="en-US" sz="2400" i="1" dirty="0"/>
          </a:p>
          <a:p>
            <a:pPr marL="285750">
              <a:buFont typeface="Arial" panose="020B0604020202020204" pitchFamily="34" charset="0"/>
              <a:buChar char="•"/>
            </a:pPr>
            <a:r>
              <a:rPr lang="en-US" sz="2400" i="1" dirty="0"/>
              <a:t> </a:t>
            </a:r>
            <a:r>
              <a:rPr lang="en-US" sz="2400" dirty="0"/>
              <a:t>User Manual: Guide to your project for the end user</a:t>
            </a:r>
            <a:endParaRPr lang="en-US" sz="2400" i="1" dirty="0"/>
          </a:p>
          <a:p>
            <a:pPr marL="173038" indent="-173038">
              <a:buFont typeface="Arial" panose="020B0604020202020204" pitchFamily="34" charset="0"/>
              <a:buChar char="•"/>
            </a:pPr>
            <a:r>
              <a:rPr lang="en-US" sz="2400" u="sng" dirty="0"/>
              <a:t>Week 16: Demos, Final Presentations, and Final Documentation</a:t>
            </a:r>
          </a:p>
        </p:txBody>
      </p:sp>
    </p:spTree>
    <p:extLst>
      <p:ext uri="{BB962C8B-B14F-4D97-AF65-F5344CB8AC3E}">
        <p14:creationId xmlns:p14="http://schemas.microsoft.com/office/powerpoint/2010/main" val="4694008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Policies</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sz="2400" u="sng" dirty="0"/>
              <a:t>The Golden Rule:</a:t>
            </a:r>
            <a:r>
              <a:rPr lang="en-US" sz="2400" dirty="0"/>
              <a:t> ECE477 course staff are the final arbiters of all course policies</a:t>
            </a:r>
          </a:p>
          <a:p>
            <a:pPr marL="285750" indent="-285750">
              <a:buFont typeface="Arial" panose="020B0604020202020204" pitchFamily="34" charset="0"/>
              <a:buChar char="•"/>
            </a:pPr>
            <a:r>
              <a:rPr lang="en-US" sz="2400" u="sng" dirty="0"/>
              <a:t>The Golden Guideline:</a:t>
            </a:r>
            <a:r>
              <a:rPr lang="en-US" sz="2400" dirty="0"/>
              <a:t> In the event of an ECE477 issue (team issue, absence, course issue, etc.), always </a:t>
            </a:r>
            <a:r>
              <a:rPr lang="en-US" sz="2400" dirty="0" err="1"/>
              <a:t>Always</a:t>
            </a:r>
            <a:r>
              <a:rPr lang="en-US" sz="2400" dirty="0"/>
              <a:t> </a:t>
            </a:r>
            <a:r>
              <a:rPr lang="en-US" sz="2400" dirty="0" err="1"/>
              <a:t>ALWAYS</a:t>
            </a:r>
            <a:r>
              <a:rPr lang="en-US" sz="2400" dirty="0"/>
              <a:t> contact course staff</a:t>
            </a:r>
          </a:p>
          <a:p>
            <a:pPr marL="285750">
              <a:buFont typeface="Arial" panose="020B0604020202020204" pitchFamily="34" charset="0"/>
              <a:buChar char="•"/>
            </a:pPr>
            <a:r>
              <a:rPr lang="en-US" sz="2000" dirty="0"/>
              <a:t> Email is preferred (easier to recall a well-documented paper trail)</a:t>
            </a:r>
          </a:p>
          <a:p>
            <a:pPr marL="342900" indent="-342900">
              <a:buFont typeface="Arial" panose="020B0604020202020204" pitchFamily="34" charset="0"/>
              <a:buChar char="•"/>
            </a:pPr>
            <a:r>
              <a:rPr lang="en-US" sz="2400" dirty="0"/>
              <a:t>All ECE477 course policies are subject to the above rule and guideline, even where not explicitly stated</a:t>
            </a:r>
          </a:p>
          <a:p>
            <a:pPr marL="342900" indent="-342900">
              <a:buFont typeface="Arial" panose="020B0604020202020204" pitchFamily="34" charset="0"/>
              <a:buChar char="•"/>
            </a:pPr>
            <a:r>
              <a:rPr lang="en-US" sz="2400" dirty="0"/>
              <a:t>Course policies are available for viewing and download from the ECE477 course website</a:t>
            </a:r>
          </a:p>
        </p:txBody>
      </p:sp>
    </p:spTree>
    <p:extLst>
      <p:ext uri="{BB962C8B-B14F-4D97-AF65-F5344CB8AC3E}">
        <p14:creationId xmlns:p14="http://schemas.microsoft.com/office/powerpoint/2010/main" val="30369216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Policies</a:t>
            </a:r>
          </a:p>
        </p:txBody>
      </p:sp>
      <p:sp>
        <p:nvSpPr>
          <p:cNvPr id="13" name="Text Placeholder 12"/>
          <p:cNvSpPr>
            <a:spLocks noGrp="1"/>
          </p:cNvSpPr>
          <p:nvPr>
            <p:ph type="body" idx="12"/>
          </p:nvPr>
        </p:nvSpPr>
        <p:spPr/>
        <p:txBody>
          <a:bodyPr>
            <a:normAutofit lnSpcReduction="10000"/>
          </a:bodyPr>
          <a:lstStyle/>
          <a:p>
            <a:pPr marL="285750" indent="-285750">
              <a:buFont typeface="Arial" panose="020B0604020202020204" pitchFamily="34" charset="0"/>
              <a:buChar char="•"/>
            </a:pPr>
            <a:r>
              <a:rPr lang="en-US" sz="2400" u="sng" dirty="0"/>
              <a:t>Lab Equipment and Usage Policy:</a:t>
            </a:r>
            <a:endParaRPr lang="en-US" sz="2400" dirty="0"/>
          </a:p>
          <a:p>
            <a:pPr marL="285750">
              <a:buFont typeface="Arial" panose="020B0604020202020204" pitchFamily="34" charset="0"/>
              <a:buChar char="•"/>
            </a:pPr>
            <a:r>
              <a:rPr lang="en-US" sz="2400" dirty="0"/>
              <a:t> Common sense (don’t intentionally break things, no 	food/drink/drugs/alcohol, etc.)</a:t>
            </a:r>
          </a:p>
          <a:p>
            <a:pPr marL="285750">
              <a:buFont typeface="Arial" panose="020B0604020202020204" pitchFamily="34" charset="0"/>
              <a:buChar char="•"/>
            </a:pPr>
            <a:r>
              <a:rPr lang="en-US" sz="2400" dirty="0"/>
              <a:t> Safety (wear proper safety gear, 2 people in the lab at 	all times, etc.)</a:t>
            </a:r>
          </a:p>
          <a:p>
            <a:pPr marL="285750">
              <a:buFont typeface="Arial" panose="020B0604020202020204" pitchFamily="34" charset="0"/>
              <a:buChar char="•"/>
            </a:pPr>
            <a:r>
              <a:rPr lang="en-US" sz="2400" dirty="0"/>
              <a:t> Certain lab equipment can be checked out of the lab 	(consult the Digital Systems Laboratory Engineer for 	details)</a:t>
            </a:r>
          </a:p>
          <a:p>
            <a:pPr marL="285750">
              <a:buFont typeface="Arial" panose="020B0604020202020204" pitchFamily="34" charset="0"/>
              <a:buChar char="•"/>
            </a:pPr>
            <a:r>
              <a:rPr lang="en-US" sz="2400" dirty="0"/>
              <a:t> Lab equipment must be checked back in at the end of 	the semester to avoid academic penalties</a:t>
            </a:r>
          </a:p>
          <a:p>
            <a:pPr marL="285750">
              <a:buFont typeface="Arial" panose="020B0604020202020204" pitchFamily="34" charset="0"/>
              <a:buChar char="•"/>
            </a:pPr>
            <a:r>
              <a:rPr lang="en-US" sz="2400" dirty="0"/>
              <a:t> Do not sabotage, steal from, or otherwise interfere with 	other ECE477 teams (members, workspaces, projects, 	etc.)</a:t>
            </a:r>
          </a:p>
        </p:txBody>
      </p:sp>
    </p:spTree>
    <p:extLst>
      <p:ext uri="{BB962C8B-B14F-4D97-AF65-F5344CB8AC3E}">
        <p14:creationId xmlns:p14="http://schemas.microsoft.com/office/powerpoint/2010/main" val="186837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Policies</a:t>
            </a:r>
          </a:p>
        </p:txBody>
      </p:sp>
      <p:sp>
        <p:nvSpPr>
          <p:cNvPr id="13" name="Text Placeholder 12"/>
          <p:cNvSpPr>
            <a:spLocks noGrp="1"/>
          </p:cNvSpPr>
          <p:nvPr>
            <p:ph type="body" idx="12"/>
          </p:nvPr>
        </p:nvSpPr>
        <p:spPr/>
        <p:txBody>
          <a:bodyPr>
            <a:normAutofit lnSpcReduction="10000"/>
          </a:bodyPr>
          <a:lstStyle/>
          <a:p>
            <a:pPr marL="285750" indent="-285750">
              <a:buFont typeface="Arial" panose="020B0604020202020204" pitchFamily="34" charset="0"/>
              <a:buChar char="•"/>
            </a:pPr>
            <a:r>
              <a:rPr lang="en-US" sz="2400" u="sng" dirty="0"/>
              <a:t>Project Hardware:</a:t>
            </a:r>
            <a:endParaRPr lang="en-US" sz="2400" dirty="0"/>
          </a:p>
          <a:p>
            <a:pPr marL="285750">
              <a:buFont typeface="Arial" panose="020B0604020202020204" pitchFamily="34" charset="0"/>
              <a:buChar char="•"/>
            </a:pPr>
            <a:r>
              <a:rPr lang="en-US" sz="2400" dirty="0"/>
              <a:t> </a:t>
            </a:r>
            <a:r>
              <a:rPr lang="en-US" sz="2400" u="sng" dirty="0"/>
              <a:t>Prototyping Hardware:</a:t>
            </a:r>
            <a:r>
              <a:rPr lang="en-US" sz="2400" dirty="0"/>
              <a:t> any hardware you use to 	prototype aspects of your design</a:t>
            </a:r>
          </a:p>
          <a:p>
            <a:pPr marL="285750">
              <a:buFont typeface="Arial" panose="020B0604020202020204" pitchFamily="34" charset="0"/>
              <a:buChar char="•"/>
            </a:pPr>
            <a:r>
              <a:rPr lang="en-US" sz="2400" dirty="0"/>
              <a:t> </a:t>
            </a:r>
            <a:r>
              <a:rPr lang="en-US" sz="2400" u="sng" dirty="0"/>
              <a:t>Final Hardware:</a:t>
            </a:r>
            <a:r>
              <a:rPr lang="en-US" sz="2400" dirty="0"/>
              <a:t> hardware used to satisfy PSSCs, 	grades, and course outcomes</a:t>
            </a:r>
          </a:p>
          <a:p>
            <a:pPr marL="285750">
              <a:buFont typeface="Arial" panose="020B0604020202020204" pitchFamily="34" charset="0"/>
              <a:buChar char="•"/>
            </a:pPr>
            <a:r>
              <a:rPr lang="en-US" sz="2400" dirty="0"/>
              <a:t> </a:t>
            </a:r>
            <a:r>
              <a:rPr lang="en-US" sz="2400" dirty="0">
                <a:solidFill>
                  <a:schemeClr val="tx2">
                    <a:lumMod val="60000"/>
                    <a:lumOff val="40000"/>
                  </a:schemeClr>
                </a:solidFill>
              </a:rPr>
              <a:t>Q: Can we use &lt;x&gt; to prototype our design?</a:t>
            </a:r>
            <a:br>
              <a:rPr lang="en-US" sz="2400" dirty="0">
                <a:solidFill>
                  <a:schemeClr val="tx2">
                    <a:lumMod val="60000"/>
                    <a:lumOff val="40000"/>
                  </a:schemeClr>
                </a:solidFill>
              </a:rPr>
            </a:br>
            <a:r>
              <a:rPr lang="en-US" sz="2400" dirty="0">
                <a:solidFill>
                  <a:schemeClr val="tx2">
                    <a:lumMod val="60000"/>
                    <a:lumOff val="40000"/>
                  </a:schemeClr>
                </a:solidFill>
              </a:rPr>
              <a:t>   </a:t>
            </a:r>
            <a:r>
              <a:rPr lang="en-US" sz="2400" dirty="0">
                <a:solidFill>
                  <a:srgbClr val="C00000"/>
                </a:solidFill>
              </a:rPr>
              <a:t>A: Sure, go right ahead.</a:t>
            </a:r>
          </a:p>
          <a:p>
            <a:pPr marL="285750">
              <a:buFont typeface="Arial" panose="020B0604020202020204" pitchFamily="34" charset="0"/>
              <a:buChar char="•"/>
            </a:pPr>
            <a:r>
              <a:rPr lang="en-US" sz="2400" dirty="0"/>
              <a:t> </a:t>
            </a:r>
            <a:r>
              <a:rPr lang="en-US" sz="2400" dirty="0">
                <a:solidFill>
                  <a:schemeClr val="tx2">
                    <a:lumMod val="60000"/>
                    <a:lumOff val="40000"/>
                  </a:schemeClr>
                </a:solidFill>
              </a:rPr>
              <a:t>Q: Can we use &lt;Arduino or similar, trivial breakout 	board, etc.&gt; in our final design?</a:t>
            </a:r>
            <a:br>
              <a:rPr lang="en-US" sz="2400" dirty="0">
                <a:solidFill>
                  <a:schemeClr val="tx2">
                    <a:lumMod val="60000"/>
                    <a:lumOff val="40000"/>
                  </a:schemeClr>
                </a:solidFill>
              </a:rPr>
            </a:br>
            <a:r>
              <a:rPr lang="en-US" sz="2400" dirty="0">
                <a:solidFill>
                  <a:schemeClr val="tx2">
                    <a:lumMod val="60000"/>
                    <a:lumOff val="40000"/>
                  </a:schemeClr>
                </a:solidFill>
              </a:rPr>
              <a:t>	</a:t>
            </a:r>
            <a:r>
              <a:rPr lang="en-US" sz="2400" dirty="0">
                <a:solidFill>
                  <a:srgbClr val="C00000"/>
                </a:solidFill>
              </a:rPr>
              <a:t>A: Probably not.</a:t>
            </a:r>
          </a:p>
          <a:p>
            <a:pPr marL="285750">
              <a:buFont typeface="Arial" panose="020B0604020202020204" pitchFamily="34" charset="0"/>
              <a:buChar char="•"/>
            </a:pPr>
            <a:r>
              <a:rPr lang="en-US" sz="2400" dirty="0"/>
              <a:t> </a:t>
            </a:r>
            <a:r>
              <a:rPr lang="en-US" sz="2400" dirty="0">
                <a:solidFill>
                  <a:schemeClr val="tx2">
                    <a:lumMod val="60000"/>
                    <a:lumOff val="40000"/>
                  </a:schemeClr>
                </a:solidFill>
              </a:rPr>
              <a:t>Q: We’re unsure if &lt;piece of hardware&gt; is allowed, what 	should we do?</a:t>
            </a:r>
            <a:br>
              <a:rPr lang="en-US" sz="2400" dirty="0">
                <a:solidFill>
                  <a:schemeClr val="tx2">
                    <a:lumMod val="60000"/>
                    <a:lumOff val="40000"/>
                  </a:schemeClr>
                </a:solidFill>
              </a:rPr>
            </a:br>
            <a:r>
              <a:rPr lang="en-US" sz="2400" dirty="0">
                <a:solidFill>
                  <a:schemeClr val="tx2">
                    <a:lumMod val="60000"/>
                    <a:lumOff val="40000"/>
                  </a:schemeClr>
                </a:solidFill>
              </a:rPr>
              <a:t>	</a:t>
            </a:r>
            <a:r>
              <a:rPr lang="en-US" sz="2400" dirty="0">
                <a:solidFill>
                  <a:srgbClr val="C00000"/>
                </a:solidFill>
              </a:rPr>
              <a:t>A: Contact course staff</a:t>
            </a:r>
            <a:endParaRPr lang="en-US" sz="2400" dirty="0"/>
          </a:p>
        </p:txBody>
      </p:sp>
    </p:spTree>
    <p:extLst>
      <p:ext uri="{BB962C8B-B14F-4D97-AF65-F5344CB8AC3E}">
        <p14:creationId xmlns:p14="http://schemas.microsoft.com/office/powerpoint/2010/main" val="19345155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Policies</a:t>
            </a:r>
          </a:p>
        </p:txBody>
      </p:sp>
      <p:sp>
        <p:nvSpPr>
          <p:cNvPr id="13" name="Text Placeholder 12"/>
          <p:cNvSpPr>
            <a:spLocks noGrp="1"/>
          </p:cNvSpPr>
          <p:nvPr>
            <p:ph type="body" idx="12"/>
          </p:nvPr>
        </p:nvSpPr>
        <p:spPr/>
        <p:txBody>
          <a:bodyPr>
            <a:normAutofit lnSpcReduction="10000"/>
          </a:bodyPr>
          <a:lstStyle/>
          <a:p>
            <a:pPr marL="285750" indent="-285750">
              <a:buFont typeface="Arial" panose="020B0604020202020204" pitchFamily="34" charset="0"/>
              <a:buChar char="•"/>
            </a:pPr>
            <a:r>
              <a:rPr lang="en-US" sz="2400" u="sng" dirty="0"/>
              <a:t>Online Collaboration Policy:</a:t>
            </a:r>
          </a:p>
          <a:p>
            <a:pPr marL="285750">
              <a:buFont typeface="Arial" panose="020B0604020202020204" pitchFamily="34" charset="0"/>
              <a:buChar char="•"/>
            </a:pPr>
            <a:r>
              <a:rPr lang="en-US" sz="2400" dirty="0"/>
              <a:t> use of </a:t>
            </a:r>
            <a:r>
              <a:rPr lang="en-US" sz="2400" dirty="0" err="1"/>
              <a:t>github</a:t>
            </a:r>
            <a:r>
              <a:rPr lang="en-US" sz="2400" dirty="0"/>
              <a:t>, </a:t>
            </a:r>
            <a:r>
              <a:rPr lang="en-US" sz="2400" dirty="0" err="1"/>
              <a:t>Sourceforge</a:t>
            </a:r>
            <a:r>
              <a:rPr lang="en-US" sz="2400" dirty="0"/>
              <a:t>, Google Code, etc. is 	allowed BUT:</a:t>
            </a:r>
          </a:p>
          <a:p>
            <a:pPr marL="517525">
              <a:buFont typeface="Arial" panose="020B0604020202020204" pitchFamily="34" charset="0"/>
              <a:buChar char="•"/>
            </a:pPr>
            <a:r>
              <a:rPr lang="en-US" sz="2400" dirty="0"/>
              <a:t> All students must maintain an online progress report    	using provided formatting</a:t>
            </a:r>
          </a:p>
          <a:p>
            <a:pPr marL="517525">
              <a:buFont typeface="Arial" panose="020B0604020202020204" pitchFamily="34" charset="0"/>
              <a:buChar char="•"/>
            </a:pPr>
            <a:r>
              <a:rPr lang="en-US" sz="2400" dirty="0"/>
              <a:t> All students must maintain a project website hosted on 	the provided server space</a:t>
            </a:r>
          </a:p>
          <a:p>
            <a:pPr marL="285750">
              <a:buFont typeface="Arial" panose="020B0604020202020204" pitchFamily="34" charset="0"/>
              <a:buChar char="•"/>
            </a:pPr>
            <a:r>
              <a:rPr lang="en-US" sz="2400" dirty="0"/>
              <a:t> Open source and third-party libraries may be used, 	provided they are properly attributed</a:t>
            </a:r>
          </a:p>
          <a:p>
            <a:pPr marL="285750">
              <a:buFont typeface="Arial" panose="020B0604020202020204" pitchFamily="34" charset="0"/>
              <a:buChar char="•"/>
            </a:pPr>
            <a:r>
              <a:rPr lang="en-US" sz="2400" dirty="0"/>
              <a:t> Accepting patches and modifications from third parties 	to team member source code is explicitly forbidden</a:t>
            </a:r>
          </a:p>
          <a:p>
            <a:pPr marL="517525">
              <a:buFont typeface="Arial" panose="020B0604020202020204" pitchFamily="34" charset="0"/>
              <a:buChar char="•"/>
            </a:pPr>
            <a:r>
              <a:rPr lang="en-US" sz="2400" dirty="0">
                <a:solidFill>
                  <a:srgbClr val="C00000"/>
                </a:solidFill>
              </a:rPr>
              <a:t> Cheating and other academic dishonesty will result in 	automatic course failure (so don’t do it)</a:t>
            </a:r>
          </a:p>
        </p:txBody>
      </p:sp>
    </p:spTree>
    <p:extLst>
      <p:ext uri="{BB962C8B-B14F-4D97-AF65-F5344CB8AC3E}">
        <p14:creationId xmlns:p14="http://schemas.microsoft.com/office/powerpoint/2010/main" val="11819710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Grade Determination</a:t>
            </a:r>
          </a:p>
        </p:txBody>
      </p:sp>
      <p:pic>
        <p:nvPicPr>
          <p:cNvPr id="2" name="Picture 1"/>
          <p:cNvPicPr>
            <a:picLocks noChangeAspect="1"/>
          </p:cNvPicPr>
          <p:nvPr/>
        </p:nvPicPr>
        <p:blipFill>
          <a:blip r:embed="rId3"/>
          <a:stretch>
            <a:fillRect/>
          </a:stretch>
        </p:blipFill>
        <p:spPr>
          <a:xfrm>
            <a:off x="375674" y="1064213"/>
            <a:ext cx="8399001" cy="4952327"/>
          </a:xfrm>
          <a:prstGeom prst="rect">
            <a:avLst/>
          </a:prstGeom>
        </p:spPr>
      </p:pic>
    </p:spTree>
    <p:extLst>
      <p:ext uri="{BB962C8B-B14F-4D97-AF65-F5344CB8AC3E}">
        <p14:creationId xmlns:p14="http://schemas.microsoft.com/office/powerpoint/2010/main" val="9742649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Grade Determination</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sz="2800" dirty="0"/>
              <a:t>Late Policy</a:t>
            </a:r>
          </a:p>
          <a:p>
            <a:pPr marL="285750">
              <a:buFont typeface="Arial" panose="020B0604020202020204" pitchFamily="34" charset="0"/>
              <a:buChar char="•"/>
            </a:pPr>
            <a:r>
              <a:rPr lang="en-US" sz="2800" dirty="0"/>
              <a:t> </a:t>
            </a:r>
            <a:r>
              <a:rPr lang="en-US" sz="2400" dirty="0"/>
              <a:t>Deliverables in this class are like project deliverables to 	 a customer</a:t>
            </a:r>
          </a:p>
          <a:p>
            <a:pPr marL="285750">
              <a:buFont typeface="Arial" panose="020B0604020202020204" pitchFamily="34" charset="0"/>
              <a:buChar char="•"/>
            </a:pPr>
            <a:r>
              <a:rPr lang="en-US" sz="2400" dirty="0"/>
              <a:t> A late penalty of -10% per day will be assessed for any 	 items turned in after the deadline</a:t>
            </a:r>
          </a:p>
          <a:p>
            <a:pPr marL="285750">
              <a:buFont typeface="Arial" panose="020B0604020202020204" pitchFamily="34" charset="0"/>
              <a:buChar char="•"/>
            </a:pPr>
            <a:r>
              <a:rPr lang="en-US" sz="2400" dirty="0"/>
              <a:t> If an assignment is more than 3 days late, course staff 	 will have final determination on whether to grade the 	 	 assignment or not</a:t>
            </a:r>
            <a:endParaRPr lang="en-US" sz="2800" dirty="0"/>
          </a:p>
        </p:txBody>
      </p:sp>
    </p:spTree>
    <p:extLst>
      <p:ext uri="{BB962C8B-B14F-4D97-AF65-F5344CB8AC3E}">
        <p14:creationId xmlns:p14="http://schemas.microsoft.com/office/powerpoint/2010/main" val="15961455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Outline</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sz="2400" dirty="0"/>
              <a:t>Course Overview</a:t>
            </a:r>
          </a:p>
          <a:p>
            <a:pPr marL="285750" indent="-285750">
              <a:buFont typeface="Arial" panose="020B0604020202020204" pitchFamily="34" charset="0"/>
              <a:buChar char="•"/>
            </a:pPr>
            <a:r>
              <a:rPr lang="en-US" sz="2400" dirty="0"/>
              <a:t>Communications</a:t>
            </a:r>
          </a:p>
          <a:p>
            <a:pPr marL="285750" indent="-285750">
              <a:buFont typeface="Arial" panose="020B0604020202020204" pitchFamily="34" charset="0"/>
              <a:buChar char="•"/>
            </a:pPr>
            <a:r>
              <a:rPr lang="en-US" sz="2400" dirty="0"/>
              <a:t>Staff and TAs</a:t>
            </a:r>
          </a:p>
          <a:p>
            <a:pPr marL="285750" indent="-285750">
              <a:buFont typeface="Arial" panose="020B0604020202020204" pitchFamily="34" charset="0"/>
              <a:buChar char="•"/>
            </a:pPr>
            <a:r>
              <a:rPr lang="en-US" sz="2400" dirty="0"/>
              <a:t>Schedule and Calendar</a:t>
            </a:r>
          </a:p>
          <a:p>
            <a:pPr marL="285750" indent="-285750">
              <a:buFont typeface="Arial" panose="020B0604020202020204" pitchFamily="34" charset="0"/>
              <a:buChar char="•"/>
            </a:pPr>
            <a:r>
              <a:rPr lang="en-US" sz="2400" dirty="0"/>
              <a:t>Policies</a:t>
            </a:r>
          </a:p>
          <a:p>
            <a:pPr marL="285750" indent="-285750">
              <a:buFont typeface="Arial" panose="020B0604020202020204" pitchFamily="34" charset="0"/>
              <a:buChar char="•"/>
            </a:pPr>
            <a:r>
              <a:rPr lang="en-US" sz="2400" dirty="0"/>
              <a:t>Grade Determination</a:t>
            </a:r>
          </a:p>
          <a:p>
            <a:pPr marL="285750" indent="-285750">
              <a:buFont typeface="Arial" panose="020B0604020202020204" pitchFamily="34" charset="0"/>
              <a:buChar char="•"/>
            </a:pPr>
            <a:r>
              <a:rPr lang="en-US" sz="2400" dirty="0"/>
              <a:t>Sample ECE477 Projects</a:t>
            </a:r>
          </a:p>
          <a:p>
            <a:pPr marL="285750" indent="-285750">
              <a:buFont typeface="Arial" panose="020B0604020202020204" pitchFamily="34" charset="0"/>
              <a:buChar char="•"/>
            </a:pPr>
            <a:r>
              <a:rPr lang="en-US" sz="2400" dirty="0"/>
              <a:t>Project Specific Success Criteria</a:t>
            </a:r>
          </a:p>
          <a:p>
            <a:pPr marL="285750" indent="-285750">
              <a:buFont typeface="Arial" panose="020B0604020202020204" pitchFamily="34" charset="0"/>
              <a:buChar char="•"/>
            </a:pPr>
            <a:r>
              <a:rPr lang="en-US" sz="2400" dirty="0"/>
              <a:t>Action Items to Get Started</a:t>
            </a:r>
          </a:p>
          <a:p>
            <a:pPr marL="285750" indent="-285750">
              <a:buFont typeface="Arial" panose="020B0604020202020204" pitchFamily="34" charset="0"/>
              <a:buChar char="•"/>
            </a:pPr>
            <a:r>
              <a:rPr lang="en-US" sz="2400" dirty="0"/>
              <a:t>Mandatory Lab Hours</a:t>
            </a:r>
          </a:p>
        </p:txBody>
      </p:sp>
    </p:spTree>
    <p:extLst>
      <p:ext uri="{BB962C8B-B14F-4D97-AF65-F5344CB8AC3E}">
        <p14:creationId xmlns:p14="http://schemas.microsoft.com/office/powerpoint/2010/main" val="29399103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Grade Determination</a:t>
            </a:r>
          </a:p>
        </p:txBody>
      </p:sp>
      <p:sp>
        <p:nvSpPr>
          <p:cNvPr id="13" name="Text Placeholder 12"/>
          <p:cNvSpPr>
            <a:spLocks noGrp="1"/>
          </p:cNvSpPr>
          <p:nvPr>
            <p:ph type="body" idx="12"/>
          </p:nvPr>
        </p:nvSpPr>
        <p:spPr>
          <a:xfrm>
            <a:off x="457200" y="1064213"/>
            <a:ext cx="8235949" cy="4979140"/>
          </a:xfrm>
        </p:spPr>
        <p:txBody>
          <a:bodyPr>
            <a:normAutofit/>
          </a:bodyPr>
          <a:lstStyle/>
          <a:p>
            <a:pPr marL="285750" indent="-285750">
              <a:buFont typeface="Arial" panose="020B0604020202020204" pitchFamily="34" charset="0"/>
              <a:buChar char="•"/>
            </a:pPr>
            <a:r>
              <a:rPr lang="en-US" sz="2000" dirty="0"/>
              <a:t>Learning Outcomes: (must be satisfied in order to pass the course)</a:t>
            </a:r>
          </a:p>
          <a:p>
            <a:pPr marL="571500" indent="-571500">
              <a:buFont typeface="+mj-lt"/>
              <a:buAutoNum type="romanLcPeriod"/>
            </a:pPr>
            <a:r>
              <a:rPr lang="en-US" sz="1400" dirty="0"/>
              <a:t>An ability to apply engineering design to create a product that meets the specified needs of this engineering design experience with consideration of public health, safety, and welfare, as well as global, cultural, social, environmental, and economic factors.</a:t>
            </a:r>
          </a:p>
          <a:p>
            <a:pPr marL="571500" indent="-571500">
              <a:buFont typeface="+mj-lt"/>
              <a:buAutoNum type="romanLcPeriod"/>
            </a:pPr>
            <a:r>
              <a:rPr lang="en-US" sz="1400" dirty="0"/>
              <a:t>An ability to develop and conduct experimentation, analyze and interpret data, and use engineering judgment to draw conclusions related to the development of the product of this engineering design experience.</a:t>
            </a:r>
          </a:p>
          <a:p>
            <a:pPr marL="571500" indent="-571500">
              <a:buFont typeface="+mj-lt"/>
              <a:buAutoNum type="romanLcPeriod"/>
            </a:pPr>
            <a:r>
              <a:rPr lang="en-US" sz="1400" dirty="0"/>
              <a:t>An ability to identify, formulate, and solve complex engineering problems arising from this engineering design experience by applying principles of engineering, science, and mathematics.</a:t>
            </a:r>
          </a:p>
          <a:p>
            <a:pPr marL="571500" indent="-571500">
              <a:buFont typeface="+mj-lt"/>
              <a:buAutoNum type="romanLcPeriod"/>
            </a:pPr>
            <a:r>
              <a:rPr lang="en-US" sz="1400" dirty="0"/>
              <a:t>An ability to function effectively on a team whose members together provide leadership, create a collaborative and inclusive environment, establish goals, plan tasks, and meet objectives associated with this design experience.</a:t>
            </a:r>
          </a:p>
          <a:p>
            <a:pPr marL="571500" indent="-571500">
              <a:buFont typeface="+mj-lt"/>
              <a:buAutoNum type="romanLcPeriod"/>
            </a:pPr>
            <a:r>
              <a:rPr lang="en-US" sz="1400" dirty="0"/>
              <a:t>An ability to communicate effectively with a range of audiences appropriate to this design experience in both a written report and oral presentation.</a:t>
            </a:r>
          </a:p>
          <a:p>
            <a:pPr marL="571500" indent="-571500">
              <a:buFont typeface="+mj-lt"/>
              <a:buAutoNum type="romanLcPeriod"/>
            </a:pPr>
            <a:r>
              <a:rPr lang="en-US" sz="1400" dirty="0"/>
              <a:t>An ability to acquire and apply new knowledge as needed, using appropriate learning strategies to complete the engineering design experience associated with this course.</a:t>
            </a:r>
          </a:p>
          <a:p>
            <a:pPr marL="571500" indent="-571500">
              <a:buFont typeface="+mj-lt"/>
              <a:buAutoNum type="romanLcPeriod"/>
            </a:pPr>
            <a:r>
              <a:rPr lang="en-US" sz="1400" dirty="0"/>
              <a:t>An ability to recognize ethical and professional responsibilities associated with this engineering design experience and make informed judgments which must consider the impact of the product of this engineering design experience in global, economic, environmental, and societal contexts.</a:t>
            </a:r>
          </a:p>
        </p:txBody>
      </p:sp>
    </p:spTree>
    <p:extLst>
      <p:ext uri="{BB962C8B-B14F-4D97-AF65-F5344CB8AC3E}">
        <p14:creationId xmlns:p14="http://schemas.microsoft.com/office/powerpoint/2010/main" val="32849498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Grade Determination</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sz="2800" dirty="0"/>
              <a:t>Failures, Conditional Failures, and Incompletes</a:t>
            </a:r>
          </a:p>
          <a:p>
            <a:pPr marL="285750">
              <a:buFont typeface="Arial" panose="020B0604020202020204" pitchFamily="34" charset="0"/>
              <a:buChar char="•"/>
            </a:pPr>
            <a:r>
              <a:rPr lang="en-US" sz="2400" dirty="0"/>
              <a:t> Students are responsible for their actions in ECE477; 	 	 some actions may lead to failing grades</a:t>
            </a:r>
          </a:p>
          <a:p>
            <a:pPr marL="285750">
              <a:buFont typeface="Arial" panose="020B0604020202020204" pitchFamily="34" charset="0"/>
              <a:buChar char="•"/>
            </a:pPr>
            <a:r>
              <a:rPr lang="en-US" sz="2400" dirty="0"/>
              <a:t> Be aware of your academic situation in ECE477 and 	 	 other courses before considering post-graduation plans 	 or accepting job offers</a:t>
            </a:r>
          </a:p>
          <a:p>
            <a:pPr marL="285750">
              <a:buFont typeface="Arial" panose="020B0604020202020204" pitchFamily="34" charset="0"/>
              <a:buChar char="•"/>
            </a:pPr>
            <a:r>
              <a:rPr lang="en-US" sz="2400" dirty="0"/>
              <a:t> In some situations, students may be assigned an 	  	 	 incomplete (I) or conditional failure (E) in lieu of a 	 	 	 failing grade (F)</a:t>
            </a:r>
          </a:p>
          <a:p>
            <a:pPr marL="285750">
              <a:buFont typeface="Arial" panose="020B0604020202020204" pitchFamily="34" charset="0"/>
              <a:buChar char="•"/>
            </a:pPr>
            <a:r>
              <a:rPr lang="en-US" sz="2400" dirty="0"/>
              <a:t> Report all University-eligible absences (death, illness, 	 family emergency, etc.) to course staff</a:t>
            </a:r>
          </a:p>
        </p:txBody>
      </p:sp>
    </p:spTree>
    <p:extLst>
      <p:ext uri="{BB962C8B-B14F-4D97-AF65-F5344CB8AC3E}">
        <p14:creationId xmlns:p14="http://schemas.microsoft.com/office/powerpoint/2010/main" val="6058233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Grade Determination</a:t>
            </a:r>
          </a:p>
        </p:txBody>
      </p:sp>
      <p:sp>
        <p:nvSpPr>
          <p:cNvPr id="13" name="Text Placeholder 12"/>
          <p:cNvSpPr>
            <a:spLocks noGrp="1"/>
          </p:cNvSpPr>
          <p:nvPr>
            <p:ph type="body" idx="12"/>
          </p:nvPr>
        </p:nvSpPr>
        <p:spPr/>
        <p:txBody>
          <a:bodyPr>
            <a:normAutofit lnSpcReduction="10000"/>
          </a:bodyPr>
          <a:lstStyle/>
          <a:p>
            <a:pPr marL="285750" indent="-285750">
              <a:buFont typeface="Arial" panose="020B0604020202020204" pitchFamily="34" charset="0"/>
              <a:buChar char="•"/>
            </a:pPr>
            <a:r>
              <a:rPr lang="en-US" sz="2800" dirty="0"/>
              <a:t>Cheating and Academic Dishonesty</a:t>
            </a:r>
          </a:p>
          <a:p>
            <a:pPr marL="285750">
              <a:buFont typeface="Arial" panose="020B0604020202020204" pitchFamily="34" charset="0"/>
              <a:buChar char="•"/>
            </a:pPr>
            <a:r>
              <a:rPr lang="en-US" sz="2800" dirty="0"/>
              <a:t> Not tolerated at Purdue</a:t>
            </a:r>
          </a:p>
          <a:p>
            <a:pPr marL="285750">
              <a:buFont typeface="Arial" panose="020B0604020202020204" pitchFamily="34" charset="0"/>
              <a:buChar char="•"/>
            </a:pPr>
            <a:r>
              <a:rPr lang="en-US" sz="2800" dirty="0"/>
              <a:t> Automatic failure from ECE477, possible  	disciplinary action</a:t>
            </a:r>
          </a:p>
          <a:p>
            <a:pPr marL="285750">
              <a:buFont typeface="Arial" panose="020B0604020202020204" pitchFamily="34" charset="0"/>
              <a:buChar char="•"/>
            </a:pPr>
            <a:r>
              <a:rPr lang="en-US" sz="2800" dirty="0"/>
              <a:t> All cases of academic dishonesty will be reported to 	the Office of the Dean of Students</a:t>
            </a:r>
          </a:p>
          <a:p>
            <a:pPr marL="285750" indent="-285750">
              <a:buFont typeface="Arial" panose="020B0604020202020204" pitchFamily="34" charset="0"/>
              <a:buChar char="•"/>
            </a:pPr>
            <a:r>
              <a:rPr lang="en-US" sz="2800" dirty="0"/>
              <a:t>In Summary…</a:t>
            </a:r>
          </a:p>
          <a:p>
            <a:pPr marL="285750">
              <a:buFont typeface="Arial" panose="020B0604020202020204" pitchFamily="34" charset="0"/>
              <a:buChar char="•"/>
            </a:pPr>
            <a:r>
              <a:rPr lang="en-US" sz="2800" dirty="0"/>
              <a:t> </a:t>
            </a:r>
            <a:r>
              <a:rPr lang="en-US" sz="2400" dirty="0"/>
              <a:t>Don’t.</a:t>
            </a:r>
            <a:endParaRPr lang="en-US" sz="2800" dirty="0"/>
          </a:p>
          <a:p>
            <a:pPr marL="285750" indent="-285750">
              <a:buFont typeface="Arial" panose="020B0604020202020204" pitchFamily="34" charset="0"/>
              <a:buChar char="•"/>
            </a:pPr>
            <a:r>
              <a:rPr lang="en-US" sz="2800" dirty="0">
                <a:solidFill>
                  <a:srgbClr val="C00000"/>
                </a:solidFill>
              </a:rPr>
              <a:t>A professional does not take credit for the work of somebody else</a:t>
            </a:r>
          </a:p>
        </p:txBody>
      </p:sp>
    </p:spTree>
    <p:extLst>
      <p:ext uri="{BB962C8B-B14F-4D97-AF65-F5344CB8AC3E}">
        <p14:creationId xmlns:p14="http://schemas.microsoft.com/office/powerpoint/2010/main" val="36478315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500" dirty="0"/>
              <a:t>Project Specific Success Criteria (PSSCS)</a:t>
            </a:r>
          </a:p>
        </p:txBody>
      </p:sp>
      <p:sp>
        <p:nvSpPr>
          <p:cNvPr id="6" name="Text Placeholder 5"/>
          <p:cNvSpPr>
            <a:spLocks noGrp="1"/>
          </p:cNvSpPr>
          <p:nvPr>
            <p:ph type="body" idx="12"/>
          </p:nvPr>
        </p:nvSpPr>
        <p:spPr/>
        <p:txBody>
          <a:bodyPr>
            <a:normAutofit/>
          </a:bodyPr>
          <a:lstStyle/>
          <a:p>
            <a:pPr marL="233363" indent="-233363">
              <a:buFont typeface="Arial" panose="020B0604020202020204" pitchFamily="34" charset="0"/>
              <a:buChar char="•"/>
            </a:pPr>
            <a:r>
              <a:rPr lang="en-US" sz="2800" dirty="0"/>
              <a:t>What are PSSCs?</a:t>
            </a:r>
          </a:p>
          <a:p>
            <a:pPr marL="457200" indent="-173038">
              <a:buFont typeface="Arial" panose="020B0604020202020204" pitchFamily="34" charset="0"/>
              <a:buChar char="•"/>
            </a:pPr>
            <a:r>
              <a:rPr lang="en-US" sz="2400" dirty="0"/>
              <a:t>Used to measure the degree to which teams have successfully implemented their projects</a:t>
            </a:r>
          </a:p>
          <a:p>
            <a:pPr marL="457200" indent="-173038">
              <a:buFont typeface="Arial" panose="020B0604020202020204" pitchFamily="34" charset="0"/>
              <a:buChar char="•"/>
            </a:pPr>
            <a:r>
              <a:rPr lang="en-US" sz="2400" dirty="0"/>
              <a:t>5 objectives that should be accomplished by the final design (Approved by course staff); begin each PSSC with the phrase “An ability to…”</a:t>
            </a:r>
          </a:p>
          <a:p>
            <a:pPr marL="457200" indent="-173038">
              <a:buFont typeface="Arial" panose="020B0604020202020204" pitchFamily="34" charset="0"/>
              <a:buChar char="•"/>
            </a:pPr>
            <a:r>
              <a:rPr lang="en-US" sz="2400" dirty="0"/>
              <a:t>Each PSSC should describe some aspect of the functionality of the final design</a:t>
            </a:r>
          </a:p>
          <a:p>
            <a:pPr marL="457200" indent="-173038">
              <a:buFont typeface="Arial" panose="020B0604020202020204" pitchFamily="34" charset="0"/>
              <a:buChar char="•"/>
            </a:pPr>
            <a:r>
              <a:rPr lang="en-US" sz="2400" dirty="0"/>
              <a:t>In order to pass the course, 3 PSSCs must be successfully demonstrated</a:t>
            </a:r>
          </a:p>
          <a:p>
            <a:pPr marL="690563" indent="-173038">
              <a:buFont typeface="Arial" panose="020B0604020202020204" pitchFamily="34" charset="0"/>
              <a:buChar char="•"/>
            </a:pPr>
            <a:r>
              <a:rPr lang="en-US" sz="2000" dirty="0"/>
              <a:t>2 of the PSSCs must focus on hardware built by team</a:t>
            </a:r>
          </a:p>
          <a:p>
            <a:pPr marL="690563" indent="-173038">
              <a:buFont typeface="Arial" panose="020B0604020202020204" pitchFamily="34" charset="0"/>
              <a:buChar char="•"/>
            </a:pPr>
            <a:r>
              <a:rPr lang="en-US" sz="2000" dirty="0"/>
              <a:t>1 of the PSSCs can focus on an external item (such as an app)</a:t>
            </a:r>
          </a:p>
        </p:txBody>
      </p:sp>
    </p:spTree>
    <p:extLst>
      <p:ext uri="{BB962C8B-B14F-4D97-AF65-F5344CB8AC3E}">
        <p14:creationId xmlns:p14="http://schemas.microsoft.com/office/powerpoint/2010/main" val="1302590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500" dirty="0"/>
              <a:t>Project Specific Success Criteria (PSSCS)</a:t>
            </a:r>
          </a:p>
        </p:txBody>
      </p:sp>
      <p:sp>
        <p:nvSpPr>
          <p:cNvPr id="6" name="Text Placeholder 5"/>
          <p:cNvSpPr>
            <a:spLocks noGrp="1"/>
          </p:cNvSpPr>
          <p:nvPr>
            <p:ph type="body" idx="12"/>
          </p:nvPr>
        </p:nvSpPr>
        <p:spPr/>
        <p:txBody>
          <a:bodyPr>
            <a:normAutofit lnSpcReduction="10000"/>
          </a:bodyPr>
          <a:lstStyle/>
          <a:p>
            <a:pPr marL="233363" indent="-233363">
              <a:buFont typeface="Arial" panose="020B0604020202020204" pitchFamily="34" charset="0"/>
              <a:buChar char="•"/>
            </a:pPr>
            <a:r>
              <a:rPr lang="en-US" sz="2800" dirty="0"/>
              <a:t>Default Functionality of a Component Rule</a:t>
            </a:r>
          </a:p>
          <a:p>
            <a:pPr marL="457200" indent="-233363">
              <a:buFont typeface="Arial" panose="020B0604020202020204" pitchFamily="34" charset="0"/>
              <a:buChar char="•"/>
            </a:pPr>
            <a:r>
              <a:rPr lang="en-US" sz="2400" dirty="0"/>
              <a:t>PSSCs cannot be based on functionality that an aspect of the design is able to do trivially or out of the box</a:t>
            </a:r>
          </a:p>
          <a:p>
            <a:pPr marL="457200" indent="-233363">
              <a:buFont typeface="Arial" panose="020B0604020202020204" pitchFamily="34" charset="0"/>
              <a:buChar char="•"/>
            </a:pPr>
            <a:r>
              <a:rPr lang="en-US" sz="2400" dirty="0"/>
              <a:t>Examples:</a:t>
            </a:r>
          </a:p>
          <a:p>
            <a:pPr marL="569913" indent="-112713">
              <a:buFont typeface="Arial" panose="020B0604020202020204" pitchFamily="34" charset="0"/>
              <a:buChar char="•"/>
            </a:pPr>
            <a:r>
              <a:rPr lang="en-US" sz="2400" dirty="0"/>
              <a:t> “An ability to transmit data over a wireless connection”</a:t>
            </a:r>
          </a:p>
          <a:p>
            <a:pPr marL="569913" indent="-112713">
              <a:buFont typeface="Arial" panose="020B0604020202020204" pitchFamily="34" charset="0"/>
              <a:buChar char="•"/>
            </a:pPr>
            <a:r>
              <a:rPr lang="en-US" sz="2400" dirty="0"/>
              <a:t> “An ability to take pictures with a camera”</a:t>
            </a:r>
          </a:p>
          <a:p>
            <a:pPr marL="569913" indent="-112713">
              <a:buFont typeface="Arial" panose="020B0604020202020204" pitchFamily="34" charset="0"/>
              <a:buChar char="•"/>
            </a:pPr>
            <a:r>
              <a:rPr lang="en-US" sz="2400" dirty="0"/>
              <a:t> “An ability to emit light from a light emitting diode”</a:t>
            </a:r>
          </a:p>
          <a:p>
            <a:pPr marL="233363" indent="-233363">
              <a:buFont typeface="Arial" panose="020B0604020202020204" pitchFamily="34" charset="0"/>
              <a:buChar char="•"/>
            </a:pPr>
            <a:r>
              <a:rPr lang="en-US" sz="2800" dirty="0"/>
              <a:t>Preliminary and Final PSSCs</a:t>
            </a:r>
          </a:p>
          <a:p>
            <a:pPr marL="233363">
              <a:buFont typeface="Arial" panose="020B0604020202020204" pitchFamily="34" charset="0"/>
              <a:buChar char="•"/>
            </a:pPr>
            <a:r>
              <a:rPr lang="en-US" sz="2000" dirty="0"/>
              <a:t> </a:t>
            </a:r>
            <a:r>
              <a:rPr lang="en-US" sz="2000" u="sng" dirty="0"/>
              <a:t>Preliminary PSSCs:</a:t>
            </a:r>
            <a:r>
              <a:rPr lang="en-US" sz="2000" dirty="0"/>
              <a:t> Aspects of the project can be demonstrated 	without full integration; used to pass 	outcomes</a:t>
            </a:r>
          </a:p>
          <a:p>
            <a:pPr marL="233363">
              <a:buFont typeface="Arial" panose="020B0604020202020204" pitchFamily="34" charset="0"/>
              <a:buChar char="•"/>
            </a:pPr>
            <a:r>
              <a:rPr lang="en-US" sz="2000" dirty="0"/>
              <a:t> </a:t>
            </a:r>
            <a:r>
              <a:rPr lang="en-US" sz="2000" u="sng" dirty="0"/>
              <a:t>Final PSSCs:</a:t>
            </a:r>
            <a:r>
              <a:rPr lang="en-US" sz="2000" dirty="0"/>
              <a:t> Must be demonstrated with a fully-integrated project; 	used to receive points and for early completion bonus credit</a:t>
            </a:r>
          </a:p>
        </p:txBody>
      </p:sp>
    </p:spTree>
    <p:extLst>
      <p:ext uri="{BB962C8B-B14F-4D97-AF65-F5344CB8AC3E}">
        <p14:creationId xmlns:p14="http://schemas.microsoft.com/office/powerpoint/2010/main" val="2828679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500" dirty="0"/>
              <a:t>Project Specific Success Criteria (PSSCS)</a:t>
            </a:r>
          </a:p>
        </p:txBody>
      </p:sp>
      <p:sp>
        <p:nvSpPr>
          <p:cNvPr id="6" name="Text Placeholder 5"/>
          <p:cNvSpPr>
            <a:spLocks noGrp="1"/>
          </p:cNvSpPr>
          <p:nvPr>
            <p:ph type="body" idx="12"/>
          </p:nvPr>
        </p:nvSpPr>
        <p:spPr/>
        <p:txBody>
          <a:bodyPr>
            <a:normAutofit/>
          </a:bodyPr>
          <a:lstStyle/>
          <a:p>
            <a:pPr marL="233363" indent="-233363">
              <a:buFont typeface="Arial" panose="020B0604020202020204" pitchFamily="34" charset="0"/>
              <a:buChar char="•"/>
            </a:pPr>
            <a:r>
              <a:rPr lang="en-US" sz="2800" dirty="0"/>
              <a:t>Examples of Unacceptable PSSCs:</a:t>
            </a:r>
          </a:p>
          <a:p>
            <a:pPr marL="233363">
              <a:buFont typeface="Arial" panose="020B0604020202020204" pitchFamily="34" charset="0"/>
              <a:buChar char="•"/>
            </a:pPr>
            <a:r>
              <a:rPr lang="en-US" sz="2400" dirty="0"/>
              <a:t> “Interface with the flight controller to achieve stable 	flight” </a:t>
            </a:r>
            <a:r>
              <a:rPr lang="en-US" sz="2400" dirty="0">
                <a:solidFill>
                  <a:srgbClr val="C00000"/>
                </a:solidFill>
              </a:rPr>
              <a:t>(Start all PSSCs with the phrase “an ability to”)</a:t>
            </a:r>
            <a:endParaRPr lang="en-US" sz="2400" dirty="0"/>
          </a:p>
          <a:p>
            <a:pPr marL="233363">
              <a:buFont typeface="Arial" panose="020B0604020202020204" pitchFamily="34" charset="0"/>
              <a:buChar char="•"/>
            </a:pPr>
            <a:r>
              <a:rPr lang="en-US" sz="2400" dirty="0"/>
              <a:t> “An ability to design a motor controller for our project” 	</a:t>
            </a:r>
            <a:r>
              <a:rPr lang="en-US" sz="2400" dirty="0">
                <a:solidFill>
                  <a:srgbClr val="C00000"/>
                </a:solidFill>
              </a:rPr>
              <a:t>(PSSCs must be based on the capabilities of your end 	project)</a:t>
            </a:r>
          </a:p>
          <a:p>
            <a:pPr marL="233363">
              <a:buFont typeface="Arial" panose="020B0604020202020204" pitchFamily="34" charset="0"/>
              <a:buChar char="•"/>
            </a:pPr>
            <a:r>
              <a:rPr lang="en-US" sz="2400" dirty="0"/>
              <a:t> “An ability to receive GPS coordinates and send them to 	the microcontroller” </a:t>
            </a:r>
            <a:r>
              <a:rPr lang="en-US" sz="2400" dirty="0">
                <a:solidFill>
                  <a:srgbClr val="C00000"/>
                </a:solidFill>
              </a:rPr>
              <a:t>(Default functionality of a 	component rule)</a:t>
            </a:r>
          </a:p>
          <a:p>
            <a:pPr marL="233363">
              <a:buFont typeface="Arial" panose="020B0604020202020204" pitchFamily="34" charset="0"/>
              <a:buChar char="•"/>
            </a:pPr>
            <a:r>
              <a:rPr lang="en-US" sz="2400" dirty="0"/>
              <a:t> “An ability to filter out high frequency noise from a 	received RF signal” </a:t>
            </a:r>
            <a:r>
              <a:rPr lang="en-US" sz="2400" dirty="0">
                <a:solidFill>
                  <a:srgbClr val="C00000"/>
                </a:solidFill>
              </a:rPr>
              <a:t>(Unacceptable if being done by a 	filter IC</a:t>
            </a:r>
            <a:r>
              <a:rPr lang="en-US" sz="2400" dirty="0">
                <a:solidFill>
                  <a:srgbClr val="856024"/>
                </a:solidFill>
              </a:rPr>
              <a:t>; </a:t>
            </a:r>
            <a:r>
              <a:rPr lang="en-US" sz="2400" dirty="0">
                <a:solidFill>
                  <a:srgbClr val="267433"/>
                </a:solidFill>
              </a:rPr>
              <a:t>acceptable if performed by a user design)</a:t>
            </a:r>
            <a:endParaRPr lang="en-US" sz="2800" dirty="0">
              <a:solidFill>
                <a:schemeClr val="accent3">
                  <a:lumMod val="75000"/>
                </a:schemeClr>
              </a:solidFill>
            </a:endParaRPr>
          </a:p>
        </p:txBody>
      </p:sp>
    </p:spTree>
    <p:extLst>
      <p:ext uri="{BB962C8B-B14F-4D97-AF65-F5344CB8AC3E}">
        <p14:creationId xmlns:p14="http://schemas.microsoft.com/office/powerpoint/2010/main" val="2499590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500" dirty="0"/>
              <a:t>Project Specific Success Criteria (PSSCS)</a:t>
            </a:r>
          </a:p>
        </p:txBody>
      </p:sp>
      <p:sp>
        <p:nvSpPr>
          <p:cNvPr id="6" name="Text Placeholder 5"/>
          <p:cNvSpPr>
            <a:spLocks noGrp="1"/>
          </p:cNvSpPr>
          <p:nvPr>
            <p:ph type="body" idx="12"/>
          </p:nvPr>
        </p:nvSpPr>
        <p:spPr/>
        <p:txBody>
          <a:bodyPr>
            <a:normAutofit lnSpcReduction="10000"/>
          </a:bodyPr>
          <a:lstStyle/>
          <a:p>
            <a:pPr marL="233363" indent="-233363">
              <a:buFont typeface="Arial" panose="020B0604020202020204" pitchFamily="34" charset="0"/>
              <a:buChar char="•"/>
            </a:pPr>
            <a:r>
              <a:rPr lang="en-US" sz="2800" dirty="0"/>
              <a:t>Common subjects for PSSCs:</a:t>
            </a:r>
          </a:p>
          <a:p>
            <a:pPr marL="233363">
              <a:buFont typeface="Arial" panose="020B0604020202020204" pitchFamily="34" charset="0"/>
              <a:buChar char="•"/>
            </a:pPr>
            <a:r>
              <a:rPr lang="en-US" sz="2400" dirty="0"/>
              <a:t> </a:t>
            </a:r>
            <a:r>
              <a:rPr lang="en-US" sz="2400" u="sng" dirty="0"/>
              <a:t>Communication interfaces</a:t>
            </a:r>
            <a:r>
              <a:rPr lang="en-US" sz="2400" dirty="0"/>
              <a:t> (acceptable IF you specify 	the types of data being transmitted over the interface)</a:t>
            </a:r>
          </a:p>
          <a:p>
            <a:pPr marL="233363">
              <a:buFont typeface="Arial" panose="020B0604020202020204" pitchFamily="34" charset="0"/>
              <a:buChar char="•"/>
            </a:pPr>
            <a:r>
              <a:rPr lang="en-US" sz="2400" dirty="0"/>
              <a:t> </a:t>
            </a:r>
            <a:r>
              <a:rPr lang="en-US" sz="2400" u="sng" dirty="0"/>
              <a:t>User interfaces</a:t>
            </a:r>
            <a:r>
              <a:rPr lang="en-US" sz="2400" dirty="0"/>
              <a:t> (define types of data being displayed to 	the user interface as well as the nature of the UI)</a:t>
            </a:r>
          </a:p>
          <a:p>
            <a:pPr marL="233363">
              <a:buFont typeface="Arial" panose="020B0604020202020204" pitchFamily="34" charset="0"/>
              <a:buChar char="•"/>
            </a:pPr>
            <a:r>
              <a:rPr lang="en-US" sz="2400" dirty="0"/>
              <a:t> </a:t>
            </a:r>
            <a:r>
              <a:rPr lang="en-US" sz="2400" u="sng" dirty="0"/>
              <a:t>Motor control and robotics techniques</a:t>
            </a:r>
            <a:r>
              <a:rPr lang="en-US" sz="2400" dirty="0"/>
              <a:t> (GPS waypoint 	navigation, obstacle avoidance, PID control, etc.)</a:t>
            </a:r>
          </a:p>
          <a:p>
            <a:pPr marL="233363">
              <a:buFont typeface="Arial" panose="020B0604020202020204" pitchFamily="34" charset="0"/>
              <a:buChar char="•"/>
            </a:pPr>
            <a:r>
              <a:rPr lang="en-US" sz="2400" dirty="0"/>
              <a:t> </a:t>
            </a:r>
            <a:r>
              <a:rPr lang="en-US" sz="2400" u="sng" dirty="0"/>
              <a:t>Power techniques</a:t>
            </a:r>
            <a:r>
              <a:rPr lang="en-US" sz="2400" dirty="0"/>
              <a:t> (battery 	monitoring/charging/  	notifications, backup power supplies, low power modes)</a:t>
            </a:r>
          </a:p>
          <a:p>
            <a:pPr marL="233363">
              <a:buFont typeface="Arial" panose="020B0604020202020204" pitchFamily="34" charset="0"/>
              <a:buChar char="•"/>
            </a:pPr>
            <a:r>
              <a:rPr lang="en-US" sz="2400" dirty="0"/>
              <a:t> </a:t>
            </a:r>
            <a:r>
              <a:rPr lang="en-US" sz="2400" u="sng" dirty="0"/>
              <a:t>Audio techniques</a:t>
            </a:r>
            <a:r>
              <a:rPr lang="en-US" sz="2400" dirty="0"/>
              <a:t> (sound effects, audio synthesis, voice 	recognition, video/audio/signal processing, FFTs – may 	be acceptable depending </a:t>
            </a:r>
            <a:r>
              <a:rPr lang="en-US" sz="2400"/>
              <a:t>on circumstances of use)</a:t>
            </a:r>
            <a:endParaRPr lang="en-US" sz="2800" dirty="0"/>
          </a:p>
        </p:txBody>
      </p:sp>
    </p:spTree>
    <p:extLst>
      <p:ext uri="{BB962C8B-B14F-4D97-AF65-F5344CB8AC3E}">
        <p14:creationId xmlns:p14="http://schemas.microsoft.com/office/powerpoint/2010/main" val="2302478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Action Items To Get Started</a:t>
            </a:r>
          </a:p>
        </p:txBody>
      </p:sp>
      <p:sp>
        <p:nvSpPr>
          <p:cNvPr id="6" name="Text Placeholder 5"/>
          <p:cNvSpPr>
            <a:spLocks noGrp="1"/>
          </p:cNvSpPr>
          <p:nvPr>
            <p:ph type="body" idx="12"/>
          </p:nvPr>
        </p:nvSpPr>
        <p:spPr/>
        <p:txBody>
          <a:bodyPr>
            <a:normAutofit/>
          </a:bodyPr>
          <a:lstStyle/>
          <a:p>
            <a:pPr marL="233363" indent="-233363">
              <a:buFont typeface="Arial" panose="020B0604020202020204" pitchFamily="34" charset="0"/>
              <a:buChar char="•"/>
            </a:pPr>
            <a:r>
              <a:rPr lang="en-US" sz="2800" dirty="0"/>
              <a:t>This week:</a:t>
            </a:r>
          </a:p>
          <a:p>
            <a:pPr marL="344488" indent="-111125">
              <a:buFont typeface="Arial" panose="020B0604020202020204" pitchFamily="34" charset="0"/>
              <a:buChar char="•"/>
            </a:pPr>
            <a:r>
              <a:rPr lang="en-US" sz="2800" dirty="0"/>
              <a:t> Meet with your team (if you haven’t already)</a:t>
            </a:r>
          </a:p>
          <a:p>
            <a:pPr marL="457200">
              <a:buFont typeface="Arial" panose="020B0604020202020204" pitchFamily="34" charset="0"/>
              <a:buChar char="•"/>
              <a:tabLst>
                <a:tab pos="690563" algn="l"/>
              </a:tabLst>
            </a:pPr>
            <a:r>
              <a:rPr lang="en-US" sz="2400" dirty="0"/>
              <a:t> Determine roles, schedules, meeting times, methods  	of contacting one another, etc.</a:t>
            </a:r>
          </a:p>
          <a:p>
            <a:pPr marL="344488" indent="-111125">
              <a:buFont typeface="Arial" panose="020B0604020202020204" pitchFamily="34" charset="0"/>
              <a:buChar char="•"/>
            </a:pPr>
            <a:r>
              <a:rPr lang="en-US" sz="2800" dirty="0"/>
              <a:t> Set up progress reports and course website</a:t>
            </a:r>
          </a:p>
          <a:p>
            <a:pPr marL="457200">
              <a:buFont typeface="Arial" panose="020B0604020202020204" pitchFamily="34" charset="0"/>
              <a:buChar char="•"/>
            </a:pPr>
            <a:r>
              <a:rPr lang="en-US" sz="2400" dirty="0"/>
              <a:t> Use of HTML/CSS/</a:t>
            </a:r>
            <a:r>
              <a:rPr lang="en-US" sz="2400" dirty="0" err="1"/>
              <a:t>Javascript</a:t>
            </a:r>
            <a:r>
              <a:rPr lang="en-US" sz="2400" dirty="0"/>
              <a:t> templates is acceptable</a:t>
            </a:r>
          </a:p>
          <a:p>
            <a:pPr marL="457200">
              <a:buFont typeface="Arial" panose="020B0604020202020204" pitchFamily="34" charset="0"/>
              <a:buChar char="•"/>
              <a:tabLst>
                <a:tab pos="690563" algn="l"/>
              </a:tabLst>
            </a:pPr>
            <a:r>
              <a:rPr lang="en-US" sz="2400" dirty="0"/>
              <a:t> Course accounts come with a web template that may 	be used</a:t>
            </a:r>
          </a:p>
          <a:p>
            <a:pPr marL="457200">
              <a:buFont typeface="Arial" panose="020B0604020202020204" pitchFamily="34" charset="0"/>
              <a:buChar char="•"/>
              <a:tabLst>
                <a:tab pos="690563" algn="l"/>
              </a:tabLst>
            </a:pPr>
            <a:r>
              <a:rPr lang="en-US" sz="2400" dirty="0"/>
              <a:t> Access information is available in the download folder 	for your team</a:t>
            </a:r>
            <a:endParaRPr lang="en-US" sz="2800" dirty="0"/>
          </a:p>
        </p:txBody>
      </p:sp>
    </p:spTree>
    <p:extLst>
      <p:ext uri="{BB962C8B-B14F-4D97-AF65-F5344CB8AC3E}">
        <p14:creationId xmlns:p14="http://schemas.microsoft.com/office/powerpoint/2010/main" val="14026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Action Items To Get Started</a:t>
            </a:r>
          </a:p>
        </p:txBody>
      </p:sp>
      <p:sp>
        <p:nvSpPr>
          <p:cNvPr id="6" name="Text Placeholder 5"/>
          <p:cNvSpPr>
            <a:spLocks noGrp="1"/>
          </p:cNvSpPr>
          <p:nvPr>
            <p:ph type="body" idx="12"/>
          </p:nvPr>
        </p:nvSpPr>
        <p:spPr/>
        <p:txBody>
          <a:bodyPr>
            <a:normAutofit/>
          </a:bodyPr>
          <a:lstStyle/>
          <a:p>
            <a:pPr marL="233363" indent="-233363">
              <a:buFont typeface="Arial" panose="020B0604020202020204" pitchFamily="34" charset="0"/>
              <a:buChar char="•"/>
            </a:pPr>
            <a:r>
              <a:rPr lang="en-US" sz="2800" dirty="0"/>
              <a:t>This week (cont.):</a:t>
            </a:r>
          </a:p>
          <a:p>
            <a:pPr marL="344488" indent="-111125">
              <a:buFont typeface="Arial" panose="020B0604020202020204" pitchFamily="34" charset="0"/>
              <a:buChar char="•"/>
            </a:pPr>
            <a:r>
              <a:rPr lang="en-US" sz="2400" dirty="0"/>
              <a:t> </a:t>
            </a:r>
            <a:r>
              <a:rPr lang="en-US" sz="2800" dirty="0"/>
              <a:t>Homework 1 – Final Project Proposal</a:t>
            </a:r>
          </a:p>
          <a:p>
            <a:pPr marL="569913" indent="-111125">
              <a:buFont typeface="Arial" panose="020B0604020202020204" pitchFamily="34" charset="0"/>
              <a:buChar char="•"/>
            </a:pPr>
            <a:r>
              <a:rPr lang="en-US" sz="2400" dirty="0"/>
              <a:t> Due Friday at 11:59pm (use website submission tool)</a:t>
            </a:r>
          </a:p>
          <a:p>
            <a:pPr marL="569913" indent="-111125">
              <a:buFont typeface="Arial" panose="020B0604020202020204" pitchFamily="34" charset="0"/>
              <a:buChar char="•"/>
              <a:tabLst>
                <a:tab pos="690563" algn="l"/>
              </a:tabLst>
            </a:pPr>
            <a:r>
              <a:rPr lang="en-US" sz="2400" dirty="0"/>
              <a:t> Determine and state team member roles and   	responsibilities (including homework assignment 	responsibilities)</a:t>
            </a:r>
          </a:p>
          <a:p>
            <a:pPr marL="569913" indent="-111125">
              <a:buFont typeface="Arial" panose="020B0604020202020204" pitchFamily="34" charset="0"/>
              <a:buChar char="•"/>
              <a:tabLst>
                <a:tab pos="690563" algn="l"/>
              </a:tabLst>
            </a:pPr>
            <a:r>
              <a:rPr lang="en-US" sz="2400" dirty="0"/>
              <a:t> Determine project-specific success criteria (see PSSC 	Policy for specific course mandates on selecting 	PSSCs)</a:t>
            </a:r>
          </a:p>
        </p:txBody>
      </p:sp>
    </p:spTree>
    <p:extLst>
      <p:ext uri="{BB962C8B-B14F-4D97-AF65-F5344CB8AC3E}">
        <p14:creationId xmlns:p14="http://schemas.microsoft.com/office/powerpoint/2010/main" val="30614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Mandatory Lab Hours</a:t>
            </a:r>
          </a:p>
        </p:txBody>
      </p:sp>
      <p:sp>
        <p:nvSpPr>
          <p:cNvPr id="6" name="Text Placeholder 5"/>
          <p:cNvSpPr>
            <a:spLocks noGrp="1"/>
          </p:cNvSpPr>
          <p:nvPr>
            <p:ph type="body" idx="12"/>
          </p:nvPr>
        </p:nvSpPr>
        <p:spPr/>
        <p:txBody>
          <a:bodyPr>
            <a:normAutofit/>
          </a:bodyPr>
          <a:lstStyle/>
          <a:p>
            <a:pPr marL="233363" indent="-233363">
              <a:buFont typeface="Arial" panose="020B0604020202020204" pitchFamily="34" charset="0"/>
              <a:buChar char="•"/>
            </a:pPr>
            <a:r>
              <a:rPr lang="en-US" sz="2800" dirty="0"/>
              <a:t>This week (and subsequent weeks):</a:t>
            </a:r>
          </a:p>
          <a:p>
            <a:pPr marL="344488" indent="-111125">
              <a:buFont typeface="Arial" panose="020B0604020202020204" pitchFamily="34" charset="0"/>
              <a:buChar char="•"/>
            </a:pPr>
            <a:r>
              <a:rPr lang="en-US" sz="2400" dirty="0"/>
              <a:t> Meet with course staff via WebEx on </a:t>
            </a:r>
          </a:p>
          <a:p>
            <a:pPr marL="344488" indent="-111125">
              <a:buFont typeface="Arial" panose="020B0604020202020204" pitchFamily="34" charset="0"/>
              <a:buChar char="•"/>
            </a:pPr>
            <a:r>
              <a:rPr lang="en-US" sz="2400" dirty="0"/>
              <a:t> Meet the ECE477 laboratory staff</a:t>
            </a:r>
          </a:p>
          <a:p>
            <a:pPr marL="344488" indent="-111125">
              <a:buFont typeface="Arial" panose="020B0604020202020204" pitchFamily="34" charset="0"/>
              <a:buChar char="•"/>
            </a:pPr>
            <a:r>
              <a:rPr lang="en-US" sz="2400" dirty="0"/>
              <a:t> Send team photo</a:t>
            </a:r>
          </a:p>
          <a:p>
            <a:pPr marL="344488" indent="-111125">
              <a:buFont typeface="Arial" panose="020B0604020202020204" pitchFamily="34" charset="0"/>
              <a:buChar char="•"/>
            </a:pPr>
            <a:r>
              <a:rPr lang="en-US" sz="2400" dirty="0"/>
              <a:t> Receive TA assignments and discuss office hour 	availability with assigned TA</a:t>
            </a:r>
          </a:p>
        </p:txBody>
      </p:sp>
    </p:spTree>
    <p:extLst>
      <p:ext uri="{BB962C8B-B14F-4D97-AF65-F5344CB8AC3E}">
        <p14:creationId xmlns:p14="http://schemas.microsoft.com/office/powerpoint/2010/main" val="916875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Overview</a:t>
            </a:r>
          </a:p>
        </p:txBody>
      </p:sp>
      <p:sp>
        <p:nvSpPr>
          <p:cNvPr id="13" name="Text Placeholder 12"/>
          <p:cNvSpPr>
            <a:spLocks noGrp="1"/>
          </p:cNvSpPr>
          <p:nvPr>
            <p:ph type="body" idx="12"/>
          </p:nvPr>
        </p:nvSpPr>
        <p:spPr/>
        <p:txBody>
          <a:bodyPr>
            <a:normAutofit fontScale="92500" lnSpcReduction="10000"/>
          </a:bodyPr>
          <a:lstStyle/>
          <a:p>
            <a:pPr marL="285750" indent="-285750">
              <a:buFont typeface="Arial" panose="020B0604020202020204" pitchFamily="34" charset="0"/>
              <a:buChar char="•"/>
            </a:pPr>
            <a:r>
              <a:rPr lang="en-US" sz="2800" dirty="0"/>
              <a:t>Purpose and Objectives:</a:t>
            </a:r>
          </a:p>
          <a:p>
            <a:pPr marL="285750" defTabSz="233363">
              <a:buFont typeface="Arial" panose="020B0604020202020204" pitchFamily="34" charset="0"/>
              <a:buChar char="•"/>
            </a:pPr>
            <a:r>
              <a:rPr lang="en-US" sz="2800" dirty="0"/>
              <a:t> </a:t>
            </a:r>
            <a:r>
              <a:rPr lang="en-US" sz="2400" dirty="0"/>
              <a:t>To provide students with a practical, hands-on design   	 	 	 	 project to apply their electrical engineering knowledge</a:t>
            </a:r>
          </a:p>
          <a:p>
            <a:pPr marL="285750" defTabSz="233363">
              <a:buFont typeface="Arial" panose="020B0604020202020204" pitchFamily="34" charset="0"/>
              <a:buChar char="•"/>
            </a:pPr>
            <a:r>
              <a:rPr lang="en-US" sz="2400" dirty="0"/>
              <a:t> To simulate conditions students are expected to 			 	 		 	 	 experience in industry and/or research settings</a:t>
            </a:r>
          </a:p>
          <a:p>
            <a:pPr marL="285750" indent="-285750">
              <a:buFont typeface="Arial" panose="020B0604020202020204" pitchFamily="34" charset="0"/>
              <a:buChar char="•"/>
            </a:pPr>
            <a:r>
              <a:rPr lang="en-US" sz="2800" dirty="0"/>
              <a:t>Teams:</a:t>
            </a:r>
            <a:endParaRPr lang="en-US" sz="2400" dirty="0"/>
          </a:p>
          <a:p>
            <a:pPr marL="285750">
              <a:buFont typeface="Arial" panose="020B0604020202020204" pitchFamily="34" charset="0"/>
              <a:buChar char="•"/>
            </a:pPr>
            <a:r>
              <a:rPr lang="en-US" sz="2400" dirty="0"/>
              <a:t> Teams of 4 (team members chosen prior to semester)</a:t>
            </a:r>
          </a:p>
          <a:p>
            <a:pPr marL="284163" indent="-284163">
              <a:buFont typeface="Arial" panose="020B0604020202020204" pitchFamily="34" charset="0"/>
              <a:buChar char="•"/>
            </a:pPr>
            <a:r>
              <a:rPr lang="en-US" sz="2800" dirty="0"/>
              <a:t>Projects:</a:t>
            </a:r>
          </a:p>
          <a:p>
            <a:pPr marL="284163">
              <a:buFont typeface="Arial" panose="020B0604020202020204" pitchFamily="34" charset="0"/>
              <a:buChar char="•"/>
            </a:pPr>
            <a:r>
              <a:rPr lang="en-US" sz="2400" dirty="0"/>
              <a:t> Chosen by student teams (must be of interest to 2+ 	 	 	members)</a:t>
            </a:r>
          </a:p>
          <a:p>
            <a:pPr marL="284163">
              <a:buFont typeface="Arial" panose="020B0604020202020204" pitchFamily="34" charset="0"/>
              <a:buChar char="•"/>
            </a:pPr>
            <a:r>
              <a:rPr lang="en-US" sz="2400" dirty="0"/>
              <a:t> Embedded design projects (utilize MCU, FPGA, or CPLD)</a:t>
            </a:r>
          </a:p>
          <a:p>
            <a:pPr marL="284163">
              <a:buFont typeface="Arial" panose="020B0604020202020204" pitchFamily="34" charset="0"/>
              <a:buChar char="•"/>
            </a:pPr>
            <a:r>
              <a:rPr lang="en-US" sz="2400" dirty="0"/>
              <a:t> Project success evaluated through use of project-specific 	 	success criteria (PSSCs)</a:t>
            </a:r>
          </a:p>
        </p:txBody>
      </p:sp>
    </p:spTree>
    <p:extLst>
      <p:ext uri="{BB962C8B-B14F-4D97-AF65-F5344CB8AC3E}">
        <p14:creationId xmlns:p14="http://schemas.microsoft.com/office/powerpoint/2010/main" val="24223590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Overview</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sz="3000" dirty="0"/>
              <a:t>Laboratory</a:t>
            </a:r>
            <a:r>
              <a:rPr lang="en-US" sz="2800" dirty="0"/>
              <a:t> Space:</a:t>
            </a:r>
          </a:p>
          <a:p>
            <a:pPr marL="285750" defTabSz="233363">
              <a:buFont typeface="Arial" panose="020B0604020202020204" pitchFamily="34" charset="0"/>
              <a:buChar char="•"/>
            </a:pPr>
            <a:r>
              <a:rPr lang="en-US" sz="2400" dirty="0"/>
              <a:t> EE007</a:t>
            </a:r>
          </a:p>
          <a:p>
            <a:pPr marL="285750" defTabSz="233363">
              <a:buFont typeface="Arial" panose="020B0604020202020204" pitchFamily="34" charset="0"/>
              <a:buChar char="•"/>
            </a:pPr>
            <a:r>
              <a:rPr lang="en-US" sz="2400" dirty="0"/>
              <a:t> Available by appointment only</a:t>
            </a:r>
          </a:p>
          <a:p>
            <a:pPr defTabSz="233363">
              <a:buFont typeface="Arial" panose="020B0604020202020204" pitchFamily="34" charset="0"/>
              <a:buChar char="•"/>
            </a:pPr>
            <a:r>
              <a:rPr lang="en-US" sz="2800" dirty="0"/>
              <a:t>  Laboratory Equipment:</a:t>
            </a:r>
          </a:p>
          <a:p>
            <a:pPr marL="284163" defTabSz="233363">
              <a:buFont typeface="Arial" panose="020B0604020202020204" pitchFamily="34" charset="0"/>
              <a:buChar char="•"/>
            </a:pPr>
            <a:r>
              <a:rPr lang="en-US" sz="2400" dirty="0"/>
              <a:t> Permanent equipment (To remain in ECE477 lab areas)</a:t>
            </a:r>
          </a:p>
          <a:p>
            <a:pPr marL="457200" indent="-173038" defTabSz="233363">
              <a:buFont typeface="Arial" panose="020B0604020202020204" pitchFamily="34" charset="0"/>
              <a:buChar char="•"/>
            </a:pPr>
            <a:r>
              <a:rPr lang="en-US" sz="2400" dirty="0"/>
              <a:t>Student laboratory equipment (hand tools, development boards, </a:t>
            </a:r>
            <a:r>
              <a:rPr lang="en-US" sz="2400" dirty="0" err="1"/>
              <a:t>etc</a:t>
            </a:r>
            <a:r>
              <a:rPr lang="en-US" sz="2400" dirty="0"/>
              <a:t>) available for check-out and use</a:t>
            </a:r>
          </a:p>
          <a:p>
            <a:pPr defTabSz="233363">
              <a:buFont typeface="Arial" panose="020B0604020202020204" pitchFamily="34" charset="0"/>
              <a:buChar char="•"/>
            </a:pPr>
            <a:r>
              <a:rPr lang="en-US" sz="2800" dirty="0"/>
              <a:t>  Mandatory Laboratory Times:</a:t>
            </a:r>
            <a:endParaRPr lang="en-US" sz="2400" dirty="0"/>
          </a:p>
          <a:p>
            <a:pPr marL="284163" defTabSz="233363">
              <a:buFont typeface="Arial" panose="020B0604020202020204" pitchFamily="34" charset="0"/>
              <a:buChar char="•"/>
            </a:pPr>
            <a:r>
              <a:rPr lang="en-US" sz="2400" dirty="0"/>
              <a:t> Students will arrange a time with their TA for a weekly meeting with their TA and team.</a:t>
            </a:r>
          </a:p>
        </p:txBody>
      </p:sp>
    </p:spTree>
    <p:extLst>
      <p:ext uri="{BB962C8B-B14F-4D97-AF65-F5344CB8AC3E}">
        <p14:creationId xmlns:p14="http://schemas.microsoft.com/office/powerpoint/2010/main" val="38354087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Overview</a:t>
            </a:r>
          </a:p>
        </p:txBody>
      </p:sp>
      <p:sp>
        <p:nvSpPr>
          <p:cNvPr id="13" name="Text Placeholder 12"/>
          <p:cNvSpPr>
            <a:spLocks noGrp="1"/>
          </p:cNvSpPr>
          <p:nvPr>
            <p:ph type="body" idx="12"/>
          </p:nvPr>
        </p:nvSpPr>
        <p:spPr/>
        <p:txBody>
          <a:bodyPr>
            <a:normAutofit fontScale="85000" lnSpcReduction="20000"/>
          </a:bodyPr>
          <a:lstStyle/>
          <a:p>
            <a:pPr marL="285750" indent="-285750">
              <a:buFont typeface="Arial" panose="020B0604020202020204" pitchFamily="34" charset="0"/>
              <a:buChar char="•"/>
            </a:pPr>
            <a:r>
              <a:rPr lang="en-US" sz="3000" dirty="0"/>
              <a:t>Lectures:</a:t>
            </a:r>
            <a:endParaRPr lang="en-US" sz="2800" dirty="0"/>
          </a:p>
          <a:p>
            <a:pPr marL="285750" defTabSz="233363">
              <a:buFont typeface="Arial" panose="020B0604020202020204" pitchFamily="34" charset="0"/>
              <a:buChar char="•"/>
            </a:pPr>
            <a:r>
              <a:rPr lang="en-US" sz="2400" dirty="0"/>
              <a:t> Provided by Professor Mithuna </a:t>
            </a:r>
            <a:r>
              <a:rPr lang="en-US" dirty="0"/>
              <a:t>Thottethodi and </a:t>
            </a:r>
            <a:r>
              <a:rPr lang="en-US" sz="2400" dirty="0"/>
              <a:t>Todd Wild (occasional guest 	lecturers)</a:t>
            </a:r>
          </a:p>
          <a:p>
            <a:pPr marL="285750" defTabSz="233363">
              <a:buFont typeface="Arial" panose="020B0604020202020204" pitchFamily="34" charset="0"/>
              <a:buChar char="•"/>
            </a:pPr>
            <a:r>
              <a:rPr lang="en-US" sz="2400" dirty="0"/>
              <a:t> Will be posted online weekly with an accompanying participation quiz.</a:t>
            </a:r>
            <a:endParaRPr lang="en-US" dirty="0"/>
          </a:p>
          <a:p>
            <a:pPr marL="285750" defTabSz="233363">
              <a:buFont typeface="Arial" panose="020B0604020202020204" pitchFamily="34" charset="0"/>
              <a:buChar char="•"/>
            </a:pPr>
            <a:r>
              <a:rPr lang="en-US" sz="2400" dirty="0"/>
              <a:t> Consult course calendar for lecture dates and topics</a:t>
            </a:r>
          </a:p>
          <a:p>
            <a:pPr defTabSz="233363">
              <a:buFont typeface="Arial" panose="020B0604020202020204" pitchFamily="34" charset="0"/>
              <a:buChar char="•"/>
            </a:pPr>
            <a:r>
              <a:rPr lang="en-US" sz="2800" dirty="0"/>
              <a:t>  Midterm and Final Presentations:</a:t>
            </a:r>
          </a:p>
          <a:p>
            <a:pPr marL="284163" defTabSz="233363">
              <a:buFont typeface="Arial" panose="020B0604020202020204" pitchFamily="34" charset="0"/>
              <a:buChar char="•"/>
            </a:pPr>
            <a:r>
              <a:rPr lang="en-US" sz="2400" dirty="0"/>
              <a:t> Formal presentations given before classmates and staff</a:t>
            </a:r>
          </a:p>
          <a:p>
            <a:pPr marL="284163" defTabSz="233363">
              <a:buFont typeface="Arial" panose="020B0604020202020204" pitchFamily="34" charset="0"/>
              <a:buChar char="•"/>
            </a:pPr>
            <a:r>
              <a:rPr lang="en-US" sz="2400" dirty="0"/>
              <a:t> Opportunity to showcase design and/or prototype, detail progress</a:t>
            </a:r>
          </a:p>
          <a:p>
            <a:pPr defTabSz="233363">
              <a:buFont typeface="Arial" panose="020B0604020202020204" pitchFamily="34" charset="0"/>
              <a:buChar char="•"/>
            </a:pPr>
            <a:r>
              <a:rPr lang="en-US" sz="2800" dirty="0"/>
              <a:t>  Weekly Progress Reports:</a:t>
            </a:r>
          </a:p>
          <a:p>
            <a:pPr marL="284163" defTabSz="233363">
              <a:buFont typeface="Arial" panose="020B0604020202020204" pitchFamily="34" charset="0"/>
              <a:buChar char="•"/>
            </a:pPr>
            <a:r>
              <a:rPr lang="en-US" sz="2400" dirty="0"/>
              <a:t> Used to detail individual design activities and progress</a:t>
            </a:r>
          </a:p>
          <a:p>
            <a:pPr marL="284163" defTabSz="233363">
              <a:buFont typeface="Arial" panose="020B0604020202020204" pitchFamily="34" charset="0"/>
              <a:buChar char="•"/>
            </a:pPr>
            <a:r>
              <a:rPr lang="en-US" sz="2400" dirty="0"/>
              <a:t> An important part of student grades and a REQUIRED COURSE 	OUTCOME 	(60%+ average required on progress reports to pass 	course).</a:t>
            </a:r>
          </a:p>
          <a:p>
            <a:pPr marL="284163" defTabSz="233363">
              <a:buFont typeface="Arial" panose="020B0604020202020204" pitchFamily="34" charset="0"/>
              <a:buChar char="•"/>
            </a:pPr>
            <a:r>
              <a:rPr lang="en-US" sz="2400" dirty="0"/>
              <a:t> Evaluated many times throughout the semester.</a:t>
            </a:r>
          </a:p>
        </p:txBody>
      </p:sp>
    </p:spTree>
    <p:extLst>
      <p:ext uri="{BB962C8B-B14F-4D97-AF65-F5344CB8AC3E}">
        <p14:creationId xmlns:p14="http://schemas.microsoft.com/office/powerpoint/2010/main" val="8227062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Communications</a:t>
            </a:r>
          </a:p>
        </p:txBody>
      </p:sp>
      <p:sp>
        <p:nvSpPr>
          <p:cNvPr id="13" name="Text Placeholder 12"/>
          <p:cNvSpPr>
            <a:spLocks noGrp="1"/>
          </p:cNvSpPr>
          <p:nvPr>
            <p:ph type="body" idx="12"/>
          </p:nvPr>
        </p:nvSpPr>
        <p:spPr/>
        <p:txBody>
          <a:bodyPr>
            <a:normAutofit fontScale="92500" lnSpcReduction="20000"/>
          </a:bodyPr>
          <a:lstStyle/>
          <a:p>
            <a:pPr marL="285750" indent="-285750">
              <a:buFont typeface="Arial" panose="020B0604020202020204" pitchFamily="34" charset="0"/>
              <a:buChar char="•"/>
            </a:pPr>
            <a:r>
              <a:rPr lang="en-US" sz="3000" dirty="0"/>
              <a:t>Individual Emails:</a:t>
            </a:r>
            <a:endParaRPr lang="en-US" sz="2800" dirty="0"/>
          </a:p>
          <a:p>
            <a:pPr marL="285750" defTabSz="233363">
              <a:buFont typeface="Arial" panose="020B0604020202020204" pitchFamily="34" charset="0"/>
              <a:buChar char="•"/>
            </a:pPr>
            <a:r>
              <a:rPr lang="en-US" sz="2400" dirty="0"/>
              <a:t> Used to communicate with staff members or TAs</a:t>
            </a:r>
          </a:p>
          <a:p>
            <a:pPr marL="285750" defTabSz="233363">
              <a:buFont typeface="Arial" panose="020B0604020202020204" pitchFamily="34" charset="0"/>
              <a:buChar char="•"/>
            </a:pPr>
            <a:r>
              <a:rPr lang="en-US" sz="2400" dirty="0"/>
              <a:t> Available in the About/Staff section of the course site</a:t>
            </a:r>
          </a:p>
          <a:p>
            <a:pPr defTabSz="233363">
              <a:buFont typeface="Arial" panose="020B0604020202020204" pitchFamily="34" charset="0"/>
              <a:buChar char="•"/>
            </a:pPr>
            <a:r>
              <a:rPr lang="en-US" sz="2800" dirty="0"/>
              <a:t>  ECE477 Course Email (</a:t>
            </a:r>
            <a:r>
              <a:rPr lang="en-US" sz="2800" dirty="0">
                <a:hlinkClick r:id="rId3"/>
              </a:rPr>
              <a:t>ece477@ecn.purdue.edu</a:t>
            </a:r>
            <a:r>
              <a:rPr lang="en-US" sz="2800" dirty="0"/>
              <a:t>)</a:t>
            </a:r>
          </a:p>
          <a:p>
            <a:pPr marL="284163" defTabSz="233363">
              <a:buFont typeface="Arial" panose="020B0604020202020204" pitchFamily="34" charset="0"/>
              <a:buChar char="•"/>
            </a:pPr>
            <a:r>
              <a:rPr lang="en-US" sz="2400" dirty="0"/>
              <a:t> Primary method of communicating issues, grades, course 	information, etc.</a:t>
            </a:r>
          </a:p>
          <a:p>
            <a:pPr marL="284163" defTabSz="233363">
              <a:buFont typeface="Arial" panose="020B0604020202020204" pitchFamily="34" charset="0"/>
              <a:buChar char="•"/>
            </a:pPr>
            <a:r>
              <a:rPr lang="en-US" sz="2400" dirty="0"/>
              <a:t> Monitored by multiple ECE477 staff members</a:t>
            </a:r>
          </a:p>
          <a:p>
            <a:pPr defTabSz="233363">
              <a:buFont typeface="Arial" panose="020B0604020202020204" pitchFamily="34" charset="0"/>
              <a:buChar char="•"/>
            </a:pPr>
            <a:r>
              <a:rPr lang="en-US" sz="2800" dirty="0"/>
              <a:t>  ECE477 Course Website</a:t>
            </a:r>
          </a:p>
          <a:p>
            <a:pPr marL="284163" defTabSz="233363">
              <a:buFont typeface="Arial" panose="020B0604020202020204" pitchFamily="34" charset="0"/>
              <a:buChar char="•"/>
            </a:pPr>
            <a:r>
              <a:rPr lang="en-US" sz="2400" dirty="0"/>
              <a:t> </a:t>
            </a:r>
            <a:r>
              <a:rPr lang="en-US" sz="2400" dirty="0">
                <a:hlinkClick r:id="rId4"/>
              </a:rPr>
              <a:t>https://engineering.purdue.edu/ece477</a:t>
            </a:r>
            <a:endParaRPr lang="en-US" sz="2400" dirty="0"/>
          </a:p>
          <a:p>
            <a:pPr marL="284163" defTabSz="233363">
              <a:buFont typeface="Arial" panose="020B0604020202020204" pitchFamily="34" charset="0"/>
              <a:buChar char="•"/>
            </a:pPr>
            <a:r>
              <a:rPr lang="en-US" sz="2400" dirty="0"/>
              <a:t> Tested with Firefox, Chrome, IE, and Safari</a:t>
            </a:r>
          </a:p>
          <a:p>
            <a:pPr marL="284163" defTabSz="233363">
              <a:buFont typeface="Arial" panose="020B0604020202020204" pitchFamily="34" charset="0"/>
              <a:buChar char="•"/>
            </a:pPr>
            <a:r>
              <a:rPr lang="en-US" sz="2400" dirty="0"/>
              <a:t> Mobile device support not presently implemented</a:t>
            </a:r>
          </a:p>
          <a:p>
            <a:pPr marL="284163" defTabSz="233363">
              <a:buFont typeface="Arial" panose="020B0604020202020204" pitchFamily="34" charset="0"/>
              <a:buChar char="•"/>
            </a:pPr>
            <a:r>
              <a:rPr lang="en-US" sz="2400" dirty="0"/>
              <a:t> Please address any website issues to Todd Wild	(</a:t>
            </a:r>
            <a:r>
              <a:rPr lang="en-US" sz="2400" dirty="0">
                <a:hlinkClick r:id="rId5"/>
              </a:rPr>
              <a:t>toddwild@purdue.edu</a:t>
            </a:r>
            <a:r>
              <a:rPr lang="en-US" sz="2400" dirty="0"/>
              <a:t>) </a:t>
            </a:r>
          </a:p>
        </p:txBody>
      </p:sp>
    </p:spTree>
    <p:extLst>
      <p:ext uri="{BB962C8B-B14F-4D97-AF65-F5344CB8AC3E}">
        <p14:creationId xmlns:p14="http://schemas.microsoft.com/office/powerpoint/2010/main" val="33634145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Communications</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sz="3000" dirty="0"/>
              <a:t>Project Websites:</a:t>
            </a:r>
            <a:endParaRPr lang="en-US" sz="2800" dirty="0"/>
          </a:p>
          <a:p>
            <a:pPr marL="285750" defTabSz="233363">
              <a:buFont typeface="Arial" panose="020B0604020202020204" pitchFamily="34" charset="0"/>
              <a:buChar char="•"/>
            </a:pPr>
            <a:r>
              <a:rPr lang="en-US" sz="2400" dirty="0"/>
              <a:t> Website template available for teams by default</a:t>
            </a:r>
          </a:p>
          <a:p>
            <a:pPr marL="285750" defTabSz="233363">
              <a:buFont typeface="Arial" panose="020B0604020202020204" pitchFamily="34" charset="0"/>
              <a:buChar char="•"/>
            </a:pPr>
            <a:r>
              <a:rPr lang="en-US" sz="2400" dirty="0"/>
              <a:t> Created and maintained by ECE477 student teams</a:t>
            </a:r>
          </a:p>
          <a:p>
            <a:pPr marL="285750" defTabSz="233363">
              <a:buFont typeface="Arial" panose="020B0604020202020204" pitchFamily="34" charset="0"/>
              <a:buChar char="•"/>
            </a:pPr>
            <a:r>
              <a:rPr lang="en-US" sz="2400" dirty="0"/>
              <a:t> Primary method of sharing and communicating design 	and project progress with the world</a:t>
            </a:r>
          </a:p>
          <a:p>
            <a:pPr marL="285750" defTabSz="233363">
              <a:buFont typeface="Arial" panose="020B0604020202020204" pitchFamily="34" charset="0"/>
              <a:buChar char="•"/>
            </a:pPr>
            <a:r>
              <a:rPr lang="en-US" sz="2400" dirty="0"/>
              <a:t> Should be hosted in the </a:t>
            </a:r>
            <a:r>
              <a:rPr lang="en-US" sz="2400" dirty="0" err="1"/>
              <a:t>webspace</a:t>
            </a:r>
            <a:r>
              <a:rPr lang="en-US" sz="2400" dirty="0"/>
              <a:t> provided by course 	staff</a:t>
            </a:r>
          </a:p>
        </p:txBody>
      </p:sp>
    </p:spTree>
    <p:extLst>
      <p:ext uri="{BB962C8B-B14F-4D97-AF65-F5344CB8AC3E}">
        <p14:creationId xmlns:p14="http://schemas.microsoft.com/office/powerpoint/2010/main" val="19630906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Staff</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dirty="0"/>
              <a:t>Professor Shreyas Sen (</a:t>
            </a:r>
            <a:r>
              <a:rPr lang="en-US" dirty="0">
                <a:hlinkClick r:id="rId3"/>
              </a:rPr>
              <a:t>shreyas@purdue.edu</a:t>
            </a:r>
            <a:r>
              <a:rPr lang="en-US" dirty="0"/>
              <a:t>)</a:t>
            </a:r>
            <a:br>
              <a:rPr lang="en-US" dirty="0"/>
            </a:br>
            <a:r>
              <a:rPr lang="en-US" dirty="0"/>
              <a:t>Professor</a:t>
            </a:r>
          </a:p>
          <a:p>
            <a:pPr marL="285750" indent="-285750">
              <a:buFont typeface="Arial" panose="020B0604020202020204" pitchFamily="34" charset="0"/>
              <a:buChar char="•"/>
            </a:pPr>
            <a:r>
              <a:rPr lang="en-US" dirty="0"/>
              <a:t>Todd Wild (</a:t>
            </a:r>
            <a:r>
              <a:rPr lang="en-US" dirty="0">
                <a:hlinkClick r:id="rId4"/>
              </a:rPr>
              <a:t>toddwild@purdue.edu</a:t>
            </a:r>
            <a:r>
              <a:rPr lang="en-US" dirty="0"/>
              <a:t>)</a:t>
            </a:r>
            <a:br>
              <a:rPr lang="en-US" dirty="0"/>
            </a:br>
            <a:r>
              <a:rPr lang="en-US" dirty="0"/>
              <a:t>Course Coordinator, Course Development</a:t>
            </a:r>
          </a:p>
          <a:p>
            <a:pPr marL="285750" indent="-285750">
              <a:buFont typeface="Arial" panose="020B0604020202020204" pitchFamily="34" charset="0"/>
              <a:buChar char="•"/>
            </a:pPr>
            <a:r>
              <a:rPr lang="en-US" sz="2400" dirty="0"/>
              <a:t>Joseph Bougher (</a:t>
            </a:r>
            <a:r>
              <a:rPr lang="en-US" sz="2400" dirty="0">
                <a:hlinkClick r:id="rId5"/>
              </a:rPr>
              <a:t>bougher@purdue.edu</a:t>
            </a:r>
            <a:r>
              <a:rPr lang="en-US" sz="2400" dirty="0"/>
              <a:t>)</a:t>
            </a:r>
            <a:br>
              <a:rPr lang="en-US" sz="2400" dirty="0"/>
            </a:br>
            <a:r>
              <a:rPr lang="en-US" sz="2400" dirty="0"/>
              <a:t>Digital Systems Laboratory Engineer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Additional staff details can be found on the About/Staff section of the course website</a:t>
            </a:r>
          </a:p>
        </p:txBody>
      </p:sp>
    </p:spTree>
    <p:extLst>
      <p:ext uri="{BB962C8B-B14F-4D97-AF65-F5344CB8AC3E}">
        <p14:creationId xmlns:p14="http://schemas.microsoft.com/office/powerpoint/2010/main" val="31717419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TAs</a:t>
            </a:r>
          </a:p>
        </p:txBody>
      </p:sp>
      <p:sp>
        <p:nvSpPr>
          <p:cNvPr id="13" name="Text Placeholder 12"/>
          <p:cNvSpPr>
            <a:spLocks noGrp="1"/>
          </p:cNvSpPr>
          <p:nvPr>
            <p:ph type="body" idx="12"/>
          </p:nvPr>
        </p:nvSpPr>
        <p:spPr/>
        <p:txBody>
          <a:bodyPr>
            <a:normAutofit fontScale="92500" lnSpcReduction="20000"/>
          </a:bodyPr>
          <a:lstStyle/>
          <a:p>
            <a:pPr marL="285750" indent="-285750">
              <a:buFont typeface="Arial" panose="020B0604020202020204" pitchFamily="34" charset="0"/>
              <a:buChar char="•"/>
            </a:pPr>
            <a:r>
              <a:rPr lang="en-US" dirty="0"/>
              <a:t>Rohan Sarkar (</a:t>
            </a:r>
            <a:r>
              <a:rPr lang="en-US" dirty="0">
                <a:hlinkClick r:id="rId3"/>
              </a:rPr>
              <a:t>sarkarr@purdue.edu</a:t>
            </a:r>
            <a:r>
              <a:rPr lang="en-US" dirty="0"/>
              <a:t>) </a:t>
            </a:r>
          </a:p>
          <a:p>
            <a:pPr marL="285750" indent="-285750">
              <a:buFont typeface="Arial" panose="020B0604020202020204" pitchFamily="34" charset="0"/>
              <a:buChar char="•"/>
            </a:pPr>
            <a:r>
              <a:rPr lang="en-US" dirty="0"/>
              <a:t>Head Teaching Assistant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Akhil Babu (</a:t>
            </a:r>
            <a:r>
              <a:rPr lang="en-US" dirty="0">
                <a:hlinkClick r:id="rId4"/>
              </a:rPr>
              <a:t>babu1@purdue.edu</a:t>
            </a:r>
            <a:r>
              <a:rPr lang="en-US" dirty="0"/>
              <a:t>)</a:t>
            </a:r>
          </a:p>
          <a:p>
            <a:pPr marL="285750" indent="-285750">
              <a:buFont typeface="Arial" panose="020B0604020202020204" pitchFamily="34" charset="0"/>
              <a:buChar char="•"/>
            </a:pPr>
            <a:r>
              <a:rPr lang="en-US" dirty="0"/>
              <a:t>Teaching Assistant</a:t>
            </a:r>
          </a:p>
          <a:p>
            <a:endParaRPr lang="en-US" dirty="0"/>
          </a:p>
          <a:p>
            <a:pPr marL="285750" indent="-285750">
              <a:buFont typeface="Arial" panose="020B0604020202020204" pitchFamily="34" charset="0"/>
              <a:buChar char="•"/>
            </a:pPr>
            <a:r>
              <a:rPr lang="en-US" dirty="0"/>
              <a:t>Fangda Li (</a:t>
            </a:r>
            <a:r>
              <a:rPr lang="en-US" dirty="0">
                <a:hlinkClick r:id="rId5"/>
              </a:rPr>
              <a:t>li1208@purdue.edu</a:t>
            </a:r>
            <a:r>
              <a:rPr lang="en-US" dirty="0"/>
              <a:t>) </a:t>
            </a:r>
          </a:p>
          <a:p>
            <a:pPr marL="285750" indent="-285750">
              <a:buFont typeface="Arial" panose="020B0604020202020204" pitchFamily="34" charset="0"/>
              <a:buChar char="•"/>
            </a:pPr>
            <a:r>
              <a:rPr lang="en-US" dirty="0"/>
              <a:t>Teaching Assistant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dirty="0"/>
              <a:t>Andjey Ashwill (</a:t>
            </a:r>
            <a:r>
              <a:rPr lang="en-US" dirty="0">
                <a:hlinkClick r:id="rId6"/>
              </a:rPr>
              <a:t>aashwill@purdue.edu</a:t>
            </a:r>
            <a:r>
              <a:rPr lang="en-US" dirty="0"/>
              <a:t>)</a:t>
            </a:r>
          </a:p>
          <a:p>
            <a:pPr marL="285750" indent="-285750">
              <a:buFont typeface="Arial" panose="020B0604020202020204" pitchFamily="34" charset="0"/>
              <a:buChar char="•"/>
            </a:pPr>
            <a:r>
              <a:rPr lang="en-US" dirty="0"/>
              <a:t>Teaching Assistant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Additional staff details can be found on the About/Staff section of the course website</a:t>
            </a:r>
          </a:p>
        </p:txBody>
      </p:sp>
    </p:spTree>
    <p:extLst>
      <p:ext uri="{BB962C8B-B14F-4D97-AF65-F5344CB8AC3E}">
        <p14:creationId xmlns:p14="http://schemas.microsoft.com/office/powerpoint/2010/main" val="9197824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11757</TotalTime>
  <Words>2627</Words>
  <Application>Microsoft Office PowerPoint</Application>
  <PresentationFormat>On-screen Show (4:3)</PresentationFormat>
  <Paragraphs>251</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Impact</vt:lpstr>
      <vt:lpstr>Lucida Grande</vt:lpstr>
      <vt:lpstr>Office Theme</vt:lpstr>
      <vt:lpstr>Introduction to  ECE477 </vt:lpstr>
      <vt:lpstr>Outline</vt:lpstr>
      <vt:lpstr>Course Overview</vt:lpstr>
      <vt:lpstr>Course Overview</vt:lpstr>
      <vt:lpstr>Course Overview</vt:lpstr>
      <vt:lpstr>Course Communications</vt:lpstr>
      <vt:lpstr>Course Communications</vt:lpstr>
      <vt:lpstr>Course Staff</vt:lpstr>
      <vt:lpstr>Course TAs</vt:lpstr>
      <vt:lpstr>Course Website</vt:lpstr>
      <vt:lpstr>Course Schedule/Calendar</vt:lpstr>
      <vt:lpstr>Course Schedule/Calendar</vt:lpstr>
      <vt:lpstr>Course Schedule/Calendar</vt:lpstr>
      <vt:lpstr>Course Policies</vt:lpstr>
      <vt:lpstr>Course Policies</vt:lpstr>
      <vt:lpstr>Course Policies</vt:lpstr>
      <vt:lpstr>Course Policies</vt:lpstr>
      <vt:lpstr>Grade Determination</vt:lpstr>
      <vt:lpstr>Grade Determination</vt:lpstr>
      <vt:lpstr>Grade Determination</vt:lpstr>
      <vt:lpstr>Grade Determination</vt:lpstr>
      <vt:lpstr>Grade Determination</vt:lpstr>
      <vt:lpstr>Project Specific Success Criteria (PSSCS)</vt:lpstr>
      <vt:lpstr>Project Specific Success Criteria (PSSCS)</vt:lpstr>
      <vt:lpstr>Project Specific Success Criteria (PSSCS)</vt:lpstr>
      <vt:lpstr>Project Specific Success Criteria (PSSCS)</vt:lpstr>
      <vt:lpstr>Action Items To Get Started</vt:lpstr>
      <vt:lpstr>Action Items To Get Started</vt:lpstr>
      <vt:lpstr>Mandatory Lab Hours</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TITLE SECOND LINE AND THIRD LINE</dc:title>
  <dc:creator>Purdue Marketing Communications</dc:creator>
  <cp:lastModifiedBy>Wild, Todd Allen</cp:lastModifiedBy>
  <cp:revision>199</cp:revision>
  <cp:lastPrinted>2012-02-14T22:31:46Z</cp:lastPrinted>
  <dcterms:created xsi:type="dcterms:W3CDTF">2011-09-20T15:44:26Z</dcterms:created>
  <dcterms:modified xsi:type="dcterms:W3CDTF">2021-01-19T15:34:32Z</dcterms:modified>
</cp:coreProperties>
</file>