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600200" x="0"/>
            <a:ext cy="3657600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438" x="0"/>
            <a:ext cy="6859503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6859503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4"/><Relationship Target="../media/image1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470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solidFill>
                  <a:srgbClr val="FFFFFF"/>
                </a:solidFill>
              </a:rPr>
              <a:t>ECE 477 Design Review</a:t>
            </a:r>
          </a:p>
          <a:p>
            <a:pPr>
              <a:buNone/>
            </a:pPr>
            <a:r>
              <a:rPr b="0" lang="en">
                <a:solidFill>
                  <a:srgbClr val="FFFFFF"/>
                </a:solidFill>
              </a:rPr>
              <a:t>Team 21 - Spring 2013</a:t>
            </a:r>
          </a:p>
        </p:txBody>
      </p:sp>
      <p:sp>
        <p:nvSpPr>
          <p:cNvPr id="71" name="Shape 71"/>
          <p:cNvSpPr/>
          <p:nvPr/>
        </p:nvSpPr>
        <p:spPr>
          <a:xfrm>
            <a:off y="1858675" x="1657350"/>
            <a:ext cy="3962400" cx="5829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 txBox="1"/>
          <p:nvPr/>
        </p:nvSpPr>
        <p:spPr>
          <a:xfrm>
            <a:off y="5963215" x="1657350"/>
            <a:ext cy="703500" cx="1524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Jacqueline </a:t>
            </a:r>
          </a:p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Greer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y="5963215" x="3203775"/>
            <a:ext cy="703500" cx="1263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Thomas </a:t>
            </a:r>
          </a:p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Pansino</a:t>
            </a:r>
          </a:p>
          <a:p>
            <a:r>
              <a:t/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5963215" x="4467075"/>
            <a:ext cy="703500" cx="1263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Duncan</a:t>
            </a:r>
          </a:p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Swartz</a:t>
            </a:r>
          </a:p>
          <a:p>
            <a:r>
              <a:t/>
            </a:r>
          </a:p>
        </p:txBody>
      </p:sp>
      <p:sp>
        <p:nvSpPr>
          <p:cNvPr id="75" name="Shape 75"/>
          <p:cNvSpPr txBox="1"/>
          <p:nvPr/>
        </p:nvSpPr>
        <p:spPr>
          <a:xfrm>
            <a:off y="5963215" x="5844650"/>
            <a:ext cy="703500" cx="1435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Mark</a:t>
            </a:r>
          </a:p>
          <a:p>
            <a:pPr algn="ctr" rtl="0" lvl="0">
              <a:buNone/>
            </a:pPr>
            <a:r>
              <a:rPr b="1" sz="2000" lang="en">
                <a:solidFill>
                  <a:schemeClr val="lt1"/>
                </a:solidFill>
              </a:rPr>
              <a:t>Tubergen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Packaging Design</a:t>
            </a:r>
          </a:p>
        </p:txBody>
      </p:sp>
      <p:sp>
        <p:nvSpPr>
          <p:cNvPr id="132" name="Shape 132"/>
          <p:cNvSpPr/>
          <p:nvPr/>
        </p:nvSpPr>
        <p:spPr>
          <a:xfrm>
            <a:off y="1905000" x="1371600"/>
            <a:ext cy="4495800" cx="5981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3508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Schematic/Theory of Operation</a:t>
            </a:r>
          </a:p>
        </p:txBody>
      </p:sp>
      <p:sp>
        <p:nvSpPr>
          <p:cNvPr id="138" name="Shape 138"/>
          <p:cNvSpPr/>
          <p:nvPr/>
        </p:nvSpPr>
        <p:spPr>
          <a:xfrm>
            <a:off y="1555461" x="142250"/>
            <a:ext cy="3607586" cx="88304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3508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Schematic/Theory of Operation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y="1555461" x="142250"/>
            <a:ext cy="3607586" cx="8830404"/>
            <a:chOff y="1936461" x="142250"/>
            <a:chExt cy="3607586" cx="8830404"/>
          </a:xfrm>
        </p:grpSpPr>
        <p:sp>
          <p:nvSpPr>
            <p:cNvPr id="145" name="Shape 145"/>
            <p:cNvSpPr/>
            <p:nvPr/>
          </p:nvSpPr>
          <p:spPr>
            <a:xfrm>
              <a:off y="1936461" x="142250"/>
              <a:ext cy="3607586" cx="88304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46" name="Shape 146"/>
            <p:cNvSpPr/>
            <p:nvPr/>
          </p:nvSpPr>
          <p:spPr>
            <a:xfrm>
              <a:off y="2771775" x="2847987"/>
              <a:ext cy="1435799" cx="1112100"/>
            </a:xfrm>
            <a:prstGeom prst="rect">
              <a:avLst/>
            </a:prstGeom>
            <a:solidFill>
              <a:srgbClr val="FFFF00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47" name="Shape 147"/>
            <p:cNvSpPr/>
            <p:nvPr/>
          </p:nvSpPr>
          <p:spPr>
            <a:xfrm>
              <a:off y="4233862" x="1914537"/>
              <a:ext cy="806999" cx="2640899"/>
            </a:xfrm>
            <a:prstGeom prst="rect">
              <a:avLst/>
            </a:prstGeom>
            <a:solidFill>
              <a:srgbClr val="1BFF00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48" name="Shape 148"/>
            <p:cNvSpPr/>
            <p:nvPr/>
          </p:nvSpPr>
          <p:spPr>
            <a:xfrm>
              <a:off y="1964775" x="1247787"/>
              <a:ext cy="806999" cx="2931300"/>
            </a:xfrm>
            <a:prstGeom prst="rect">
              <a:avLst/>
            </a:prstGeom>
            <a:solidFill>
              <a:srgbClr val="FF0000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49" name="Shape 149"/>
            <p:cNvSpPr/>
            <p:nvPr/>
          </p:nvSpPr>
          <p:spPr>
            <a:xfrm>
              <a:off y="2771775" x="4000512"/>
              <a:ext cy="430800" cx="497700"/>
            </a:xfrm>
            <a:prstGeom prst="rect">
              <a:avLst/>
            </a:prstGeom>
            <a:solidFill>
              <a:srgbClr val="A009FF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0" name="Shape 150"/>
            <p:cNvSpPr/>
            <p:nvPr/>
          </p:nvSpPr>
          <p:spPr>
            <a:xfrm>
              <a:off y="2047875" x="4638687"/>
              <a:ext cy="1883399" cx="1074000"/>
            </a:xfrm>
            <a:prstGeom prst="rect">
              <a:avLst/>
            </a:prstGeom>
            <a:solidFill>
              <a:srgbClr val="00E7FF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1" name="Shape 151"/>
            <p:cNvSpPr/>
            <p:nvPr/>
          </p:nvSpPr>
          <p:spPr>
            <a:xfrm>
              <a:off y="2757487" x="561987"/>
              <a:ext cy="1426200" cx="1469400"/>
            </a:xfrm>
            <a:prstGeom prst="rect">
              <a:avLst/>
            </a:prstGeom>
            <a:solidFill>
              <a:srgbClr val="0530FF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2" name="Shape 152"/>
            <p:cNvSpPr/>
            <p:nvPr/>
          </p:nvSpPr>
          <p:spPr>
            <a:xfrm>
              <a:off y="4217025" x="185112"/>
              <a:ext cy="1274699" cx="1707599"/>
            </a:xfrm>
            <a:prstGeom prst="rect">
              <a:avLst/>
            </a:prstGeom>
            <a:solidFill>
              <a:srgbClr val="FFA400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3" name="Shape 153"/>
            <p:cNvSpPr/>
            <p:nvPr/>
          </p:nvSpPr>
          <p:spPr>
            <a:xfrm>
              <a:off y="3981412" x="4680912"/>
              <a:ext cy="964199" cx="4260299"/>
            </a:xfrm>
            <a:prstGeom prst="rect">
              <a:avLst/>
            </a:prstGeom>
            <a:solidFill>
              <a:srgbClr val="FF71ED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4" name="Shape 154"/>
            <p:cNvSpPr/>
            <p:nvPr/>
          </p:nvSpPr>
          <p:spPr>
            <a:xfrm>
              <a:off y="2259862" x="5788887"/>
              <a:ext cy="1735499" cx="3146099"/>
            </a:xfrm>
            <a:prstGeom prst="rect">
              <a:avLst/>
            </a:prstGeom>
            <a:solidFill>
              <a:srgbClr val="FF71ED">
                <a:alpha val="26150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grpSp>
        <p:nvGrpSpPr>
          <p:cNvPr id="155" name="Shape 155"/>
          <p:cNvGrpSpPr/>
          <p:nvPr/>
        </p:nvGrpSpPr>
        <p:grpSpPr>
          <a:xfrm>
            <a:off y="5269457" x="384218"/>
            <a:ext cy="1155599" cx="7858667"/>
            <a:chOff y="5421857" x="384218"/>
            <a:chExt cy="1155599" cx="7858667"/>
          </a:xfrm>
        </p:grpSpPr>
        <p:sp>
          <p:nvSpPr>
            <p:cNvPr id="156" name="Shape 156"/>
            <p:cNvSpPr txBox="1"/>
            <p:nvPr/>
          </p:nvSpPr>
          <p:spPr>
            <a:xfrm>
              <a:off y="5421857" x="384218"/>
              <a:ext cy="1155599" cx="3007500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FFFF00"/>
                  </a:solidFill>
                </a:rPr>
                <a:t>Microcontroller</a:t>
              </a:r>
            </a:p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1BFF00"/>
                  </a:solidFill>
                </a:rPr>
                <a:t>Motherboard</a:t>
              </a:r>
            </a:p>
            <a:p>
              <a:pPr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FFA400"/>
                  </a:solidFill>
                </a:rPr>
                <a:t>Power Supply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y="5421857" x="3391873"/>
              <a:ext cy="1155599" cx="3279000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FF0000"/>
                  </a:solidFill>
                </a:rPr>
                <a:t>Linear Actuators</a:t>
              </a:r>
            </a:p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00E7FF"/>
                  </a:solidFill>
                </a:rPr>
                <a:t>Stepper Motors</a:t>
              </a:r>
            </a:p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A901FF"/>
                  </a:solidFill>
                </a:rPr>
                <a:t>Hall-Effect Sensors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y="5421857" x="6670885"/>
              <a:ext cy="1155599" cx="15719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4A86E8"/>
                  </a:solidFill>
                </a:rPr>
                <a:t>LCDs</a:t>
              </a:r>
            </a:p>
            <a:p>
              <a:pPr rtl="0" lvl="0" indent="-381000" marL="457200">
                <a:buClr>
                  <a:srgbClr val="FFFFFF"/>
                </a:buClr>
                <a:buSzPct val="166666"/>
                <a:buFont typeface="Arial"/>
                <a:buChar char="•"/>
              </a:pPr>
              <a:r>
                <a:rPr sz="2400" lang="en">
                  <a:solidFill>
                    <a:srgbClr val="FF71ED"/>
                  </a:solidFill>
                </a:rPr>
                <a:t>LEDs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-18256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Schematic </a:t>
            </a:r>
            <a:r>
              <a:rPr lang="en">
                <a:solidFill>
                  <a:srgbClr val="FFFF00"/>
                </a:solidFill>
              </a:rPr>
              <a:t>(Microcontroller)</a:t>
            </a:r>
          </a:p>
        </p:txBody>
      </p:sp>
      <p:sp>
        <p:nvSpPr>
          <p:cNvPr id="164" name="Shape 164"/>
          <p:cNvSpPr/>
          <p:nvPr/>
        </p:nvSpPr>
        <p:spPr>
          <a:xfrm>
            <a:off y="2643107" x="155897"/>
            <a:ext cy="3156132" cx="37375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5" name="Shape 165"/>
          <p:cNvSpPr/>
          <p:nvPr/>
        </p:nvSpPr>
        <p:spPr>
          <a:xfrm>
            <a:off y="1048877" x="4136737"/>
            <a:ext cy="5565596" cx="47786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135683" x="457200"/>
            <a:ext cy="672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Schematic </a:t>
            </a:r>
            <a:r>
              <a:rPr lang="en">
                <a:solidFill>
                  <a:srgbClr val="1BFF00"/>
                </a:solidFill>
              </a:rPr>
              <a:t>(Motherboard)</a:t>
            </a:r>
          </a:p>
        </p:txBody>
      </p:sp>
      <p:sp>
        <p:nvSpPr>
          <p:cNvPr id="171" name="Shape 171"/>
          <p:cNvSpPr/>
          <p:nvPr/>
        </p:nvSpPr>
        <p:spPr>
          <a:xfrm>
            <a:off y="4505107" x="2369612"/>
            <a:ext cy="2103900" cx="4404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2" name="Shape 172"/>
          <p:cNvSpPr/>
          <p:nvPr/>
        </p:nvSpPr>
        <p:spPr>
          <a:xfrm>
            <a:off y="807983" x="545350"/>
            <a:ext cy="3536034" cx="80532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Schematic </a:t>
            </a:r>
            <a:r>
              <a:rPr lang="en">
                <a:solidFill>
                  <a:srgbClr val="FFA400"/>
                </a:solidFill>
              </a:rPr>
              <a:t>(Power Supply)</a:t>
            </a:r>
          </a:p>
        </p:txBody>
      </p:sp>
      <p:sp>
        <p:nvSpPr>
          <p:cNvPr id="178" name="Shape 178"/>
          <p:cNvSpPr/>
          <p:nvPr/>
        </p:nvSpPr>
        <p:spPr>
          <a:xfrm>
            <a:off y="1577559" x="457200"/>
            <a:ext cy="4782695" cx="83486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74637" x="457200"/>
            <a:ext cy="2076900" cx="43373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Schematic </a:t>
            </a:r>
            <a:r>
              <a:rPr lang="en">
                <a:solidFill>
                  <a:srgbClr val="FF0000"/>
                </a:solidFill>
              </a:rPr>
              <a:t>(Linear Actuators)</a:t>
            </a:r>
          </a:p>
        </p:txBody>
      </p:sp>
      <p:sp>
        <p:nvSpPr>
          <p:cNvPr id="184" name="Shape 184"/>
          <p:cNvSpPr/>
          <p:nvPr/>
        </p:nvSpPr>
        <p:spPr>
          <a:xfrm>
            <a:off y="190504" x="5815029"/>
            <a:ext cy="3118099" cx="28717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5" name="Shape 185"/>
          <p:cNvSpPr/>
          <p:nvPr/>
        </p:nvSpPr>
        <p:spPr>
          <a:xfrm>
            <a:off y="3443079" x="283900"/>
            <a:ext cy="3222895" cx="87181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Schematic</a:t>
            </a:r>
            <a:r>
              <a:rPr lang="en">
                <a:solidFill>
                  <a:srgbClr val="00E7FF"/>
                </a:solidFill>
              </a:rPr>
              <a:t>(Stepper Motors)</a:t>
            </a:r>
          </a:p>
        </p:txBody>
      </p:sp>
      <p:sp>
        <p:nvSpPr>
          <p:cNvPr id="191" name="Shape 191"/>
          <p:cNvSpPr/>
          <p:nvPr/>
        </p:nvSpPr>
        <p:spPr>
          <a:xfrm>
            <a:off y="2218797" x="1562875"/>
            <a:ext cy="3750228" cx="20823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2" name="Shape 192"/>
          <p:cNvSpPr/>
          <p:nvPr/>
        </p:nvSpPr>
        <p:spPr>
          <a:xfrm>
            <a:off y="418352" x="4787632"/>
            <a:ext cy="6148297" cx="40338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Schematic </a:t>
            </a:r>
            <a:r>
              <a:rPr lang="en">
                <a:solidFill>
                  <a:srgbClr val="A901FF"/>
                </a:solidFill>
              </a:rPr>
              <a:t>(Hall-Effect Sensors)</a:t>
            </a:r>
          </a:p>
        </p:txBody>
      </p:sp>
      <p:sp>
        <p:nvSpPr>
          <p:cNvPr id="198" name="Shape 198"/>
          <p:cNvSpPr/>
          <p:nvPr/>
        </p:nvSpPr>
        <p:spPr>
          <a:xfrm>
            <a:off y="2027237" x="304800"/>
            <a:ext cy="1420514" cx="34958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9" name="Shape 199"/>
          <p:cNvSpPr/>
          <p:nvPr/>
        </p:nvSpPr>
        <p:spPr>
          <a:xfrm>
            <a:off y="2027237" x="3915351"/>
            <a:ext cy="3722688" cx="50708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Schematic </a:t>
            </a:r>
            <a:r>
              <a:rPr lang="en">
                <a:solidFill>
                  <a:srgbClr val="4A86E8"/>
                </a:solidFill>
              </a:rPr>
              <a:t>(LCDs)</a:t>
            </a:r>
          </a:p>
        </p:txBody>
      </p:sp>
      <p:sp>
        <p:nvSpPr>
          <p:cNvPr id="205" name="Shape 205"/>
          <p:cNvSpPr/>
          <p:nvPr/>
        </p:nvSpPr>
        <p:spPr>
          <a:xfrm>
            <a:off y="394789" x="5088975"/>
            <a:ext cy="1197621" cx="39370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6" name="Shape 206"/>
          <p:cNvSpPr/>
          <p:nvPr/>
        </p:nvSpPr>
        <p:spPr>
          <a:xfrm>
            <a:off y="1702793" x="303150"/>
            <a:ext cy="4960721" cx="54148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Project Overview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Project Specific Success Criteria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Block Diagram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Component Selection Rationale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Packaging Design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Schematic and Theory of Operation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PCB Layout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Software Design/Development Status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Project Completion Timeline</a:t>
            </a:r>
          </a:p>
          <a:p>
            <a:pPr rtl="0" lvl="0" indent="-4064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800" lang="en">
                <a:solidFill>
                  <a:srgbClr val="FFFFFF"/>
                </a:solidFill>
              </a:rPr>
              <a:t>Questions/Discussion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74637" x="3048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Schematic</a:t>
            </a:r>
            <a:r>
              <a:rPr lang="en">
                <a:solidFill>
                  <a:srgbClr val="FF71ED"/>
                </a:solidFill>
              </a:rPr>
              <a:t>(LEDs)</a:t>
            </a:r>
          </a:p>
        </p:txBody>
      </p:sp>
      <p:sp>
        <p:nvSpPr>
          <p:cNvPr id="212" name="Shape 212"/>
          <p:cNvSpPr/>
          <p:nvPr/>
        </p:nvSpPr>
        <p:spPr>
          <a:xfrm>
            <a:off y="2643214" x="166687"/>
            <a:ext cy="2270585" cx="27682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3" name="Shape 213"/>
          <p:cNvSpPr/>
          <p:nvPr/>
        </p:nvSpPr>
        <p:spPr>
          <a:xfrm>
            <a:off y="291345" x="3113441"/>
            <a:ext cy="6185655" cx="59104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245300" cx="189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rgbClr val="FFFFFF"/>
                </a:solidFill>
              </a:rPr>
              <a:t>PCB Layout</a:t>
            </a:r>
          </a:p>
        </p:txBody>
      </p:sp>
      <p:sp>
        <p:nvSpPr>
          <p:cNvPr id="219" name="Shape 219"/>
          <p:cNvSpPr/>
          <p:nvPr/>
        </p:nvSpPr>
        <p:spPr>
          <a:xfrm>
            <a:off y="200025" x="2481262"/>
            <a:ext cy="6457950" cx="6467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171440"/>
            <a:ext cy="790500" cx="878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chemeClr val="lt1"/>
                </a:solidFill>
              </a:rPr>
              <a:t>PCB: Digital</a:t>
            </a:r>
          </a:p>
        </p:txBody>
      </p:sp>
      <p:sp>
        <p:nvSpPr>
          <p:cNvPr id="225" name="Shape 225"/>
          <p:cNvSpPr/>
          <p:nvPr/>
        </p:nvSpPr>
        <p:spPr>
          <a:xfrm>
            <a:off y="1136765" x="3012364"/>
            <a:ext cy="5645147" cx="60497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/>
          <p:nvPr/>
        </p:nvSpPr>
        <p:spPr>
          <a:xfrm>
            <a:off y="2403517" x="3818125"/>
            <a:ext cy="267599" cx="38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`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1611145" x="139817"/>
            <a:ext cy="5039999" cx="2644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 	</a:t>
            </a:r>
            <a:r>
              <a:rPr b="1" sz="1800" lang="en">
                <a:solidFill>
                  <a:schemeClr val="lt1"/>
                </a:solidFill>
              </a:rPr>
              <a:t>Headers to Hall Effect sensors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Atmel micro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Header to R-Pi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Headers to LCD screens and shift register</a:t>
            </a:r>
          </a:p>
          <a:p>
            <a:r>
              <a:t/>
            </a:r>
          </a:p>
          <a:p>
            <a:pPr>
              <a:buNone/>
            </a:pPr>
            <a:r>
              <a:rPr b="1" sz="1800" lang="en">
                <a:solidFill>
                  <a:schemeClr val="lt1"/>
                </a:solidFill>
              </a:rPr>
              <a:t>	LED drivers and headers to tri-color LED's</a:t>
            </a:r>
          </a:p>
        </p:txBody>
      </p:sp>
      <p:sp>
        <p:nvSpPr>
          <p:cNvPr id="228" name="Shape 228"/>
          <p:cNvSpPr/>
          <p:nvPr/>
        </p:nvSpPr>
        <p:spPr>
          <a:xfrm>
            <a:off y="1690200" x="164178"/>
            <a:ext cy="230999" cx="32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9" name="Shape 229"/>
          <p:cNvSpPr/>
          <p:nvPr/>
        </p:nvSpPr>
        <p:spPr>
          <a:xfrm>
            <a:off y="1775300" x="5034075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/>
        </p:nvSpPr>
        <p:spPr>
          <a:xfrm rot="-5400000">
            <a:off y="2462642" x="188567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1" name="Shape 231"/>
          <p:cNvSpPr/>
          <p:nvPr/>
        </p:nvSpPr>
        <p:spPr>
          <a:xfrm>
            <a:off y="1763150" x="8146925"/>
            <a:ext cy="340499" cx="4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2" name="Shape 232"/>
          <p:cNvSpPr/>
          <p:nvPr/>
        </p:nvSpPr>
        <p:spPr>
          <a:xfrm rot="-5400000">
            <a:off y="2992017" x="188567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3" name="Shape 233"/>
          <p:cNvSpPr/>
          <p:nvPr/>
        </p:nvSpPr>
        <p:spPr>
          <a:xfrm rot="-5400000">
            <a:off y="3533517" x="18547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4" name="Shape 234"/>
          <p:cNvSpPr/>
          <p:nvPr/>
        </p:nvSpPr>
        <p:spPr>
          <a:xfrm rot="-5400000">
            <a:off y="3424017" x="7655342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5" name="Shape 235"/>
          <p:cNvSpPr/>
          <p:nvPr/>
        </p:nvSpPr>
        <p:spPr>
          <a:xfrm rot="-5400000">
            <a:off y="2622367" x="6348617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6" name="Shape 236"/>
          <p:cNvSpPr/>
          <p:nvPr/>
        </p:nvSpPr>
        <p:spPr>
          <a:xfrm rot="-5400000">
            <a:off y="4591560" x="18547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7" name="Shape 237"/>
          <p:cNvSpPr/>
          <p:nvPr/>
        </p:nvSpPr>
        <p:spPr>
          <a:xfrm rot="10800000">
            <a:off y="4542810" x="3374651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8" name="Shape 238"/>
          <p:cNvSpPr/>
          <p:nvPr/>
        </p:nvSpPr>
        <p:spPr>
          <a:xfrm rot="-5400000">
            <a:off y="4263892" x="3955753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171440"/>
            <a:ext cy="790500" cx="878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>
                <a:solidFill>
                  <a:schemeClr val="lt1"/>
                </a:solidFill>
              </a:rPr>
              <a:t>PCB: Analog</a:t>
            </a:r>
          </a:p>
        </p:txBody>
      </p:sp>
      <p:sp>
        <p:nvSpPr>
          <p:cNvPr id="244" name="Shape 244"/>
          <p:cNvSpPr/>
          <p:nvPr/>
        </p:nvSpPr>
        <p:spPr>
          <a:xfrm>
            <a:off y="1514333" x="60798"/>
            <a:ext cy="4338600" cx="90224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5" name="Shape 245"/>
          <p:cNvSpPr txBox="1"/>
          <p:nvPr/>
        </p:nvSpPr>
        <p:spPr>
          <a:xfrm>
            <a:off y="3221747" x="1713141"/>
            <a:ext cy="3130799" cx="7247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0000"/>
                </a:solidFill>
              </a:rPr>
              <a:t> 	</a:t>
            </a:r>
            <a:r>
              <a:rPr b="1" sz="1800" lang="en">
                <a:solidFill>
                  <a:srgbClr val="FF0000"/>
                </a:solidFill>
              </a:rPr>
              <a:t>Optical isolator</a:t>
            </a:r>
          </a:p>
          <a:p>
            <a:r>
              <a:t/>
            </a:r>
          </a:p>
          <a:p>
            <a:pPr rtl="0" lvl="0" indent="0" marL="457200">
              <a:buNone/>
            </a:pPr>
            <a:r>
              <a:rPr b="1" sz="1800" lang="en">
                <a:solidFill>
                  <a:srgbClr val="FF0000"/>
                </a:solidFill>
              </a:rPr>
              <a:t>NPN power transistor</a:t>
            </a:r>
          </a:p>
          <a:p>
            <a:r>
              <a:t/>
            </a:r>
          </a:p>
          <a:p>
            <a:pPr rtl="0" lvl="0" indent="457200">
              <a:buNone/>
            </a:pPr>
            <a:r>
              <a:rPr b="1" sz="1800" lang="en">
                <a:solidFill>
                  <a:srgbClr val="FF0000"/>
                </a:solidFill>
              </a:rPr>
              <a:t>Header to solenoid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rgbClr val="FF0000"/>
                </a:solidFill>
              </a:rPr>
              <a:t>	L297 stepper motor controller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rgbClr val="FF0000"/>
                </a:solidFill>
              </a:rPr>
              <a:t>	Header to stepper motor</a:t>
            </a:r>
          </a:p>
        </p:txBody>
      </p:sp>
      <p:sp>
        <p:nvSpPr>
          <p:cNvPr id="246" name="Shape 246"/>
          <p:cNvSpPr/>
          <p:nvPr/>
        </p:nvSpPr>
        <p:spPr>
          <a:xfrm rot="-5400000">
            <a:off y="2212913" x="475540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7" name="Shape 247"/>
          <p:cNvSpPr/>
          <p:nvPr/>
        </p:nvSpPr>
        <p:spPr>
          <a:xfrm rot="-5400000">
            <a:off y="3240450" x="1833072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8" name="Shape 248"/>
          <p:cNvSpPr/>
          <p:nvPr/>
        </p:nvSpPr>
        <p:spPr>
          <a:xfrm rot="5400000">
            <a:off y="2212913" x="2161397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9" name="Shape 249"/>
          <p:cNvSpPr/>
          <p:nvPr/>
        </p:nvSpPr>
        <p:spPr>
          <a:xfrm rot="-5400000">
            <a:off y="2669288" x="567140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0" name="Shape 250"/>
          <p:cNvSpPr/>
          <p:nvPr/>
        </p:nvSpPr>
        <p:spPr>
          <a:xfrm rot="-5400000">
            <a:off y="3775892" x="1833072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1" name="Shape 251"/>
          <p:cNvSpPr/>
          <p:nvPr/>
        </p:nvSpPr>
        <p:spPr>
          <a:xfrm rot="-5400000">
            <a:off y="3617450" x="212672"/>
            <a:ext cy="492599" cx="3098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2" name="Shape 252"/>
          <p:cNvSpPr/>
          <p:nvPr/>
        </p:nvSpPr>
        <p:spPr>
          <a:xfrm rot="10800000">
            <a:off y="4352888" x="1796578"/>
            <a:ext cy="304200" cx="37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/>
        </p:nvSpPr>
        <p:spPr>
          <a:xfrm>
            <a:off y="4408192" x="803890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4" name="Shape 254"/>
          <p:cNvSpPr/>
          <p:nvPr/>
        </p:nvSpPr>
        <p:spPr>
          <a:xfrm>
            <a:off y="4888616" x="1781428"/>
            <a:ext cy="309899" cx="4010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5" name="Shape 255"/>
          <p:cNvSpPr/>
          <p:nvPr/>
        </p:nvSpPr>
        <p:spPr>
          <a:xfrm>
            <a:off y="5418555" x="1787428"/>
            <a:ext cy="267599" cx="38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/>
              <a:t>`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/>
          <p:nvPr/>
        </p:nvSpPr>
        <p:spPr>
          <a:xfrm>
            <a:off y="1765267" x="3606378"/>
            <a:ext cy="4657725" cx="1066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1" name="Shape 261"/>
          <p:cNvSpPr txBox="1"/>
          <p:nvPr>
            <p:ph type="title"/>
          </p:nvPr>
        </p:nvSpPr>
        <p:spPr>
          <a:xfrm>
            <a:off y="274637" x="171440"/>
            <a:ext cy="790500" cx="878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>
                <a:solidFill>
                  <a:schemeClr val="lt1"/>
                </a:solidFill>
              </a:rPr>
              <a:t>PCB: Power supply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1574129" x="88078"/>
            <a:ext cy="5039999" cx="2644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 	</a:t>
            </a:r>
            <a:r>
              <a:rPr b="1" sz="1800" lang="en">
                <a:solidFill>
                  <a:schemeClr val="lt1"/>
                </a:solidFill>
              </a:rPr>
              <a:t>12V and GND from external power supply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Bulk capacitor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LM25576 buck converter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12V trace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3.3V trace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1800" lang="en">
                <a:solidFill>
                  <a:schemeClr val="lt1"/>
                </a:solidFill>
              </a:rPr>
              <a:t>	5V trace</a:t>
            </a:r>
          </a:p>
        </p:txBody>
      </p:sp>
      <p:sp>
        <p:nvSpPr>
          <p:cNvPr id="263" name="Shape 263"/>
          <p:cNvSpPr/>
          <p:nvPr/>
        </p:nvSpPr>
        <p:spPr>
          <a:xfrm>
            <a:off y="1665863" x="164178"/>
            <a:ext cy="255300" cx="4010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4" name="Shape 264"/>
          <p:cNvSpPr/>
          <p:nvPr/>
        </p:nvSpPr>
        <p:spPr>
          <a:xfrm rot="-5400000">
            <a:off y="2681442" x="2249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5" name="Shape 265"/>
          <p:cNvSpPr/>
          <p:nvPr/>
        </p:nvSpPr>
        <p:spPr>
          <a:xfrm rot="-5400000">
            <a:off y="3240450" x="2249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6" name="Shape 266"/>
          <p:cNvSpPr/>
          <p:nvPr/>
        </p:nvSpPr>
        <p:spPr>
          <a:xfrm rot="-5400000">
            <a:off y="4045480" x="2249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7" name="Shape 267"/>
          <p:cNvSpPr/>
          <p:nvPr/>
        </p:nvSpPr>
        <p:spPr>
          <a:xfrm rot="-5400000">
            <a:off y="5497555" x="332667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8" name="Shape 268"/>
          <p:cNvSpPr/>
          <p:nvPr/>
        </p:nvSpPr>
        <p:spPr>
          <a:xfrm rot="-5400000">
            <a:off y="4542910" x="2249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9" name="Shape 269"/>
          <p:cNvSpPr/>
          <p:nvPr/>
        </p:nvSpPr>
        <p:spPr>
          <a:xfrm>
            <a:off y="1425829" x="6460653"/>
            <a:ext cy="4981575" cx="1733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70" name="Shape 270"/>
          <p:cNvSpPr/>
          <p:nvPr/>
        </p:nvSpPr>
        <p:spPr>
          <a:xfrm>
            <a:off y="4748642" x="7490375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1" name="Shape 271"/>
          <p:cNvSpPr/>
          <p:nvPr/>
        </p:nvSpPr>
        <p:spPr>
          <a:xfrm>
            <a:off y="5552305" x="6930978"/>
            <a:ext cy="267599" cx="38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/>
              <a:t>`</a:t>
            </a:r>
          </a:p>
        </p:txBody>
      </p:sp>
      <p:sp>
        <p:nvSpPr>
          <p:cNvPr id="272" name="Shape 272"/>
          <p:cNvSpPr/>
          <p:nvPr/>
        </p:nvSpPr>
        <p:spPr>
          <a:xfrm>
            <a:off y="3831417" x="7387025"/>
            <a:ext cy="340499" cx="4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3" name="Shape 273"/>
          <p:cNvSpPr/>
          <p:nvPr/>
        </p:nvSpPr>
        <p:spPr>
          <a:xfrm rot="10800000">
            <a:off y="4313005" x="3441624"/>
            <a:ext cy="340499" cx="4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4" name="Shape 274"/>
          <p:cNvSpPr/>
          <p:nvPr/>
        </p:nvSpPr>
        <p:spPr>
          <a:xfrm rot="5400000">
            <a:off y="4871160" x="8160401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5" name="Shape 275"/>
          <p:cNvSpPr/>
          <p:nvPr/>
        </p:nvSpPr>
        <p:spPr>
          <a:xfrm rot="-5400000">
            <a:off y="1604963" x="36551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6" name="Shape 276"/>
          <p:cNvSpPr/>
          <p:nvPr/>
        </p:nvSpPr>
        <p:spPr>
          <a:xfrm rot="5400000">
            <a:off y="1465583" x="73688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7" name="Shape 277"/>
          <p:cNvSpPr/>
          <p:nvPr/>
        </p:nvSpPr>
        <p:spPr>
          <a:xfrm rot="-5400000">
            <a:off y="5076992" x="224928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8" name="Shape 278"/>
          <p:cNvSpPr/>
          <p:nvPr/>
        </p:nvSpPr>
        <p:spPr>
          <a:xfrm rot="-5400000">
            <a:off y="4542910" x="6132303"/>
            <a:ext cy="377099" cx="2795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74637" x="397200"/>
            <a:ext cy="1143000" cx="834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Software Design/Development Status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Created software flowchart to help with modularizing code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Began experimenting with basic functionality on Pi - LEDs, SPI, UART, sound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Began Kinect software - recognizes two users and does basic tracking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Just received development board for micro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Project Completion Timeline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9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Finalize schematic and PCB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Test basic functionality of parts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Test interface between Kinect and Pi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10 - Spring Break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11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Complete basic software tests on Pi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Begin testing PCB and populating with components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12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Complete basic software tests on micro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Begin gameplay software on Pi and micro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Project Completion Timeline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13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Complete Kinect software and put it on Pi</a:t>
            </a:r>
          </a:p>
          <a:p>
            <a:pPr rtl="0" lvl="0" indent="-419100" marL="457200">
              <a:spcBef>
                <a:spcPts val="48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14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Complete Pi software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Complete Micro software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Finish PCB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Design and build packaging</a:t>
            </a:r>
          </a:p>
          <a:p>
            <a:pPr rtl="0" lvl="0" indent="-419100" marL="457200">
              <a:spcBef>
                <a:spcPts val="48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15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Create user manual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Finish assembling project</a:t>
            </a:r>
          </a:p>
          <a:p>
            <a:pPr rtl="0" lvl="0" indent="-419100" marL="457200">
              <a:spcBef>
                <a:spcPts val="48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Week 16</a:t>
            </a:r>
          </a:p>
          <a:p>
            <a:pPr rtl="0" lvl="1" indent="-381000" marL="914400">
              <a:spcBef>
                <a:spcPts val="48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Create final presentation, PSSC video, poster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3113850" x="3212400"/>
            <a:ext cy="630299" cx="2719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Project Overview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2604075" x="457200"/>
            <a:ext cy="3952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Electronic version of "Rock'em Sock'em Robots"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One or two players control movements of robots using a Microsoft Kinect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Player punches and dodges translate into robot movements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Hits are recorded and deplete a health bar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Selectable battle music</a:t>
            </a:r>
          </a:p>
        </p:txBody>
      </p:sp>
      <p:sp>
        <p:nvSpPr>
          <p:cNvPr id="88" name="Shape 88"/>
          <p:cNvSpPr/>
          <p:nvPr/>
        </p:nvSpPr>
        <p:spPr>
          <a:xfrm>
            <a:off y="274637" x="5368925"/>
            <a:ext cy="2314575" cx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Project-Specific Success Criteria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679575" x="568325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sz="2800" lang="en"/>
              <a:t>An ability to power and control electric motors.</a:t>
            </a:r>
          </a:p>
          <a:p>
            <a:pPr rtl="0" lvl="0" indent="-4064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sz="2800" lang="en"/>
              <a:t>An ability to detect a "hit" on an opponent.</a:t>
            </a:r>
          </a:p>
          <a:p>
            <a:pPr rtl="0" lvl="0" indent="-4064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sz="2800" lang="en"/>
              <a:t>An ability to track player movements with a Microsoft Kinect.</a:t>
            </a:r>
          </a:p>
          <a:p>
            <a:pPr rtl="0" lvl="0" indent="-4064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sz="2800" lang="en"/>
              <a:t>An ability to provide player feedback using sounds, LEDs, and game information via LCDs.</a:t>
            </a:r>
          </a:p>
          <a:p>
            <a:pPr rtl="0" lvl="0" indent="-4064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sz="2800" lang="en"/>
              <a:t>An ability to play in either single or dual-player mode.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Block Diagram</a:t>
            </a:r>
          </a:p>
        </p:txBody>
      </p:sp>
      <p:sp>
        <p:nvSpPr>
          <p:cNvPr id="100" name="Shape 100"/>
          <p:cNvSpPr/>
          <p:nvPr/>
        </p:nvSpPr>
        <p:spPr>
          <a:xfrm>
            <a:off y="1482636" x="76200"/>
            <a:ext cy="5280113" cx="89501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Component Selection Rationale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582975" x="54335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Atmel-AT32UC3C2128C (Microcontroller)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45 GPIO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4 UART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1 SPI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128KB Flash memory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66MHz max clock speed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Omron-W2RF004RM (LED Driver)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Programmable Fade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Serialized Input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Component Selection Rationale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New Haven-NHD‐0216K1Z‐NS (LCD Display)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(R-Pi) RASPBRRY-MODB-512M (Motherboard)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Has had documented success interfacing with Kinect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STM-L297D013TR (Stepper Motor Controller)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Arduino-28YBJ-48 (Stepper Motor/Drive Board)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Actuation Mechanism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600200" x="457200"/>
            <a:ext cy="4967700" cx="402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Tested two different solenoids that failed to actuate properly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GALAXY AC-1 Door Lock Actuator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12V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5.6oz</a:t>
            </a:r>
          </a:p>
        </p:txBody>
      </p:sp>
      <p:sp>
        <p:nvSpPr>
          <p:cNvPr id="119" name="Shape 119"/>
          <p:cNvSpPr/>
          <p:nvPr/>
        </p:nvSpPr>
        <p:spPr>
          <a:xfrm>
            <a:off y="1676400" x="4495800"/>
            <a:ext cy="2498790" cx="45813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4170832" x="4452425"/>
            <a:ext cy="2575229" cx="46060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Packaging Design</a:t>
            </a:r>
          </a:p>
        </p:txBody>
      </p:sp>
      <p:sp>
        <p:nvSpPr>
          <p:cNvPr id="126" name="Shape 126"/>
          <p:cNvSpPr/>
          <p:nvPr/>
        </p:nvSpPr>
        <p:spPr>
          <a:xfrm>
            <a:off y="1538479" x="838200"/>
            <a:ext cy="5118567" cx="6992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