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146828-0D64-49FE-8F75-4988B77ED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88683C-1D54-4502-839F-6C65ABCD5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E1435-9D96-475C-BB4D-6376293B5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AB236E-F64B-4D11-8E3B-5B695F77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A5BFD5-1611-4343-9F4E-41B8B7C3C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77CD05-5C95-449D-ACE3-B9BBB7C06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52C53-9A37-4220-9FCF-8698C17E3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A7DB15-EE1A-4410-A765-8AA1C0C86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66364-8783-41CE-81FC-10A6D0974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511FA-4151-4C8C-8362-7B2F4CB17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2BDE25-541F-48DE-9AE1-E023F1255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7D5CA-2DA4-4250-9737-90F54264D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6A3289-A87B-4ADC-86EA-B651D31C6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00DE65-A58C-4F23-AAC2-D98B96620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2FD8-F7A4-4A67-BEDC-01853D594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7C9F18-24AF-45BD-A89E-810B837B2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698875"/>
            <a:ext cx="4076700" cy="315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3698875"/>
            <a:ext cx="4076700" cy="315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090F2-01A1-4C2A-A554-0CF53DCFD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4A9A0B-9C3F-4934-BAF1-92B3474F1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6035C3-3833-426B-92D5-741B6EFBD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D521A5-E79F-412C-89FE-66B527D82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F8FD54-9256-4B7A-80EF-2DC1250AC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21AD38-3F3A-4B67-BFEA-45EFBFAD3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57200" y="3698875"/>
            <a:ext cx="8305800" cy="315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0"/>
            <a:ext cx="8305800" cy="3414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528050" y="6357938"/>
            <a:ext cx="3698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EFAC9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1E07F007-880B-4195-B8D6-176A80B6D46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rgbClr val="F9F9F9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algn="ctr" rtl="0" fontAlgn="base">
        <a:spcBef>
          <a:spcPts val="600"/>
        </a:spcBef>
        <a:spcAft>
          <a:spcPct val="0"/>
        </a:spcAft>
        <a:defRPr sz="2200">
          <a:solidFill>
            <a:srgbClr val="FEFAC9"/>
          </a:solidFill>
          <a:latin typeface="+mn-lt"/>
          <a:ea typeface="+mn-ea"/>
          <a:cs typeface="+mn-cs"/>
          <a:sym typeface="Lucida Grande" charset="0"/>
        </a:defRPr>
      </a:lvl1pPr>
      <a:lvl2pPr marL="342900" algn="ctr" rtl="0" fontAlgn="base">
        <a:spcBef>
          <a:spcPts val="300"/>
        </a:spcBef>
        <a:spcAft>
          <a:spcPct val="0"/>
        </a:spcAft>
        <a:defRPr sz="2400">
          <a:solidFill>
            <a:srgbClr val="FEFAC9"/>
          </a:solidFill>
          <a:latin typeface="+mn-lt"/>
          <a:ea typeface="+mn-ea"/>
          <a:cs typeface="+mn-cs"/>
          <a:sym typeface="Lucida Grande" charset="0"/>
        </a:defRPr>
      </a:lvl2pPr>
      <a:lvl3pPr marL="800100" algn="ctr" rtl="0" fontAlgn="base">
        <a:spcBef>
          <a:spcPts val="3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257300" algn="ctr" rtl="0" fontAlgn="base">
        <a:spcBef>
          <a:spcPts val="30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714500" algn="ctr" rtl="0" fontAlgn="base">
        <a:spcBef>
          <a:spcPts val="3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171700" algn="ctr" rtl="0" fontAlgn="base">
        <a:spcBef>
          <a:spcPts val="3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628900" algn="ctr" rtl="0" fontAlgn="base">
        <a:spcBef>
          <a:spcPts val="3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086100" algn="ctr" rtl="0" fontAlgn="base">
        <a:spcBef>
          <a:spcPts val="3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543300" algn="ctr" rtl="0" fontAlgn="base">
        <a:spcBef>
          <a:spcPts val="3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524000"/>
            <a:ext cx="822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050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528050" y="6357938"/>
            <a:ext cx="369888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EFAC9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fld id="{794178BD-EF4E-4A4C-8A5E-92C20DBC16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  <a:sym typeface="Lucida Grande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525463" indent="-274638" algn="l" rtl="0" fontAlgn="base">
        <a:spcBef>
          <a:spcPts val="300"/>
        </a:spcBef>
        <a:spcAft>
          <a:spcPct val="0"/>
        </a:spcAft>
        <a:buClr>
          <a:srgbClr val="D58F3E"/>
        </a:buClr>
        <a:buSzPct val="85000"/>
        <a:buFont typeface="Wingdings 2" charset="2"/>
        <a:buChar char=""/>
        <a:defRPr sz="2400">
          <a:solidFill>
            <a:srgbClr val="FEFAC9"/>
          </a:solidFill>
          <a:latin typeface="+mn-lt"/>
          <a:ea typeface="+mn-ea"/>
          <a:cs typeface="+mn-cs"/>
          <a:sym typeface="Lucida Grande" charset="0"/>
        </a:defRPr>
      </a:lvl2pPr>
      <a:lvl3pPr marL="890588" indent="-228600" algn="l" rtl="0" fontAlgn="base">
        <a:spcBef>
          <a:spcPts val="300"/>
        </a:spcBef>
        <a:spcAft>
          <a:spcPct val="0"/>
        </a:spcAft>
        <a:buClr>
          <a:srgbClr val="B17733"/>
        </a:buClr>
        <a:buSzPct val="85000"/>
        <a:buFont typeface="Wingdings 2" charset="2"/>
        <a:buChar char="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165225" indent="-228600" algn="l" rtl="0" fontAlgn="base">
        <a:spcBef>
          <a:spcPts val="300"/>
        </a:spcBef>
        <a:spcAft>
          <a:spcPct val="0"/>
        </a:spcAft>
        <a:buClr>
          <a:srgbClr val="D58F3E"/>
        </a:buClr>
        <a:buSzPct val="85000"/>
        <a:buFont typeface="Wingdings 2" charset="2"/>
        <a:buChar char=""/>
        <a:defRPr sz="19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439863" indent="-228600" algn="l" rtl="0" fontAlgn="base">
        <a:spcBef>
          <a:spcPts val="300"/>
        </a:spcBef>
        <a:spcAft>
          <a:spcPct val="0"/>
        </a:spcAft>
        <a:buClr>
          <a:srgbClr val="D58F3E"/>
        </a:buClr>
        <a:buSzPct val="85000"/>
        <a:buFont typeface="Wingdings 2" charset="2"/>
        <a:buChar char=""/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897063" indent="-228600" algn="l" rtl="0" fontAlgn="base">
        <a:spcBef>
          <a:spcPts val="300"/>
        </a:spcBef>
        <a:spcAft>
          <a:spcPct val="0"/>
        </a:spcAft>
        <a:buClr>
          <a:srgbClr val="D58F3E"/>
        </a:buClr>
        <a:buSzPct val="85000"/>
        <a:buFont typeface="Wingdings 2" charset="2"/>
        <a:buChar char=""/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354263" indent="-228600" algn="l" rtl="0" fontAlgn="base">
        <a:spcBef>
          <a:spcPts val="300"/>
        </a:spcBef>
        <a:spcAft>
          <a:spcPct val="0"/>
        </a:spcAft>
        <a:buClr>
          <a:srgbClr val="D58F3E"/>
        </a:buClr>
        <a:buSzPct val="85000"/>
        <a:buFont typeface="Wingdings 2" charset="2"/>
        <a:buChar char=""/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811463" indent="-228600" algn="l" rtl="0" fontAlgn="base">
        <a:spcBef>
          <a:spcPts val="300"/>
        </a:spcBef>
        <a:spcAft>
          <a:spcPct val="0"/>
        </a:spcAft>
        <a:buClr>
          <a:srgbClr val="D58F3E"/>
        </a:buClr>
        <a:buSzPct val="85000"/>
        <a:buFont typeface="Wingdings 2" charset="2"/>
        <a:buChar char=""/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268663" indent="-228600" algn="l" rtl="0" fontAlgn="base">
        <a:spcBef>
          <a:spcPts val="300"/>
        </a:spcBef>
        <a:spcAft>
          <a:spcPct val="0"/>
        </a:spcAft>
        <a:buClr>
          <a:srgbClr val="D58F3E"/>
        </a:buClr>
        <a:buSzPct val="85000"/>
        <a:buFont typeface="Wingdings 2" charset="2"/>
        <a:buChar char=""/>
        <a:defRPr sz="1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1462088" y="3549650"/>
            <a:ext cx="2971800" cy="1588"/>
          </a:xfrm>
          <a:prstGeom prst="line">
            <a:avLst/>
          </a:prstGeom>
          <a:noFill/>
          <a:ln w="9525" cap="flat">
            <a:solidFill>
              <a:srgbClr val="ECEDEA"/>
            </a:solidFill>
            <a:prstDash val="solid"/>
            <a:round/>
            <a:headEnd type="none" w="med" len="med"/>
            <a:tailEnd type="none" w="med" len="med"/>
          </a:ln>
          <a:effectLst>
            <a:outerShdw algn="ctr" rotWithShape="0">
              <a:schemeClr val="bg2">
                <a:alpha val="54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525" cap="flat">
            <a:solidFill>
              <a:srgbClr val="ECEDEA"/>
            </a:solidFill>
            <a:prstDash val="solid"/>
            <a:round/>
            <a:headEnd type="none" w="med" len="med"/>
            <a:tailEnd type="none" w="med" len="med"/>
          </a:ln>
          <a:effectLst>
            <a:outerShdw algn="ctr" rotWithShape="0">
              <a:schemeClr val="bg2">
                <a:alpha val="54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" name="Oval 3"/>
          <p:cNvSpPr>
            <a:spLocks/>
          </p:cNvSpPr>
          <p:nvPr/>
        </p:nvSpPr>
        <p:spPr bwMode="auto">
          <a:xfrm>
            <a:off x="4540250" y="3525838"/>
            <a:ext cx="44450" cy="46037"/>
          </a:xfrm>
          <a:prstGeom prst="ellipse">
            <a:avLst/>
          </a:prstGeom>
          <a:solidFill>
            <a:schemeClr val="accent1"/>
          </a:solidFill>
          <a:ln w="38100" cap="flat">
            <a:solidFill>
              <a:srgbClr val="F3A447"/>
            </a:solidFill>
            <a:prstDash val="solid"/>
            <a:round/>
            <a:headEnd type="none" w="med" len="med"/>
            <a:tailEnd type="none" w="med" len="med"/>
          </a:ln>
          <a:effectLst>
            <a:outerShdw algn="ctr" rotWithShape="0">
              <a:schemeClr val="bg2">
                <a:alpha val="54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>
            <p:ph type="body" idx="1"/>
          </p:nvPr>
        </p:nvSpPr>
        <p:spPr>
          <a:xfrm>
            <a:off x="368300" y="3722688"/>
            <a:ext cx="8407400" cy="3162300"/>
          </a:xfrm>
          <a:ln/>
        </p:spPr>
        <p:txBody>
          <a:bodyPr/>
          <a:lstStyle/>
          <a:p>
            <a:r>
              <a:rPr lang="en-US" sz="4000" b="1"/>
              <a:t>RevGeo </a:t>
            </a:r>
            <a:endParaRPr lang="en-US" sz="4000" b="1">
              <a:ea typeface="ヒラギノ角ゴ ProN W6" charset="0"/>
              <a:cs typeface="ヒラギノ角ゴ ProN W6" charset="0"/>
            </a:endParaRPr>
          </a:p>
          <a:p>
            <a:r>
              <a:rPr lang="en-US" sz="2400"/>
              <a:t>Multipurpose Puzzle Box</a:t>
            </a:r>
          </a:p>
          <a:p>
            <a:r>
              <a:rPr lang="en-US" sz="2400"/>
              <a:t>Josh Marchi, Jeff King, Paul Rosenberger, Dan Chambers</a:t>
            </a:r>
          </a:p>
        </p:txBody>
      </p:sp>
      <p:sp>
        <p:nvSpPr>
          <p:cNvPr id="3077" name="Rectangle 5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ECE 477 Group 11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0EA0-7C7D-477A-8530-1AD12850D25D}" type="slidenum">
              <a:rPr lang="en-US"/>
              <a:pPr/>
              <a:t>10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130300"/>
            <a:ext cx="7366000" cy="5478463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>
          <a:xfrm>
            <a:off x="457200" y="-317500"/>
            <a:ext cx="8229600" cy="1371600"/>
          </a:xfrm>
          <a:ln/>
        </p:spPr>
        <p:txBody>
          <a:bodyPr/>
          <a:lstStyle/>
          <a:p>
            <a:r>
              <a:rPr lang="en-US"/>
              <a:t>CAD Drawing and PCB Layout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45C75-3F5D-4DC7-A2AD-071F8653992A}" type="slidenum">
              <a:rPr lang="en-US"/>
              <a:pPr/>
              <a:t>11</a:t>
            </a:fld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930400"/>
            <a:ext cx="8229600" cy="5334000"/>
          </a:xfrm>
          <a:ln/>
        </p:spPr>
        <p:txBody>
          <a:bodyPr/>
          <a:lstStyle/>
          <a:p>
            <a:r>
              <a:rPr lang="en-US"/>
              <a:t>The backbone of the package will be the Pelican Case</a:t>
            </a:r>
          </a:p>
          <a:p>
            <a:r>
              <a:rPr lang="en-US"/>
              <a:t>The PCB along with all other components will be small enough to fit inside the top lid.</a:t>
            </a:r>
          </a:p>
          <a:p>
            <a:r>
              <a:rPr lang="en-US"/>
              <a:t>The RevGeo packaging will be sturdy and lightweight.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>
          <a:xfrm>
            <a:off x="457200" y="1714500"/>
            <a:ext cx="8229600" cy="5334000"/>
          </a:xfrm>
          <a:ln/>
        </p:spPr>
        <p:txBody>
          <a:bodyPr/>
          <a:lstStyle/>
          <a:p>
            <a:pPr marL="234950" indent="-234950"/>
            <a:r>
              <a:rPr lang="en-US"/>
              <a:t>“Reverse Geocache” Box</a:t>
            </a:r>
          </a:p>
          <a:p>
            <a:pPr marL="234950" indent="-234950"/>
            <a:r>
              <a:rPr lang="en-US"/>
              <a:t>Locked box that will only open after one or more pre-determined GPS locations have been visited</a:t>
            </a:r>
          </a:p>
          <a:p>
            <a:pPr marL="234950" indent="-234950"/>
            <a:r>
              <a:rPr lang="en-US"/>
              <a:t>Directs user to next location by GPS coordinates or text displayed on LCD, or by an LED compass</a:t>
            </a:r>
          </a:p>
          <a:p>
            <a:pPr marL="234950" indent="-234950"/>
            <a:r>
              <a:rPr lang="en-US"/>
              <a:t>Route stored on microSD card located inside the box, able to be reprogrammed by PC</a:t>
            </a:r>
          </a:p>
          <a:p>
            <a:pPr marL="234950" indent="-234950"/>
            <a:r>
              <a:rPr lang="en-US"/>
              <a:t>RFID “master key” to allow access to box without finishing puzzle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Overview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8D7E-025B-494B-8F32-93C3891B1B05}" type="slidenum">
              <a:rPr lang="en-US"/>
              <a:pPr/>
              <a:t>3</a:t>
            </a:fld>
            <a:endParaRPr lang="en-US"/>
          </a:p>
        </p:txBody>
      </p:sp>
      <p:pic>
        <p:nvPicPr>
          <p:cNvPr id="512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8001000" cy="6856413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5D2E-2971-47BC-9AF5-DD1E62B57FA4}" type="slidenum">
              <a:rPr lang="en-US"/>
              <a:pPr/>
              <a:t>4</a:t>
            </a:fld>
            <a:endParaRPr lang="en-US"/>
          </a:p>
        </p:txBody>
      </p:sp>
      <p:pic>
        <p:nvPicPr>
          <p:cNvPr id="614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320800"/>
            <a:ext cx="3810000" cy="2551113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614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3937000"/>
            <a:ext cx="3810000" cy="2771775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100" y="1320800"/>
            <a:ext cx="3381375" cy="25527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6148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38600"/>
            <a:ext cx="3389313" cy="25527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Commercial Product Packaging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0F80-88A3-44BB-BEAB-3D4886A1BF6F}" type="slidenum">
              <a:rPr lang="en-US"/>
              <a:pPr/>
              <a:t>5</a:t>
            </a:fld>
            <a:endParaRPr lang="en-US"/>
          </a:p>
        </p:txBody>
      </p:sp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Commercial Product Packaging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471488" y="1843088"/>
          <a:ext cx="8204200" cy="3173413"/>
        </p:xfrm>
        <a:graphic>
          <a:graphicData uri="http://schemas.openxmlformats.org/drawingml/2006/table">
            <a:tbl>
              <a:tblPr/>
              <a:tblGrid>
                <a:gridCol w="4102100"/>
                <a:gridCol w="410210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Pros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Cons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Simplicity of Pelican Case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Small LCD screen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Personalized Box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Messy Wiring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Custom Housing for PCB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Empty Space : Total Volume ratio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Ribbon Cable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3A447"/>
                        </a:buClr>
                        <a:buSzPct val="85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ヒラギノ角ゴ ProN W3" charset="0"/>
                          <a:cs typeface="ヒラギノ角ゴ ProN W3" charset="0"/>
                          <a:sym typeface="Lucida Grande" charset="0"/>
                        </a:rPr>
                        <a:t>Lock and Key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2E5DB-E9D2-49F4-B131-5971E44ECEE0}" type="slidenum">
              <a:rPr lang="en-US"/>
              <a:pPr/>
              <a:t>6</a:t>
            </a:fld>
            <a:endParaRPr lang="en-US"/>
          </a:p>
        </p:txBody>
      </p:sp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Packaging Requirements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The RevGeo shall use electronic components in order to maximize volume for contents.</a:t>
            </a:r>
          </a:p>
          <a:p>
            <a:r>
              <a:rPr lang="en-US"/>
              <a:t>The case shall be durable.</a:t>
            </a:r>
          </a:p>
          <a:p>
            <a:r>
              <a:rPr lang="en-US"/>
              <a:t>All components not mounted on the PCB shall be organized in a way to easily connect to PCB.</a:t>
            </a:r>
          </a:p>
          <a:p>
            <a:r>
              <a:rPr lang="en-US"/>
              <a:t>The PCB shall be sized to fit the dimensions of the top lid of the case.</a:t>
            </a:r>
          </a:p>
          <a:p>
            <a:r>
              <a:rPr lang="en-US"/>
              <a:t>The locking mechanism shall be mounted to the case.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9CD16-3B1C-46B7-BD8E-7935D3CA8CB0}" type="slidenum">
              <a:rPr lang="en-US"/>
              <a:pPr/>
              <a:t>7</a:t>
            </a:fld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RevGeo Packaging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930400"/>
            <a:ext cx="8229600" cy="5334000"/>
          </a:xfrm>
          <a:ln/>
        </p:spPr>
        <p:txBody>
          <a:bodyPr/>
          <a:lstStyle/>
          <a:p>
            <a:r>
              <a:rPr lang="en-US"/>
              <a:t>A pelican case will be used as the case.</a:t>
            </a:r>
          </a:p>
          <a:p>
            <a:r>
              <a:rPr lang="en-US"/>
              <a:t>The PCB, Battery, Servo, and LCD will fit into the upper lid of the pelican case.</a:t>
            </a:r>
          </a:p>
          <a:p>
            <a:r>
              <a:rPr lang="en-US"/>
              <a:t>Will use water jet to have clean cuts in case.</a:t>
            </a:r>
          </a:p>
          <a:p>
            <a:r>
              <a:rPr lang="en-US"/>
              <a:t>The total weight will be less than 5 pounds.</a:t>
            </a:r>
          </a:p>
          <a:p>
            <a:r>
              <a:rPr lang="en-US"/>
              <a:t>The total cost will be approximately $50.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endered_c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609600"/>
            <a:ext cx="7116251" cy="52898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5BFD5-1611-4343-9F4E-41B8B7C3C0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02FE-78BA-4EBB-8E55-737CBE138873}" type="slidenum">
              <a:rPr lang="en-US"/>
              <a:pPr/>
              <a:t>9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54100"/>
            <a:ext cx="7620000" cy="5667375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>
          <a:xfrm>
            <a:off x="457200" y="-317500"/>
            <a:ext cx="8229600" cy="1371600"/>
          </a:xfrm>
          <a:ln/>
        </p:spPr>
        <p:txBody>
          <a:bodyPr/>
          <a:lstStyle/>
          <a:p>
            <a:r>
              <a:rPr lang="en-US"/>
              <a:t>CAD Drawing and PCB Layout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3A447"/>
      </a:accent1>
      <a:accent2>
        <a:srgbClr val="333399"/>
      </a:accent2>
      <a:accent3>
        <a:srgbClr val="AAAAAA"/>
      </a:accent3>
      <a:accent4>
        <a:srgbClr val="DADADA"/>
      </a:accent4>
      <a:accent5>
        <a:srgbClr val="F8CFB1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A447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A447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3A447"/>
      </a:accent1>
      <a:accent2>
        <a:srgbClr val="333399"/>
      </a:accent2>
      <a:accent3>
        <a:srgbClr val="AAAAAA"/>
      </a:accent3>
      <a:accent4>
        <a:srgbClr val="DADADA"/>
      </a:accent4>
      <a:accent5>
        <a:srgbClr val="F8CFB1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A447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A447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310</Words>
  <Characters>0</Characters>
  <Application>Microsoft Office PowerPoint</Application>
  <PresentationFormat>On-screen Show (4:3)</PresentationFormat>
  <Lines>0</Lines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Gill Sans</vt:lpstr>
      <vt:lpstr>ヒラギノ角ゴ ProN W3</vt:lpstr>
      <vt:lpstr>Lucida Grande</vt:lpstr>
      <vt:lpstr>Wingdings 2</vt:lpstr>
      <vt:lpstr>ヒラギノ角ゴ ProN W6</vt:lpstr>
      <vt:lpstr>Default - Title Slide</vt:lpstr>
      <vt:lpstr>Default - Title and Content</vt:lpstr>
      <vt:lpstr>ECE 477 Group 11</vt:lpstr>
      <vt:lpstr>Overview</vt:lpstr>
      <vt:lpstr>Slide 3</vt:lpstr>
      <vt:lpstr>Commercial Product Packaging</vt:lpstr>
      <vt:lpstr>Commercial Product Packaging</vt:lpstr>
      <vt:lpstr>Packaging Requirements</vt:lpstr>
      <vt:lpstr>RevGeo Packaging</vt:lpstr>
      <vt:lpstr>Slide 8</vt:lpstr>
      <vt:lpstr>CAD Drawing and PCB Layout</vt:lpstr>
      <vt:lpstr>CAD Drawing and PCB Layout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Group 11</dc:title>
  <dc:creator>team11</dc:creator>
  <cp:lastModifiedBy>Jeff</cp:lastModifiedBy>
  <cp:revision>1</cp:revision>
  <dcterms:modified xsi:type="dcterms:W3CDTF">2012-02-08T17:10:57Z</dcterms:modified>
</cp:coreProperties>
</file>