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heme/theme2.xml" ContentType="application/vnd.openxmlformats-officedocument.them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1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7" r:id="rId2"/>
    <p:sldId id="265" r:id="rId3"/>
    <p:sldId id="272" r:id="rId4"/>
    <p:sldId id="269" r:id="rId5"/>
    <p:sldId id="271" r:id="rId6"/>
    <p:sldId id="273" r:id="rId7"/>
    <p:sldId id="270" r:id="rId8"/>
    <p:sldId id="26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44" y="-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9319A2-8B6F-441E-BE00-368CC9F9DD1F}" type="datetimeFigureOut">
              <a:rPr lang="en-US" smtClean="0"/>
              <a:pPr/>
              <a:t>10/31/11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2CE32D-5E34-4C9F-B772-D50A5E4762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216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99808-0E32-42EB-878F-BE366181AB0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114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99808-0E32-42EB-878F-BE366181AB0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791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4" Type="http://schemas.openxmlformats.org/officeDocument/2006/relationships/tags" Target="../tags/tag9.xml"/><Relationship Id="rId5" Type="http://schemas.openxmlformats.org/officeDocument/2006/relationships/tags" Target="../tags/tag10.xml"/><Relationship Id="rId6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2" Type="http://schemas.openxmlformats.org/officeDocument/2006/relationships/tags" Target="../tags/tag7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4" Type="http://schemas.openxmlformats.org/officeDocument/2006/relationships/tags" Target="../tags/tag57.xml"/><Relationship Id="rId5" Type="http://schemas.openxmlformats.org/officeDocument/2006/relationships/tags" Target="../tags/tag58.xml"/><Relationship Id="rId6" Type="http://schemas.openxmlformats.org/officeDocument/2006/relationships/slideMaster" Target="../slideMasters/slideMaster1.xml"/><Relationship Id="rId1" Type="http://schemas.openxmlformats.org/officeDocument/2006/relationships/tags" Target="../tags/tag54.xml"/><Relationship Id="rId2" Type="http://schemas.openxmlformats.org/officeDocument/2006/relationships/tags" Target="../tags/tag55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4" Type="http://schemas.openxmlformats.org/officeDocument/2006/relationships/tags" Target="../tags/tag62.xml"/><Relationship Id="rId5" Type="http://schemas.openxmlformats.org/officeDocument/2006/relationships/tags" Target="../tags/tag63.xml"/><Relationship Id="rId6" Type="http://schemas.openxmlformats.org/officeDocument/2006/relationships/slideMaster" Target="../slideMasters/slideMaster1.xml"/><Relationship Id="rId1" Type="http://schemas.openxmlformats.org/officeDocument/2006/relationships/tags" Target="../tags/tag59.xml"/><Relationship Id="rId2" Type="http://schemas.openxmlformats.org/officeDocument/2006/relationships/tags" Target="../tags/tag60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4" Type="http://schemas.openxmlformats.org/officeDocument/2006/relationships/tags" Target="../tags/tag14.xml"/><Relationship Id="rId5" Type="http://schemas.openxmlformats.org/officeDocument/2006/relationships/tags" Target="../tags/tag15.xml"/><Relationship Id="rId6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2" Type="http://schemas.openxmlformats.org/officeDocument/2006/relationships/tags" Target="../tags/tag1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4" Type="http://schemas.openxmlformats.org/officeDocument/2006/relationships/tags" Target="../tags/tag19.xml"/><Relationship Id="rId5" Type="http://schemas.openxmlformats.org/officeDocument/2006/relationships/tags" Target="../tags/tag20.xml"/><Relationship Id="rId6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2" Type="http://schemas.openxmlformats.org/officeDocument/2006/relationships/tags" Target="../tags/tag17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2" Type="http://schemas.openxmlformats.org/officeDocument/2006/relationships/tags" Target="../tags/tag2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4" Type="http://schemas.openxmlformats.org/officeDocument/2006/relationships/tags" Target="../tags/tag30.xml"/><Relationship Id="rId5" Type="http://schemas.openxmlformats.org/officeDocument/2006/relationships/tags" Target="../tags/tag31.xml"/><Relationship Id="rId6" Type="http://schemas.openxmlformats.org/officeDocument/2006/relationships/tags" Target="../tags/tag32.xml"/><Relationship Id="rId7" Type="http://schemas.openxmlformats.org/officeDocument/2006/relationships/tags" Target="../tags/tag33.xml"/><Relationship Id="rId8" Type="http://schemas.openxmlformats.org/officeDocument/2006/relationships/tags" Target="../tags/tag34.xml"/><Relationship Id="rId9" Type="http://schemas.openxmlformats.org/officeDocument/2006/relationships/slideMaster" Target="../slideMasters/slideMaster1.xml"/><Relationship Id="rId1" Type="http://schemas.openxmlformats.org/officeDocument/2006/relationships/tags" Target="../tags/tag27.xml"/><Relationship Id="rId2" Type="http://schemas.openxmlformats.org/officeDocument/2006/relationships/tags" Target="../tags/tag28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4" Type="http://schemas.openxmlformats.org/officeDocument/2006/relationships/tags" Target="../tags/tag38.xml"/><Relationship Id="rId5" Type="http://schemas.openxmlformats.org/officeDocument/2006/relationships/slideMaster" Target="../slideMasters/slideMaster1.xml"/><Relationship Id="rId1" Type="http://schemas.openxmlformats.org/officeDocument/2006/relationships/tags" Target="../tags/tag35.xml"/><Relationship Id="rId2" Type="http://schemas.openxmlformats.org/officeDocument/2006/relationships/tags" Target="../tags/tag3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4" Type="http://schemas.openxmlformats.org/officeDocument/2006/relationships/slideMaster" Target="../slideMasters/slideMaster1.xml"/><Relationship Id="rId1" Type="http://schemas.openxmlformats.org/officeDocument/2006/relationships/tags" Target="../tags/tag39.xml"/><Relationship Id="rId2" Type="http://schemas.openxmlformats.org/officeDocument/2006/relationships/tags" Target="../tags/tag40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Relationship Id="rId7" Type="http://schemas.openxmlformats.org/officeDocument/2006/relationships/slideMaster" Target="../slideMasters/slideMaster1.xml"/><Relationship Id="rId1" Type="http://schemas.openxmlformats.org/officeDocument/2006/relationships/tags" Target="../tags/tag42.xml"/><Relationship Id="rId2" Type="http://schemas.openxmlformats.org/officeDocument/2006/relationships/tags" Target="../tags/tag4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4" Type="http://schemas.openxmlformats.org/officeDocument/2006/relationships/tags" Target="../tags/tag51.xml"/><Relationship Id="rId5" Type="http://schemas.openxmlformats.org/officeDocument/2006/relationships/tags" Target="../tags/tag52.xml"/><Relationship Id="rId6" Type="http://schemas.openxmlformats.org/officeDocument/2006/relationships/tags" Target="../tags/tag53.xml"/><Relationship Id="rId7" Type="http://schemas.openxmlformats.org/officeDocument/2006/relationships/slideMaster" Target="../slideMasters/slideMaster1.xml"/><Relationship Id="rId1" Type="http://schemas.openxmlformats.org/officeDocument/2006/relationships/tags" Target="../tags/tag48.xml"/><Relationship Id="rId2" Type="http://schemas.openxmlformats.org/officeDocument/2006/relationships/tags" Target="../tags/tag4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18DF4A1B-6540-4DE0-8CE1-B4EADABB0CFF}" type="datetimeFigureOut">
              <a:rPr lang="en-US" smtClean="0"/>
              <a:pPr/>
              <a:t>10/31/11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61BDAF7-66FB-4AF7-9CC1-54D3E131AA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18DF4A1B-6540-4DE0-8CE1-B4EADABB0CFF}" type="datetimeFigureOut">
              <a:rPr lang="en-US" smtClean="0"/>
              <a:pPr/>
              <a:t>10/31/11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61BDAF7-66FB-4AF7-9CC1-54D3E131AA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18DF4A1B-6540-4DE0-8CE1-B4EADABB0CFF}" type="datetimeFigureOut">
              <a:rPr lang="en-US" smtClean="0"/>
              <a:pPr/>
              <a:t>10/31/11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61BDAF7-66FB-4AF7-9CC1-54D3E131AA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18DF4A1B-6540-4DE0-8CE1-B4EADABB0CFF}" type="datetimeFigureOut">
              <a:rPr lang="en-US" smtClean="0"/>
              <a:pPr/>
              <a:t>10/31/11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61BDAF7-66FB-4AF7-9CC1-54D3E131AA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18DF4A1B-6540-4DE0-8CE1-B4EADABB0CFF}" type="datetimeFigureOut">
              <a:rPr lang="en-US" smtClean="0"/>
              <a:pPr/>
              <a:t>10/31/11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61BDAF7-66FB-4AF7-9CC1-54D3E131AA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18DF4A1B-6540-4DE0-8CE1-B4EADABB0CFF}" type="datetimeFigureOut">
              <a:rPr lang="en-US" smtClean="0"/>
              <a:pPr/>
              <a:t>10/31/11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61BDAF7-66FB-4AF7-9CC1-54D3E131AA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18DF4A1B-6540-4DE0-8CE1-B4EADABB0CFF}" type="datetimeFigureOut">
              <a:rPr lang="en-US" smtClean="0"/>
              <a:pPr/>
              <a:t>10/31/11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F61BDAF7-66FB-4AF7-9CC1-54D3E131AA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18DF4A1B-6540-4DE0-8CE1-B4EADABB0CFF}" type="datetimeFigureOut">
              <a:rPr lang="en-US" smtClean="0"/>
              <a:pPr/>
              <a:t>10/31/11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F61BDAF7-66FB-4AF7-9CC1-54D3E131AA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18DF4A1B-6540-4DE0-8CE1-B4EADABB0CFF}" type="datetimeFigureOut">
              <a:rPr lang="en-US" smtClean="0"/>
              <a:pPr/>
              <a:t>10/31/11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F61BDAF7-66FB-4AF7-9CC1-54D3E131AA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18DF4A1B-6540-4DE0-8CE1-B4EADABB0CFF}" type="datetimeFigureOut">
              <a:rPr lang="en-US" smtClean="0"/>
              <a:pPr/>
              <a:t>10/31/11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61BDAF7-66FB-4AF7-9CC1-54D3E131AA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18DF4A1B-6540-4DE0-8CE1-B4EADABB0CFF}" type="datetimeFigureOut">
              <a:rPr lang="en-US" smtClean="0"/>
              <a:pPr/>
              <a:t>10/31/11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61BDAF7-66FB-4AF7-9CC1-54D3E131AA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tags" Target="../tags/tag1.xml"/><Relationship Id="rId14" Type="http://schemas.openxmlformats.org/officeDocument/2006/relationships/tags" Target="../tags/tag2.xml"/><Relationship Id="rId15" Type="http://schemas.openxmlformats.org/officeDocument/2006/relationships/tags" Target="../tags/tag3.xml"/><Relationship Id="rId16" Type="http://schemas.openxmlformats.org/officeDocument/2006/relationships/tags" Target="../tags/tag4.xml"/><Relationship Id="rId17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F4A1B-6540-4DE0-8CE1-B4EADABB0CFF}" type="datetimeFigureOut">
              <a:rPr lang="en-US" smtClean="0"/>
              <a:pPr/>
              <a:t>10/31/11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BDAF7-66FB-4AF7-9CC1-54D3E131AA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4" Type="http://schemas.openxmlformats.org/officeDocument/2006/relationships/tags" Target="../tags/tag67.xml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Relationship Id="rId7" Type="http://schemas.openxmlformats.org/officeDocument/2006/relationships/image" Target="../media/image1.jpeg"/><Relationship Id="rId1" Type="http://schemas.openxmlformats.org/officeDocument/2006/relationships/tags" Target="../tags/tag64.xml"/><Relationship Id="rId2" Type="http://schemas.openxmlformats.org/officeDocument/2006/relationships/tags" Target="../tags/tag6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68.xml"/><Relationship Id="rId2" Type="http://schemas.openxmlformats.org/officeDocument/2006/relationships/tags" Target="../tags/tag69.xml"/><Relationship Id="rId3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tags" Target="../tags/tag70.xml"/><Relationship Id="rId2" Type="http://schemas.openxmlformats.org/officeDocument/2006/relationships/tags" Target="../tags/tag7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tags" Target="../tags/tag72.xml"/><Relationship Id="rId2" Type="http://schemas.openxmlformats.org/officeDocument/2006/relationships/tags" Target="../tags/tag7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tags" Target="../tags/tag74.xml"/><Relationship Id="rId2" Type="http://schemas.openxmlformats.org/officeDocument/2006/relationships/tags" Target="../tags/tag7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tags" Target="../tags/tag76.xml"/><Relationship Id="rId2" Type="http://schemas.openxmlformats.org/officeDocument/2006/relationships/tags" Target="../tags/tag7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ags" Target="../tags/tag78.xml"/><Relationship Id="rId2" Type="http://schemas.openxmlformats.org/officeDocument/2006/relationships/tags" Target="../tags/tag79.xml"/><Relationship Id="rId3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Relationship Id="rId1" Type="http://schemas.openxmlformats.org/officeDocument/2006/relationships/tags" Target="../tags/tag80.xml"/><Relationship Id="rId2" Type="http://schemas.openxmlformats.org/officeDocument/2006/relationships/tags" Target="../tags/tag8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engineering.purdue.edu/477grp3/images/img01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22122" y="1447801"/>
            <a:ext cx="9166122" cy="4126657"/>
          </a:xfrm>
          <a:prstGeom prst="rect">
            <a:avLst/>
          </a:prstGeom>
          <a:noFill/>
        </p:spPr>
      </p:pic>
      <p:sp>
        <p:nvSpPr>
          <p:cNvPr id="10" name="Snip Diagonal Corner Rectangle 9"/>
          <p:cNvSpPr/>
          <p:nvPr>
            <p:custDataLst>
              <p:tags r:id="rId3"/>
            </p:custDataLst>
          </p:nvPr>
        </p:nvSpPr>
        <p:spPr>
          <a:xfrm>
            <a:off x="5105400" y="6324600"/>
            <a:ext cx="3962400" cy="457200"/>
          </a:xfrm>
          <a:prstGeom prst="snip2DiagRect">
            <a:avLst>
              <a:gd name="adj1" fmla="val 50000"/>
              <a:gd name="adj2" fmla="val 0"/>
            </a:avLst>
          </a:prstGeom>
          <a:solidFill>
            <a:srgbClr val="07B6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r>
              <a:rPr lang="en-US" sz="1200" dirty="0">
                <a:latin typeface="Segoe UI" pitchFamily="34" charset="0"/>
                <a:cs typeface="Segoe UI" pitchFamily="34" charset="0"/>
              </a:rPr>
              <a:t>ADITYA B. BRANDON G. MARCELO L. NIKHIL S. </a:t>
            </a:r>
          </a:p>
        </p:txBody>
      </p:sp>
      <p:sp>
        <p:nvSpPr>
          <p:cNvPr id="11" name="Snip Diagonal Corner Rectangle 10"/>
          <p:cNvSpPr/>
          <p:nvPr>
            <p:custDataLst>
              <p:tags r:id="rId4"/>
            </p:custDataLst>
          </p:nvPr>
        </p:nvSpPr>
        <p:spPr>
          <a:xfrm>
            <a:off x="304800" y="304800"/>
            <a:ext cx="8382000" cy="60960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07B6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r>
              <a:rPr lang="en-US" sz="3200" dirty="0">
                <a:latin typeface="Segoe UI" pitchFamily="34" charset="0"/>
                <a:cs typeface="Segoe UI" pitchFamily="34" charset="0"/>
              </a:rPr>
              <a:t> THE INCREDIBLE HUD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>
            <p:custDataLst>
              <p:tags r:id="rId2"/>
            </p:custDataLst>
          </p:nvPr>
        </p:nvSpPr>
        <p:spPr>
          <a:xfrm>
            <a:off x="533400" y="304800"/>
            <a:ext cx="8382000" cy="60960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07B6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latin typeface="Segoe UI Light" pitchFamily="34" charset="0"/>
              </a:rPr>
              <a:t> Possible Patent Liabilities</a:t>
            </a:r>
            <a:endParaRPr lang="en-US" sz="3600" dirty="0">
              <a:latin typeface="Segoe UI Ligh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1219200"/>
            <a:ext cx="7848600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u="sng" dirty="0" smtClean="0">
                <a:solidFill>
                  <a:schemeClr val="bg1"/>
                </a:solidFill>
              </a:rPr>
              <a:t>Display technology</a:t>
            </a:r>
            <a:r>
              <a:rPr lang="en-US" sz="3200" dirty="0" smtClean="0">
                <a:solidFill>
                  <a:schemeClr val="bg1"/>
                </a:solidFill>
              </a:rPr>
              <a:t>: </a:t>
            </a:r>
            <a:r>
              <a:rPr lang="en-US" sz="2400" dirty="0" smtClean="0">
                <a:solidFill>
                  <a:schemeClr val="bg1"/>
                </a:solidFill>
              </a:rPr>
              <a:t>projection + combiner glass + diffuser + lens/mirror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3200" u="sng" dirty="0" smtClean="0">
                <a:solidFill>
                  <a:schemeClr val="bg1"/>
                </a:solidFill>
              </a:rPr>
              <a:t>Data collection</a:t>
            </a:r>
            <a:r>
              <a:rPr lang="en-US" sz="3200" dirty="0" smtClean="0">
                <a:solidFill>
                  <a:schemeClr val="bg1"/>
                </a:solidFill>
              </a:rPr>
              <a:t>: </a:t>
            </a:r>
            <a:r>
              <a:rPr lang="en-US" sz="2400" dirty="0" smtClean="0">
                <a:solidFill>
                  <a:schemeClr val="bg1"/>
                </a:solidFill>
              </a:rPr>
              <a:t>GPS, accelerometer, thermometer, webcam + </a:t>
            </a:r>
            <a:r>
              <a:rPr lang="en-US" sz="2400" dirty="0" err="1" smtClean="0">
                <a:solidFill>
                  <a:schemeClr val="bg1"/>
                </a:solidFill>
              </a:rPr>
              <a:t>μController</a:t>
            </a:r>
            <a:r>
              <a:rPr lang="en-US" sz="2400" dirty="0" smtClean="0">
                <a:solidFill>
                  <a:schemeClr val="bg1"/>
                </a:solidFill>
              </a:rPr>
              <a:t> + Atom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3200" u="sng" dirty="0" smtClean="0">
                <a:solidFill>
                  <a:schemeClr val="bg1"/>
                </a:solidFill>
              </a:rPr>
              <a:t>The way the data is collected and displayed all together is KEY</a:t>
            </a:r>
          </a:p>
          <a:p>
            <a:endParaRPr lang="en-US" sz="3200" dirty="0" smtClean="0">
              <a:solidFill>
                <a:schemeClr val="bg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3200" u="sng" dirty="0">
                <a:solidFill>
                  <a:schemeClr val="bg1"/>
                </a:solidFill>
              </a:rPr>
              <a:t>A</a:t>
            </a:r>
            <a:r>
              <a:rPr lang="en-US" sz="3200" u="sng" dirty="0" smtClean="0">
                <a:solidFill>
                  <a:schemeClr val="bg1"/>
                </a:solidFill>
              </a:rPr>
              <a:t> portable, battery powered, controllable, helmet based device</a:t>
            </a:r>
            <a:endParaRPr lang="en-US" sz="3200" u="sng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330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>
            <p:custDataLst>
              <p:tags r:id="rId2"/>
            </p:custDataLst>
          </p:nvPr>
        </p:nvSpPr>
        <p:spPr>
          <a:xfrm>
            <a:off x="533400" y="304800"/>
            <a:ext cx="8382000" cy="60960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07B6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latin typeface="Segoe UI Light" pitchFamily="34" charset="0"/>
              </a:rPr>
              <a:t> Product Search</a:t>
            </a:r>
            <a:endParaRPr lang="en-US" sz="3600" dirty="0">
              <a:latin typeface="Segoe UI Light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4800600"/>
            <a:ext cx="3048000" cy="18092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12621" t="10000" r="3452" b="19259"/>
          <a:stretch/>
        </p:blipFill>
        <p:spPr>
          <a:xfrm>
            <a:off x="457200" y="1371600"/>
            <a:ext cx="3568700" cy="34166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48200" y="1219200"/>
            <a:ext cx="41910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solidFill>
                  <a:srgbClr val="FFFFFF"/>
                </a:solidFill>
              </a:rPr>
              <a:t>SportVue</a:t>
            </a:r>
            <a:r>
              <a:rPr lang="en-US" sz="2800" u="sng" dirty="0" smtClean="0">
                <a:solidFill>
                  <a:srgbClr val="FFFFFF"/>
                </a:solidFill>
              </a:rPr>
              <a:t> MC2</a:t>
            </a:r>
            <a:r>
              <a:rPr lang="en-US" sz="2800" dirty="0" smtClean="0">
                <a:solidFill>
                  <a:srgbClr val="FFFFFF"/>
                </a:solidFill>
              </a:rPr>
              <a:t>:</a:t>
            </a:r>
          </a:p>
          <a:p>
            <a:endParaRPr lang="en-US" sz="2000" dirty="0" smtClean="0">
              <a:solidFill>
                <a:srgbClr val="FFFFFF"/>
              </a:solidFill>
            </a:endParaRPr>
          </a:p>
          <a:p>
            <a:pPr marL="914400" lvl="1" indent="-457200">
              <a:buFont typeface="Arial"/>
              <a:buChar char="•"/>
            </a:pPr>
            <a:r>
              <a:rPr lang="en-US" sz="2200" dirty="0" smtClean="0">
                <a:solidFill>
                  <a:srgbClr val="FFFFFF"/>
                </a:solidFill>
              </a:rPr>
              <a:t>Helmet attachment</a:t>
            </a:r>
          </a:p>
          <a:p>
            <a:pPr marL="914400" lvl="1" indent="-457200">
              <a:buFont typeface="Arial"/>
              <a:buChar char="•"/>
            </a:pPr>
            <a:r>
              <a:rPr lang="en-US" sz="2200" dirty="0" smtClean="0">
                <a:solidFill>
                  <a:srgbClr val="FFFFFF"/>
                </a:solidFill>
              </a:rPr>
              <a:t>Speed, RPM, Gear, Radar</a:t>
            </a:r>
          </a:p>
          <a:p>
            <a:pPr marL="914400" lvl="1" indent="-457200">
              <a:buFont typeface="Arial"/>
              <a:buChar char="•"/>
            </a:pPr>
            <a:r>
              <a:rPr lang="en-US" sz="2200" dirty="0" smtClean="0">
                <a:solidFill>
                  <a:srgbClr val="FFFFFF"/>
                </a:solidFill>
              </a:rPr>
              <a:t>Data recording</a:t>
            </a:r>
          </a:p>
          <a:p>
            <a:pPr marL="914400" lvl="1" indent="-457200">
              <a:buFont typeface="Arial"/>
              <a:buChar char="•"/>
            </a:pPr>
            <a:r>
              <a:rPr lang="en-US" sz="2200" dirty="0" smtClean="0">
                <a:solidFill>
                  <a:srgbClr val="FFFFFF"/>
                </a:solidFill>
              </a:rPr>
              <a:t>Beam display</a:t>
            </a:r>
          </a:p>
          <a:p>
            <a:pPr marL="914400" lvl="1" indent="-457200">
              <a:buFont typeface="Arial"/>
              <a:buChar char="•"/>
            </a:pPr>
            <a:r>
              <a:rPr lang="en-US" sz="2200" dirty="0" smtClean="0">
                <a:solidFill>
                  <a:srgbClr val="FFFFFF"/>
                </a:solidFill>
              </a:rPr>
              <a:t>Battery Powered</a:t>
            </a:r>
          </a:p>
          <a:p>
            <a:pPr lvl="1"/>
            <a:endParaRPr lang="en-US" sz="2000" dirty="0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891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>
            <p:custDataLst>
              <p:tags r:id="rId2"/>
            </p:custDataLst>
          </p:nvPr>
        </p:nvSpPr>
        <p:spPr>
          <a:xfrm>
            <a:off x="533400" y="304800"/>
            <a:ext cx="8382000" cy="60960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07B6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latin typeface="Segoe UI Light" pitchFamily="34" charset="0"/>
              </a:rPr>
              <a:t> Product Search</a:t>
            </a:r>
            <a:endParaRPr lang="en-US" sz="3600" dirty="0">
              <a:latin typeface="Segoe UI Ligh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0600" y="1219200"/>
            <a:ext cx="41910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rgbClr val="FFFFFF"/>
                </a:solidFill>
              </a:rPr>
              <a:t>BMW Formula One HUD</a:t>
            </a:r>
            <a:r>
              <a:rPr lang="en-US" sz="2800" dirty="0" smtClean="0">
                <a:solidFill>
                  <a:srgbClr val="FFFFFF"/>
                </a:solidFill>
              </a:rPr>
              <a:t>:</a:t>
            </a:r>
          </a:p>
          <a:p>
            <a:endParaRPr lang="en-US" sz="2000" dirty="0" smtClean="0">
              <a:solidFill>
                <a:srgbClr val="FFFFFF"/>
              </a:solidFill>
            </a:endParaRPr>
          </a:p>
          <a:p>
            <a:pPr marL="914400" lvl="1" indent="-457200">
              <a:buFont typeface="Arial"/>
              <a:buChar char="•"/>
            </a:pPr>
            <a:r>
              <a:rPr lang="en-US" sz="2200" dirty="0" smtClean="0">
                <a:solidFill>
                  <a:srgbClr val="FFFFFF"/>
                </a:solidFill>
              </a:rPr>
              <a:t>Micro LCD Display</a:t>
            </a:r>
          </a:p>
          <a:p>
            <a:pPr marL="914400" lvl="1" indent="-457200">
              <a:buFont typeface="Arial"/>
              <a:buChar char="•"/>
            </a:pPr>
            <a:r>
              <a:rPr lang="en-US" sz="2200" dirty="0" smtClean="0">
                <a:solidFill>
                  <a:srgbClr val="FFFFFF"/>
                </a:solidFill>
              </a:rPr>
              <a:t>Map, Info from the pit</a:t>
            </a:r>
          </a:p>
          <a:p>
            <a:pPr marL="914400" lvl="1" indent="-457200">
              <a:buFont typeface="Arial"/>
              <a:buChar char="•"/>
            </a:pPr>
            <a:r>
              <a:rPr lang="en-US" sz="2200" dirty="0" smtClean="0">
                <a:solidFill>
                  <a:srgbClr val="FFFFFF"/>
                </a:solidFill>
              </a:rPr>
              <a:t>Transparent image</a:t>
            </a:r>
          </a:p>
          <a:p>
            <a:pPr marL="914400" lvl="1" indent="-457200">
              <a:buFont typeface="Arial"/>
              <a:buChar char="•"/>
            </a:pPr>
            <a:r>
              <a:rPr lang="en-US" sz="2200" dirty="0" smtClean="0">
                <a:solidFill>
                  <a:srgbClr val="FFFFFF"/>
                </a:solidFill>
              </a:rPr>
              <a:t>Car powered</a:t>
            </a:r>
          </a:p>
          <a:p>
            <a:pPr marL="914400" lvl="1" indent="-457200">
              <a:buFont typeface="Arial"/>
              <a:buChar char="•"/>
            </a:pPr>
            <a:endParaRPr lang="en-US" sz="2200" dirty="0" smtClean="0">
              <a:solidFill>
                <a:srgbClr val="FFFFFF"/>
              </a:solidFill>
            </a:endParaRPr>
          </a:p>
          <a:p>
            <a:pPr lvl="1"/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18842" b="17774"/>
          <a:stretch/>
        </p:blipFill>
        <p:spPr>
          <a:xfrm>
            <a:off x="381000" y="1066800"/>
            <a:ext cx="4038600" cy="34155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00" y="4569460"/>
            <a:ext cx="4876800" cy="22758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9193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>
            <p:custDataLst>
              <p:tags r:id="rId2"/>
            </p:custDataLst>
          </p:nvPr>
        </p:nvSpPr>
        <p:spPr>
          <a:xfrm>
            <a:off x="533400" y="304800"/>
            <a:ext cx="8382000" cy="60960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07B6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latin typeface="Segoe UI Light" pitchFamily="34" charset="0"/>
              </a:rPr>
              <a:t> Product Search</a:t>
            </a:r>
            <a:endParaRPr lang="en-US" sz="3600" dirty="0">
              <a:latin typeface="Segoe UI Ligh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143000"/>
            <a:ext cx="3787414" cy="31945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4600" y="3841336"/>
            <a:ext cx="3124200" cy="30166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0600" y="1219200"/>
            <a:ext cx="41910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rgbClr val="FFFFFF"/>
                </a:solidFill>
              </a:rPr>
              <a:t>BAE Systems Q-Sight</a:t>
            </a:r>
            <a:r>
              <a:rPr lang="en-US" sz="2800" dirty="0" smtClean="0">
                <a:solidFill>
                  <a:srgbClr val="FFFFFF"/>
                </a:solidFill>
              </a:rPr>
              <a:t>:</a:t>
            </a:r>
          </a:p>
          <a:p>
            <a:endParaRPr lang="en-US" sz="2000" dirty="0" smtClean="0">
              <a:solidFill>
                <a:srgbClr val="FFFFFF"/>
              </a:solidFill>
            </a:endParaRPr>
          </a:p>
          <a:p>
            <a:pPr marL="914400" lvl="1" indent="-457200">
              <a:buFont typeface="Arial"/>
              <a:buChar char="•"/>
            </a:pPr>
            <a:r>
              <a:rPr lang="en-US" sz="2200" dirty="0" smtClean="0">
                <a:solidFill>
                  <a:srgbClr val="FFFFFF"/>
                </a:solidFill>
              </a:rPr>
              <a:t>LCD to combining lens</a:t>
            </a:r>
          </a:p>
          <a:p>
            <a:pPr marL="914400" lvl="1" indent="-457200">
              <a:buFont typeface="Arial"/>
              <a:buChar char="•"/>
            </a:pPr>
            <a:r>
              <a:rPr lang="en-US" sz="2200" dirty="0" smtClean="0">
                <a:solidFill>
                  <a:srgbClr val="FFFFFF"/>
                </a:solidFill>
              </a:rPr>
              <a:t>Holographic waveguide</a:t>
            </a:r>
          </a:p>
          <a:p>
            <a:pPr marL="914400" lvl="1" indent="-457200">
              <a:buFont typeface="Arial"/>
              <a:buChar char="•"/>
            </a:pPr>
            <a:r>
              <a:rPr lang="en-US" sz="2200" dirty="0" smtClean="0">
                <a:solidFill>
                  <a:srgbClr val="FFFFFF"/>
                </a:solidFill>
              </a:rPr>
              <a:t>Clip on device</a:t>
            </a:r>
          </a:p>
          <a:p>
            <a:pPr marL="914400" lvl="1" indent="-457200">
              <a:buFont typeface="Arial"/>
              <a:buChar char="•"/>
            </a:pPr>
            <a:r>
              <a:rPr lang="en-US" sz="2200" dirty="0" smtClean="0">
                <a:solidFill>
                  <a:srgbClr val="FFFFFF"/>
                </a:solidFill>
              </a:rPr>
              <a:t>Plug and Play</a:t>
            </a:r>
          </a:p>
          <a:p>
            <a:pPr marL="914400" lvl="1" indent="-457200">
              <a:buFont typeface="Arial"/>
              <a:buChar char="•"/>
            </a:pPr>
            <a:endParaRPr lang="en-US" sz="2200" dirty="0" smtClean="0">
              <a:solidFill>
                <a:srgbClr val="FFFFFF"/>
              </a:solidFill>
            </a:endParaRPr>
          </a:p>
          <a:p>
            <a:pPr lvl="1"/>
            <a:endParaRPr lang="en-US" sz="2000" dirty="0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436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>
            <p:custDataLst>
              <p:tags r:id="rId2"/>
            </p:custDataLst>
          </p:nvPr>
        </p:nvSpPr>
        <p:spPr>
          <a:xfrm>
            <a:off x="533400" y="304800"/>
            <a:ext cx="8382000" cy="60960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07B6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latin typeface="Segoe UI Light" pitchFamily="34" charset="0"/>
              </a:rPr>
              <a:t> Product Search</a:t>
            </a:r>
            <a:endParaRPr lang="en-US" sz="3600" dirty="0">
              <a:latin typeface="Segoe UI Ligh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8200" y="1219200"/>
            <a:ext cx="4191000" cy="3508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rgbClr val="FFFFFF"/>
                </a:solidFill>
              </a:rPr>
              <a:t>Smart Helmet</a:t>
            </a:r>
            <a:r>
              <a:rPr lang="en-US" sz="2800" dirty="0" smtClean="0">
                <a:solidFill>
                  <a:srgbClr val="FFFFFF"/>
                </a:solidFill>
              </a:rPr>
              <a:t>:</a:t>
            </a:r>
          </a:p>
          <a:p>
            <a:endParaRPr lang="en-US" sz="2000" dirty="0" smtClean="0">
              <a:solidFill>
                <a:srgbClr val="FFFFFF"/>
              </a:solidFill>
            </a:endParaRPr>
          </a:p>
          <a:p>
            <a:pPr marL="914400" lvl="1" indent="-457200">
              <a:buFont typeface="Arial"/>
              <a:buChar char="•"/>
            </a:pPr>
            <a:r>
              <a:rPr lang="en-US" sz="2200" dirty="0" smtClean="0">
                <a:solidFill>
                  <a:srgbClr val="FFFFFF"/>
                </a:solidFill>
              </a:rPr>
              <a:t>Integrated electronics</a:t>
            </a:r>
          </a:p>
          <a:p>
            <a:pPr marL="914400" lvl="1" indent="-457200">
              <a:buFont typeface="Arial"/>
              <a:buChar char="•"/>
            </a:pPr>
            <a:r>
              <a:rPr lang="en-US" sz="2200" dirty="0" smtClean="0">
                <a:solidFill>
                  <a:srgbClr val="FFFFFF"/>
                </a:solidFill>
              </a:rPr>
              <a:t>GPS, sensors, comm. network, dot-matrix display, etc.</a:t>
            </a:r>
          </a:p>
          <a:p>
            <a:pPr marL="914400" lvl="1" indent="-457200">
              <a:buFont typeface="Arial"/>
              <a:buChar char="•"/>
            </a:pPr>
            <a:r>
              <a:rPr lang="en-US" sz="2200" dirty="0" smtClean="0">
                <a:solidFill>
                  <a:srgbClr val="FFFFFF"/>
                </a:solidFill>
              </a:rPr>
              <a:t>Built into helmet</a:t>
            </a:r>
          </a:p>
          <a:p>
            <a:pPr marL="914400" lvl="1" indent="-457200">
              <a:buFont typeface="Arial"/>
              <a:buChar char="•"/>
            </a:pPr>
            <a:r>
              <a:rPr lang="en-US" sz="2200" dirty="0" smtClean="0">
                <a:solidFill>
                  <a:srgbClr val="FFFFFF"/>
                </a:solidFill>
              </a:rPr>
              <a:t>Battery powered</a:t>
            </a:r>
          </a:p>
          <a:p>
            <a:pPr marL="914400" lvl="1" indent="-457200">
              <a:buFont typeface="Arial"/>
              <a:buChar char="•"/>
            </a:pPr>
            <a:endParaRPr lang="en-US" sz="2200" dirty="0" smtClean="0">
              <a:solidFill>
                <a:srgbClr val="FFFFFF"/>
              </a:solidFill>
            </a:endParaRPr>
          </a:p>
          <a:p>
            <a:pPr lvl="1"/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143000"/>
            <a:ext cx="3935327" cy="2514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7400" y="3392482"/>
            <a:ext cx="2634495" cy="33204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5204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>
            <p:custDataLst>
              <p:tags r:id="rId2"/>
            </p:custDataLst>
          </p:nvPr>
        </p:nvSpPr>
        <p:spPr>
          <a:xfrm>
            <a:off x="533400" y="304800"/>
            <a:ext cx="8382000" cy="60960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07B6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latin typeface="Segoe UI Light" pitchFamily="34" charset="0"/>
              </a:rPr>
              <a:t> Patent Analysis</a:t>
            </a:r>
            <a:endParaRPr lang="en-US" sz="3600" dirty="0">
              <a:latin typeface="Segoe UI Light" pitchFamily="34" charset="0"/>
            </a:endParaRPr>
          </a:p>
        </p:txBody>
      </p:sp>
      <p:sp>
        <p:nvSpPr>
          <p:cNvPr id="2" name="TextBox 1"/>
          <p:cNvSpPr txBox="1">
            <a:spLocks noChangeAspect="1"/>
          </p:cNvSpPr>
          <p:nvPr/>
        </p:nvSpPr>
        <p:spPr>
          <a:xfrm>
            <a:off x="685800" y="1295400"/>
            <a:ext cx="8094631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Similar items but not completely alike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O</a:t>
            </a:r>
            <a:r>
              <a:rPr lang="en-US" sz="2800" dirty="0" smtClean="0">
                <a:solidFill>
                  <a:srgbClr val="FFFFFF"/>
                </a:solidFill>
              </a:rPr>
              <a:t>ne or two individual conflicts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But lack functions as a whole</a:t>
            </a:r>
            <a:endParaRPr lang="en-US" sz="2800" dirty="0">
              <a:solidFill>
                <a:srgbClr val="FFFFFF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For example: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Non-projection display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Not based with the helmet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Minimal data displayed/recorded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Found many patents that were only “an ability” to display a HUD via helmet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Many ‘same function/different way’ or ‘different function/ same way’ – not both! 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501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>
            <p:custDataLst>
              <p:tags r:id="rId2"/>
            </p:custDataLst>
          </p:nvPr>
        </p:nvSpPr>
        <p:spPr>
          <a:xfrm>
            <a:off x="304800" y="304800"/>
            <a:ext cx="8382000" cy="60960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07B6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r>
              <a:rPr lang="en-US" sz="3300" dirty="0" smtClean="0">
                <a:latin typeface="Segoe UI Light" pitchFamily="34" charset="0"/>
              </a:rPr>
              <a:t> Questions</a:t>
            </a:r>
            <a:r>
              <a:rPr lang="en-US" sz="3300" dirty="0">
                <a:latin typeface="Segoe UI Light" pitchFamily="34" charset="0"/>
              </a:rPr>
              <a:t>?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GllRimJX0iKiMY0ZUUoZy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FR2nMmAZykRJI0qE6upZ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8Ww3HWBCfTNbUGHcythg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ZRNCRT5Jqp30J6QIFEoV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Wx6KWUVVIoxIWFg54Hwwt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8TWBmQODSbl1Ugv7WbNuH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t19aszAGpyvyodNlx574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mVKZzWKkIYFtpUrbof3b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wmRijBDHnC98FepsZDW4P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SVNTTlHS1kzzoo7gD9H0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khfdMVfpfHYZtWvqHi0v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9JQpjFCTwqSRuiL67nkqs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y6P1kJ0MnOVQBwEGzLDB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ApUbLcro05rwJ8oKBwpsj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3DkZM1IfRZIGvq69XNkYN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o5MvhP97cDyqlhQMpqGKd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N3DYDsyB7lmdefchJS5KN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744PiaoUh2CWhJRjbHyAv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472AA7GNFsFIVzTO9odd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BiXsqqHnccAVZXNHzgdtn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gzOiqnx9mh9LwJC7Hg6h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80zV0sOX0zVr1oE7ZkQ2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Ly3KHYjBAXukcC0S34l7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Ler34ryWn5TOrOJum5koh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P4HetAgLrdBPekuXnnp3b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ydXPouYKIr0cpmlQXYFB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cBAo0oIXZenZwuhEbMNHv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O1V8BwpqnAbT0lfZuz1Ks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OpQQzjMTOX92MytRMbyyR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OCuVocheFKH2cvhLX5DtM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JXyHvCMQcTV1AdmDVACzi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kKlXA1esVn1ASwmHGEsOy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6bU4ok93QcVkDOly2KCJY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qVtHdNM1E7TVXhlyXDzV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Z0kQgeUX6tQvDa2wDTiSx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FyTyl8CIcOQzbUJy3V8S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u7abvw6Iq50bkMXISMloh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F4Y8M5QnJEJd3MnaC5Bun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y0zWBk3lxHasr6cnJ1R3m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s7JblI9gNNEUvYyQuwkn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3AkhYflACkocysdqZkbgT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OxAdPTxlJYfq38Q4KUUd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vjq5C4wZbQ8GMMGKqs2g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W8p4zVAhmGcu1gNJgtOJM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ma695ekg5lsq88hZKwOyi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inl4n0tsaTJ5miFyuBoUt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tiKpWGbzsRExQ1JuxAOT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KWUv3IYclSVQU2jX3MhAr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rPrEO03N6zVayOvqCtBfv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BZ7GaAw1CVRSv53pTY9x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VJuvsD9NZcmEdsw8Ptg4X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jFiqmdzD6Y0f4obE7TROV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wQRBTL8FgHoUqPd2gWem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EXn8Wamnd85D9ryLjNuqI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R9Xmr5DUAyz8cUdLOXjTu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gEJxv7HxQuvyiA4HyHo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PMFLuuCqREFl6daAJhJiy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41fDxyZx7PPBkbGGA8i9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sQOZBee29bHjIEvQX4rkx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wuTYT2GB0pP9ypPxXLi5F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1knyiD7yb1pkUOaRPVUWVU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Dfpz1SEayQ9oP2PxYbk3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p7uRHg1YsxqcTh1LleIG8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TYXIwqH1rYWoQh49an8zn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2ZayC6RoV97GJeQQPmGpXI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Aal7VLe055ZIcWLo8Tdjy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tx9cgXT36hCZKQumHO8nO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2ZayC6RoV97GJeQQPmGpXI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Aal7VLe055ZIcWLo8Tdjy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2ZayC6RoV97GJeQQPmGpXI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Aal7VLe055ZIcWLo8Tdjy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2ZayC6RoV97GJeQQPmGpXI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Aal7VLe055ZIcWLo8Tdjy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2ZayC6RoV97GJeQQPmGpXI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Aal7VLe055ZIcWLo8Tdjy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2ZayC6RoV97GJeQQPmGpXI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Aal7VLe055ZIcWLo8Tdjy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WCzYpGPgRUkSN7Ake9OtJ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rInDTN1V3WjnJekuuV9r9I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gurJHb3kyzWh0kzYVuamD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TzyKzkQSfFKRAwCiyceQp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1798</TotalTime>
  <Words>239</Words>
  <Application>Microsoft Macintosh PowerPoint</Application>
  <PresentationFormat>On-screen Show (4:3)</PresentationFormat>
  <Paragraphs>52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Engineering Computer Network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477GRP3</dc:creator>
  <cp:lastModifiedBy>Marcelo Leone</cp:lastModifiedBy>
  <cp:revision>35</cp:revision>
  <dcterms:created xsi:type="dcterms:W3CDTF">2011-10-25T22:20:13Z</dcterms:created>
  <dcterms:modified xsi:type="dcterms:W3CDTF">2011-11-02T06:48:53Z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Tracking">
    <vt:lpwstr>true</vt:lpwstr>
  </property>
  <property fmtid="{D5CDD505-2E9C-101B-9397-08002B2CF9AE}" pid="3" name="Google.Documents.DocumentId">
    <vt:lpwstr>1x3AmMFxV3sCeg_3bcfcvNC9sINrDD6AcZOHBPr_bhtw</vt:lpwstr>
  </property>
  <property fmtid="{D5CDD505-2E9C-101B-9397-08002B2CF9AE}" pid="4" name="Google.Documents.RevisionId">
    <vt:lpwstr>13002731008365536144</vt:lpwstr>
  </property>
  <property fmtid="{D5CDD505-2E9C-101B-9397-08002B2CF9AE}" pid="5" name="Google.Documents.PluginVersion">
    <vt:lpwstr>2.0.2424.7283</vt:lpwstr>
  </property>
  <property fmtid="{D5CDD505-2E9C-101B-9397-08002B2CF9AE}" pid="6" name="Google.Documents.MergeIncapabilityFlags">
    <vt:i4>0</vt:i4>
  </property>
</Properties>
</file>