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104.xml" ContentType="application/vnd.openxmlformats-officedocument.presentationml.tags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Override PartName="/ppt/tags/tag96.xml" ContentType="application/vnd.openxmlformats-officedocument.presentationml.tags+xml"/>
  <Override PartName="/ppt/tags/tag100.xml" ContentType="application/vnd.openxmlformats-officedocument.presentationml.tags+xml"/>
  <Default Extension="xml" ContentType="application/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docProps/custom.xml" ContentType="application/vnd.openxmlformats-officedocument.custom-propertie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tags/tag109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tags/tag105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ags/tag79.xml" ContentType="application/vnd.openxmlformats-officedocument.presentationml.tags+xml"/>
  <Override PartName="/ppt/tags/tag99.xml" ContentType="application/vnd.openxmlformats-officedocument.presentationml.tags+xml"/>
  <Override PartName="/ppt/tags/tag101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tags/tag39.xml" ContentType="application/vnd.openxmlformats-officedocument.presentationml.tags+xml"/>
  <Override PartName="/ppt/tags/tag59.xml" ContentType="application/vnd.openxmlformats-officedocument.presentationml.tags+xml"/>
  <Default Extension="jpeg" ContentType="image/jpeg"/>
  <Override PartName="/ppt/tags/tag68.xml" ContentType="application/vnd.openxmlformats-officedocument.presentationml.tags+xml"/>
  <Override PartName="/ppt/tags/tag77.xml" ContentType="application/vnd.openxmlformats-officedocument.presentationml.tags+xml"/>
  <Override PartName="/ppt/tags/tag86.xml" ContentType="application/vnd.openxmlformats-officedocument.presentationml.tags+xml"/>
  <Override PartName="/ppt/tags/tag88.xml" ContentType="application/vnd.openxmlformats-officedocument.presentationml.tags+xml"/>
  <Override PartName="/ppt/tags/tag97.xml" ContentType="application/vnd.openxmlformats-officedocument.presentationml.tag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57.xml" ContentType="application/vnd.openxmlformats-officedocument.presentationml.tags+xml"/>
  <Override PartName="/ppt/tags/tag66.xml" ContentType="application/vnd.openxmlformats-officedocument.presentationml.tags+xml"/>
  <Override PartName="/ppt/tags/tag75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tags/tag64.xml" ContentType="application/vnd.openxmlformats-officedocument.presentationml.tags+xml"/>
  <Override PartName="/ppt/tags/tag73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62.xml" ContentType="application/vnd.openxmlformats-officedocument.presentationml.tags+xml"/>
  <Override PartName="/ppt/tags/tag71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ppt/tags/tag108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106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slides/slide2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10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65" r:id="rId3"/>
    <p:sldId id="259" r:id="rId4"/>
    <p:sldId id="266" r:id="rId5"/>
    <p:sldId id="261" r:id="rId6"/>
    <p:sldId id="262" r:id="rId7"/>
    <p:sldId id="263" r:id="rId8"/>
    <p:sldId id="264" r:id="rId9"/>
    <p:sldId id="269" r:id="rId10"/>
    <p:sldId id="260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CC00"/>
    <a:srgbClr val="006600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18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9319A2-8B6F-441E-BE00-368CC9F9DD1F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CE32D-5E34-4C9F-B772-D50A5E4762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6216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99808-0E32-42EB-878F-BE366181AB0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611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99808-0E32-42EB-878F-BE366181AB0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5791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18DF4A1B-6540-4DE0-8CE1-B4EADABB0CFF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61BDAF7-66FB-4AF7-9CC1-54D3E131A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18DF4A1B-6540-4DE0-8CE1-B4EADABB0CFF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61BDAF7-66FB-4AF7-9CC1-54D3E131A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18DF4A1B-6540-4DE0-8CE1-B4EADABB0CFF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61BDAF7-66FB-4AF7-9CC1-54D3E131A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18DF4A1B-6540-4DE0-8CE1-B4EADABB0CFF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61BDAF7-66FB-4AF7-9CC1-54D3E131A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18DF4A1B-6540-4DE0-8CE1-B4EADABB0CFF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61BDAF7-66FB-4AF7-9CC1-54D3E131A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18DF4A1B-6540-4DE0-8CE1-B4EADABB0CFF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61BDAF7-66FB-4AF7-9CC1-54D3E131A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18DF4A1B-6540-4DE0-8CE1-B4EADABB0CFF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F61BDAF7-66FB-4AF7-9CC1-54D3E131A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18DF4A1B-6540-4DE0-8CE1-B4EADABB0CFF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F61BDAF7-66FB-4AF7-9CC1-54D3E131A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18DF4A1B-6540-4DE0-8CE1-B4EADABB0CFF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61BDAF7-66FB-4AF7-9CC1-54D3E131A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18DF4A1B-6540-4DE0-8CE1-B4EADABB0CFF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61BDAF7-66FB-4AF7-9CC1-54D3E131A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18DF4A1B-6540-4DE0-8CE1-B4EADABB0CFF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61BDAF7-66FB-4AF7-9CC1-54D3E131A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F4A1B-6540-4DE0-8CE1-B4EADABB0CFF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BDAF7-66FB-4AF7-9CC1-54D3E131A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7" Type="http://schemas.openxmlformats.org/officeDocument/2006/relationships/image" Target="../media/image1.jpeg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6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06.xm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4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09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4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7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7" Type="http://schemas.openxmlformats.org/officeDocument/2006/relationships/image" Target="../media/image3.png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9.xml"/><Relationship Id="rId4" Type="http://schemas.openxmlformats.org/officeDocument/2006/relationships/tags" Target="../tags/tag7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7" Type="http://schemas.openxmlformats.org/officeDocument/2006/relationships/image" Target="../media/image4.png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4.xml"/><Relationship Id="rId4" Type="http://schemas.openxmlformats.org/officeDocument/2006/relationships/tags" Target="../tags/tag8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7" Type="http://schemas.openxmlformats.org/officeDocument/2006/relationships/image" Target="../media/image4.png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9.xml"/><Relationship Id="rId4" Type="http://schemas.openxmlformats.org/officeDocument/2006/relationships/tags" Target="../tags/tag8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92.xml"/><Relationship Id="rId7" Type="http://schemas.openxmlformats.org/officeDocument/2006/relationships/image" Target="../media/image4.png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4.xml"/><Relationship Id="rId4" Type="http://schemas.openxmlformats.org/officeDocument/2006/relationships/tags" Target="../tags/tag9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6" Type="http://schemas.openxmlformats.org/officeDocument/2006/relationships/image" Target="../media/image4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01.xml"/><Relationship Id="rId7" Type="http://schemas.openxmlformats.org/officeDocument/2006/relationships/image" Target="../media/image5.png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3.xml"/><Relationship Id="rId4" Type="http://schemas.openxmlformats.org/officeDocument/2006/relationships/tags" Target="../tags/tag10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engineering.purdue.edu/477grp3/images/img01.jp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22122" y="1447801"/>
            <a:ext cx="9166122" cy="4126657"/>
          </a:xfrm>
          <a:prstGeom prst="rect">
            <a:avLst/>
          </a:prstGeom>
          <a:noFill/>
        </p:spPr>
      </p:pic>
      <p:sp>
        <p:nvSpPr>
          <p:cNvPr id="10" name="Snip Diagonal Corner Rectangle 9"/>
          <p:cNvSpPr/>
          <p:nvPr>
            <p:custDataLst>
              <p:tags r:id="rId3"/>
            </p:custDataLst>
          </p:nvPr>
        </p:nvSpPr>
        <p:spPr>
          <a:xfrm>
            <a:off x="5334000" y="6324600"/>
            <a:ext cx="3733800" cy="457200"/>
          </a:xfrm>
          <a:prstGeom prst="snip2DiagRect">
            <a:avLst>
              <a:gd name="adj1" fmla="val 50000"/>
              <a:gd name="adj2" fmla="val 0"/>
            </a:avLst>
          </a:prstGeom>
          <a:solidFill>
            <a:srgbClr val="07B6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r>
              <a:rPr lang="en-US" sz="1200" dirty="0">
                <a:latin typeface="Segoe UI" pitchFamily="34" charset="0"/>
                <a:cs typeface="Segoe UI" pitchFamily="34" charset="0"/>
              </a:rPr>
              <a:t>ADITYA B. BRANDON G. MARCELO L. NIKHIL S. </a:t>
            </a:r>
          </a:p>
        </p:txBody>
      </p:sp>
      <p:sp>
        <p:nvSpPr>
          <p:cNvPr id="11" name="Snip Diagonal Corner Rectangle 10"/>
          <p:cNvSpPr/>
          <p:nvPr>
            <p:custDataLst>
              <p:tags r:id="rId4"/>
            </p:custDataLst>
          </p:nvPr>
        </p:nvSpPr>
        <p:spPr>
          <a:xfrm>
            <a:off x="304800" y="304800"/>
            <a:ext cx="8382000" cy="609600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07B6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r>
              <a:rPr lang="en-US" sz="3200" dirty="0">
                <a:latin typeface="Segoe UI" pitchFamily="34" charset="0"/>
                <a:cs typeface="Segoe UI" pitchFamily="34" charset="0"/>
              </a:rPr>
              <a:t> THE INCREDIBLE HUD</a:t>
            </a:r>
            <a:endParaRPr lang="en-US" sz="3200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>
            <p:custDataLst>
              <p:tags r:id="rId2"/>
            </p:custDataLst>
          </p:nvPr>
        </p:nvSpPr>
        <p:spPr>
          <a:xfrm>
            <a:off x="430212" y="304800"/>
            <a:ext cx="8382000" cy="762000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07B6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Segoe UI Light" pitchFamily="34" charset="0"/>
              </a:rPr>
              <a:t>Software Design / Development Status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04800" y="1447800"/>
          <a:ext cx="8763000" cy="513579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76400"/>
                <a:gridCol w="1676400"/>
                <a:gridCol w="3429000"/>
                <a:gridCol w="1981200"/>
              </a:tblGrid>
              <a:tr h="6400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Peripheral Name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Comm.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Status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Algorithm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Algorithm Status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7" marB="45717"/>
                </a:tc>
              </a:tr>
              <a:tr h="6552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PC RS232 Comm.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7" marB="4571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1xUART</a:t>
                      </a:r>
                      <a:br>
                        <a:rPr lang="en-US" sz="18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800" b="1" dirty="0" smtClean="0">
                          <a:solidFill>
                            <a:srgbClr val="00CC00"/>
                          </a:solidFill>
                        </a:rPr>
                        <a:t>Tested</a:t>
                      </a:r>
                      <a:r>
                        <a:rPr lang="en-US" sz="1800" b="1" baseline="0" dirty="0" smtClean="0">
                          <a:solidFill>
                            <a:srgbClr val="00CC00"/>
                          </a:solidFill>
                        </a:rPr>
                        <a:t> OK</a:t>
                      </a:r>
                      <a:endParaRPr lang="en-US" sz="1800" b="1" dirty="0">
                        <a:solidFill>
                          <a:srgbClr val="00CC00"/>
                        </a:solidFill>
                      </a:endParaRPr>
                    </a:p>
                  </a:txBody>
                  <a:tcPr marT="45717" marB="4571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Functions to send data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packets and receive interrupt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7" marB="4571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Implemented</a:t>
                      </a:r>
                      <a:br>
                        <a:rPr lang="en-US" sz="1800" b="1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800" b="1" dirty="0" smtClean="0">
                          <a:solidFill>
                            <a:srgbClr val="00CC00"/>
                          </a:solidFill>
                        </a:rPr>
                        <a:t>Tested</a:t>
                      </a:r>
                      <a:r>
                        <a:rPr lang="en-US" sz="1800" b="1" baseline="0" dirty="0" smtClean="0">
                          <a:solidFill>
                            <a:srgbClr val="00CC00"/>
                          </a:solidFill>
                        </a:rPr>
                        <a:t> OK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7" marB="45717">
                    <a:solidFill>
                      <a:schemeClr val="tx1"/>
                    </a:solidFill>
                  </a:tcPr>
                </a:tc>
              </a:tr>
              <a:tr h="6400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GPS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7" marB="4571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1xUART</a:t>
                      </a:r>
                      <a:br>
                        <a:rPr lang="en-US" sz="18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800" b="1" dirty="0" smtClean="0">
                          <a:solidFill>
                            <a:srgbClr val="00CC00"/>
                          </a:solidFill>
                        </a:rPr>
                        <a:t>Tested</a:t>
                      </a:r>
                      <a:r>
                        <a:rPr lang="en-US" sz="1800" b="1" baseline="0" dirty="0" smtClean="0">
                          <a:solidFill>
                            <a:srgbClr val="00CC00"/>
                          </a:solidFill>
                        </a:rPr>
                        <a:t> OK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7" marB="4571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Interpretation of packets received +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config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if necessary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7" marB="4571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C000"/>
                          </a:solidFill>
                        </a:rPr>
                        <a:t>Unimplemented</a:t>
                      </a:r>
                      <a:endParaRPr lang="en-US" sz="1800" b="1" dirty="0">
                        <a:solidFill>
                          <a:srgbClr val="FFC000"/>
                        </a:solidFill>
                      </a:endParaRPr>
                    </a:p>
                  </a:txBody>
                  <a:tcPr marT="45717" marB="45717">
                    <a:solidFill>
                      <a:schemeClr val="tx1"/>
                    </a:solidFill>
                  </a:tcPr>
                </a:tc>
              </a:tr>
              <a:tr h="6400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Accelerometer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7" marB="4571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3xADC</a:t>
                      </a:r>
                      <a:br>
                        <a:rPr lang="en-US" sz="18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800" b="1" dirty="0" smtClean="0">
                          <a:solidFill>
                            <a:srgbClr val="00CC00"/>
                          </a:solidFill>
                        </a:rPr>
                        <a:t>Tested</a:t>
                      </a:r>
                      <a:r>
                        <a:rPr lang="en-US" sz="1800" b="1" baseline="0" dirty="0" smtClean="0">
                          <a:solidFill>
                            <a:srgbClr val="00CC00"/>
                          </a:solidFill>
                        </a:rPr>
                        <a:t> OK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7" marB="4571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Conversion of data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into g-force measurements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7" marB="4571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Implemented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en-US" sz="1800" b="1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800" b="1" dirty="0" smtClean="0">
                          <a:solidFill>
                            <a:srgbClr val="00CC00"/>
                          </a:solidFill>
                        </a:rPr>
                        <a:t>Tested</a:t>
                      </a:r>
                      <a:r>
                        <a:rPr lang="en-US" sz="1800" b="1" baseline="0" dirty="0" smtClean="0">
                          <a:solidFill>
                            <a:srgbClr val="00CC00"/>
                          </a:solidFill>
                        </a:rPr>
                        <a:t> OK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7" marB="45717">
                    <a:solidFill>
                      <a:schemeClr val="tx1"/>
                    </a:solidFill>
                  </a:tcPr>
                </a:tc>
              </a:tr>
              <a:tr h="6400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Thermometer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7" marB="4571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1xADC</a:t>
                      </a:r>
                      <a:br>
                        <a:rPr lang="en-US" sz="18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800" b="1" dirty="0" smtClean="0">
                          <a:solidFill>
                            <a:srgbClr val="FFC000"/>
                          </a:solidFill>
                        </a:rPr>
                        <a:t>Untested</a:t>
                      </a:r>
                      <a:endParaRPr lang="en-US" sz="1800" b="1" dirty="0">
                        <a:solidFill>
                          <a:srgbClr val="FFC000"/>
                        </a:solidFill>
                      </a:endParaRPr>
                    </a:p>
                  </a:txBody>
                  <a:tcPr marT="45717" marB="4571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Conversion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of data into temperature measurement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7" marB="4571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C000"/>
                          </a:solidFill>
                        </a:rPr>
                        <a:t>Unimplemented</a:t>
                      </a:r>
                      <a:endParaRPr lang="en-US" sz="1800" b="1" dirty="0">
                        <a:solidFill>
                          <a:srgbClr val="FFC000"/>
                        </a:solidFill>
                      </a:endParaRPr>
                    </a:p>
                  </a:txBody>
                  <a:tcPr marT="45717" marB="45717">
                    <a:solidFill>
                      <a:schemeClr val="tx1"/>
                    </a:solidFill>
                  </a:tcPr>
                </a:tc>
              </a:tr>
              <a:tr h="6400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Charge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Counter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7" marB="4571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1xI</a:t>
                      </a:r>
                      <a:r>
                        <a:rPr lang="en-US" sz="1800" baseline="30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00CC00"/>
                          </a:solidFill>
                        </a:rPr>
                        <a:t>Tested</a:t>
                      </a:r>
                      <a:r>
                        <a:rPr lang="en-US" sz="1800" b="1" baseline="0" dirty="0" smtClean="0">
                          <a:solidFill>
                            <a:srgbClr val="00CC00"/>
                          </a:solidFill>
                        </a:rPr>
                        <a:t> OK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7" marB="4571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Configuration setup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and interpretation of sent packets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7" marB="4571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FFC000"/>
                          </a:solidFill>
                        </a:rPr>
                        <a:t>Partially</a:t>
                      </a:r>
                      <a:r>
                        <a:rPr lang="en-US" sz="1800" b="1" baseline="0" dirty="0" smtClean="0">
                          <a:solidFill>
                            <a:srgbClr val="FFC000"/>
                          </a:solidFill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rgbClr val="FFC000"/>
                          </a:solidFill>
                        </a:rPr>
                        <a:t>impl</a:t>
                      </a:r>
                      <a:r>
                        <a:rPr lang="en-US" sz="1800" b="1" dirty="0" smtClean="0">
                          <a:solidFill>
                            <a:srgbClr val="FFC000"/>
                          </a:solidFill>
                        </a:rPr>
                        <a:t>.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en-US" sz="1800" b="1" dirty="0" smtClean="0">
                          <a:solidFill>
                            <a:srgbClr val="FF0000"/>
                          </a:solidFill>
                        </a:rPr>
                      </a:b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>
                    <a:solidFill>
                      <a:schemeClr val="tx1"/>
                    </a:solidFill>
                  </a:tcPr>
                </a:tc>
              </a:tr>
              <a:tr h="6400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Buttons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7" marB="4571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7xGPIO</a:t>
                      </a:r>
                      <a:br>
                        <a:rPr lang="en-US" sz="18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800" b="1" dirty="0" smtClean="0">
                          <a:solidFill>
                            <a:srgbClr val="00CC00"/>
                          </a:solidFill>
                        </a:rPr>
                        <a:t>1 Tested</a:t>
                      </a:r>
                      <a:endParaRPr lang="en-US" sz="1800" b="1" dirty="0">
                        <a:solidFill>
                          <a:srgbClr val="00CC00"/>
                        </a:solidFill>
                      </a:endParaRPr>
                    </a:p>
                  </a:txBody>
                  <a:tcPr marT="45717" marB="4571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Sampling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of buttons + assignment to actions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7" marB="4571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CC00"/>
                          </a:solidFill>
                        </a:rPr>
                        <a:t>1</a:t>
                      </a:r>
                      <a:r>
                        <a:rPr lang="en-US" sz="1800" b="1" baseline="0" dirty="0" smtClean="0">
                          <a:solidFill>
                            <a:srgbClr val="00CC00"/>
                          </a:solidFill>
                        </a:rPr>
                        <a:t> Implemented</a:t>
                      </a:r>
                    </a:p>
                    <a:p>
                      <a:pPr algn="ctr"/>
                      <a:r>
                        <a:rPr lang="en-US" sz="1800" b="1" baseline="0" dirty="0" smtClean="0">
                          <a:solidFill>
                            <a:srgbClr val="00CC00"/>
                          </a:solidFill>
                        </a:rPr>
                        <a:t>Tested OK</a:t>
                      </a:r>
                      <a:endParaRPr lang="en-US" sz="1800" b="1" dirty="0">
                        <a:solidFill>
                          <a:srgbClr val="00CC00"/>
                        </a:solidFill>
                      </a:endParaRPr>
                    </a:p>
                  </a:txBody>
                  <a:tcPr marT="45717" marB="45717">
                    <a:solidFill>
                      <a:schemeClr val="tx1"/>
                    </a:solidFill>
                  </a:tcPr>
                </a:tc>
              </a:tr>
              <a:tr h="6400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GUI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elements on Atom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7" marB="4571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1xRS232</a:t>
                      </a:r>
                      <a:br>
                        <a:rPr lang="en-US" sz="18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800" b="1" dirty="0" smtClean="0">
                          <a:solidFill>
                            <a:srgbClr val="FFC000"/>
                          </a:solidFill>
                        </a:rPr>
                        <a:t>Untested</a:t>
                      </a:r>
                      <a:endParaRPr lang="en-US" sz="1800" b="1" dirty="0">
                        <a:solidFill>
                          <a:srgbClr val="FFC000"/>
                        </a:solidFill>
                      </a:endParaRPr>
                    </a:p>
                  </a:txBody>
                  <a:tcPr marT="45717" marB="4571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Display GUI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, receive/interpret packets from PIC32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7" marB="4571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C000"/>
                          </a:solidFill>
                        </a:rPr>
                        <a:t>Unimplemented</a:t>
                      </a:r>
                      <a:endParaRPr lang="en-US" sz="1800" b="1" dirty="0">
                        <a:solidFill>
                          <a:srgbClr val="FFC000"/>
                        </a:solidFill>
                      </a:endParaRPr>
                    </a:p>
                  </a:txBody>
                  <a:tcPr marT="45717" marB="45717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xmlns="" val="2149160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nip Diagonal Corner Rectangle 9"/>
          <p:cNvSpPr/>
          <p:nvPr>
            <p:custDataLst>
              <p:tags r:id="rId2"/>
            </p:custDataLst>
          </p:nvPr>
        </p:nvSpPr>
        <p:spPr>
          <a:xfrm>
            <a:off x="5334000" y="6324600"/>
            <a:ext cx="3733800" cy="457200"/>
          </a:xfrm>
          <a:prstGeom prst="snip2DiagRect">
            <a:avLst>
              <a:gd name="adj1" fmla="val 50000"/>
              <a:gd name="adj2" fmla="val 0"/>
            </a:avLst>
          </a:prstGeom>
          <a:solidFill>
            <a:srgbClr val="07B6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r>
              <a:rPr lang="en-US" sz="1300" dirty="0">
                <a:latin typeface="Segoe UI Light" pitchFamily="34" charset="0"/>
                <a:cs typeface="Segoe UI" pitchFamily="34" charset="0"/>
              </a:rPr>
              <a:t>ADITYA B. BRANDON G. MARCELO L. NIKHIL S. </a:t>
            </a:r>
          </a:p>
        </p:txBody>
      </p:sp>
      <p:sp>
        <p:nvSpPr>
          <p:cNvPr id="11" name="Snip Diagonal Corner Rectangle 10"/>
          <p:cNvSpPr/>
          <p:nvPr>
            <p:custDataLst>
              <p:tags r:id="rId3"/>
            </p:custDataLst>
          </p:nvPr>
        </p:nvSpPr>
        <p:spPr>
          <a:xfrm>
            <a:off x="304800" y="304800"/>
            <a:ext cx="8382000" cy="609600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07B6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r>
              <a:rPr lang="en-US" sz="3300" dirty="0">
                <a:latin typeface="Segoe UI Light" pitchFamily="34" charset="0"/>
              </a:rPr>
              <a:t>Questions?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>
            <p:custDataLst>
              <p:tags r:id="rId2"/>
            </p:custDataLst>
          </p:nvPr>
        </p:nvSpPr>
        <p:spPr>
          <a:xfrm>
            <a:off x="533400" y="304800"/>
            <a:ext cx="8382000" cy="762000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07B6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latin typeface="Segoe UI Light" pitchFamily="34" charset="0"/>
              </a:rPr>
              <a:t>Project-Specific Success Criteria</a:t>
            </a:r>
          </a:p>
        </p:txBody>
      </p:sp>
      <p:sp>
        <p:nvSpPr>
          <p:cNvPr id="2" name="TextBox 1"/>
          <p:cNvSpPr txBox="1"/>
          <p:nvPr>
            <p:custDataLst>
              <p:tags r:id="rId3"/>
            </p:custDataLst>
          </p:nvPr>
        </p:nvSpPr>
        <p:spPr>
          <a:xfrm>
            <a:off x="647700" y="1295400"/>
            <a:ext cx="81534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FontTx/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Segoe UI Light" pitchFamily="34" charset="0"/>
              </a:rPr>
              <a:t>An ability to display critical system information via a heads-up-display (HUD).</a:t>
            </a:r>
          </a:p>
          <a:p>
            <a:pPr marL="514350" indent="-514350">
              <a:spcAft>
                <a:spcPts val="1200"/>
              </a:spcAft>
              <a:buFontTx/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Segoe UI Light" pitchFamily="34" charset="0"/>
              </a:rPr>
              <a:t>An ability to measure telemetry information (speed, acceleration, temperature, and GPS) and store it to flash memory.</a:t>
            </a:r>
          </a:p>
          <a:p>
            <a:pPr marL="514350" indent="-514350">
              <a:spcAft>
                <a:spcPts val="1200"/>
              </a:spcAft>
              <a:buFontTx/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Segoe UI Light" pitchFamily="34" charset="0"/>
              </a:rPr>
              <a:t>An ability to maintain portability through the use of a rechargeable battery system.</a:t>
            </a:r>
          </a:p>
          <a:p>
            <a:pPr marL="514350" indent="-514350">
              <a:spcAft>
                <a:spcPts val="1200"/>
              </a:spcAft>
              <a:buFontTx/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Segoe UI Light" pitchFamily="34" charset="0"/>
              </a:rPr>
              <a:t>An ability to enable/disable important features within the display (full information, minimal, on/off).</a:t>
            </a:r>
          </a:p>
          <a:p>
            <a:pPr marL="514350" indent="-514350">
              <a:spcAft>
                <a:spcPts val="1200"/>
              </a:spcAft>
              <a:buFontTx/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Segoe UI Light" pitchFamily="34" charset="0"/>
              </a:rPr>
              <a:t>An ability to plot recorded GPS data on a map while overlaying telemetry information on a computer.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173307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>
            <p:custDataLst>
              <p:tags r:id="rId2"/>
            </p:custDataLst>
          </p:nvPr>
        </p:nvSpPr>
        <p:spPr>
          <a:xfrm>
            <a:off x="304800" y="304800"/>
            <a:ext cx="8382000" cy="762000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07B6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400" dirty="0">
              <a:latin typeface="Segoe UI Light" pitchFamily="34" charset="0"/>
            </a:endParaRPr>
          </a:p>
        </p:txBody>
      </p:sp>
      <p:pic>
        <p:nvPicPr>
          <p:cNvPr id="14337" name="Picture 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28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5334000" y="152400"/>
            <a:ext cx="365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b="1" dirty="0" smtClean="0">
                <a:latin typeface="Segoe UI" pitchFamily="34" charset="0"/>
                <a:cs typeface="Segoe UI" pitchFamily="34" charset="0"/>
              </a:rPr>
              <a:t>Block Diagram</a:t>
            </a:r>
            <a:endParaRPr lang="en-US" sz="32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697008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CodeDependence.png"/>
          <p:cNvPicPr>
            <a:picLocks noGrp="1" noChangeAspect="1"/>
          </p:cNvPicPr>
          <p:nvPr>
            <p:ph idx="1"/>
            <p:custDataLst>
              <p:tags r:id="rId3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1833412"/>
          </a:xfrm>
        </p:spPr>
      </p:pic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3505200" y="4419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0" y="6396335"/>
            <a:ext cx="365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Segoe UI" pitchFamily="34" charset="0"/>
                <a:cs typeface="Segoe UI" pitchFamily="34" charset="0"/>
              </a:rPr>
              <a:t>Code Hierarchy</a:t>
            </a:r>
            <a:endParaRPr lang="en-US" sz="3200" b="1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Flowchart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7" cstate="print"/>
          <a:srcRect l="6760" t="5174" r="56670" b="5075"/>
          <a:stretch>
            <a:fillRect/>
          </a:stretch>
        </p:blipFill>
        <p:spPr>
          <a:xfrm>
            <a:off x="0" y="0"/>
            <a:ext cx="5257800" cy="16699069"/>
          </a:xfrm>
          <a:prstGeom prst="rect">
            <a:avLst/>
          </a:prstGeom>
        </p:spPr>
      </p:pic>
      <p:sp>
        <p:nvSpPr>
          <p:cNvPr id="5" name="Rectangle 4"/>
          <p:cNvSpPr/>
          <p:nvPr>
            <p:custDataLst>
              <p:tags r:id="rId5"/>
            </p:custDataLst>
          </p:nvPr>
        </p:nvSpPr>
        <p:spPr>
          <a:xfrm rot="5400000">
            <a:off x="3721387" y="1536413"/>
            <a:ext cx="365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Code Flowchart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Flowchart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7" cstate="print"/>
          <a:srcRect l="6760" t="5174" r="56670" b="5075"/>
          <a:stretch>
            <a:fillRect/>
          </a:stretch>
        </p:blipFill>
        <p:spPr>
          <a:xfrm>
            <a:off x="0" y="-6019800"/>
            <a:ext cx="5257800" cy="16699069"/>
          </a:xfrm>
          <a:prstGeom prst="rect">
            <a:avLst/>
          </a:prstGeom>
        </p:spPr>
      </p:pic>
      <p:sp>
        <p:nvSpPr>
          <p:cNvPr id="5" name="Rectangle 4"/>
          <p:cNvSpPr/>
          <p:nvPr>
            <p:custDataLst>
              <p:tags r:id="rId5"/>
            </p:custDataLst>
          </p:nvPr>
        </p:nvSpPr>
        <p:spPr>
          <a:xfrm rot="5400000">
            <a:off x="3721387" y="1536413"/>
            <a:ext cx="365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Code Flowchart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Flowchart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7" cstate="print"/>
          <a:srcRect l="6760" t="5174" r="56670" b="5075"/>
          <a:stretch>
            <a:fillRect/>
          </a:stretch>
        </p:blipFill>
        <p:spPr>
          <a:xfrm>
            <a:off x="0" y="-9841069"/>
            <a:ext cx="5257800" cy="16699069"/>
          </a:xfrm>
          <a:prstGeom prst="rect">
            <a:avLst/>
          </a:prstGeom>
        </p:spPr>
      </p:pic>
      <p:sp>
        <p:nvSpPr>
          <p:cNvPr id="5" name="Rectangle 4"/>
          <p:cNvSpPr/>
          <p:nvPr>
            <p:custDataLst>
              <p:tags r:id="rId5"/>
            </p:custDataLst>
          </p:nvPr>
        </p:nvSpPr>
        <p:spPr>
          <a:xfrm rot="5400000">
            <a:off x="3721387" y="1536413"/>
            <a:ext cx="365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Code Flowchart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Flowchart.png"/>
          <p:cNvPicPr>
            <a:picLocks noGrp="1" noChangeAspect="1"/>
          </p:cNvPicPr>
          <p:nvPr>
            <p:ph idx="1"/>
            <p:custDataLst>
              <p:tags r:id="rId3"/>
            </p:custDataLst>
          </p:nvPr>
        </p:nvPicPr>
        <p:blipFill>
          <a:blip r:embed="rId6" cstate="print"/>
          <a:srcRect l="43356" t="5120" r="6625" b="63150"/>
          <a:stretch>
            <a:fillRect/>
          </a:stretch>
        </p:blipFill>
        <p:spPr>
          <a:xfrm>
            <a:off x="0" y="990600"/>
            <a:ext cx="7146992" cy="5867400"/>
          </a:xfrm>
        </p:spPr>
      </p:pic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 rot="5400000">
            <a:off x="5626387" y="2527013"/>
            <a:ext cx="365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Code Flowchart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Aditya\Downloads\UntitledDocument.pn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3355" y="0"/>
            <a:ext cx="9372600" cy="12129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>
            <p:custDataLst>
              <p:tags r:id="rId5"/>
            </p:custDataLst>
          </p:nvPr>
        </p:nvSpPr>
        <p:spPr>
          <a:xfrm>
            <a:off x="6858000" y="4343400"/>
            <a:ext cx="198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latin typeface="Segoe UI Light" pitchFamily="34" charset="0"/>
              </a:rPr>
              <a:t>Atom GUI software flowchart</a:t>
            </a:r>
            <a:endParaRPr lang="en-US" sz="3200" dirty="0">
              <a:latin typeface="Segoe UI Light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156691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GllRimJX0iKiMY0ZUUoZy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FR2nMmAZykRJI0qE6upZ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vUILULEeSxQUGFIxW9cWC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F0wSn46Q800v0Azxp7x8k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8G9F6Sk93XPFeIf2nz72p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UaE7YpK4otwvRPJIXdvYW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5f7YOEwkgWhSeTX8MKEo71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tkIaX5IxOKHMDNjjcD2Od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ENoVTAHYJZXEaLFipJZAg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rInDTN1V3WjnJekuuV9r9I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YD9xvcQ5lt54dwTYKAhr5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gurJHb3kyzWh0kzYVuamD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8Ww3HWBCfTNbUGHcythg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ZRNCRT5Jqp30J6QIFEoV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Wx6KWUVVIoxIWFg54Hwwt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8TWBmQODSbl1Ugv7WbNuH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t19aszAGpyvyodNlx574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mVKZzWKkIYFtpUrbof3b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wmRijBDHnC98FepsZDW4P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SVNTTlHS1kzzoo7gD9H0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khfdMVfpfHYZtWvqHi0v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9JQpjFCTwqSRuiL67nkqs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y6P1kJ0MnOVQBwEGzLDB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ApUbLcro05rwJ8oKBwpsj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3DkZM1IfRZIGvq69XNkYN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o5MvhP97cDyqlhQMpqGKd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N3DYDsyB7lmdefchJS5KN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744PiaoUh2CWhJRjbHyAv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472AA7GNFsFIVzTO9odd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BiXsqqHnccAVZXNHzgdtn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gzOiqnx9mh9LwJC7Hg6h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80zV0sOX0zVr1oE7ZkQ2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Ly3KHYjBAXukcC0S34l7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Ler34ryWn5TOrOJum5koh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P4HetAgLrdBPekuXnnp3b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ydXPouYKIr0cpmlQXYFB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cBAo0oIXZenZwuhEbMNHv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O1V8BwpqnAbT0lfZuz1Ks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OpQQzjMTOX92MytRMbyyR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OCuVocheFKH2cvhLX5DtM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JXyHvCMQcTV1AdmDVACzi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kKlXA1esVn1ASwmHGEsOy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6bU4ok93QcVkDOly2KCJY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qVtHdNM1E7TVXhlyXDzVQ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Z0kQgeUX6tQvDa2wDTiSx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FyTyl8CIcOQzbUJy3V8S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u7abvw6Iq50bkMXISMloh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F4Y8M5QnJEJd3MnaC5Bun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0zWBk3lxHasr6cnJ1R3m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s7JblI9gNNEUvYyQuwkn6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3AkhYflACkocysdqZkbgT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OxAdPTxlJYfq38Q4KUUd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vjq5C4wZbQ8GMMGKqs2gA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W8p4zVAhmGcu1gNJgtOJ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ma695ekg5lsq88hZKwOyi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inl4n0tsaTJ5miFyuBoUt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tiKpWGbzsRExQ1JuxAOT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KWUv3IYclSVQU2jX3MhAr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rPrEO03N6zVayOvqCtBfv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BZ7GaAw1CVRSv53pTY9x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VJuvsD9NZcmEdsw8Ptg4X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jFiqmdzD6Y0f4obE7TROV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wQRBTL8FgHoUqPd2gWem5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EXn8Wamnd85D9ryLjNuqI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R9Xmr5DUAyz8cUdLOXjTu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qgEJxv7HxQuvyiA4HyHo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PMFLuuCqREFl6daAJhJiy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41fDxyZx7PPBkbGGA8i9G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sQOZBee29bHjIEvQX4rkx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wuTYT2GB0pP9ypPxXLi5F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1knyiD7yb1pkUOaRPVUWVU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Dfpz1SEayQ9oP2PxYbk3a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p7uRHg1YsxqcTh1LleIG8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TYXIwqH1rYWoQh49an8zn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2ZayC6RoV97GJeQQPmGpXI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Aal7VLe055ZIcWLo8Tdjy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tx9cgXT36hCZKQumHO8nO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nXwyZlH9X4Qadk8BgxYmo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l9PdlGzKUwXfAU9sPWFrS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5Jrt0fzaQd47NoAmLSiW7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Mr5craR58QU7Uk8zd1Kc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BtqwFndJnIRRqUKMui6if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AHGRG8OdYVQydSgpKJIGp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uh6513ynyJMjKdJqtvY9Z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OB3fs3ymHd8Z8pzm9a09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569x34PBj6tkoiuXO6k0m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6CdB1T9OZZZKIuUHpYJLo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WCzYpGPgRUkSN7Ake9OtJ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VagpbzLyfRKUD2XyJpdVz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FEJ65ol3F9L10xjr3Vsu6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kDA036GlgBGZWyRUOKsVj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ZHtmnXVNiT0bj6w4kfnjS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l1BKA96H1aauESwGIIpsi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vlP6ndv1WJGgpMwBgWerqG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YKfLnKqdyZXPmsLDnMHAR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1PrExDxETpRy3QvPLmhOC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wPw4V5lDLIV8IpjJcMGU6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XOpU7y0li3eRiB7sIrigD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TzyKzkQSfFKRAwCiyceQp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ZNjfesc0jttBqPrjNmgxj8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DV86v29v7H4YRIF0XNCqp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UR6IBJ3eBPUOauM12YbNV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MkJpNHuvDdJL1gZNrprT5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33xbeWLEeCWn4MYbWmK6b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4DdgrWssZt8Pl1M7Z3OVpc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5ptw2fwMl2qyhGSCtyJZZ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ODbdPft58Z2mY7IITv7rh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XwuhijTcmcHYBPkPphjgT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MNmG9X9SbSmRJF1X0fxRt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233</Words>
  <Application>Microsoft Office PowerPoint</Application>
  <PresentationFormat>On-screen Show (4:3)</PresentationFormat>
  <Paragraphs>54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Engineering Computer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477GRP3</dc:creator>
  <cp:lastModifiedBy>477GRP3</cp:lastModifiedBy>
  <cp:revision>20</cp:revision>
  <dcterms:created xsi:type="dcterms:W3CDTF">2011-10-25T22:20:13Z</dcterms:created>
  <dcterms:modified xsi:type="dcterms:W3CDTF">2011-10-26T16:49:10Z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true</vt:lpwstr>
  </property>
  <property fmtid="{D5CDD505-2E9C-101B-9397-08002B2CF9AE}" pid="3" name="Google.Documents.DocumentId">
    <vt:lpwstr>1x3AmMFxV3sCeg_3bcfcvNC9sINrDD6AcZOHBPr_bhtw</vt:lpwstr>
  </property>
  <property fmtid="{D5CDD505-2E9C-101B-9397-08002B2CF9AE}" pid="4" name="Google.Documents.RevisionId">
    <vt:lpwstr>13002731008365536144</vt:lpwstr>
  </property>
  <property fmtid="{D5CDD505-2E9C-101B-9397-08002B2CF9AE}" pid="5" name="Google.Documents.PluginVersion">
    <vt:lpwstr>2.0.2424.7283</vt:lpwstr>
  </property>
  <property fmtid="{D5CDD505-2E9C-101B-9397-08002B2CF9AE}" pid="6" name="Google.Documents.MergeIncapabilityFlags">
    <vt:i4>0</vt:i4>
  </property>
</Properties>
</file>