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Default Extension="jpeg" ContentType="image/jpeg"/>
  <Override PartName="/ppt/tags/tag68.xml" ContentType="application/vnd.openxmlformats-officedocument.presentationml.tags+xml"/>
  <Override PartName="/ppt/tags/tag77.xml" ContentType="application/vnd.openxmlformats-officedocument.presentationml.tags+xml"/>
  <Override PartName="/ppt/tags/tag86.xml" ContentType="application/vnd.openxmlformats-officedocument.presentationml.tags+xml"/>
  <Override PartName="/ppt/tags/tag88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56" r:id="rId4"/>
    <p:sldId id="264" r:id="rId5"/>
    <p:sldId id="268" r:id="rId6"/>
    <p:sldId id="272" r:id="rId7"/>
    <p:sldId id="273" r:id="rId8"/>
    <p:sldId id="271" r:id="rId9"/>
    <p:sldId id="265" r:id="rId10"/>
    <p:sldId id="266" r:id="rId11"/>
    <p:sldId id="267" r:id="rId12"/>
    <p:sldId id="269" r:id="rId13"/>
    <p:sldId id="270" r:id="rId14"/>
  </p:sldIdLst>
  <p:sldSz cx="99060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27" autoAdjust="0"/>
    <p:restoredTop sz="94660"/>
  </p:normalViewPr>
  <p:slideViewPr>
    <p:cSldViewPr>
      <p:cViewPr>
        <p:scale>
          <a:sx n="100" d="100"/>
          <a:sy n="100" d="100"/>
        </p:scale>
        <p:origin x="162" y="642"/>
      </p:cViewPr>
      <p:guideLst>
        <p:guide orient="horz" pos="2304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0205B-E53A-4854-9832-E7959D4B2F5F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685800"/>
            <a:ext cx="4641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99808-0E32-42EB-878F-BE366181AB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531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99808-0E32-42EB-878F-BE366181AB0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611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99808-0E32-42EB-878F-BE366181AB0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5791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99808-0E32-42EB-878F-BE366181AB0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3658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99808-0E32-42EB-878F-BE366181AB0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5791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99808-0E32-42EB-878F-BE366181AB0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5791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99808-0E32-42EB-878F-BE366181AB0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579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99808-0E32-42EB-878F-BE366181AB0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5791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99808-0E32-42EB-878F-BE366181AB0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579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42950" y="2272458"/>
            <a:ext cx="842010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485900" y="4145280"/>
            <a:ext cx="693420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D593AB2-686C-4E79-92A9-B09725C4D687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924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D593AB2-686C-4E79-92A9-B09725C4D687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198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181850" y="292951"/>
            <a:ext cx="222885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95300" y="292951"/>
            <a:ext cx="652145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D593AB2-686C-4E79-92A9-B09725C4D687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874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D593AB2-686C-4E79-92A9-B09725C4D687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425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82506" y="4700694"/>
            <a:ext cx="8420100" cy="145288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82506" y="3100497"/>
            <a:ext cx="8420100" cy="16001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D593AB2-686C-4E79-92A9-B09725C4D687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1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95300" y="1706882"/>
            <a:ext cx="437515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35550" y="1706882"/>
            <a:ext cx="437515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AD593AB2-686C-4E79-92A9-B09725C4D687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333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95300" y="1637456"/>
            <a:ext cx="4376870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95300" y="2319868"/>
            <a:ext cx="4376870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5032115" y="1637456"/>
            <a:ext cx="4378590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5032115" y="2319868"/>
            <a:ext cx="4378590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AD593AB2-686C-4E79-92A9-B09725C4D687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906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AD593AB2-686C-4E79-92A9-B09725C4D687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269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AD593AB2-686C-4E79-92A9-B09725C4D687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02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95305" y="291254"/>
            <a:ext cx="3259006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72972" y="291256"/>
            <a:ext cx="5537729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95305" y="1530777"/>
            <a:ext cx="3259006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AD593AB2-686C-4E79-92A9-B09725C4D687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789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41645" y="5120641"/>
            <a:ext cx="594360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941645" y="653627"/>
            <a:ext cx="594360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941645" y="5725162"/>
            <a:ext cx="594360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AD593AB2-686C-4E79-92A9-B09725C4D687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844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95300" y="292947"/>
            <a:ext cx="89154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95300" y="1706882"/>
            <a:ext cx="8915400" cy="4827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95300" y="6780111"/>
            <a:ext cx="23114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93AB2-686C-4E79-92A9-B09725C4D687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384550" y="6780111"/>
            <a:ext cx="31369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7099300" y="6780111"/>
            <a:ext cx="23114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BF210-7471-4682-8B27-50BE7B60B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990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7" Type="http://schemas.openxmlformats.org/officeDocument/2006/relationships/image" Target="../media/image1.jpeg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8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9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9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7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7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8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gineering.purdue.edu/477grp3/images/img01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23966" y="1544321"/>
            <a:ext cx="9929966" cy="4401767"/>
          </a:xfrm>
          <a:prstGeom prst="rect">
            <a:avLst/>
          </a:prstGeom>
          <a:noFill/>
        </p:spPr>
      </p:pic>
      <p:sp>
        <p:nvSpPr>
          <p:cNvPr id="10" name="Snip Diagonal Corner Rectangle 9"/>
          <p:cNvSpPr/>
          <p:nvPr>
            <p:custDataLst>
              <p:tags r:id="rId3"/>
            </p:custDataLst>
          </p:nvPr>
        </p:nvSpPr>
        <p:spPr>
          <a:xfrm>
            <a:off x="5778500" y="6746240"/>
            <a:ext cx="4044950" cy="487680"/>
          </a:xfrm>
          <a:prstGeom prst="snip2DiagRect">
            <a:avLst>
              <a:gd name="adj1" fmla="val 50000"/>
              <a:gd name="adj2" fmla="val 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pPr algn="ctr"/>
            <a:r>
              <a:rPr lang="en-US" sz="1300" dirty="0" smtClean="0">
                <a:latin typeface="Segoe UI" pitchFamily="34" charset="0"/>
                <a:cs typeface="Segoe UI" pitchFamily="34" charset="0"/>
              </a:rPr>
              <a:t>ADITYA B. BRANDON G. MARCELO L. </a:t>
            </a:r>
            <a:r>
              <a:rPr lang="en-US" sz="1300" b="1" dirty="0" smtClean="0">
                <a:latin typeface="Segoe UI" pitchFamily="34" charset="0"/>
                <a:cs typeface="Segoe UI" pitchFamily="34" charset="0"/>
              </a:rPr>
              <a:t>NIKHIL S</a:t>
            </a:r>
            <a:r>
              <a:rPr lang="en-US" sz="1300" dirty="0" smtClean="0">
                <a:latin typeface="Segoe UI" pitchFamily="34" charset="0"/>
                <a:cs typeface="Segoe UI" pitchFamily="34" charset="0"/>
              </a:rPr>
              <a:t>. </a:t>
            </a:r>
            <a:endParaRPr lang="en-US" sz="13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Snip Diagonal Corner Rectangle 10"/>
          <p:cNvSpPr/>
          <p:nvPr>
            <p:custDataLst>
              <p:tags r:id="rId4"/>
            </p:custDataLst>
          </p:nvPr>
        </p:nvSpPr>
        <p:spPr>
          <a:xfrm>
            <a:off x="330200" y="325120"/>
            <a:ext cx="9080500" cy="65024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r>
              <a:rPr lang="en-US" sz="3400" dirty="0" smtClean="0">
                <a:latin typeface="Segoe UI" pitchFamily="34" charset="0"/>
                <a:cs typeface="Segoe UI" pitchFamily="34" charset="0"/>
              </a:rPr>
              <a:t> THE INCREDIBLE HUD</a:t>
            </a:r>
            <a:endParaRPr lang="en-US" sz="34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Diagonal Corner Rectangle 9"/>
          <p:cNvSpPr/>
          <p:nvPr>
            <p:custDataLst>
              <p:tags r:id="rId2"/>
            </p:custDataLst>
          </p:nvPr>
        </p:nvSpPr>
        <p:spPr>
          <a:xfrm>
            <a:off x="5778500" y="6746240"/>
            <a:ext cx="4044950" cy="487680"/>
          </a:xfrm>
          <a:prstGeom prst="snip2DiagRect">
            <a:avLst>
              <a:gd name="adj1" fmla="val 50000"/>
              <a:gd name="adj2" fmla="val 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pPr algn="ctr"/>
            <a:r>
              <a:rPr lang="en-US" sz="1400" dirty="0" smtClean="0">
                <a:latin typeface="Segoe UI Light" pitchFamily="34" charset="0"/>
                <a:cs typeface="Segoe UI" pitchFamily="34" charset="0"/>
              </a:rPr>
              <a:t>ADITYA B. BRANDON G. MARCELO L. NIKHIL S. </a:t>
            </a:r>
            <a:endParaRPr lang="en-US" sz="1400" dirty="0">
              <a:latin typeface="Segoe UI Light" pitchFamily="34" charset="0"/>
              <a:cs typeface="Segoe UI" pitchFamily="34" charset="0"/>
            </a:endParaRPr>
          </a:p>
        </p:txBody>
      </p:sp>
      <p:sp>
        <p:nvSpPr>
          <p:cNvPr id="11" name="Snip Diagonal Corner Rectangle 10"/>
          <p:cNvSpPr/>
          <p:nvPr>
            <p:custDataLst>
              <p:tags r:id="rId3"/>
            </p:custDataLst>
          </p:nvPr>
        </p:nvSpPr>
        <p:spPr>
          <a:xfrm>
            <a:off x="330200" y="325120"/>
            <a:ext cx="9080500" cy="65024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r>
              <a:rPr lang="en-US" sz="3600" dirty="0" smtClean="0">
                <a:latin typeface="Segoe UI Light" pitchFamily="34" charset="0"/>
                <a:cs typeface="Segoe UI" pitchFamily="34" charset="0"/>
              </a:rPr>
              <a:t>Microcontroller PCB considerations</a:t>
            </a:r>
            <a:endParaRPr lang="en-US" sz="3600" dirty="0">
              <a:latin typeface="Segoe UI Light" pitchFamily="34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77850" y="1625601"/>
            <a:ext cx="8585200" cy="3331013"/>
          </a:xfrm>
          <a:prstGeom prst="rect">
            <a:avLst/>
          </a:prstGeom>
          <a:noFill/>
        </p:spPr>
        <p:txBody>
          <a:bodyPr wrap="square" lIns="98399" tIns="49199" rIns="98399" bIns="49199" rtlCol="0">
            <a:spAutoFit/>
          </a:bodyPr>
          <a:lstStyle/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 Headers for I/O pins to aid debugging</a:t>
            </a:r>
            <a:endParaRPr lang="en-US" sz="2800" dirty="0">
              <a:solidFill>
                <a:schemeClr val="bg1"/>
              </a:solidFill>
              <a:latin typeface="Segoe UI Light" pitchFamily="34" charset="0"/>
              <a:cs typeface="Segoe UI" pitchFamily="34" charset="0"/>
            </a:endParaRP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 External crystal oscillator</a:t>
            </a: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ADC pins away from digital I/O</a:t>
            </a: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Microcontroller near I2C and RS232 jack</a:t>
            </a:r>
            <a:endParaRPr lang="en-US" sz="2800" dirty="0">
              <a:solidFill>
                <a:schemeClr val="bg1"/>
              </a:solidFill>
              <a:latin typeface="Segoe UI Light" pitchFamily="34" charset="0"/>
              <a:cs typeface="Segoe UI" pitchFamily="34" charset="0"/>
            </a:endParaRP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Segoe UI Light" pitchFamily="34" charset="0"/>
              <a:cs typeface="Segoe UI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Diagonal Corner Rectangle 9"/>
          <p:cNvSpPr/>
          <p:nvPr>
            <p:custDataLst>
              <p:tags r:id="rId2"/>
            </p:custDataLst>
          </p:nvPr>
        </p:nvSpPr>
        <p:spPr>
          <a:xfrm>
            <a:off x="5778500" y="6746240"/>
            <a:ext cx="4044950" cy="487680"/>
          </a:xfrm>
          <a:prstGeom prst="snip2DiagRect">
            <a:avLst>
              <a:gd name="adj1" fmla="val 50000"/>
              <a:gd name="adj2" fmla="val 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pPr algn="ctr"/>
            <a:r>
              <a:rPr lang="en-US" sz="1400" dirty="0" smtClean="0">
                <a:latin typeface="Segoe UI Light" pitchFamily="34" charset="0"/>
                <a:cs typeface="Segoe UI" pitchFamily="34" charset="0"/>
              </a:rPr>
              <a:t>ADITYA B. BRANDON G. MARCELO L. NIKHIL S. </a:t>
            </a:r>
            <a:endParaRPr lang="en-US" sz="1400" dirty="0">
              <a:latin typeface="Segoe UI Light" pitchFamily="34" charset="0"/>
              <a:cs typeface="Segoe UI" pitchFamily="34" charset="0"/>
            </a:endParaRPr>
          </a:p>
        </p:txBody>
      </p:sp>
      <p:sp>
        <p:nvSpPr>
          <p:cNvPr id="11" name="Snip Diagonal Corner Rectangle 10"/>
          <p:cNvSpPr/>
          <p:nvPr>
            <p:custDataLst>
              <p:tags r:id="rId3"/>
            </p:custDataLst>
          </p:nvPr>
        </p:nvSpPr>
        <p:spPr>
          <a:xfrm>
            <a:off x="330200" y="325120"/>
            <a:ext cx="9080500" cy="65024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r>
              <a:rPr lang="en-US" sz="3600" dirty="0" smtClean="0">
                <a:latin typeface="Segoe UI Light" pitchFamily="34" charset="0"/>
              </a:rPr>
              <a:t>Power Supply PCB considerations</a:t>
            </a:r>
            <a:endParaRPr lang="en-US" sz="3600" dirty="0">
              <a:latin typeface="Segoe UI Light" pitchFamily="34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77850" y="1625601"/>
            <a:ext cx="8585200" cy="4623674"/>
          </a:xfrm>
          <a:prstGeom prst="rect">
            <a:avLst/>
          </a:prstGeom>
          <a:noFill/>
        </p:spPr>
        <p:txBody>
          <a:bodyPr wrap="square" lIns="98399" tIns="49199" rIns="98399" bIns="49199" rtlCol="0">
            <a:spAutoFit/>
          </a:bodyPr>
          <a:lstStyle/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5 Volt line, 3.3 Volt line, 9 volt wall wart</a:t>
            </a: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Off board terminal connections for motherboard and cooling fans</a:t>
            </a: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 Single point ground</a:t>
            </a: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endParaRPr lang="en-US" sz="2800" dirty="0" smtClean="0">
              <a:solidFill>
                <a:schemeClr val="bg1"/>
              </a:solidFill>
              <a:latin typeface="Segoe UI Light" pitchFamily="34" charset="0"/>
              <a:cs typeface="Segoe UI" pitchFamily="34" charset="0"/>
            </a:endParaRP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Segoe UI Light" pitchFamily="34" charset="0"/>
              <a:cs typeface="Segoe UI" pitchFamily="34" charset="0"/>
            </a:endParaRP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Segoe UI Light" pitchFamily="34" charset="0"/>
              <a:cs typeface="Segoe UI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cbboar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24050" y="1767681"/>
            <a:ext cx="6057900" cy="470535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Diagonal Corner Rectangle 9"/>
          <p:cNvSpPr/>
          <p:nvPr>
            <p:custDataLst>
              <p:tags r:id="rId2"/>
            </p:custDataLst>
          </p:nvPr>
        </p:nvSpPr>
        <p:spPr>
          <a:xfrm>
            <a:off x="5778500" y="6746240"/>
            <a:ext cx="4044950" cy="487680"/>
          </a:xfrm>
          <a:prstGeom prst="snip2DiagRect">
            <a:avLst>
              <a:gd name="adj1" fmla="val 50000"/>
              <a:gd name="adj2" fmla="val 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pPr algn="ctr"/>
            <a:r>
              <a:rPr lang="en-US" sz="1400" dirty="0" smtClean="0">
                <a:latin typeface="Segoe UI Light" pitchFamily="34" charset="0"/>
                <a:cs typeface="Segoe UI" pitchFamily="34" charset="0"/>
              </a:rPr>
              <a:t>ADITYA B. BRANDON G. MARCELO L. NIKHIL S. </a:t>
            </a:r>
            <a:endParaRPr lang="en-US" sz="1400" dirty="0">
              <a:latin typeface="Segoe UI Light" pitchFamily="34" charset="0"/>
              <a:cs typeface="Segoe UI" pitchFamily="34" charset="0"/>
            </a:endParaRPr>
          </a:p>
        </p:txBody>
      </p:sp>
      <p:sp>
        <p:nvSpPr>
          <p:cNvPr id="11" name="Snip Diagonal Corner Rectangle 10"/>
          <p:cNvSpPr/>
          <p:nvPr>
            <p:custDataLst>
              <p:tags r:id="rId3"/>
            </p:custDataLst>
          </p:nvPr>
        </p:nvSpPr>
        <p:spPr>
          <a:xfrm>
            <a:off x="330200" y="325120"/>
            <a:ext cx="9080500" cy="65024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r>
              <a:rPr lang="en-US" sz="3600" dirty="0" smtClean="0">
                <a:latin typeface="Segoe UI Light" pitchFamily="34" charset="0"/>
              </a:rPr>
              <a:t>Questions?</a:t>
            </a:r>
            <a:endParaRPr lang="en-US" sz="3600" dirty="0">
              <a:latin typeface="Segoe UI Light" pitchFamily="34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77850" y="1625601"/>
            <a:ext cx="8585200" cy="1946018"/>
          </a:xfrm>
          <a:prstGeom prst="rect">
            <a:avLst/>
          </a:prstGeom>
          <a:noFill/>
        </p:spPr>
        <p:txBody>
          <a:bodyPr wrap="square" lIns="98399" tIns="49199" rIns="98399" bIns="49199" rtlCol="0">
            <a:spAutoFit/>
          </a:bodyPr>
          <a:lstStyle/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???</a:t>
            </a: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endParaRPr lang="en-US" sz="2000" dirty="0" smtClean="0">
              <a:solidFill>
                <a:schemeClr val="bg1"/>
              </a:solidFill>
              <a:latin typeface="Segoe UI Light" pitchFamily="34" charset="0"/>
              <a:cs typeface="Segoe UI" pitchFamily="34" charset="0"/>
            </a:endParaRP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endParaRPr lang="en-US" sz="2000" dirty="0">
              <a:solidFill>
                <a:schemeClr val="bg1"/>
              </a:solidFill>
              <a:latin typeface="Segoe UI Light" pitchFamily="34" charset="0"/>
              <a:cs typeface="Segoe UI" pitchFamily="34" charset="0"/>
            </a:endParaRP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endParaRPr lang="en-US" sz="2000" dirty="0">
              <a:solidFill>
                <a:schemeClr val="bg1"/>
              </a:solidFill>
              <a:latin typeface="Segoe UI Light" pitchFamily="34" charset="0"/>
              <a:cs typeface="Segoe UI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Diagonal Corner Rectangle 9"/>
          <p:cNvSpPr/>
          <p:nvPr>
            <p:custDataLst>
              <p:tags r:id="rId2"/>
            </p:custDataLst>
          </p:nvPr>
        </p:nvSpPr>
        <p:spPr>
          <a:xfrm>
            <a:off x="5778500" y="6746240"/>
            <a:ext cx="4044950" cy="487680"/>
          </a:xfrm>
          <a:prstGeom prst="snip2DiagRect">
            <a:avLst>
              <a:gd name="adj1" fmla="val 50000"/>
              <a:gd name="adj2" fmla="val 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pPr algn="ctr"/>
            <a:r>
              <a:rPr lang="en-US" sz="1400" dirty="0" smtClean="0">
                <a:latin typeface="Segoe UI Light" pitchFamily="34" charset="0"/>
                <a:cs typeface="Segoe UI" pitchFamily="34" charset="0"/>
              </a:rPr>
              <a:t>ADITYA B. BRANDON G. MARCELO L. NIKHIL S. </a:t>
            </a:r>
            <a:endParaRPr lang="en-US" sz="1400" dirty="0">
              <a:latin typeface="Segoe UI Light" pitchFamily="34" charset="0"/>
              <a:cs typeface="Segoe UI" pitchFamily="34" charset="0"/>
            </a:endParaRPr>
          </a:p>
        </p:txBody>
      </p:sp>
      <p:sp>
        <p:nvSpPr>
          <p:cNvPr id="11" name="Snip Diagonal Corner Rectangle 10"/>
          <p:cNvSpPr/>
          <p:nvPr>
            <p:custDataLst>
              <p:tags r:id="rId3"/>
            </p:custDataLst>
          </p:nvPr>
        </p:nvSpPr>
        <p:spPr>
          <a:xfrm>
            <a:off x="330200" y="325120"/>
            <a:ext cx="9080500" cy="65024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r>
              <a:rPr lang="en-US" sz="3600" dirty="0" smtClean="0">
                <a:latin typeface="Segoe UI Light" pitchFamily="34" charset="0"/>
                <a:cs typeface="Segoe UI" pitchFamily="34" charset="0"/>
              </a:rPr>
              <a:t>PSSCs</a:t>
            </a:r>
            <a:endParaRPr lang="en-US" sz="3600" dirty="0">
              <a:latin typeface="Segoe UI Light" pitchFamily="34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77850" y="1625601"/>
            <a:ext cx="8585200" cy="5177672"/>
          </a:xfrm>
          <a:prstGeom prst="rect">
            <a:avLst/>
          </a:prstGeom>
          <a:noFill/>
        </p:spPr>
        <p:txBody>
          <a:bodyPr wrap="square" lIns="98399" tIns="49199" rIns="98399" bIns="49199" rtlCol="0">
            <a:spAutoFit/>
          </a:bodyPr>
          <a:lstStyle/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An ability to display critical system information via a heads-up-display </a:t>
            </a:r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HUD)</a:t>
            </a: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An ability to measure telemetry information (speed, acceleration, temperature, </a:t>
            </a:r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and </a:t>
            </a:r>
            <a:r>
              <a:rPr lang="en-US" sz="2000" dirty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GPS) and store it to flash memory. </a:t>
            </a: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An ability to maintain portability through the use of a rechargeable battery </a:t>
            </a:r>
            <a:r>
              <a:rPr lang="en-US" sz="200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system </a:t>
            </a:r>
            <a:r>
              <a:rPr lang="en-US" sz="200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.</a:t>
            </a:r>
            <a:endParaRPr lang="en-US" sz="2000" dirty="0">
              <a:solidFill>
                <a:schemeClr val="bg1"/>
              </a:solidFill>
              <a:latin typeface="Segoe UI Light" pitchFamily="34" charset="0"/>
              <a:cs typeface="Segoe UI" pitchFamily="34" charset="0"/>
            </a:endParaRP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An ability to enable/disable important features within the display (full information, minimal, on/off). </a:t>
            </a: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An ability to plot recorded GPS data on a map while overlaying telemetry information on a computer. 	</a:t>
            </a: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endParaRPr lang="en-US" sz="2000" dirty="0">
              <a:solidFill>
                <a:schemeClr val="bg1"/>
              </a:solidFill>
              <a:latin typeface="Segoe UI Light" pitchFamily="34" charset="0"/>
              <a:cs typeface="Segoe UI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12" y="152400"/>
            <a:ext cx="9464776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" name="TextBox 107"/>
          <p:cNvSpPr txBox="1"/>
          <p:nvPr>
            <p:custDataLst>
              <p:tags r:id="rId2"/>
            </p:custDataLst>
          </p:nvPr>
        </p:nvSpPr>
        <p:spPr>
          <a:xfrm>
            <a:off x="6244771" y="6553200"/>
            <a:ext cx="38898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Segoe UI Light" pitchFamily="34" charset="0"/>
              </a:rPr>
              <a:t>Block Diagram</a:t>
            </a:r>
            <a:endParaRPr lang="en-US" sz="4400" dirty="0">
              <a:latin typeface="Segoe UI Ligh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3800" y="4479296"/>
            <a:ext cx="19812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dirty="0" smtClean="0">
                <a:latin typeface="Segoe UI Light" pitchFamily="34" charset="0"/>
              </a:rPr>
              <a:t>bq24005 Charging Controller</a:t>
            </a:r>
            <a:endParaRPr lang="en-US" sz="1100" dirty="0">
              <a:latin typeface="Segoe UI Light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1415117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Diagonal Corner Rectangle 9"/>
          <p:cNvSpPr/>
          <p:nvPr>
            <p:custDataLst>
              <p:tags r:id="rId2"/>
            </p:custDataLst>
          </p:nvPr>
        </p:nvSpPr>
        <p:spPr>
          <a:xfrm>
            <a:off x="5778500" y="6746240"/>
            <a:ext cx="4044950" cy="487680"/>
          </a:xfrm>
          <a:prstGeom prst="snip2DiagRect">
            <a:avLst>
              <a:gd name="adj1" fmla="val 50000"/>
              <a:gd name="adj2" fmla="val 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pPr algn="ctr"/>
            <a:r>
              <a:rPr lang="en-US" sz="1400" dirty="0" smtClean="0">
                <a:latin typeface="Segoe UI Light" pitchFamily="34" charset="0"/>
                <a:cs typeface="Segoe UI" pitchFamily="34" charset="0"/>
              </a:rPr>
              <a:t>ADITYA B. BRANDON G. MARCELO L. NIKHIL S. </a:t>
            </a:r>
            <a:endParaRPr lang="en-US" sz="1400" dirty="0">
              <a:latin typeface="Segoe UI Light" pitchFamily="34" charset="0"/>
              <a:cs typeface="Segoe UI" pitchFamily="34" charset="0"/>
            </a:endParaRPr>
          </a:p>
        </p:txBody>
      </p:sp>
      <p:sp>
        <p:nvSpPr>
          <p:cNvPr id="11" name="Snip Diagonal Corner Rectangle 10"/>
          <p:cNvSpPr/>
          <p:nvPr>
            <p:custDataLst>
              <p:tags r:id="rId3"/>
            </p:custDataLst>
          </p:nvPr>
        </p:nvSpPr>
        <p:spPr>
          <a:xfrm>
            <a:off x="330200" y="325120"/>
            <a:ext cx="9080500" cy="65024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r>
              <a:rPr lang="en-US" sz="3600" dirty="0" smtClean="0">
                <a:latin typeface="Segoe UI Light" pitchFamily="34" charset="0"/>
                <a:cs typeface="Segoe UI" pitchFamily="34" charset="0"/>
              </a:rPr>
              <a:t>Changes to Schematic</a:t>
            </a:r>
            <a:endParaRPr lang="en-US" sz="3600" dirty="0">
              <a:latin typeface="Segoe UI Light" pitchFamily="34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77850" y="1625601"/>
            <a:ext cx="8585200" cy="4623674"/>
          </a:xfrm>
          <a:prstGeom prst="rect">
            <a:avLst/>
          </a:prstGeom>
          <a:noFill/>
        </p:spPr>
        <p:txBody>
          <a:bodyPr wrap="square" lIns="98399" tIns="49199" rIns="98399" bIns="49199" rtlCol="0">
            <a:spAutoFit/>
          </a:bodyPr>
          <a:lstStyle/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 Everything on one PCB board</a:t>
            </a:r>
          </a:p>
          <a:p>
            <a:pPr marL="699780" lvl="1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Reduces possible communication issues</a:t>
            </a:r>
          </a:p>
          <a:p>
            <a:pPr marL="699780" lvl="1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More compact, stable design</a:t>
            </a:r>
            <a:endParaRPr lang="en-US" sz="2800" dirty="0">
              <a:solidFill>
                <a:schemeClr val="bg1"/>
              </a:solidFill>
              <a:latin typeface="Segoe UI Light" pitchFamily="34" charset="0"/>
              <a:cs typeface="Segoe UI" pitchFamily="34" charset="0"/>
            </a:endParaRP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 Included charging circuit and charge monitoring (fuel gauge) circuit</a:t>
            </a:r>
          </a:p>
          <a:p>
            <a:pPr marL="699780" lvl="1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TI bq24005 &amp; Maxim  DS2782</a:t>
            </a:r>
            <a:endParaRPr lang="en-US" sz="2800" dirty="0">
              <a:solidFill>
                <a:schemeClr val="bg1"/>
              </a:solidFill>
              <a:latin typeface="Segoe UI Light" pitchFamily="34" charset="0"/>
              <a:cs typeface="Segoe UI" pitchFamily="34" charset="0"/>
            </a:endParaRP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Segoe UI Light" pitchFamily="34" charset="0"/>
              <a:cs typeface="Segoe UI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hematic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781" y="1676400"/>
            <a:ext cx="10086979" cy="437927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hematic.png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12982" t="-5469" r="38526" b="61389"/>
          <a:stretch/>
        </p:blipFill>
        <p:spPr>
          <a:xfrm>
            <a:off x="0" y="914400"/>
            <a:ext cx="10040069" cy="3962400"/>
          </a:xfr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62827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hematic.png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57900" t="15130" r="781" b="20587"/>
          <a:stretch/>
        </p:blipFill>
        <p:spPr>
          <a:xfrm>
            <a:off x="0" y="261257"/>
            <a:ext cx="9879140" cy="6672944"/>
          </a:xfr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41549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5" descr="schematic.png"/>
          <p:cNvPicPr>
            <a:picLocks noChangeAspect="1"/>
          </p:cNvPicPr>
          <p:nvPr/>
        </p:nvPicPr>
        <p:blipFill rotWithShape="1">
          <a:blip r:embed="rId3" cstate="print"/>
          <a:srcRect l="34710" t="24029" r="32915"/>
          <a:stretch/>
        </p:blipFill>
        <p:spPr>
          <a:xfrm>
            <a:off x="1143000" y="-10531"/>
            <a:ext cx="7239000" cy="732573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56708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Diagonal Corner Rectangle 9"/>
          <p:cNvSpPr/>
          <p:nvPr>
            <p:custDataLst>
              <p:tags r:id="rId2"/>
            </p:custDataLst>
          </p:nvPr>
        </p:nvSpPr>
        <p:spPr>
          <a:xfrm>
            <a:off x="5778500" y="6746240"/>
            <a:ext cx="4044950" cy="487680"/>
          </a:xfrm>
          <a:prstGeom prst="snip2DiagRect">
            <a:avLst>
              <a:gd name="adj1" fmla="val 50000"/>
              <a:gd name="adj2" fmla="val 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pPr algn="ctr"/>
            <a:r>
              <a:rPr lang="en-US" sz="1400" dirty="0" smtClean="0">
                <a:latin typeface="Segoe UI Light" pitchFamily="34" charset="0"/>
                <a:cs typeface="Segoe UI" pitchFamily="34" charset="0"/>
              </a:rPr>
              <a:t>ADITYA B. BRANDON G. MARCELO L. NIKHIL S. </a:t>
            </a:r>
            <a:endParaRPr lang="en-US" sz="1400" dirty="0">
              <a:latin typeface="Segoe UI Light" pitchFamily="34" charset="0"/>
              <a:cs typeface="Segoe UI" pitchFamily="34" charset="0"/>
            </a:endParaRPr>
          </a:p>
        </p:txBody>
      </p:sp>
      <p:sp>
        <p:nvSpPr>
          <p:cNvPr id="11" name="Snip Diagonal Corner Rectangle 10"/>
          <p:cNvSpPr/>
          <p:nvPr>
            <p:custDataLst>
              <p:tags r:id="rId3"/>
            </p:custDataLst>
          </p:nvPr>
        </p:nvSpPr>
        <p:spPr>
          <a:xfrm>
            <a:off x="330200" y="325120"/>
            <a:ext cx="9080500" cy="65024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7B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399" tIns="49199" rIns="98399" bIns="49199" rtlCol="0" anchor="ctr"/>
          <a:lstStyle/>
          <a:p>
            <a:r>
              <a:rPr lang="en-US" sz="3600" dirty="0" smtClean="0">
                <a:latin typeface="Segoe UI Light" pitchFamily="34" charset="0"/>
                <a:cs typeface="Segoe UI" pitchFamily="34" charset="0"/>
              </a:rPr>
              <a:t>General PCB considerations</a:t>
            </a:r>
            <a:endParaRPr lang="en-US" sz="3600" dirty="0">
              <a:latin typeface="Segoe UI Light" pitchFamily="34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77850" y="1625601"/>
            <a:ext cx="8585200" cy="4623674"/>
          </a:xfrm>
          <a:prstGeom prst="rect">
            <a:avLst/>
          </a:prstGeom>
          <a:noFill/>
        </p:spPr>
        <p:txBody>
          <a:bodyPr wrap="square" lIns="98399" tIns="49199" rIns="98399" bIns="49199" rtlCol="0">
            <a:spAutoFit/>
          </a:bodyPr>
          <a:lstStyle/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 Size – must fit with motherboard and battery pack in backpack enclosure</a:t>
            </a:r>
          </a:p>
          <a:p>
            <a:pPr marL="699780" lvl="1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130mm x 90mm </a:t>
            </a:r>
            <a:endParaRPr lang="en-US" sz="2800" dirty="0">
              <a:solidFill>
                <a:schemeClr val="bg1"/>
              </a:solidFill>
              <a:latin typeface="Segoe UI Light" pitchFamily="34" charset="0"/>
              <a:cs typeface="Segoe UI" pitchFamily="34" charset="0"/>
            </a:endParaRP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 Focus on internal noise reduction</a:t>
            </a: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Terminals need to be placed at edges</a:t>
            </a: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Segoe UI Light" pitchFamily="34" charset="0"/>
                <a:cs typeface="Segoe UI" pitchFamily="34" charset="0"/>
              </a:rPr>
              <a:t>Separation of components by current draw</a:t>
            </a:r>
            <a:endParaRPr lang="en-US" sz="2800" dirty="0">
              <a:solidFill>
                <a:schemeClr val="bg1"/>
              </a:solidFill>
              <a:latin typeface="Segoe UI Light" pitchFamily="34" charset="0"/>
              <a:cs typeface="Segoe UI" pitchFamily="34" charset="0"/>
            </a:endParaRPr>
          </a:p>
          <a:p>
            <a:pPr marL="242580" indent="-242580">
              <a:lnSpc>
                <a:spcPct val="150000"/>
              </a:lnSpc>
              <a:buClr>
                <a:srgbClr val="07B6FE"/>
              </a:buClr>
              <a:buFont typeface="Wingdings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Segoe UI Light" pitchFamily="34" charset="0"/>
              <a:cs typeface="Segoe UI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uRoN7c9wHkZAkA44gusHH"/>
  <p:tag name="DVSHEQ" val="84771454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HeUFi4BUFxNiwneuaTmaA"/>
  <p:tag name="DVSHEQ" val="-59056636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hznCHhs8de39t5s5mPMJs"/>
  <p:tag name="DVSHEQ" val="-131852048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3nhEomMsgW1IXliGnkrxk"/>
  <p:tag name="DVSHEQ" val="-138966990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fmT925xxoQx8wZk2S6lKY"/>
  <p:tag name="DVSHEQ" val="-136772932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8L77NFrshUOu8VKekHVIy"/>
  <p:tag name="DVSHEQ" val="-202979283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aOOimlrlbzA8d81UhS6Wy"/>
  <p:tag name="DVSHEQ" val="-59056636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k2QphEMEPgyXAiivj61WI"/>
  <p:tag name="DVSHEQ" val="-128603285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T0HCcpp2BBByuMrW3MzxK"/>
  <p:tag name="DVSHEQ" val="84278310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fxJCMy0UCT58QHErmeME"/>
  <p:tag name="DVSHEQ" val="-136772932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m2Ow3m2enbuyqr5tNCtBG"/>
  <p:tag name="DVSHEQ" val="-202979283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IkCPPcmH35u67DFEXA3W"/>
  <p:tag name="DVSHEQ" val="-197631232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EpDAeplciXGCTuU5JcXGf"/>
  <p:tag name="DVSHEQ" val="-59056636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BApgyXzCi2gmnpSs7DTaS"/>
  <p:tag name="DVSHEQ" val="-131852048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SOxByHThE0JWO3bYQnCGF"/>
  <p:tag name="DVSHEQ" val="-4837419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mx6vcg4kN4Q4HAIXpSI0o"/>
  <p:tag name="DVSHEQ" val="85189229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rAPh8MvybRfs0u2uCdkc"/>
  <p:tag name="DVSHEQ" val="-136772932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JlAgTYKXEf6UFUnZVxhw"/>
  <p:tag name="DVSHEQ" val="-202979283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ds8Ismo6N42XkRuHSTxOd"/>
  <p:tag name="DVSHEQ" val="-59056636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Zm6O77DhMV9rwTsyqBmRQ"/>
  <p:tag name="DVSHEQ" val="-131852048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3Wl3Ti2DJIq0sLBDehswh"/>
  <p:tag name="DVSHEQ" val="190105252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OSlAfksWslmPj9t4dle8b"/>
  <p:tag name="DVSHEQ" val="191492757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gnqyxSwOWbE9RGsvmkjkD"/>
  <p:tag name="DVSHEQ" val="179555330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0wqGWMn5pkTV8sIi3IbNg"/>
  <p:tag name="DVSHEQ" val="-196630092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DDssaa37h8VmROayoFynW"/>
  <p:tag name="DVSHEQ" val="-100363739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Wn01mViwXnbVSNduCd1h3"/>
  <p:tag name="DVSHEQ" val="-136772932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MAT7ukveT8BH5r8N7OKb"/>
  <p:tag name="DVSHEQ" val="-202979283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bVWnlT3llEYbmeqtNOcs8"/>
  <p:tag name="DVSHEQ" val="-59056636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h573tpUtiysAFWK9qsTx"/>
  <p:tag name="DVSHEQ" val="-131852048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CvIcIkj0yIpT8FhdQzWqb"/>
  <p:tag name="DVSHEQ" val="-136772932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UELw3FM0fKjEApQL4AsJ"/>
  <p:tag name="DVSHEQ" val="-202979283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3HwhtVzSX7iVSOxXOglMI"/>
  <p:tag name="DVSHEQ" val="-59056636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9P0HOZNRQJXMRXeezJc7i"/>
  <p:tag name="DVSHEQ" val="-13677293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uQtXrAQu6DoVsXbgikQS6"/>
  <p:tag name="DVSHEQ" val="-151301618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0IHAiNgj6X7TyHgL7z55h"/>
  <p:tag name="DVSHEQ" val="-2029792839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Y5XAJzGCzBRwOiZdG0BwC"/>
  <p:tag name="DVSHEQ" val="-59056636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FXoxYNBC2clrJCDI4GCun"/>
  <p:tag name="DVSHEQ" val="74619809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22SYMUS4uKXYqZcbBT0Wy"/>
  <p:tag name="DVSHEQ" val="-65258486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amynzYVUT7C9UmEZ1HKXH"/>
  <p:tag name="DVSHEQ" val="42720455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uLbEwS4JuqXnRwqokU9AR"/>
  <p:tag name="DVSHEQ" val="-136772932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g4PxBRicBXzSNbVs2P9C"/>
  <p:tag name="DVSHEQ" val="-202979283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wu8zCmQN7JEoUzGltScd"/>
  <p:tag name="DVSHEQ" val="-59056636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qiECdpr7KIda4xkp2eVmN"/>
  <p:tag name="DVSHEQ" val="-200084327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QdoglMGmhpXQ6buWpWoGm"/>
  <p:tag name="DVSHEQ" val="5587935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PXfWd8BfKBqjSz5zqVYr4"/>
  <p:tag name="DVSHEQ" val="-158814645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qdQ1lWqDhRxAsqeW4Fqoq"/>
  <p:tag name="DVSHEQ" val="2138015648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der8U5PYY7tPMaqkqKVE8"/>
  <p:tag name="DVSHEQ" val="-136772932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ivJ3ItSJgYAC0Bzd1lNiT"/>
  <p:tag name="DVSHEQ" val="-202979283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7DD3wJfGsMF7VWpRmm5eQ"/>
  <p:tag name="DVSHEQ" val="-59056636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faaOKcIzQQdRo6qEX8uAv"/>
  <p:tag name="DVSHEQ" val="-131852048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WTFDNaYrcEzCotTHZ2XTW"/>
  <p:tag name="DVSHEQ" val="-1304421279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T4xjqIpXKgZsdg87oyApD"/>
  <p:tag name="DVSHEQ" val="-136772932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hMHXKf9sCCQ7ZB5uJg1fU"/>
  <p:tag name="DVSHEQ" val="-202979283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WfCyRDpixblMLBtX9NiE"/>
  <p:tag name="DVSHEQ" val="-59056636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B5hw1UPknnEYaLH8HhOdk"/>
  <p:tag name="DVSHEQ" val="3620641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KVduk52ZuLQA0wHunHTRT"/>
  <p:tag name="DVSHEQ" val="107239109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VDPjTfiRsCEek9l1QJAXa"/>
  <p:tag name="DVSHEQ" val="190720541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HNBPLPsvtq3iaDHH0z1vV"/>
  <p:tag name="DVSHEQ" val="-136772932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jVryNFr5Dm87W1I3ttpX8"/>
  <p:tag name="DVSHEQ" val="-2029792839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1ZHk8I0VFSFtGod1N3nN"/>
  <p:tag name="DVSHEQ" val="-59056636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knyiD7yb1pkUOaRPVUWVU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Dfpz1SEayQ9oP2PxYbk3a"/>
  <p:tag name="DVSHEQ" val="109294729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p7uRHg1YsxqcTh1LleIG8"/>
  <p:tag name="DVSHEQ" val="-47197417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TYXIwqH1rYWoQh49an8zn"/>
  <p:tag name="DVSHEQ" val="-60688491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hq5gKpBf60HmdJdx93ifS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D9xvcQ5lt54dwTYKAhr5"/>
  <p:tag name="DVSHEQ" val="172172914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v95BbITUTFPPckJINvdL7"/>
  <p:tag name="DVSHEQ" val="-7629727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urJHb3kyzWh0kzYVuamD"/>
  <p:tag name="DVSHEQ" val="-196450671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jL3yfbDxiWwvnE6MvE10U"/>
  <p:tag name="DVSHEQ" val="112745260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1iyTsqLMcnx7hbyENo7KZ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ehx2FgrBTLquRW0E8LVoz"/>
  <p:tag name="DVSHEQ" val="906514829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EXMNU44RGUVR0XxnkdyhO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D9xvcQ5lt54dwTYKAhr5"/>
  <p:tag name="DVSHEQ" val="1721729146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urJHb3kyzWh0kzYVuamD"/>
  <p:tag name="DVSHEQ" val="-196450671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jL3yfbDxiWwvnE6MvE10U"/>
  <p:tag name="DVSHEQ" val="112745260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8jNBa5dAdTve60ejM3mmEC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B1r24QX0TDYaNXoD7dBW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thzyRWygyd7Xp3pJUj5zR"/>
  <p:tag name="DVSHEQ" val="-136772932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WuJvoHvlx2r2goqUWGs9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r8NZJJDNqRwPbAJ39KfSB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860pO3C1vvn1btzAva4bZ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D9xvcQ5lt54dwTYKAhr5"/>
  <p:tag name="DVSHEQ" val="1721729146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urJHb3kyzWh0kzYVuamD"/>
  <p:tag name="DVSHEQ" val="-196450671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jL3yfbDxiWwvnE6MvE10U"/>
  <p:tag name="DVSHEQ" val="112745260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9IjgyJT9xViOPFNuf0eFo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D9xvcQ5lt54dwTYKAhr5"/>
  <p:tag name="DVSHEQ" val="1721729146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urJHb3kyzWh0kzYVuamD"/>
  <p:tag name="DVSHEQ" val="-196450671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jL3yfbDxiWwvnE6MvE10U"/>
  <p:tag name="DVSHEQ" val="112745260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LbjnLETnD7GQGN2CQXmD7"/>
  <p:tag name="DVSHEQ" val="-2029792839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tYM3OJHodDRlWi6xvT7mX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D9xvcQ5lt54dwTYKAhr5"/>
  <p:tag name="DVSHEQ" val="1721729146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urJHb3kyzWh0kzYVuamD"/>
  <p:tag name="DVSHEQ" val="-196450671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jL3yfbDxiWwvnE6MvE10U"/>
  <p:tag name="DVSHEQ" val="112745260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7Prloqe82FH4zje57em6d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InDTN1V3WjnJekuuV9r9I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D9xvcQ5lt54dwTYKAhr5"/>
  <p:tag name="DVSHEQ" val="1721729146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urJHb3kyzWh0kzYVuamD"/>
  <p:tag name="DVSHEQ" val="-196450671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jL3yfbDxiWwvnE6MvE10U"/>
  <p:tag name="DVSHEQ" val="112745260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tailEnd type="arrow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2297</TotalTime>
  <Words>323</Words>
  <Application>Microsoft Office PowerPoint</Application>
  <PresentationFormat>Custom</PresentationFormat>
  <Paragraphs>49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</dc:creator>
  <cp:lastModifiedBy>Aditya</cp:lastModifiedBy>
  <cp:revision>37</cp:revision>
  <dcterms:created xsi:type="dcterms:W3CDTF">2011-09-25T23:28:39Z</dcterms:created>
  <dcterms:modified xsi:type="dcterms:W3CDTF">2011-10-05T18:37:39Z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1lX5vFXoZ5_if806kL7QcHVl5sf1fKZEdu0BWWfOhJDI</vt:lpwstr>
  </property>
  <property fmtid="{D5CDD505-2E9C-101B-9397-08002B2CF9AE}" pid="3" name="Google.Documents.RevisionId">
    <vt:lpwstr>09696353638849426972</vt:lpwstr>
  </property>
  <property fmtid="{D5CDD505-2E9C-101B-9397-08002B2CF9AE}" pid="4" name="Google.Documents.PreviousRevisionId">
    <vt:lpwstr>14346559191758442149</vt:lpwstr>
  </property>
  <property fmtid="{D5CDD505-2E9C-101B-9397-08002B2CF9AE}" pid="5" name="Google.Documents.PluginVersion">
    <vt:lpwstr>2.0.2154.5604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false</vt:lpwstr>
  </property>
</Properties>
</file>